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392" r:id="rId2"/>
    <p:sldId id="340" r:id="rId3"/>
    <p:sldId id="387" r:id="rId4"/>
    <p:sldId id="341" r:id="rId5"/>
    <p:sldId id="335" r:id="rId6"/>
    <p:sldId id="342" r:id="rId7"/>
    <p:sldId id="343" r:id="rId8"/>
    <p:sldId id="344" r:id="rId9"/>
    <p:sldId id="345" r:id="rId10"/>
    <p:sldId id="346" r:id="rId11"/>
    <p:sldId id="347" r:id="rId12"/>
    <p:sldId id="348" r:id="rId13"/>
    <p:sldId id="349" r:id="rId14"/>
    <p:sldId id="350" r:id="rId15"/>
    <p:sldId id="351" r:id="rId16"/>
    <p:sldId id="388" r:id="rId17"/>
    <p:sldId id="389" r:id="rId18"/>
    <p:sldId id="352" r:id="rId19"/>
    <p:sldId id="353" r:id="rId20"/>
    <p:sldId id="386" r:id="rId21"/>
    <p:sldId id="355" r:id="rId22"/>
    <p:sldId id="356" r:id="rId23"/>
    <p:sldId id="357" r:id="rId24"/>
    <p:sldId id="358" r:id="rId25"/>
    <p:sldId id="363" r:id="rId26"/>
    <p:sldId id="359" r:id="rId27"/>
    <p:sldId id="360" r:id="rId28"/>
    <p:sldId id="362" r:id="rId29"/>
    <p:sldId id="393" r:id="rId30"/>
    <p:sldId id="364" r:id="rId31"/>
    <p:sldId id="365" r:id="rId32"/>
    <p:sldId id="366" r:id="rId33"/>
    <p:sldId id="368" r:id="rId34"/>
    <p:sldId id="369" r:id="rId35"/>
    <p:sldId id="390" r:id="rId36"/>
    <p:sldId id="370" r:id="rId37"/>
    <p:sldId id="371" r:id="rId38"/>
    <p:sldId id="372" r:id="rId39"/>
    <p:sldId id="374" r:id="rId40"/>
    <p:sldId id="375" r:id="rId41"/>
    <p:sldId id="376" r:id="rId42"/>
    <p:sldId id="377" r:id="rId43"/>
    <p:sldId id="378" r:id="rId44"/>
    <p:sldId id="379" r:id="rId45"/>
    <p:sldId id="380" r:id="rId46"/>
    <p:sldId id="382" r:id="rId47"/>
    <p:sldId id="383" r:id="rId48"/>
    <p:sldId id="384" r:id="rId49"/>
    <p:sldId id="385" r:id="rId50"/>
  </p:sldIdLst>
  <p:sldSz cx="18288000" cy="10288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AAA"/>
    <a:srgbClr val="A6A6A6"/>
    <a:srgbClr val="8C8C8C"/>
    <a:srgbClr val="6E6E6E"/>
    <a:srgbClr val="0090DF"/>
    <a:srgbClr val="FF8F1C"/>
    <a:srgbClr val="C8C8C8"/>
    <a:srgbClr val="E6E6E6"/>
    <a:srgbClr val="DCDCDC"/>
    <a:srgbClr val="A9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2"/>
    <p:restoredTop sz="96327"/>
  </p:normalViewPr>
  <p:slideViewPr>
    <p:cSldViewPr snapToGrid="0">
      <p:cViewPr varScale="1">
        <p:scale>
          <a:sx n="79" d="100"/>
          <a:sy n="79" d="100"/>
        </p:scale>
        <p:origin x="680" y="224"/>
      </p:cViewPr>
      <p:guideLst>
        <p:guide orient="horz" pos="3240"/>
        <p:guide pos="576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男女比</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2-5DE8-4B4C-BA0F-489CC92DC166}"/>
              </c:ext>
            </c:extLst>
          </c:dPt>
          <c:dPt>
            <c:idx val="1"/>
            <c:bubble3D val="0"/>
            <c:spPr>
              <a:solidFill>
                <a:srgbClr val="AAAAAA"/>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9AAAA"/>
              </a:solidFill>
              <a:ln w="19050">
                <a:solidFill>
                  <a:schemeClr val="lt1"/>
                </a:solidFill>
              </a:ln>
              <a:effectLst/>
            </c:spPr>
            <c:extLst>
              <c:ext xmlns:c16="http://schemas.microsoft.com/office/drawing/2014/chart" uri="{C3380CC4-5D6E-409C-BE32-E72D297353CC}">
                <c16:uniqueId val="{00000005-F086-794A-A56C-EB810F082582}"/>
              </c:ext>
            </c:extLst>
          </c:dPt>
          <c:dPt>
            <c:idx val="3"/>
            <c:bubble3D val="0"/>
            <c:spPr>
              <a:solidFill>
                <a:srgbClr val="A9AAAA"/>
              </a:solidFill>
              <a:ln w="19050">
                <a:solidFill>
                  <a:schemeClr val="lt1"/>
                </a:solidFill>
              </a:ln>
              <a:effectLst/>
            </c:spPr>
            <c:extLst>
              <c:ext xmlns:c16="http://schemas.microsoft.com/office/drawing/2014/chart" uri="{C3380CC4-5D6E-409C-BE32-E72D297353CC}">
                <c16:uniqueId val="{00000007-F086-794A-A56C-EB810F082582}"/>
              </c:ext>
            </c:extLst>
          </c:dPt>
          <c:cat>
            <c:strRef>
              <c:f>Sheet1!$A$2:$A$5</c:f>
              <c:strCache>
                <c:ptCount val="2"/>
                <c:pt idx="0">
                  <c:v>男性</c:v>
                </c:pt>
                <c:pt idx="1">
                  <c:v>女性</c:v>
                </c:pt>
              </c:strCache>
            </c:strRef>
          </c:cat>
          <c:val>
            <c:numRef>
              <c:f>Sheet1!$B$2:$B$5</c:f>
              <c:numCache>
                <c:formatCode>0.00%</c:formatCode>
                <c:ptCount val="4"/>
                <c:pt idx="0">
                  <c:v>0.57499999999999996</c:v>
                </c:pt>
                <c:pt idx="1">
                  <c:v>0.42499999999999999</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年齢費</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1-6D0B-7D47-A539-6C5BABCA63E3}"/>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6D0B-7D47-A539-6C5BABCA63E3}"/>
              </c:ext>
            </c:extLst>
          </c:dPt>
          <c:dPt>
            <c:idx val="3"/>
            <c:bubble3D val="0"/>
            <c:spPr>
              <a:solidFill>
                <a:srgbClr val="C8C8C8"/>
              </a:solidFill>
              <a:ln w="19050">
                <a:solidFill>
                  <a:schemeClr val="lt1"/>
                </a:solidFill>
              </a:ln>
              <a:effectLst/>
            </c:spPr>
            <c:extLst>
              <c:ext xmlns:c16="http://schemas.microsoft.com/office/drawing/2014/chart" uri="{C3380CC4-5D6E-409C-BE32-E72D297353CC}">
                <c16:uniqueId val="{00000007-6D0B-7D47-A539-6C5BABCA63E3}"/>
              </c:ext>
            </c:extLst>
          </c:dPt>
          <c:dPt>
            <c:idx val="4"/>
            <c:bubble3D val="0"/>
            <c:spPr>
              <a:solidFill>
                <a:srgbClr val="E6E6E6"/>
              </a:solidFill>
              <a:ln w="19050">
                <a:solidFill>
                  <a:schemeClr val="lt1"/>
                </a:solidFill>
              </a:ln>
              <a:effectLst/>
            </c:spPr>
            <c:extLst>
              <c:ext xmlns:c16="http://schemas.microsoft.com/office/drawing/2014/chart" uri="{C3380CC4-5D6E-409C-BE32-E72D297353CC}">
                <c16:uniqueId val="{00000008-6D0B-7D47-A539-6C5BABCA63E3}"/>
              </c:ext>
            </c:extLst>
          </c:dPt>
          <c:cat>
            <c:strRef>
              <c:f>Sheet1!$A$2:$A$6</c:f>
              <c:strCache>
                <c:ptCount val="5"/>
                <c:pt idx="0">
                  <c:v>20代</c:v>
                </c:pt>
                <c:pt idx="1">
                  <c:v>30代</c:v>
                </c:pt>
                <c:pt idx="2">
                  <c:v>40代</c:v>
                </c:pt>
                <c:pt idx="3">
                  <c:v>50代</c:v>
                </c:pt>
                <c:pt idx="4">
                  <c:v>60代以上</c:v>
                </c:pt>
              </c:strCache>
            </c:strRef>
          </c:cat>
          <c:val>
            <c:numRef>
              <c:f>Sheet1!$B$2:$B$6</c:f>
              <c:numCache>
                <c:formatCode>0.00%</c:formatCode>
                <c:ptCount val="5"/>
                <c:pt idx="0">
                  <c:v>0.17499999999999999</c:v>
                </c:pt>
                <c:pt idx="1">
                  <c:v>0.216</c:v>
                </c:pt>
                <c:pt idx="2">
                  <c:v>0.247</c:v>
                </c:pt>
                <c:pt idx="3">
                  <c:v>0.215</c:v>
                </c:pt>
                <c:pt idx="4">
                  <c:v>0.14799999999999999</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一ヶ月あたりの乗車頻度</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1-6D0B-7D47-A539-6C5BABCA63E3}"/>
              </c:ext>
            </c:extLst>
          </c:dPt>
          <c:dPt>
            <c:idx val="1"/>
            <c:bubble3D val="0"/>
            <c:spPr>
              <a:solidFill>
                <a:srgbClr val="AAAAAA"/>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C8C8C8"/>
              </a:solidFill>
              <a:ln w="19050">
                <a:solidFill>
                  <a:schemeClr val="lt1"/>
                </a:solidFill>
              </a:ln>
              <a:effectLst/>
            </c:spPr>
            <c:extLst>
              <c:ext xmlns:c16="http://schemas.microsoft.com/office/drawing/2014/chart" uri="{C3380CC4-5D6E-409C-BE32-E72D297353CC}">
                <c16:uniqueId val="{00000005-6D0B-7D47-A539-6C5BABCA63E3}"/>
              </c:ext>
            </c:extLst>
          </c:dPt>
          <c:cat>
            <c:strRef>
              <c:f>Sheet1!$A$2:$A$4</c:f>
              <c:strCache>
                <c:ptCount val="3"/>
                <c:pt idx="0">
                  <c:v>1〜3回</c:v>
                </c:pt>
                <c:pt idx="1">
                  <c:v>4〜7回</c:v>
                </c:pt>
                <c:pt idx="2">
                  <c:v>8回以上</c:v>
                </c:pt>
              </c:strCache>
            </c:strRef>
          </c:cat>
          <c:val>
            <c:numRef>
              <c:f>Sheet1!$B$2:$B$4</c:f>
              <c:numCache>
                <c:formatCode>0.00%</c:formatCode>
                <c:ptCount val="3"/>
                <c:pt idx="0">
                  <c:v>0.158</c:v>
                </c:pt>
                <c:pt idx="1">
                  <c:v>0.52400000000000002</c:v>
                </c:pt>
                <c:pt idx="2">
                  <c:v>0.318</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購入意向喚起度</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A838-4040-8D60-2B0E9AE4CBB1}"/>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A838-4040-8D60-2B0E9AE4CBB1}"/>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A838-4040-8D60-2B0E9AE4CBB1}"/>
              </c:ext>
            </c:extLst>
          </c:dPt>
          <c:cat>
            <c:strRef>
              <c:f>Sheet1!$A$2:$A$4</c:f>
              <c:strCache>
                <c:ptCount val="3"/>
                <c:pt idx="0">
                  <c:v>購入したいと思った</c:v>
                </c:pt>
                <c:pt idx="1">
                  <c:v>どちらかといえば、購入したいと思った</c:v>
                </c:pt>
                <c:pt idx="2">
                  <c:v>その他</c:v>
                </c:pt>
              </c:strCache>
            </c:strRef>
          </c:cat>
          <c:val>
            <c:numRef>
              <c:f>Sheet1!$B$2:$B$4</c:f>
              <c:numCache>
                <c:formatCode>0.00%</c:formatCode>
                <c:ptCount val="3"/>
                <c:pt idx="0">
                  <c:v>0.43</c:v>
                </c:pt>
                <c:pt idx="1">
                  <c:v>0.32300000000000001</c:v>
                </c:pt>
                <c:pt idx="2">
                  <c:v>0.33700000000000002</c:v>
                </c:pt>
              </c:numCache>
            </c:numRef>
          </c:val>
          <c:extLst>
            <c:ext xmlns:c16="http://schemas.microsoft.com/office/drawing/2014/chart" uri="{C3380CC4-5D6E-409C-BE32-E72D297353CC}">
              <c16:uniqueId val="{0000000A-A838-4040-8D60-2B0E9AE4CB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広告関心度</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3F95-F14A-9FEC-04550E6EA54A}"/>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3F95-F14A-9FEC-04550E6EA54A}"/>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3F95-F14A-9FEC-04550E6EA54A}"/>
              </c:ext>
            </c:extLst>
          </c:dPt>
          <c:cat>
            <c:strRef>
              <c:f>Sheet1!$A$2:$A$4</c:f>
              <c:strCache>
                <c:ptCount val="3"/>
                <c:pt idx="0">
                  <c:v>興味・関心がある</c:v>
                </c:pt>
                <c:pt idx="1">
                  <c:v>どちらかといえば、興味・関心がある</c:v>
                </c:pt>
                <c:pt idx="2">
                  <c:v>その他</c:v>
                </c:pt>
              </c:strCache>
            </c:strRef>
          </c:cat>
          <c:val>
            <c:numRef>
              <c:f>Sheet1!$B$2:$B$4</c:f>
              <c:numCache>
                <c:formatCode>0.00%</c:formatCode>
                <c:ptCount val="3"/>
                <c:pt idx="0">
                  <c:v>0.53900000000000003</c:v>
                </c:pt>
                <c:pt idx="1">
                  <c:v>0.28499999999999998</c:v>
                </c:pt>
                <c:pt idx="2">
                  <c:v>0.17599999999999999</c:v>
                </c:pt>
              </c:numCache>
            </c:numRef>
          </c:val>
          <c:extLst>
            <c:ext xmlns:c16="http://schemas.microsoft.com/office/drawing/2014/chart" uri="{C3380CC4-5D6E-409C-BE32-E72D297353CC}">
              <c16:uniqueId val="{00000006-3F95-F14A-9FEC-04550E6EA5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広告到達率</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3F95-F14A-9FEC-04550E6EA54A}"/>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3F95-F14A-9FEC-04550E6EA54A}"/>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3F95-F14A-9FEC-04550E6EA54A}"/>
              </c:ext>
            </c:extLst>
          </c:dPt>
          <c:cat>
            <c:strRef>
              <c:f>Sheet1!$A$2:$A$4</c:f>
              <c:strCache>
                <c:ptCount val="3"/>
                <c:pt idx="0">
                  <c:v>確かに見た</c:v>
                </c:pt>
                <c:pt idx="1">
                  <c:v>見た気がする</c:v>
                </c:pt>
                <c:pt idx="2">
                  <c:v>その他</c:v>
                </c:pt>
              </c:strCache>
            </c:strRef>
          </c:cat>
          <c:val>
            <c:numRef>
              <c:f>Sheet1!$B$2:$B$4</c:f>
              <c:numCache>
                <c:formatCode>0.00%</c:formatCode>
                <c:ptCount val="3"/>
                <c:pt idx="0">
                  <c:v>0.379</c:v>
                </c:pt>
                <c:pt idx="1">
                  <c:v>0.27200000000000002</c:v>
                </c:pt>
                <c:pt idx="2">
                  <c:v>0.34200000000000003</c:v>
                </c:pt>
              </c:numCache>
            </c:numRef>
          </c:val>
          <c:extLst>
            <c:ext xmlns:c16="http://schemas.microsoft.com/office/drawing/2014/chart" uri="{C3380CC4-5D6E-409C-BE32-E72D297353CC}">
              <c16:uniqueId val="{00000006-3F95-F14A-9FEC-04550E6EA5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08B98-9635-894C-AD12-ECF6931E5445}" type="datetimeFigureOut">
              <a:rPr kumimoji="1" lang="ja-JP" altLang="en-US" smtClean="0"/>
              <a:t>2024/3/13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3AF66-4352-8C46-975E-808CE96A47C8}" type="slidenum">
              <a:rPr kumimoji="1" lang="ja-JP" altLang="en-US" smtClean="0"/>
              <a:t>‹#›</a:t>
            </a:fld>
            <a:endParaRPr kumimoji="1" lang="ja-JP" altLang="en-US"/>
          </a:p>
        </p:txBody>
      </p:sp>
    </p:spTree>
    <p:extLst>
      <p:ext uri="{BB962C8B-B14F-4D97-AF65-F5344CB8AC3E}">
        <p14:creationId xmlns:p14="http://schemas.microsoft.com/office/powerpoint/2010/main" val="2226256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DC53AF66-4352-8C46-975E-808CE96A47C8}" type="slidenum">
              <a:rPr kumimoji="1" lang="ja-JP" altLang="en-US" smtClean="0"/>
              <a:t>2</a:t>
            </a:fld>
            <a:endParaRPr kumimoji="1" lang="ja-JP" altLang="en-US"/>
          </a:p>
        </p:txBody>
      </p:sp>
    </p:spTree>
    <p:extLst>
      <p:ext uri="{BB962C8B-B14F-4D97-AF65-F5344CB8AC3E}">
        <p14:creationId xmlns:p14="http://schemas.microsoft.com/office/powerpoint/2010/main" val="185382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53AF66-4352-8C46-975E-808CE96A47C8}" type="slidenum">
              <a:rPr kumimoji="1" lang="ja-JP" altLang="en-US" smtClean="0"/>
              <a:t>27</a:t>
            </a:fld>
            <a:endParaRPr kumimoji="1" lang="ja-JP" altLang="en-US"/>
          </a:p>
        </p:txBody>
      </p:sp>
    </p:spTree>
    <p:extLst>
      <p:ext uri="{BB962C8B-B14F-4D97-AF65-F5344CB8AC3E}">
        <p14:creationId xmlns:p14="http://schemas.microsoft.com/office/powerpoint/2010/main" val="72426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53AF66-4352-8C46-975E-808CE96A47C8}" type="slidenum">
              <a:rPr kumimoji="1" lang="ja-JP" altLang="en-US" smtClean="0"/>
              <a:t>29</a:t>
            </a:fld>
            <a:endParaRPr kumimoji="1" lang="ja-JP" altLang="en-US"/>
          </a:p>
        </p:txBody>
      </p:sp>
    </p:spTree>
    <p:extLst>
      <p:ext uri="{BB962C8B-B14F-4D97-AF65-F5344CB8AC3E}">
        <p14:creationId xmlns:p14="http://schemas.microsoft.com/office/powerpoint/2010/main" val="72426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53AF66-4352-8C46-975E-808CE96A47C8}" type="slidenum">
              <a:rPr kumimoji="1" lang="ja-JP" altLang="en-US" smtClean="0"/>
              <a:t>38</a:t>
            </a:fld>
            <a:endParaRPr kumimoji="1" lang="ja-JP" altLang="en-US"/>
          </a:p>
        </p:txBody>
      </p:sp>
    </p:spTree>
    <p:extLst>
      <p:ext uri="{BB962C8B-B14F-4D97-AF65-F5344CB8AC3E}">
        <p14:creationId xmlns:p14="http://schemas.microsoft.com/office/powerpoint/2010/main" val="2842674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bg>
      <p:bgPr>
        <a:solidFill>
          <a:schemeClr val="tx1"/>
        </a:solidFill>
        <a:effectLst/>
      </p:bgPr>
    </p:bg>
    <p:spTree>
      <p:nvGrpSpPr>
        <p:cNvPr id="1" name=""/>
        <p:cNvGrpSpPr/>
        <p:nvPr/>
      </p:nvGrpSpPr>
      <p:grpSpPr>
        <a:xfrm>
          <a:off x="0" y="0"/>
          <a:ext cx="0" cy="0"/>
          <a:chOff x="0" y="0"/>
          <a:chExt cx="0" cy="0"/>
        </a:xfrm>
      </p:grpSpPr>
      <p:pic>
        <p:nvPicPr>
          <p:cNvPr id="7" name="図 6" descr="図形, 四角形&#10;&#10;自動的に生成された説明">
            <a:extLst>
              <a:ext uri="{FF2B5EF4-FFF2-40B4-BE49-F238E27FC236}">
                <a16:creationId xmlns:a16="http://schemas.microsoft.com/office/drawing/2014/main" id="{2E85F971-0369-8D00-AC47-790367F7727E}"/>
              </a:ext>
            </a:extLst>
          </p:cNvPr>
          <p:cNvPicPr>
            <a:picLocks noChangeAspect="1"/>
          </p:cNvPicPr>
          <p:nvPr userDrawn="1"/>
        </p:nvPicPr>
        <p:blipFill>
          <a:blip r:embed="rId2"/>
          <a:stretch>
            <a:fillRect/>
          </a:stretch>
        </p:blipFill>
        <p:spPr>
          <a:xfrm>
            <a:off x="0" y="794"/>
            <a:ext cx="18288000" cy="10287000"/>
          </a:xfrm>
          <a:prstGeom prst="rect">
            <a:avLst/>
          </a:prstGeom>
        </p:spPr>
      </p:pic>
      <p:pic>
        <p:nvPicPr>
          <p:cNvPr id="8" name="図 7">
            <a:extLst>
              <a:ext uri="{FF2B5EF4-FFF2-40B4-BE49-F238E27FC236}">
                <a16:creationId xmlns:a16="http://schemas.microsoft.com/office/drawing/2014/main" id="{0F3C99C5-0B68-7DBA-E86F-D683C4AC0C76}"/>
              </a:ext>
            </a:extLst>
          </p:cNvPr>
          <p:cNvPicPr>
            <a:picLocks noChangeAspect="1"/>
          </p:cNvPicPr>
          <p:nvPr userDrawn="1"/>
        </p:nvPicPr>
        <p:blipFill>
          <a:blip r:embed="rId3"/>
          <a:stretch>
            <a:fillRect/>
          </a:stretch>
        </p:blipFill>
        <p:spPr>
          <a:xfrm>
            <a:off x="13809306" y="9345421"/>
            <a:ext cx="3946849" cy="427560"/>
          </a:xfrm>
          <a:prstGeom prst="rect">
            <a:avLst/>
          </a:prstGeom>
        </p:spPr>
      </p:pic>
      <p:grpSp>
        <p:nvGrpSpPr>
          <p:cNvPr id="9" name="グループ化 8">
            <a:extLst>
              <a:ext uri="{FF2B5EF4-FFF2-40B4-BE49-F238E27FC236}">
                <a16:creationId xmlns:a16="http://schemas.microsoft.com/office/drawing/2014/main" id="{773A63B6-1CED-EBDE-5F69-FCD0A39561B7}"/>
              </a:ext>
            </a:extLst>
          </p:cNvPr>
          <p:cNvGrpSpPr/>
          <p:nvPr userDrawn="1"/>
        </p:nvGrpSpPr>
        <p:grpSpPr>
          <a:xfrm>
            <a:off x="7756441" y="4274757"/>
            <a:ext cx="2775119" cy="1739075"/>
            <a:chOff x="6988984" y="4113105"/>
            <a:chExt cx="2775119" cy="1739075"/>
          </a:xfrm>
        </p:grpSpPr>
        <p:sp>
          <p:nvSpPr>
            <p:cNvPr id="10" name="テキスト ボックス 9">
              <a:extLst>
                <a:ext uri="{FF2B5EF4-FFF2-40B4-BE49-F238E27FC236}">
                  <a16:creationId xmlns:a16="http://schemas.microsoft.com/office/drawing/2014/main" id="{953D629C-A534-D84A-2941-D67B299BDC88}"/>
                </a:ext>
              </a:extLst>
            </p:cNvPr>
            <p:cNvSpPr txBox="1"/>
            <p:nvPr/>
          </p:nvSpPr>
          <p:spPr>
            <a:xfrm>
              <a:off x="6988984" y="5144294"/>
              <a:ext cx="2775119" cy="707886"/>
            </a:xfrm>
            <a:prstGeom prst="rect">
              <a:avLst/>
            </a:prstGeom>
            <a:noFill/>
          </p:spPr>
          <p:txBody>
            <a:bodyPr wrap="none" rtlCol="0">
              <a:spAutoFit/>
            </a:bodyPr>
            <a:lstStyle/>
            <a:p>
              <a:pPr algn="ctr"/>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扉タイトル</a:t>
              </a:r>
            </a:p>
          </p:txBody>
        </p:sp>
        <p:sp>
          <p:nvSpPr>
            <p:cNvPr id="11" name="テキスト ボックス 10">
              <a:extLst>
                <a:ext uri="{FF2B5EF4-FFF2-40B4-BE49-F238E27FC236}">
                  <a16:creationId xmlns:a16="http://schemas.microsoft.com/office/drawing/2014/main" id="{6006A0E4-EA15-205C-9A94-37BE604C83ED}"/>
                </a:ext>
              </a:extLst>
            </p:cNvPr>
            <p:cNvSpPr txBox="1"/>
            <p:nvPr/>
          </p:nvSpPr>
          <p:spPr>
            <a:xfrm>
              <a:off x="7717942"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0</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12" name="Slide Number Placeholder 5">
            <a:extLst>
              <a:ext uri="{FF2B5EF4-FFF2-40B4-BE49-F238E27FC236}">
                <a16:creationId xmlns:a16="http://schemas.microsoft.com/office/drawing/2014/main" id="{565FDB39-A009-3954-4E87-D4AEFD08A78A}"/>
              </a:ext>
            </a:extLst>
          </p:cNvPr>
          <p:cNvSpPr>
            <a:spLocks noGrp="1"/>
          </p:cNvSpPr>
          <p:nvPr>
            <p:ph type="sldNum" sz="quarter" idx="12"/>
          </p:nvPr>
        </p:nvSpPr>
        <p:spPr>
          <a:xfrm>
            <a:off x="556054" y="9288863"/>
            <a:ext cx="460288" cy="547772"/>
          </a:xfrm>
          <a:prstGeom prst="rect">
            <a:avLst/>
          </a:prstGeom>
        </p:spPr>
        <p:txBody>
          <a:bodyPr wrap="none"/>
          <a:lstStyle>
            <a:lvl1pPr algn="ctr">
              <a:defRPr sz="2000" b="1" i="0">
                <a:solidFill>
                  <a:schemeClr val="tx1"/>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spTree>
    <p:extLst>
      <p:ext uri="{BB962C8B-B14F-4D97-AF65-F5344CB8AC3E}">
        <p14:creationId xmlns:p14="http://schemas.microsoft.com/office/powerpoint/2010/main" val="174693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18E7548-8A3E-AB15-8C38-1ADAFC9DED13}"/>
              </a:ext>
            </a:extLst>
          </p:cNvPr>
          <p:cNvSpPr/>
          <p:nvPr userDrawn="1"/>
        </p:nvSpPr>
        <p:spPr>
          <a:xfrm>
            <a:off x="0" y="794"/>
            <a:ext cx="18288000" cy="10287000"/>
          </a:xfrm>
          <a:prstGeom prst="rect">
            <a:avLst/>
          </a:prstGeom>
          <a:solidFill>
            <a:schemeClr val="bg1">
              <a:lumMod val="6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pic>
        <p:nvPicPr>
          <p:cNvPr id="8" name="図 7" descr="図形, 四角形&#10;&#10;自動的に生成された説明">
            <a:extLst>
              <a:ext uri="{FF2B5EF4-FFF2-40B4-BE49-F238E27FC236}">
                <a16:creationId xmlns:a16="http://schemas.microsoft.com/office/drawing/2014/main" id="{3F4BE7EF-1A37-EC6E-04B8-F35F6730E8E7}"/>
              </a:ext>
            </a:extLst>
          </p:cNvPr>
          <p:cNvPicPr>
            <a:picLocks noChangeAspect="1"/>
          </p:cNvPicPr>
          <p:nvPr userDrawn="1"/>
        </p:nvPicPr>
        <p:blipFill>
          <a:blip r:embed="rId2"/>
          <a:stretch>
            <a:fillRect/>
          </a:stretch>
        </p:blipFill>
        <p:spPr>
          <a:xfrm>
            <a:off x="0" y="1588"/>
            <a:ext cx="18288000" cy="10287000"/>
          </a:xfrm>
          <a:prstGeom prst="rect">
            <a:avLst/>
          </a:prstGeom>
        </p:spPr>
      </p:pic>
      <p:sp>
        <p:nvSpPr>
          <p:cNvPr id="6" name="Slide Number Placeholder 5"/>
          <p:cNvSpPr>
            <a:spLocks noGrp="1"/>
          </p:cNvSpPr>
          <p:nvPr>
            <p:ph type="sldNum" sz="quarter" idx="12"/>
          </p:nvPr>
        </p:nvSpPr>
        <p:spPr>
          <a:xfrm>
            <a:off x="556054" y="9288863"/>
            <a:ext cx="460288" cy="547772"/>
          </a:xfrm>
          <a:prstGeom prst="rect">
            <a:avLst/>
          </a:prstGeom>
        </p:spPr>
        <p:txBody>
          <a:bodyPr wrap="none"/>
          <a:lstStyle>
            <a:lvl1pPr algn="ctr">
              <a:defRPr sz="2000" b="1" i="0">
                <a:solidFill>
                  <a:schemeClr val="tx1"/>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sp>
        <p:nvSpPr>
          <p:cNvPr id="15" name="Title 1">
            <a:extLst>
              <a:ext uri="{FF2B5EF4-FFF2-40B4-BE49-F238E27FC236}">
                <a16:creationId xmlns:a16="http://schemas.microsoft.com/office/drawing/2014/main" id="{B1663A1F-8450-1420-4D7F-CD8AD49F6B50}"/>
              </a:ext>
            </a:extLst>
          </p:cNvPr>
          <p:cNvSpPr>
            <a:spLocks noGrp="1"/>
          </p:cNvSpPr>
          <p:nvPr>
            <p:ph type="title"/>
          </p:nvPr>
        </p:nvSpPr>
        <p:spPr>
          <a:xfrm>
            <a:off x="540608" y="565161"/>
            <a:ext cx="4934364" cy="480131"/>
          </a:xfrm>
          <a:prstGeom prst="rect">
            <a:avLst/>
          </a:prstGeom>
        </p:spPr>
        <p:txBody>
          <a:bodyPr wrap="none">
            <a:spAutoFit/>
          </a:bodyPr>
          <a:lstStyle>
            <a:lvl1pPr>
              <a:defRPr sz="2800" b="1" i="0">
                <a:latin typeface="Noto Sans JP ExtraBold" panose="020B0200000000000000" pitchFamily="34" charset="-128"/>
                <a:ea typeface="Noto Sans JP ExtraBold" panose="020B0200000000000000" pitchFamily="34" charset="-128"/>
              </a:defRPr>
            </a:lvl1pPr>
          </a:lstStyle>
          <a:p>
            <a:r>
              <a:rPr lang="ja-JP" altLang="en-US"/>
              <a:t>マスター タイトルの書式設定</a:t>
            </a:r>
            <a:endParaRPr lang="en-US" dirty="0"/>
          </a:p>
        </p:txBody>
      </p:sp>
      <p:pic>
        <p:nvPicPr>
          <p:cNvPr id="2" name="図 1">
            <a:extLst>
              <a:ext uri="{FF2B5EF4-FFF2-40B4-BE49-F238E27FC236}">
                <a16:creationId xmlns:a16="http://schemas.microsoft.com/office/drawing/2014/main" id="{2AE23AD2-6D57-2760-77DE-B520A613F697}"/>
              </a:ext>
            </a:extLst>
          </p:cNvPr>
          <p:cNvPicPr>
            <a:picLocks noChangeAspect="1"/>
          </p:cNvPicPr>
          <p:nvPr userDrawn="1"/>
        </p:nvPicPr>
        <p:blipFill>
          <a:blip r:embed="rId3"/>
          <a:stretch>
            <a:fillRect/>
          </a:stretch>
        </p:blipFill>
        <p:spPr>
          <a:xfrm>
            <a:off x="13809305" y="9345421"/>
            <a:ext cx="3946849" cy="427560"/>
          </a:xfrm>
          <a:prstGeom prst="rect">
            <a:avLst/>
          </a:prstGeom>
        </p:spPr>
      </p:pic>
    </p:spTree>
    <p:extLst>
      <p:ext uri="{BB962C8B-B14F-4D97-AF65-F5344CB8AC3E}">
        <p14:creationId xmlns:p14="http://schemas.microsoft.com/office/powerpoint/2010/main" val="99776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タイトルとコンテンツ">
    <p:spTree>
      <p:nvGrpSpPr>
        <p:cNvPr id="1" name=""/>
        <p:cNvGrpSpPr/>
        <p:nvPr/>
      </p:nvGrpSpPr>
      <p:grpSpPr>
        <a:xfrm>
          <a:off x="0" y="0"/>
          <a:ext cx="0" cy="0"/>
          <a:chOff x="0" y="0"/>
          <a:chExt cx="0" cy="0"/>
        </a:xfrm>
      </p:grpSpPr>
      <p:pic>
        <p:nvPicPr>
          <p:cNvPr id="3" name="図 2" descr="図形, 四角形&#10;&#10;自動的に生成された説明">
            <a:extLst>
              <a:ext uri="{FF2B5EF4-FFF2-40B4-BE49-F238E27FC236}">
                <a16:creationId xmlns:a16="http://schemas.microsoft.com/office/drawing/2014/main" id="{8C1A1F05-06A8-E86C-5BD3-43535C4AFD2A}"/>
              </a:ext>
            </a:extLst>
          </p:cNvPr>
          <p:cNvPicPr>
            <a:picLocks noChangeAspect="1"/>
          </p:cNvPicPr>
          <p:nvPr userDrawn="1"/>
        </p:nvPicPr>
        <p:blipFill>
          <a:blip r:embed="rId2"/>
          <a:stretch>
            <a:fillRect/>
          </a:stretch>
        </p:blipFill>
        <p:spPr>
          <a:xfrm>
            <a:off x="0" y="1588"/>
            <a:ext cx="18288000" cy="10287000"/>
          </a:xfrm>
          <a:prstGeom prst="rect">
            <a:avLst/>
          </a:prstGeom>
        </p:spPr>
      </p:pic>
      <p:pic>
        <p:nvPicPr>
          <p:cNvPr id="4" name="図 3">
            <a:extLst>
              <a:ext uri="{FF2B5EF4-FFF2-40B4-BE49-F238E27FC236}">
                <a16:creationId xmlns:a16="http://schemas.microsoft.com/office/drawing/2014/main" id="{A76D0622-95D6-EDF5-C14C-9F7090C365B7}"/>
              </a:ext>
            </a:extLst>
          </p:cNvPr>
          <p:cNvPicPr>
            <a:picLocks noChangeAspect="1"/>
          </p:cNvPicPr>
          <p:nvPr userDrawn="1"/>
        </p:nvPicPr>
        <p:blipFill>
          <a:blip r:embed="rId3"/>
          <a:stretch>
            <a:fillRect/>
          </a:stretch>
        </p:blipFill>
        <p:spPr>
          <a:xfrm>
            <a:off x="13809305" y="9345421"/>
            <a:ext cx="3946849" cy="427560"/>
          </a:xfrm>
          <a:prstGeom prst="rect">
            <a:avLst/>
          </a:prstGeom>
        </p:spPr>
      </p:pic>
      <p:sp>
        <p:nvSpPr>
          <p:cNvPr id="6" name="Slide Number Placeholder 5"/>
          <p:cNvSpPr>
            <a:spLocks noGrp="1"/>
          </p:cNvSpPr>
          <p:nvPr>
            <p:ph type="sldNum" sz="quarter" idx="12"/>
          </p:nvPr>
        </p:nvSpPr>
        <p:spPr>
          <a:xfrm>
            <a:off x="556054" y="9288863"/>
            <a:ext cx="460288" cy="547772"/>
          </a:xfrm>
          <a:prstGeom prst="rect">
            <a:avLst/>
          </a:prstGeom>
        </p:spPr>
        <p:txBody>
          <a:bodyPr wrap="none"/>
          <a:lstStyle>
            <a:lvl1pPr algn="ctr">
              <a:defRPr sz="2000" b="1" i="0">
                <a:solidFill>
                  <a:schemeClr val="bg1"/>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sp>
        <p:nvSpPr>
          <p:cNvPr id="9" name="Title 1">
            <a:extLst>
              <a:ext uri="{FF2B5EF4-FFF2-40B4-BE49-F238E27FC236}">
                <a16:creationId xmlns:a16="http://schemas.microsoft.com/office/drawing/2014/main" id="{193B7C34-7308-2F84-AD1E-670593E586F3}"/>
              </a:ext>
            </a:extLst>
          </p:cNvPr>
          <p:cNvSpPr>
            <a:spLocks noGrp="1"/>
          </p:cNvSpPr>
          <p:nvPr>
            <p:ph type="title"/>
          </p:nvPr>
        </p:nvSpPr>
        <p:spPr>
          <a:xfrm>
            <a:off x="540608" y="565161"/>
            <a:ext cx="4934364" cy="480131"/>
          </a:xfrm>
          <a:prstGeom prst="rect">
            <a:avLst/>
          </a:prstGeom>
        </p:spPr>
        <p:txBody>
          <a:bodyPr wrap="none">
            <a:spAutoFit/>
          </a:bodyPr>
          <a:lstStyle>
            <a:lvl1pPr>
              <a:defRPr sz="2800" b="1" i="0">
                <a:solidFill>
                  <a:schemeClr val="bg1"/>
                </a:solidFill>
                <a:latin typeface="Noto Sans JP ExtraBold" panose="020B0200000000000000" pitchFamily="34" charset="-128"/>
                <a:ea typeface="Noto Sans JP ExtraBold" panose="020B0200000000000000" pitchFamily="34"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45118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タイトルとコンテンツ">
    <p:spTree>
      <p:nvGrpSpPr>
        <p:cNvPr id="1" name=""/>
        <p:cNvGrpSpPr/>
        <p:nvPr/>
      </p:nvGrpSpPr>
      <p:grpSpPr>
        <a:xfrm>
          <a:off x="0" y="0"/>
          <a:ext cx="0" cy="0"/>
          <a:chOff x="0" y="0"/>
          <a:chExt cx="0" cy="0"/>
        </a:xfrm>
      </p:grpSpPr>
      <p:pic>
        <p:nvPicPr>
          <p:cNvPr id="3" name="図 2" descr="図形, 四角形&#10;&#10;自動的に生成された説明">
            <a:extLst>
              <a:ext uri="{FF2B5EF4-FFF2-40B4-BE49-F238E27FC236}">
                <a16:creationId xmlns:a16="http://schemas.microsoft.com/office/drawing/2014/main" id="{8C1A1F05-06A8-E86C-5BD3-43535C4AFD2A}"/>
              </a:ext>
            </a:extLst>
          </p:cNvPr>
          <p:cNvPicPr>
            <a:picLocks noChangeAspect="1"/>
          </p:cNvPicPr>
          <p:nvPr userDrawn="1"/>
        </p:nvPicPr>
        <p:blipFill>
          <a:blip r:embed="rId2"/>
          <a:stretch>
            <a:fillRect/>
          </a:stretch>
        </p:blipFill>
        <p:spPr>
          <a:xfrm>
            <a:off x="0" y="1588"/>
            <a:ext cx="18288000" cy="10287000"/>
          </a:xfrm>
          <a:prstGeom prst="rect">
            <a:avLst/>
          </a:prstGeom>
        </p:spPr>
      </p:pic>
      <p:pic>
        <p:nvPicPr>
          <p:cNvPr id="4" name="図 3">
            <a:extLst>
              <a:ext uri="{FF2B5EF4-FFF2-40B4-BE49-F238E27FC236}">
                <a16:creationId xmlns:a16="http://schemas.microsoft.com/office/drawing/2014/main" id="{A76D0622-95D6-EDF5-C14C-9F7090C365B7}"/>
              </a:ext>
            </a:extLst>
          </p:cNvPr>
          <p:cNvPicPr>
            <a:picLocks noChangeAspect="1"/>
          </p:cNvPicPr>
          <p:nvPr userDrawn="1"/>
        </p:nvPicPr>
        <p:blipFill>
          <a:blip r:embed="rId3"/>
          <a:stretch>
            <a:fillRect/>
          </a:stretch>
        </p:blipFill>
        <p:spPr>
          <a:xfrm>
            <a:off x="13809305" y="9345421"/>
            <a:ext cx="3946849" cy="427560"/>
          </a:xfrm>
          <a:prstGeom prst="rect">
            <a:avLst/>
          </a:prstGeom>
        </p:spPr>
      </p:pic>
      <p:sp>
        <p:nvSpPr>
          <p:cNvPr id="6" name="Slide Number Placeholder 5"/>
          <p:cNvSpPr>
            <a:spLocks noGrp="1"/>
          </p:cNvSpPr>
          <p:nvPr>
            <p:ph type="sldNum" sz="quarter" idx="12"/>
          </p:nvPr>
        </p:nvSpPr>
        <p:spPr>
          <a:xfrm>
            <a:off x="556054" y="9288863"/>
            <a:ext cx="460288" cy="547772"/>
          </a:xfrm>
          <a:prstGeom prst="rect">
            <a:avLst/>
          </a:prstGeom>
        </p:spPr>
        <p:txBody>
          <a:bodyPr wrap="none"/>
          <a:lstStyle>
            <a:lvl1pPr algn="ctr">
              <a:defRPr sz="2000" b="1" i="0">
                <a:solidFill>
                  <a:schemeClr val="bg1"/>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sp>
        <p:nvSpPr>
          <p:cNvPr id="15" name="Title 1">
            <a:extLst>
              <a:ext uri="{FF2B5EF4-FFF2-40B4-BE49-F238E27FC236}">
                <a16:creationId xmlns:a16="http://schemas.microsoft.com/office/drawing/2014/main" id="{B1663A1F-8450-1420-4D7F-CD8AD49F6B50}"/>
              </a:ext>
            </a:extLst>
          </p:cNvPr>
          <p:cNvSpPr>
            <a:spLocks noGrp="1"/>
          </p:cNvSpPr>
          <p:nvPr>
            <p:ph type="title"/>
          </p:nvPr>
        </p:nvSpPr>
        <p:spPr>
          <a:xfrm>
            <a:off x="540608" y="565161"/>
            <a:ext cx="4934364" cy="480131"/>
          </a:xfrm>
          <a:prstGeom prst="rect">
            <a:avLst/>
          </a:prstGeom>
        </p:spPr>
        <p:txBody>
          <a:bodyPr wrap="none">
            <a:spAutoFit/>
          </a:bodyPr>
          <a:lstStyle>
            <a:lvl1pPr>
              <a:defRPr sz="2800" b="1" i="0">
                <a:solidFill>
                  <a:schemeClr val="bg1"/>
                </a:solidFill>
                <a:latin typeface="Noto Sans JP ExtraBold" panose="020B0200000000000000" pitchFamily="34" charset="-128"/>
                <a:ea typeface="Noto Sans JP ExtraBold" panose="020B0200000000000000" pitchFamily="34"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80855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ユーザー設定レイアウト">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E6C9073-5C09-71A9-727B-D1B46C67BBB4}"/>
              </a:ext>
            </a:extLst>
          </p:cNvPr>
          <p:cNvSpPr/>
          <p:nvPr userDrawn="1"/>
        </p:nvSpPr>
        <p:spPr>
          <a:xfrm>
            <a:off x="0" y="0"/>
            <a:ext cx="18288000" cy="1580400"/>
          </a:xfrm>
          <a:prstGeom prst="rect">
            <a:avLst/>
          </a:prstGeom>
          <a:solidFill>
            <a:srgbClr val="AAA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5">
            <a:extLst>
              <a:ext uri="{FF2B5EF4-FFF2-40B4-BE49-F238E27FC236}">
                <a16:creationId xmlns:a16="http://schemas.microsoft.com/office/drawing/2014/main" id="{01B1B8C4-7A1D-8BD7-8257-EA9000FF8F94}"/>
              </a:ext>
            </a:extLst>
          </p:cNvPr>
          <p:cNvSpPr>
            <a:spLocks noGrp="1"/>
          </p:cNvSpPr>
          <p:nvPr>
            <p:ph type="sldNum" sz="quarter" idx="12"/>
          </p:nvPr>
        </p:nvSpPr>
        <p:spPr>
          <a:xfrm>
            <a:off x="556054" y="9288863"/>
            <a:ext cx="460288" cy="547772"/>
          </a:xfrm>
          <a:prstGeom prst="rect">
            <a:avLst/>
          </a:prstGeom>
        </p:spPr>
        <p:txBody>
          <a:bodyPr wrap="none"/>
          <a:lstStyle>
            <a:lvl1pPr algn="ctr">
              <a:defRPr sz="2000" b="1" i="0">
                <a:solidFill>
                  <a:srgbClr val="AAAAAA"/>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pic>
        <p:nvPicPr>
          <p:cNvPr id="7" name="図 6">
            <a:extLst>
              <a:ext uri="{FF2B5EF4-FFF2-40B4-BE49-F238E27FC236}">
                <a16:creationId xmlns:a16="http://schemas.microsoft.com/office/drawing/2014/main" id="{C676784F-5062-214E-9F68-0982117F22AD}"/>
              </a:ext>
            </a:extLst>
          </p:cNvPr>
          <p:cNvPicPr>
            <a:picLocks noChangeAspect="1"/>
          </p:cNvPicPr>
          <p:nvPr userDrawn="1"/>
        </p:nvPicPr>
        <p:blipFill>
          <a:blip r:embed="rId2"/>
          <a:stretch>
            <a:fillRect/>
          </a:stretch>
        </p:blipFill>
        <p:spPr>
          <a:xfrm>
            <a:off x="13809307" y="9345421"/>
            <a:ext cx="3954602" cy="428400"/>
          </a:xfrm>
          <a:prstGeom prst="rect">
            <a:avLst/>
          </a:prstGeom>
        </p:spPr>
      </p:pic>
      <p:sp>
        <p:nvSpPr>
          <p:cNvPr id="9" name="Title 1">
            <a:extLst>
              <a:ext uri="{FF2B5EF4-FFF2-40B4-BE49-F238E27FC236}">
                <a16:creationId xmlns:a16="http://schemas.microsoft.com/office/drawing/2014/main" id="{D9617061-7B86-3A1E-462A-A51D94BFFAB6}"/>
              </a:ext>
            </a:extLst>
          </p:cNvPr>
          <p:cNvSpPr>
            <a:spLocks noGrp="1"/>
          </p:cNvSpPr>
          <p:nvPr>
            <p:ph type="title"/>
          </p:nvPr>
        </p:nvSpPr>
        <p:spPr>
          <a:xfrm>
            <a:off x="540608" y="565161"/>
            <a:ext cx="4934364" cy="480131"/>
          </a:xfrm>
          <a:prstGeom prst="rect">
            <a:avLst/>
          </a:prstGeom>
        </p:spPr>
        <p:txBody>
          <a:bodyPr wrap="none">
            <a:spAutoFit/>
          </a:bodyPr>
          <a:lstStyle>
            <a:lvl1pPr>
              <a:defRPr sz="2800" b="1" i="0">
                <a:solidFill>
                  <a:schemeClr val="bg1"/>
                </a:solidFill>
                <a:latin typeface="Noto Sans JP ExtraBold" panose="020B0200000000000000" pitchFamily="34" charset="-128"/>
                <a:ea typeface="Noto Sans JP ExtraBold" panose="020B0200000000000000" pitchFamily="34"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79004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ユーザー設定レイアウト">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E6C9073-5C09-71A9-727B-D1B46C67BBB4}"/>
              </a:ext>
            </a:extLst>
          </p:cNvPr>
          <p:cNvSpPr/>
          <p:nvPr userDrawn="1"/>
        </p:nvSpPr>
        <p:spPr>
          <a:xfrm>
            <a:off x="0" y="0"/>
            <a:ext cx="18288000" cy="1580400"/>
          </a:xfrm>
          <a:prstGeom prst="rect">
            <a:avLst/>
          </a:prstGeom>
          <a:solidFill>
            <a:srgbClr val="AAA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5">
            <a:extLst>
              <a:ext uri="{FF2B5EF4-FFF2-40B4-BE49-F238E27FC236}">
                <a16:creationId xmlns:a16="http://schemas.microsoft.com/office/drawing/2014/main" id="{01B1B8C4-7A1D-8BD7-8257-EA9000FF8F94}"/>
              </a:ext>
            </a:extLst>
          </p:cNvPr>
          <p:cNvSpPr>
            <a:spLocks noGrp="1"/>
          </p:cNvSpPr>
          <p:nvPr>
            <p:ph type="sldNum" sz="quarter" idx="12"/>
          </p:nvPr>
        </p:nvSpPr>
        <p:spPr>
          <a:xfrm>
            <a:off x="556054" y="9288863"/>
            <a:ext cx="460288" cy="547772"/>
          </a:xfrm>
          <a:prstGeom prst="rect">
            <a:avLst/>
          </a:prstGeom>
        </p:spPr>
        <p:txBody>
          <a:bodyPr wrap="none"/>
          <a:lstStyle>
            <a:lvl1pPr algn="ctr">
              <a:defRPr sz="2000" b="1" i="0">
                <a:solidFill>
                  <a:srgbClr val="AAAAAA"/>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pic>
        <p:nvPicPr>
          <p:cNvPr id="7" name="図 6">
            <a:extLst>
              <a:ext uri="{FF2B5EF4-FFF2-40B4-BE49-F238E27FC236}">
                <a16:creationId xmlns:a16="http://schemas.microsoft.com/office/drawing/2014/main" id="{C676784F-5062-214E-9F68-0982117F22AD}"/>
              </a:ext>
            </a:extLst>
          </p:cNvPr>
          <p:cNvPicPr>
            <a:picLocks noChangeAspect="1"/>
          </p:cNvPicPr>
          <p:nvPr userDrawn="1"/>
        </p:nvPicPr>
        <p:blipFill>
          <a:blip r:embed="rId2"/>
          <a:stretch>
            <a:fillRect/>
          </a:stretch>
        </p:blipFill>
        <p:spPr>
          <a:xfrm>
            <a:off x="13809307" y="9345421"/>
            <a:ext cx="3954602" cy="428400"/>
          </a:xfrm>
          <a:prstGeom prst="rect">
            <a:avLst/>
          </a:prstGeom>
        </p:spPr>
      </p:pic>
      <p:sp>
        <p:nvSpPr>
          <p:cNvPr id="6" name="Title 1">
            <a:extLst>
              <a:ext uri="{FF2B5EF4-FFF2-40B4-BE49-F238E27FC236}">
                <a16:creationId xmlns:a16="http://schemas.microsoft.com/office/drawing/2014/main" id="{5B6FF3F2-F2FA-6952-AE0F-6130F891F246}"/>
              </a:ext>
            </a:extLst>
          </p:cNvPr>
          <p:cNvSpPr>
            <a:spLocks noGrp="1"/>
          </p:cNvSpPr>
          <p:nvPr>
            <p:ph type="title"/>
          </p:nvPr>
        </p:nvSpPr>
        <p:spPr>
          <a:xfrm>
            <a:off x="540608" y="565161"/>
            <a:ext cx="4934364" cy="480131"/>
          </a:xfrm>
          <a:prstGeom prst="rect">
            <a:avLst/>
          </a:prstGeom>
        </p:spPr>
        <p:txBody>
          <a:bodyPr wrap="none">
            <a:spAutoFit/>
          </a:bodyPr>
          <a:lstStyle>
            <a:lvl1pPr>
              <a:defRPr sz="2800" b="1" i="0">
                <a:solidFill>
                  <a:schemeClr val="bg1"/>
                </a:solidFill>
                <a:latin typeface="Noto Sans JP ExtraBold" panose="020B0200000000000000" pitchFamily="34" charset="-128"/>
                <a:ea typeface="Noto Sans JP ExtraBold" panose="020B0200000000000000" pitchFamily="34"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30666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8BCC459-FFE8-5EA7-9525-C7A57C1D7707}"/>
              </a:ext>
            </a:extLst>
          </p:cNvPr>
          <p:cNvSpPr>
            <a:spLocks noGrp="1"/>
          </p:cNvSpPr>
          <p:nvPr>
            <p:ph type="sldNum" sz="quarter" idx="4"/>
          </p:nvPr>
        </p:nvSpPr>
        <p:spPr>
          <a:xfrm>
            <a:off x="556054" y="9288863"/>
            <a:ext cx="460288" cy="547772"/>
          </a:xfrm>
          <a:prstGeom prst="rect">
            <a:avLst/>
          </a:prstGeom>
        </p:spPr>
        <p:txBody>
          <a:bodyPr wrap="none"/>
          <a:lstStyle>
            <a:lvl1pPr algn="ctr">
              <a:defRPr sz="2000" b="1" i="0">
                <a:solidFill>
                  <a:schemeClr val="tx1"/>
                </a:solidFill>
                <a:latin typeface="Roboto Black" panose="02000000000000000000" pitchFamily="2" charset="0"/>
              </a:defRPr>
            </a:lvl1pPr>
          </a:lstStyle>
          <a:p>
            <a:fld id="{A27B049E-E732-EF42-BC2D-7B5004CEC76D}" type="slidenum">
              <a:rPr kumimoji="1" lang="ja-JP" altLang="en-US" smtClean="0"/>
              <a:pPr/>
              <a:t>‹#›</a:t>
            </a:fld>
            <a:endParaRPr kumimoji="1" lang="ja-JP" altLang="en-US"/>
          </a:p>
        </p:txBody>
      </p:sp>
    </p:spTree>
    <p:extLst>
      <p:ext uri="{BB962C8B-B14F-4D97-AF65-F5344CB8AC3E}">
        <p14:creationId xmlns:p14="http://schemas.microsoft.com/office/powerpoint/2010/main" val="3266845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6" r:id="rId4"/>
    <p:sldLayoutId id="2147483684" r:id="rId5"/>
    <p:sldLayoutId id="2147483687" r:id="rId6"/>
  </p:sldLayoutIdLst>
  <p:txStyles>
    <p:titleStyle>
      <a:lvl1pPr algn="l" defTabSz="1371600" rtl="0" eaLnBrk="1" latinLnBrk="0" hangingPunct="1">
        <a:lnSpc>
          <a:spcPct val="90000"/>
        </a:lnSpc>
        <a:spcBef>
          <a:spcPct val="0"/>
        </a:spcBef>
        <a:buNone/>
        <a:defRPr kumimoji="1"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kumimoji="1"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3.svg"/><Relationship Id="rId7" Type="http://schemas.openxmlformats.org/officeDocument/2006/relationships/image" Target="../media/image26.emf"/><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4.emf"/><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42.emf"/><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43.png"/><Relationship Id="rId7"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31.emf"/><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13.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hyperlink" Target="https://www.youtube.com/watch?v=RRbAWsK1TPM" TargetMode="External"/><Relationship Id="rId11" Type="http://schemas.openxmlformats.org/officeDocument/2006/relationships/image" Target="../media/image52.pn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50.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hyperlink" Target="https://www.tokyo-prime.jp/calenda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AB39FC-5A39-888A-AA21-779C912747C7}"/>
              </a:ext>
            </a:extLst>
          </p:cNvPr>
          <p:cNvPicPr>
            <a:picLocks noGrp="1" noRot="1" noMove="1" noResize="1" noEditPoints="1" noAdjustHandles="1" noChangeArrowheads="1" noChangeShapeType="1" noCrop="1"/>
          </p:cNvPicPr>
          <p:nvPr/>
        </p:nvPicPr>
        <p:blipFill rotWithShape="1">
          <a:blip r:embed="rId2"/>
          <a:srcRect l="1358" t="30453" r="17220" b="836"/>
          <a:stretch/>
        </p:blipFill>
        <p:spPr>
          <a:xfrm>
            <a:off x="-1" y="0"/>
            <a:ext cx="18288001" cy="10288800"/>
          </a:xfrm>
          <a:prstGeom prst="rect">
            <a:avLst/>
          </a:prstGeom>
        </p:spPr>
      </p:pic>
      <p:sp>
        <p:nvSpPr>
          <p:cNvPr id="6" name="テキスト ボックス 5">
            <a:extLst>
              <a:ext uri="{FF2B5EF4-FFF2-40B4-BE49-F238E27FC236}">
                <a16:creationId xmlns:a16="http://schemas.microsoft.com/office/drawing/2014/main" id="{E1F977D1-473F-F462-D1C7-290B75C84E2D}"/>
              </a:ext>
            </a:extLst>
          </p:cNvPr>
          <p:cNvSpPr txBox="1"/>
          <p:nvPr/>
        </p:nvSpPr>
        <p:spPr>
          <a:xfrm>
            <a:off x="619299" y="8735603"/>
            <a:ext cx="5578771" cy="492443"/>
          </a:xfrm>
          <a:prstGeom prst="rect">
            <a:avLst/>
          </a:prstGeom>
          <a:noFill/>
        </p:spPr>
        <p:txBody>
          <a:bodyPr wrap="none" rtlCol="0">
            <a:spAutoFit/>
          </a:bodyPr>
          <a:lstStyle/>
          <a:p>
            <a:r>
              <a:rPr kumimoji="1" lang="en-US" altLang="ja-JP" sz="2600" b="1" kern="3000" spc="100" dirty="0">
                <a:solidFill>
                  <a:schemeClr val="bg1"/>
                </a:solidFill>
                <a:latin typeface="Roboto Black" panose="02000000000000000000" pitchFamily="2" charset="0"/>
                <a:ea typeface="Roboto Black" panose="02000000000000000000" pitchFamily="2" charset="0"/>
              </a:rPr>
              <a:t>MEDIA GUIDE 2024.04 – 2024.09</a:t>
            </a:r>
            <a:endParaRPr kumimoji="1" lang="ja-JP" altLang="en-US" sz="2600" b="1" kern="3000" spc="100">
              <a:solidFill>
                <a:schemeClr val="bg1"/>
              </a:solidFill>
              <a:latin typeface="Roboto Black" panose="02000000000000000000" pitchFamily="2" charset="0"/>
            </a:endParaRPr>
          </a:p>
        </p:txBody>
      </p:sp>
      <p:pic>
        <p:nvPicPr>
          <p:cNvPr id="8" name="図 7" descr="ロゴ&#10;&#10;自動的に生成された説明">
            <a:extLst>
              <a:ext uri="{FF2B5EF4-FFF2-40B4-BE49-F238E27FC236}">
                <a16:creationId xmlns:a16="http://schemas.microsoft.com/office/drawing/2014/main" id="{508277A5-3BF2-AB61-45C6-B7E8E644E55E}"/>
              </a:ext>
            </a:extLst>
          </p:cNvPr>
          <p:cNvPicPr>
            <a:picLocks noGrp="1" noRot="1" noChangeAspect="1" noMove="1" noResize="1" noEditPoints="1" noAdjustHandles="1" noChangeArrowheads="1" noChangeShapeType="1" noCrop="1"/>
          </p:cNvPicPr>
          <p:nvPr/>
        </p:nvPicPr>
        <p:blipFill>
          <a:blip r:embed="rId3"/>
          <a:stretch>
            <a:fillRect/>
          </a:stretch>
        </p:blipFill>
        <p:spPr>
          <a:xfrm>
            <a:off x="4926560" y="2313992"/>
            <a:ext cx="9420800" cy="5299200"/>
          </a:xfrm>
          <a:prstGeom prst="rect">
            <a:avLst/>
          </a:prstGeom>
        </p:spPr>
      </p:pic>
      <p:sp>
        <p:nvSpPr>
          <p:cNvPr id="2" name="テキスト ボックス 1">
            <a:extLst>
              <a:ext uri="{FF2B5EF4-FFF2-40B4-BE49-F238E27FC236}">
                <a16:creationId xmlns:a16="http://schemas.microsoft.com/office/drawing/2014/main" id="{C9BF20A2-CD2A-DC16-8C9B-EB01152483B9}"/>
              </a:ext>
            </a:extLst>
          </p:cNvPr>
          <p:cNvSpPr txBox="1"/>
          <p:nvPr/>
        </p:nvSpPr>
        <p:spPr>
          <a:xfrm>
            <a:off x="618174" y="8295601"/>
            <a:ext cx="2319866" cy="430887"/>
          </a:xfrm>
          <a:prstGeom prst="rect">
            <a:avLst/>
          </a:prstGeom>
          <a:noFill/>
        </p:spPr>
        <p:txBody>
          <a:bodyPr wrap="none" rtlCol="0">
            <a:spAutoFit/>
          </a:bodyPr>
          <a:lstStyle/>
          <a:p>
            <a:r>
              <a:rPr kumimoji="1" lang="en-US" altLang="ja-JP" sz="2200" kern="3000" spc="100" dirty="0">
                <a:solidFill>
                  <a:schemeClr val="bg1"/>
                </a:solidFill>
                <a:latin typeface="Roboto" panose="02000000000000000000" pitchFamily="2" charset="0"/>
                <a:ea typeface="Roboto" panose="02000000000000000000" pitchFamily="2" charset="0"/>
              </a:rPr>
              <a:t>2024.03.15</a:t>
            </a:r>
            <a:r>
              <a:rPr kumimoji="1" lang="ja-JP" altLang="en-US" sz="2200" kern="3000" spc="100">
                <a:solidFill>
                  <a:schemeClr val="bg1"/>
                </a:solidFill>
                <a:latin typeface="Noto Sans JP" panose="020B0200000000000000" pitchFamily="34" charset="-128"/>
                <a:ea typeface="Noto Sans JP" panose="020B0200000000000000" pitchFamily="34" charset="-128"/>
              </a:rPr>
              <a:t>時点</a:t>
            </a:r>
          </a:p>
        </p:txBody>
      </p:sp>
      <p:pic>
        <p:nvPicPr>
          <p:cNvPr id="5" name="図 4" descr="アイコン&#10;&#10;自動的に生成された説明">
            <a:extLst>
              <a:ext uri="{FF2B5EF4-FFF2-40B4-BE49-F238E27FC236}">
                <a16:creationId xmlns:a16="http://schemas.microsoft.com/office/drawing/2014/main" id="{C01907CB-4677-7DF0-014B-3C35B6A95175}"/>
              </a:ext>
            </a:extLst>
          </p:cNvPr>
          <p:cNvPicPr>
            <a:picLocks noGrp="1" noRot="1" noChangeAspect="1" noMove="1" noResize="1" noEditPoints="1" noAdjustHandles="1" noChangeArrowheads="1" noChangeShapeType="1" noCrop="1"/>
          </p:cNvPicPr>
          <p:nvPr/>
        </p:nvPicPr>
        <p:blipFill>
          <a:blip r:embed="rId4"/>
          <a:stretch>
            <a:fillRect/>
          </a:stretch>
        </p:blipFill>
        <p:spPr>
          <a:xfrm>
            <a:off x="15644609" y="8991600"/>
            <a:ext cx="2000121" cy="640039"/>
          </a:xfrm>
          <a:prstGeom prst="rect">
            <a:avLst/>
          </a:prstGeom>
        </p:spPr>
      </p:pic>
      <p:sp>
        <p:nvSpPr>
          <p:cNvPr id="15" name="テキスト ボックス 14">
            <a:extLst>
              <a:ext uri="{FF2B5EF4-FFF2-40B4-BE49-F238E27FC236}">
                <a16:creationId xmlns:a16="http://schemas.microsoft.com/office/drawing/2014/main" id="{F0D1FAA5-680A-9926-5F8C-2A47070C9465}"/>
              </a:ext>
            </a:extLst>
          </p:cNvPr>
          <p:cNvSpPr txBox="1"/>
          <p:nvPr/>
        </p:nvSpPr>
        <p:spPr>
          <a:xfrm>
            <a:off x="631676" y="9397232"/>
            <a:ext cx="2646878" cy="276999"/>
          </a:xfrm>
          <a:prstGeom prst="rect">
            <a:avLst/>
          </a:prstGeom>
          <a:noFill/>
        </p:spPr>
        <p:txBody>
          <a:bodyPr wrap="none" rtlCol="0">
            <a:spAutoFit/>
          </a:bodyPr>
          <a:lstStyle/>
          <a:p>
            <a:r>
              <a:rPr lang="ja-JP" altLang="en-US" sz="1200" b="0" i="0">
                <a:solidFill>
                  <a:srgbClr val="E6E6E6"/>
                </a:solidFill>
                <a:effectLst/>
                <a:latin typeface="NotoSansJP" panose="020B0200000000000000" pitchFamily="34" charset="-128"/>
                <a:ea typeface="NotoSansJP" panose="020B0200000000000000" pitchFamily="34" charset="-128"/>
              </a:rPr>
              <a:t>撮影協力：グランドハイアット東京</a:t>
            </a:r>
            <a:endParaRPr kumimoji="1" lang="ja-JP" altLang="en-US" sz="1200" kern="3000" spc="100">
              <a:solidFill>
                <a:srgbClr val="E6E6E6"/>
              </a:solidFill>
              <a:latin typeface="Noto Sans JP" panose="020B0200000000000000" pitchFamily="34" charset="-128"/>
              <a:ea typeface="Noto Sans JP" panose="020B0200000000000000" pitchFamily="34" charset="-128"/>
            </a:endParaRPr>
          </a:p>
        </p:txBody>
      </p:sp>
    </p:spTree>
    <p:extLst>
      <p:ext uri="{BB962C8B-B14F-4D97-AF65-F5344CB8AC3E}">
        <p14:creationId xmlns:p14="http://schemas.microsoft.com/office/powerpoint/2010/main" val="2686949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10687221"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タクシー利用者の特徴</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1</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　</a:t>
            </a:r>
            <a:r>
              <a:rPr kumimoji="1" lang="en-US" altLang="ja-JP" sz="2800" kern="3000" spc="60" dirty="0">
                <a:solidFill>
                  <a:schemeClr val="bg1"/>
                </a:solidFill>
                <a:latin typeface="Noto Sans JP" panose="020B0200000000000000" pitchFamily="34" charset="-128"/>
                <a:ea typeface="Noto Sans JP" panose="020B0200000000000000" pitchFamily="34" charset="-128"/>
              </a:rPr>
              <a:t>– </a:t>
            </a:r>
            <a:r>
              <a:rPr kumimoji="1" lang="ja-JP" altLang="en-US" sz="2800" kern="3000" spc="60">
                <a:solidFill>
                  <a:schemeClr val="bg1"/>
                </a:solidFill>
                <a:latin typeface="Noto Sans JP" panose="020B0200000000000000" pitchFamily="34" charset="-128"/>
                <a:ea typeface="Noto Sans JP" panose="020B0200000000000000" pitchFamily="34" charset="-128"/>
              </a:rPr>
              <a:t>経済状況・保有物・ライフスタイル</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13" name="テキスト ボックス 12">
            <a:extLst>
              <a:ext uri="{FF2B5EF4-FFF2-40B4-BE49-F238E27FC236}">
                <a16:creationId xmlns:a16="http://schemas.microsoft.com/office/drawing/2014/main" id="{F55DA8F2-E58D-FE47-ACC3-4D9776B7B638}"/>
              </a:ext>
            </a:extLst>
          </p:cNvPr>
          <p:cNvSpPr txBox="1"/>
          <p:nvPr/>
        </p:nvSpPr>
        <p:spPr>
          <a:xfrm>
            <a:off x="3449797" y="2345668"/>
            <a:ext cx="3016210" cy="82606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投資用の分譲マンション・</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一戸建てを保有</a:t>
            </a:r>
          </a:p>
        </p:txBody>
      </p:sp>
      <p:sp>
        <p:nvSpPr>
          <p:cNvPr id="8" name="テキスト ボックス 7">
            <a:extLst>
              <a:ext uri="{FF2B5EF4-FFF2-40B4-BE49-F238E27FC236}">
                <a16:creationId xmlns:a16="http://schemas.microsoft.com/office/drawing/2014/main" id="{4F81072E-57CB-3060-3519-23901003A4C5}"/>
              </a:ext>
            </a:extLst>
          </p:cNvPr>
          <p:cNvSpPr txBox="1"/>
          <p:nvPr/>
        </p:nvSpPr>
        <p:spPr>
          <a:xfrm>
            <a:off x="1977181" y="7428328"/>
            <a:ext cx="11438998" cy="950838"/>
          </a:xfrm>
          <a:prstGeom prst="rect">
            <a:avLst/>
          </a:prstGeom>
          <a:noFill/>
        </p:spPr>
        <p:txBody>
          <a:bodyPr wrap="square" rtlCol="0">
            <a:spAutoFit/>
          </a:bodyPr>
          <a:lstStyle/>
          <a:p>
            <a:pPr marL="171450" indent="-171450" algn="l">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モニタスアンケートによるタクシー利用者調査, 2023年5月</a:t>
            </a: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期間: 2023年5月</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手法: インターネット調査。</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9" name="テキスト ボックス 8">
            <a:extLst>
              <a:ext uri="{FF2B5EF4-FFF2-40B4-BE49-F238E27FC236}">
                <a16:creationId xmlns:a16="http://schemas.microsoft.com/office/drawing/2014/main" id="{14AAE86F-77DC-CEE3-92F8-55939DA2742F}"/>
              </a:ext>
            </a:extLst>
          </p:cNvPr>
          <p:cNvSpPr txBox="1"/>
          <p:nvPr/>
        </p:nvSpPr>
        <p:spPr>
          <a:xfrm>
            <a:off x="6478517" y="2389366"/>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15.0</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10" name="テキスト ボックス 9">
            <a:extLst>
              <a:ext uri="{FF2B5EF4-FFF2-40B4-BE49-F238E27FC236}">
                <a16:creationId xmlns:a16="http://schemas.microsoft.com/office/drawing/2014/main" id="{9E970428-802A-E789-E4C9-FF45CBC2DCCB}"/>
              </a:ext>
            </a:extLst>
          </p:cNvPr>
          <p:cNvSpPr txBox="1"/>
          <p:nvPr/>
        </p:nvSpPr>
        <p:spPr>
          <a:xfrm>
            <a:off x="3449797" y="3621870"/>
            <a:ext cx="2780248" cy="82606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ゴールドカード以上の</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クレジットカードを保有</a:t>
            </a:r>
          </a:p>
        </p:txBody>
      </p:sp>
      <p:sp>
        <p:nvSpPr>
          <p:cNvPr id="22" name="テキスト ボックス 21">
            <a:extLst>
              <a:ext uri="{FF2B5EF4-FFF2-40B4-BE49-F238E27FC236}">
                <a16:creationId xmlns:a16="http://schemas.microsoft.com/office/drawing/2014/main" id="{1CFF4C82-A09A-78FD-2B26-7B11788E8085}"/>
              </a:ext>
            </a:extLst>
          </p:cNvPr>
          <p:cNvSpPr txBox="1"/>
          <p:nvPr/>
        </p:nvSpPr>
        <p:spPr>
          <a:xfrm>
            <a:off x="6478517" y="3665568"/>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36.8</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3" name="テキスト ボックス 22">
            <a:extLst>
              <a:ext uri="{FF2B5EF4-FFF2-40B4-BE49-F238E27FC236}">
                <a16:creationId xmlns:a16="http://schemas.microsoft.com/office/drawing/2014/main" id="{7009FDEA-29E4-EBC9-8D35-68B07B565013}"/>
              </a:ext>
            </a:extLst>
          </p:cNvPr>
          <p:cNvSpPr txBox="1"/>
          <p:nvPr/>
        </p:nvSpPr>
        <p:spPr>
          <a:xfrm>
            <a:off x="3449797" y="5091971"/>
            <a:ext cx="2780248" cy="438262"/>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生命保険への加入を検討</a:t>
            </a:r>
          </a:p>
        </p:txBody>
      </p:sp>
      <p:sp>
        <p:nvSpPr>
          <p:cNvPr id="24" name="テキスト ボックス 23">
            <a:extLst>
              <a:ext uri="{FF2B5EF4-FFF2-40B4-BE49-F238E27FC236}">
                <a16:creationId xmlns:a16="http://schemas.microsoft.com/office/drawing/2014/main" id="{58E609A0-EB77-5A82-ACA9-146D8C32C174}"/>
              </a:ext>
            </a:extLst>
          </p:cNvPr>
          <p:cNvSpPr txBox="1"/>
          <p:nvPr/>
        </p:nvSpPr>
        <p:spPr>
          <a:xfrm>
            <a:off x="6478517" y="4941770"/>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23.7</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5" name="テキスト ボックス 24">
            <a:extLst>
              <a:ext uri="{FF2B5EF4-FFF2-40B4-BE49-F238E27FC236}">
                <a16:creationId xmlns:a16="http://schemas.microsoft.com/office/drawing/2014/main" id="{2E7CD715-2C5C-A74E-E6CD-E6F45DB25484}"/>
              </a:ext>
            </a:extLst>
          </p:cNvPr>
          <p:cNvSpPr txBox="1"/>
          <p:nvPr/>
        </p:nvSpPr>
        <p:spPr>
          <a:xfrm>
            <a:off x="3449797" y="6368174"/>
            <a:ext cx="1364476" cy="438262"/>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外車を保有</a:t>
            </a:r>
          </a:p>
        </p:txBody>
      </p:sp>
      <p:sp>
        <p:nvSpPr>
          <p:cNvPr id="26" name="テキスト ボックス 25">
            <a:extLst>
              <a:ext uri="{FF2B5EF4-FFF2-40B4-BE49-F238E27FC236}">
                <a16:creationId xmlns:a16="http://schemas.microsoft.com/office/drawing/2014/main" id="{7D36A90F-BBE6-AE4D-4884-4344A332438D}"/>
              </a:ext>
            </a:extLst>
          </p:cNvPr>
          <p:cNvSpPr txBox="1"/>
          <p:nvPr/>
        </p:nvSpPr>
        <p:spPr>
          <a:xfrm>
            <a:off x="6478517" y="6217973"/>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15.0</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7" name="テキスト ボックス 26">
            <a:extLst>
              <a:ext uri="{FF2B5EF4-FFF2-40B4-BE49-F238E27FC236}">
                <a16:creationId xmlns:a16="http://schemas.microsoft.com/office/drawing/2014/main" id="{21124C6B-7001-DC94-8B3D-63D64393C645}"/>
              </a:ext>
            </a:extLst>
          </p:cNvPr>
          <p:cNvSpPr txBox="1"/>
          <p:nvPr/>
        </p:nvSpPr>
        <p:spPr>
          <a:xfrm>
            <a:off x="9970548" y="2539567"/>
            <a:ext cx="1836400" cy="438262"/>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高級時計を保有</a:t>
            </a:r>
          </a:p>
        </p:txBody>
      </p:sp>
      <p:sp>
        <p:nvSpPr>
          <p:cNvPr id="28" name="テキスト ボックス 27">
            <a:extLst>
              <a:ext uri="{FF2B5EF4-FFF2-40B4-BE49-F238E27FC236}">
                <a16:creationId xmlns:a16="http://schemas.microsoft.com/office/drawing/2014/main" id="{EF881C61-8544-5F84-ACC5-98D0BCA646FF}"/>
              </a:ext>
            </a:extLst>
          </p:cNvPr>
          <p:cNvSpPr txBox="1"/>
          <p:nvPr/>
        </p:nvSpPr>
        <p:spPr>
          <a:xfrm>
            <a:off x="12999268" y="2389366"/>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26.2</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4EAD724C-9915-3602-6E2B-937447A48293}"/>
              </a:ext>
            </a:extLst>
          </p:cNvPr>
          <p:cNvSpPr txBox="1"/>
          <p:nvPr/>
        </p:nvSpPr>
        <p:spPr>
          <a:xfrm>
            <a:off x="9970548" y="3621870"/>
            <a:ext cx="1733808" cy="82606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国内旅行に</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年</a:t>
            </a:r>
            <a:r>
              <a:rPr kumimoji="1" lang="en-US" altLang="ja-JP" spc="40" dirty="0">
                <a:latin typeface="Noto Sans JP" panose="020B0200000000000000" pitchFamily="34" charset="-128"/>
                <a:ea typeface="Noto Sans JP" panose="020B0200000000000000" pitchFamily="34" charset="-128"/>
              </a:rPr>
              <a:t>1</a:t>
            </a:r>
            <a:r>
              <a:rPr kumimoji="1" lang="ja-JP" altLang="en-US" spc="40">
                <a:latin typeface="Noto Sans JP" panose="020B0200000000000000" pitchFamily="34" charset="-128"/>
                <a:ea typeface="Noto Sans JP" panose="020B0200000000000000" pitchFamily="34" charset="-128"/>
              </a:rPr>
              <a:t>回以上行く</a:t>
            </a:r>
          </a:p>
        </p:txBody>
      </p:sp>
      <p:sp>
        <p:nvSpPr>
          <p:cNvPr id="30" name="テキスト ボックス 29">
            <a:extLst>
              <a:ext uri="{FF2B5EF4-FFF2-40B4-BE49-F238E27FC236}">
                <a16:creationId xmlns:a16="http://schemas.microsoft.com/office/drawing/2014/main" id="{9D7E9DBA-A1F5-BC75-E9D4-A9690388A157}"/>
              </a:ext>
            </a:extLst>
          </p:cNvPr>
          <p:cNvSpPr txBox="1"/>
          <p:nvPr/>
        </p:nvSpPr>
        <p:spPr>
          <a:xfrm>
            <a:off x="12999268" y="3665568"/>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24.3</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31" name="テキスト ボックス 30">
            <a:extLst>
              <a:ext uri="{FF2B5EF4-FFF2-40B4-BE49-F238E27FC236}">
                <a16:creationId xmlns:a16="http://schemas.microsoft.com/office/drawing/2014/main" id="{BF4E54BC-1A4E-0A0F-9769-677D6CCF8B54}"/>
              </a:ext>
            </a:extLst>
          </p:cNvPr>
          <p:cNvSpPr txBox="1"/>
          <p:nvPr/>
        </p:nvSpPr>
        <p:spPr>
          <a:xfrm>
            <a:off x="9970548" y="5091971"/>
            <a:ext cx="2544286" cy="438262"/>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化粧品にお金をかける</a:t>
            </a:r>
          </a:p>
        </p:txBody>
      </p:sp>
      <p:sp>
        <p:nvSpPr>
          <p:cNvPr id="32" name="テキスト ボックス 31">
            <a:extLst>
              <a:ext uri="{FF2B5EF4-FFF2-40B4-BE49-F238E27FC236}">
                <a16:creationId xmlns:a16="http://schemas.microsoft.com/office/drawing/2014/main" id="{255AA60C-6B22-0561-2E77-8D6FA192E9A8}"/>
              </a:ext>
            </a:extLst>
          </p:cNvPr>
          <p:cNvSpPr txBox="1"/>
          <p:nvPr/>
        </p:nvSpPr>
        <p:spPr>
          <a:xfrm>
            <a:off x="12999268" y="4941770"/>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20.6</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33" name="テキスト ボックス 32">
            <a:extLst>
              <a:ext uri="{FF2B5EF4-FFF2-40B4-BE49-F238E27FC236}">
                <a16:creationId xmlns:a16="http://schemas.microsoft.com/office/drawing/2014/main" id="{BA13A5A0-4846-A003-5CAB-8227B9535ECA}"/>
              </a:ext>
            </a:extLst>
          </p:cNvPr>
          <p:cNvSpPr txBox="1"/>
          <p:nvPr/>
        </p:nvSpPr>
        <p:spPr>
          <a:xfrm>
            <a:off x="9970548" y="6174275"/>
            <a:ext cx="2677656" cy="82606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ゴルフに月平均</a:t>
            </a:r>
            <a:r>
              <a:rPr kumimoji="1" lang="en-US" altLang="ja-JP" spc="40" dirty="0">
                <a:latin typeface="Noto Sans JP" panose="020B0200000000000000" pitchFamily="34" charset="-128"/>
                <a:ea typeface="Noto Sans JP" panose="020B0200000000000000" pitchFamily="34" charset="-128"/>
              </a:rPr>
              <a:t>1</a:t>
            </a:r>
            <a:r>
              <a:rPr kumimoji="1" lang="ja-JP" altLang="en-US" spc="40">
                <a:latin typeface="Noto Sans JP" panose="020B0200000000000000" pitchFamily="34" charset="-128"/>
                <a:ea typeface="Noto Sans JP" panose="020B0200000000000000" pitchFamily="34" charset="-128"/>
              </a:rPr>
              <a:t>回以上</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行っている</a:t>
            </a:r>
          </a:p>
        </p:txBody>
      </p:sp>
      <p:sp>
        <p:nvSpPr>
          <p:cNvPr id="34" name="テキスト ボックス 33">
            <a:extLst>
              <a:ext uri="{FF2B5EF4-FFF2-40B4-BE49-F238E27FC236}">
                <a16:creationId xmlns:a16="http://schemas.microsoft.com/office/drawing/2014/main" id="{577FFADF-8EA2-7A80-96F5-72F6D2283DB9}"/>
              </a:ext>
            </a:extLst>
          </p:cNvPr>
          <p:cNvSpPr txBox="1"/>
          <p:nvPr/>
        </p:nvSpPr>
        <p:spPr>
          <a:xfrm>
            <a:off x="12999268" y="6217973"/>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23.6</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43" name="テキスト ボックス 42">
            <a:extLst>
              <a:ext uri="{FF2B5EF4-FFF2-40B4-BE49-F238E27FC236}">
                <a16:creationId xmlns:a16="http://schemas.microsoft.com/office/drawing/2014/main" id="{61B0B53F-51DA-9ADA-A5B2-9EABF2A99C2F}"/>
              </a:ext>
            </a:extLst>
          </p:cNvPr>
          <p:cNvSpPr txBox="1"/>
          <p:nvPr/>
        </p:nvSpPr>
        <p:spPr>
          <a:xfrm>
            <a:off x="6678141" y="3089947"/>
            <a:ext cx="1394934"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2.0%</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44" name="テキスト ボックス 43">
            <a:extLst>
              <a:ext uri="{FF2B5EF4-FFF2-40B4-BE49-F238E27FC236}">
                <a16:creationId xmlns:a16="http://schemas.microsoft.com/office/drawing/2014/main" id="{F1A9F0C0-42C6-F7B4-3F0A-88B1F83B8852}"/>
              </a:ext>
            </a:extLst>
          </p:cNvPr>
          <p:cNvSpPr txBox="1"/>
          <p:nvPr/>
        </p:nvSpPr>
        <p:spPr>
          <a:xfrm>
            <a:off x="6588052" y="4355959"/>
            <a:ext cx="148502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12.2%</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45" name="テキスト ボックス 44">
            <a:extLst>
              <a:ext uri="{FF2B5EF4-FFF2-40B4-BE49-F238E27FC236}">
                <a16:creationId xmlns:a16="http://schemas.microsoft.com/office/drawing/2014/main" id="{53AF2500-997D-336A-721F-77023ABA783A}"/>
              </a:ext>
            </a:extLst>
          </p:cNvPr>
          <p:cNvSpPr txBox="1"/>
          <p:nvPr/>
        </p:nvSpPr>
        <p:spPr>
          <a:xfrm>
            <a:off x="6693641" y="5621971"/>
            <a:ext cx="139493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3.4%</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46" name="テキスト ボックス 45">
            <a:extLst>
              <a:ext uri="{FF2B5EF4-FFF2-40B4-BE49-F238E27FC236}">
                <a16:creationId xmlns:a16="http://schemas.microsoft.com/office/drawing/2014/main" id="{BAF5DF60-F6DE-A23A-AC46-416D039DE685}"/>
              </a:ext>
            </a:extLst>
          </p:cNvPr>
          <p:cNvSpPr txBox="1"/>
          <p:nvPr/>
        </p:nvSpPr>
        <p:spPr>
          <a:xfrm>
            <a:off x="6693641" y="6887984"/>
            <a:ext cx="139493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2.9%</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47" name="テキスト ボックス 46">
            <a:extLst>
              <a:ext uri="{FF2B5EF4-FFF2-40B4-BE49-F238E27FC236}">
                <a16:creationId xmlns:a16="http://schemas.microsoft.com/office/drawing/2014/main" id="{C9CC7966-C657-8886-49CF-F7EC0E6073D9}"/>
              </a:ext>
            </a:extLst>
          </p:cNvPr>
          <p:cNvSpPr txBox="1"/>
          <p:nvPr/>
        </p:nvSpPr>
        <p:spPr>
          <a:xfrm>
            <a:off x="13214390" y="3089947"/>
            <a:ext cx="1394934"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5.1%</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48" name="テキスト ボックス 47">
            <a:extLst>
              <a:ext uri="{FF2B5EF4-FFF2-40B4-BE49-F238E27FC236}">
                <a16:creationId xmlns:a16="http://schemas.microsoft.com/office/drawing/2014/main" id="{7D0D60B7-CFA1-60BC-1DF6-B6B45BB095F1}"/>
              </a:ext>
            </a:extLst>
          </p:cNvPr>
          <p:cNvSpPr txBox="1"/>
          <p:nvPr/>
        </p:nvSpPr>
        <p:spPr>
          <a:xfrm>
            <a:off x="13214391" y="4355959"/>
            <a:ext cx="139493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3.4%</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49" name="テキスト ボックス 48">
            <a:extLst>
              <a:ext uri="{FF2B5EF4-FFF2-40B4-BE49-F238E27FC236}">
                <a16:creationId xmlns:a16="http://schemas.microsoft.com/office/drawing/2014/main" id="{4476F200-6CAB-50D4-C741-2B5846CFE0E5}"/>
              </a:ext>
            </a:extLst>
          </p:cNvPr>
          <p:cNvSpPr txBox="1"/>
          <p:nvPr/>
        </p:nvSpPr>
        <p:spPr>
          <a:xfrm>
            <a:off x="13214391" y="5621971"/>
            <a:ext cx="139493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6.5%</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50" name="テキスト ボックス 49">
            <a:extLst>
              <a:ext uri="{FF2B5EF4-FFF2-40B4-BE49-F238E27FC236}">
                <a16:creationId xmlns:a16="http://schemas.microsoft.com/office/drawing/2014/main" id="{96C88D4B-16CF-CFB7-FAB2-AD05CF59EB73}"/>
              </a:ext>
            </a:extLst>
          </p:cNvPr>
          <p:cNvSpPr txBox="1"/>
          <p:nvPr/>
        </p:nvSpPr>
        <p:spPr>
          <a:xfrm>
            <a:off x="13214391" y="6887984"/>
            <a:ext cx="139493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3.6%</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5" name="テキスト ボックス 4">
            <a:extLst>
              <a:ext uri="{FF2B5EF4-FFF2-40B4-BE49-F238E27FC236}">
                <a16:creationId xmlns:a16="http://schemas.microsoft.com/office/drawing/2014/main" id="{33350A5F-EF07-2249-42AA-563EDDEDD1F8}"/>
              </a:ext>
            </a:extLst>
          </p:cNvPr>
          <p:cNvSpPr txBox="1"/>
          <p:nvPr/>
        </p:nvSpPr>
        <p:spPr>
          <a:xfrm>
            <a:off x="11427169" y="607562"/>
            <a:ext cx="3803605"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高所得者に効率的にリーチできます。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pic>
        <p:nvPicPr>
          <p:cNvPr id="55" name="図 54">
            <a:extLst>
              <a:ext uri="{FF2B5EF4-FFF2-40B4-BE49-F238E27FC236}">
                <a16:creationId xmlns:a16="http://schemas.microsoft.com/office/drawing/2014/main" id="{E413FE2C-99E9-3236-AB2D-015EB4B8AB26}"/>
              </a:ext>
            </a:extLst>
          </p:cNvPr>
          <p:cNvPicPr>
            <a:picLocks noChangeAspect="1"/>
          </p:cNvPicPr>
          <p:nvPr/>
        </p:nvPicPr>
        <p:blipFill>
          <a:blip r:embed="rId4"/>
          <a:stretch>
            <a:fillRect/>
          </a:stretch>
        </p:blipFill>
        <p:spPr>
          <a:xfrm>
            <a:off x="2382553" y="2329815"/>
            <a:ext cx="904175" cy="858044"/>
          </a:xfrm>
          <a:prstGeom prst="rect">
            <a:avLst/>
          </a:prstGeom>
        </p:spPr>
      </p:pic>
      <p:pic>
        <p:nvPicPr>
          <p:cNvPr id="56" name="図 55">
            <a:extLst>
              <a:ext uri="{FF2B5EF4-FFF2-40B4-BE49-F238E27FC236}">
                <a16:creationId xmlns:a16="http://schemas.microsoft.com/office/drawing/2014/main" id="{0E710FA2-4390-1E30-8597-6B38A78792BE}"/>
              </a:ext>
            </a:extLst>
          </p:cNvPr>
          <p:cNvPicPr>
            <a:picLocks noChangeAspect="1"/>
          </p:cNvPicPr>
          <p:nvPr/>
        </p:nvPicPr>
        <p:blipFill>
          <a:blip r:embed="rId5"/>
          <a:stretch>
            <a:fillRect/>
          </a:stretch>
        </p:blipFill>
        <p:spPr>
          <a:xfrm>
            <a:off x="2436495" y="3591760"/>
            <a:ext cx="796290" cy="852367"/>
          </a:xfrm>
          <a:prstGeom prst="rect">
            <a:avLst/>
          </a:prstGeom>
        </p:spPr>
      </p:pic>
      <p:pic>
        <p:nvPicPr>
          <p:cNvPr id="57" name="図 56">
            <a:extLst>
              <a:ext uri="{FF2B5EF4-FFF2-40B4-BE49-F238E27FC236}">
                <a16:creationId xmlns:a16="http://schemas.microsoft.com/office/drawing/2014/main" id="{E6A7A16E-55A4-3C8A-B964-BDB26101540D}"/>
              </a:ext>
            </a:extLst>
          </p:cNvPr>
          <p:cNvPicPr>
            <a:picLocks noChangeAspect="1"/>
          </p:cNvPicPr>
          <p:nvPr/>
        </p:nvPicPr>
        <p:blipFill>
          <a:blip r:embed="rId6"/>
          <a:stretch>
            <a:fillRect/>
          </a:stretch>
        </p:blipFill>
        <p:spPr>
          <a:xfrm>
            <a:off x="2455524" y="4942756"/>
            <a:ext cx="758233" cy="833120"/>
          </a:xfrm>
          <a:prstGeom prst="rect">
            <a:avLst/>
          </a:prstGeom>
        </p:spPr>
      </p:pic>
      <p:pic>
        <p:nvPicPr>
          <p:cNvPr id="58" name="図 57">
            <a:extLst>
              <a:ext uri="{FF2B5EF4-FFF2-40B4-BE49-F238E27FC236}">
                <a16:creationId xmlns:a16="http://schemas.microsoft.com/office/drawing/2014/main" id="{B40A9BAE-EC03-2C11-449E-62944E9034F2}"/>
              </a:ext>
            </a:extLst>
          </p:cNvPr>
          <p:cNvPicPr>
            <a:picLocks noChangeAspect="1"/>
          </p:cNvPicPr>
          <p:nvPr/>
        </p:nvPicPr>
        <p:blipFill>
          <a:blip r:embed="rId7"/>
          <a:stretch>
            <a:fillRect/>
          </a:stretch>
        </p:blipFill>
        <p:spPr>
          <a:xfrm>
            <a:off x="2346960" y="6418925"/>
            <a:ext cx="975360" cy="383177"/>
          </a:xfrm>
          <a:prstGeom prst="rect">
            <a:avLst/>
          </a:prstGeom>
        </p:spPr>
      </p:pic>
      <p:pic>
        <p:nvPicPr>
          <p:cNvPr id="59" name="図 58">
            <a:extLst>
              <a:ext uri="{FF2B5EF4-FFF2-40B4-BE49-F238E27FC236}">
                <a16:creationId xmlns:a16="http://schemas.microsoft.com/office/drawing/2014/main" id="{7F27A8E6-E089-8E3B-A2A3-1C9580A50E88}"/>
              </a:ext>
            </a:extLst>
          </p:cNvPr>
          <p:cNvPicPr>
            <a:picLocks noChangeAspect="1"/>
          </p:cNvPicPr>
          <p:nvPr/>
        </p:nvPicPr>
        <p:blipFill>
          <a:blip r:embed="rId8"/>
          <a:stretch>
            <a:fillRect/>
          </a:stretch>
        </p:blipFill>
        <p:spPr>
          <a:xfrm>
            <a:off x="8992020" y="2296160"/>
            <a:ext cx="659561" cy="925354"/>
          </a:xfrm>
          <a:prstGeom prst="rect">
            <a:avLst/>
          </a:prstGeom>
        </p:spPr>
      </p:pic>
      <p:pic>
        <p:nvPicPr>
          <p:cNvPr id="60" name="図 59">
            <a:extLst>
              <a:ext uri="{FF2B5EF4-FFF2-40B4-BE49-F238E27FC236}">
                <a16:creationId xmlns:a16="http://schemas.microsoft.com/office/drawing/2014/main" id="{B0B6B963-3728-38EA-CA91-765E3A7751A7}"/>
              </a:ext>
            </a:extLst>
          </p:cNvPr>
          <p:cNvPicPr>
            <a:picLocks noChangeAspect="1"/>
          </p:cNvPicPr>
          <p:nvPr/>
        </p:nvPicPr>
        <p:blipFill>
          <a:blip r:embed="rId9"/>
          <a:stretch>
            <a:fillRect/>
          </a:stretch>
        </p:blipFill>
        <p:spPr>
          <a:xfrm>
            <a:off x="9038609" y="3596303"/>
            <a:ext cx="566382" cy="843280"/>
          </a:xfrm>
          <a:prstGeom prst="rect">
            <a:avLst/>
          </a:prstGeom>
        </p:spPr>
      </p:pic>
      <p:pic>
        <p:nvPicPr>
          <p:cNvPr id="61" name="図 60">
            <a:extLst>
              <a:ext uri="{FF2B5EF4-FFF2-40B4-BE49-F238E27FC236}">
                <a16:creationId xmlns:a16="http://schemas.microsoft.com/office/drawing/2014/main" id="{9016D0A5-17AA-78D9-2690-556634B0A842}"/>
              </a:ext>
            </a:extLst>
          </p:cNvPr>
          <p:cNvPicPr>
            <a:picLocks noChangeAspect="1"/>
          </p:cNvPicPr>
          <p:nvPr/>
        </p:nvPicPr>
        <p:blipFill>
          <a:blip r:embed="rId10"/>
          <a:stretch>
            <a:fillRect/>
          </a:stretch>
        </p:blipFill>
        <p:spPr>
          <a:xfrm>
            <a:off x="8884920" y="4927035"/>
            <a:ext cx="873760" cy="864562"/>
          </a:xfrm>
          <a:prstGeom prst="rect">
            <a:avLst/>
          </a:prstGeom>
        </p:spPr>
      </p:pic>
      <p:pic>
        <p:nvPicPr>
          <p:cNvPr id="62" name="図 61">
            <a:extLst>
              <a:ext uri="{FF2B5EF4-FFF2-40B4-BE49-F238E27FC236}">
                <a16:creationId xmlns:a16="http://schemas.microsoft.com/office/drawing/2014/main" id="{BEF0BC5C-8CAD-C68E-C0F0-A84F9E889FCF}"/>
              </a:ext>
            </a:extLst>
          </p:cNvPr>
          <p:cNvPicPr>
            <a:picLocks noChangeAspect="1"/>
          </p:cNvPicPr>
          <p:nvPr/>
        </p:nvPicPr>
        <p:blipFill>
          <a:blip r:embed="rId11"/>
          <a:stretch>
            <a:fillRect/>
          </a:stretch>
        </p:blipFill>
        <p:spPr>
          <a:xfrm>
            <a:off x="8839200" y="6235728"/>
            <a:ext cx="965200" cy="749570"/>
          </a:xfrm>
          <a:prstGeom prst="rect">
            <a:avLst/>
          </a:prstGeom>
        </p:spPr>
      </p:pic>
      <p:sp>
        <p:nvSpPr>
          <p:cNvPr id="7" name="Slide Number Placeholder 5">
            <a:extLst>
              <a:ext uri="{FF2B5EF4-FFF2-40B4-BE49-F238E27FC236}">
                <a16:creationId xmlns:a16="http://schemas.microsoft.com/office/drawing/2014/main" id="{6E8569E0-6184-0770-0BE4-FAE4DA8A5488}"/>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10</a:t>
            </a:fld>
            <a:endParaRPr kumimoji="1" lang="ja-JP" altLang="en-US">
              <a:solidFill>
                <a:schemeClr val="bg1"/>
              </a:solidFill>
            </a:endParaRPr>
          </a:p>
        </p:txBody>
      </p:sp>
    </p:spTree>
    <p:extLst>
      <p:ext uri="{BB962C8B-B14F-4D97-AF65-F5344CB8AC3E}">
        <p14:creationId xmlns:p14="http://schemas.microsoft.com/office/powerpoint/2010/main" val="135616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6286016"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タクシー利用者の特徴</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2</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　</a:t>
            </a:r>
            <a:r>
              <a:rPr kumimoji="1" lang="en-US" altLang="ja-JP" sz="2800" kern="3000" spc="60" dirty="0">
                <a:solidFill>
                  <a:schemeClr val="bg1"/>
                </a:solidFill>
                <a:latin typeface="Noto Sans JP" panose="020B0200000000000000" pitchFamily="34" charset="-128"/>
                <a:ea typeface="Noto Sans JP" panose="020B0200000000000000" pitchFamily="34" charset="-128"/>
              </a:rPr>
              <a:t>– </a:t>
            </a:r>
            <a:r>
              <a:rPr kumimoji="1" lang="ja-JP" altLang="en-US" sz="2800" kern="3000" spc="60">
                <a:solidFill>
                  <a:schemeClr val="bg1"/>
                </a:solidFill>
                <a:latin typeface="Noto Sans JP" panose="020B0200000000000000" pitchFamily="34" charset="-128"/>
                <a:ea typeface="Noto Sans JP" panose="020B0200000000000000" pitchFamily="34" charset="-128"/>
              </a:rPr>
              <a:t>ビジネス</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5" name="テキスト ボックス 4">
            <a:extLst>
              <a:ext uri="{FF2B5EF4-FFF2-40B4-BE49-F238E27FC236}">
                <a16:creationId xmlns:a16="http://schemas.microsoft.com/office/drawing/2014/main" id="{81CADEBF-950D-4DB7-9F82-A2DD84A8155A}"/>
              </a:ext>
            </a:extLst>
          </p:cNvPr>
          <p:cNvSpPr txBox="1"/>
          <p:nvPr/>
        </p:nvSpPr>
        <p:spPr>
          <a:xfrm>
            <a:off x="1977181" y="7428328"/>
            <a:ext cx="11438998" cy="950838"/>
          </a:xfrm>
          <a:prstGeom prst="rect">
            <a:avLst/>
          </a:prstGeom>
          <a:noFill/>
        </p:spPr>
        <p:txBody>
          <a:bodyPr wrap="square" rtlCol="0">
            <a:spAutoFit/>
          </a:bodyPr>
          <a:lstStyle/>
          <a:p>
            <a:pPr marL="171450" indent="-171450" algn="l">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モニタスアンケートによるタクシー利用者調査, 2023年5月</a:t>
            </a: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期間: 2023年5月</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手法: インターネット調査。</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E9F39AC4-D442-4BFF-DD0B-6B2122B7C446}"/>
              </a:ext>
            </a:extLst>
          </p:cNvPr>
          <p:cNvSpPr txBox="1"/>
          <p:nvPr/>
        </p:nvSpPr>
        <p:spPr>
          <a:xfrm>
            <a:off x="3794350" y="3438470"/>
            <a:ext cx="1836400" cy="438262"/>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課長以上の役職</a:t>
            </a:r>
          </a:p>
        </p:txBody>
      </p:sp>
      <p:sp>
        <p:nvSpPr>
          <p:cNvPr id="8" name="テキスト ボックス 7">
            <a:extLst>
              <a:ext uri="{FF2B5EF4-FFF2-40B4-BE49-F238E27FC236}">
                <a16:creationId xmlns:a16="http://schemas.microsoft.com/office/drawing/2014/main" id="{C0A82F60-54A3-17DE-C2E9-AD4DCF0C5AF8}"/>
              </a:ext>
            </a:extLst>
          </p:cNvPr>
          <p:cNvSpPr txBox="1"/>
          <p:nvPr/>
        </p:nvSpPr>
        <p:spPr>
          <a:xfrm>
            <a:off x="6425510" y="3288269"/>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39.4</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9" name="テキスト ボックス 8">
            <a:extLst>
              <a:ext uri="{FF2B5EF4-FFF2-40B4-BE49-F238E27FC236}">
                <a16:creationId xmlns:a16="http://schemas.microsoft.com/office/drawing/2014/main" id="{DFBE1203-68C6-437A-0176-6D9F8A6450F9}"/>
              </a:ext>
            </a:extLst>
          </p:cNvPr>
          <p:cNvSpPr txBox="1"/>
          <p:nvPr/>
        </p:nvSpPr>
        <p:spPr>
          <a:xfrm>
            <a:off x="3794350" y="4923729"/>
            <a:ext cx="2441694" cy="1213858"/>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ビジネスの移動で</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タクシーを</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週に</a:t>
            </a:r>
            <a:r>
              <a:rPr kumimoji="1" lang="en-US" altLang="ja-JP" spc="40" dirty="0">
                <a:latin typeface="Noto Sans JP" panose="020B0200000000000000" pitchFamily="34" charset="-128"/>
                <a:ea typeface="Noto Sans JP" panose="020B0200000000000000" pitchFamily="34" charset="-128"/>
              </a:rPr>
              <a:t>1</a:t>
            </a:r>
            <a:r>
              <a:rPr kumimoji="1" lang="ja-JP" altLang="en-US" spc="40">
                <a:latin typeface="Noto Sans JP" panose="020B0200000000000000" pitchFamily="34" charset="-128"/>
                <a:ea typeface="Noto Sans JP" panose="020B0200000000000000" pitchFamily="34" charset="-128"/>
              </a:rPr>
              <a:t>回以上利用する</a:t>
            </a:r>
          </a:p>
        </p:txBody>
      </p:sp>
      <p:sp>
        <p:nvSpPr>
          <p:cNvPr id="10" name="テキスト ボックス 9">
            <a:extLst>
              <a:ext uri="{FF2B5EF4-FFF2-40B4-BE49-F238E27FC236}">
                <a16:creationId xmlns:a16="http://schemas.microsoft.com/office/drawing/2014/main" id="{AA084CCF-A854-8803-A2DC-7046FA893819}"/>
              </a:ext>
            </a:extLst>
          </p:cNvPr>
          <p:cNvSpPr txBox="1"/>
          <p:nvPr/>
        </p:nvSpPr>
        <p:spPr>
          <a:xfrm>
            <a:off x="6425510" y="5168905"/>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29.2</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2" name="テキスト ボックス 21">
            <a:extLst>
              <a:ext uri="{FF2B5EF4-FFF2-40B4-BE49-F238E27FC236}">
                <a16:creationId xmlns:a16="http://schemas.microsoft.com/office/drawing/2014/main" id="{2E78AF8F-2F23-3D6F-0AF4-C08DE9BD8EF4}"/>
              </a:ext>
            </a:extLst>
          </p:cNvPr>
          <p:cNvSpPr txBox="1"/>
          <p:nvPr/>
        </p:nvSpPr>
        <p:spPr>
          <a:xfrm>
            <a:off x="10050061" y="3252940"/>
            <a:ext cx="1733808" cy="82606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海外出張が</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年</a:t>
            </a:r>
            <a:r>
              <a:rPr kumimoji="1" lang="en-US" altLang="ja-JP" spc="40" dirty="0">
                <a:latin typeface="Noto Sans JP" panose="020B0200000000000000" pitchFamily="34" charset="-128"/>
                <a:ea typeface="Noto Sans JP" panose="020B0200000000000000" pitchFamily="34" charset="-128"/>
              </a:rPr>
              <a:t>1</a:t>
            </a:r>
            <a:r>
              <a:rPr kumimoji="1" lang="ja-JP" altLang="en-US" spc="40">
                <a:latin typeface="Noto Sans JP" panose="020B0200000000000000" pitchFamily="34" charset="-128"/>
                <a:ea typeface="Noto Sans JP" panose="020B0200000000000000" pitchFamily="34" charset="-128"/>
              </a:rPr>
              <a:t>回以上ある</a:t>
            </a:r>
          </a:p>
        </p:txBody>
      </p:sp>
      <p:sp>
        <p:nvSpPr>
          <p:cNvPr id="23" name="テキスト ボックス 22">
            <a:extLst>
              <a:ext uri="{FF2B5EF4-FFF2-40B4-BE49-F238E27FC236}">
                <a16:creationId xmlns:a16="http://schemas.microsoft.com/office/drawing/2014/main" id="{C1E55B3C-0E9A-6BBE-E291-82D51D881736}"/>
              </a:ext>
            </a:extLst>
          </p:cNvPr>
          <p:cNvSpPr txBox="1"/>
          <p:nvPr/>
        </p:nvSpPr>
        <p:spPr>
          <a:xfrm>
            <a:off x="12681221" y="3288269"/>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15.9</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4" name="テキスト ボックス 23">
            <a:extLst>
              <a:ext uri="{FF2B5EF4-FFF2-40B4-BE49-F238E27FC236}">
                <a16:creationId xmlns:a16="http://schemas.microsoft.com/office/drawing/2014/main" id="{7497D7E2-2A57-48F0-9889-53CA0105ADE4}"/>
              </a:ext>
            </a:extLst>
          </p:cNvPr>
          <p:cNvSpPr txBox="1"/>
          <p:nvPr/>
        </p:nvSpPr>
        <p:spPr>
          <a:xfrm>
            <a:off x="10050061" y="5125207"/>
            <a:ext cx="2308324" cy="82606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ソフトウェア購入の</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意思決定権あり</a:t>
            </a:r>
          </a:p>
        </p:txBody>
      </p:sp>
      <p:sp>
        <p:nvSpPr>
          <p:cNvPr id="25" name="テキスト ボックス 24">
            <a:extLst>
              <a:ext uri="{FF2B5EF4-FFF2-40B4-BE49-F238E27FC236}">
                <a16:creationId xmlns:a16="http://schemas.microsoft.com/office/drawing/2014/main" id="{4028EF34-5106-2597-16A6-0FBBB2F3CD9B}"/>
              </a:ext>
            </a:extLst>
          </p:cNvPr>
          <p:cNvSpPr txBox="1"/>
          <p:nvPr/>
        </p:nvSpPr>
        <p:spPr>
          <a:xfrm>
            <a:off x="12681221" y="5168905"/>
            <a:ext cx="161005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20.8</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30" name="テキスト ボックス 29">
            <a:extLst>
              <a:ext uri="{FF2B5EF4-FFF2-40B4-BE49-F238E27FC236}">
                <a16:creationId xmlns:a16="http://schemas.microsoft.com/office/drawing/2014/main" id="{7601BE26-D0FA-9E4F-B892-E711F7E58C3F}"/>
              </a:ext>
            </a:extLst>
          </p:cNvPr>
          <p:cNvSpPr txBox="1"/>
          <p:nvPr/>
        </p:nvSpPr>
        <p:spPr>
          <a:xfrm>
            <a:off x="6535045" y="3988850"/>
            <a:ext cx="148502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12.7%</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31" name="テキスト ボックス 30">
            <a:extLst>
              <a:ext uri="{FF2B5EF4-FFF2-40B4-BE49-F238E27FC236}">
                <a16:creationId xmlns:a16="http://schemas.microsoft.com/office/drawing/2014/main" id="{D76401B4-88F5-66CA-C41E-178B5E9CC8D2}"/>
              </a:ext>
            </a:extLst>
          </p:cNvPr>
          <p:cNvSpPr txBox="1"/>
          <p:nvPr/>
        </p:nvSpPr>
        <p:spPr>
          <a:xfrm>
            <a:off x="6625134" y="5859296"/>
            <a:ext cx="1394934"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0.7%</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32" name="テキスト ボックス 31">
            <a:extLst>
              <a:ext uri="{FF2B5EF4-FFF2-40B4-BE49-F238E27FC236}">
                <a16:creationId xmlns:a16="http://schemas.microsoft.com/office/drawing/2014/main" id="{3E2AE5C5-F9A8-35AD-C031-3CFE729D157E}"/>
              </a:ext>
            </a:extLst>
          </p:cNvPr>
          <p:cNvSpPr txBox="1"/>
          <p:nvPr/>
        </p:nvSpPr>
        <p:spPr>
          <a:xfrm>
            <a:off x="12896343" y="3988850"/>
            <a:ext cx="1394934"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1.3%</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33" name="テキスト ボックス 32">
            <a:extLst>
              <a:ext uri="{FF2B5EF4-FFF2-40B4-BE49-F238E27FC236}">
                <a16:creationId xmlns:a16="http://schemas.microsoft.com/office/drawing/2014/main" id="{B8C39A44-B82D-2B3A-590F-CC10772D86FB}"/>
              </a:ext>
            </a:extLst>
          </p:cNvPr>
          <p:cNvSpPr txBox="1"/>
          <p:nvPr/>
        </p:nvSpPr>
        <p:spPr>
          <a:xfrm>
            <a:off x="12896344" y="5859296"/>
            <a:ext cx="1394933"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2.3%</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sp>
        <p:nvSpPr>
          <p:cNvPr id="11" name="テキスト ボックス 10">
            <a:extLst>
              <a:ext uri="{FF2B5EF4-FFF2-40B4-BE49-F238E27FC236}">
                <a16:creationId xmlns:a16="http://schemas.microsoft.com/office/drawing/2014/main" id="{650A54B3-FC09-F0FB-01FA-B0CD19AFB6FC}"/>
              </a:ext>
            </a:extLst>
          </p:cNvPr>
          <p:cNvSpPr txBox="1"/>
          <p:nvPr/>
        </p:nvSpPr>
        <p:spPr>
          <a:xfrm>
            <a:off x="7028163" y="607562"/>
            <a:ext cx="6358151"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役職者や組織の中での意思決定権者に効率的にリーチできます。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pic>
        <p:nvPicPr>
          <p:cNvPr id="17" name="図 16">
            <a:extLst>
              <a:ext uri="{FF2B5EF4-FFF2-40B4-BE49-F238E27FC236}">
                <a16:creationId xmlns:a16="http://schemas.microsoft.com/office/drawing/2014/main" id="{AC72F6F9-7FF3-4BB1-C898-A4557BFE3D27}"/>
              </a:ext>
            </a:extLst>
          </p:cNvPr>
          <p:cNvPicPr>
            <a:picLocks noChangeAspect="1"/>
          </p:cNvPicPr>
          <p:nvPr/>
        </p:nvPicPr>
        <p:blipFill>
          <a:blip r:embed="rId4"/>
          <a:stretch>
            <a:fillRect/>
          </a:stretch>
        </p:blipFill>
        <p:spPr>
          <a:xfrm>
            <a:off x="2670229" y="3210486"/>
            <a:ext cx="932266" cy="875188"/>
          </a:xfrm>
          <a:prstGeom prst="rect">
            <a:avLst/>
          </a:prstGeom>
        </p:spPr>
      </p:pic>
      <p:pic>
        <p:nvPicPr>
          <p:cNvPr id="18" name="図 17">
            <a:extLst>
              <a:ext uri="{FF2B5EF4-FFF2-40B4-BE49-F238E27FC236}">
                <a16:creationId xmlns:a16="http://schemas.microsoft.com/office/drawing/2014/main" id="{124398F4-D3A2-2CC6-9FF3-E7A5B0ECA562}"/>
              </a:ext>
            </a:extLst>
          </p:cNvPr>
          <p:cNvPicPr>
            <a:picLocks noChangeAspect="1"/>
          </p:cNvPicPr>
          <p:nvPr/>
        </p:nvPicPr>
        <p:blipFill>
          <a:blip r:embed="rId5"/>
          <a:stretch>
            <a:fillRect/>
          </a:stretch>
        </p:blipFill>
        <p:spPr>
          <a:xfrm>
            <a:off x="2615124" y="5242290"/>
            <a:ext cx="1042476" cy="497181"/>
          </a:xfrm>
          <a:prstGeom prst="rect">
            <a:avLst/>
          </a:prstGeom>
        </p:spPr>
      </p:pic>
      <p:pic>
        <p:nvPicPr>
          <p:cNvPr id="19" name="図 18">
            <a:extLst>
              <a:ext uri="{FF2B5EF4-FFF2-40B4-BE49-F238E27FC236}">
                <a16:creationId xmlns:a16="http://schemas.microsoft.com/office/drawing/2014/main" id="{4664E0BC-2F7C-19E4-AE2D-57BA09C3FE12}"/>
              </a:ext>
            </a:extLst>
          </p:cNvPr>
          <p:cNvPicPr>
            <a:picLocks noChangeAspect="1"/>
          </p:cNvPicPr>
          <p:nvPr/>
        </p:nvPicPr>
        <p:blipFill>
          <a:blip r:embed="rId6"/>
          <a:stretch>
            <a:fillRect/>
          </a:stretch>
        </p:blipFill>
        <p:spPr>
          <a:xfrm>
            <a:off x="8934557" y="3264545"/>
            <a:ext cx="860372" cy="723079"/>
          </a:xfrm>
          <a:prstGeom prst="rect">
            <a:avLst/>
          </a:prstGeom>
        </p:spPr>
      </p:pic>
      <p:pic>
        <p:nvPicPr>
          <p:cNvPr id="20" name="図 19">
            <a:extLst>
              <a:ext uri="{FF2B5EF4-FFF2-40B4-BE49-F238E27FC236}">
                <a16:creationId xmlns:a16="http://schemas.microsoft.com/office/drawing/2014/main" id="{3576DB59-0202-32BC-CD17-24ABB0346157}"/>
              </a:ext>
            </a:extLst>
          </p:cNvPr>
          <p:cNvPicPr>
            <a:picLocks noChangeAspect="1"/>
          </p:cNvPicPr>
          <p:nvPr/>
        </p:nvPicPr>
        <p:blipFill>
          <a:blip r:embed="rId7"/>
          <a:stretch>
            <a:fillRect/>
          </a:stretch>
        </p:blipFill>
        <p:spPr>
          <a:xfrm>
            <a:off x="8981160" y="5239006"/>
            <a:ext cx="767166" cy="724546"/>
          </a:xfrm>
          <a:prstGeom prst="rect">
            <a:avLst/>
          </a:prstGeom>
        </p:spPr>
      </p:pic>
      <p:sp>
        <p:nvSpPr>
          <p:cNvPr id="12" name="Slide Number Placeholder 5">
            <a:extLst>
              <a:ext uri="{FF2B5EF4-FFF2-40B4-BE49-F238E27FC236}">
                <a16:creationId xmlns:a16="http://schemas.microsoft.com/office/drawing/2014/main" id="{4CE120AA-64BF-F6F9-87D9-3BD3459C0B89}"/>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11</a:t>
            </a:fld>
            <a:endParaRPr kumimoji="1" lang="ja-JP" altLang="en-US">
              <a:solidFill>
                <a:schemeClr val="bg1"/>
              </a:solidFill>
            </a:endParaRPr>
          </a:p>
        </p:txBody>
      </p:sp>
    </p:spTree>
    <p:extLst>
      <p:ext uri="{BB962C8B-B14F-4D97-AF65-F5344CB8AC3E}">
        <p14:creationId xmlns:p14="http://schemas.microsoft.com/office/powerpoint/2010/main" val="303373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5686172"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全国主要都市タクシー利用シーン</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6545220" y="348993"/>
            <a:ext cx="6571030" cy="74449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タクシーは都市生活における「ちょっと贅沢な移動手段」として、</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特にビジネスシーンにおいてよく利用されています。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8" name="テキスト ボックス 7">
            <a:extLst>
              <a:ext uri="{FF2B5EF4-FFF2-40B4-BE49-F238E27FC236}">
                <a16:creationId xmlns:a16="http://schemas.microsoft.com/office/drawing/2014/main" id="{CB80849A-E77C-E466-F268-79F5FFFDB553}"/>
              </a:ext>
            </a:extLst>
          </p:cNvPr>
          <p:cNvSpPr txBox="1"/>
          <p:nvPr/>
        </p:nvSpPr>
        <p:spPr>
          <a:xfrm>
            <a:off x="1977181" y="7924520"/>
            <a:ext cx="11438998" cy="507639"/>
          </a:xfrm>
          <a:prstGeom prst="rect">
            <a:avLst/>
          </a:prstGeom>
          <a:noFill/>
        </p:spPr>
        <p:txBody>
          <a:bodyPr wrap="square" rtlCol="0">
            <a:spAutoFit/>
          </a:bodyPr>
          <a:lstStyle/>
          <a:p>
            <a:pPr algn="l">
              <a:lnSpc>
                <a:spcPct val="160000"/>
              </a:lnSpc>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TOKYO PRIME</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搭載タクシーにおける利用状況調べ</a:t>
            </a:r>
            <a:endPar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endParaRPr>
          </a:p>
          <a:p>
            <a:pPr marL="171450" indent="-171450" algn="l">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2023</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年</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4</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月</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3</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日（月）</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〜4</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月</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30</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日（日）</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4</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週間における</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TOKYO PRIME</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時間帯別乗車回数の分布実績</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10" name="フリーフォーム 9">
            <a:extLst>
              <a:ext uri="{FF2B5EF4-FFF2-40B4-BE49-F238E27FC236}">
                <a16:creationId xmlns:a16="http://schemas.microsoft.com/office/drawing/2014/main" id="{A6129214-B931-F5D5-BFCB-4A7DA8A2D0A0}"/>
              </a:ext>
            </a:extLst>
          </p:cNvPr>
          <p:cNvSpPr/>
          <p:nvPr/>
        </p:nvSpPr>
        <p:spPr>
          <a:xfrm>
            <a:off x="12482969" y="2657619"/>
            <a:ext cx="2038541" cy="288000"/>
          </a:xfrm>
          <a:custGeom>
            <a:avLst/>
            <a:gdLst>
              <a:gd name="connsiteX0" fmla="*/ 0 w 1936272"/>
              <a:gd name="connsiteY0" fmla="*/ 0 h 239288"/>
              <a:gd name="connsiteX1" fmla="*/ 1936272 w 1936272"/>
              <a:gd name="connsiteY1" fmla="*/ 0 h 239288"/>
              <a:gd name="connsiteX2" fmla="*/ 1936272 w 1936272"/>
              <a:gd name="connsiteY2" fmla="*/ 239288 h 239288"/>
              <a:gd name="connsiteX3" fmla="*/ 0 w 1936272"/>
              <a:gd name="connsiteY3" fmla="*/ 239288 h 239288"/>
            </a:gdLst>
            <a:ahLst/>
            <a:cxnLst>
              <a:cxn ang="0">
                <a:pos x="connsiteX0" y="connsiteY0"/>
              </a:cxn>
              <a:cxn ang="0">
                <a:pos x="connsiteX1" y="connsiteY1"/>
              </a:cxn>
              <a:cxn ang="0">
                <a:pos x="connsiteX2" y="connsiteY2"/>
              </a:cxn>
              <a:cxn ang="0">
                <a:pos x="connsiteX3" y="connsiteY3"/>
              </a:cxn>
            </a:cxnLst>
            <a:rect l="l" t="t" r="r" b="b"/>
            <a:pathLst>
              <a:path w="1936272" h="239288">
                <a:moveTo>
                  <a:pt x="0" y="0"/>
                </a:moveTo>
                <a:lnTo>
                  <a:pt x="1936272" y="0"/>
                </a:lnTo>
                <a:lnTo>
                  <a:pt x="1936272" y="239288"/>
                </a:lnTo>
                <a:lnTo>
                  <a:pt x="0" y="239288"/>
                </a:lnTo>
                <a:close/>
              </a:path>
            </a:pathLst>
          </a:custGeom>
          <a:solidFill>
            <a:srgbClr val="C8C8C8"/>
          </a:solidFill>
          <a:ln w="7713" cap="flat">
            <a:no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BBB6CB15-9AE9-35E8-898D-38A35040553F}"/>
              </a:ext>
            </a:extLst>
          </p:cNvPr>
          <p:cNvSpPr/>
          <p:nvPr/>
        </p:nvSpPr>
        <p:spPr>
          <a:xfrm>
            <a:off x="8929670" y="2657619"/>
            <a:ext cx="3553299" cy="288000"/>
          </a:xfrm>
          <a:custGeom>
            <a:avLst/>
            <a:gdLst>
              <a:gd name="connsiteX0" fmla="*/ 0 w 3326875"/>
              <a:gd name="connsiteY0" fmla="*/ 0 h 239288"/>
              <a:gd name="connsiteX1" fmla="*/ 3326876 w 3326875"/>
              <a:gd name="connsiteY1" fmla="*/ 0 h 239288"/>
              <a:gd name="connsiteX2" fmla="*/ 3326876 w 3326875"/>
              <a:gd name="connsiteY2" fmla="*/ 239288 h 239288"/>
              <a:gd name="connsiteX3" fmla="*/ 0 w 3326875"/>
              <a:gd name="connsiteY3" fmla="*/ 239288 h 239288"/>
            </a:gdLst>
            <a:ahLst/>
            <a:cxnLst>
              <a:cxn ang="0">
                <a:pos x="connsiteX0" y="connsiteY0"/>
              </a:cxn>
              <a:cxn ang="0">
                <a:pos x="connsiteX1" y="connsiteY1"/>
              </a:cxn>
              <a:cxn ang="0">
                <a:pos x="connsiteX2" y="connsiteY2"/>
              </a:cxn>
              <a:cxn ang="0">
                <a:pos x="connsiteX3" y="connsiteY3"/>
              </a:cxn>
            </a:cxnLst>
            <a:rect l="l" t="t" r="r" b="b"/>
            <a:pathLst>
              <a:path w="3326875" h="239288">
                <a:moveTo>
                  <a:pt x="0" y="0"/>
                </a:moveTo>
                <a:lnTo>
                  <a:pt x="3326876" y="0"/>
                </a:lnTo>
                <a:lnTo>
                  <a:pt x="3326876" y="239288"/>
                </a:lnTo>
                <a:lnTo>
                  <a:pt x="0" y="239288"/>
                </a:lnTo>
                <a:close/>
              </a:path>
            </a:pathLst>
          </a:custGeom>
          <a:solidFill>
            <a:srgbClr val="A9AAAA"/>
          </a:solidFill>
          <a:ln w="7713" cap="flat">
            <a:no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EBD50513-FE09-AB44-6B2D-EE6F979282CC}"/>
              </a:ext>
            </a:extLst>
          </p:cNvPr>
          <p:cNvSpPr/>
          <p:nvPr/>
        </p:nvSpPr>
        <p:spPr>
          <a:xfrm>
            <a:off x="4866520" y="2657619"/>
            <a:ext cx="4060534" cy="288000"/>
          </a:xfrm>
          <a:custGeom>
            <a:avLst/>
            <a:gdLst>
              <a:gd name="connsiteX0" fmla="*/ 0 w 4747166"/>
              <a:gd name="connsiteY0" fmla="*/ 0 h 239288"/>
              <a:gd name="connsiteX1" fmla="*/ 4747167 w 4747166"/>
              <a:gd name="connsiteY1" fmla="*/ 0 h 239288"/>
              <a:gd name="connsiteX2" fmla="*/ 4747167 w 4747166"/>
              <a:gd name="connsiteY2" fmla="*/ 239288 h 239288"/>
              <a:gd name="connsiteX3" fmla="*/ 0 w 4747166"/>
              <a:gd name="connsiteY3" fmla="*/ 239288 h 239288"/>
            </a:gdLst>
            <a:ahLst/>
            <a:cxnLst>
              <a:cxn ang="0">
                <a:pos x="connsiteX0" y="connsiteY0"/>
              </a:cxn>
              <a:cxn ang="0">
                <a:pos x="connsiteX1" y="connsiteY1"/>
              </a:cxn>
              <a:cxn ang="0">
                <a:pos x="connsiteX2" y="connsiteY2"/>
              </a:cxn>
              <a:cxn ang="0">
                <a:pos x="connsiteX3" y="connsiteY3"/>
              </a:cxn>
            </a:cxnLst>
            <a:rect l="l" t="t" r="r" b="b"/>
            <a:pathLst>
              <a:path w="4747166" h="239288">
                <a:moveTo>
                  <a:pt x="0" y="0"/>
                </a:moveTo>
                <a:lnTo>
                  <a:pt x="4747167" y="0"/>
                </a:lnTo>
                <a:lnTo>
                  <a:pt x="4747167" y="239288"/>
                </a:lnTo>
                <a:lnTo>
                  <a:pt x="0" y="239288"/>
                </a:lnTo>
                <a:close/>
              </a:path>
            </a:pathLst>
          </a:custGeom>
          <a:solidFill>
            <a:srgbClr val="FF8F1C"/>
          </a:solidFill>
          <a:ln w="7713" cap="flat">
            <a:no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2C01B9BE-3761-B18F-C434-EE9CDC17847A}"/>
              </a:ext>
            </a:extLst>
          </p:cNvPr>
          <p:cNvSpPr/>
          <p:nvPr/>
        </p:nvSpPr>
        <p:spPr>
          <a:xfrm>
            <a:off x="2835023" y="2657619"/>
            <a:ext cx="2028136" cy="288000"/>
          </a:xfrm>
          <a:custGeom>
            <a:avLst/>
            <a:gdLst>
              <a:gd name="connsiteX0" fmla="*/ 0 w 2369723"/>
              <a:gd name="connsiteY0" fmla="*/ 0 h 239288"/>
              <a:gd name="connsiteX1" fmla="*/ 2369724 w 2369723"/>
              <a:gd name="connsiteY1" fmla="*/ 0 h 239288"/>
              <a:gd name="connsiteX2" fmla="*/ 2369724 w 2369723"/>
              <a:gd name="connsiteY2" fmla="*/ 239288 h 239288"/>
              <a:gd name="connsiteX3" fmla="*/ 0 w 2369723"/>
              <a:gd name="connsiteY3" fmla="*/ 239288 h 239288"/>
            </a:gdLst>
            <a:ahLst/>
            <a:cxnLst>
              <a:cxn ang="0">
                <a:pos x="connsiteX0" y="connsiteY0"/>
              </a:cxn>
              <a:cxn ang="0">
                <a:pos x="connsiteX1" y="connsiteY1"/>
              </a:cxn>
              <a:cxn ang="0">
                <a:pos x="connsiteX2" y="connsiteY2"/>
              </a:cxn>
              <a:cxn ang="0">
                <a:pos x="connsiteX3" y="connsiteY3"/>
              </a:cxn>
            </a:cxnLst>
            <a:rect l="l" t="t" r="r" b="b"/>
            <a:pathLst>
              <a:path w="2369723" h="239288">
                <a:moveTo>
                  <a:pt x="0" y="0"/>
                </a:moveTo>
                <a:lnTo>
                  <a:pt x="2369724" y="0"/>
                </a:lnTo>
                <a:lnTo>
                  <a:pt x="2369724" y="239288"/>
                </a:lnTo>
                <a:lnTo>
                  <a:pt x="0" y="239288"/>
                </a:lnTo>
                <a:close/>
              </a:path>
            </a:pathLst>
          </a:custGeom>
          <a:solidFill>
            <a:srgbClr val="A9AAAA"/>
          </a:solidFill>
          <a:ln w="7713"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7589C4AF-E38F-00BF-4B56-7729DFC1A726}"/>
              </a:ext>
            </a:extLst>
          </p:cNvPr>
          <p:cNvSpPr/>
          <p:nvPr/>
        </p:nvSpPr>
        <p:spPr>
          <a:xfrm>
            <a:off x="8929931" y="2657619"/>
            <a:ext cx="92627" cy="288000"/>
          </a:xfrm>
          <a:custGeom>
            <a:avLst/>
            <a:gdLst>
              <a:gd name="connsiteX0" fmla="*/ 92628 w 92627"/>
              <a:gd name="connsiteY0" fmla="*/ 116984 h 233968"/>
              <a:gd name="connsiteX1" fmla="*/ 0 w 92627"/>
              <a:gd name="connsiteY1" fmla="*/ 233969 h 233968"/>
              <a:gd name="connsiteX2" fmla="*/ 0 w 92627"/>
              <a:gd name="connsiteY2" fmla="*/ 0 h 233968"/>
              <a:gd name="connsiteX3" fmla="*/ 92628 w 92627"/>
              <a:gd name="connsiteY3" fmla="*/ 116984 h 233968"/>
            </a:gdLst>
            <a:ahLst/>
            <a:cxnLst>
              <a:cxn ang="0">
                <a:pos x="connsiteX0" y="connsiteY0"/>
              </a:cxn>
              <a:cxn ang="0">
                <a:pos x="connsiteX1" y="connsiteY1"/>
              </a:cxn>
              <a:cxn ang="0">
                <a:pos x="connsiteX2" y="connsiteY2"/>
              </a:cxn>
              <a:cxn ang="0">
                <a:pos x="connsiteX3" y="connsiteY3"/>
              </a:cxn>
            </a:cxnLst>
            <a:rect l="l" t="t" r="r" b="b"/>
            <a:pathLst>
              <a:path w="92627" h="233968">
                <a:moveTo>
                  <a:pt x="92628" y="116984"/>
                </a:moveTo>
                <a:lnTo>
                  <a:pt x="0" y="233969"/>
                </a:lnTo>
                <a:lnTo>
                  <a:pt x="0" y="0"/>
                </a:lnTo>
                <a:lnTo>
                  <a:pt x="92628" y="116984"/>
                </a:lnTo>
                <a:close/>
              </a:path>
            </a:pathLst>
          </a:custGeom>
          <a:solidFill>
            <a:srgbClr val="FF8F1C"/>
          </a:solidFill>
          <a:ln w="7713" cap="flat">
            <a:no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FAC8F6C9-40F9-5763-BD3E-AAFE50F3C1E0}"/>
              </a:ext>
            </a:extLst>
          </p:cNvPr>
          <p:cNvSpPr/>
          <p:nvPr/>
        </p:nvSpPr>
        <p:spPr>
          <a:xfrm>
            <a:off x="12490892" y="2657619"/>
            <a:ext cx="92627" cy="288000"/>
          </a:xfrm>
          <a:custGeom>
            <a:avLst/>
            <a:gdLst>
              <a:gd name="connsiteX0" fmla="*/ 92628 w 92627"/>
              <a:gd name="connsiteY0" fmla="*/ 116984 h 233968"/>
              <a:gd name="connsiteX1" fmla="*/ 0 w 92627"/>
              <a:gd name="connsiteY1" fmla="*/ 233969 h 233968"/>
              <a:gd name="connsiteX2" fmla="*/ 0 w 92627"/>
              <a:gd name="connsiteY2" fmla="*/ 0 h 233968"/>
              <a:gd name="connsiteX3" fmla="*/ 92628 w 92627"/>
              <a:gd name="connsiteY3" fmla="*/ 116984 h 233968"/>
            </a:gdLst>
            <a:ahLst/>
            <a:cxnLst>
              <a:cxn ang="0">
                <a:pos x="connsiteX0" y="connsiteY0"/>
              </a:cxn>
              <a:cxn ang="0">
                <a:pos x="connsiteX1" y="connsiteY1"/>
              </a:cxn>
              <a:cxn ang="0">
                <a:pos x="connsiteX2" y="connsiteY2"/>
              </a:cxn>
              <a:cxn ang="0">
                <a:pos x="connsiteX3" y="connsiteY3"/>
              </a:cxn>
            </a:cxnLst>
            <a:rect l="l" t="t" r="r" b="b"/>
            <a:pathLst>
              <a:path w="92627" h="233968">
                <a:moveTo>
                  <a:pt x="92628" y="116984"/>
                </a:moveTo>
                <a:lnTo>
                  <a:pt x="0" y="233969"/>
                </a:lnTo>
                <a:lnTo>
                  <a:pt x="0" y="0"/>
                </a:lnTo>
                <a:lnTo>
                  <a:pt x="92628" y="116984"/>
                </a:lnTo>
                <a:close/>
              </a:path>
            </a:pathLst>
          </a:custGeom>
          <a:solidFill>
            <a:srgbClr val="A9AAAA"/>
          </a:solidFill>
          <a:ln w="7713" cap="flat">
            <a:noFill/>
            <a:prstDash val="solid"/>
            <a:miter/>
          </a:ln>
        </p:spPr>
        <p:txBody>
          <a:bodyPr rtlCol="0" anchor="ctr"/>
          <a:lstStyle/>
          <a:p>
            <a:endParaRPr lang="ja-JP" altLang="en-US"/>
          </a:p>
        </p:txBody>
      </p:sp>
      <p:sp>
        <p:nvSpPr>
          <p:cNvPr id="17" name="フリーフォーム 16">
            <a:extLst>
              <a:ext uri="{FF2B5EF4-FFF2-40B4-BE49-F238E27FC236}">
                <a16:creationId xmlns:a16="http://schemas.microsoft.com/office/drawing/2014/main" id="{93755D5D-72D0-6D91-D717-F3D355E82C75}"/>
              </a:ext>
            </a:extLst>
          </p:cNvPr>
          <p:cNvSpPr/>
          <p:nvPr/>
        </p:nvSpPr>
        <p:spPr>
          <a:xfrm>
            <a:off x="4860903" y="2657619"/>
            <a:ext cx="92627" cy="288000"/>
          </a:xfrm>
          <a:custGeom>
            <a:avLst/>
            <a:gdLst>
              <a:gd name="connsiteX0" fmla="*/ 92628 w 92627"/>
              <a:gd name="connsiteY0" fmla="*/ 116984 h 233968"/>
              <a:gd name="connsiteX1" fmla="*/ 0 w 92627"/>
              <a:gd name="connsiteY1" fmla="*/ 233969 h 233968"/>
              <a:gd name="connsiteX2" fmla="*/ 0 w 92627"/>
              <a:gd name="connsiteY2" fmla="*/ 0 h 233968"/>
              <a:gd name="connsiteX3" fmla="*/ 92628 w 92627"/>
              <a:gd name="connsiteY3" fmla="*/ 116984 h 233968"/>
            </a:gdLst>
            <a:ahLst/>
            <a:cxnLst>
              <a:cxn ang="0">
                <a:pos x="connsiteX0" y="connsiteY0"/>
              </a:cxn>
              <a:cxn ang="0">
                <a:pos x="connsiteX1" y="connsiteY1"/>
              </a:cxn>
              <a:cxn ang="0">
                <a:pos x="connsiteX2" y="connsiteY2"/>
              </a:cxn>
              <a:cxn ang="0">
                <a:pos x="connsiteX3" y="connsiteY3"/>
              </a:cxn>
            </a:cxnLst>
            <a:rect l="l" t="t" r="r" b="b"/>
            <a:pathLst>
              <a:path w="92627" h="233968">
                <a:moveTo>
                  <a:pt x="92628" y="116984"/>
                </a:moveTo>
                <a:lnTo>
                  <a:pt x="0" y="233969"/>
                </a:lnTo>
                <a:lnTo>
                  <a:pt x="0" y="0"/>
                </a:lnTo>
                <a:lnTo>
                  <a:pt x="92628" y="116984"/>
                </a:lnTo>
                <a:close/>
              </a:path>
            </a:pathLst>
          </a:custGeom>
          <a:solidFill>
            <a:srgbClr val="A9AAAA"/>
          </a:solidFill>
          <a:ln w="7713" cap="flat">
            <a:noFill/>
            <a:prstDash val="solid"/>
            <a:miter/>
          </a:ln>
        </p:spPr>
        <p:txBody>
          <a:bodyPr rtlCol="0" anchor="ctr"/>
          <a:lstStyle/>
          <a:p>
            <a:endParaRPr lang="ja-JP" altLang="en-US"/>
          </a:p>
        </p:txBody>
      </p:sp>
      <p:sp>
        <p:nvSpPr>
          <p:cNvPr id="18" name="Object 14" descr="preencoded.png">
            <a:extLst>
              <a:ext uri="{FF2B5EF4-FFF2-40B4-BE49-F238E27FC236}">
                <a16:creationId xmlns:a16="http://schemas.microsoft.com/office/drawing/2014/main" id="{592A2D26-F19B-69BE-E806-98190BBDF2E2}"/>
              </a:ext>
            </a:extLst>
          </p:cNvPr>
          <p:cNvSpPr/>
          <p:nvPr/>
        </p:nvSpPr>
        <p:spPr>
          <a:xfrm>
            <a:off x="2842736" y="2029441"/>
            <a:ext cx="11683676" cy="594574"/>
          </a:xfrm>
          <a:custGeom>
            <a:avLst/>
            <a:gdLst>
              <a:gd name="connsiteX0" fmla="*/ 5211174 w 11683676"/>
              <a:gd name="connsiteY0" fmla="*/ 236305 h 594574"/>
              <a:gd name="connsiteX1" fmla="*/ 3810985 w 11683676"/>
              <a:gd name="connsiteY1" fmla="*/ 141021 h 594574"/>
              <a:gd name="connsiteX2" fmla="*/ 2553514 w 11683676"/>
              <a:gd name="connsiteY2" fmla="*/ 0 h 594574"/>
              <a:gd name="connsiteX3" fmla="*/ 2048211 w 11683676"/>
              <a:gd name="connsiteY3" fmla="*/ 49548 h 594574"/>
              <a:gd name="connsiteX4" fmla="*/ 0 w 11683676"/>
              <a:gd name="connsiteY4" fmla="*/ 594575 h 594574"/>
              <a:gd name="connsiteX5" fmla="*/ 11683676 w 11683676"/>
              <a:gd name="connsiteY5" fmla="*/ 594575 h 594574"/>
              <a:gd name="connsiteX6" fmla="*/ 11683676 w 11683676"/>
              <a:gd name="connsiteY6" fmla="*/ 522158 h 594574"/>
              <a:gd name="connsiteX7" fmla="*/ 11371237 w 11683676"/>
              <a:gd name="connsiteY7" fmla="*/ 556461 h 594574"/>
              <a:gd name="connsiteX8" fmla="*/ 10148482 w 11683676"/>
              <a:gd name="connsiteY8" fmla="*/ 396383 h 594574"/>
              <a:gd name="connsiteX9" fmla="*/ 9650894 w 11683676"/>
              <a:gd name="connsiteY9" fmla="*/ 141021 h 594574"/>
              <a:gd name="connsiteX10" fmla="*/ 8960442 w 11683676"/>
              <a:gd name="connsiteY10" fmla="*/ 194380 h 594574"/>
              <a:gd name="connsiteX11" fmla="*/ 6908374 w 11683676"/>
              <a:gd name="connsiteY11" fmla="*/ 141021 h 594574"/>
              <a:gd name="connsiteX12" fmla="*/ 6376070 w 11683676"/>
              <a:gd name="connsiteY12" fmla="*/ 38114 h 594574"/>
              <a:gd name="connsiteX13" fmla="*/ 5211174 w 11683676"/>
              <a:gd name="connsiteY13" fmla="*/ 236305 h 59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83676" h="594574">
                <a:moveTo>
                  <a:pt x="5211174" y="236305"/>
                </a:moveTo>
                <a:lnTo>
                  <a:pt x="3810985" y="141021"/>
                </a:lnTo>
                <a:lnTo>
                  <a:pt x="2553514" y="0"/>
                </a:lnTo>
                <a:lnTo>
                  <a:pt x="2048211" y="49548"/>
                </a:lnTo>
                <a:lnTo>
                  <a:pt x="0" y="594575"/>
                </a:lnTo>
                <a:lnTo>
                  <a:pt x="11683676" y="594575"/>
                </a:lnTo>
                <a:lnTo>
                  <a:pt x="11683676" y="522158"/>
                </a:lnTo>
                <a:lnTo>
                  <a:pt x="11371237" y="556461"/>
                </a:lnTo>
                <a:lnTo>
                  <a:pt x="10148482" y="396383"/>
                </a:lnTo>
                <a:lnTo>
                  <a:pt x="9650894" y="141021"/>
                </a:lnTo>
                <a:lnTo>
                  <a:pt x="8960442" y="194380"/>
                </a:lnTo>
                <a:lnTo>
                  <a:pt x="6908374" y="141021"/>
                </a:lnTo>
                <a:lnTo>
                  <a:pt x="6376070" y="38114"/>
                </a:lnTo>
                <a:lnTo>
                  <a:pt x="5211174" y="236305"/>
                </a:lnTo>
                <a:close/>
              </a:path>
            </a:pathLst>
          </a:custGeom>
          <a:solidFill>
            <a:srgbClr val="D2D2D2">
              <a:alpha val="50000"/>
            </a:srgbClr>
          </a:solidFill>
          <a:ln w="7709" cap="flat">
            <a:noFill/>
            <a:prstDash val="solid"/>
            <a:miter/>
          </a:ln>
        </p:spPr>
        <p:txBody>
          <a:bodyPr rtlCol="0" anchor="ctr"/>
          <a:lstStyle/>
          <a:p>
            <a:endParaRPr lang="ja-JP" altLang="en-US"/>
          </a:p>
        </p:txBody>
      </p:sp>
      <p:cxnSp>
        <p:nvCxnSpPr>
          <p:cNvPr id="78" name="直線コネクタ 77">
            <a:extLst>
              <a:ext uri="{FF2B5EF4-FFF2-40B4-BE49-F238E27FC236}">
                <a16:creationId xmlns:a16="http://schemas.microsoft.com/office/drawing/2014/main" id="{1BB034A2-57CE-5A19-E369-E797622C1441}"/>
              </a:ext>
            </a:extLst>
          </p:cNvPr>
          <p:cNvCxnSpPr>
            <a:cxnSpLocks/>
          </p:cNvCxnSpPr>
          <p:nvPr/>
        </p:nvCxnSpPr>
        <p:spPr>
          <a:xfrm>
            <a:off x="2831217" y="2612643"/>
            <a:ext cx="0" cy="3187081"/>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95D18F6C-B9DF-E653-2AF6-CFD56E986B91}"/>
              </a:ext>
            </a:extLst>
          </p:cNvPr>
          <p:cNvCxnSpPr>
            <a:cxnSpLocks/>
          </p:cNvCxnSpPr>
          <p:nvPr/>
        </p:nvCxnSpPr>
        <p:spPr>
          <a:xfrm>
            <a:off x="4863165" y="2081787"/>
            <a:ext cx="0" cy="3717937"/>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6289830C-C0C0-60BD-1314-7228BE288820}"/>
              </a:ext>
            </a:extLst>
          </p:cNvPr>
          <p:cNvCxnSpPr>
            <a:cxnSpLocks/>
          </p:cNvCxnSpPr>
          <p:nvPr/>
        </p:nvCxnSpPr>
        <p:spPr>
          <a:xfrm>
            <a:off x="8927061" y="2117229"/>
            <a:ext cx="0" cy="3682495"/>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26195193-F8C2-79BE-4F35-71CCF8833745}"/>
              </a:ext>
            </a:extLst>
          </p:cNvPr>
          <p:cNvCxnSpPr>
            <a:cxnSpLocks/>
          </p:cNvCxnSpPr>
          <p:nvPr/>
        </p:nvCxnSpPr>
        <p:spPr>
          <a:xfrm>
            <a:off x="12482970" y="2166848"/>
            <a:ext cx="0" cy="3632876"/>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450AE39D-0226-E4AE-A717-95F4FD9F8666}"/>
              </a:ext>
            </a:extLst>
          </p:cNvPr>
          <p:cNvCxnSpPr>
            <a:cxnSpLocks/>
          </p:cNvCxnSpPr>
          <p:nvPr/>
        </p:nvCxnSpPr>
        <p:spPr>
          <a:xfrm>
            <a:off x="14514912" y="2528207"/>
            <a:ext cx="0" cy="3271517"/>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sp>
        <p:nvSpPr>
          <p:cNvPr id="62" name="円/楕円 61">
            <a:extLst>
              <a:ext uri="{FF2B5EF4-FFF2-40B4-BE49-F238E27FC236}">
                <a16:creationId xmlns:a16="http://schemas.microsoft.com/office/drawing/2014/main" id="{0BD30BF0-8172-3388-A779-5DCB4AB4FBAD}"/>
              </a:ext>
            </a:extLst>
          </p:cNvPr>
          <p:cNvSpPr>
            <a:spLocks noChangeAspect="1"/>
          </p:cNvSpPr>
          <p:nvPr/>
        </p:nvSpPr>
        <p:spPr>
          <a:xfrm>
            <a:off x="2948083" y="4814968"/>
            <a:ext cx="1808037" cy="1808037"/>
          </a:xfrm>
          <a:prstGeom prst="ellipse">
            <a:avLst/>
          </a:prstGeom>
          <a:noFill/>
          <a:ln w="228600">
            <a:solidFill>
              <a:srgbClr val="A9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FE304E7F-DBED-1884-187F-539D2C24CA7F}"/>
              </a:ext>
            </a:extLst>
          </p:cNvPr>
          <p:cNvSpPr>
            <a:spLocks noChangeAspect="1"/>
          </p:cNvSpPr>
          <p:nvPr/>
        </p:nvSpPr>
        <p:spPr>
          <a:xfrm>
            <a:off x="4979194" y="3799442"/>
            <a:ext cx="3836194" cy="3836194"/>
          </a:xfrm>
          <a:prstGeom prst="ellipse">
            <a:avLst/>
          </a:prstGeom>
          <a:noFill/>
          <a:ln w="228600">
            <a:solidFill>
              <a:srgbClr val="FF8F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a:extLst>
              <a:ext uri="{FF2B5EF4-FFF2-40B4-BE49-F238E27FC236}">
                <a16:creationId xmlns:a16="http://schemas.microsoft.com/office/drawing/2014/main" id="{3B379F3D-547F-F358-6B0C-9B154F98C812}"/>
              </a:ext>
            </a:extLst>
          </p:cNvPr>
          <p:cNvSpPr>
            <a:spLocks noChangeAspect="1"/>
          </p:cNvSpPr>
          <p:nvPr/>
        </p:nvSpPr>
        <p:spPr>
          <a:xfrm>
            <a:off x="9043988" y="4056618"/>
            <a:ext cx="3321843" cy="3321843"/>
          </a:xfrm>
          <a:prstGeom prst="ellipse">
            <a:avLst/>
          </a:prstGeom>
          <a:noFill/>
          <a:ln w="228600">
            <a:solidFill>
              <a:srgbClr val="A9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a:extLst>
              <a:ext uri="{FF2B5EF4-FFF2-40B4-BE49-F238E27FC236}">
                <a16:creationId xmlns:a16="http://schemas.microsoft.com/office/drawing/2014/main" id="{418EA597-CE49-F8B4-B211-29CE680FCA16}"/>
              </a:ext>
            </a:extLst>
          </p:cNvPr>
          <p:cNvSpPr>
            <a:spLocks noChangeAspect="1"/>
          </p:cNvSpPr>
          <p:nvPr/>
        </p:nvSpPr>
        <p:spPr>
          <a:xfrm>
            <a:off x="12601575" y="4817427"/>
            <a:ext cx="1800225" cy="1800225"/>
          </a:xfrm>
          <a:prstGeom prst="ellipse">
            <a:avLst/>
          </a:prstGeom>
          <a:noFill/>
          <a:ln w="228600">
            <a:solidFill>
              <a:srgbClr val="C8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B30C1F07-E169-743A-98B3-23FD8339A0FE}"/>
              </a:ext>
            </a:extLst>
          </p:cNvPr>
          <p:cNvSpPr txBox="1"/>
          <p:nvPr/>
        </p:nvSpPr>
        <p:spPr>
          <a:xfrm>
            <a:off x="3230983" y="5230325"/>
            <a:ext cx="1236236" cy="399789"/>
          </a:xfrm>
          <a:prstGeom prst="rect">
            <a:avLst/>
          </a:prstGeom>
          <a:noFill/>
        </p:spPr>
        <p:txBody>
          <a:bodyPr wrap="none" rtlCol="0">
            <a:spAutoFit/>
          </a:bodyPr>
          <a:lstStyle/>
          <a:p>
            <a:pPr>
              <a:lnSpc>
                <a:spcPct val="140000"/>
              </a:lnSpc>
            </a:pPr>
            <a:r>
              <a:rPr kumimoji="1" lang="ja-JP" altLang="en-US" sz="1600" spc="40">
                <a:latin typeface="Noto Sans JP" panose="020B0200000000000000" pitchFamily="34" charset="-128"/>
                <a:ea typeface="Noto Sans JP" panose="020B0200000000000000" pitchFamily="34" charset="-128"/>
              </a:rPr>
              <a:t>出勤時間帯</a:t>
            </a:r>
          </a:p>
        </p:txBody>
      </p:sp>
      <p:sp>
        <p:nvSpPr>
          <p:cNvPr id="68" name="テキスト ボックス 67">
            <a:extLst>
              <a:ext uri="{FF2B5EF4-FFF2-40B4-BE49-F238E27FC236}">
                <a16:creationId xmlns:a16="http://schemas.microsoft.com/office/drawing/2014/main" id="{C2C75F34-83B4-FE24-FEF5-DDD097A135FC}"/>
              </a:ext>
            </a:extLst>
          </p:cNvPr>
          <p:cNvSpPr txBox="1"/>
          <p:nvPr/>
        </p:nvSpPr>
        <p:spPr>
          <a:xfrm>
            <a:off x="3287248" y="5588783"/>
            <a:ext cx="1123706" cy="738664"/>
          </a:xfrm>
          <a:prstGeom prst="rect">
            <a:avLst/>
          </a:prstGeom>
          <a:noFill/>
        </p:spPr>
        <p:txBody>
          <a:bodyPr wrap="none" rtlCol="0">
            <a:spAutoFit/>
          </a:bodyPr>
          <a:lstStyle/>
          <a:p>
            <a:pPr algn="ctr"/>
            <a:r>
              <a:rPr kumimoji="1" lang="en-US" altLang="ja-JP" sz="4200" b="1" spc="40" dirty="0">
                <a:solidFill>
                  <a:srgbClr val="FF8F1C"/>
                </a:solidFill>
                <a:latin typeface="Roboto Black" panose="02000000000000000000" pitchFamily="2" charset="0"/>
                <a:ea typeface="Roboto Black" panose="02000000000000000000" pitchFamily="2" charset="0"/>
              </a:rPr>
              <a:t>14</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69" name="テキスト ボックス 68">
            <a:extLst>
              <a:ext uri="{FF2B5EF4-FFF2-40B4-BE49-F238E27FC236}">
                <a16:creationId xmlns:a16="http://schemas.microsoft.com/office/drawing/2014/main" id="{0C559399-E120-B4F3-432C-3A7DB1047FA0}"/>
              </a:ext>
            </a:extLst>
          </p:cNvPr>
          <p:cNvSpPr txBox="1"/>
          <p:nvPr/>
        </p:nvSpPr>
        <p:spPr>
          <a:xfrm>
            <a:off x="6070425" y="5230325"/>
            <a:ext cx="1656864" cy="399789"/>
          </a:xfrm>
          <a:prstGeom prst="rect">
            <a:avLst/>
          </a:prstGeom>
          <a:noFill/>
        </p:spPr>
        <p:txBody>
          <a:bodyPr wrap="none" rtlCol="0">
            <a:spAutoFit/>
          </a:bodyPr>
          <a:lstStyle/>
          <a:p>
            <a:pPr algn="ctr">
              <a:lnSpc>
                <a:spcPct val="140000"/>
              </a:lnSpc>
            </a:pPr>
            <a:r>
              <a:rPr kumimoji="1" lang="ja-JP" altLang="en-US" sz="1600" spc="40">
                <a:latin typeface="Noto Sans JP" panose="020B0200000000000000" pitchFamily="34" charset="-128"/>
                <a:ea typeface="Noto Sans JP" panose="020B0200000000000000" pitchFamily="34" charset="-128"/>
              </a:rPr>
              <a:t>ビジネス時間帯</a:t>
            </a:r>
          </a:p>
        </p:txBody>
      </p:sp>
      <p:sp>
        <p:nvSpPr>
          <p:cNvPr id="70" name="テキスト ボックス 69">
            <a:extLst>
              <a:ext uri="{FF2B5EF4-FFF2-40B4-BE49-F238E27FC236}">
                <a16:creationId xmlns:a16="http://schemas.microsoft.com/office/drawing/2014/main" id="{6BFE0A17-F84E-7C15-CEEF-04512637F17D}"/>
              </a:ext>
            </a:extLst>
          </p:cNvPr>
          <p:cNvSpPr txBox="1"/>
          <p:nvPr/>
        </p:nvSpPr>
        <p:spPr>
          <a:xfrm>
            <a:off x="6337004" y="5588783"/>
            <a:ext cx="1123706" cy="738664"/>
          </a:xfrm>
          <a:prstGeom prst="rect">
            <a:avLst/>
          </a:prstGeom>
          <a:noFill/>
        </p:spPr>
        <p:txBody>
          <a:bodyPr wrap="none" rtlCol="0">
            <a:spAutoFit/>
          </a:bodyPr>
          <a:lstStyle/>
          <a:p>
            <a:pPr algn="ctr"/>
            <a:r>
              <a:rPr kumimoji="1" lang="en-US" altLang="ja-JP" sz="4200" b="1" spc="40" dirty="0">
                <a:solidFill>
                  <a:srgbClr val="FF8F1C"/>
                </a:solidFill>
                <a:latin typeface="Roboto Black" panose="02000000000000000000" pitchFamily="2" charset="0"/>
                <a:ea typeface="Roboto Black" panose="02000000000000000000" pitchFamily="2" charset="0"/>
              </a:rPr>
              <a:t>41</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71" name="テキスト ボックス 70">
            <a:extLst>
              <a:ext uri="{FF2B5EF4-FFF2-40B4-BE49-F238E27FC236}">
                <a16:creationId xmlns:a16="http://schemas.microsoft.com/office/drawing/2014/main" id="{9DADE78D-A43F-77C6-2E5B-B4E180BC7403}"/>
              </a:ext>
            </a:extLst>
          </p:cNvPr>
          <p:cNvSpPr txBox="1"/>
          <p:nvPr/>
        </p:nvSpPr>
        <p:spPr>
          <a:xfrm>
            <a:off x="9773244" y="5230325"/>
            <a:ext cx="1867178" cy="399789"/>
          </a:xfrm>
          <a:prstGeom prst="rect">
            <a:avLst/>
          </a:prstGeom>
          <a:noFill/>
        </p:spPr>
        <p:txBody>
          <a:bodyPr wrap="none" rtlCol="0">
            <a:spAutoFit/>
          </a:bodyPr>
          <a:lstStyle/>
          <a:p>
            <a:pPr algn="ctr">
              <a:lnSpc>
                <a:spcPct val="140000"/>
              </a:lnSpc>
            </a:pPr>
            <a:r>
              <a:rPr kumimoji="1" lang="ja-JP" altLang="en-US" sz="1600" spc="40">
                <a:latin typeface="Noto Sans JP" panose="020B0200000000000000" pitchFamily="34" charset="-128"/>
                <a:ea typeface="Noto Sans JP" panose="020B0200000000000000" pitchFamily="34" charset="-128"/>
              </a:rPr>
              <a:t>退勤・外食時間帯</a:t>
            </a:r>
          </a:p>
        </p:txBody>
      </p:sp>
      <p:sp>
        <p:nvSpPr>
          <p:cNvPr id="72" name="テキスト ボックス 71">
            <a:extLst>
              <a:ext uri="{FF2B5EF4-FFF2-40B4-BE49-F238E27FC236}">
                <a16:creationId xmlns:a16="http://schemas.microsoft.com/office/drawing/2014/main" id="{336784CB-EF90-8BB6-AC5A-D39B3CE91D50}"/>
              </a:ext>
            </a:extLst>
          </p:cNvPr>
          <p:cNvSpPr txBox="1"/>
          <p:nvPr/>
        </p:nvSpPr>
        <p:spPr>
          <a:xfrm>
            <a:off x="10144980" y="5588783"/>
            <a:ext cx="1123706"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36</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73" name="テキスト ボックス 72">
            <a:extLst>
              <a:ext uri="{FF2B5EF4-FFF2-40B4-BE49-F238E27FC236}">
                <a16:creationId xmlns:a16="http://schemas.microsoft.com/office/drawing/2014/main" id="{3DCA11E3-9AC8-CD8F-51BD-4AA965DA1042}"/>
              </a:ext>
            </a:extLst>
          </p:cNvPr>
          <p:cNvSpPr txBox="1"/>
          <p:nvPr/>
        </p:nvSpPr>
        <p:spPr>
          <a:xfrm>
            <a:off x="12775829" y="5230325"/>
            <a:ext cx="1446550" cy="399789"/>
          </a:xfrm>
          <a:prstGeom prst="rect">
            <a:avLst/>
          </a:prstGeom>
          <a:noFill/>
        </p:spPr>
        <p:txBody>
          <a:bodyPr wrap="none" rtlCol="0">
            <a:spAutoFit/>
          </a:bodyPr>
          <a:lstStyle/>
          <a:p>
            <a:pPr algn="ctr">
              <a:lnSpc>
                <a:spcPct val="140000"/>
              </a:lnSpc>
            </a:pPr>
            <a:r>
              <a:rPr kumimoji="1" lang="ja-JP" altLang="en-US" sz="1600" spc="40">
                <a:latin typeface="Noto Sans JP" panose="020B0200000000000000" pitchFamily="34" charset="-128"/>
                <a:ea typeface="Noto Sans JP" panose="020B0200000000000000" pitchFamily="34" charset="-128"/>
              </a:rPr>
              <a:t>終電後時間帯</a:t>
            </a:r>
          </a:p>
        </p:txBody>
      </p:sp>
      <p:sp>
        <p:nvSpPr>
          <p:cNvPr id="74" name="テキスト ボックス 73">
            <a:extLst>
              <a:ext uri="{FF2B5EF4-FFF2-40B4-BE49-F238E27FC236}">
                <a16:creationId xmlns:a16="http://schemas.microsoft.com/office/drawing/2014/main" id="{18D2E9BB-3074-1270-112B-8F7A48D7F6B4}"/>
              </a:ext>
            </a:extLst>
          </p:cNvPr>
          <p:cNvSpPr txBox="1"/>
          <p:nvPr/>
        </p:nvSpPr>
        <p:spPr>
          <a:xfrm>
            <a:off x="13097835" y="5588783"/>
            <a:ext cx="805990" cy="738664"/>
          </a:xfrm>
          <a:prstGeom prst="rect">
            <a:avLst/>
          </a:prstGeom>
          <a:noFill/>
        </p:spPr>
        <p:txBody>
          <a:bodyPr wrap="none" rtlCol="0">
            <a:spAutoFit/>
          </a:bodyPr>
          <a:lstStyle/>
          <a:p>
            <a:pPr algn="ctr"/>
            <a:r>
              <a:rPr kumimoji="1" lang="en-US" altLang="ja-JP" sz="4200" b="1" spc="40" dirty="0">
                <a:solidFill>
                  <a:srgbClr val="FF8F1C"/>
                </a:solidFill>
                <a:latin typeface="Roboto Black" panose="02000000000000000000" pitchFamily="2" charset="0"/>
                <a:ea typeface="Roboto Black" panose="02000000000000000000" pitchFamily="2" charset="0"/>
              </a:rPr>
              <a:t>9</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cxnSp>
        <p:nvCxnSpPr>
          <p:cNvPr id="99" name="直線コネクタ 98">
            <a:extLst>
              <a:ext uri="{FF2B5EF4-FFF2-40B4-BE49-F238E27FC236}">
                <a16:creationId xmlns:a16="http://schemas.microsoft.com/office/drawing/2014/main" id="{253138B1-842B-CFF6-6E83-FD73E3D32DA5}"/>
              </a:ext>
            </a:extLst>
          </p:cNvPr>
          <p:cNvCxnSpPr>
            <a:cxnSpLocks/>
          </p:cNvCxnSpPr>
          <p:nvPr/>
        </p:nvCxnSpPr>
        <p:spPr>
          <a:xfrm>
            <a:off x="5879139" y="2081787"/>
            <a:ext cx="0" cy="973470"/>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F0EDB69C-9613-1111-D6CB-FF44E8978625}"/>
              </a:ext>
            </a:extLst>
          </p:cNvPr>
          <p:cNvCxnSpPr>
            <a:cxnSpLocks/>
          </p:cNvCxnSpPr>
          <p:nvPr/>
        </p:nvCxnSpPr>
        <p:spPr>
          <a:xfrm>
            <a:off x="7403100" y="2223555"/>
            <a:ext cx="0" cy="819749"/>
          </a:xfrm>
          <a:prstGeom prst="line">
            <a:avLst/>
          </a:prstGeom>
          <a:ln w="12700" cap="rnd">
            <a:solidFill>
              <a:schemeClr val="tx1"/>
            </a:solidFill>
            <a:prstDash val="sysDot"/>
            <a:round/>
            <a:headEnd type="oval"/>
          </a:ln>
        </p:spPr>
        <p:style>
          <a:lnRef idx="1">
            <a:schemeClr val="accent1"/>
          </a:lnRef>
          <a:fillRef idx="0">
            <a:schemeClr val="accent1"/>
          </a:fillRef>
          <a:effectRef idx="0">
            <a:schemeClr val="accent1"/>
          </a:effectRef>
          <a:fontRef idx="minor">
            <a:schemeClr val="tx1"/>
          </a:fontRef>
        </p:style>
      </p:cxnSp>
      <p:sp>
        <p:nvSpPr>
          <p:cNvPr id="39" name="Object43">
            <a:extLst>
              <a:ext uri="{FF2B5EF4-FFF2-40B4-BE49-F238E27FC236}">
                <a16:creationId xmlns:a16="http://schemas.microsoft.com/office/drawing/2014/main" id="{37BE429C-1BFC-7DF4-4FB2-E55E4FB6066C}"/>
              </a:ext>
            </a:extLst>
          </p:cNvPr>
          <p:cNvSpPr/>
          <p:nvPr/>
        </p:nvSpPr>
        <p:spPr>
          <a:xfrm>
            <a:off x="2649683" y="3053851"/>
            <a:ext cx="415177" cy="272758"/>
          </a:xfrm>
          <a:prstGeom prst="rect">
            <a:avLst/>
          </a:prstGeom>
          <a:solidFill>
            <a:schemeClr val="bg1"/>
          </a:solidFill>
          <a:ln/>
        </p:spPr>
        <p:txBody>
          <a:bodyPr wrap="none" lIns="0" tIns="36000" rIns="0" bIns="36000" rtlCol="0" anchor="ctr" anchorCtr="0">
            <a:spAutoFit/>
          </a:bodyPr>
          <a:lstStyle/>
          <a:p>
            <a:pPr algn="ctr"/>
            <a:r>
              <a:rPr lang="en-US" sz="1300" b="1" kern="0" spc="150" dirty="0">
                <a:solidFill>
                  <a:srgbClr val="FF8F1C"/>
                </a:solidFill>
                <a:latin typeface="Roboto Black" panose="02000000000000000000" pitchFamily="2" charset="0"/>
                <a:ea typeface="Roboto Black" panose="02000000000000000000" pitchFamily="2" charset="0"/>
                <a:cs typeface="Noto Serif JP Regular" pitchFamily="34" charset="-120"/>
              </a:rPr>
              <a:t>6:00</a:t>
            </a:r>
            <a:endParaRPr lang="en-US" sz="1300" b="1" dirty="0">
              <a:solidFill>
                <a:srgbClr val="FF8F1C"/>
              </a:solidFill>
              <a:latin typeface="Roboto Black" panose="02000000000000000000" pitchFamily="2" charset="0"/>
              <a:ea typeface="Roboto Black" panose="02000000000000000000" pitchFamily="2" charset="0"/>
            </a:endParaRPr>
          </a:p>
        </p:txBody>
      </p:sp>
      <p:sp>
        <p:nvSpPr>
          <p:cNvPr id="40" name="Object45">
            <a:extLst>
              <a:ext uri="{FF2B5EF4-FFF2-40B4-BE49-F238E27FC236}">
                <a16:creationId xmlns:a16="http://schemas.microsoft.com/office/drawing/2014/main" id="{D475C1E8-9638-E47F-C515-900138ADDEA1}"/>
              </a:ext>
            </a:extLst>
          </p:cNvPr>
          <p:cNvSpPr/>
          <p:nvPr/>
        </p:nvSpPr>
        <p:spPr>
          <a:xfrm>
            <a:off x="4610539" y="3053851"/>
            <a:ext cx="530593" cy="272758"/>
          </a:xfrm>
          <a:prstGeom prst="rect">
            <a:avLst/>
          </a:prstGeom>
          <a:solidFill>
            <a:schemeClr val="bg1"/>
          </a:solidFill>
          <a:ln/>
        </p:spPr>
        <p:txBody>
          <a:bodyPr wrap="none" lIns="0" tIns="36000" rIns="0" bIns="36000" rtlCol="0" anchor="ctr" anchorCtr="0">
            <a:spAutoFit/>
          </a:bodyPr>
          <a:lstStyle/>
          <a:p>
            <a:pPr algn="ctr"/>
            <a:r>
              <a:rPr lang="en-US" sz="1300" b="1" kern="0" spc="150" dirty="0">
                <a:solidFill>
                  <a:srgbClr val="FF8F1C"/>
                </a:solidFill>
                <a:latin typeface="Roboto Black" panose="02000000000000000000" pitchFamily="2" charset="0"/>
                <a:ea typeface="Roboto Black" panose="02000000000000000000" pitchFamily="2" charset="0"/>
                <a:cs typeface="Noto Serif JP Regular" pitchFamily="34" charset="-120"/>
              </a:rPr>
              <a:t>10:00</a:t>
            </a:r>
            <a:endParaRPr lang="en-US" sz="1300" b="1" dirty="0">
              <a:solidFill>
                <a:srgbClr val="FF8F1C"/>
              </a:solidFill>
              <a:latin typeface="Roboto Black" panose="02000000000000000000" pitchFamily="2" charset="0"/>
              <a:ea typeface="Roboto Black" panose="02000000000000000000" pitchFamily="2" charset="0"/>
            </a:endParaRPr>
          </a:p>
        </p:txBody>
      </p:sp>
      <p:sp>
        <p:nvSpPr>
          <p:cNvPr id="41" name="Object46">
            <a:extLst>
              <a:ext uri="{FF2B5EF4-FFF2-40B4-BE49-F238E27FC236}">
                <a16:creationId xmlns:a16="http://schemas.microsoft.com/office/drawing/2014/main" id="{1264AC04-CDFD-654F-510A-A9B3A11DB4E2}"/>
              </a:ext>
            </a:extLst>
          </p:cNvPr>
          <p:cNvSpPr/>
          <p:nvPr/>
        </p:nvSpPr>
        <p:spPr>
          <a:xfrm>
            <a:off x="5636266" y="3053851"/>
            <a:ext cx="530593" cy="272758"/>
          </a:xfrm>
          <a:prstGeom prst="rect">
            <a:avLst/>
          </a:prstGeom>
          <a:solidFill>
            <a:schemeClr val="bg1"/>
          </a:solidFill>
          <a:ln/>
        </p:spPr>
        <p:txBody>
          <a:bodyPr wrap="none" lIns="0" tIns="36000" rIns="0" bIns="36000" rtlCol="0" anchor="ctr" anchorCtr="0">
            <a:spAutoFit/>
          </a:bodyPr>
          <a:lstStyle/>
          <a:p>
            <a:pPr algn="ctr"/>
            <a:r>
              <a:rPr lang="en-US" sz="1300" b="1" kern="0" spc="150" dirty="0">
                <a:solidFill>
                  <a:srgbClr val="FF8F1C"/>
                </a:solidFill>
                <a:latin typeface="Roboto Black" panose="02000000000000000000" pitchFamily="2" charset="0"/>
                <a:ea typeface="Roboto Black" panose="02000000000000000000" pitchFamily="2" charset="0"/>
                <a:cs typeface="Noto Serif JP Regular" pitchFamily="34" charset="-120"/>
              </a:rPr>
              <a:t>12:00</a:t>
            </a:r>
            <a:endParaRPr lang="en-US" sz="1300" b="1" dirty="0">
              <a:solidFill>
                <a:srgbClr val="FF8F1C"/>
              </a:solidFill>
              <a:latin typeface="Roboto Black" panose="02000000000000000000" pitchFamily="2" charset="0"/>
              <a:ea typeface="Roboto Black" panose="02000000000000000000" pitchFamily="2" charset="0"/>
            </a:endParaRPr>
          </a:p>
        </p:txBody>
      </p:sp>
      <p:sp>
        <p:nvSpPr>
          <p:cNvPr id="42" name="Object47">
            <a:extLst>
              <a:ext uri="{FF2B5EF4-FFF2-40B4-BE49-F238E27FC236}">
                <a16:creationId xmlns:a16="http://schemas.microsoft.com/office/drawing/2014/main" id="{4569E5BB-1120-7F53-DAFC-C32CC897FEC6}"/>
              </a:ext>
            </a:extLst>
          </p:cNvPr>
          <p:cNvSpPr/>
          <p:nvPr/>
        </p:nvSpPr>
        <p:spPr>
          <a:xfrm>
            <a:off x="7141722" y="3053851"/>
            <a:ext cx="530593" cy="272758"/>
          </a:xfrm>
          <a:prstGeom prst="rect">
            <a:avLst/>
          </a:prstGeom>
          <a:solidFill>
            <a:schemeClr val="bg1"/>
          </a:solidFill>
          <a:ln/>
        </p:spPr>
        <p:txBody>
          <a:bodyPr wrap="none" lIns="0" tIns="36000" rIns="0" bIns="36000" rtlCol="0" anchor="ctr" anchorCtr="0">
            <a:spAutoFit/>
          </a:bodyPr>
          <a:lstStyle/>
          <a:p>
            <a:pPr algn="ctr"/>
            <a:r>
              <a:rPr lang="en-US" sz="1300" b="1" kern="0" spc="150" dirty="0">
                <a:solidFill>
                  <a:srgbClr val="FF8F1C"/>
                </a:solidFill>
                <a:latin typeface="Roboto Black" panose="02000000000000000000" pitchFamily="2" charset="0"/>
                <a:ea typeface="Roboto Black" panose="02000000000000000000" pitchFamily="2" charset="0"/>
                <a:cs typeface="Noto Serif JP Regular" pitchFamily="34" charset="-120"/>
              </a:rPr>
              <a:t>15:00</a:t>
            </a:r>
            <a:endParaRPr lang="en-US" sz="1300" b="1" dirty="0">
              <a:solidFill>
                <a:srgbClr val="FF8F1C"/>
              </a:solidFill>
              <a:latin typeface="Roboto Black" panose="02000000000000000000" pitchFamily="2" charset="0"/>
              <a:ea typeface="Roboto Black" panose="02000000000000000000" pitchFamily="2" charset="0"/>
            </a:endParaRPr>
          </a:p>
        </p:txBody>
      </p:sp>
      <p:sp>
        <p:nvSpPr>
          <p:cNvPr id="43" name="Object48">
            <a:extLst>
              <a:ext uri="{FF2B5EF4-FFF2-40B4-BE49-F238E27FC236}">
                <a16:creationId xmlns:a16="http://schemas.microsoft.com/office/drawing/2014/main" id="{52A5F262-B938-3CF3-08E5-A727CB16C432}"/>
              </a:ext>
            </a:extLst>
          </p:cNvPr>
          <p:cNvSpPr/>
          <p:nvPr/>
        </p:nvSpPr>
        <p:spPr>
          <a:xfrm>
            <a:off x="8680637" y="3053851"/>
            <a:ext cx="530593" cy="272758"/>
          </a:xfrm>
          <a:prstGeom prst="rect">
            <a:avLst/>
          </a:prstGeom>
          <a:solidFill>
            <a:schemeClr val="bg1"/>
          </a:solidFill>
          <a:ln/>
        </p:spPr>
        <p:txBody>
          <a:bodyPr wrap="none" lIns="0" tIns="36000" rIns="0" bIns="36000" rtlCol="0" anchor="ctr" anchorCtr="0">
            <a:spAutoFit/>
          </a:bodyPr>
          <a:lstStyle/>
          <a:p>
            <a:pPr algn="ctr"/>
            <a:r>
              <a:rPr lang="en-US" sz="1300" b="1" kern="0" spc="150" dirty="0">
                <a:solidFill>
                  <a:srgbClr val="FF8F1C"/>
                </a:solidFill>
                <a:latin typeface="Roboto Black" panose="02000000000000000000" pitchFamily="2" charset="0"/>
                <a:ea typeface="Roboto Black" panose="02000000000000000000" pitchFamily="2" charset="0"/>
                <a:cs typeface="Noto Serif JP Regular" pitchFamily="34" charset="-120"/>
              </a:rPr>
              <a:t>18:00</a:t>
            </a:r>
            <a:endParaRPr lang="en-US" sz="1300" b="1" dirty="0">
              <a:solidFill>
                <a:srgbClr val="FF8F1C"/>
              </a:solidFill>
              <a:latin typeface="Roboto Black" panose="02000000000000000000" pitchFamily="2" charset="0"/>
              <a:ea typeface="Roboto Black" panose="02000000000000000000" pitchFamily="2" charset="0"/>
            </a:endParaRPr>
          </a:p>
        </p:txBody>
      </p:sp>
      <p:sp>
        <p:nvSpPr>
          <p:cNvPr id="44" name="Object51">
            <a:extLst>
              <a:ext uri="{FF2B5EF4-FFF2-40B4-BE49-F238E27FC236}">
                <a16:creationId xmlns:a16="http://schemas.microsoft.com/office/drawing/2014/main" id="{4369D205-FB1D-10D5-4AD5-FBBE2DF91255}"/>
              </a:ext>
            </a:extLst>
          </p:cNvPr>
          <p:cNvSpPr/>
          <p:nvPr/>
        </p:nvSpPr>
        <p:spPr>
          <a:xfrm>
            <a:off x="12279155" y="3053851"/>
            <a:ext cx="415177" cy="272758"/>
          </a:xfrm>
          <a:prstGeom prst="rect">
            <a:avLst/>
          </a:prstGeom>
          <a:solidFill>
            <a:schemeClr val="bg1"/>
          </a:solidFill>
          <a:ln/>
        </p:spPr>
        <p:txBody>
          <a:bodyPr wrap="none" lIns="0" tIns="36000" rIns="0" bIns="36000" rtlCol="0" anchor="ctr" anchorCtr="0">
            <a:spAutoFit/>
          </a:bodyPr>
          <a:lstStyle/>
          <a:p>
            <a:pPr algn="ctr"/>
            <a:r>
              <a:rPr lang="en-US" sz="1300" b="1" kern="0" spc="150" dirty="0">
                <a:solidFill>
                  <a:srgbClr val="FF8F1C"/>
                </a:solidFill>
                <a:latin typeface="Roboto Black" panose="02000000000000000000" pitchFamily="2" charset="0"/>
                <a:ea typeface="Roboto Black" panose="02000000000000000000" pitchFamily="2" charset="0"/>
                <a:cs typeface="Noto Serif JP Regular" pitchFamily="34" charset="-120"/>
              </a:rPr>
              <a:t>1:00</a:t>
            </a:r>
            <a:endParaRPr lang="en-US" sz="1300" b="1" dirty="0">
              <a:solidFill>
                <a:srgbClr val="FF8F1C"/>
              </a:solidFill>
              <a:latin typeface="Roboto Black" panose="02000000000000000000" pitchFamily="2" charset="0"/>
              <a:ea typeface="Roboto Black" panose="02000000000000000000" pitchFamily="2" charset="0"/>
            </a:endParaRPr>
          </a:p>
        </p:txBody>
      </p:sp>
      <p:sp>
        <p:nvSpPr>
          <p:cNvPr id="45" name="Object52">
            <a:extLst>
              <a:ext uri="{FF2B5EF4-FFF2-40B4-BE49-F238E27FC236}">
                <a16:creationId xmlns:a16="http://schemas.microsoft.com/office/drawing/2014/main" id="{170CD286-D48B-294F-5AC6-71D0803131D5}"/>
              </a:ext>
            </a:extLst>
          </p:cNvPr>
          <p:cNvSpPr/>
          <p:nvPr/>
        </p:nvSpPr>
        <p:spPr>
          <a:xfrm>
            <a:off x="14321672" y="3053851"/>
            <a:ext cx="415177" cy="272758"/>
          </a:xfrm>
          <a:prstGeom prst="rect">
            <a:avLst/>
          </a:prstGeom>
          <a:solidFill>
            <a:schemeClr val="bg1"/>
          </a:solidFill>
          <a:ln/>
        </p:spPr>
        <p:txBody>
          <a:bodyPr wrap="none" lIns="0" tIns="36000" rIns="0" bIns="36000" rtlCol="0" anchor="ctr" anchorCtr="0">
            <a:spAutoFit/>
          </a:bodyPr>
          <a:lstStyle/>
          <a:p>
            <a:pPr algn="ctr"/>
            <a:r>
              <a:rPr lang="en-US" sz="1300" b="1" kern="0" spc="150">
                <a:solidFill>
                  <a:srgbClr val="FF8F1C"/>
                </a:solidFill>
                <a:latin typeface="Roboto Black" panose="02000000000000000000" pitchFamily="2" charset="0"/>
                <a:ea typeface="Roboto Black" panose="02000000000000000000" pitchFamily="2" charset="0"/>
                <a:cs typeface="Noto Serif JP Regular" pitchFamily="34" charset="-120"/>
              </a:rPr>
              <a:t>5:00</a:t>
            </a:r>
            <a:endParaRPr lang="en-US" sz="1300" b="1">
              <a:solidFill>
                <a:srgbClr val="FF8F1C"/>
              </a:solidFill>
              <a:latin typeface="Roboto Black" panose="02000000000000000000" pitchFamily="2" charset="0"/>
              <a:ea typeface="Roboto Black" panose="02000000000000000000" pitchFamily="2" charset="0"/>
            </a:endParaRPr>
          </a:p>
        </p:txBody>
      </p:sp>
      <p:pic>
        <p:nvPicPr>
          <p:cNvPr id="11" name="図 10">
            <a:extLst>
              <a:ext uri="{FF2B5EF4-FFF2-40B4-BE49-F238E27FC236}">
                <a16:creationId xmlns:a16="http://schemas.microsoft.com/office/drawing/2014/main" id="{55DEA11D-E403-7A46-AFB4-4A13DF2B3157}"/>
              </a:ext>
            </a:extLst>
          </p:cNvPr>
          <p:cNvPicPr>
            <a:picLocks noChangeAspect="1"/>
          </p:cNvPicPr>
          <p:nvPr/>
        </p:nvPicPr>
        <p:blipFill>
          <a:blip r:embed="rId4"/>
          <a:stretch>
            <a:fillRect/>
          </a:stretch>
        </p:blipFill>
        <p:spPr>
          <a:xfrm rot="18987408">
            <a:off x="4789045" y="3840347"/>
            <a:ext cx="1056092" cy="528046"/>
          </a:xfrm>
          <a:prstGeom prst="rect">
            <a:avLst/>
          </a:prstGeom>
        </p:spPr>
      </p:pic>
      <p:sp>
        <p:nvSpPr>
          <p:cNvPr id="5" name="Slide Number Placeholder 5">
            <a:extLst>
              <a:ext uri="{FF2B5EF4-FFF2-40B4-BE49-F238E27FC236}">
                <a16:creationId xmlns:a16="http://schemas.microsoft.com/office/drawing/2014/main" id="{FB1BAE48-B2CF-67BC-5EDA-7F83B42F21F3}"/>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12</a:t>
            </a:fld>
            <a:endParaRPr kumimoji="1" lang="ja-JP" altLang="en-US">
              <a:solidFill>
                <a:schemeClr val="bg1"/>
              </a:solidFill>
            </a:endParaRPr>
          </a:p>
        </p:txBody>
      </p:sp>
    </p:spTree>
    <p:extLst>
      <p:ext uri="{BB962C8B-B14F-4D97-AF65-F5344CB8AC3E}">
        <p14:creationId xmlns:p14="http://schemas.microsoft.com/office/powerpoint/2010/main" val="241210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graphicFrame>
        <p:nvGraphicFramePr>
          <p:cNvPr id="23" name="グラフ 22">
            <a:extLst>
              <a:ext uri="{FF2B5EF4-FFF2-40B4-BE49-F238E27FC236}">
                <a16:creationId xmlns:a16="http://schemas.microsoft.com/office/drawing/2014/main" id="{81E5EE58-CD04-D3D6-41EE-CD5FF8C6A2F4}"/>
              </a:ext>
            </a:extLst>
          </p:cNvPr>
          <p:cNvGraphicFramePr/>
          <p:nvPr>
            <p:extLst>
              <p:ext uri="{D42A27DB-BD31-4B8C-83A1-F6EECF244321}">
                <p14:modId xmlns:p14="http://schemas.microsoft.com/office/powerpoint/2010/main" val="384718017"/>
              </p:ext>
            </p:extLst>
          </p:nvPr>
        </p:nvGraphicFramePr>
        <p:xfrm>
          <a:off x="11187583" y="2902903"/>
          <a:ext cx="3600000"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a:extLst>
              <a:ext uri="{FF2B5EF4-FFF2-40B4-BE49-F238E27FC236}">
                <a16:creationId xmlns:a16="http://schemas.microsoft.com/office/drawing/2014/main" id="{26C3494E-2F9A-40EA-98F8-4568E53535EF}"/>
              </a:ext>
            </a:extLst>
          </p:cNvPr>
          <p:cNvGraphicFramePr/>
          <p:nvPr>
            <p:extLst>
              <p:ext uri="{D42A27DB-BD31-4B8C-83A1-F6EECF244321}">
                <p14:modId xmlns:p14="http://schemas.microsoft.com/office/powerpoint/2010/main" val="2995927733"/>
              </p:ext>
            </p:extLst>
          </p:nvPr>
        </p:nvGraphicFramePr>
        <p:xfrm>
          <a:off x="6778839" y="2902903"/>
          <a:ext cx="3600000" cy="360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グラフ 9">
            <a:extLst>
              <a:ext uri="{FF2B5EF4-FFF2-40B4-BE49-F238E27FC236}">
                <a16:creationId xmlns:a16="http://schemas.microsoft.com/office/drawing/2014/main" id="{55C50B58-4CF3-68F3-6435-20DA1A2924C4}"/>
              </a:ext>
            </a:extLst>
          </p:cNvPr>
          <p:cNvGraphicFramePr/>
          <p:nvPr>
            <p:extLst>
              <p:ext uri="{D42A27DB-BD31-4B8C-83A1-F6EECF244321}">
                <p14:modId xmlns:p14="http://schemas.microsoft.com/office/powerpoint/2010/main" val="2982351784"/>
              </p:ext>
            </p:extLst>
          </p:nvPr>
        </p:nvGraphicFramePr>
        <p:xfrm>
          <a:off x="2370094" y="2902903"/>
          <a:ext cx="3600000" cy="3600000"/>
        </p:xfrm>
        <a:graphic>
          <a:graphicData uri="http://schemas.openxmlformats.org/drawingml/2006/chart">
            <c:chart xmlns:c="http://schemas.openxmlformats.org/drawingml/2006/chart" xmlns:r="http://schemas.openxmlformats.org/officeDocument/2006/relationships" r:id="rId6"/>
          </a:graphicData>
        </a:graphic>
      </p:graphicFrame>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4952638"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圧倒的なブランディング効果</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5846951" y="348993"/>
            <a:ext cx="6398226" cy="744499"/>
          </a:xfrm>
          <a:prstGeom prst="rect">
            <a:avLst/>
          </a:prstGeom>
          <a:noFill/>
        </p:spPr>
        <p:txBody>
          <a:bodyPr wrap="none" rtlCol="0">
            <a:spAutoFit/>
          </a:bodyPr>
          <a:lstStyle/>
          <a:p>
            <a:pPr>
              <a:lnSpc>
                <a:spcPct val="140000"/>
              </a:lnSpc>
            </a:pPr>
            <a:r>
              <a:rPr lang="en-US" altLang="ja-JP" sz="1600" kern="3000" spc="60" dirty="0">
                <a:solidFill>
                  <a:schemeClr val="bg1"/>
                </a:solidFill>
                <a:latin typeface="Noto Sans JP" panose="020B0200000000000000" pitchFamily="34" charset="-128"/>
                <a:ea typeface="Noto Sans JP" panose="020B0200000000000000" pitchFamily="34" charset="-128"/>
              </a:rPr>
              <a:t>TOKYO PRIME</a:t>
            </a:r>
            <a:r>
              <a:rPr lang="ja-JP" altLang="en-US" sz="1600" kern="3000" spc="60">
                <a:solidFill>
                  <a:schemeClr val="bg1"/>
                </a:solidFill>
                <a:latin typeface="Noto Sans JP" panose="020B0200000000000000" pitchFamily="34" charset="-128"/>
                <a:ea typeface="Noto Sans JP" panose="020B0200000000000000" pitchFamily="34" charset="-128"/>
              </a:rPr>
              <a:t>に接触したユーザに対し、</a:t>
            </a:r>
            <a:r>
              <a:rPr lang="en-US" altLang="ja-JP" sz="1600" kern="3000" spc="60" dirty="0">
                <a:solidFill>
                  <a:schemeClr val="bg1"/>
                </a:solidFill>
                <a:latin typeface="Noto Sans JP" panose="020B0200000000000000" pitchFamily="34" charset="-128"/>
                <a:ea typeface="Noto Sans JP" panose="020B0200000000000000" pitchFamily="34" charset="-128"/>
              </a:rPr>
              <a:t>3</a:t>
            </a:r>
            <a:r>
              <a:rPr lang="ja-JP" altLang="en-US" sz="1600" kern="3000" spc="60">
                <a:solidFill>
                  <a:schemeClr val="bg1"/>
                </a:solidFill>
                <a:latin typeface="Noto Sans JP" panose="020B0200000000000000" pitchFamily="34" charset="-128"/>
                <a:ea typeface="Noto Sans JP" panose="020B0200000000000000" pitchFamily="34" charset="-128"/>
              </a:rPr>
              <a:t>つの観点で効果検証。</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solidFill>
                  <a:schemeClr val="bg1"/>
                </a:solidFill>
                <a:latin typeface="Noto Sans JP" panose="020B0200000000000000" pitchFamily="34" charset="-128"/>
                <a:ea typeface="Noto Sans JP" panose="020B0200000000000000" pitchFamily="34" charset="-128"/>
              </a:rPr>
              <a:t>タクシーだからこそ実現できる広告コミュニケーションです。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8" name="テキスト ボックス 7">
            <a:extLst>
              <a:ext uri="{FF2B5EF4-FFF2-40B4-BE49-F238E27FC236}">
                <a16:creationId xmlns:a16="http://schemas.microsoft.com/office/drawing/2014/main" id="{739C0966-5AE3-D045-B542-0B308F1D718E}"/>
              </a:ext>
            </a:extLst>
          </p:cNvPr>
          <p:cNvSpPr txBox="1"/>
          <p:nvPr/>
        </p:nvSpPr>
        <p:spPr>
          <a:xfrm>
            <a:off x="1977181" y="7428328"/>
            <a:ext cx="11438998" cy="950838"/>
          </a:xfrm>
          <a:prstGeom prst="rect">
            <a:avLst/>
          </a:prstGeom>
          <a:noFill/>
        </p:spPr>
        <p:txBody>
          <a:bodyPr wrap="square" rtlCol="0">
            <a:spAutoFit/>
          </a:bodyPr>
          <a:lstStyle/>
          <a:p>
            <a:pPr marL="171450" indent="-171450" algn="l">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モニタスアンケートによるタクシー利用者調査, 2023年5月</a:t>
            </a: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期間: 2023年5月</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手法: インターネット調査。</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9" name="テキスト ボックス 8">
            <a:extLst>
              <a:ext uri="{FF2B5EF4-FFF2-40B4-BE49-F238E27FC236}">
                <a16:creationId xmlns:a16="http://schemas.microsoft.com/office/drawing/2014/main" id="{3D6C1ABC-EF8B-1B2E-0C96-AC9578856B55}"/>
              </a:ext>
            </a:extLst>
          </p:cNvPr>
          <p:cNvSpPr txBox="1"/>
          <p:nvPr/>
        </p:nvSpPr>
        <p:spPr>
          <a:xfrm>
            <a:off x="4252613" y="2049294"/>
            <a:ext cx="1236236"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確かに見た</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37.9</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25" name="テキスト ボックス 24">
            <a:extLst>
              <a:ext uri="{FF2B5EF4-FFF2-40B4-BE49-F238E27FC236}">
                <a16:creationId xmlns:a16="http://schemas.microsoft.com/office/drawing/2014/main" id="{8CF21D8F-C3C6-0619-A2E5-D37135586242}"/>
              </a:ext>
            </a:extLst>
          </p:cNvPr>
          <p:cNvSpPr txBox="1"/>
          <p:nvPr/>
        </p:nvSpPr>
        <p:spPr>
          <a:xfrm>
            <a:off x="3575499" y="4113336"/>
            <a:ext cx="1236236" cy="338554"/>
          </a:xfrm>
          <a:prstGeom prst="rect">
            <a:avLst/>
          </a:prstGeom>
          <a:noFill/>
        </p:spPr>
        <p:txBody>
          <a:bodyPr wrap="none" rtlCol="0">
            <a:spAutoFit/>
          </a:bodyPr>
          <a:lstStyle/>
          <a:p>
            <a:pPr algn="ctr"/>
            <a:r>
              <a:rPr kumimoji="1" lang="ja-JP" altLang="en-US" sz="1600" spc="40">
                <a:latin typeface="Noto Sans JP" panose="020B0200000000000000" pitchFamily="34" charset="-128"/>
                <a:ea typeface="Noto Sans JP" panose="020B0200000000000000" pitchFamily="34" charset="-128"/>
              </a:rPr>
              <a:t>広告到達率</a:t>
            </a:r>
          </a:p>
        </p:txBody>
      </p:sp>
      <p:sp>
        <p:nvSpPr>
          <p:cNvPr id="26" name="テキスト ボックス 25">
            <a:extLst>
              <a:ext uri="{FF2B5EF4-FFF2-40B4-BE49-F238E27FC236}">
                <a16:creationId xmlns:a16="http://schemas.microsoft.com/office/drawing/2014/main" id="{BD1A5514-F929-D6CA-3B1D-8C2D17A964DA}"/>
              </a:ext>
            </a:extLst>
          </p:cNvPr>
          <p:cNvSpPr txBox="1"/>
          <p:nvPr/>
        </p:nvSpPr>
        <p:spPr>
          <a:xfrm>
            <a:off x="7976872" y="4078871"/>
            <a:ext cx="1236236" cy="399789"/>
          </a:xfrm>
          <a:prstGeom prst="rect">
            <a:avLst/>
          </a:prstGeom>
          <a:noFill/>
        </p:spPr>
        <p:txBody>
          <a:bodyPr wrap="none" rtlCol="0">
            <a:spAutoFit/>
          </a:bodyPr>
          <a:lstStyle/>
          <a:p>
            <a:pPr algn="ctr">
              <a:lnSpc>
                <a:spcPct val="140000"/>
              </a:lnSpc>
            </a:pPr>
            <a:r>
              <a:rPr kumimoji="1" lang="ja-JP" altLang="en-US" sz="1600" spc="40">
                <a:latin typeface="Noto Sans JP" panose="020B0200000000000000" pitchFamily="34" charset="-128"/>
                <a:ea typeface="Noto Sans JP" panose="020B0200000000000000" pitchFamily="34" charset="-128"/>
              </a:rPr>
              <a:t>広告関心度</a:t>
            </a:r>
          </a:p>
        </p:txBody>
      </p:sp>
      <p:sp>
        <p:nvSpPr>
          <p:cNvPr id="27" name="テキスト ボックス 26">
            <a:extLst>
              <a:ext uri="{FF2B5EF4-FFF2-40B4-BE49-F238E27FC236}">
                <a16:creationId xmlns:a16="http://schemas.microsoft.com/office/drawing/2014/main" id="{1CEEAC9E-7A73-D30D-F9C2-C7F17A4AFDE8}"/>
              </a:ext>
            </a:extLst>
          </p:cNvPr>
          <p:cNvSpPr txBox="1"/>
          <p:nvPr/>
        </p:nvSpPr>
        <p:spPr>
          <a:xfrm>
            <a:off x="12177231" y="4113336"/>
            <a:ext cx="1656864" cy="338554"/>
          </a:xfrm>
          <a:prstGeom prst="rect">
            <a:avLst/>
          </a:prstGeom>
          <a:noFill/>
        </p:spPr>
        <p:txBody>
          <a:bodyPr wrap="none" rtlCol="0">
            <a:spAutoFit/>
          </a:bodyPr>
          <a:lstStyle/>
          <a:p>
            <a:pPr algn="ctr"/>
            <a:r>
              <a:rPr kumimoji="1" lang="ja-JP" altLang="en-US" sz="1600" spc="40">
                <a:latin typeface="Noto Sans JP" panose="020B0200000000000000" pitchFamily="34" charset="-128"/>
                <a:ea typeface="Noto Sans JP" panose="020B0200000000000000" pitchFamily="34" charset="-128"/>
              </a:rPr>
              <a:t>購入意向喚起度</a:t>
            </a:r>
          </a:p>
        </p:txBody>
      </p:sp>
      <p:sp>
        <p:nvSpPr>
          <p:cNvPr id="28" name="テキスト ボックス 27">
            <a:extLst>
              <a:ext uri="{FF2B5EF4-FFF2-40B4-BE49-F238E27FC236}">
                <a16:creationId xmlns:a16="http://schemas.microsoft.com/office/drawing/2014/main" id="{19546604-1A05-9905-D94D-5318C4AAAA2D}"/>
              </a:ext>
            </a:extLst>
          </p:cNvPr>
          <p:cNvSpPr txBox="1"/>
          <p:nvPr/>
        </p:nvSpPr>
        <p:spPr>
          <a:xfrm>
            <a:off x="2624116" y="6388820"/>
            <a:ext cx="1446550"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見た気がする</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27.2</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BFAD5F81-51F7-E9D3-95D0-9AD9DEAA3E06}"/>
              </a:ext>
            </a:extLst>
          </p:cNvPr>
          <p:cNvSpPr txBox="1"/>
          <p:nvPr/>
        </p:nvSpPr>
        <p:spPr>
          <a:xfrm>
            <a:off x="8667764" y="2049294"/>
            <a:ext cx="1867178"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興味・関心がある</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53.9</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0" name="テキスト ボックス 29">
            <a:extLst>
              <a:ext uri="{FF2B5EF4-FFF2-40B4-BE49-F238E27FC236}">
                <a16:creationId xmlns:a16="http://schemas.microsoft.com/office/drawing/2014/main" id="{5137E098-2AC3-16FF-00BA-F405BC32E8A5}"/>
              </a:ext>
            </a:extLst>
          </p:cNvPr>
          <p:cNvSpPr txBox="1"/>
          <p:nvPr/>
        </p:nvSpPr>
        <p:spPr>
          <a:xfrm>
            <a:off x="6307167" y="6388820"/>
            <a:ext cx="3760004"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どちらかといえば、興味・関心がある</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28.5</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2" name="テキスト ボックス 31">
            <a:extLst>
              <a:ext uri="{FF2B5EF4-FFF2-40B4-BE49-F238E27FC236}">
                <a16:creationId xmlns:a16="http://schemas.microsoft.com/office/drawing/2014/main" id="{DC8599BA-A968-9477-6B03-6B970C605DDA}"/>
              </a:ext>
            </a:extLst>
          </p:cNvPr>
          <p:cNvSpPr txBox="1"/>
          <p:nvPr/>
        </p:nvSpPr>
        <p:spPr>
          <a:xfrm>
            <a:off x="13099689" y="2049294"/>
            <a:ext cx="2159566"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購入したいと思った</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43.0</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3" name="テキスト ボックス 32">
            <a:extLst>
              <a:ext uri="{FF2B5EF4-FFF2-40B4-BE49-F238E27FC236}">
                <a16:creationId xmlns:a16="http://schemas.microsoft.com/office/drawing/2014/main" id="{A973F65A-CCD1-9C6F-7EB7-E0FDB5C4645E}"/>
              </a:ext>
            </a:extLst>
          </p:cNvPr>
          <p:cNvSpPr txBox="1"/>
          <p:nvPr/>
        </p:nvSpPr>
        <p:spPr>
          <a:xfrm>
            <a:off x="11002722" y="6388820"/>
            <a:ext cx="4052391"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どちらかといえば、購入したいと思った</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32.3</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8" name="テキスト ボックス 37">
            <a:extLst>
              <a:ext uri="{FF2B5EF4-FFF2-40B4-BE49-F238E27FC236}">
                <a16:creationId xmlns:a16="http://schemas.microsoft.com/office/drawing/2014/main" id="{D2278955-C5DD-BE7C-713F-BD0050B4F90A}"/>
              </a:ext>
            </a:extLst>
          </p:cNvPr>
          <p:cNvSpPr txBox="1"/>
          <p:nvPr/>
        </p:nvSpPr>
        <p:spPr>
          <a:xfrm>
            <a:off x="3614607" y="4715003"/>
            <a:ext cx="1173398" cy="546368"/>
          </a:xfrm>
          <a:prstGeom prst="rect">
            <a:avLst/>
          </a:prstGeom>
          <a:noFill/>
        </p:spPr>
        <p:txBody>
          <a:bodyPr wrap="none" rtlCol="0">
            <a:spAutoFit/>
          </a:bodyPr>
          <a:lstStyle/>
          <a:p>
            <a:pPr algn="ctr">
              <a:lnSpc>
                <a:spcPts val="3400"/>
              </a:lnSpc>
            </a:pPr>
            <a:r>
              <a:rPr kumimoji="1" lang="en-US" altLang="ja-JP" sz="4000" b="1" spc="40" dirty="0">
                <a:solidFill>
                  <a:srgbClr val="FF8F1C"/>
                </a:solidFill>
                <a:latin typeface="Roboto Black" panose="02000000000000000000" pitchFamily="2" charset="0"/>
                <a:ea typeface="Roboto Black" panose="02000000000000000000" pitchFamily="2" charset="0"/>
              </a:rPr>
              <a:t>65</a:t>
            </a:r>
            <a:r>
              <a:rPr kumimoji="1" lang="en-US" altLang="ja-JP" sz="4000" spc="40" dirty="0">
                <a:solidFill>
                  <a:srgbClr val="FF8F1C"/>
                </a:solidFill>
                <a:latin typeface="Noto Sans JP" panose="020B0200000000000000" pitchFamily="34" charset="-128"/>
                <a:ea typeface="Noto Sans JP" panose="020B0200000000000000" pitchFamily="34" charset="-128"/>
              </a:rPr>
              <a:t> </a:t>
            </a:r>
            <a:r>
              <a:rPr kumimoji="1" lang="en-US" altLang="ja-JP" sz="2000" spc="40" dirty="0">
                <a:solidFill>
                  <a:srgbClr val="FF8F1C"/>
                </a:solidFill>
                <a:latin typeface="Noto Sans JP" panose="020B0200000000000000" pitchFamily="34" charset="-128"/>
                <a:ea typeface="Noto Sans JP" panose="020B0200000000000000" pitchFamily="34" charset="-128"/>
              </a:rPr>
              <a:t>%</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39" name="テキスト ボックス 38">
            <a:extLst>
              <a:ext uri="{FF2B5EF4-FFF2-40B4-BE49-F238E27FC236}">
                <a16:creationId xmlns:a16="http://schemas.microsoft.com/office/drawing/2014/main" id="{77646C07-420B-D772-FE16-C32CB37CE4C3}"/>
              </a:ext>
            </a:extLst>
          </p:cNvPr>
          <p:cNvSpPr txBox="1"/>
          <p:nvPr/>
        </p:nvSpPr>
        <p:spPr>
          <a:xfrm>
            <a:off x="7822822" y="4715003"/>
            <a:ext cx="1611660" cy="546368"/>
          </a:xfrm>
          <a:prstGeom prst="rect">
            <a:avLst/>
          </a:prstGeom>
          <a:noFill/>
        </p:spPr>
        <p:txBody>
          <a:bodyPr wrap="none" rtlCol="0">
            <a:spAutoFit/>
          </a:bodyPr>
          <a:lstStyle/>
          <a:p>
            <a:pPr algn="ctr">
              <a:lnSpc>
                <a:spcPts val="3400"/>
              </a:lnSpc>
            </a:pPr>
            <a:r>
              <a:rPr kumimoji="1" lang="en-US" altLang="ja-JP" sz="4000" b="1" spc="40" dirty="0">
                <a:solidFill>
                  <a:srgbClr val="FF8F1C"/>
                </a:solidFill>
                <a:latin typeface="Roboto Black" panose="02000000000000000000" pitchFamily="2" charset="0"/>
                <a:ea typeface="Roboto Black" panose="02000000000000000000" pitchFamily="2" charset="0"/>
              </a:rPr>
              <a:t>82.4</a:t>
            </a:r>
            <a:r>
              <a:rPr kumimoji="1" lang="en-US" altLang="ja-JP" sz="4000" spc="40" dirty="0">
                <a:solidFill>
                  <a:srgbClr val="FF8F1C"/>
                </a:solidFill>
                <a:latin typeface="Noto Sans JP" panose="020B0200000000000000" pitchFamily="34" charset="-128"/>
                <a:ea typeface="Noto Sans JP" panose="020B0200000000000000" pitchFamily="34" charset="-128"/>
              </a:rPr>
              <a:t> </a:t>
            </a:r>
            <a:r>
              <a:rPr kumimoji="1" lang="en-US" altLang="ja-JP" sz="2000" spc="40" dirty="0">
                <a:solidFill>
                  <a:srgbClr val="FF8F1C"/>
                </a:solidFill>
                <a:latin typeface="Noto Sans JP" panose="020B0200000000000000" pitchFamily="34" charset="-128"/>
                <a:ea typeface="Noto Sans JP" panose="020B0200000000000000" pitchFamily="34" charset="-128"/>
              </a:rPr>
              <a:t>%</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40" name="テキスト ボックス 39">
            <a:extLst>
              <a:ext uri="{FF2B5EF4-FFF2-40B4-BE49-F238E27FC236}">
                <a16:creationId xmlns:a16="http://schemas.microsoft.com/office/drawing/2014/main" id="{54DD2807-BF50-152C-D397-E60EEB0A83E8}"/>
              </a:ext>
            </a:extLst>
          </p:cNvPr>
          <p:cNvSpPr txBox="1"/>
          <p:nvPr/>
        </p:nvSpPr>
        <p:spPr>
          <a:xfrm>
            <a:off x="12227484" y="4715003"/>
            <a:ext cx="1611660" cy="546368"/>
          </a:xfrm>
          <a:prstGeom prst="rect">
            <a:avLst/>
          </a:prstGeom>
          <a:noFill/>
        </p:spPr>
        <p:txBody>
          <a:bodyPr wrap="none" rtlCol="0">
            <a:spAutoFit/>
          </a:bodyPr>
          <a:lstStyle/>
          <a:p>
            <a:pPr algn="ctr">
              <a:lnSpc>
                <a:spcPts val="3400"/>
              </a:lnSpc>
            </a:pPr>
            <a:r>
              <a:rPr kumimoji="1" lang="en-US" altLang="ja-JP" sz="4000" b="1" spc="40" dirty="0">
                <a:solidFill>
                  <a:srgbClr val="FF8F1C"/>
                </a:solidFill>
                <a:latin typeface="Roboto Black" panose="02000000000000000000" pitchFamily="2" charset="0"/>
                <a:ea typeface="Roboto Black" panose="02000000000000000000" pitchFamily="2" charset="0"/>
              </a:rPr>
              <a:t>75.3</a:t>
            </a:r>
            <a:r>
              <a:rPr kumimoji="1" lang="en-US" altLang="ja-JP" sz="4000" spc="40" dirty="0">
                <a:solidFill>
                  <a:srgbClr val="FF8F1C"/>
                </a:solidFill>
                <a:latin typeface="Noto Sans JP" panose="020B0200000000000000" pitchFamily="34" charset="-128"/>
                <a:ea typeface="Noto Sans JP" panose="020B0200000000000000" pitchFamily="34" charset="-128"/>
              </a:rPr>
              <a:t> </a:t>
            </a:r>
            <a:r>
              <a:rPr kumimoji="1" lang="en-US" altLang="ja-JP" sz="2000" spc="40" dirty="0">
                <a:solidFill>
                  <a:srgbClr val="FF8F1C"/>
                </a:solidFill>
                <a:latin typeface="Noto Sans JP" panose="020B0200000000000000" pitchFamily="34" charset="-128"/>
                <a:ea typeface="Noto Sans JP" panose="020B0200000000000000" pitchFamily="34" charset="-128"/>
              </a:rPr>
              <a:t>%</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5" name="Slide Number Placeholder 5">
            <a:extLst>
              <a:ext uri="{FF2B5EF4-FFF2-40B4-BE49-F238E27FC236}">
                <a16:creationId xmlns:a16="http://schemas.microsoft.com/office/drawing/2014/main" id="{5E91A7F8-7F0D-E6D5-A781-A497D3979FDC}"/>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13</a:t>
            </a:fld>
            <a:endParaRPr kumimoji="1" lang="ja-JP" altLang="en-US">
              <a:solidFill>
                <a:schemeClr val="bg1"/>
              </a:solidFill>
            </a:endParaRPr>
          </a:p>
        </p:txBody>
      </p:sp>
    </p:spTree>
    <p:extLst>
      <p:ext uri="{BB962C8B-B14F-4D97-AF65-F5344CB8AC3E}">
        <p14:creationId xmlns:p14="http://schemas.microsoft.com/office/powerpoint/2010/main" val="3704620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descr="森の中で運転している車&#10;&#10;自動的に生成された説明">
            <a:extLst>
              <a:ext uri="{FF2B5EF4-FFF2-40B4-BE49-F238E27FC236}">
                <a16:creationId xmlns:a16="http://schemas.microsoft.com/office/drawing/2014/main" id="{CD6B35EF-A4EE-CC21-1C2F-7C1B6775AA13}"/>
              </a:ext>
            </a:extLst>
          </p:cNvPr>
          <p:cNvPicPr>
            <a:picLocks noChangeAspect="1"/>
          </p:cNvPicPr>
          <p:nvPr/>
        </p:nvPicPr>
        <p:blipFill rotWithShape="1">
          <a:blip r:embed="rId2"/>
          <a:srcRect t="15612"/>
          <a:stretch/>
        </p:blipFill>
        <p:spPr>
          <a:xfrm>
            <a:off x="0" y="0"/>
            <a:ext cx="18288000" cy="10288587"/>
          </a:xfrm>
          <a:prstGeom prst="rect">
            <a:avLst/>
          </a:prstGeom>
        </p:spPr>
      </p:pic>
      <p:pic>
        <p:nvPicPr>
          <p:cNvPr id="5" name="図 4" descr="図形, 四角形&#10;&#10;自動的に生成された説明">
            <a:extLst>
              <a:ext uri="{FF2B5EF4-FFF2-40B4-BE49-F238E27FC236}">
                <a16:creationId xmlns:a16="http://schemas.microsoft.com/office/drawing/2014/main" id="{627A01C9-F235-CB7B-DD8E-FB392685721E}"/>
              </a:ext>
            </a:extLst>
          </p:cNvPr>
          <p:cNvPicPr>
            <a:picLocks noChangeAspect="1"/>
          </p:cNvPicPr>
          <p:nvPr/>
        </p:nvPicPr>
        <p:blipFill>
          <a:blip r:embed="rId3"/>
          <a:stretch>
            <a:fillRect/>
          </a:stretch>
        </p:blipFill>
        <p:spPr>
          <a:xfrm>
            <a:off x="0" y="794"/>
            <a:ext cx="18288000" cy="10287000"/>
          </a:xfrm>
          <a:prstGeom prst="rect">
            <a:avLst/>
          </a:prstGeom>
        </p:spPr>
      </p:pic>
      <p:pic>
        <p:nvPicPr>
          <p:cNvPr id="6" name="図 5">
            <a:extLst>
              <a:ext uri="{FF2B5EF4-FFF2-40B4-BE49-F238E27FC236}">
                <a16:creationId xmlns:a16="http://schemas.microsoft.com/office/drawing/2014/main" id="{E35CFD68-97EA-8F63-FE12-889F3618D0E9}"/>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2" name="グループ化 1">
            <a:extLst>
              <a:ext uri="{FF2B5EF4-FFF2-40B4-BE49-F238E27FC236}">
                <a16:creationId xmlns:a16="http://schemas.microsoft.com/office/drawing/2014/main" id="{189540BC-B57A-5FCA-70E9-B52207FD16EE}"/>
              </a:ext>
            </a:extLst>
          </p:cNvPr>
          <p:cNvGrpSpPr/>
          <p:nvPr/>
        </p:nvGrpSpPr>
        <p:grpSpPr>
          <a:xfrm>
            <a:off x="6720260" y="4274757"/>
            <a:ext cx="4847481" cy="1739075"/>
            <a:chOff x="7742013" y="4113105"/>
            <a:chExt cx="4847481" cy="1739075"/>
          </a:xfrm>
        </p:grpSpPr>
        <p:sp>
          <p:nvSpPr>
            <p:cNvPr id="3" name="テキスト ボックス 2">
              <a:extLst>
                <a:ext uri="{FF2B5EF4-FFF2-40B4-BE49-F238E27FC236}">
                  <a16:creationId xmlns:a16="http://schemas.microsoft.com/office/drawing/2014/main" id="{D866D773-25EB-A30C-55EC-2715ED110413}"/>
                </a:ext>
              </a:extLst>
            </p:cNvPr>
            <p:cNvSpPr txBox="1"/>
            <p:nvPr/>
          </p:nvSpPr>
          <p:spPr>
            <a:xfrm>
              <a:off x="7742013" y="5144294"/>
              <a:ext cx="4847481" cy="707886"/>
            </a:xfrm>
            <a:prstGeom prst="rect">
              <a:avLst/>
            </a:prstGeom>
            <a:noFill/>
          </p:spPr>
          <p:txBody>
            <a:bodyPr wrap="none" rtlCol="0">
              <a:spAutoFit/>
            </a:bodyPr>
            <a:lstStyle/>
            <a:p>
              <a:pPr algn="ctr"/>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エントリーについて</a:t>
              </a:r>
            </a:p>
          </p:txBody>
        </p:sp>
        <p:sp>
          <p:nvSpPr>
            <p:cNvPr id="11" name="テキスト ボックス 10">
              <a:extLst>
                <a:ext uri="{FF2B5EF4-FFF2-40B4-BE49-F238E27FC236}">
                  <a16:creationId xmlns:a16="http://schemas.microsoft.com/office/drawing/2014/main" id="{7AD5BC15-8BFD-01A9-B88D-4A48A03DDDCF}"/>
                </a:ext>
              </a:extLst>
            </p:cNvPr>
            <p:cNvSpPr txBox="1"/>
            <p:nvPr/>
          </p:nvSpPr>
          <p:spPr>
            <a:xfrm>
              <a:off x="9507152" y="4113105"/>
              <a:ext cx="1317202" cy="562359"/>
            </a:xfrm>
            <a:prstGeom prst="rect">
              <a:avLst/>
            </a:prstGeom>
            <a:solidFill>
              <a:srgbClr val="FF8F1C"/>
            </a:solidFill>
            <a:ln w="12700">
              <a:solidFill>
                <a:srgbClr val="FF8F1C"/>
              </a:solidFill>
            </a:ln>
          </p:spPr>
          <p:txBody>
            <a:bodyPr wrap="none" lIns="144000" bIns="54000" rtlCol="0">
              <a:spAutoFit/>
            </a:bodyPr>
            <a:lstStyle/>
            <a:p>
              <a:pPr algn="ctr"/>
              <a:r>
                <a:rPr kumimoji="1" lang="en-US" altLang="ja-JP" sz="3000" spc="80" dirty="0">
                  <a:solidFill>
                    <a:schemeClr val="bg1"/>
                  </a:solidFill>
                  <a:latin typeface="Roboto" panose="02000000000000000000" pitchFamily="2" charset="0"/>
                  <a:ea typeface="Roboto" panose="02000000000000000000" pitchFamily="2" charset="0"/>
                </a:rPr>
                <a:t>Part 3</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7" name="Slide Number Placeholder 5">
            <a:extLst>
              <a:ext uri="{FF2B5EF4-FFF2-40B4-BE49-F238E27FC236}">
                <a16:creationId xmlns:a16="http://schemas.microsoft.com/office/drawing/2014/main" id="{4F6C24E2-1799-FD74-4A9C-7041B88120A3}"/>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pPr/>
              <a:t>14</a:t>
            </a:fld>
            <a:endParaRPr kumimoji="1" lang="ja-JP" altLang="en-US"/>
          </a:p>
        </p:txBody>
      </p:sp>
    </p:spTree>
    <p:extLst>
      <p:ext uri="{BB962C8B-B14F-4D97-AF65-F5344CB8AC3E}">
        <p14:creationId xmlns:p14="http://schemas.microsoft.com/office/powerpoint/2010/main" val="72821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DDB7DDC7-C73E-8BFC-4877-9553F898225C}"/>
              </a:ext>
            </a:extLst>
          </p:cNvPr>
          <p:cNvSpPr/>
          <p:nvPr/>
        </p:nvSpPr>
        <p:spPr>
          <a:xfrm>
            <a:off x="8263519" y="2330380"/>
            <a:ext cx="6213600" cy="576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2018501"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エントリー</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2844657" y="601747"/>
            <a:ext cx="12743553" cy="399789"/>
          </a:xfrm>
          <a:prstGeom prst="rect">
            <a:avLst/>
          </a:prstGeom>
          <a:noFill/>
        </p:spPr>
        <p:txBody>
          <a:bodyPr wrap="none" rtlCol="0">
            <a:spAutoFit/>
          </a:bodyPr>
          <a:lstStyle/>
          <a:p>
            <a:pPr>
              <a:lnSpc>
                <a:spcPct val="140000"/>
              </a:lnSpc>
            </a:pPr>
            <a:r>
              <a:rPr lang="en-US" altLang="ja-JP" sz="1600" kern="3000" spc="60" dirty="0">
                <a:solidFill>
                  <a:schemeClr val="bg1"/>
                </a:solidFill>
                <a:latin typeface="Noto Sans JP" panose="020B0200000000000000" pitchFamily="34" charset="-128"/>
                <a:ea typeface="Noto Sans JP" panose="020B0200000000000000" pitchFamily="34" charset="-128"/>
              </a:rPr>
              <a:t>2024</a:t>
            </a:r>
            <a:r>
              <a:rPr lang="ja-JP" altLang="en-US" sz="1600" kern="3000" spc="60">
                <a:solidFill>
                  <a:schemeClr val="bg1"/>
                </a:solidFill>
                <a:latin typeface="Noto Sans JP" panose="020B0200000000000000" pitchFamily="34" charset="-128"/>
                <a:ea typeface="Noto Sans JP" panose="020B0200000000000000" pitchFamily="34" charset="-128"/>
              </a:rPr>
              <a:t>年</a:t>
            </a:r>
            <a:r>
              <a:rPr lang="en-US" altLang="ja-JP" sz="1600" kern="3000" spc="60" dirty="0">
                <a:solidFill>
                  <a:schemeClr val="bg1"/>
                </a:solidFill>
                <a:latin typeface="Noto Sans JP" panose="020B0200000000000000" pitchFamily="34" charset="-128"/>
                <a:ea typeface="Noto Sans JP" panose="020B0200000000000000" pitchFamily="34" charset="-128"/>
              </a:rPr>
              <a:t>4</a:t>
            </a:r>
            <a:r>
              <a:rPr lang="ja-JP" altLang="en-US" sz="1600" kern="3000" spc="60">
                <a:solidFill>
                  <a:schemeClr val="bg1"/>
                </a:solidFill>
                <a:latin typeface="Noto Sans JP" panose="020B0200000000000000" pitchFamily="34" charset="-128"/>
                <a:ea typeface="Noto Sans JP" panose="020B0200000000000000" pitchFamily="34" charset="-128"/>
              </a:rPr>
              <a:t>月から</a:t>
            </a:r>
            <a:r>
              <a:rPr lang="en-US" altLang="ja-JP" sz="1600" kern="3000" spc="60" dirty="0">
                <a:solidFill>
                  <a:schemeClr val="bg1"/>
                </a:solidFill>
                <a:latin typeface="Noto Sans JP" panose="020B0200000000000000" pitchFamily="34" charset="-128"/>
                <a:ea typeface="Noto Sans JP" panose="020B0200000000000000" pitchFamily="34" charset="-128"/>
              </a:rPr>
              <a:t>9</a:t>
            </a:r>
            <a:r>
              <a:rPr lang="ja-JP" altLang="en-US" sz="1600" kern="3000" spc="60">
                <a:solidFill>
                  <a:schemeClr val="bg1"/>
                </a:solidFill>
                <a:latin typeface="Noto Sans JP" panose="020B0200000000000000" pitchFamily="34" charset="-128"/>
                <a:ea typeface="Noto Sans JP" panose="020B0200000000000000" pitchFamily="34" charset="-128"/>
              </a:rPr>
              <a:t>月の広告枠に関して、通常販売開始前に</a:t>
            </a:r>
            <a:r>
              <a:rPr lang="en-US" altLang="ja-JP" sz="1600" kern="3000" spc="60" dirty="0">
                <a:solidFill>
                  <a:schemeClr val="bg1"/>
                </a:solidFill>
                <a:latin typeface="Noto Sans JP" panose="020B0200000000000000" pitchFamily="34" charset="-128"/>
                <a:ea typeface="Noto Sans JP" panose="020B0200000000000000" pitchFamily="34" charset="-128"/>
              </a:rPr>
              <a:t>3</a:t>
            </a:r>
            <a:r>
              <a:rPr lang="ja-JP" altLang="en-US" sz="1600" kern="3000" spc="60">
                <a:solidFill>
                  <a:schemeClr val="bg1"/>
                </a:solidFill>
                <a:latin typeface="Noto Sans JP" panose="020B0200000000000000" pitchFamily="34" charset="-128"/>
                <a:ea typeface="Noto Sans JP" panose="020B0200000000000000" pitchFamily="34" charset="-128"/>
              </a:rPr>
              <a:t>ヶ月単位で各社様から希望の出稿枠を募るエントリーを実施いたします。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06" name="テキスト ボックス 105">
            <a:extLst>
              <a:ext uri="{FF2B5EF4-FFF2-40B4-BE49-F238E27FC236}">
                <a16:creationId xmlns:a16="http://schemas.microsoft.com/office/drawing/2014/main" id="{E740B80C-097F-0841-4A0C-2AB94B22A2F8}"/>
              </a:ext>
            </a:extLst>
          </p:cNvPr>
          <p:cNvSpPr txBox="1"/>
          <p:nvPr/>
        </p:nvSpPr>
        <p:spPr>
          <a:xfrm>
            <a:off x="10107153" y="2462200"/>
            <a:ext cx="2526333" cy="338554"/>
          </a:xfrm>
          <a:prstGeom prst="rect">
            <a:avLst/>
          </a:prstGeom>
          <a:noFill/>
        </p:spPr>
        <p:txBody>
          <a:bodyPr wrap="none"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エントリースケジュール</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D7DFED75-ADC0-86A3-8E1A-F009D8AFC56E}"/>
              </a:ext>
            </a:extLst>
          </p:cNvPr>
          <p:cNvSpPr txBox="1"/>
          <p:nvPr/>
        </p:nvSpPr>
        <p:spPr>
          <a:xfrm>
            <a:off x="2228644" y="2497704"/>
            <a:ext cx="4883709" cy="342145"/>
          </a:xfrm>
          <a:prstGeom prst="rect">
            <a:avLst/>
          </a:prstGeom>
          <a:noFill/>
        </p:spPr>
        <p:txBody>
          <a:bodyPr wrap="none" rtlCol="0">
            <a:spAutoFit/>
          </a:bodyPr>
          <a:lstStyle/>
          <a:p>
            <a:pPr>
              <a:lnSpc>
                <a:spcPct val="140000"/>
              </a:lnSpc>
            </a:pPr>
            <a:r>
              <a:rPr lang="ja-JP" altLang="en-US" sz="1300" kern="3000" spc="60">
                <a:latin typeface="Noto Sans JP" panose="020B0200000000000000" pitchFamily="34" charset="-128"/>
                <a:ea typeface="Noto Sans JP" panose="020B0200000000000000" pitchFamily="34" charset="-128"/>
              </a:rPr>
              <a:t>以下</a:t>
            </a:r>
            <a:r>
              <a:rPr lang="en-US" altLang="ja-JP" sz="1300" kern="3000" spc="60" dirty="0">
                <a:latin typeface="Noto Sans JP" panose="020B0200000000000000" pitchFamily="34" charset="-128"/>
                <a:ea typeface="Noto Sans JP" panose="020B0200000000000000" pitchFamily="34" charset="-128"/>
              </a:rPr>
              <a:t>URL</a:t>
            </a:r>
            <a:r>
              <a:rPr lang="ja-JP" altLang="en-US" sz="1300" kern="3000" spc="60">
                <a:latin typeface="Noto Sans JP" panose="020B0200000000000000" pitchFamily="34" charset="-128"/>
                <a:ea typeface="Noto Sans JP" panose="020B0200000000000000" pitchFamily="34" charset="-128"/>
              </a:rPr>
              <a:t>より必要事項をご入力の上、お申し込みください。</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1" name="テキスト ボックス 10">
            <a:extLst>
              <a:ext uri="{FF2B5EF4-FFF2-40B4-BE49-F238E27FC236}">
                <a16:creationId xmlns:a16="http://schemas.microsoft.com/office/drawing/2014/main" id="{44CB3EB2-BF7E-39C4-3A04-BD244D31D245}"/>
              </a:ext>
            </a:extLst>
          </p:cNvPr>
          <p:cNvSpPr txBox="1"/>
          <p:nvPr/>
        </p:nvSpPr>
        <p:spPr>
          <a:xfrm>
            <a:off x="2236279" y="7028794"/>
            <a:ext cx="3396443" cy="622286"/>
          </a:xfrm>
          <a:prstGeom prst="rect">
            <a:avLst/>
          </a:prstGeom>
          <a:noFill/>
        </p:spPr>
        <p:txBody>
          <a:bodyPr wrap="none" rtlCol="0">
            <a:spAutoFit/>
          </a:bodyPr>
          <a:lstStyle/>
          <a:p>
            <a:pPr>
              <a:lnSpc>
                <a:spcPct val="140000"/>
              </a:lnSpc>
            </a:pPr>
            <a:r>
              <a:rPr lang="ja-JP" altLang="en-US" sz="1300" kern="3000" spc="60">
                <a:latin typeface="Noto Sans JP" panose="020B0200000000000000" pitchFamily="34" charset="-128"/>
                <a:ea typeface="Noto Sans JP" panose="020B0200000000000000" pitchFamily="34" charset="-128"/>
              </a:rPr>
              <a:t>・</a:t>
            </a:r>
            <a:r>
              <a:rPr lang="en-US" altLang="ja-JP" sz="1300" kern="3000" spc="60" dirty="0">
                <a:latin typeface="Noto Sans JP" panose="020B0200000000000000" pitchFamily="34" charset="-128"/>
                <a:ea typeface="Noto Sans JP" panose="020B0200000000000000" pitchFamily="34" charset="-128"/>
              </a:rPr>
              <a:t>4-6</a:t>
            </a:r>
            <a:r>
              <a:rPr lang="ja-JP" altLang="en-US" sz="1300" kern="3000" spc="60">
                <a:latin typeface="Noto Sans JP" panose="020B0200000000000000" pitchFamily="34" charset="-128"/>
                <a:ea typeface="Noto Sans JP" panose="020B0200000000000000" pitchFamily="34" charset="-128"/>
              </a:rPr>
              <a:t>月放映分：</a:t>
            </a:r>
            <a:r>
              <a:rPr lang="en-US" altLang="ja-JP" sz="1300" kern="3000" spc="60" dirty="0">
                <a:latin typeface="Noto Sans JP" panose="020B0200000000000000" pitchFamily="34" charset="-128"/>
                <a:ea typeface="Noto Sans JP" panose="020B0200000000000000" pitchFamily="34" charset="-128"/>
              </a:rPr>
              <a:t>2</a:t>
            </a:r>
            <a:r>
              <a:rPr lang="ja-JP" altLang="en-US" sz="1300" kern="3000" spc="60">
                <a:latin typeface="Noto Sans JP" panose="020B0200000000000000" pitchFamily="34" charset="-128"/>
                <a:ea typeface="Noto Sans JP" panose="020B0200000000000000" pitchFamily="34" charset="-128"/>
              </a:rPr>
              <a:t>月</a:t>
            </a:r>
            <a:r>
              <a:rPr lang="en-US" altLang="ja-JP" sz="1300" kern="3000" spc="60" dirty="0">
                <a:latin typeface="Noto Sans JP" panose="020B0200000000000000" pitchFamily="34" charset="-128"/>
                <a:ea typeface="Noto Sans JP" panose="020B0200000000000000" pitchFamily="34" charset="-128"/>
              </a:rPr>
              <a:t>14</a:t>
            </a:r>
            <a:r>
              <a:rPr lang="ja-JP" altLang="en-US" sz="1300" kern="3000" spc="60">
                <a:latin typeface="Noto Sans JP" panose="020B0200000000000000" pitchFamily="34" charset="-128"/>
                <a:ea typeface="Noto Sans JP" panose="020B0200000000000000" pitchFamily="34" charset="-128"/>
              </a:rPr>
              <a:t>日（水）</a:t>
            </a:r>
            <a:r>
              <a:rPr lang="en-US" altLang="ja-JP" sz="1300" kern="3000" spc="60" dirty="0">
                <a:latin typeface="Noto Sans JP" panose="020B0200000000000000" pitchFamily="34" charset="-128"/>
                <a:ea typeface="Noto Sans JP" panose="020B0200000000000000" pitchFamily="34" charset="-128"/>
              </a:rPr>
              <a:t>10</a:t>
            </a:r>
            <a:r>
              <a:rPr lang="ja-JP" altLang="en-US" sz="1300" kern="3000" spc="60">
                <a:latin typeface="Noto Sans JP" panose="020B0200000000000000" pitchFamily="34" charset="-128"/>
                <a:ea typeface="Noto Sans JP" panose="020B0200000000000000" pitchFamily="34" charset="-128"/>
              </a:rPr>
              <a:t>時以降</a:t>
            </a:r>
            <a:endParaRPr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a:t>
            </a:r>
            <a:r>
              <a:rPr kumimoji="1" lang="en-US" altLang="ja-JP" sz="1300" kern="3000" spc="60" dirty="0">
                <a:latin typeface="Noto Sans JP" panose="020B0200000000000000" pitchFamily="34" charset="-128"/>
                <a:ea typeface="Noto Sans JP" panose="020B0200000000000000" pitchFamily="34" charset="-128"/>
              </a:rPr>
              <a:t>7-9</a:t>
            </a:r>
            <a:r>
              <a:rPr kumimoji="1" lang="ja-JP" altLang="en-US" sz="1300" kern="3000" spc="60">
                <a:latin typeface="Noto Sans JP" panose="020B0200000000000000" pitchFamily="34" charset="-128"/>
                <a:ea typeface="Noto Sans JP" panose="020B0200000000000000" pitchFamily="34" charset="-128"/>
              </a:rPr>
              <a:t>月放映分：</a:t>
            </a:r>
            <a:r>
              <a:rPr kumimoji="1" lang="en-US" altLang="ja-JP" sz="1300" kern="3000" spc="60" dirty="0">
                <a:latin typeface="Noto Sans JP" panose="020B0200000000000000" pitchFamily="34" charset="-128"/>
                <a:ea typeface="Noto Sans JP" panose="020B0200000000000000" pitchFamily="34" charset="-128"/>
              </a:rPr>
              <a:t>5</a:t>
            </a:r>
            <a:r>
              <a:rPr kumimoji="1" lang="ja-JP" altLang="en-US" sz="1300" kern="3000" spc="60">
                <a:latin typeface="Noto Sans JP" panose="020B0200000000000000" pitchFamily="34" charset="-128"/>
                <a:ea typeface="Noto Sans JP" panose="020B0200000000000000" pitchFamily="34" charset="-128"/>
              </a:rPr>
              <a:t>月</a:t>
            </a:r>
            <a:r>
              <a:rPr kumimoji="1" lang="en-US" altLang="ja-JP" sz="1300" kern="3000" spc="60" dirty="0">
                <a:latin typeface="Noto Sans JP" panose="020B0200000000000000" pitchFamily="34" charset="-128"/>
                <a:ea typeface="Noto Sans JP" panose="020B0200000000000000" pitchFamily="34" charset="-128"/>
              </a:rPr>
              <a:t>7</a:t>
            </a:r>
            <a:r>
              <a:rPr kumimoji="1" lang="ja-JP" altLang="en-US" sz="1300" kern="3000" spc="60">
                <a:latin typeface="Noto Sans JP" panose="020B0200000000000000" pitchFamily="34" charset="-128"/>
                <a:ea typeface="Noto Sans JP" panose="020B0200000000000000" pitchFamily="34" charset="-128"/>
              </a:rPr>
              <a:t>日（火）</a:t>
            </a:r>
            <a:r>
              <a:rPr kumimoji="1" lang="en-US" altLang="ja-JP" sz="1300" kern="3000" spc="60" dirty="0">
                <a:latin typeface="Noto Sans JP" panose="020B0200000000000000" pitchFamily="34" charset="-128"/>
                <a:ea typeface="Noto Sans JP" panose="020B0200000000000000" pitchFamily="34" charset="-128"/>
              </a:rPr>
              <a:t>10</a:t>
            </a:r>
            <a:r>
              <a:rPr kumimoji="1" lang="ja-JP" altLang="en-US" sz="1300" kern="3000" spc="60">
                <a:latin typeface="Noto Sans JP" panose="020B0200000000000000" pitchFamily="34" charset="-128"/>
                <a:ea typeface="Noto Sans JP" panose="020B0200000000000000" pitchFamily="34" charset="-128"/>
              </a:rPr>
              <a:t>時以降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2" name="テキスト ボックス 11">
            <a:extLst>
              <a:ext uri="{FF2B5EF4-FFF2-40B4-BE49-F238E27FC236}">
                <a16:creationId xmlns:a16="http://schemas.microsoft.com/office/drawing/2014/main" id="{D43F048B-303F-8D37-EF2B-8B97B5B69A80}"/>
              </a:ext>
            </a:extLst>
          </p:cNvPr>
          <p:cNvSpPr txBox="1"/>
          <p:nvPr/>
        </p:nvSpPr>
        <p:spPr>
          <a:xfrm>
            <a:off x="2233333" y="7700180"/>
            <a:ext cx="4719241" cy="342145"/>
          </a:xfrm>
          <a:prstGeom prst="rect">
            <a:avLst/>
          </a:prstGeom>
          <a:noFill/>
        </p:spPr>
        <p:txBody>
          <a:bodyPr wrap="none" rtlCol="0">
            <a:spAutoFit/>
          </a:bodyPr>
          <a:lstStyle/>
          <a:p>
            <a:pPr>
              <a:lnSpc>
                <a:spcPct val="140000"/>
              </a:lnSpc>
            </a:pPr>
            <a:r>
              <a:rPr lang="ja-JP" altLang="en-US" sz="1300" kern="3000" spc="60">
                <a:latin typeface="Noto Sans JP" panose="020B0200000000000000" pitchFamily="34" charset="-128"/>
                <a:ea typeface="Noto Sans JP" panose="020B0200000000000000" pitchFamily="34" charset="-128"/>
              </a:rPr>
              <a:t>空き枠に対する仮押さえ・申込の受付を開始いたします。</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9" name="テキスト ボックス 38">
            <a:extLst>
              <a:ext uri="{FF2B5EF4-FFF2-40B4-BE49-F238E27FC236}">
                <a16:creationId xmlns:a16="http://schemas.microsoft.com/office/drawing/2014/main" id="{6B511C3B-4310-74B5-6707-DABF7B420575}"/>
              </a:ext>
            </a:extLst>
          </p:cNvPr>
          <p:cNvSpPr txBox="1"/>
          <p:nvPr/>
        </p:nvSpPr>
        <p:spPr>
          <a:xfrm>
            <a:off x="2243158" y="3812345"/>
            <a:ext cx="5286384" cy="2590004"/>
          </a:xfrm>
          <a:prstGeom prst="rect">
            <a:avLst/>
          </a:prstGeom>
          <a:noFill/>
        </p:spPr>
        <p:txBody>
          <a:bodyPr wrap="none" rtlCol="0">
            <a:spAutoFit/>
          </a:bodyPr>
          <a:lstStyle/>
          <a:p>
            <a:pPr marL="285750" indent="-285750">
              <a:lnSpc>
                <a:spcPct val="140000"/>
              </a:lnSpc>
              <a:buFont typeface="システムフォント（レギュラー）"/>
              <a:buChar char="※"/>
            </a:pPr>
            <a:r>
              <a:rPr lang="ja-JP" altLang="en-US" sz="1300" kern="3000" spc="60">
                <a:latin typeface="Noto Sans JP" panose="020B0200000000000000" pitchFamily="34" charset="-128"/>
                <a:ea typeface="Noto Sans JP" panose="020B0200000000000000" pitchFamily="34" charset="-128"/>
              </a:rPr>
              <a:t>エントリーは</a:t>
            </a:r>
            <a:r>
              <a:rPr lang="en-US" altLang="ja-JP" sz="1300" kern="3000" spc="60" dirty="0">
                <a:latin typeface="Noto Sans JP" panose="020B0200000000000000" pitchFamily="34" charset="-128"/>
                <a:ea typeface="Noto Sans JP" panose="020B0200000000000000" pitchFamily="34" charset="-128"/>
              </a:rPr>
              <a:t>1</a:t>
            </a:r>
            <a:r>
              <a:rPr lang="ja-JP" altLang="en-US" sz="1300" kern="3000" spc="60">
                <a:latin typeface="Noto Sans JP" panose="020B0200000000000000" pitchFamily="34" charset="-128"/>
                <a:ea typeface="Noto Sans JP" panose="020B0200000000000000" pitchFamily="34" charset="-128"/>
              </a:rPr>
              <a:t>回のみ行います。</a:t>
            </a:r>
            <a:endParaRPr lang="en-US" altLang="ja-JP" sz="1300" kern="3000" spc="60" dirty="0">
              <a:latin typeface="Noto Sans JP" panose="020B0200000000000000" pitchFamily="34" charset="-128"/>
              <a:ea typeface="Noto Sans JP" panose="020B0200000000000000" pitchFamily="34" charset="-128"/>
            </a:endParaRPr>
          </a:p>
          <a:p>
            <a:pPr marL="285750" indent="-285750">
              <a:lnSpc>
                <a:spcPct val="140000"/>
              </a:lnSpc>
              <a:buFont typeface="システムフォント（レギュラー）"/>
              <a:buChar char="※"/>
            </a:pPr>
            <a:r>
              <a:rPr kumimoji="1" lang="ja-JP" altLang="en-US" sz="1300" kern="3000" spc="60">
                <a:latin typeface="Noto Sans JP" panose="020B0200000000000000" pitchFamily="34" charset="-128"/>
                <a:ea typeface="Noto Sans JP" panose="020B0200000000000000" pitchFamily="34" charset="-128"/>
              </a:rPr>
              <a:t>第</a:t>
            </a:r>
            <a:r>
              <a:rPr kumimoji="1" lang="en-US" altLang="ja-JP" sz="1300" kern="3000" spc="60" dirty="0">
                <a:latin typeface="Noto Sans JP" panose="020B0200000000000000" pitchFamily="34" charset="-128"/>
                <a:ea typeface="Noto Sans JP" panose="020B0200000000000000" pitchFamily="34" charset="-128"/>
              </a:rPr>
              <a:t>1</a:t>
            </a:r>
            <a:r>
              <a:rPr kumimoji="1" lang="ja-JP" altLang="en-US" sz="1300" kern="3000" spc="60">
                <a:latin typeface="Noto Sans JP" panose="020B0200000000000000" pitchFamily="34" charset="-128"/>
                <a:ea typeface="Noto Sans JP" panose="020B0200000000000000" pitchFamily="34" charset="-128"/>
              </a:rPr>
              <a:t>希望のみの受付となります。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40000"/>
              </a:lnSpc>
              <a:buFont typeface="システムフォント（レギュラー）"/>
              <a:buChar char="※"/>
            </a:pPr>
            <a:r>
              <a:rPr kumimoji="1" lang="ja-JP" altLang="en-US" sz="1300" kern="3000" spc="60">
                <a:latin typeface="Noto Sans JP" panose="020B0200000000000000" pitchFamily="34" charset="-128"/>
                <a:ea typeface="Noto Sans JP" panose="020B0200000000000000" pitchFamily="34" charset="-128"/>
              </a:rPr>
              <a:t>エントリーは定価のみの受付となります。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40000"/>
              </a:lnSpc>
              <a:buFont typeface="システムフォント（レギュラー）"/>
              <a:buChar char="※"/>
            </a:pPr>
            <a:r>
              <a:rPr kumimoji="1" lang="ja-JP" altLang="en-US" sz="1300" kern="3000" spc="60">
                <a:latin typeface="Noto Sans JP" panose="020B0200000000000000" pitchFamily="34" charset="-128"/>
                <a:ea typeface="Noto Sans JP" panose="020B0200000000000000" pitchFamily="34" charset="-128"/>
              </a:rPr>
              <a:t>成約内容は弊社にて選定させていただきます。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40000"/>
              </a:lnSpc>
              <a:buFont typeface="システムフォント（レギュラー）"/>
              <a:buChar char="※"/>
            </a:pPr>
            <a:r>
              <a:rPr kumimoji="1" lang="ja-JP" altLang="en-US" sz="1300" kern="3000" spc="60">
                <a:latin typeface="Noto Sans JP" panose="020B0200000000000000" pitchFamily="34" charset="-128"/>
                <a:ea typeface="Noto Sans JP" panose="020B0200000000000000" pitchFamily="34" charset="-128"/>
              </a:rPr>
              <a:t>別途お申し込みを頂戴いたしますが、成約可否連絡をもって</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　</a:t>
            </a:r>
            <a:r>
              <a:rPr kumimoji="1" lang="en-US" altLang="ja-JP" sz="1300" kern="3000" spc="60" dirty="0">
                <a:latin typeface="Noto Sans JP" panose="020B0200000000000000" pitchFamily="34" charset="-128"/>
                <a:ea typeface="Noto Sans JP" panose="020B0200000000000000" pitchFamily="34" charset="-128"/>
              </a:rPr>
              <a:t>  </a:t>
            </a:r>
            <a:r>
              <a:rPr kumimoji="1" lang="ja-JP" altLang="en-US" sz="1300" kern="3000" spc="60">
                <a:latin typeface="Noto Sans JP" panose="020B0200000000000000" pitchFamily="34" charset="-128"/>
                <a:ea typeface="Noto Sans JP" panose="020B0200000000000000" pitchFamily="34" charset="-128"/>
              </a:rPr>
              <a:t>契約の成立とし、以降のキャンセルは規定に則った</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　</a:t>
            </a:r>
            <a:r>
              <a:rPr kumimoji="1" lang="en-US" altLang="ja-JP" sz="1300" kern="3000" spc="60" dirty="0">
                <a:latin typeface="Noto Sans JP" panose="020B0200000000000000" pitchFamily="34" charset="-128"/>
                <a:ea typeface="Noto Sans JP" panose="020B0200000000000000" pitchFamily="34" charset="-128"/>
              </a:rPr>
              <a:t>  </a:t>
            </a:r>
            <a:r>
              <a:rPr kumimoji="1" lang="ja-JP" altLang="en-US" sz="1300" kern="3000" spc="60">
                <a:latin typeface="Noto Sans JP" panose="020B0200000000000000" pitchFamily="34" charset="-128"/>
                <a:ea typeface="Noto Sans JP" panose="020B0200000000000000" pitchFamily="34" charset="-128"/>
              </a:rPr>
              <a:t>キャンセル料を頂戴いたします（</a:t>
            </a:r>
            <a:r>
              <a:rPr kumimoji="1" lang="en-US" altLang="ja-JP" sz="1300" kern="3000" spc="60" dirty="0">
                <a:latin typeface="Noto Sans JP" panose="020B0200000000000000" pitchFamily="34" charset="-128"/>
                <a:ea typeface="Noto Sans JP" panose="020B0200000000000000" pitchFamily="34" charset="-128"/>
              </a:rPr>
              <a:t>P.46</a:t>
            </a:r>
            <a:r>
              <a:rPr kumimoji="1" lang="ja-JP" altLang="en-US" sz="1300" kern="3000" spc="60">
                <a:latin typeface="Noto Sans JP" panose="020B0200000000000000" pitchFamily="34" charset="-128"/>
                <a:ea typeface="Noto Sans JP" panose="020B0200000000000000" pitchFamily="34" charset="-128"/>
              </a:rPr>
              <a:t>参照）</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en-US" altLang="ja-JP" sz="1300" kern="3000" spc="60" dirty="0">
                <a:latin typeface="Noto Sans JP" panose="020B0200000000000000" pitchFamily="34" charset="-128"/>
                <a:ea typeface="Noto Sans JP" panose="020B0200000000000000" pitchFamily="34" charset="-128"/>
              </a:rPr>
              <a:t>※</a:t>
            </a:r>
            <a:r>
              <a:rPr kumimoji="1" lang="ja-JP" altLang="en-US" sz="1300" kern="3000" spc="60">
                <a:latin typeface="Noto Sans JP" panose="020B0200000000000000" pitchFamily="34" charset="-128"/>
                <a:ea typeface="Noto Sans JP" panose="020B0200000000000000" pitchFamily="34" charset="-128"/>
              </a:rPr>
              <a:t>「</a:t>
            </a:r>
            <a:r>
              <a:rPr kumimoji="1" lang="en-US" altLang="ja-JP" sz="1300" kern="3000" spc="60" dirty="0">
                <a:latin typeface="Noto Sans JP" panose="020B0200000000000000" pitchFamily="34" charset="-128"/>
                <a:ea typeface="Noto Sans JP" panose="020B0200000000000000" pitchFamily="34" charset="-128"/>
              </a:rPr>
              <a:t>FULL</a:t>
            </a:r>
            <a:r>
              <a:rPr kumimoji="1" lang="ja-JP" altLang="en-US" sz="1300" kern="3000" spc="60">
                <a:latin typeface="Noto Sans JP" panose="020B0200000000000000" pitchFamily="34" charset="-128"/>
                <a:ea typeface="Noto Sans JP" panose="020B0200000000000000" pitchFamily="34" charset="-128"/>
              </a:rPr>
              <a:t>」・「</a:t>
            </a:r>
            <a:r>
              <a:rPr kumimoji="1" lang="en-US" altLang="ja-JP" sz="1300" kern="3000" spc="60" dirty="0">
                <a:latin typeface="Noto Sans JP" panose="020B0200000000000000" pitchFamily="34" charset="-128"/>
                <a:ea typeface="Noto Sans JP" panose="020B0200000000000000" pitchFamily="34" charset="-128"/>
              </a:rPr>
              <a:t>HALF</a:t>
            </a:r>
            <a:r>
              <a:rPr kumimoji="1" lang="ja-JP" altLang="en-US" sz="1300" kern="3000" spc="60">
                <a:latin typeface="Noto Sans JP" panose="020B0200000000000000" pitchFamily="34" charset="-128"/>
                <a:ea typeface="Noto Sans JP" panose="020B0200000000000000" pitchFamily="34" charset="-128"/>
              </a:rPr>
              <a:t>」いずれかの成約で問題ない場合は双方に</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　チェックの上エントリーください。</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44" name="テキスト ボックス 43">
            <a:extLst>
              <a:ext uri="{FF2B5EF4-FFF2-40B4-BE49-F238E27FC236}">
                <a16:creationId xmlns:a16="http://schemas.microsoft.com/office/drawing/2014/main" id="{3B8B2D9E-1553-0687-3DC0-952D5D405F1E}"/>
              </a:ext>
            </a:extLst>
          </p:cNvPr>
          <p:cNvSpPr txBox="1"/>
          <p:nvPr/>
        </p:nvSpPr>
        <p:spPr>
          <a:xfrm>
            <a:off x="2243158" y="2875449"/>
            <a:ext cx="3086101" cy="292388"/>
          </a:xfrm>
          <a:prstGeom prst="rect">
            <a:avLst/>
          </a:prstGeom>
          <a:noFill/>
        </p:spPr>
        <p:txBody>
          <a:bodyPr wrap="none" rtlCol="0">
            <a:spAutoFit/>
          </a:bodyPr>
          <a:lstStyle/>
          <a:p>
            <a:r>
              <a:rPr lang="en-US" altLang="ja-JP" sz="1300" u="sng" kern="3000" spc="60" dirty="0">
                <a:solidFill>
                  <a:srgbClr val="0090DF"/>
                </a:solidFill>
                <a:latin typeface="Roboto" panose="02000000000000000000" pitchFamily="2" charset="0"/>
                <a:ea typeface="Roboto" panose="02000000000000000000" pitchFamily="2" charset="0"/>
              </a:rPr>
              <a:t>https://order.tokyo-prime.jp/normal</a:t>
            </a:r>
            <a:endParaRPr kumimoji="1" lang="en-US" altLang="ja-JP" sz="1300" u="sng" kern="3000" spc="60" dirty="0">
              <a:solidFill>
                <a:srgbClr val="0090DF"/>
              </a:solidFill>
              <a:latin typeface="Roboto" panose="02000000000000000000" pitchFamily="2" charset="0"/>
              <a:ea typeface="Roboto" panose="02000000000000000000" pitchFamily="2" charset="0"/>
            </a:endParaRPr>
          </a:p>
        </p:txBody>
      </p:sp>
      <p:sp>
        <p:nvSpPr>
          <p:cNvPr id="45" name="テキスト ボックス 44">
            <a:extLst>
              <a:ext uri="{FF2B5EF4-FFF2-40B4-BE49-F238E27FC236}">
                <a16:creationId xmlns:a16="http://schemas.microsoft.com/office/drawing/2014/main" id="{8B5B7E7C-D2A7-8343-A8C4-2D64F04D3DCA}"/>
              </a:ext>
            </a:extLst>
          </p:cNvPr>
          <p:cNvSpPr txBox="1"/>
          <p:nvPr/>
        </p:nvSpPr>
        <p:spPr>
          <a:xfrm>
            <a:off x="8422110" y="3925329"/>
            <a:ext cx="175432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通常エントリー開始</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46" name="テキスト ボックス 45">
            <a:extLst>
              <a:ext uri="{FF2B5EF4-FFF2-40B4-BE49-F238E27FC236}">
                <a16:creationId xmlns:a16="http://schemas.microsoft.com/office/drawing/2014/main" id="{98AAFFAA-674F-8839-9F17-76D7457A5EE0}"/>
              </a:ext>
            </a:extLst>
          </p:cNvPr>
          <p:cNvSpPr txBox="1"/>
          <p:nvPr/>
        </p:nvSpPr>
        <p:spPr>
          <a:xfrm>
            <a:off x="10558720" y="3689396"/>
            <a:ext cx="1763304"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2024.2.5</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（月）</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47" name="テキスト ボックス 46">
            <a:extLst>
              <a:ext uri="{FF2B5EF4-FFF2-40B4-BE49-F238E27FC236}">
                <a16:creationId xmlns:a16="http://schemas.microsoft.com/office/drawing/2014/main" id="{361834D9-53EB-55A2-2238-BCBCB697DF42}"/>
              </a:ext>
            </a:extLst>
          </p:cNvPr>
          <p:cNvSpPr txBox="1"/>
          <p:nvPr/>
        </p:nvSpPr>
        <p:spPr>
          <a:xfrm>
            <a:off x="10959094" y="4093399"/>
            <a:ext cx="824265" cy="369332"/>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10:00</a:t>
            </a:r>
          </a:p>
        </p:txBody>
      </p:sp>
      <p:sp>
        <p:nvSpPr>
          <p:cNvPr id="49" name="テキスト ボックス 48">
            <a:extLst>
              <a:ext uri="{FF2B5EF4-FFF2-40B4-BE49-F238E27FC236}">
                <a16:creationId xmlns:a16="http://schemas.microsoft.com/office/drawing/2014/main" id="{44F24860-43EE-8922-6DAD-AC443865DF7C}"/>
              </a:ext>
            </a:extLst>
          </p:cNvPr>
          <p:cNvSpPr txBox="1"/>
          <p:nvPr/>
        </p:nvSpPr>
        <p:spPr>
          <a:xfrm>
            <a:off x="12543090" y="3689396"/>
            <a:ext cx="1894429"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2024.4.22</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（月）</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50" name="テキスト ボックス 49">
            <a:extLst>
              <a:ext uri="{FF2B5EF4-FFF2-40B4-BE49-F238E27FC236}">
                <a16:creationId xmlns:a16="http://schemas.microsoft.com/office/drawing/2014/main" id="{23F18383-0557-7283-7684-1BD6CE51522C}"/>
              </a:ext>
            </a:extLst>
          </p:cNvPr>
          <p:cNvSpPr txBox="1"/>
          <p:nvPr/>
        </p:nvSpPr>
        <p:spPr>
          <a:xfrm>
            <a:off x="13028690" y="4093399"/>
            <a:ext cx="824265" cy="369332"/>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10:00</a:t>
            </a:r>
          </a:p>
        </p:txBody>
      </p:sp>
      <p:sp>
        <p:nvSpPr>
          <p:cNvPr id="71" name="テキスト ボックス 70">
            <a:extLst>
              <a:ext uri="{FF2B5EF4-FFF2-40B4-BE49-F238E27FC236}">
                <a16:creationId xmlns:a16="http://schemas.microsoft.com/office/drawing/2014/main" id="{6DEB5E7B-AF38-E3C1-7B95-73986F25FFAD}"/>
              </a:ext>
            </a:extLst>
          </p:cNvPr>
          <p:cNvSpPr txBox="1"/>
          <p:nvPr/>
        </p:nvSpPr>
        <p:spPr>
          <a:xfrm>
            <a:off x="10568282" y="3080466"/>
            <a:ext cx="1605889" cy="292388"/>
          </a:xfrm>
          <a:prstGeom prst="rect">
            <a:avLst/>
          </a:prstGeom>
          <a:noFill/>
        </p:spPr>
        <p:txBody>
          <a:bodyPr wrap="none" rtlCol="0">
            <a:spAutoFit/>
          </a:bodyPr>
          <a:lstStyle/>
          <a:p>
            <a:r>
              <a:rPr lang="en-US" altLang="ja-JP" sz="1300" kern="3000" spc="60" dirty="0">
                <a:latin typeface="Noto Sans JP" panose="020B0200000000000000" pitchFamily="34" charset="-128"/>
                <a:ea typeface="Noto Sans JP" panose="020B0200000000000000" pitchFamily="34" charset="-128"/>
              </a:rPr>
              <a:t>2024.4-6</a:t>
            </a:r>
            <a:r>
              <a:rPr lang="ja-JP" altLang="en-US" sz="1300" kern="3000" spc="60">
                <a:latin typeface="Noto Sans JP" panose="020B0200000000000000" pitchFamily="34" charset="-128"/>
                <a:ea typeface="Noto Sans JP" panose="020B0200000000000000" pitchFamily="34" charset="-128"/>
              </a:rPr>
              <a:t>月放映分</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72" name="テキスト ボックス 71">
            <a:extLst>
              <a:ext uri="{FF2B5EF4-FFF2-40B4-BE49-F238E27FC236}">
                <a16:creationId xmlns:a16="http://schemas.microsoft.com/office/drawing/2014/main" id="{CDDC32F8-58DE-2219-99C2-C66A3F3AE2BC}"/>
              </a:ext>
            </a:extLst>
          </p:cNvPr>
          <p:cNvSpPr txBox="1"/>
          <p:nvPr/>
        </p:nvSpPr>
        <p:spPr>
          <a:xfrm>
            <a:off x="12637878" y="3080466"/>
            <a:ext cx="1605889" cy="292388"/>
          </a:xfrm>
          <a:prstGeom prst="rect">
            <a:avLst/>
          </a:prstGeom>
          <a:noFill/>
        </p:spPr>
        <p:txBody>
          <a:bodyPr wrap="none" rtlCol="0">
            <a:spAutoFit/>
          </a:bodyPr>
          <a:lstStyle/>
          <a:p>
            <a:r>
              <a:rPr lang="en-US" altLang="ja-JP" sz="1300" kern="3000" spc="60" dirty="0">
                <a:latin typeface="Noto Sans JP" panose="020B0200000000000000" pitchFamily="34" charset="-128"/>
                <a:ea typeface="Noto Sans JP" panose="020B0200000000000000" pitchFamily="34" charset="-128"/>
              </a:rPr>
              <a:t>2024.7-9</a:t>
            </a:r>
            <a:r>
              <a:rPr lang="ja-JP" altLang="en-US" sz="1300" kern="3000" spc="60">
                <a:latin typeface="Noto Sans JP" panose="020B0200000000000000" pitchFamily="34" charset="-128"/>
                <a:ea typeface="Noto Sans JP" panose="020B0200000000000000" pitchFamily="34" charset="-128"/>
              </a:rPr>
              <a:t>月放映分</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73" name="テキスト ボックス 72">
            <a:extLst>
              <a:ext uri="{FF2B5EF4-FFF2-40B4-BE49-F238E27FC236}">
                <a16:creationId xmlns:a16="http://schemas.microsoft.com/office/drawing/2014/main" id="{B3D153B7-2ED8-7376-F373-83315E734FE7}"/>
              </a:ext>
            </a:extLst>
          </p:cNvPr>
          <p:cNvSpPr txBox="1"/>
          <p:nvPr/>
        </p:nvSpPr>
        <p:spPr>
          <a:xfrm>
            <a:off x="8422110" y="5043340"/>
            <a:ext cx="175432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通常エントリー終了</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77" name="テキスト ボックス 76">
            <a:extLst>
              <a:ext uri="{FF2B5EF4-FFF2-40B4-BE49-F238E27FC236}">
                <a16:creationId xmlns:a16="http://schemas.microsoft.com/office/drawing/2014/main" id="{D5622484-8207-657E-D186-A02C8F11E765}"/>
              </a:ext>
            </a:extLst>
          </p:cNvPr>
          <p:cNvSpPr txBox="1"/>
          <p:nvPr/>
        </p:nvSpPr>
        <p:spPr>
          <a:xfrm>
            <a:off x="10558720" y="4785206"/>
            <a:ext cx="1763304"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2024.2.7</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（水）</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88" name="テキスト ボックス 87">
            <a:extLst>
              <a:ext uri="{FF2B5EF4-FFF2-40B4-BE49-F238E27FC236}">
                <a16:creationId xmlns:a16="http://schemas.microsoft.com/office/drawing/2014/main" id="{5B5F6E9B-23B2-1730-0614-71CCF900436E}"/>
              </a:ext>
            </a:extLst>
          </p:cNvPr>
          <p:cNvSpPr txBox="1"/>
          <p:nvPr/>
        </p:nvSpPr>
        <p:spPr>
          <a:xfrm>
            <a:off x="10959094" y="5189209"/>
            <a:ext cx="824265" cy="369332"/>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17:00</a:t>
            </a:r>
          </a:p>
        </p:txBody>
      </p:sp>
      <p:sp>
        <p:nvSpPr>
          <p:cNvPr id="97" name="テキスト ボックス 96">
            <a:extLst>
              <a:ext uri="{FF2B5EF4-FFF2-40B4-BE49-F238E27FC236}">
                <a16:creationId xmlns:a16="http://schemas.microsoft.com/office/drawing/2014/main" id="{8A2D9AD3-EB05-0B36-E6CD-C13C47A6331C}"/>
              </a:ext>
            </a:extLst>
          </p:cNvPr>
          <p:cNvSpPr txBox="1"/>
          <p:nvPr/>
        </p:nvSpPr>
        <p:spPr>
          <a:xfrm>
            <a:off x="12543090" y="4785206"/>
            <a:ext cx="1894429"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2024.4.24</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（水）</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98" name="テキスト ボックス 97">
            <a:extLst>
              <a:ext uri="{FF2B5EF4-FFF2-40B4-BE49-F238E27FC236}">
                <a16:creationId xmlns:a16="http://schemas.microsoft.com/office/drawing/2014/main" id="{5F896505-0C97-946B-E9A8-A34BFB1B3150}"/>
              </a:ext>
            </a:extLst>
          </p:cNvPr>
          <p:cNvSpPr txBox="1"/>
          <p:nvPr/>
        </p:nvSpPr>
        <p:spPr>
          <a:xfrm>
            <a:off x="13028690" y="5189209"/>
            <a:ext cx="824265" cy="369332"/>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17:00</a:t>
            </a:r>
          </a:p>
        </p:txBody>
      </p:sp>
      <p:sp>
        <p:nvSpPr>
          <p:cNvPr id="116" name="テキスト ボックス 115">
            <a:extLst>
              <a:ext uri="{FF2B5EF4-FFF2-40B4-BE49-F238E27FC236}">
                <a16:creationId xmlns:a16="http://schemas.microsoft.com/office/drawing/2014/main" id="{940BE663-9C40-345D-B637-F70906A5D0A1}"/>
              </a:ext>
            </a:extLst>
          </p:cNvPr>
          <p:cNvSpPr txBox="1"/>
          <p:nvPr/>
        </p:nvSpPr>
        <p:spPr>
          <a:xfrm>
            <a:off x="8596517" y="6161351"/>
            <a:ext cx="140551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ご成約可否連絡</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17" name="テキスト ボックス 116">
            <a:extLst>
              <a:ext uri="{FF2B5EF4-FFF2-40B4-BE49-F238E27FC236}">
                <a16:creationId xmlns:a16="http://schemas.microsoft.com/office/drawing/2014/main" id="{184A5DB4-73A8-29C7-3AFB-76D7A3457A10}"/>
              </a:ext>
            </a:extLst>
          </p:cNvPr>
          <p:cNvSpPr txBox="1"/>
          <p:nvPr/>
        </p:nvSpPr>
        <p:spPr>
          <a:xfrm>
            <a:off x="10558720" y="5911305"/>
            <a:ext cx="1763304"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2024.2.9</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（金）</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118" name="テキスト ボックス 117">
            <a:extLst>
              <a:ext uri="{FF2B5EF4-FFF2-40B4-BE49-F238E27FC236}">
                <a16:creationId xmlns:a16="http://schemas.microsoft.com/office/drawing/2014/main" id="{6E9F90ED-8701-DE24-5A8B-8CCF44B9AF0D}"/>
              </a:ext>
            </a:extLst>
          </p:cNvPr>
          <p:cNvSpPr txBox="1"/>
          <p:nvPr/>
        </p:nvSpPr>
        <p:spPr>
          <a:xfrm>
            <a:off x="10748780" y="6315308"/>
            <a:ext cx="1244892" cy="400110"/>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13:00</a:t>
            </a:r>
            <a:r>
              <a:rPr kumimoji="1" lang="en-US" altLang="ja-JP" sz="2000" b="1" kern="3000" spc="60" dirty="0">
                <a:latin typeface="Roboto Black" panose="02000000000000000000" pitchFamily="2" charset="0"/>
                <a:ea typeface="Roboto Black" panose="02000000000000000000" pitchFamily="2" charset="0"/>
              </a:rPr>
              <a:t> </a:t>
            </a:r>
            <a:r>
              <a:rPr lang="ja-JP" altLang="en-US" sz="1300" kern="3000" spc="60">
                <a:latin typeface="Noto Sans JP" panose="020B0200000000000000" pitchFamily="34" charset="-128"/>
                <a:ea typeface="Noto Sans JP" panose="020B0200000000000000" pitchFamily="34" charset="-128"/>
              </a:rPr>
              <a:t>以降</a:t>
            </a:r>
            <a:endParaRPr kumimoji="1" lang="en-US" altLang="ja-JP" sz="1300" b="1" kern="3000" spc="60" dirty="0">
              <a:latin typeface="Roboto Black" panose="02000000000000000000" pitchFamily="2" charset="0"/>
              <a:ea typeface="Roboto Black" panose="02000000000000000000" pitchFamily="2" charset="0"/>
            </a:endParaRPr>
          </a:p>
        </p:txBody>
      </p:sp>
      <p:sp>
        <p:nvSpPr>
          <p:cNvPr id="119" name="テキスト ボックス 118">
            <a:extLst>
              <a:ext uri="{FF2B5EF4-FFF2-40B4-BE49-F238E27FC236}">
                <a16:creationId xmlns:a16="http://schemas.microsoft.com/office/drawing/2014/main" id="{511875EC-37AE-9683-4A6C-346AB3ECA8AC}"/>
              </a:ext>
            </a:extLst>
          </p:cNvPr>
          <p:cNvSpPr txBox="1"/>
          <p:nvPr/>
        </p:nvSpPr>
        <p:spPr>
          <a:xfrm>
            <a:off x="12543090" y="5911305"/>
            <a:ext cx="1894429"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2024.4.26</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（金）</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121" name="テキスト ボックス 120">
            <a:extLst>
              <a:ext uri="{FF2B5EF4-FFF2-40B4-BE49-F238E27FC236}">
                <a16:creationId xmlns:a16="http://schemas.microsoft.com/office/drawing/2014/main" id="{22808041-F392-25A4-57B6-E96CD7E3636E}"/>
              </a:ext>
            </a:extLst>
          </p:cNvPr>
          <p:cNvSpPr txBox="1"/>
          <p:nvPr/>
        </p:nvSpPr>
        <p:spPr>
          <a:xfrm>
            <a:off x="12818376" y="6315308"/>
            <a:ext cx="1244892" cy="400110"/>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13:00</a:t>
            </a:r>
            <a:r>
              <a:rPr kumimoji="1" lang="en-US" altLang="ja-JP" sz="2000" b="1" kern="3000" spc="60" dirty="0">
                <a:latin typeface="Roboto Black" panose="02000000000000000000" pitchFamily="2" charset="0"/>
                <a:ea typeface="Roboto Black" panose="02000000000000000000" pitchFamily="2" charset="0"/>
              </a:rPr>
              <a:t> </a:t>
            </a:r>
            <a:r>
              <a:rPr lang="ja-JP" altLang="en-US" sz="1300" kern="3000" spc="60">
                <a:latin typeface="Noto Sans JP" panose="020B0200000000000000" pitchFamily="34" charset="-128"/>
                <a:ea typeface="Noto Sans JP" panose="020B0200000000000000" pitchFamily="34" charset="-128"/>
              </a:rPr>
              <a:t>以降</a:t>
            </a:r>
            <a:endParaRPr kumimoji="1" lang="en-US" altLang="ja-JP" sz="1300" b="1" kern="3000" spc="60" dirty="0">
              <a:latin typeface="Roboto Black" panose="02000000000000000000" pitchFamily="2" charset="0"/>
              <a:ea typeface="Roboto Black" panose="02000000000000000000" pitchFamily="2" charset="0"/>
            </a:endParaRPr>
          </a:p>
        </p:txBody>
      </p:sp>
      <p:sp>
        <p:nvSpPr>
          <p:cNvPr id="122" name="テキスト ボックス 121">
            <a:extLst>
              <a:ext uri="{FF2B5EF4-FFF2-40B4-BE49-F238E27FC236}">
                <a16:creationId xmlns:a16="http://schemas.microsoft.com/office/drawing/2014/main" id="{9D8871E4-0D4F-A116-1348-EB27DD758AA8}"/>
              </a:ext>
            </a:extLst>
          </p:cNvPr>
          <p:cNvSpPr txBox="1"/>
          <p:nvPr/>
        </p:nvSpPr>
        <p:spPr>
          <a:xfrm>
            <a:off x="8509313" y="7279362"/>
            <a:ext cx="1579920"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成約枠の申込期日</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23" name="テキスト ボックス 122">
            <a:extLst>
              <a:ext uri="{FF2B5EF4-FFF2-40B4-BE49-F238E27FC236}">
                <a16:creationId xmlns:a16="http://schemas.microsoft.com/office/drawing/2014/main" id="{583DFFBE-52F4-1DC5-F10A-C2574E7511B0}"/>
              </a:ext>
            </a:extLst>
          </p:cNvPr>
          <p:cNvSpPr txBox="1"/>
          <p:nvPr/>
        </p:nvSpPr>
        <p:spPr>
          <a:xfrm>
            <a:off x="10493158" y="7040587"/>
            <a:ext cx="1894429"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2024.2.29</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（木）</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124" name="テキスト ボックス 123">
            <a:extLst>
              <a:ext uri="{FF2B5EF4-FFF2-40B4-BE49-F238E27FC236}">
                <a16:creationId xmlns:a16="http://schemas.microsoft.com/office/drawing/2014/main" id="{199EA3FC-AD25-0230-6D54-BC13FDE58C14}"/>
              </a:ext>
            </a:extLst>
          </p:cNvPr>
          <p:cNvSpPr txBox="1"/>
          <p:nvPr/>
        </p:nvSpPr>
        <p:spPr>
          <a:xfrm>
            <a:off x="10959094" y="7444590"/>
            <a:ext cx="824265" cy="369332"/>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17:00</a:t>
            </a:r>
          </a:p>
        </p:txBody>
      </p:sp>
      <p:sp>
        <p:nvSpPr>
          <p:cNvPr id="125" name="テキスト ボックス 124">
            <a:extLst>
              <a:ext uri="{FF2B5EF4-FFF2-40B4-BE49-F238E27FC236}">
                <a16:creationId xmlns:a16="http://schemas.microsoft.com/office/drawing/2014/main" id="{3B435B39-DE93-4D8B-9555-97EF4B846059}"/>
              </a:ext>
            </a:extLst>
          </p:cNvPr>
          <p:cNvSpPr txBox="1"/>
          <p:nvPr/>
        </p:nvSpPr>
        <p:spPr>
          <a:xfrm>
            <a:off x="12543090" y="7040587"/>
            <a:ext cx="1894429" cy="338554"/>
          </a:xfrm>
          <a:prstGeom prst="rect">
            <a:avLst/>
          </a:prstGeom>
          <a:noFill/>
        </p:spPr>
        <p:txBody>
          <a:bodyPr wrap="none" rtlCol="0">
            <a:spAutoFit/>
          </a:bodyPr>
          <a:lstStyle/>
          <a:p>
            <a:pPr algn="ctr"/>
            <a:r>
              <a:rPr lang="en-US" altLang="ja-JP" sz="1600" b="1" kern="3000" spc="60" dirty="0">
                <a:solidFill>
                  <a:srgbClr val="FF8F1C"/>
                </a:solidFill>
                <a:latin typeface="Noto Sans JP ExtraBold" panose="020B0200000000000000" pitchFamily="34" charset="-128"/>
                <a:ea typeface="Noto Sans JP ExtraBold" panose="020B0200000000000000" pitchFamily="34" charset="-128"/>
              </a:rPr>
              <a:t>2024.5.31</a:t>
            </a:r>
            <a:r>
              <a:rPr lang="ja-JP" altLang="en-US" sz="1600" b="1" kern="3000" spc="60">
                <a:solidFill>
                  <a:srgbClr val="FF8F1C"/>
                </a:solidFill>
                <a:latin typeface="Noto Sans JP ExtraBold" panose="020B0200000000000000" pitchFamily="34" charset="-128"/>
                <a:ea typeface="Noto Sans JP ExtraBold" panose="020B0200000000000000" pitchFamily="34" charset="-128"/>
              </a:rPr>
              <a:t>（金）</a:t>
            </a:r>
            <a:endParaRPr lang="en-US" altLang="ja-JP" sz="1600" b="1" kern="3000" spc="60" dirty="0">
              <a:solidFill>
                <a:srgbClr val="FF8F1C"/>
              </a:solidFill>
              <a:latin typeface="Noto Sans JP ExtraBold" panose="020B0200000000000000" pitchFamily="34" charset="-128"/>
              <a:ea typeface="Noto Sans JP ExtraBold" panose="020B0200000000000000" pitchFamily="34" charset="-128"/>
            </a:endParaRPr>
          </a:p>
        </p:txBody>
      </p:sp>
      <p:sp>
        <p:nvSpPr>
          <p:cNvPr id="126" name="テキスト ボックス 125">
            <a:extLst>
              <a:ext uri="{FF2B5EF4-FFF2-40B4-BE49-F238E27FC236}">
                <a16:creationId xmlns:a16="http://schemas.microsoft.com/office/drawing/2014/main" id="{C4752785-D248-957D-53D8-DF9165C0F127}"/>
              </a:ext>
            </a:extLst>
          </p:cNvPr>
          <p:cNvSpPr txBox="1"/>
          <p:nvPr/>
        </p:nvSpPr>
        <p:spPr>
          <a:xfrm>
            <a:off x="13028690" y="7444590"/>
            <a:ext cx="824265" cy="369332"/>
          </a:xfrm>
          <a:prstGeom prst="rect">
            <a:avLst/>
          </a:prstGeom>
          <a:noFill/>
        </p:spPr>
        <p:txBody>
          <a:bodyPr wrap="none" rtlCol="0">
            <a:spAutoFit/>
          </a:bodyPr>
          <a:lstStyle/>
          <a:p>
            <a:pPr algn="ctr"/>
            <a:r>
              <a:rPr kumimoji="1" lang="en-US" altLang="ja-JP" kern="3000" spc="60" dirty="0">
                <a:latin typeface="Roboto" panose="02000000000000000000" pitchFamily="2" charset="0"/>
                <a:ea typeface="Roboto" panose="02000000000000000000" pitchFamily="2" charset="0"/>
              </a:rPr>
              <a:t>17:00</a:t>
            </a:r>
          </a:p>
        </p:txBody>
      </p:sp>
      <p:sp>
        <p:nvSpPr>
          <p:cNvPr id="127" name="正方形/長方形 126">
            <a:extLst>
              <a:ext uri="{FF2B5EF4-FFF2-40B4-BE49-F238E27FC236}">
                <a16:creationId xmlns:a16="http://schemas.microsoft.com/office/drawing/2014/main" id="{84C1412D-9511-F091-33A4-84A13E8D0E84}"/>
              </a:ext>
            </a:extLst>
          </p:cNvPr>
          <p:cNvSpPr/>
          <p:nvPr/>
        </p:nvSpPr>
        <p:spPr>
          <a:xfrm>
            <a:off x="8263518" y="2936518"/>
            <a:ext cx="6212114" cy="576000"/>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FE69522C-C086-2C60-FC3E-2E65C4C1DD2D}"/>
              </a:ext>
            </a:extLst>
          </p:cNvPr>
          <p:cNvSpPr/>
          <p:nvPr/>
        </p:nvSpPr>
        <p:spPr>
          <a:xfrm>
            <a:off x="8263519" y="2936517"/>
            <a:ext cx="2071509" cy="5048045"/>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a:extLst>
              <a:ext uri="{FF2B5EF4-FFF2-40B4-BE49-F238E27FC236}">
                <a16:creationId xmlns:a16="http://schemas.microsoft.com/office/drawing/2014/main" id="{A5AAF777-3247-813A-F055-EC1FDF1506A7}"/>
              </a:ext>
            </a:extLst>
          </p:cNvPr>
          <p:cNvSpPr/>
          <p:nvPr/>
        </p:nvSpPr>
        <p:spPr>
          <a:xfrm>
            <a:off x="10334293" y="2936517"/>
            <a:ext cx="2071509" cy="5048045"/>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B26A90DC-CB2A-5BA3-6B78-86850613F341}"/>
              </a:ext>
            </a:extLst>
          </p:cNvPr>
          <p:cNvSpPr/>
          <p:nvPr/>
        </p:nvSpPr>
        <p:spPr>
          <a:xfrm>
            <a:off x="12405068" y="2936517"/>
            <a:ext cx="2071509" cy="5048045"/>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997DB743-5625-1257-96B7-19B633CE069F}"/>
              </a:ext>
            </a:extLst>
          </p:cNvPr>
          <p:cNvCxnSpPr>
            <a:cxnSpLocks/>
          </p:cNvCxnSpPr>
          <p:nvPr/>
        </p:nvCxnSpPr>
        <p:spPr>
          <a:xfrm>
            <a:off x="8262851" y="4630528"/>
            <a:ext cx="6213170"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14A53BAC-9CA1-A925-97FA-2A5E2D0C47F9}"/>
              </a:ext>
            </a:extLst>
          </p:cNvPr>
          <p:cNvCxnSpPr>
            <a:cxnSpLocks/>
          </p:cNvCxnSpPr>
          <p:nvPr/>
        </p:nvCxnSpPr>
        <p:spPr>
          <a:xfrm>
            <a:off x="8262851" y="5748539"/>
            <a:ext cx="6213170"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BD088030-057D-37CE-08A5-E2649FC01AA6}"/>
              </a:ext>
            </a:extLst>
          </p:cNvPr>
          <p:cNvCxnSpPr>
            <a:cxnSpLocks/>
          </p:cNvCxnSpPr>
          <p:nvPr/>
        </p:nvCxnSpPr>
        <p:spPr>
          <a:xfrm>
            <a:off x="8262851" y="6866550"/>
            <a:ext cx="6213170"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9FD82A57-11AA-BBE9-D91D-18F2F2C3CC02}"/>
              </a:ext>
            </a:extLst>
          </p:cNvPr>
          <p:cNvCxnSpPr>
            <a:cxnSpLocks/>
          </p:cNvCxnSpPr>
          <p:nvPr/>
        </p:nvCxnSpPr>
        <p:spPr>
          <a:xfrm>
            <a:off x="8274205" y="2947639"/>
            <a:ext cx="2055541" cy="557561"/>
          </a:xfrm>
          <a:prstGeom prst="line">
            <a:avLst/>
          </a:prstGeom>
          <a:ln w="12700" cap="rnd">
            <a:solidFill>
              <a:srgbClr val="AAAAAA"/>
            </a:solidFill>
            <a:prstDash val="sysDot"/>
            <a:round/>
          </a:ln>
        </p:spPr>
        <p:style>
          <a:lnRef idx="1">
            <a:schemeClr val="accent1"/>
          </a:lnRef>
          <a:fillRef idx="0">
            <a:schemeClr val="accent1"/>
          </a:fillRef>
          <a:effectRef idx="0">
            <a:schemeClr val="accent1"/>
          </a:effectRef>
          <a:fontRef idx="minor">
            <a:schemeClr val="tx1"/>
          </a:fontRef>
        </p:style>
      </p:cxnSp>
      <p:sp>
        <p:nvSpPr>
          <p:cNvPr id="149" name="三角形 148">
            <a:extLst>
              <a:ext uri="{FF2B5EF4-FFF2-40B4-BE49-F238E27FC236}">
                <a16:creationId xmlns:a16="http://schemas.microsoft.com/office/drawing/2014/main" id="{B10891C8-BC57-0BA7-3E96-7D980B4086DE}"/>
              </a:ext>
            </a:extLst>
          </p:cNvPr>
          <p:cNvSpPr/>
          <p:nvPr/>
        </p:nvSpPr>
        <p:spPr>
          <a:xfrm rot="3600000">
            <a:off x="9188437" y="4502726"/>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三角形 149">
            <a:extLst>
              <a:ext uri="{FF2B5EF4-FFF2-40B4-BE49-F238E27FC236}">
                <a16:creationId xmlns:a16="http://schemas.microsoft.com/office/drawing/2014/main" id="{A4DDEA7F-4526-7E73-0ACD-36E5F47EB060}"/>
              </a:ext>
            </a:extLst>
          </p:cNvPr>
          <p:cNvSpPr/>
          <p:nvPr/>
        </p:nvSpPr>
        <p:spPr>
          <a:xfrm rot="3600000">
            <a:off x="9188438" y="5624483"/>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三角形 150">
            <a:extLst>
              <a:ext uri="{FF2B5EF4-FFF2-40B4-BE49-F238E27FC236}">
                <a16:creationId xmlns:a16="http://schemas.microsoft.com/office/drawing/2014/main" id="{633407F6-FC9F-91F7-759B-B9C6C1E6ECC5}"/>
              </a:ext>
            </a:extLst>
          </p:cNvPr>
          <p:cNvSpPr/>
          <p:nvPr/>
        </p:nvSpPr>
        <p:spPr>
          <a:xfrm rot="3600000">
            <a:off x="9188438" y="6746240"/>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テキスト ボックス 151">
            <a:extLst>
              <a:ext uri="{FF2B5EF4-FFF2-40B4-BE49-F238E27FC236}">
                <a16:creationId xmlns:a16="http://schemas.microsoft.com/office/drawing/2014/main" id="{CE4DE5D4-41EC-656D-91DD-3BF5BFD6D108}"/>
              </a:ext>
            </a:extLst>
          </p:cNvPr>
          <p:cNvSpPr txBox="1"/>
          <p:nvPr/>
        </p:nvSpPr>
        <p:spPr>
          <a:xfrm>
            <a:off x="2342486" y="1970616"/>
            <a:ext cx="1926370"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エントリー方法</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53" name="テキスト ボックス 152">
            <a:extLst>
              <a:ext uri="{FF2B5EF4-FFF2-40B4-BE49-F238E27FC236}">
                <a16:creationId xmlns:a16="http://schemas.microsoft.com/office/drawing/2014/main" id="{E57C9CD0-6CE5-83EF-B0B7-4437B401AD75}"/>
              </a:ext>
            </a:extLst>
          </p:cNvPr>
          <p:cNvSpPr txBox="1"/>
          <p:nvPr/>
        </p:nvSpPr>
        <p:spPr>
          <a:xfrm>
            <a:off x="2250793" y="6515363"/>
            <a:ext cx="3203643"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エントリー終了後の販売方法</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54" name="テキスト ボックス 153">
            <a:extLst>
              <a:ext uri="{FF2B5EF4-FFF2-40B4-BE49-F238E27FC236}">
                <a16:creationId xmlns:a16="http://schemas.microsoft.com/office/drawing/2014/main" id="{2051EE0E-19F7-20F9-76A7-4FF348CCDEB4}"/>
              </a:ext>
            </a:extLst>
          </p:cNvPr>
          <p:cNvSpPr txBox="1"/>
          <p:nvPr/>
        </p:nvSpPr>
        <p:spPr>
          <a:xfrm>
            <a:off x="2359946" y="3282396"/>
            <a:ext cx="1287734"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注意事項</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3" name="Slide Number Placeholder 5">
            <a:extLst>
              <a:ext uri="{FF2B5EF4-FFF2-40B4-BE49-F238E27FC236}">
                <a16:creationId xmlns:a16="http://schemas.microsoft.com/office/drawing/2014/main" id="{7D2F8A1D-36F1-90B4-711A-4B6BC7BAF303}"/>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15</a:t>
            </a:fld>
            <a:endParaRPr kumimoji="1" lang="ja-JP" altLang="en-US">
              <a:solidFill>
                <a:schemeClr val="bg1"/>
              </a:solidFill>
            </a:endParaRPr>
          </a:p>
        </p:txBody>
      </p:sp>
    </p:spTree>
    <p:extLst>
      <p:ext uri="{BB962C8B-B14F-4D97-AF65-F5344CB8AC3E}">
        <p14:creationId xmlns:p14="http://schemas.microsoft.com/office/powerpoint/2010/main" val="3575153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図 12" descr="屋外, 電車, バス, 車 が含まれている画像&#10;&#10;自動的に生成された説明">
            <a:extLst>
              <a:ext uri="{FF2B5EF4-FFF2-40B4-BE49-F238E27FC236}">
                <a16:creationId xmlns:a16="http://schemas.microsoft.com/office/drawing/2014/main" id="{B14A8E83-1B78-718D-4768-124AC2DF4472}"/>
              </a:ext>
            </a:extLst>
          </p:cNvPr>
          <p:cNvPicPr>
            <a:picLocks noChangeAspect="1"/>
          </p:cNvPicPr>
          <p:nvPr/>
        </p:nvPicPr>
        <p:blipFill rotWithShape="1">
          <a:blip r:embed="rId2"/>
          <a:srcRect t="12373" r="6836" b="9008"/>
          <a:stretch/>
        </p:blipFill>
        <p:spPr>
          <a:xfrm>
            <a:off x="0" y="0"/>
            <a:ext cx="18288000" cy="10288587"/>
          </a:xfrm>
          <a:prstGeom prst="rect">
            <a:avLst/>
          </a:prstGeom>
        </p:spPr>
      </p:pic>
      <p:pic>
        <p:nvPicPr>
          <p:cNvPr id="5" name="図 4" descr="図形, 四角形&#10;&#10;自動的に生成された説明">
            <a:extLst>
              <a:ext uri="{FF2B5EF4-FFF2-40B4-BE49-F238E27FC236}">
                <a16:creationId xmlns:a16="http://schemas.microsoft.com/office/drawing/2014/main" id="{627A01C9-F235-CB7B-DD8E-FB392685721E}"/>
              </a:ext>
            </a:extLst>
          </p:cNvPr>
          <p:cNvPicPr>
            <a:picLocks noChangeAspect="1"/>
          </p:cNvPicPr>
          <p:nvPr/>
        </p:nvPicPr>
        <p:blipFill>
          <a:blip r:embed="rId3"/>
          <a:stretch>
            <a:fillRect/>
          </a:stretch>
        </p:blipFill>
        <p:spPr>
          <a:xfrm>
            <a:off x="0" y="794"/>
            <a:ext cx="18288000" cy="10287000"/>
          </a:xfrm>
          <a:prstGeom prst="rect">
            <a:avLst/>
          </a:prstGeom>
        </p:spPr>
      </p:pic>
      <p:pic>
        <p:nvPicPr>
          <p:cNvPr id="6" name="図 5">
            <a:extLst>
              <a:ext uri="{FF2B5EF4-FFF2-40B4-BE49-F238E27FC236}">
                <a16:creationId xmlns:a16="http://schemas.microsoft.com/office/drawing/2014/main" id="{E35CFD68-97EA-8F63-FE12-889F3618D0E9}"/>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2" name="グループ化 1">
            <a:extLst>
              <a:ext uri="{FF2B5EF4-FFF2-40B4-BE49-F238E27FC236}">
                <a16:creationId xmlns:a16="http://schemas.microsoft.com/office/drawing/2014/main" id="{CF18A82D-92C3-B621-9591-DDF9A47CD40E}"/>
              </a:ext>
            </a:extLst>
          </p:cNvPr>
          <p:cNvGrpSpPr/>
          <p:nvPr/>
        </p:nvGrpSpPr>
        <p:grpSpPr>
          <a:xfrm>
            <a:off x="7497396" y="4274757"/>
            <a:ext cx="3293209" cy="1739075"/>
            <a:chOff x="7742013" y="4113105"/>
            <a:chExt cx="3293209" cy="1739075"/>
          </a:xfrm>
        </p:grpSpPr>
        <p:sp>
          <p:nvSpPr>
            <p:cNvPr id="3" name="テキスト ボックス 2">
              <a:extLst>
                <a:ext uri="{FF2B5EF4-FFF2-40B4-BE49-F238E27FC236}">
                  <a16:creationId xmlns:a16="http://schemas.microsoft.com/office/drawing/2014/main" id="{636B75FE-F5F8-99A9-B2EE-B16C8EABFEAA}"/>
                </a:ext>
              </a:extLst>
            </p:cNvPr>
            <p:cNvSpPr txBox="1"/>
            <p:nvPr/>
          </p:nvSpPr>
          <p:spPr>
            <a:xfrm>
              <a:off x="7742013" y="5144294"/>
              <a:ext cx="3293209"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広告メニュー</a:t>
              </a:r>
            </a:p>
          </p:txBody>
        </p:sp>
        <p:sp>
          <p:nvSpPr>
            <p:cNvPr id="11" name="テキスト ボックス 10">
              <a:extLst>
                <a:ext uri="{FF2B5EF4-FFF2-40B4-BE49-F238E27FC236}">
                  <a16:creationId xmlns:a16="http://schemas.microsoft.com/office/drawing/2014/main" id="{CED26D11-0B6E-21FE-13C2-71A79A58630B}"/>
                </a:ext>
              </a:extLst>
            </p:cNvPr>
            <p:cNvSpPr txBox="1"/>
            <p:nvPr/>
          </p:nvSpPr>
          <p:spPr>
            <a:xfrm>
              <a:off x="8730016"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4</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4" name="Slide Number Placeholder 5">
            <a:extLst>
              <a:ext uri="{FF2B5EF4-FFF2-40B4-BE49-F238E27FC236}">
                <a16:creationId xmlns:a16="http://schemas.microsoft.com/office/drawing/2014/main" id="{96A64801-8928-B0C8-EF46-20F1C90F38FB}"/>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pPr/>
              <a:t>16</a:t>
            </a:fld>
            <a:endParaRPr kumimoji="1" lang="ja-JP" altLang="en-US"/>
          </a:p>
        </p:txBody>
      </p:sp>
    </p:spTree>
    <p:extLst>
      <p:ext uri="{BB962C8B-B14F-4D97-AF65-F5344CB8AC3E}">
        <p14:creationId xmlns:p14="http://schemas.microsoft.com/office/powerpoint/2010/main" val="794911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E6FD6-EE21-A29F-99B6-11E7956E90B1}"/>
              </a:ext>
            </a:extLst>
          </p:cNvPr>
          <p:cNvSpPr/>
          <p:nvPr/>
        </p:nvSpPr>
        <p:spPr>
          <a:xfrm>
            <a:off x="2045307" y="2355193"/>
            <a:ext cx="1031813" cy="720000"/>
          </a:xfrm>
          <a:prstGeom prst="rect">
            <a:avLst/>
          </a:prstGeom>
          <a:solidFill>
            <a:schemeClr val="tx1"/>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DB7DDC7-C73E-8BFC-4877-9553F898225C}"/>
              </a:ext>
            </a:extLst>
          </p:cNvPr>
          <p:cNvSpPr/>
          <p:nvPr/>
        </p:nvSpPr>
        <p:spPr>
          <a:xfrm>
            <a:off x="576470" y="2355193"/>
            <a:ext cx="1441515" cy="720000"/>
          </a:xfrm>
          <a:prstGeom prst="rect">
            <a:avLst/>
          </a:prstGeom>
          <a:solidFill>
            <a:schemeClr val="tx1"/>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EC7975B1-99E6-35E3-A73F-40EBD94A3FC0}"/>
              </a:ext>
            </a:extLst>
          </p:cNvPr>
          <p:cNvSpPr/>
          <p:nvPr/>
        </p:nvSpPr>
        <p:spPr>
          <a:xfrm>
            <a:off x="16270014" y="2355193"/>
            <a:ext cx="1441517" cy="720000"/>
          </a:xfrm>
          <a:prstGeom prst="rect">
            <a:avLst/>
          </a:prstGeom>
          <a:solidFill>
            <a:schemeClr val="tx1"/>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7A4D9FAC-CD33-AF78-D3EB-43485EC01799}"/>
              </a:ext>
            </a:extLst>
          </p:cNvPr>
          <p:cNvSpPr/>
          <p:nvPr/>
        </p:nvSpPr>
        <p:spPr>
          <a:xfrm>
            <a:off x="4150895" y="2355193"/>
            <a:ext cx="9176738" cy="720000"/>
          </a:xfrm>
          <a:prstGeom prst="rect">
            <a:avLst/>
          </a:prstGeom>
          <a:solidFill>
            <a:schemeClr val="tx1"/>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707107C3-CF10-51A2-EE84-15038650C500}"/>
              </a:ext>
            </a:extLst>
          </p:cNvPr>
          <p:cNvSpPr/>
          <p:nvPr/>
        </p:nvSpPr>
        <p:spPr>
          <a:xfrm>
            <a:off x="13354956" y="2355193"/>
            <a:ext cx="2875644" cy="720000"/>
          </a:xfrm>
          <a:prstGeom prst="rect">
            <a:avLst/>
          </a:prstGeom>
          <a:solidFill>
            <a:schemeClr val="tx1"/>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CE1523A4-AEDA-B2B5-7C2C-F9B6ABA467F8}"/>
              </a:ext>
            </a:extLst>
          </p:cNvPr>
          <p:cNvSpPr/>
          <p:nvPr/>
        </p:nvSpPr>
        <p:spPr>
          <a:xfrm>
            <a:off x="2045307" y="3105940"/>
            <a:ext cx="1031813" cy="4868828"/>
          </a:xfrm>
          <a:prstGeom prst="rect">
            <a:avLst/>
          </a:prstGeom>
          <a:no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9D57D7C-11BB-2F61-E0DB-8EE31B2CF245}"/>
              </a:ext>
            </a:extLst>
          </p:cNvPr>
          <p:cNvSpPr/>
          <p:nvPr/>
        </p:nvSpPr>
        <p:spPr>
          <a:xfrm>
            <a:off x="576470" y="3105940"/>
            <a:ext cx="1441515" cy="4868828"/>
          </a:xfrm>
          <a:prstGeom prst="rect">
            <a:avLst/>
          </a:prstGeom>
          <a:no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42FFF64A-F615-EA86-12EB-4D2B5DCE2EE3}"/>
              </a:ext>
            </a:extLst>
          </p:cNvPr>
          <p:cNvSpPr/>
          <p:nvPr/>
        </p:nvSpPr>
        <p:spPr>
          <a:xfrm>
            <a:off x="16270014" y="3105940"/>
            <a:ext cx="1441517" cy="4868828"/>
          </a:xfrm>
          <a:prstGeom prst="rect">
            <a:avLst/>
          </a:prstGeom>
          <a:no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1EA2EDE3-46C8-2078-D3E3-930624001420}"/>
              </a:ext>
            </a:extLst>
          </p:cNvPr>
          <p:cNvSpPr/>
          <p:nvPr/>
        </p:nvSpPr>
        <p:spPr>
          <a:xfrm>
            <a:off x="4150895" y="3105940"/>
            <a:ext cx="9176738" cy="4868828"/>
          </a:xfrm>
          <a:prstGeom prst="rect">
            <a:avLst/>
          </a:prstGeom>
          <a:no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B02FC35C-3376-D919-6805-EB26DF9A9190}"/>
              </a:ext>
            </a:extLst>
          </p:cNvPr>
          <p:cNvSpPr/>
          <p:nvPr/>
        </p:nvSpPr>
        <p:spPr>
          <a:xfrm>
            <a:off x="13354956" y="3105940"/>
            <a:ext cx="2875643" cy="4868828"/>
          </a:xfrm>
          <a:prstGeom prst="rect">
            <a:avLst/>
          </a:prstGeom>
          <a:no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2385268"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広告枠の構成</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3103751" y="615000"/>
            <a:ext cx="8942833"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平均</a:t>
            </a:r>
            <a:r>
              <a:rPr lang="en-US" altLang="ja-JP" sz="1600" kern="3000" spc="60" dirty="0">
                <a:solidFill>
                  <a:schemeClr val="bg1"/>
                </a:solidFill>
                <a:latin typeface="Noto Sans JP" panose="020B0200000000000000" pitchFamily="34" charset="-128"/>
                <a:ea typeface="Noto Sans JP" panose="020B0200000000000000" pitchFamily="34" charset="-128"/>
              </a:rPr>
              <a:t>18</a:t>
            </a:r>
            <a:r>
              <a:rPr lang="ja-JP" altLang="en-US" sz="1600" kern="3000" spc="60">
                <a:solidFill>
                  <a:schemeClr val="bg1"/>
                </a:solidFill>
                <a:latin typeface="Noto Sans JP" panose="020B0200000000000000" pitchFamily="34" charset="-128"/>
                <a:ea typeface="Noto Sans JP" panose="020B0200000000000000" pitchFamily="34" charset="-128"/>
              </a:rPr>
              <a:t>分間のタクシー乗車時間のなかで、一連の流れに沿って広告枠が構成されています。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6" name="Object119">
            <a:extLst>
              <a:ext uri="{FF2B5EF4-FFF2-40B4-BE49-F238E27FC236}">
                <a16:creationId xmlns:a16="http://schemas.microsoft.com/office/drawing/2014/main" id="{53208EA7-B17D-3C0B-9A52-C9D4419B1753}"/>
              </a:ext>
            </a:extLst>
          </p:cNvPr>
          <p:cNvSpPr/>
          <p:nvPr/>
        </p:nvSpPr>
        <p:spPr>
          <a:xfrm>
            <a:off x="752474" y="8251838"/>
            <a:ext cx="9746707" cy="858505"/>
          </a:xfrm>
          <a:prstGeom prst="rect">
            <a:avLst/>
          </a:prstGeom>
          <a:noFill/>
          <a:ln/>
        </p:spPr>
        <p:txBody>
          <a:bodyPr wrap="none" lIns="0" tIns="0" rIns="0" bIns="0" rtlCol="0" anchor="t">
            <a:spAutoFit/>
          </a:bodyPr>
          <a:lstStyle/>
          <a:p>
            <a:pPr marL="171450" indent="-171450" algn="l">
              <a:lnSpc>
                <a:spcPct val="160000"/>
              </a:lnSpc>
              <a:buFont typeface="システムフォント（レギュラー）"/>
              <a:buChar char="※"/>
            </a:pPr>
            <a:r>
              <a:rPr lang="en-US"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タクシー乗車後、料金メーターと連動して広告が表示され始めます。</a:t>
            </a:r>
          </a:p>
          <a:p>
            <a:pPr marL="171450" indent="-171450" algn="l">
              <a:lnSpc>
                <a:spcPct val="160000"/>
              </a:lnSpc>
              <a:buFont typeface="システムフォント（レギュラー）"/>
              <a:buChar char="※"/>
            </a:pPr>
            <a:r>
              <a:rPr lang="ja-JP" altLang="en-US" sz="900" kern="0" spc="83">
                <a:solidFill>
                  <a:srgbClr val="A9AAAA"/>
                </a:solidFill>
                <a:latin typeface="Noto Sans JP" panose="020B0200000000000000" pitchFamily="34" charset="-128"/>
                <a:ea typeface="Noto Sans JP" panose="020B0200000000000000" pitchFamily="34" charset="-128"/>
              </a:rPr>
              <a:t>乗車後冒頭には、シートベルト着用を促す文言と</a:t>
            </a:r>
            <a:r>
              <a:rPr lang="en-US" altLang="ja-JP" sz="900" kern="0" spc="83" dirty="0">
                <a:solidFill>
                  <a:srgbClr val="A9AAAA"/>
                </a:solidFill>
                <a:latin typeface="Noto Sans JP" panose="020B0200000000000000" pitchFamily="34" charset="-128"/>
                <a:ea typeface="Noto Sans JP" panose="020B0200000000000000" pitchFamily="34" charset="-128"/>
              </a:rPr>
              <a:t>TOKYO PRIME</a:t>
            </a:r>
            <a:r>
              <a:rPr lang="ja-JP" altLang="en-US" sz="900" kern="0" spc="83">
                <a:solidFill>
                  <a:srgbClr val="A9AAAA"/>
                </a:solidFill>
                <a:latin typeface="Noto Sans JP" panose="020B0200000000000000" pitchFamily="34" charset="-128"/>
                <a:ea typeface="Noto Sans JP" panose="020B0200000000000000" pitchFamily="34" charset="-128"/>
              </a:rPr>
              <a:t>のブランドロゴが表示されます。</a:t>
            </a:r>
            <a:endParaRPr lang="en-US" altLang="ja-JP" sz="900" kern="0" spc="83" dirty="0">
              <a:solidFill>
                <a:srgbClr val="A9AAAA"/>
              </a:solidFill>
              <a:latin typeface="Noto Sans JP" panose="020B0200000000000000" pitchFamily="34" charset="-128"/>
              <a:ea typeface="Noto Sans JP" panose="020B0200000000000000" pitchFamily="34" charset="-128"/>
            </a:endParaRPr>
          </a:p>
          <a:p>
            <a:pPr marL="171450" indent="-171450" algn="l">
              <a:lnSpc>
                <a:spcPct val="160000"/>
              </a:lnSpc>
              <a:buFont typeface="システムフォント（レギュラー）"/>
              <a:buChar char="※"/>
            </a:pPr>
            <a:r>
              <a:rPr lang="ja-JP" altLang="en-US" sz="900" kern="0" spc="83">
                <a:solidFill>
                  <a:srgbClr val="A9AAAA"/>
                </a:solidFill>
                <a:latin typeface="Noto Sans JP" panose="020B0200000000000000" pitchFamily="34" charset="-128"/>
                <a:ea typeface="Noto Sans JP" panose="020B0200000000000000" pitchFamily="34" charset="-128"/>
              </a:rPr>
              <a:t>オーディエンスはいつでも「画面</a:t>
            </a:r>
            <a:r>
              <a:rPr lang="en-US" altLang="ja-JP" sz="900" kern="0" spc="83" dirty="0">
                <a:solidFill>
                  <a:srgbClr val="A9AAAA"/>
                </a:solidFill>
                <a:latin typeface="Noto Sans JP" panose="020B0200000000000000" pitchFamily="34" charset="-128"/>
                <a:ea typeface="Noto Sans JP" panose="020B0200000000000000" pitchFamily="34" charset="-128"/>
              </a:rPr>
              <a:t>OFF</a:t>
            </a:r>
            <a:r>
              <a:rPr lang="ja-JP" altLang="en-US" sz="900" kern="0" spc="83">
                <a:solidFill>
                  <a:srgbClr val="A9AAAA"/>
                </a:solidFill>
                <a:latin typeface="Noto Sans JP" panose="020B0200000000000000" pitchFamily="34" charset="-128"/>
                <a:ea typeface="Noto Sans JP" panose="020B0200000000000000" pitchFamily="34" charset="-128"/>
              </a:rPr>
              <a:t>」ボタンをタップすることで画面を消すことが可能です。再び画面をタップしない限り次の乗車まで広告が表示されなくなります。</a:t>
            </a:r>
            <a:endParaRPr lang="en-US" altLang="ja-JP" sz="900" kern="0" spc="83" dirty="0">
              <a:solidFill>
                <a:srgbClr val="A9AAAA"/>
              </a:solidFill>
              <a:latin typeface="Noto Sans JP" panose="020B0200000000000000" pitchFamily="34" charset="-128"/>
              <a:ea typeface="Noto Sans JP" panose="020B0200000000000000" pitchFamily="34" charset="-128"/>
            </a:endParaRPr>
          </a:p>
          <a:p>
            <a:pPr marL="171450" indent="-171450" algn="l">
              <a:lnSpc>
                <a:spcPct val="160000"/>
              </a:lnSpc>
              <a:buFont typeface="システムフォント（レギュラー）"/>
              <a:buChar char="※"/>
            </a:pPr>
            <a:r>
              <a:rPr lang="ja-JP" altLang="en-US" sz="900" kern="0" spc="83">
                <a:solidFill>
                  <a:srgbClr val="A9AAAA"/>
                </a:solidFill>
                <a:latin typeface="Noto Sans JP" panose="020B0200000000000000" pitchFamily="34" charset="-128"/>
                <a:ea typeface="Noto Sans JP" panose="020B0200000000000000" pitchFamily="34" charset="-128"/>
              </a:rPr>
              <a:t>表示する広告がなく、空き枠となった場合には、タクシー会社の自社広告（静止画</a:t>
            </a:r>
            <a:r>
              <a:rPr lang="en-US" altLang="ja-JP" sz="900" kern="0" spc="83" dirty="0">
                <a:solidFill>
                  <a:srgbClr val="A9AAAA"/>
                </a:solidFill>
                <a:latin typeface="Noto Sans JP" panose="020B0200000000000000" pitchFamily="34" charset="-128"/>
                <a:ea typeface="Noto Sans JP" panose="020B0200000000000000" pitchFamily="34" charset="-128"/>
              </a:rPr>
              <a:t> / </a:t>
            </a:r>
            <a:r>
              <a:rPr lang="ja-JP" altLang="en-US" sz="900" kern="0" spc="83">
                <a:solidFill>
                  <a:srgbClr val="A9AAAA"/>
                </a:solidFill>
                <a:latin typeface="Noto Sans JP" panose="020B0200000000000000" pitchFamily="34" charset="-128"/>
                <a:ea typeface="Noto Sans JP" panose="020B0200000000000000" pitchFamily="34" charset="-128"/>
              </a:rPr>
              <a:t>動画）が掲載されます。</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48" name="正方形/長方形 47">
            <a:extLst>
              <a:ext uri="{FF2B5EF4-FFF2-40B4-BE49-F238E27FC236}">
                <a16:creationId xmlns:a16="http://schemas.microsoft.com/office/drawing/2014/main" id="{DE63255C-2BCF-D7F8-6739-E680E57EE447}"/>
              </a:ext>
            </a:extLst>
          </p:cNvPr>
          <p:cNvSpPr/>
          <p:nvPr/>
        </p:nvSpPr>
        <p:spPr>
          <a:xfrm>
            <a:off x="2319594"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C78672E-61F3-C331-506E-8C73A745A203}"/>
              </a:ext>
            </a:extLst>
          </p:cNvPr>
          <p:cNvSpPr/>
          <p:nvPr/>
        </p:nvSpPr>
        <p:spPr>
          <a:xfrm>
            <a:off x="4246277"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AAFCE52-8738-8D6D-2A92-071A10FF68F0}"/>
              </a:ext>
            </a:extLst>
          </p:cNvPr>
          <p:cNvSpPr/>
          <p:nvPr/>
        </p:nvSpPr>
        <p:spPr>
          <a:xfrm>
            <a:off x="4810398"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08322295-A310-A6FE-AEDA-21DFF068E8F0}"/>
              </a:ext>
            </a:extLst>
          </p:cNvPr>
          <p:cNvSpPr/>
          <p:nvPr/>
        </p:nvSpPr>
        <p:spPr>
          <a:xfrm>
            <a:off x="5374519"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9E68CC3C-4FDC-0614-C335-1699886CDD37}"/>
              </a:ext>
            </a:extLst>
          </p:cNvPr>
          <p:cNvSpPr/>
          <p:nvPr/>
        </p:nvSpPr>
        <p:spPr>
          <a:xfrm>
            <a:off x="5938640"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943117E-B79D-1543-BE7A-46879391AB4B}"/>
              </a:ext>
            </a:extLst>
          </p:cNvPr>
          <p:cNvSpPr/>
          <p:nvPr/>
        </p:nvSpPr>
        <p:spPr>
          <a:xfrm>
            <a:off x="6502761"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299DCA82-5D89-ACB0-38CF-E551CA0922C8}"/>
              </a:ext>
            </a:extLst>
          </p:cNvPr>
          <p:cNvSpPr/>
          <p:nvPr/>
        </p:nvSpPr>
        <p:spPr>
          <a:xfrm>
            <a:off x="7066882"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B609EBEA-D208-290A-2CDF-07BD8FDFE3A4}"/>
              </a:ext>
            </a:extLst>
          </p:cNvPr>
          <p:cNvSpPr/>
          <p:nvPr/>
        </p:nvSpPr>
        <p:spPr>
          <a:xfrm>
            <a:off x="7631003"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32DA94B3-E1D4-203F-90F6-3F6BA6081977}"/>
              </a:ext>
            </a:extLst>
          </p:cNvPr>
          <p:cNvSpPr/>
          <p:nvPr/>
        </p:nvSpPr>
        <p:spPr>
          <a:xfrm>
            <a:off x="8195124"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73AFAED2-AB30-B402-A088-EBE247761135}"/>
              </a:ext>
            </a:extLst>
          </p:cNvPr>
          <p:cNvSpPr/>
          <p:nvPr/>
        </p:nvSpPr>
        <p:spPr>
          <a:xfrm>
            <a:off x="8759245"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93281D06-DE2C-CE25-4778-B8E67846E01F}"/>
              </a:ext>
            </a:extLst>
          </p:cNvPr>
          <p:cNvSpPr/>
          <p:nvPr/>
        </p:nvSpPr>
        <p:spPr>
          <a:xfrm>
            <a:off x="9323366"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B9F0A004-AB44-C70D-76BA-BE5516D0B21B}"/>
              </a:ext>
            </a:extLst>
          </p:cNvPr>
          <p:cNvSpPr/>
          <p:nvPr/>
        </p:nvSpPr>
        <p:spPr>
          <a:xfrm>
            <a:off x="9887487"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756354F0-3D91-E004-4141-2FC2B3B136EE}"/>
              </a:ext>
            </a:extLst>
          </p:cNvPr>
          <p:cNvSpPr/>
          <p:nvPr/>
        </p:nvSpPr>
        <p:spPr>
          <a:xfrm>
            <a:off x="10451608"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F0845909-E387-0BE7-13D7-2DF84B9E871C}"/>
              </a:ext>
            </a:extLst>
          </p:cNvPr>
          <p:cNvSpPr/>
          <p:nvPr/>
        </p:nvSpPr>
        <p:spPr>
          <a:xfrm>
            <a:off x="11015729"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BF002170-30CC-5CAB-4CCF-A000C100E92D}"/>
              </a:ext>
            </a:extLst>
          </p:cNvPr>
          <p:cNvSpPr/>
          <p:nvPr/>
        </p:nvSpPr>
        <p:spPr>
          <a:xfrm>
            <a:off x="11579850"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B573238A-1431-39DB-FCB4-51E8BB44A244}"/>
              </a:ext>
            </a:extLst>
          </p:cNvPr>
          <p:cNvSpPr/>
          <p:nvPr/>
        </p:nvSpPr>
        <p:spPr>
          <a:xfrm>
            <a:off x="12143971"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07C0B41A-1516-C5F9-753E-6CA3D36812CC}"/>
              </a:ext>
            </a:extLst>
          </p:cNvPr>
          <p:cNvSpPr/>
          <p:nvPr/>
        </p:nvSpPr>
        <p:spPr>
          <a:xfrm>
            <a:off x="12708092"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561D6C6D-94DF-DA1F-FE31-94DA95436891}"/>
              </a:ext>
            </a:extLst>
          </p:cNvPr>
          <p:cNvSpPr/>
          <p:nvPr/>
        </p:nvSpPr>
        <p:spPr>
          <a:xfrm>
            <a:off x="13481008"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C20E304A-1FB6-7EC3-AAAE-8763AA73A081}"/>
              </a:ext>
            </a:extLst>
          </p:cNvPr>
          <p:cNvSpPr/>
          <p:nvPr/>
        </p:nvSpPr>
        <p:spPr>
          <a:xfrm>
            <a:off x="14051085"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0F5B832-7E0E-28BA-4FF0-3095E802734A}"/>
              </a:ext>
            </a:extLst>
          </p:cNvPr>
          <p:cNvSpPr/>
          <p:nvPr/>
        </p:nvSpPr>
        <p:spPr>
          <a:xfrm>
            <a:off x="14621162" y="3237971"/>
            <a:ext cx="494270" cy="283304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B3F8617-F60E-6886-FF68-7EFCAA99253F}"/>
              </a:ext>
            </a:extLst>
          </p:cNvPr>
          <p:cNvSpPr/>
          <p:nvPr/>
        </p:nvSpPr>
        <p:spPr>
          <a:xfrm>
            <a:off x="15191239" y="3237971"/>
            <a:ext cx="494270" cy="2833045"/>
          </a:xfrm>
          <a:prstGeom prst="rect">
            <a:avLst/>
          </a:prstGeom>
          <a:solidFill>
            <a:srgbClr val="8C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97D4CC6-594C-C9D1-E999-461AC4BA9247}"/>
              </a:ext>
            </a:extLst>
          </p:cNvPr>
          <p:cNvSpPr txBox="1"/>
          <p:nvPr/>
        </p:nvSpPr>
        <p:spPr>
          <a:xfrm>
            <a:off x="2374369"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0E5D2033-AD81-4830-21C0-3A3589316917}"/>
              </a:ext>
            </a:extLst>
          </p:cNvPr>
          <p:cNvSpPr txBox="1"/>
          <p:nvPr/>
        </p:nvSpPr>
        <p:spPr>
          <a:xfrm>
            <a:off x="9942262"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8429FFE1-5AB9-FC5D-46DE-E659E5F839E6}"/>
              </a:ext>
            </a:extLst>
          </p:cNvPr>
          <p:cNvSpPr txBox="1"/>
          <p:nvPr/>
        </p:nvSpPr>
        <p:spPr>
          <a:xfrm>
            <a:off x="4301052"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17" name="テキスト ボックス 16">
            <a:extLst>
              <a:ext uri="{FF2B5EF4-FFF2-40B4-BE49-F238E27FC236}">
                <a16:creationId xmlns:a16="http://schemas.microsoft.com/office/drawing/2014/main" id="{CC54B7D2-069A-8366-EA91-F48F02201CEE}"/>
              </a:ext>
            </a:extLst>
          </p:cNvPr>
          <p:cNvSpPr txBox="1"/>
          <p:nvPr/>
        </p:nvSpPr>
        <p:spPr>
          <a:xfrm>
            <a:off x="4862420"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20" name="テキスト ボックス 19">
            <a:extLst>
              <a:ext uri="{FF2B5EF4-FFF2-40B4-BE49-F238E27FC236}">
                <a16:creationId xmlns:a16="http://schemas.microsoft.com/office/drawing/2014/main" id="{4D8F8620-8847-BBEB-B7E5-883B084E0B19}"/>
              </a:ext>
            </a:extLst>
          </p:cNvPr>
          <p:cNvSpPr txBox="1"/>
          <p:nvPr/>
        </p:nvSpPr>
        <p:spPr>
          <a:xfrm>
            <a:off x="5423788"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21" name="テキスト ボックス 20">
            <a:extLst>
              <a:ext uri="{FF2B5EF4-FFF2-40B4-BE49-F238E27FC236}">
                <a16:creationId xmlns:a16="http://schemas.microsoft.com/office/drawing/2014/main" id="{3A52B23C-BB29-1103-788A-5A3C1469A43F}"/>
              </a:ext>
            </a:extLst>
          </p:cNvPr>
          <p:cNvSpPr txBox="1"/>
          <p:nvPr/>
        </p:nvSpPr>
        <p:spPr>
          <a:xfrm>
            <a:off x="5985156"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22" name="テキスト ボックス 21">
            <a:extLst>
              <a:ext uri="{FF2B5EF4-FFF2-40B4-BE49-F238E27FC236}">
                <a16:creationId xmlns:a16="http://schemas.microsoft.com/office/drawing/2014/main" id="{FEA893D6-66A5-BB0E-CEE8-1B77EF51DEF1}"/>
              </a:ext>
            </a:extLst>
          </p:cNvPr>
          <p:cNvSpPr txBox="1"/>
          <p:nvPr/>
        </p:nvSpPr>
        <p:spPr>
          <a:xfrm>
            <a:off x="6546524"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23" name="テキスト ボックス 22">
            <a:extLst>
              <a:ext uri="{FF2B5EF4-FFF2-40B4-BE49-F238E27FC236}">
                <a16:creationId xmlns:a16="http://schemas.microsoft.com/office/drawing/2014/main" id="{F711B365-B11C-51F0-D2C1-6CBE678390E7}"/>
              </a:ext>
            </a:extLst>
          </p:cNvPr>
          <p:cNvSpPr txBox="1"/>
          <p:nvPr/>
        </p:nvSpPr>
        <p:spPr>
          <a:xfrm>
            <a:off x="7107892"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24" name="テキスト ボックス 23">
            <a:extLst>
              <a:ext uri="{FF2B5EF4-FFF2-40B4-BE49-F238E27FC236}">
                <a16:creationId xmlns:a16="http://schemas.microsoft.com/office/drawing/2014/main" id="{630CF2F7-EF2A-16B3-7282-AC8BF8073E9E}"/>
              </a:ext>
            </a:extLst>
          </p:cNvPr>
          <p:cNvSpPr txBox="1"/>
          <p:nvPr/>
        </p:nvSpPr>
        <p:spPr>
          <a:xfrm>
            <a:off x="7669260"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25" name="テキスト ボックス 24">
            <a:extLst>
              <a:ext uri="{FF2B5EF4-FFF2-40B4-BE49-F238E27FC236}">
                <a16:creationId xmlns:a16="http://schemas.microsoft.com/office/drawing/2014/main" id="{A53B9337-76C4-C8BE-7B94-044CE3913243}"/>
              </a:ext>
            </a:extLst>
          </p:cNvPr>
          <p:cNvSpPr txBox="1"/>
          <p:nvPr/>
        </p:nvSpPr>
        <p:spPr>
          <a:xfrm>
            <a:off x="8230628"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26" name="テキスト ボックス 25">
            <a:extLst>
              <a:ext uri="{FF2B5EF4-FFF2-40B4-BE49-F238E27FC236}">
                <a16:creationId xmlns:a16="http://schemas.microsoft.com/office/drawing/2014/main" id="{2E29B360-C498-6790-F5B7-12966CC131F8}"/>
              </a:ext>
            </a:extLst>
          </p:cNvPr>
          <p:cNvSpPr txBox="1"/>
          <p:nvPr/>
        </p:nvSpPr>
        <p:spPr>
          <a:xfrm>
            <a:off x="8791996"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27" name="テキスト ボックス 26">
            <a:extLst>
              <a:ext uri="{FF2B5EF4-FFF2-40B4-BE49-F238E27FC236}">
                <a16:creationId xmlns:a16="http://schemas.microsoft.com/office/drawing/2014/main" id="{EA0B5D3C-A9DA-195F-DECE-7B865826BDA8}"/>
              </a:ext>
            </a:extLst>
          </p:cNvPr>
          <p:cNvSpPr txBox="1"/>
          <p:nvPr/>
        </p:nvSpPr>
        <p:spPr>
          <a:xfrm>
            <a:off x="9353364"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3AD041A0-18A5-EB0B-BB31-A717DDD42AA8}"/>
              </a:ext>
            </a:extLst>
          </p:cNvPr>
          <p:cNvSpPr txBox="1"/>
          <p:nvPr/>
        </p:nvSpPr>
        <p:spPr>
          <a:xfrm>
            <a:off x="10517393"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5705D326-ED8B-E8CA-5936-17E755437BE7}"/>
              </a:ext>
            </a:extLst>
          </p:cNvPr>
          <p:cNvSpPr txBox="1"/>
          <p:nvPr/>
        </p:nvSpPr>
        <p:spPr>
          <a:xfrm>
            <a:off x="11078761"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30" name="テキスト ボックス 29">
            <a:extLst>
              <a:ext uri="{FF2B5EF4-FFF2-40B4-BE49-F238E27FC236}">
                <a16:creationId xmlns:a16="http://schemas.microsoft.com/office/drawing/2014/main" id="{7E916BBE-0F72-ACF0-C186-F62D5786A96A}"/>
              </a:ext>
            </a:extLst>
          </p:cNvPr>
          <p:cNvSpPr txBox="1"/>
          <p:nvPr/>
        </p:nvSpPr>
        <p:spPr>
          <a:xfrm>
            <a:off x="11640129"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31" name="テキスト ボックス 30">
            <a:extLst>
              <a:ext uri="{FF2B5EF4-FFF2-40B4-BE49-F238E27FC236}">
                <a16:creationId xmlns:a16="http://schemas.microsoft.com/office/drawing/2014/main" id="{364B0405-7B34-53EA-26CB-B6C9282BA8D9}"/>
              </a:ext>
            </a:extLst>
          </p:cNvPr>
          <p:cNvSpPr txBox="1"/>
          <p:nvPr/>
        </p:nvSpPr>
        <p:spPr>
          <a:xfrm>
            <a:off x="12201497"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32" name="テキスト ボックス 31">
            <a:extLst>
              <a:ext uri="{FF2B5EF4-FFF2-40B4-BE49-F238E27FC236}">
                <a16:creationId xmlns:a16="http://schemas.microsoft.com/office/drawing/2014/main" id="{B67DD0F6-A3B8-3065-C856-9E99E00E1785}"/>
              </a:ext>
            </a:extLst>
          </p:cNvPr>
          <p:cNvSpPr txBox="1"/>
          <p:nvPr/>
        </p:nvSpPr>
        <p:spPr>
          <a:xfrm>
            <a:off x="12762867"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33" name="テキスト ボックス 32">
            <a:extLst>
              <a:ext uri="{FF2B5EF4-FFF2-40B4-BE49-F238E27FC236}">
                <a16:creationId xmlns:a16="http://schemas.microsoft.com/office/drawing/2014/main" id="{F79A8DBD-A1FD-3F31-B45A-6A37E5EBD923}"/>
              </a:ext>
            </a:extLst>
          </p:cNvPr>
          <p:cNvSpPr txBox="1"/>
          <p:nvPr/>
        </p:nvSpPr>
        <p:spPr>
          <a:xfrm>
            <a:off x="13535783"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34" name="テキスト ボックス 33">
            <a:extLst>
              <a:ext uri="{FF2B5EF4-FFF2-40B4-BE49-F238E27FC236}">
                <a16:creationId xmlns:a16="http://schemas.microsoft.com/office/drawing/2014/main" id="{03CD6CF7-D648-C895-3BEC-953575717480}"/>
              </a:ext>
            </a:extLst>
          </p:cNvPr>
          <p:cNvSpPr txBox="1"/>
          <p:nvPr/>
        </p:nvSpPr>
        <p:spPr>
          <a:xfrm>
            <a:off x="14105860"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35" name="テキスト ボックス 34">
            <a:extLst>
              <a:ext uri="{FF2B5EF4-FFF2-40B4-BE49-F238E27FC236}">
                <a16:creationId xmlns:a16="http://schemas.microsoft.com/office/drawing/2014/main" id="{02C38707-6FE6-5846-2530-B9754286C6C8}"/>
              </a:ext>
            </a:extLst>
          </p:cNvPr>
          <p:cNvSpPr txBox="1"/>
          <p:nvPr/>
        </p:nvSpPr>
        <p:spPr>
          <a:xfrm>
            <a:off x="14675937"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36" name="テキスト ボックス 35">
            <a:extLst>
              <a:ext uri="{FF2B5EF4-FFF2-40B4-BE49-F238E27FC236}">
                <a16:creationId xmlns:a16="http://schemas.microsoft.com/office/drawing/2014/main" id="{29022810-F24F-E958-1EA9-B132EEAE9324}"/>
              </a:ext>
            </a:extLst>
          </p:cNvPr>
          <p:cNvSpPr txBox="1"/>
          <p:nvPr/>
        </p:nvSpPr>
        <p:spPr>
          <a:xfrm>
            <a:off x="15246014" y="3384046"/>
            <a:ext cx="384721" cy="607859"/>
          </a:xfrm>
          <a:prstGeom prst="rect">
            <a:avLst/>
          </a:prstGeom>
          <a:noFill/>
        </p:spPr>
        <p:txBody>
          <a:bodyPr vert="eaVert" wrap="none" rtlCol="0">
            <a:spAutoFit/>
          </a:bodyPr>
          <a:lstStyle/>
          <a:p>
            <a:pPr>
              <a:buClr>
                <a:srgbClr val="A9AAAA"/>
              </a:buClr>
            </a:pPr>
            <a:r>
              <a:rPr kumimoji="1" lang="ja-JP" altLang="en-US" sz="1300" spc="40">
                <a:solidFill>
                  <a:schemeClr val="bg1"/>
                </a:solidFill>
                <a:latin typeface="Noto Sans JP" panose="020B0200000000000000" pitchFamily="34" charset="-128"/>
                <a:ea typeface="Noto Sans JP" panose="020B0200000000000000" pitchFamily="34" charset="-128"/>
              </a:rPr>
              <a:t>広告枠</a:t>
            </a:r>
            <a:endParaRPr kumimoji="1" lang="en-US" altLang="ja-JP" sz="1300" spc="40" dirty="0">
              <a:solidFill>
                <a:schemeClr val="bg1"/>
              </a:solidFill>
              <a:latin typeface="Noto Sans JP" panose="020B0200000000000000" pitchFamily="34" charset="-128"/>
              <a:ea typeface="Noto Sans JP" panose="020B0200000000000000" pitchFamily="34" charset="-128"/>
            </a:endParaRPr>
          </a:p>
        </p:txBody>
      </p:sp>
      <p:sp>
        <p:nvSpPr>
          <p:cNvPr id="74" name="テキスト ボックス 73">
            <a:extLst>
              <a:ext uri="{FF2B5EF4-FFF2-40B4-BE49-F238E27FC236}">
                <a16:creationId xmlns:a16="http://schemas.microsoft.com/office/drawing/2014/main" id="{88BC9920-45BE-18FD-B149-2D5A4415ADB3}"/>
              </a:ext>
            </a:extLst>
          </p:cNvPr>
          <p:cNvSpPr txBox="1"/>
          <p:nvPr/>
        </p:nvSpPr>
        <p:spPr>
          <a:xfrm>
            <a:off x="2374369" y="5234024"/>
            <a:ext cx="384721" cy="694101"/>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1st Ads</a:t>
            </a:r>
          </a:p>
        </p:txBody>
      </p:sp>
      <p:sp>
        <p:nvSpPr>
          <p:cNvPr id="75" name="テキスト ボックス 74">
            <a:extLst>
              <a:ext uri="{FF2B5EF4-FFF2-40B4-BE49-F238E27FC236}">
                <a16:creationId xmlns:a16="http://schemas.microsoft.com/office/drawing/2014/main" id="{C538953A-E77C-2463-35B4-4CE3A35F5AD2}"/>
              </a:ext>
            </a:extLst>
          </p:cNvPr>
          <p:cNvSpPr txBox="1"/>
          <p:nvPr/>
        </p:nvSpPr>
        <p:spPr>
          <a:xfrm>
            <a:off x="4865173"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76" name="テキスト ボックス 75">
            <a:extLst>
              <a:ext uri="{FF2B5EF4-FFF2-40B4-BE49-F238E27FC236}">
                <a16:creationId xmlns:a16="http://schemas.microsoft.com/office/drawing/2014/main" id="{E707EBE4-2757-6A3D-80AC-237B82962D24}"/>
              </a:ext>
            </a:extLst>
          </p:cNvPr>
          <p:cNvSpPr txBox="1"/>
          <p:nvPr/>
        </p:nvSpPr>
        <p:spPr>
          <a:xfrm>
            <a:off x="4301052"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78" name="テキスト ボックス 77">
            <a:extLst>
              <a:ext uri="{FF2B5EF4-FFF2-40B4-BE49-F238E27FC236}">
                <a16:creationId xmlns:a16="http://schemas.microsoft.com/office/drawing/2014/main" id="{B3A4AB74-CDE6-34B0-06EB-7FE1CAE9F6A8}"/>
              </a:ext>
            </a:extLst>
          </p:cNvPr>
          <p:cNvSpPr txBox="1"/>
          <p:nvPr/>
        </p:nvSpPr>
        <p:spPr>
          <a:xfrm>
            <a:off x="5993415"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79" name="テキスト ボックス 78">
            <a:extLst>
              <a:ext uri="{FF2B5EF4-FFF2-40B4-BE49-F238E27FC236}">
                <a16:creationId xmlns:a16="http://schemas.microsoft.com/office/drawing/2014/main" id="{5C99063B-77B4-515B-6B02-BC64E6A75142}"/>
              </a:ext>
            </a:extLst>
          </p:cNvPr>
          <p:cNvSpPr txBox="1"/>
          <p:nvPr/>
        </p:nvSpPr>
        <p:spPr>
          <a:xfrm>
            <a:off x="5429294"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80" name="テキスト ボックス 79">
            <a:extLst>
              <a:ext uri="{FF2B5EF4-FFF2-40B4-BE49-F238E27FC236}">
                <a16:creationId xmlns:a16="http://schemas.microsoft.com/office/drawing/2014/main" id="{F4D97319-BE3F-A785-E501-BC84D0C06E7E}"/>
              </a:ext>
            </a:extLst>
          </p:cNvPr>
          <p:cNvSpPr txBox="1"/>
          <p:nvPr/>
        </p:nvSpPr>
        <p:spPr>
          <a:xfrm>
            <a:off x="7121657"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81" name="テキスト ボックス 80">
            <a:extLst>
              <a:ext uri="{FF2B5EF4-FFF2-40B4-BE49-F238E27FC236}">
                <a16:creationId xmlns:a16="http://schemas.microsoft.com/office/drawing/2014/main" id="{E0352C20-AAD1-5006-DF2E-B1ED0F90C380}"/>
              </a:ext>
            </a:extLst>
          </p:cNvPr>
          <p:cNvSpPr txBox="1"/>
          <p:nvPr/>
        </p:nvSpPr>
        <p:spPr>
          <a:xfrm>
            <a:off x="6557536"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82" name="テキスト ボックス 81">
            <a:extLst>
              <a:ext uri="{FF2B5EF4-FFF2-40B4-BE49-F238E27FC236}">
                <a16:creationId xmlns:a16="http://schemas.microsoft.com/office/drawing/2014/main" id="{F7C2A963-4ED0-F331-856C-D683DCDD4F95}"/>
              </a:ext>
            </a:extLst>
          </p:cNvPr>
          <p:cNvSpPr txBox="1"/>
          <p:nvPr/>
        </p:nvSpPr>
        <p:spPr>
          <a:xfrm>
            <a:off x="8249899"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83" name="テキスト ボックス 82">
            <a:extLst>
              <a:ext uri="{FF2B5EF4-FFF2-40B4-BE49-F238E27FC236}">
                <a16:creationId xmlns:a16="http://schemas.microsoft.com/office/drawing/2014/main" id="{73C50EC8-6826-8256-A3F1-7934A5139B10}"/>
              </a:ext>
            </a:extLst>
          </p:cNvPr>
          <p:cNvSpPr txBox="1"/>
          <p:nvPr/>
        </p:nvSpPr>
        <p:spPr>
          <a:xfrm>
            <a:off x="7685778"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84" name="テキスト ボックス 83">
            <a:extLst>
              <a:ext uri="{FF2B5EF4-FFF2-40B4-BE49-F238E27FC236}">
                <a16:creationId xmlns:a16="http://schemas.microsoft.com/office/drawing/2014/main" id="{4C2DD03B-2026-E8E1-FD13-1B2572E13524}"/>
              </a:ext>
            </a:extLst>
          </p:cNvPr>
          <p:cNvSpPr txBox="1"/>
          <p:nvPr/>
        </p:nvSpPr>
        <p:spPr>
          <a:xfrm>
            <a:off x="9378141"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85" name="テキスト ボックス 84">
            <a:extLst>
              <a:ext uri="{FF2B5EF4-FFF2-40B4-BE49-F238E27FC236}">
                <a16:creationId xmlns:a16="http://schemas.microsoft.com/office/drawing/2014/main" id="{6FC4C893-7E35-83AE-097A-6C0CF3A6DE6F}"/>
              </a:ext>
            </a:extLst>
          </p:cNvPr>
          <p:cNvSpPr txBox="1"/>
          <p:nvPr/>
        </p:nvSpPr>
        <p:spPr>
          <a:xfrm>
            <a:off x="8814020"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86" name="テキスト ボックス 85">
            <a:extLst>
              <a:ext uri="{FF2B5EF4-FFF2-40B4-BE49-F238E27FC236}">
                <a16:creationId xmlns:a16="http://schemas.microsoft.com/office/drawing/2014/main" id="{D1ADDC52-E7AA-B953-68B2-812AC243983B}"/>
              </a:ext>
            </a:extLst>
          </p:cNvPr>
          <p:cNvSpPr txBox="1"/>
          <p:nvPr/>
        </p:nvSpPr>
        <p:spPr>
          <a:xfrm>
            <a:off x="10506383"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87" name="テキスト ボックス 86">
            <a:extLst>
              <a:ext uri="{FF2B5EF4-FFF2-40B4-BE49-F238E27FC236}">
                <a16:creationId xmlns:a16="http://schemas.microsoft.com/office/drawing/2014/main" id="{CB5EEF7B-FAAF-5419-2807-2D2A844127CB}"/>
              </a:ext>
            </a:extLst>
          </p:cNvPr>
          <p:cNvSpPr txBox="1"/>
          <p:nvPr/>
        </p:nvSpPr>
        <p:spPr>
          <a:xfrm>
            <a:off x="9942262"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89" name="テキスト ボックス 88">
            <a:extLst>
              <a:ext uri="{FF2B5EF4-FFF2-40B4-BE49-F238E27FC236}">
                <a16:creationId xmlns:a16="http://schemas.microsoft.com/office/drawing/2014/main" id="{0266C7D7-70C5-A6C5-2B68-FC4882A01C9A}"/>
              </a:ext>
            </a:extLst>
          </p:cNvPr>
          <p:cNvSpPr txBox="1"/>
          <p:nvPr/>
        </p:nvSpPr>
        <p:spPr>
          <a:xfrm>
            <a:off x="11634625"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90" name="テキスト ボックス 89">
            <a:extLst>
              <a:ext uri="{FF2B5EF4-FFF2-40B4-BE49-F238E27FC236}">
                <a16:creationId xmlns:a16="http://schemas.microsoft.com/office/drawing/2014/main" id="{7C003E90-C512-40F7-70A1-F3CF6A4C843A}"/>
              </a:ext>
            </a:extLst>
          </p:cNvPr>
          <p:cNvSpPr txBox="1"/>
          <p:nvPr/>
        </p:nvSpPr>
        <p:spPr>
          <a:xfrm>
            <a:off x="11070504"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91" name="テキスト ボックス 90">
            <a:extLst>
              <a:ext uri="{FF2B5EF4-FFF2-40B4-BE49-F238E27FC236}">
                <a16:creationId xmlns:a16="http://schemas.microsoft.com/office/drawing/2014/main" id="{E1EFAB3F-5B75-39E4-8F5E-479A6A609A80}"/>
              </a:ext>
            </a:extLst>
          </p:cNvPr>
          <p:cNvSpPr txBox="1"/>
          <p:nvPr/>
        </p:nvSpPr>
        <p:spPr>
          <a:xfrm>
            <a:off x="12762867" y="5189140"/>
            <a:ext cx="384721" cy="738985"/>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2nd Ads</a:t>
            </a:r>
          </a:p>
        </p:txBody>
      </p:sp>
      <p:sp>
        <p:nvSpPr>
          <p:cNvPr id="92" name="テキスト ボックス 91">
            <a:extLst>
              <a:ext uri="{FF2B5EF4-FFF2-40B4-BE49-F238E27FC236}">
                <a16:creationId xmlns:a16="http://schemas.microsoft.com/office/drawing/2014/main" id="{05A0CAC8-42FE-0B17-6131-BED2ECEA2FFD}"/>
              </a:ext>
            </a:extLst>
          </p:cNvPr>
          <p:cNvSpPr txBox="1"/>
          <p:nvPr/>
        </p:nvSpPr>
        <p:spPr>
          <a:xfrm>
            <a:off x="12198746" y="4783581"/>
            <a:ext cx="384721" cy="1144544"/>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2nd Contents</a:t>
            </a:r>
          </a:p>
        </p:txBody>
      </p:sp>
      <p:sp>
        <p:nvSpPr>
          <p:cNvPr id="93" name="テキスト ボックス 92">
            <a:extLst>
              <a:ext uri="{FF2B5EF4-FFF2-40B4-BE49-F238E27FC236}">
                <a16:creationId xmlns:a16="http://schemas.microsoft.com/office/drawing/2014/main" id="{911767A0-2939-8621-3D34-4368C8E01930}"/>
              </a:ext>
            </a:extLst>
          </p:cNvPr>
          <p:cNvSpPr txBox="1"/>
          <p:nvPr/>
        </p:nvSpPr>
        <p:spPr>
          <a:xfrm>
            <a:off x="14095058" y="5188243"/>
            <a:ext cx="384721" cy="703719"/>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3rd Ads</a:t>
            </a:r>
          </a:p>
        </p:txBody>
      </p:sp>
      <p:sp>
        <p:nvSpPr>
          <p:cNvPr id="94" name="テキスト ボックス 93">
            <a:extLst>
              <a:ext uri="{FF2B5EF4-FFF2-40B4-BE49-F238E27FC236}">
                <a16:creationId xmlns:a16="http://schemas.microsoft.com/office/drawing/2014/main" id="{F913A8F3-57BF-B5DF-231E-EA119E7D00E9}"/>
              </a:ext>
            </a:extLst>
          </p:cNvPr>
          <p:cNvSpPr txBox="1"/>
          <p:nvPr/>
        </p:nvSpPr>
        <p:spPr>
          <a:xfrm>
            <a:off x="13530937" y="4782684"/>
            <a:ext cx="384721" cy="1109278"/>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3rd Contents</a:t>
            </a:r>
          </a:p>
        </p:txBody>
      </p:sp>
      <p:sp>
        <p:nvSpPr>
          <p:cNvPr id="95" name="テキスト ボックス 94">
            <a:extLst>
              <a:ext uri="{FF2B5EF4-FFF2-40B4-BE49-F238E27FC236}">
                <a16:creationId xmlns:a16="http://schemas.microsoft.com/office/drawing/2014/main" id="{6BEA4542-F3D6-BAFB-F841-0BAEEE008946}"/>
              </a:ext>
            </a:extLst>
          </p:cNvPr>
          <p:cNvSpPr txBox="1"/>
          <p:nvPr/>
        </p:nvSpPr>
        <p:spPr>
          <a:xfrm>
            <a:off x="15223300" y="5188243"/>
            <a:ext cx="384721" cy="703719"/>
          </a:xfrm>
          <a:prstGeom prst="rect">
            <a:avLst/>
          </a:prstGeom>
          <a:noFill/>
        </p:spPr>
        <p:txBody>
          <a:bodyPr vert="vert" wrap="none" rtlCol="0">
            <a:spAutoFit/>
          </a:bodyPr>
          <a:lstStyle/>
          <a:p>
            <a:pPr algn="r">
              <a:buClr>
                <a:srgbClr val="A9AAAA"/>
              </a:buClr>
            </a:pPr>
            <a:r>
              <a:rPr kumimoji="1" lang="en-US" altLang="ja-JP" sz="1300" spc="40" dirty="0">
                <a:solidFill>
                  <a:schemeClr val="bg1"/>
                </a:solidFill>
                <a:latin typeface="Roboto" panose="02000000000000000000" pitchFamily="2" charset="0"/>
                <a:ea typeface="Roboto" panose="02000000000000000000" pitchFamily="2" charset="0"/>
              </a:rPr>
              <a:t>3rd Ads</a:t>
            </a:r>
          </a:p>
        </p:txBody>
      </p:sp>
      <p:sp>
        <p:nvSpPr>
          <p:cNvPr id="96" name="テキスト ボックス 95">
            <a:extLst>
              <a:ext uri="{FF2B5EF4-FFF2-40B4-BE49-F238E27FC236}">
                <a16:creationId xmlns:a16="http://schemas.microsoft.com/office/drawing/2014/main" id="{FB6C8319-5B42-70FB-A1BE-C11873263CE2}"/>
              </a:ext>
            </a:extLst>
          </p:cNvPr>
          <p:cNvSpPr txBox="1"/>
          <p:nvPr/>
        </p:nvSpPr>
        <p:spPr>
          <a:xfrm>
            <a:off x="14659179" y="4782684"/>
            <a:ext cx="384721" cy="1109278"/>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3rd Contents</a:t>
            </a:r>
          </a:p>
        </p:txBody>
      </p:sp>
      <p:sp>
        <p:nvSpPr>
          <p:cNvPr id="106" name="テキスト ボックス 105">
            <a:extLst>
              <a:ext uri="{FF2B5EF4-FFF2-40B4-BE49-F238E27FC236}">
                <a16:creationId xmlns:a16="http://schemas.microsoft.com/office/drawing/2014/main" id="{E740B80C-097F-0841-4A0C-2AB94B22A2F8}"/>
              </a:ext>
            </a:extLst>
          </p:cNvPr>
          <p:cNvSpPr txBox="1"/>
          <p:nvPr/>
        </p:nvSpPr>
        <p:spPr>
          <a:xfrm>
            <a:off x="974914" y="2487013"/>
            <a:ext cx="610424"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乗車</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07" name="テキスト ボックス 106">
            <a:extLst>
              <a:ext uri="{FF2B5EF4-FFF2-40B4-BE49-F238E27FC236}">
                <a16:creationId xmlns:a16="http://schemas.microsoft.com/office/drawing/2014/main" id="{92B99293-4B4B-9AA3-9B8F-7901C7B3A382}"/>
              </a:ext>
            </a:extLst>
          </p:cNvPr>
          <p:cNvSpPr txBox="1"/>
          <p:nvPr/>
        </p:nvSpPr>
        <p:spPr>
          <a:xfrm>
            <a:off x="2189303" y="2432871"/>
            <a:ext cx="767518" cy="324704"/>
          </a:xfrm>
          <a:prstGeom prst="rect">
            <a:avLst/>
          </a:prstGeom>
          <a:noFill/>
        </p:spPr>
        <p:txBody>
          <a:bodyPr wrap="none" rtlCol="0">
            <a:spAutoFit/>
          </a:bodyPr>
          <a:lstStyle/>
          <a:p>
            <a:pPr>
              <a:lnSpc>
                <a:spcPct val="140000"/>
              </a:lnSpc>
            </a:pPr>
            <a:r>
              <a:rPr lang="en-US" altLang="ja-JP" sz="1200" b="1" kern="3000" spc="60" dirty="0">
                <a:solidFill>
                  <a:schemeClr val="bg1"/>
                </a:solidFill>
                <a:latin typeface="Roboto Black" panose="02000000000000000000" pitchFamily="2" charset="0"/>
                <a:ea typeface="Roboto Black" panose="02000000000000000000" pitchFamily="2" charset="0"/>
              </a:rPr>
              <a:t>1st Ads</a:t>
            </a:r>
            <a:endParaRPr kumimoji="1" lang="en-US" altLang="ja-JP" sz="1200" b="1" kern="3000" spc="60" dirty="0">
              <a:solidFill>
                <a:schemeClr val="bg1"/>
              </a:solidFill>
              <a:latin typeface="Roboto Black" panose="02000000000000000000" pitchFamily="2" charset="0"/>
              <a:ea typeface="Roboto Black" panose="02000000000000000000" pitchFamily="2" charset="0"/>
            </a:endParaRPr>
          </a:p>
        </p:txBody>
      </p:sp>
      <p:sp>
        <p:nvSpPr>
          <p:cNvPr id="108" name="テキスト ボックス 107">
            <a:extLst>
              <a:ext uri="{FF2B5EF4-FFF2-40B4-BE49-F238E27FC236}">
                <a16:creationId xmlns:a16="http://schemas.microsoft.com/office/drawing/2014/main" id="{9B449A17-C056-3992-D563-60C90B484A4E}"/>
              </a:ext>
            </a:extLst>
          </p:cNvPr>
          <p:cNvSpPr txBox="1"/>
          <p:nvPr/>
        </p:nvSpPr>
        <p:spPr>
          <a:xfrm>
            <a:off x="7776236" y="2434019"/>
            <a:ext cx="2075568" cy="321306"/>
          </a:xfrm>
          <a:prstGeom prst="rect">
            <a:avLst/>
          </a:prstGeom>
          <a:noFill/>
        </p:spPr>
        <p:txBody>
          <a:bodyPr wrap="none" rtlCol="0">
            <a:spAutoFit/>
          </a:bodyPr>
          <a:lstStyle/>
          <a:p>
            <a:pPr>
              <a:lnSpc>
                <a:spcPct val="140000"/>
              </a:lnSpc>
            </a:pPr>
            <a:r>
              <a:rPr lang="en-US" altLang="ja-JP" sz="1200" b="1" kern="3000" spc="60" dirty="0">
                <a:solidFill>
                  <a:schemeClr val="bg1"/>
                </a:solidFill>
                <a:latin typeface="Roboto Black" panose="02000000000000000000" pitchFamily="2" charset="0"/>
                <a:ea typeface="Roboto Black" panose="02000000000000000000" pitchFamily="2" charset="0"/>
              </a:rPr>
              <a:t>2nd Ads / 2nd Contents</a:t>
            </a:r>
            <a:endParaRPr kumimoji="1" lang="en-US" altLang="ja-JP" sz="1200" b="1" kern="3000" spc="60" dirty="0">
              <a:solidFill>
                <a:schemeClr val="bg1"/>
              </a:solidFill>
              <a:latin typeface="Roboto Black" panose="02000000000000000000" pitchFamily="2" charset="0"/>
              <a:ea typeface="Roboto Black" panose="02000000000000000000" pitchFamily="2" charset="0"/>
            </a:endParaRPr>
          </a:p>
        </p:txBody>
      </p:sp>
      <p:sp>
        <p:nvSpPr>
          <p:cNvPr id="109" name="テキスト ボックス 108">
            <a:extLst>
              <a:ext uri="{FF2B5EF4-FFF2-40B4-BE49-F238E27FC236}">
                <a16:creationId xmlns:a16="http://schemas.microsoft.com/office/drawing/2014/main" id="{C8B94A2E-24C5-6C00-9B86-4E78FF4565D4}"/>
              </a:ext>
            </a:extLst>
          </p:cNvPr>
          <p:cNvSpPr txBox="1"/>
          <p:nvPr/>
        </p:nvSpPr>
        <p:spPr>
          <a:xfrm>
            <a:off x="13732071" y="2366698"/>
            <a:ext cx="2121415" cy="461665"/>
          </a:xfrm>
          <a:prstGeom prst="rect">
            <a:avLst/>
          </a:prstGeom>
          <a:noFill/>
        </p:spPr>
        <p:txBody>
          <a:bodyPr wrap="none" rtlCol="0">
            <a:spAutoFit/>
          </a:bodyPr>
          <a:lstStyle/>
          <a:p>
            <a:pPr algn="ctr"/>
            <a:r>
              <a:rPr lang="en-US" altLang="ja-JP" sz="1200" b="1" kern="3000" spc="60" dirty="0">
                <a:solidFill>
                  <a:schemeClr val="bg1"/>
                </a:solidFill>
                <a:latin typeface="Roboto Black" panose="02000000000000000000" pitchFamily="2" charset="0"/>
                <a:ea typeface="Roboto Black" panose="02000000000000000000" pitchFamily="2" charset="0"/>
              </a:rPr>
              <a:t>3rd Ads / 3rd Contents</a:t>
            </a:r>
          </a:p>
          <a:p>
            <a:pPr algn="ctr"/>
            <a:r>
              <a:rPr kumimoji="1" lang="en-US" altLang="ja-JP" sz="1200" b="1" kern="3000" spc="60" dirty="0">
                <a:solidFill>
                  <a:schemeClr val="bg1"/>
                </a:solidFill>
                <a:latin typeface="Roboto Black" panose="02000000000000000000" pitchFamily="2" charset="0"/>
                <a:ea typeface="Roboto Black" panose="02000000000000000000" pitchFamily="2" charset="0"/>
              </a:rPr>
              <a:t>Area Ads / Targeting Ads</a:t>
            </a:r>
          </a:p>
        </p:txBody>
      </p:sp>
      <p:sp>
        <p:nvSpPr>
          <p:cNvPr id="110" name="テキスト ボックス 109">
            <a:extLst>
              <a:ext uri="{FF2B5EF4-FFF2-40B4-BE49-F238E27FC236}">
                <a16:creationId xmlns:a16="http://schemas.microsoft.com/office/drawing/2014/main" id="{A1348D19-6996-62E2-821E-68CA1D6F4237}"/>
              </a:ext>
            </a:extLst>
          </p:cNvPr>
          <p:cNvSpPr txBox="1"/>
          <p:nvPr/>
        </p:nvSpPr>
        <p:spPr>
          <a:xfrm>
            <a:off x="16685560" y="2487013"/>
            <a:ext cx="610424"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降車</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3" name="正方形/長方形 2">
            <a:extLst>
              <a:ext uri="{FF2B5EF4-FFF2-40B4-BE49-F238E27FC236}">
                <a16:creationId xmlns:a16="http://schemas.microsoft.com/office/drawing/2014/main" id="{F13A4CB4-A14A-8DE8-3C48-B45A242F014A}"/>
              </a:ext>
            </a:extLst>
          </p:cNvPr>
          <p:cNvSpPr/>
          <p:nvPr/>
        </p:nvSpPr>
        <p:spPr>
          <a:xfrm>
            <a:off x="3095328" y="2355193"/>
            <a:ext cx="1031813" cy="720000"/>
          </a:xfrm>
          <a:prstGeom prst="rect">
            <a:avLst/>
          </a:prstGeom>
          <a:solidFill>
            <a:schemeClr val="tx1"/>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9DDAB13-ECCB-3395-6E6B-C7975D9E9C2D}"/>
              </a:ext>
            </a:extLst>
          </p:cNvPr>
          <p:cNvSpPr/>
          <p:nvPr/>
        </p:nvSpPr>
        <p:spPr>
          <a:xfrm>
            <a:off x="3095328" y="3105940"/>
            <a:ext cx="1031813" cy="4868828"/>
          </a:xfrm>
          <a:prstGeom prst="rect">
            <a:avLst/>
          </a:prstGeom>
          <a:no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8970FD3-3783-75F1-BDD3-9335A1B78E52}"/>
              </a:ext>
            </a:extLst>
          </p:cNvPr>
          <p:cNvSpPr/>
          <p:nvPr/>
        </p:nvSpPr>
        <p:spPr>
          <a:xfrm>
            <a:off x="3369615" y="3237971"/>
            <a:ext cx="494270" cy="283304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86F6ECF-D82B-B9D5-E425-0FD560AB7DF4}"/>
              </a:ext>
            </a:extLst>
          </p:cNvPr>
          <p:cNvSpPr txBox="1"/>
          <p:nvPr/>
        </p:nvSpPr>
        <p:spPr>
          <a:xfrm>
            <a:off x="3424390" y="3384046"/>
            <a:ext cx="384721" cy="951543"/>
          </a:xfrm>
          <a:prstGeom prst="rect">
            <a:avLst/>
          </a:prstGeom>
          <a:noFill/>
        </p:spPr>
        <p:txBody>
          <a:bodyPr vert="eaVert" wrap="none" rtlCol="0">
            <a:spAutoFit/>
          </a:bodyPr>
          <a:lstStyle/>
          <a:p>
            <a:pPr>
              <a:buClr>
                <a:srgbClr val="A9AAAA"/>
              </a:buClr>
            </a:pPr>
            <a:r>
              <a:rPr kumimoji="1" lang="ja-JP" altLang="en-US" sz="1300" spc="40">
                <a:solidFill>
                  <a:srgbClr val="6E6E6E"/>
                </a:solidFill>
                <a:latin typeface="Noto Sans JP" panose="020B0200000000000000" pitchFamily="34" charset="-128"/>
                <a:ea typeface="Noto Sans JP" panose="020B0200000000000000" pitchFamily="34" charset="-128"/>
              </a:rPr>
              <a:t>コンテンツ</a:t>
            </a:r>
            <a:endParaRPr kumimoji="1" lang="en-US" altLang="ja-JP" sz="1300" spc="40" dirty="0">
              <a:solidFill>
                <a:srgbClr val="6E6E6E"/>
              </a:solidFill>
              <a:latin typeface="Noto Sans JP" panose="020B0200000000000000" pitchFamily="34" charset="-128"/>
              <a:ea typeface="Noto Sans JP" panose="020B0200000000000000" pitchFamily="34" charset="-128"/>
            </a:endParaRPr>
          </a:p>
        </p:txBody>
      </p:sp>
      <p:sp>
        <p:nvSpPr>
          <p:cNvPr id="12" name="テキスト ボックス 11">
            <a:extLst>
              <a:ext uri="{FF2B5EF4-FFF2-40B4-BE49-F238E27FC236}">
                <a16:creationId xmlns:a16="http://schemas.microsoft.com/office/drawing/2014/main" id="{DC987EE5-2A76-1B31-8654-77411DF1AF4B}"/>
              </a:ext>
            </a:extLst>
          </p:cNvPr>
          <p:cNvSpPr txBox="1"/>
          <p:nvPr/>
        </p:nvSpPr>
        <p:spPr>
          <a:xfrm>
            <a:off x="3424390" y="4558519"/>
            <a:ext cx="384721" cy="1369606"/>
          </a:xfrm>
          <a:prstGeom prst="rect">
            <a:avLst/>
          </a:prstGeom>
          <a:noFill/>
        </p:spPr>
        <p:txBody>
          <a:bodyPr vert="vert" wrap="none" rtlCol="0">
            <a:spAutoFit/>
          </a:bodyPr>
          <a:lstStyle/>
          <a:p>
            <a:pPr algn="r">
              <a:buClr>
                <a:srgbClr val="A9AAAA"/>
              </a:buClr>
            </a:pPr>
            <a:r>
              <a:rPr kumimoji="1" lang="en-US" altLang="ja-JP" sz="1300" spc="40" dirty="0">
                <a:solidFill>
                  <a:srgbClr val="6E6E6E"/>
                </a:solidFill>
                <a:latin typeface="Roboto" panose="02000000000000000000" pitchFamily="2" charset="0"/>
                <a:ea typeface="Roboto" panose="02000000000000000000" pitchFamily="2" charset="0"/>
              </a:rPr>
              <a:t>PRIME Contents</a:t>
            </a:r>
          </a:p>
        </p:txBody>
      </p:sp>
      <p:sp>
        <p:nvSpPr>
          <p:cNvPr id="18" name="テキスト ボックス 17">
            <a:extLst>
              <a:ext uri="{FF2B5EF4-FFF2-40B4-BE49-F238E27FC236}">
                <a16:creationId xmlns:a16="http://schemas.microsoft.com/office/drawing/2014/main" id="{27C66DD8-DEBD-1C4F-5645-E14BF6548FFE}"/>
              </a:ext>
            </a:extLst>
          </p:cNvPr>
          <p:cNvSpPr txBox="1"/>
          <p:nvPr/>
        </p:nvSpPr>
        <p:spPr>
          <a:xfrm>
            <a:off x="3113604" y="2366698"/>
            <a:ext cx="1005725" cy="461665"/>
          </a:xfrm>
          <a:prstGeom prst="rect">
            <a:avLst/>
          </a:prstGeom>
          <a:noFill/>
        </p:spPr>
        <p:txBody>
          <a:bodyPr wrap="none" rtlCol="0">
            <a:spAutoFit/>
          </a:bodyPr>
          <a:lstStyle/>
          <a:p>
            <a:pPr algn="ctr"/>
            <a:r>
              <a:rPr lang="en-US" altLang="ja-JP" sz="1200" b="1" kern="3000" spc="60" dirty="0">
                <a:solidFill>
                  <a:schemeClr val="bg1"/>
                </a:solidFill>
                <a:latin typeface="Roboto Black" panose="02000000000000000000" pitchFamily="2" charset="0"/>
                <a:ea typeface="Roboto Black" panose="02000000000000000000" pitchFamily="2" charset="0"/>
              </a:rPr>
              <a:t>1st PRIME</a:t>
            </a:r>
          </a:p>
          <a:p>
            <a:pPr algn="ctr"/>
            <a:r>
              <a:rPr kumimoji="1" lang="en-US" altLang="ja-JP" sz="1200" b="1" kern="3000" spc="60" dirty="0">
                <a:solidFill>
                  <a:schemeClr val="bg1"/>
                </a:solidFill>
                <a:latin typeface="Roboto Black" panose="02000000000000000000" pitchFamily="2" charset="0"/>
                <a:ea typeface="Roboto Black" panose="02000000000000000000" pitchFamily="2" charset="0"/>
              </a:rPr>
              <a:t>Contents</a:t>
            </a:r>
          </a:p>
        </p:txBody>
      </p:sp>
      <p:sp>
        <p:nvSpPr>
          <p:cNvPr id="39" name="テキスト ボックス 38">
            <a:extLst>
              <a:ext uri="{FF2B5EF4-FFF2-40B4-BE49-F238E27FC236}">
                <a16:creationId xmlns:a16="http://schemas.microsoft.com/office/drawing/2014/main" id="{6A07AE9B-779E-8C74-E383-14CAAE562D67}"/>
              </a:ext>
            </a:extLst>
          </p:cNvPr>
          <p:cNvSpPr txBox="1"/>
          <p:nvPr/>
        </p:nvSpPr>
        <p:spPr>
          <a:xfrm>
            <a:off x="15701211" y="4470965"/>
            <a:ext cx="530915" cy="369332"/>
          </a:xfrm>
          <a:prstGeom prst="rect">
            <a:avLst/>
          </a:prstGeom>
          <a:noFill/>
        </p:spPr>
        <p:txBody>
          <a:bodyPr wrap="none" rtlCol="0">
            <a:spAutoFit/>
          </a:bodyPr>
          <a:lstStyle/>
          <a:p>
            <a:r>
              <a:rPr kumimoji="1" lang="en-US" altLang="ja-JP" dirty="0"/>
              <a:t>•••</a:t>
            </a:r>
            <a:endParaRPr kumimoji="1" lang="ja-JP" altLang="en-US"/>
          </a:p>
        </p:txBody>
      </p:sp>
      <p:sp>
        <p:nvSpPr>
          <p:cNvPr id="40" name="Object119">
            <a:extLst>
              <a:ext uri="{FF2B5EF4-FFF2-40B4-BE49-F238E27FC236}">
                <a16:creationId xmlns:a16="http://schemas.microsoft.com/office/drawing/2014/main" id="{F6E7F6CB-F809-DC19-61AC-800DC0F48F72}"/>
              </a:ext>
            </a:extLst>
          </p:cNvPr>
          <p:cNvSpPr/>
          <p:nvPr/>
        </p:nvSpPr>
        <p:spPr>
          <a:xfrm>
            <a:off x="2280484" y="2813380"/>
            <a:ext cx="579005" cy="193707"/>
          </a:xfrm>
          <a:prstGeom prst="rect">
            <a:avLst/>
          </a:prstGeom>
          <a:noFill/>
          <a:ln/>
        </p:spPr>
        <p:txBody>
          <a:bodyPr wrap="none" lIns="0" tIns="0" rIns="0" bIns="0" rtlCol="0" anchor="t">
            <a:spAutoFit/>
          </a:bodyPr>
          <a:lstStyle/>
          <a:p>
            <a:pPr algn="l">
              <a:lnSpc>
                <a:spcPct val="160000"/>
              </a:lnSpc>
            </a:pPr>
            <a:r>
              <a:rPr lang="en-US" sz="9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1分間程度</a:t>
            </a:r>
            <a:endParaRPr lang="en-US" altLang="ja-JP" sz="900" dirty="0">
              <a:solidFill>
                <a:srgbClr val="FF8F1C"/>
              </a:solidFill>
              <a:latin typeface="Noto Sans JP" panose="020B0200000000000000" pitchFamily="34" charset="-128"/>
              <a:ea typeface="Noto Sans JP" panose="020B0200000000000000" pitchFamily="34" charset="-128"/>
            </a:endParaRPr>
          </a:p>
        </p:txBody>
      </p:sp>
      <p:sp>
        <p:nvSpPr>
          <p:cNvPr id="41" name="Object119">
            <a:extLst>
              <a:ext uri="{FF2B5EF4-FFF2-40B4-BE49-F238E27FC236}">
                <a16:creationId xmlns:a16="http://schemas.microsoft.com/office/drawing/2014/main" id="{7AB65046-1BDD-93E8-F90C-5EF1CD46052A}"/>
              </a:ext>
            </a:extLst>
          </p:cNvPr>
          <p:cNvSpPr/>
          <p:nvPr/>
        </p:nvSpPr>
        <p:spPr>
          <a:xfrm>
            <a:off x="3311352" y="2813380"/>
            <a:ext cx="579005" cy="193707"/>
          </a:xfrm>
          <a:prstGeom prst="rect">
            <a:avLst/>
          </a:prstGeom>
          <a:noFill/>
          <a:ln/>
        </p:spPr>
        <p:txBody>
          <a:bodyPr wrap="none" lIns="0" tIns="0" rIns="0" bIns="0" rtlCol="0" anchor="t">
            <a:spAutoFit/>
          </a:bodyPr>
          <a:lstStyle/>
          <a:p>
            <a:pPr algn="l">
              <a:lnSpc>
                <a:spcPct val="160000"/>
              </a:lnSpc>
            </a:pPr>
            <a:r>
              <a:rPr lang="en-US" sz="9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1分間程度</a:t>
            </a:r>
            <a:endParaRPr lang="en-US" altLang="ja-JP" sz="900" dirty="0">
              <a:solidFill>
                <a:srgbClr val="FF8F1C"/>
              </a:solidFill>
              <a:latin typeface="Noto Sans JP" panose="020B0200000000000000" pitchFamily="34" charset="-128"/>
              <a:ea typeface="Noto Sans JP" panose="020B0200000000000000" pitchFamily="34" charset="-128"/>
            </a:endParaRPr>
          </a:p>
        </p:txBody>
      </p:sp>
      <p:sp>
        <p:nvSpPr>
          <p:cNvPr id="42" name="Object119">
            <a:extLst>
              <a:ext uri="{FF2B5EF4-FFF2-40B4-BE49-F238E27FC236}">
                <a16:creationId xmlns:a16="http://schemas.microsoft.com/office/drawing/2014/main" id="{50958087-C24C-182C-547A-23EE688F8ED3}"/>
              </a:ext>
            </a:extLst>
          </p:cNvPr>
          <p:cNvSpPr/>
          <p:nvPr/>
        </p:nvSpPr>
        <p:spPr>
          <a:xfrm>
            <a:off x="8349350" y="2813380"/>
            <a:ext cx="779829" cy="193707"/>
          </a:xfrm>
          <a:prstGeom prst="rect">
            <a:avLst/>
          </a:prstGeom>
          <a:noFill/>
          <a:ln/>
        </p:spPr>
        <p:txBody>
          <a:bodyPr wrap="none" lIns="0" tIns="0" rIns="0" bIns="0" rtlCol="0" anchor="t">
            <a:spAutoFit/>
          </a:bodyPr>
          <a:lstStyle/>
          <a:p>
            <a:pPr algn="l">
              <a:lnSpc>
                <a:spcPct val="160000"/>
              </a:lnSpc>
            </a:pPr>
            <a:r>
              <a:rPr lang="en-US" sz="9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7〜8分間程度</a:t>
            </a:r>
            <a:endParaRPr lang="en-US" altLang="ja-JP" sz="900" dirty="0">
              <a:solidFill>
                <a:srgbClr val="FF8F1C"/>
              </a:solidFill>
              <a:latin typeface="Noto Sans JP" panose="020B0200000000000000" pitchFamily="34" charset="-128"/>
              <a:ea typeface="Noto Sans JP" panose="020B0200000000000000" pitchFamily="34" charset="-128"/>
            </a:endParaRPr>
          </a:p>
        </p:txBody>
      </p:sp>
      <p:sp>
        <p:nvSpPr>
          <p:cNvPr id="43" name="Object119">
            <a:extLst>
              <a:ext uri="{FF2B5EF4-FFF2-40B4-BE49-F238E27FC236}">
                <a16:creationId xmlns:a16="http://schemas.microsoft.com/office/drawing/2014/main" id="{7D9AE8C9-6931-313D-76AF-621A356C3CD2}"/>
              </a:ext>
            </a:extLst>
          </p:cNvPr>
          <p:cNvSpPr/>
          <p:nvPr/>
        </p:nvSpPr>
        <p:spPr>
          <a:xfrm>
            <a:off x="14402864" y="2813380"/>
            <a:ext cx="779829" cy="193707"/>
          </a:xfrm>
          <a:prstGeom prst="rect">
            <a:avLst/>
          </a:prstGeom>
          <a:noFill/>
          <a:ln/>
        </p:spPr>
        <p:txBody>
          <a:bodyPr wrap="none" lIns="0" tIns="0" rIns="0" bIns="0" rtlCol="0" anchor="t">
            <a:spAutoFit/>
          </a:bodyPr>
          <a:lstStyle/>
          <a:p>
            <a:pPr algn="l">
              <a:lnSpc>
                <a:spcPct val="160000"/>
              </a:lnSpc>
            </a:pPr>
            <a:r>
              <a:rPr lang="en-US" sz="9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8〜9分間程度</a:t>
            </a:r>
            <a:endParaRPr lang="en-US" altLang="ja-JP" sz="900" dirty="0">
              <a:solidFill>
                <a:srgbClr val="FF8F1C"/>
              </a:solidFill>
              <a:latin typeface="Noto Sans JP" panose="020B0200000000000000" pitchFamily="34" charset="-128"/>
              <a:ea typeface="Noto Sans JP" panose="020B0200000000000000" pitchFamily="34" charset="-128"/>
            </a:endParaRPr>
          </a:p>
        </p:txBody>
      </p:sp>
      <p:sp>
        <p:nvSpPr>
          <p:cNvPr id="44" name="Object119">
            <a:extLst>
              <a:ext uri="{FF2B5EF4-FFF2-40B4-BE49-F238E27FC236}">
                <a16:creationId xmlns:a16="http://schemas.microsoft.com/office/drawing/2014/main" id="{7B8C0487-899C-E7A0-AFC1-150CF6F2D785}"/>
              </a:ext>
            </a:extLst>
          </p:cNvPr>
          <p:cNvSpPr/>
          <p:nvPr/>
        </p:nvSpPr>
        <p:spPr>
          <a:xfrm>
            <a:off x="1772838" y="6403063"/>
            <a:ext cx="1573216" cy="553018"/>
          </a:xfrm>
          <a:prstGeom prst="rect">
            <a:avLst/>
          </a:prstGeom>
          <a:solidFill>
            <a:schemeClr val="bg1"/>
          </a:solidFill>
          <a:ln w="19050">
            <a:solidFill>
              <a:srgbClr val="FF8F1C"/>
            </a:solidFill>
          </a:ln>
        </p:spPr>
        <p:txBody>
          <a:bodyPr vert="horz" wrap="none" lIns="144000" tIns="72000" rIns="144000" bIns="72000" rtlCol="0" anchor="t">
            <a:spAutoFit/>
          </a:bodyPr>
          <a:lstStyle/>
          <a:p>
            <a:pPr algn="ctr">
              <a:lnSpc>
                <a:spcPct val="140000"/>
              </a:lnSpc>
            </a:pPr>
            <a:r>
              <a:rPr lang="en-US"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１乗車につき</a:t>
            </a:r>
          </a:p>
          <a:p>
            <a:pPr algn="ctr">
              <a:lnSpc>
                <a:spcPct val="140000"/>
              </a:lnSpc>
            </a:pPr>
            <a:r>
              <a:rPr lang="ja-JP" altLang="en-US" sz="1000">
                <a:solidFill>
                  <a:srgbClr val="FF8F1C"/>
                </a:solidFill>
                <a:latin typeface="Noto Sans JP" panose="020B0200000000000000" pitchFamily="34" charset="-128"/>
                <a:ea typeface="Noto Sans JP" panose="020B0200000000000000" pitchFamily="34" charset="-128"/>
              </a:rPr>
              <a:t>１回のみ表示されます</a:t>
            </a:r>
            <a:endParaRPr lang="en-US" altLang="ja-JP" sz="1000" dirty="0">
              <a:solidFill>
                <a:srgbClr val="FF8F1C"/>
              </a:solidFill>
              <a:latin typeface="Noto Sans JP" panose="020B0200000000000000" pitchFamily="34" charset="-128"/>
              <a:ea typeface="Noto Sans JP" panose="020B0200000000000000" pitchFamily="34" charset="-128"/>
            </a:endParaRPr>
          </a:p>
        </p:txBody>
      </p:sp>
      <p:sp>
        <p:nvSpPr>
          <p:cNvPr id="46" name="Object119">
            <a:extLst>
              <a:ext uri="{FF2B5EF4-FFF2-40B4-BE49-F238E27FC236}">
                <a16:creationId xmlns:a16="http://schemas.microsoft.com/office/drawing/2014/main" id="{3EF14DCB-4CB4-2DF0-555E-D92AB55D9D69}"/>
              </a:ext>
            </a:extLst>
          </p:cNvPr>
          <p:cNvSpPr/>
          <p:nvPr/>
        </p:nvSpPr>
        <p:spPr>
          <a:xfrm>
            <a:off x="750606" y="4486354"/>
            <a:ext cx="1111073" cy="307777"/>
          </a:xfrm>
          <a:prstGeom prst="rect">
            <a:avLst/>
          </a:prstGeom>
          <a:noFill/>
          <a:ln/>
        </p:spPr>
        <p:txBody>
          <a:bodyPr vert="horz" wrap="none" lIns="0" tIns="0" rIns="0" bIns="0" rtlCol="0" anchor="t">
            <a:spAutoFit/>
          </a:bodyPr>
          <a:lstStyle/>
          <a:p>
            <a:pPr algn="l"/>
            <a:r>
              <a:rPr lang="ja-JP" altLang="en-US" sz="1000" kern="0" spc="83">
                <a:latin typeface="Noto Sans JP" panose="020B0200000000000000" pitchFamily="34" charset="-128"/>
                <a:ea typeface="Noto Sans JP" panose="020B0200000000000000" pitchFamily="34" charset="-128"/>
                <a:cs typeface="Noto Sans JP Light" pitchFamily="34" charset="-120"/>
              </a:rPr>
              <a:t>料金メーター連動</a:t>
            </a:r>
            <a:endParaRPr lang="en-US" altLang="ja-JP" sz="1000" kern="0" spc="83" dirty="0">
              <a:latin typeface="Noto Sans JP" panose="020B0200000000000000" pitchFamily="34" charset="-128"/>
              <a:ea typeface="Noto Sans JP" panose="020B0200000000000000" pitchFamily="34" charset="-128"/>
              <a:cs typeface="Noto Sans JP Light" pitchFamily="34" charset="-120"/>
            </a:endParaRPr>
          </a:p>
          <a:p>
            <a:pPr algn="l"/>
            <a:r>
              <a:rPr lang="ja-JP" altLang="en-US" sz="1000" kern="0" spc="83">
                <a:latin typeface="Noto Sans JP" panose="020B0200000000000000" pitchFamily="34" charset="-128"/>
                <a:ea typeface="Noto Sans JP" panose="020B0200000000000000" pitchFamily="34" charset="-128"/>
              </a:rPr>
              <a:t>画面</a:t>
            </a:r>
            <a:r>
              <a:rPr lang="en-US" altLang="ja-JP" sz="1000" kern="0" spc="83" dirty="0">
                <a:latin typeface="Noto Sans JP" panose="020B0200000000000000" pitchFamily="34" charset="-128"/>
                <a:ea typeface="Noto Sans JP" panose="020B0200000000000000" pitchFamily="34" charset="-128"/>
              </a:rPr>
              <a:t>ON</a:t>
            </a:r>
            <a:endParaRPr lang="en-US" altLang="ja-JP" sz="1000" dirty="0">
              <a:latin typeface="Noto Sans JP" panose="020B0200000000000000" pitchFamily="34" charset="-128"/>
              <a:ea typeface="Noto Sans JP" panose="020B0200000000000000" pitchFamily="34" charset="-128"/>
            </a:endParaRPr>
          </a:p>
        </p:txBody>
      </p:sp>
      <p:sp>
        <p:nvSpPr>
          <p:cNvPr id="47" name="Object119">
            <a:extLst>
              <a:ext uri="{FF2B5EF4-FFF2-40B4-BE49-F238E27FC236}">
                <a16:creationId xmlns:a16="http://schemas.microsoft.com/office/drawing/2014/main" id="{8447604D-1E22-DF62-6070-070B9B7D8D55}"/>
              </a:ext>
            </a:extLst>
          </p:cNvPr>
          <p:cNvSpPr/>
          <p:nvPr/>
        </p:nvSpPr>
        <p:spPr>
          <a:xfrm>
            <a:off x="2333643" y="7220099"/>
            <a:ext cx="2529439" cy="553018"/>
          </a:xfrm>
          <a:prstGeom prst="rect">
            <a:avLst/>
          </a:prstGeom>
          <a:solidFill>
            <a:schemeClr val="bg1"/>
          </a:solidFill>
          <a:ln w="19050">
            <a:solidFill>
              <a:srgbClr val="FF8F1C"/>
            </a:solidFill>
          </a:ln>
        </p:spPr>
        <p:txBody>
          <a:bodyPr vert="horz" wrap="none" lIns="144000" tIns="72000" rIns="144000" bIns="72000" rtlCol="0" anchor="t">
            <a:spAutoFit/>
          </a:bodyPr>
          <a:lstStyle/>
          <a:p>
            <a:pPr algn="ctr">
              <a:lnSpc>
                <a:spcPct val="140000"/>
              </a:lnSpc>
            </a:pPr>
            <a:r>
              <a:rPr lang="en-US"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TOKYO PRIME 限定番組</a:t>
            </a:r>
          </a:p>
          <a:p>
            <a:pPr algn="ct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rPr>
              <a:t>「ひみつの</a:t>
            </a:r>
            <a:r>
              <a:rPr lang="en-US" altLang="ja-JP" sz="1000" kern="0" spc="83" dirty="0">
                <a:solidFill>
                  <a:srgbClr val="FF8F1C"/>
                </a:solidFill>
                <a:latin typeface="Noto Sans JP" panose="020B0200000000000000" pitchFamily="34" charset="-128"/>
                <a:ea typeface="Noto Sans JP" panose="020B0200000000000000" pitchFamily="34" charset="-128"/>
              </a:rPr>
              <a:t>PRIME</a:t>
            </a:r>
            <a:r>
              <a:rPr lang="ja-JP" altLang="en-US" sz="1000" kern="0" spc="83">
                <a:solidFill>
                  <a:srgbClr val="FF8F1C"/>
                </a:solidFill>
                <a:latin typeface="Noto Sans JP" panose="020B0200000000000000" pitchFamily="34" charset="-128"/>
                <a:ea typeface="Noto Sans JP" panose="020B0200000000000000" pitchFamily="34" charset="-128"/>
              </a:rPr>
              <a:t>」が表示されます</a:t>
            </a:r>
            <a:endParaRPr lang="en-US" altLang="ja-JP" sz="1000" dirty="0">
              <a:solidFill>
                <a:srgbClr val="FF8F1C"/>
              </a:solidFill>
              <a:latin typeface="Noto Sans JP" panose="020B0200000000000000" pitchFamily="34" charset="-128"/>
              <a:ea typeface="Noto Sans JP" panose="020B0200000000000000" pitchFamily="34" charset="-128"/>
            </a:endParaRPr>
          </a:p>
        </p:txBody>
      </p:sp>
      <p:sp>
        <p:nvSpPr>
          <p:cNvPr id="49" name="Object119">
            <a:extLst>
              <a:ext uri="{FF2B5EF4-FFF2-40B4-BE49-F238E27FC236}">
                <a16:creationId xmlns:a16="http://schemas.microsoft.com/office/drawing/2014/main" id="{3AC5EEB8-C8CD-7171-265E-EF2730A59E80}"/>
              </a:ext>
            </a:extLst>
          </p:cNvPr>
          <p:cNvSpPr/>
          <p:nvPr/>
        </p:nvSpPr>
        <p:spPr>
          <a:xfrm>
            <a:off x="6282850" y="6526395"/>
            <a:ext cx="5009027" cy="1235701"/>
          </a:xfrm>
          <a:prstGeom prst="rect">
            <a:avLst/>
          </a:prstGeom>
          <a:solidFill>
            <a:schemeClr val="bg1"/>
          </a:solidFill>
          <a:ln w="19050">
            <a:solidFill>
              <a:srgbClr val="FF8F1C"/>
            </a:solidFill>
          </a:ln>
        </p:spPr>
        <p:txBody>
          <a:bodyPr vert="horz" wrap="none" lIns="144000" tIns="72000" rIns="144000" bIns="108000" rtlCol="0" anchor="t">
            <a:spAutoFit/>
          </a:bodyPr>
          <a:lstStyle/>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・コンテンツの後に広告が流れます（枠内でのランダム表示となります）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2nd Ads</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2nd Contents</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両方のメニューを購入いただくことで</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　コンテンツと広告をセットで配信することが可能です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marL="133350" indent="-88900">
              <a:lnSpc>
                <a:spcPct val="140000"/>
              </a:lnSpc>
              <a:buFont typeface="Arial" panose="020B0604020202020204" pitchFamily="34" charset="0"/>
              <a:buChar char="•"/>
            </a:pP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2nd PRIME Contents Tie-up</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メニューは</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2nd Contents</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枠で配信されます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1</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乗車につき</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1</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回のみ表示されます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p:txBody>
      </p:sp>
      <p:sp>
        <p:nvSpPr>
          <p:cNvPr id="71" name="Object119">
            <a:extLst>
              <a:ext uri="{FF2B5EF4-FFF2-40B4-BE49-F238E27FC236}">
                <a16:creationId xmlns:a16="http://schemas.microsoft.com/office/drawing/2014/main" id="{154708BF-DA3C-E5BB-5322-74D3F2ADA0B1}"/>
              </a:ext>
            </a:extLst>
          </p:cNvPr>
          <p:cNvSpPr/>
          <p:nvPr/>
        </p:nvSpPr>
        <p:spPr>
          <a:xfrm>
            <a:off x="12210981" y="6544571"/>
            <a:ext cx="4873990" cy="1199349"/>
          </a:xfrm>
          <a:prstGeom prst="rect">
            <a:avLst/>
          </a:prstGeom>
          <a:solidFill>
            <a:schemeClr val="bg1"/>
          </a:solidFill>
          <a:ln w="19050">
            <a:solidFill>
              <a:srgbClr val="FF8F1C"/>
            </a:solidFill>
          </a:ln>
        </p:spPr>
        <p:txBody>
          <a:bodyPr vert="horz" wrap="none" lIns="144000" tIns="72000" rIns="144000" bIns="72000" rtlCol="0" anchor="t">
            <a:spAutoFit/>
          </a:bodyPr>
          <a:lstStyle/>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・コンテンツの後に広告が流れます（枠内でのランダム表示となります）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3rd Ads</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3rd Contents</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両方のメニューを購入いただくことで</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　コンテンツと広告をセットで配信することが可能です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・広告枠が</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1</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ロール終了した後も再生が続きますので、</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a:p>
            <a:pPr>
              <a:lnSpc>
                <a:spcPct val="140000"/>
              </a:lnSpc>
            </a:pP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　</a:t>
            </a:r>
            <a:r>
              <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rPr>
              <a:t>1</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乗車につき</a:t>
            </a:r>
            <a:r>
              <a:rPr lang="ja-JP" altLang="en-US" sz="1000" b="1" kern="0" spc="83">
                <a:latin typeface="Noto Sans JP ExtraBold" panose="020B0200000000000000" pitchFamily="34" charset="-128"/>
                <a:ea typeface="Noto Sans JP ExtraBold" panose="020B0200000000000000" pitchFamily="34" charset="-128"/>
                <a:cs typeface="Noto Sans JP Light" pitchFamily="34" charset="-120"/>
              </a:rPr>
              <a:t>複数回表示</a:t>
            </a:r>
            <a:r>
              <a:rPr lang="ja-JP" altLang="en-US" sz="1000" kern="0" spc="83">
                <a:solidFill>
                  <a:srgbClr val="FF8F1C"/>
                </a:solidFill>
                <a:latin typeface="Noto Sans JP" panose="020B0200000000000000" pitchFamily="34" charset="-128"/>
                <a:ea typeface="Noto Sans JP" panose="020B0200000000000000" pitchFamily="34" charset="-128"/>
                <a:cs typeface="Noto Sans JP Light" pitchFamily="34" charset="-120"/>
              </a:rPr>
              <a:t>される可能性がございます</a:t>
            </a:r>
            <a:endParaRPr lang="en-US" altLang="ja-JP" sz="1000" kern="0" spc="83" dirty="0">
              <a:solidFill>
                <a:srgbClr val="FF8F1C"/>
              </a:solidFill>
              <a:latin typeface="Noto Sans JP" panose="020B0200000000000000" pitchFamily="34" charset="-128"/>
              <a:ea typeface="Noto Sans JP" panose="020B0200000000000000" pitchFamily="34" charset="-128"/>
              <a:cs typeface="Noto Sans JP Light" pitchFamily="34" charset="-120"/>
            </a:endParaRPr>
          </a:p>
        </p:txBody>
      </p:sp>
      <p:sp>
        <p:nvSpPr>
          <p:cNvPr id="72" name="Object119">
            <a:extLst>
              <a:ext uri="{FF2B5EF4-FFF2-40B4-BE49-F238E27FC236}">
                <a16:creationId xmlns:a16="http://schemas.microsoft.com/office/drawing/2014/main" id="{3BC732B5-A754-804A-9BC4-6C2A58DBD5DE}"/>
              </a:ext>
            </a:extLst>
          </p:cNvPr>
          <p:cNvSpPr/>
          <p:nvPr/>
        </p:nvSpPr>
        <p:spPr>
          <a:xfrm>
            <a:off x="16440872" y="4486354"/>
            <a:ext cx="1111073" cy="307777"/>
          </a:xfrm>
          <a:prstGeom prst="rect">
            <a:avLst/>
          </a:prstGeom>
          <a:noFill/>
          <a:ln/>
        </p:spPr>
        <p:txBody>
          <a:bodyPr vert="horz" wrap="none" lIns="0" tIns="0" rIns="0" bIns="0" rtlCol="0" anchor="t">
            <a:spAutoFit/>
          </a:bodyPr>
          <a:lstStyle/>
          <a:p>
            <a:pPr algn="l"/>
            <a:r>
              <a:rPr lang="ja-JP" altLang="en-US" sz="1000" kern="0" spc="83">
                <a:latin typeface="Noto Sans JP" panose="020B0200000000000000" pitchFamily="34" charset="-128"/>
                <a:ea typeface="Noto Sans JP" panose="020B0200000000000000" pitchFamily="34" charset="-128"/>
                <a:cs typeface="Noto Sans JP Light" pitchFamily="34" charset="-120"/>
              </a:rPr>
              <a:t>料金メーター連動</a:t>
            </a:r>
            <a:endParaRPr lang="en-US" altLang="ja-JP" sz="1000" kern="0" spc="83" dirty="0">
              <a:latin typeface="Noto Sans JP" panose="020B0200000000000000" pitchFamily="34" charset="-128"/>
              <a:ea typeface="Noto Sans JP" panose="020B0200000000000000" pitchFamily="34" charset="-128"/>
              <a:cs typeface="Noto Sans JP Light" pitchFamily="34" charset="-120"/>
            </a:endParaRPr>
          </a:p>
          <a:p>
            <a:pPr algn="l"/>
            <a:r>
              <a:rPr lang="ja-JP" altLang="en-US" sz="1000" kern="0" spc="83">
                <a:latin typeface="Noto Sans JP" panose="020B0200000000000000" pitchFamily="34" charset="-128"/>
                <a:ea typeface="Noto Sans JP" panose="020B0200000000000000" pitchFamily="34" charset="-128"/>
              </a:rPr>
              <a:t>画面</a:t>
            </a:r>
            <a:r>
              <a:rPr lang="en-US" altLang="ja-JP" sz="1000" kern="0" spc="83" dirty="0">
                <a:latin typeface="Noto Sans JP" panose="020B0200000000000000" pitchFamily="34" charset="-128"/>
                <a:ea typeface="Noto Sans JP" panose="020B0200000000000000" pitchFamily="34" charset="-128"/>
              </a:rPr>
              <a:t>OFF</a:t>
            </a:r>
            <a:endParaRPr lang="en-US" altLang="ja-JP" sz="1000" dirty="0">
              <a:latin typeface="Noto Sans JP" panose="020B0200000000000000" pitchFamily="34" charset="-128"/>
              <a:ea typeface="Noto Sans JP" panose="020B0200000000000000" pitchFamily="34" charset="-128"/>
            </a:endParaRPr>
          </a:p>
        </p:txBody>
      </p:sp>
      <p:cxnSp>
        <p:nvCxnSpPr>
          <p:cNvPr id="73" name="直線コネクタ 72">
            <a:extLst>
              <a:ext uri="{FF2B5EF4-FFF2-40B4-BE49-F238E27FC236}">
                <a16:creationId xmlns:a16="http://schemas.microsoft.com/office/drawing/2014/main" id="{E01FD661-CD8B-881E-B226-34EAC152F474}"/>
              </a:ext>
            </a:extLst>
          </p:cNvPr>
          <p:cNvCxnSpPr>
            <a:cxnSpLocks/>
          </p:cNvCxnSpPr>
          <p:nvPr/>
        </p:nvCxnSpPr>
        <p:spPr>
          <a:xfrm>
            <a:off x="2554491" y="6040569"/>
            <a:ext cx="0" cy="316569"/>
          </a:xfrm>
          <a:prstGeom prst="line">
            <a:avLst/>
          </a:prstGeom>
          <a:ln w="19050" cap="rnd">
            <a:solidFill>
              <a:srgbClr val="FF8F1C"/>
            </a:solidFill>
            <a:prstDash val="sysDot"/>
            <a:round/>
            <a:headEnd type="ova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2AF916A2-3386-D4FB-CED2-606FA59C54A5}"/>
              </a:ext>
            </a:extLst>
          </p:cNvPr>
          <p:cNvCxnSpPr>
            <a:cxnSpLocks/>
          </p:cNvCxnSpPr>
          <p:nvPr/>
        </p:nvCxnSpPr>
        <p:spPr>
          <a:xfrm>
            <a:off x="3599384" y="6040569"/>
            <a:ext cx="0" cy="1140028"/>
          </a:xfrm>
          <a:prstGeom prst="line">
            <a:avLst/>
          </a:prstGeom>
          <a:ln w="19050" cap="rnd">
            <a:solidFill>
              <a:srgbClr val="FF8F1C"/>
            </a:solidFill>
            <a:prstDash val="sysDot"/>
            <a:round/>
            <a:headEnd type="oval"/>
          </a:ln>
        </p:spPr>
        <p:style>
          <a:lnRef idx="1">
            <a:schemeClr val="accent1"/>
          </a:lnRef>
          <a:fillRef idx="0">
            <a:schemeClr val="accent1"/>
          </a:fillRef>
          <a:effectRef idx="0">
            <a:schemeClr val="accent1"/>
          </a:effectRef>
          <a:fontRef idx="minor">
            <a:schemeClr val="tx1"/>
          </a:fontRef>
        </p:style>
      </p:cxnSp>
      <p:sp>
        <p:nvSpPr>
          <p:cNvPr id="98" name="三角形 97">
            <a:extLst>
              <a:ext uri="{FF2B5EF4-FFF2-40B4-BE49-F238E27FC236}">
                <a16:creationId xmlns:a16="http://schemas.microsoft.com/office/drawing/2014/main" id="{7E46DBF2-BFCF-E42B-9741-48D0C46C1353}"/>
              </a:ext>
            </a:extLst>
          </p:cNvPr>
          <p:cNvSpPr/>
          <p:nvPr/>
        </p:nvSpPr>
        <p:spPr>
          <a:xfrm rot="5400000">
            <a:off x="17338876" y="1939334"/>
            <a:ext cx="426636" cy="271463"/>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85AE27E3-8459-44A9-4BF1-4040F0BAA54B}"/>
              </a:ext>
            </a:extLst>
          </p:cNvPr>
          <p:cNvSpPr/>
          <p:nvPr/>
        </p:nvSpPr>
        <p:spPr>
          <a:xfrm>
            <a:off x="1738859" y="2033955"/>
            <a:ext cx="15844603" cy="82219"/>
          </a:xfrm>
          <a:prstGeom prst="rect">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A2DFCD34-C9E3-30B3-D036-4AF16618986E}"/>
              </a:ext>
            </a:extLst>
          </p:cNvPr>
          <p:cNvCxnSpPr>
            <a:cxnSpLocks/>
            <a:endCxn id="49" idx="0"/>
          </p:cNvCxnSpPr>
          <p:nvPr/>
        </p:nvCxnSpPr>
        <p:spPr>
          <a:xfrm>
            <a:off x="8719845" y="6299200"/>
            <a:ext cx="67519" cy="227195"/>
          </a:xfrm>
          <a:prstGeom prst="line">
            <a:avLst/>
          </a:prstGeom>
          <a:ln w="19050" cap="rnd">
            <a:solidFill>
              <a:srgbClr val="FF8F1C"/>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C934FA2-12B1-F6B8-EDC6-0812AD78EB86}"/>
              </a:ext>
            </a:extLst>
          </p:cNvPr>
          <p:cNvCxnSpPr>
            <a:cxnSpLocks/>
          </p:cNvCxnSpPr>
          <p:nvPr/>
        </p:nvCxnSpPr>
        <p:spPr>
          <a:xfrm flipH="1">
            <a:off x="4524363" y="6281187"/>
            <a:ext cx="8412148" cy="0"/>
          </a:xfrm>
          <a:prstGeom prst="line">
            <a:avLst/>
          </a:prstGeom>
          <a:ln w="19050" cap="rnd">
            <a:solidFill>
              <a:srgbClr val="FF8F1C"/>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22E333B9-D78A-4A9B-BD2A-C01680A9F7FD}"/>
              </a:ext>
            </a:extLst>
          </p:cNvPr>
          <p:cNvCxnSpPr>
            <a:cxnSpLocks/>
          </p:cNvCxnSpPr>
          <p:nvPr/>
        </p:nvCxnSpPr>
        <p:spPr>
          <a:xfrm>
            <a:off x="14586628" y="6299200"/>
            <a:ext cx="0" cy="256140"/>
          </a:xfrm>
          <a:prstGeom prst="line">
            <a:avLst/>
          </a:prstGeom>
          <a:ln w="19050" cap="rnd">
            <a:solidFill>
              <a:srgbClr val="FF8F1C"/>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F71C675B-673E-D54B-B26D-B061D41EACBA}"/>
              </a:ext>
            </a:extLst>
          </p:cNvPr>
          <p:cNvCxnSpPr>
            <a:cxnSpLocks/>
          </p:cNvCxnSpPr>
          <p:nvPr/>
        </p:nvCxnSpPr>
        <p:spPr>
          <a:xfrm flipH="1">
            <a:off x="13680504" y="6281187"/>
            <a:ext cx="1774355" cy="0"/>
          </a:xfrm>
          <a:prstGeom prst="line">
            <a:avLst/>
          </a:prstGeom>
          <a:ln w="19050" cap="rnd">
            <a:solidFill>
              <a:srgbClr val="FF8F1C"/>
            </a:solidFill>
            <a:prstDash val="sysDot"/>
            <a:round/>
            <a:headEnd type="none"/>
          </a:ln>
        </p:spPr>
        <p:style>
          <a:lnRef idx="1">
            <a:schemeClr val="accent1"/>
          </a:lnRef>
          <a:fillRef idx="0">
            <a:schemeClr val="accent1"/>
          </a:fillRef>
          <a:effectRef idx="0">
            <a:schemeClr val="accent1"/>
          </a:effectRef>
          <a:fontRef idx="minor">
            <a:schemeClr val="tx1"/>
          </a:fontRef>
        </p:style>
      </p:cxnSp>
      <p:pic>
        <p:nvPicPr>
          <p:cNvPr id="127" name="図 126">
            <a:extLst>
              <a:ext uri="{FF2B5EF4-FFF2-40B4-BE49-F238E27FC236}">
                <a16:creationId xmlns:a16="http://schemas.microsoft.com/office/drawing/2014/main" id="{2D4C80E7-E874-85E6-10D2-1C86B79907E8}"/>
              </a:ext>
            </a:extLst>
          </p:cNvPr>
          <p:cNvPicPr>
            <a:picLocks noChangeAspect="1"/>
          </p:cNvPicPr>
          <p:nvPr/>
        </p:nvPicPr>
        <p:blipFill>
          <a:blip r:embed="rId4"/>
          <a:stretch>
            <a:fillRect/>
          </a:stretch>
        </p:blipFill>
        <p:spPr>
          <a:xfrm>
            <a:off x="574945" y="1804408"/>
            <a:ext cx="1052378" cy="526189"/>
          </a:xfrm>
          <a:prstGeom prst="rect">
            <a:avLst/>
          </a:prstGeom>
        </p:spPr>
      </p:pic>
      <p:sp>
        <p:nvSpPr>
          <p:cNvPr id="50" name="Slide Number Placeholder 5">
            <a:extLst>
              <a:ext uri="{FF2B5EF4-FFF2-40B4-BE49-F238E27FC236}">
                <a16:creationId xmlns:a16="http://schemas.microsoft.com/office/drawing/2014/main" id="{C7128326-23B6-12E8-1139-82365F1A7372}"/>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17</a:t>
            </a:fld>
            <a:endParaRPr kumimoji="1" lang="ja-JP" altLang="en-US">
              <a:solidFill>
                <a:srgbClr val="AAAAAA"/>
              </a:solidFill>
            </a:endParaRPr>
          </a:p>
        </p:txBody>
      </p:sp>
    </p:spTree>
    <p:extLst>
      <p:ext uri="{BB962C8B-B14F-4D97-AF65-F5344CB8AC3E}">
        <p14:creationId xmlns:p14="http://schemas.microsoft.com/office/powerpoint/2010/main" val="225595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2385268"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全国メニュー</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3278319" y="348993"/>
            <a:ext cx="13912463" cy="74449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全国（</a:t>
            </a:r>
            <a:r>
              <a:rPr lang="en-US" altLang="ja-JP" sz="1600" kern="3000" spc="60" dirty="0">
                <a:solidFill>
                  <a:schemeClr val="bg1"/>
                </a:solidFill>
                <a:latin typeface="Noto Sans JP" panose="020B0200000000000000" pitchFamily="34" charset="-128"/>
                <a:ea typeface="Noto Sans JP" panose="020B0200000000000000" pitchFamily="34" charset="-128"/>
              </a:rPr>
              <a:t>35</a:t>
            </a:r>
            <a:r>
              <a:rPr lang="ja-JP" altLang="en-US" sz="1600" kern="3000" spc="60">
                <a:solidFill>
                  <a:schemeClr val="bg1"/>
                </a:solidFill>
                <a:latin typeface="Noto Sans JP" panose="020B0200000000000000" pitchFamily="34" charset="-128"/>
                <a:ea typeface="Noto Sans JP" panose="020B0200000000000000" pitchFamily="34" charset="-128"/>
              </a:rPr>
              <a:t>都道府県）一律に大規模なリーチを獲得することができるメニュー。</a:t>
            </a:r>
            <a:r>
              <a:rPr lang="en-US" altLang="ja-JP" sz="1600" kern="3000" spc="60" dirty="0">
                <a:solidFill>
                  <a:schemeClr val="bg1"/>
                </a:solidFill>
                <a:latin typeface="Noto Sans JP" panose="020B0200000000000000" pitchFamily="34" charset="-128"/>
                <a:ea typeface="Noto Sans JP" panose="020B0200000000000000" pitchFamily="34" charset="-128"/>
              </a:rPr>
              <a:t>2nd Contents / 3rd Contents</a:t>
            </a:r>
            <a:r>
              <a:rPr lang="ja-JP" altLang="en-US" sz="1600" kern="3000" spc="60">
                <a:solidFill>
                  <a:schemeClr val="bg1"/>
                </a:solidFill>
                <a:latin typeface="Noto Sans JP" panose="020B0200000000000000" pitchFamily="34" charset="-128"/>
                <a:ea typeface="Noto Sans JP" panose="020B0200000000000000" pitchFamily="34" charset="-128"/>
              </a:rPr>
              <a:t>の詳細は</a:t>
            </a:r>
            <a:r>
              <a:rPr lang="en-US" altLang="ja-JP" sz="1600" kern="3000" spc="60" dirty="0">
                <a:solidFill>
                  <a:schemeClr val="bg1"/>
                </a:solidFill>
                <a:latin typeface="Noto Sans JP" panose="020B0200000000000000" pitchFamily="34" charset="-128"/>
                <a:ea typeface="Noto Sans JP" panose="020B0200000000000000" pitchFamily="34" charset="-128"/>
              </a:rPr>
              <a:t>P.25</a:t>
            </a:r>
            <a:r>
              <a:rPr lang="ja-JP" altLang="en-US" sz="1600" kern="3000" spc="60">
                <a:solidFill>
                  <a:schemeClr val="bg1"/>
                </a:solidFill>
                <a:latin typeface="Noto Sans JP" panose="020B0200000000000000" pitchFamily="34" charset="-128"/>
                <a:ea typeface="Noto Sans JP" panose="020B0200000000000000" pitchFamily="34" charset="-128"/>
              </a:rPr>
              <a:t>をご参照ください。</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solidFill>
                  <a:schemeClr val="bg1"/>
                </a:solidFill>
                <a:latin typeface="Noto Sans JP" panose="020B0200000000000000" pitchFamily="34" charset="-128"/>
                <a:ea typeface="Noto Sans JP" panose="020B0200000000000000" pitchFamily="34" charset="-128"/>
              </a:rPr>
              <a:t>全メニュー共通で、期間掲載保証・</a:t>
            </a:r>
            <a:r>
              <a:rPr kumimoji="1" lang="en-US" altLang="ja-JP" sz="1600" kern="3000" spc="60" dirty="0">
                <a:solidFill>
                  <a:schemeClr val="bg1"/>
                </a:solidFill>
                <a:latin typeface="Noto Sans JP" panose="020B0200000000000000" pitchFamily="34" charset="-128"/>
                <a:ea typeface="Noto Sans JP" panose="020B0200000000000000" pitchFamily="34" charset="-128"/>
              </a:rPr>
              <a:t>1</a:t>
            </a:r>
            <a:r>
              <a:rPr kumimoji="1" lang="ja-JP" altLang="en-US" sz="1600" kern="3000" spc="60">
                <a:solidFill>
                  <a:schemeClr val="bg1"/>
                </a:solidFill>
                <a:latin typeface="Noto Sans JP" panose="020B0200000000000000" pitchFamily="34" charset="-128"/>
                <a:ea typeface="Noto Sans JP" panose="020B0200000000000000" pitchFamily="34" charset="-128"/>
              </a:rPr>
              <a:t>週間単位（月曜日午前</a:t>
            </a:r>
            <a:r>
              <a:rPr kumimoji="1" lang="en-US" altLang="ja-JP" sz="1600" kern="3000" spc="60" dirty="0">
                <a:solidFill>
                  <a:schemeClr val="bg1"/>
                </a:solidFill>
                <a:latin typeface="Noto Sans JP" panose="020B0200000000000000" pitchFamily="34" charset="-128"/>
                <a:ea typeface="Noto Sans JP" panose="020B0200000000000000" pitchFamily="34" charset="-128"/>
              </a:rPr>
              <a:t>0</a:t>
            </a:r>
            <a:r>
              <a:rPr kumimoji="1" lang="ja-JP" altLang="en-US" sz="1600" kern="3000" spc="60">
                <a:solidFill>
                  <a:schemeClr val="bg1"/>
                </a:solidFill>
                <a:latin typeface="Noto Sans JP" panose="020B0200000000000000" pitchFamily="34" charset="-128"/>
                <a:ea typeface="Noto Sans JP" panose="020B0200000000000000" pitchFamily="34" charset="-128"/>
              </a:rPr>
              <a:t>時掲載開始）の掲載となります。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5" name="表 4">
            <a:extLst>
              <a:ext uri="{FF2B5EF4-FFF2-40B4-BE49-F238E27FC236}">
                <a16:creationId xmlns:a16="http://schemas.microsoft.com/office/drawing/2014/main" id="{082D5F1E-7840-A21E-8061-563B47FFA977}"/>
              </a:ext>
            </a:extLst>
          </p:cNvPr>
          <p:cNvGraphicFramePr>
            <a:graphicFrameLocks noGrp="1"/>
          </p:cNvGraphicFramePr>
          <p:nvPr>
            <p:extLst>
              <p:ext uri="{D42A27DB-BD31-4B8C-83A1-F6EECF244321}">
                <p14:modId xmlns:p14="http://schemas.microsoft.com/office/powerpoint/2010/main" val="559677679"/>
              </p:ext>
            </p:extLst>
          </p:nvPr>
        </p:nvGraphicFramePr>
        <p:xfrm>
          <a:off x="554377" y="1902295"/>
          <a:ext cx="17179244" cy="7039673"/>
        </p:xfrm>
        <a:graphic>
          <a:graphicData uri="http://schemas.openxmlformats.org/drawingml/2006/table">
            <a:tbl>
              <a:tblPr/>
              <a:tblGrid>
                <a:gridCol w="1777453">
                  <a:extLst>
                    <a:ext uri="{9D8B030D-6E8A-4147-A177-3AD203B41FA5}">
                      <a16:colId xmlns:a16="http://schemas.microsoft.com/office/drawing/2014/main" val="3887198629"/>
                    </a:ext>
                  </a:extLst>
                </a:gridCol>
                <a:gridCol w="1777453">
                  <a:extLst>
                    <a:ext uri="{9D8B030D-6E8A-4147-A177-3AD203B41FA5}">
                      <a16:colId xmlns:a16="http://schemas.microsoft.com/office/drawing/2014/main" val="1856793689"/>
                    </a:ext>
                  </a:extLst>
                </a:gridCol>
                <a:gridCol w="2270723">
                  <a:extLst>
                    <a:ext uri="{9D8B030D-6E8A-4147-A177-3AD203B41FA5}">
                      <a16:colId xmlns:a16="http://schemas.microsoft.com/office/drawing/2014/main" val="3487260329"/>
                    </a:ext>
                  </a:extLst>
                </a:gridCol>
                <a:gridCol w="2270723">
                  <a:extLst>
                    <a:ext uri="{9D8B030D-6E8A-4147-A177-3AD203B41FA5}">
                      <a16:colId xmlns:a16="http://schemas.microsoft.com/office/drawing/2014/main" val="1073654564"/>
                    </a:ext>
                  </a:extLst>
                </a:gridCol>
                <a:gridCol w="2270723">
                  <a:extLst>
                    <a:ext uri="{9D8B030D-6E8A-4147-A177-3AD203B41FA5}">
                      <a16:colId xmlns:a16="http://schemas.microsoft.com/office/drawing/2014/main" val="1113819812"/>
                    </a:ext>
                  </a:extLst>
                </a:gridCol>
                <a:gridCol w="2270723">
                  <a:extLst>
                    <a:ext uri="{9D8B030D-6E8A-4147-A177-3AD203B41FA5}">
                      <a16:colId xmlns:a16="http://schemas.microsoft.com/office/drawing/2014/main" val="2022684230"/>
                    </a:ext>
                  </a:extLst>
                </a:gridCol>
                <a:gridCol w="2270723">
                  <a:extLst>
                    <a:ext uri="{9D8B030D-6E8A-4147-A177-3AD203B41FA5}">
                      <a16:colId xmlns:a16="http://schemas.microsoft.com/office/drawing/2014/main" val="4201432943"/>
                    </a:ext>
                  </a:extLst>
                </a:gridCol>
                <a:gridCol w="2270723">
                  <a:extLst>
                    <a:ext uri="{9D8B030D-6E8A-4147-A177-3AD203B41FA5}">
                      <a16:colId xmlns:a16="http://schemas.microsoft.com/office/drawing/2014/main" val="3394407125"/>
                    </a:ext>
                  </a:extLst>
                </a:gridCol>
              </a:tblGrid>
              <a:tr h="331239">
                <a:tc gridSpan="2">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メニュー名</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hMerge="1">
                  <a:txBody>
                    <a:bodyPr/>
                    <a:lstStyle/>
                    <a:p>
                      <a:endParaRPr kumimoji="1" lang="ja-JP" altLang="en-US"/>
                    </a:p>
                  </a:txBody>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形式</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タイミング</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想定表示回数</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枠数</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台数</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広告料金（税抜）</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extLst>
                  <a:ext uri="{0D108BD9-81ED-4DB2-BD59-A6C34878D82A}">
                    <a16:rowId xmlns:a16="http://schemas.microsoft.com/office/drawing/2014/main" val="365134225"/>
                  </a:ext>
                </a:extLst>
              </a:tr>
              <a:tr h="789945">
                <a:tc rowSpan="2">
                  <a:txBody>
                    <a:bodyPr/>
                    <a:lstStyle/>
                    <a:p>
                      <a:pPr algn="ctr" fontAlgn="ctr"/>
                      <a:r>
                        <a:rPr lang="en" sz="1500" b="0" i="0" u="none" strike="noStrike" dirty="0">
                          <a:solidFill>
                            <a:srgbClr val="FFFFFF"/>
                          </a:solidFill>
                          <a:effectLst/>
                          <a:latin typeface="Roboto Black" panose="02000000000000000000" pitchFamily="2" charset="0"/>
                          <a:ea typeface="游ゴシック" panose="020B0400000000000000" pitchFamily="34" charset="-128"/>
                        </a:rPr>
                        <a:t>1st Ads</a:t>
                      </a:r>
                    </a:p>
                  </a:txBody>
                  <a:tcPr marL="94371" marR="94371" marT="47186" marB="47186" anchor="ctr">
                    <a:lnL w="6350" cap="flat" cmpd="sng" algn="ctr">
                      <a:solidFill>
                        <a:srgbClr val="8C8C8C"/>
                      </a:solidFill>
                      <a:prstDash val="solid"/>
                      <a:round/>
                      <a:headEnd type="none" w="med" len="med"/>
                      <a:tailEnd type="none" w="med" len="med"/>
                    </a:lnL>
                    <a:lnR w="9525" cap="flat" cmpd="sng" algn="ctr">
                      <a:solidFill>
                        <a:srgbClr val="6E6E6E"/>
                      </a:solidFill>
                      <a:prstDash val="solid"/>
                      <a:round/>
                      <a:headEnd type="none" w="med" len="med"/>
                      <a:tailEnd type="none" w="med" len="med"/>
                    </a:lnR>
                    <a:lnT w="6350" cap="flat" cmpd="sng" algn="ctr">
                      <a:solidFill>
                        <a:srgbClr val="8C8C8C"/>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[FULL]</a:t>
                      </a:r>
                    </a:p>
                  </a:txBody>
                  <a:tcPr marL="94371" marR="94371" marT="47186" marB="47186"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rowSpan="2">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60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2">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発車直後</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本目</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5,400,000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1,700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@3.2</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297024033"/>
                  </a:ext>
                </a:extLst>
              </a:tr>
              <a:tr h="646816">
                <a:tc vMerge="1">
                  <a:txBody>
                    <a:bodyPr/>
                    <a:lstStyle/>
                    <a:p>
                      <a:endParaRPr kumimoji="1" lang="ja-JP" altLang="en-US"/>
                    </a:p>
                  </a:txBody>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[HALF]</a:t>
                      </a:r>
                    </a:p>
                  </a:txBody>
                  <a:tcPr marL="94371" marR="94371" marT="47186" marB="47186"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2,700,000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35,000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850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@3.2</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3500266119"/>
                  </a:ext>
                </a:extLst>
              </a:tr>
              <a:tr h="646816">
                <a:tc rowSpan="2">
                  <a:txBody>
                    <a:bodyPr/>
                    <a:lstStyle/>
                    <a:p>
                      <a:pPr algn="ctr" fontAlgn="ctr"/>
                      <a:r>
                        <a:rPr lang="en" sz="1500" b="0" i="0" u="none" strike="noStrike" dirty="0">
                          <a:solidFill>
                            <a:srgbClr val="FFFFFF"/>
                          </a:solidFill>
                          <a:effectLst/>
                          <a:latin typeface="Roboto Black" panose="02000000000000000000" pitchFamily="2" charset="0"/>
                          <a:ea typeface="游ゴシック" panose="020B0400000000000000" pitchFamily="34" charset="-128"/>
                        </a:rPr>
                        <a:t>2nd Ads</a:t>
                      </a:r>
                    </a:p>
                  </a:txBody>
                  <a:tcPr marL="94371" marR="94371" marT="47186" marB="47186" anchor="ctr">
                    <a:lnL w="6350" cap="flat" cmpd="sng" algn="ctr">
                      <a:solidFill>
                        <a:srgbClr val="8C8C8C"/>
                      </a:solidFill>
                      <a:prstDash val="solid"/>
                      <a:round/>
                      <a:headEnd type="none" w="med" len="med"/>
                      <a:tailEnd type="none" w="med" len="med"/>
                    </a:lnL>
                    <a:lnR w="9525" cap="flat" cmpd="sng" algn="ctr">
                      <a:solidFill>
                        <a:srgbClr val="6E6E6E"/>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[FULL]</a:t>
                      </a:r>
                    </a:p>
                  </a:txBody>
                  <a:tcPr marL="94371" marR="94371" marT="47186" marB="47186"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rowSpan="4">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 </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rowSpan="2">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発車から</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本目～</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本目</a:t>
                      </a:r>
                      <a:endParaRPr lang="en-US" altLang="ja-JP" sz="1400" b="0" i="0" u="none" strike="noStrike" dirty="0">
                        <a:solidFill>
                          <a:srgbClr val="000000"/>
                        </a:solidFill>
                        <a:effectLst/>
                        <a:latin typeface="Noto Sans JP" panose="020B0200000000000000" pitchFamily="34" charset="-128"/>
                        <a:ea typeface="Noto Sans JP" panose="020B0200000000000000" pitchFamily="34" charset="-128"/>
                      </a:endParaRPr>
                    </a:p>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広告枠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3,600,000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8</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@3.3</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3803008425"/>
                  </a:ext>
                </a:extLst>
              </a:tr>
              <a:tr h="646816">
                <a:tc vMerge="1">
                  <a:txBody>
                    <a:bodyPr/>
                    <a:lstStyle/>
                    <a:p>
                      <a:endParaRPr kumimoji="1" lang="ja-JP" altLang="en-US"/>
                    </a:p>
                  </a:txBody>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[HALF]</a:t>
                      </a:r>
                    </a:p>
                  </a:txBody>
                  <a:tcPr marL="94371" marR="94371" marT="47186" marB="47186"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1,800,000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16</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35,000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600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@3.3</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3350302307"/>
                  </a:ext>
                </a:extLst>
              </a:tr>
              <a:tr h="646816">
                <a:tc rowSpan="2">
                  <a:txBody>
                    <a:bodyPr/>
                    <a:lstStyle/>
                    <a:p>
                      <a:pPr algn="ctr" fontAlgn="ctr"/>
                      <a:r>
                        <a:rPr lang="en" sz="1500" b="0" i="0" u="none" strike="noStrike" dirty="0">
                          <a:solidFill>
                            <a:srgbClr val="FFFFFF"/>
                          </a:solidFill>
                          <a:effectLst/>
                          <a:latin typeface="Roboto Black" panose="02000000000000000000" pitchFamily="2" charset="0"/>
                          <a:ea typeface="游ゴシック" panose="020B0400000000000000" pitchFamily="34" charset="-128"/>
                        </a:rPr>
                        <a:t>3rd Ads</a:t>
                      </a:r>
                    </a:p>
                  </a:txBody>
                  <a:tcPr marL="94371" marR="94371" marT="47186" marB="47186" anchor="ctr">
                    <a:lnL w="6350" cap="flat" cmpd="sng" algn="ctr">
                      <a:solidFill>
                        <a:srgbClr val="8C8C8C"/>
                      </a:solidFill>
                      <a:prstDash val="solid"/>
                      <a:round/>
                      <a:headEnd type="none" w="med" len="med"/>
                      <a:tailEnd type="none" w="med" len="med"/>
                    </a:lnL>
                    <a:lnR w="9525" cap="flat" cmpd="sng" algn="ctr">
                      <a:solidFill>
                        <a:srgbClr val="6E6E6E"/>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[FULL]</a:t>
                      </a:r>
                    </a:p>
                  </a:txBody>
                  <a:tcPr marL="94371" marR="94371" marT="47186" marB="47186"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2">
                  <a:txBody>
                    <a:bodyPr/>
                    <a:lstStyle/>
                    <a:p>
                      <a:pPr algn="ctr" fontAlgn="ctr"/>
                      <a:r>
                        <a:rPr lang="en" sz="1400" b="0" i="0" u="none" strike="noStrike" dirty="0">
                          <a:solidFill>
                            <a:srgbClr val="000000"/>
                          </a:solidFill>
                          <a:effectLst/>
                          <a:latin typeface="Noto Sans JP" panose="020B0200000000000000" pitchFamily="34" charset="-128"/>
                          <a:ea typeface="Noto Sans JP" panose="020B0200000000000000" pitchFamily="34" charset="-128"/>
                        </a:rPr>
                        <a:t>2nd Ads</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終了後</a:t>
                      </a:r>
                      <a:endParaRPr lang="en-US" altLang="ja-JP" sz="1400" b="0" i="0" u="none" strike="noStrike" dirty="0">
                        <a:solidFill>
                          <a:srgbClr val="000000"/>
                        </a:solidFill>
                        <a:effectLst/>
                        <a:latin typeface="Noto Sans JP" panose="020B0200000000000000" pitchFamily="34" charset="-128"/>
                        <a:ea typeface="Noto Sans JP" panose="020B0200000000000000" pitchFamily="34" charset="-128"/>
                      </a:endParaRPr>
                    </a:p>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広告枠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1,100,000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11</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440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436137962"/>
                  </a:ext>
                </a:extLst>
              </a:tr>
              <a:tr h="646816">
                <a:tc vMerge="1">
                  <a:txBody>
                    <a:bodyPr/>
                    <a:lstStyle/>
                    <a:p>
                      <a:endParaRPr kumimoji="1" lang="ja-JP" altLang="en-US"/>
                    </a:p>
                  </a:txBody>
                  <a:tcP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[HALF]</a:t>
                      </a:r>
                    </a:p>
                  </a:txBody>
                  <a:tcPr marL="94371" marR="94371" marT="47186" marB="47186"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endParaRPr kumimoji="1" lang="ja-JP" altLang="en-US"/>
                    </a:p>
                  </a:txBody>
                  <a:tcP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550,000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22</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35,000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220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2286485698"/>
                  </a:ext>
                </a:extLst>
              </a:tr>
              <a:tr h="654564">
                <a:tc rowSpan="2">
                  <a:txBody>
                    <a:bodyPr/>
                    <a:lstStyle/>
                    <a:p>
                      <a:pPr algn="ctr" fontAlgn="ctr"/>
                      <a:r>
                        <a:rPr lang="en" altLang="ja-JP" sz="1500" b="0" i="0" u="none" strike="noStrike" dirty="0">
                          <a:solidFill>
                            <a:srgbClr val="FFFFFF"/>
                          </a:solidFill>
                          <a:effectLst/>
                          <a:latin typeface="Roboto Black" panose="02000000000000000000" pitchFamily="2" charset="0"/>
                          <a:ea typeface="+mn-ea"/>
                        </a:rPr>
                        <a:t>2nd Contents</a:t>
                      </a:r>
                    </a:p>
                  </a:txBody>
                  <a:tcPr anchor="ctr">
                    <a:lnL w="12700" cap="flat" cmpd="sng" algn="ctr">
                      <a:solidFill>
                        <a:srgbClr val="AAAAAA"/>
                      </a:solidFill>
                      <a:prstDash val="solid"/>
                      <a:round/>
                      <a:headEnd type="none" w="med" len="med"/>
                      <a:tailEnd type="none" w="med" len="med"/>
                    </a:lnL>
                    <a:lnR w="9525" cap="flat" cmpd="sng" algn="ctr">
                      <a:solidFill>
                        <a:srgbClr val="6E6E6E"/>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 altLang="ja-JP" sz="1400" b="0" i="0" u="none" strike="noStrike" dirty="0">
                          <a:solidFill>
                            <a:srgbClr val="FFFFFF"/>
                          </a:solidFill>
                          <a:effectLst/>
                          <a:latin typeface="Roboto" panose="02000000000000000000" pitchFamily="2" charset="0"/>
                          <a:ea typeface="+mn-ea"/>
                        </a:rPr>
                        <a:t>[FULL]</a:t>
                      </a:r>
                    </a:p>
                  </a:txBody>
                  <a:tcPr anchor="ctr">
                    <a:lnL w="9525" cap="flat" cmpd="sng" algn="ctr">
                      <a:solidFill>
                        <a:srgbClr val="6E6E6E"/>
                      </a:solidFill>
                      <a:prstDash val="solid"/>
                      <a:round/>
                      <a:headEnd type="none" w="med" len="med"/>
                      <a:tailEnd type="none" w="med" len="med"/>
                    </a:lnL>
                    <a:lnR w="12700" cap="flat" cmpd="sng" algn="ctr">
                      <a:solidFill>
                        <a:srgbClr val="AAAAAA"/>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rowSpan="4">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もしくは静止画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音声なし、最大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15</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tcPr>
                </a:tc>
                <a:tc rowSpan="2">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発車から</a:t>
                      </a:r>
                      <a:b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br>
                      <a:r>
                        <a:rPr kumimoji="1" lang="en-US" altLang="ja-JP" sz="1400" b="0" i="0" u="none" strike="noStrike" kern="120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rPr>
                        <a:t>3</a:t>
                      </a: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本目～</a:t>
                      </a:r>
                      <a:r>
                        <a:rPr kumimoji="1" lang="en-US" altLang="ja-JP"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10</a:t>
                      </a: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本目</a:t>
                      </a:r>
                      <a:endParaRPr kumimoji="1" lang="en-US" altLang="ja-JP" sz="1400" b="0" i="0" u="none" strike="noStrike" kern="120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endParaRPr>
                    </a:p>
                    <a:p>
                      <a:pPr marL="0" marR="0" lvl="0" indent="0" algn="ctr" defTabSz="13716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コンテンツ枠</a:t>
                      </a:r>
                    </a:p>
                  </a:txBody>
                  <a:tcPr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tcPr>
                </a:tc>
                <a:tc>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rPr>
                        <a:t>3,400,000</a:t>
                      </a: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回</a:t>
                      </a:r>
                    </a:p>
                  </a:txBody>
                  <a:tcPr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tcPr>
                </a:tc>
                <a:tc>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rPr>
                        <a:t>2</a:t>
                      </a: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枠</a:t>
                      </a:r>
                    </a:p>
                  </a:txBody>
                  <a:tcPr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tcPr>
                </a:tc>
                <a:tc>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rPr>
                        <a:t>70,000</a:t>
                      </a:r>
                      <a:r>
                        <a:rPr kumimoji="1" lang="ja-JP" altLang="en-US" sz="1400" b="0" i="0" u="none" strike="noStrike" kern="120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rPr>
                        <a:t>台</a:t>
                      </a:r>
                    </a:p>
                  </a:txBody>
                  <a:tcPr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tcPr>
                </a:tc>
                <a:tc>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800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marL="0" marR="0" lvl="0" indent="0" algn="ctr" defTabSz="13716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@2.4</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12700" cap="flat" cmpd="sng" algn="ctr">
                      <a:solidFill>
                        <a:srgbClr val="AAAAAA"/>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216531755"/>
                  </a:ext>
                </a:extLst>
              </a:tr>
              <a:tr h="736213">
                <a:tc vMerge="1">
                  <a:txBody>
                    <a:bodyPr/>
                    <a:lstStyle/>
                    <a:p>
                      <a:endParaRPr kumimoji="1" lang="ja-JP" altLang="en-US"/>
                    </a:p>
                  </a:txBody>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[HALF]</a:t>
                      </a:r>
                    </a:p>
                  </a:txBody>
                  <a:tcPr marL="94371" marR="94371" marT="47186" marB="47186" anchor="ctr">
                    <a:lnL w="9525" cap="flat" cmpd="sng" algn="ctr">
                      <a:solidFill>
                        <a:srgbClr val="6E6E6E"/>
                      </a:solidFill>
                      <a:prstDash val="solid"/>
                      <a:round/>
                      <a:headEnd type="none" w="med" len="med"/>
                      <a:tailEnd type="none" w="med" len="med"/>
                    </a:lnL>
                    <a:lnR w="12700" cap="flat" cmpd="sng" algn="ctr">
                      <a:solidFill>
                        <a:srgbClr val="AAAAAA"/>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1,700,000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35,000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@2.4</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741168884"/>
                  </a:ext>
                </a:extLst>
              </a:tr>
              <a:tr h="646816">
                <a:tc rowSpan="2">
                  <a:txBody>
                    <a:bodyPr/>
                    <a:lstStyle/>
                    <a:p>
                      <a:pPr algn="ctr" fontAlgn="ctr"/>
                      <a:r>
                        <a:rPr lang="en" sz="1500" b="0" i="0" u="none" strike="noStrike" dirty="0">
                          <a:solidFill>
                            <a:srgbClr val="FFFFFF"/>
                          </a:solidFill>
                          <a:effectLst/>
                          <a:latin typeface="Roboto Black" panose="02000000000000000000" pitchFamily="2" charset="0"/>
                          <a:ea typeface="游ゴシック" panose="020B0400000000000000" pitchFamily="34" charset="-128"/>
                        </a:rPr>
                        <a:t>3rd Contents</a:t>
                      </a:r>
                    </a:p>
                  </a:txBody>
                  <a:tcPr marL="94371" marR="94371" marT="47186" marB="47186" anchor="ctr">
                    <a:lnL w="12700" cap="flat" cmpd="sng" algn="ctr">
                      <a:solidFill>
                        <a:srgbClr val="AAAAAA"/>
                      </a:solidFill>
                      <a:prstDash val="solid"/>
                      <a:round/>
                      <a:headEnd type="none" w="med" len="med"/>
                      <a:tailEnd type="none" w="med" len="med"/>
                    </a:lnL>
                    <a:lnR w="9525" cap="flat" cmpd="sng" algn="ctr">
                      <a:solidFill>
                        <a:srgbClr val="6E6E6E"/>
                      </a:solidFill>
                      <a:prstDash val="solid"/>
                      <a:round/>
                      <a:headEnd type="none" w="med" len="med"/>
                      <a:tailEnd type="none" w="med" len="med"/>
                    </a:lnR>
                    <a:lnT w="9525" cap="flat" cmpd="sng" algn="ctr">
                      <a:solidFill>
                        <a:srgbClr val="6E6E6E"/>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AAAAAA"/>
                    </a:solidFill>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[FULL]</a:t>
                      </a:r>
                    </a:p>
                  </a:txBody>
                  <a:tcPr marL="94371" marR="94371" marT="47186" marB="47186" anchor="ctr">
                    <a:lnL w="9525" cap="flat" cmpd="sng" algn="ctr">
                      <a:solidFill>
                        <a:srgbClr val="6E6E6E"/>
                      </a:solidFill>
                      <a:prstDash val="solid"/>
                      <a:round/>
                      <a:headEnd type="none" w="med" len="med"/>
                      <a:tailEnd type="none" w="med" len="med"/>
                    </a:lnL>
                    <a:lnR w="12700" cap="flat" cmpd="sng" algn="ctr">
                      <a:solidFill>
                        <a:srgbClr val="AAAAAA"/>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もしくは静止画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音声なし、最大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15</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94371" marR="94371" marT="47186" marB="47186"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B w="6350" cap="flat" cmpd="sng" algn="ctr">
                      <a:solidFill>
                        <a:srgbClr val="8C8C8C"/>
                      </a:solidFill>
                      <a:prstDash val="solid"/>
                      <a:round/>
                      <a:headEnd type="none" w="med" len="med"/>
                      <a:tailEnd type="none" w="med" len="med"/>
                    </a:lnB>
                    <a:noFill/>
                  </a:tcPr>
                </a:tc>
                <a:tc rowSpan="2">
                  <a:txBody>
                    <a:bodyPr/>
                    <a:lstStyle/>
                    <a:p>
                      <a:pPr algn="ctr" fontAlgn="ctr"/>
                      <a:r>
                        <a:rPr lang="en" sz="1400" b="0" i="0" u="none" strike="noStrike" dirty="0">
                          <a:solidFill>
                            <a:srgbClr val="000000"/>
                          </a:solidFill>
                          <a:effectLst/>
                          <a:latin typeface="Noto Sans JP" panose="020B0200000000000000" pitchFamily="34" charset="-128"/>
                          <a:ea typeface="Noto Sans JP" panose="020B0200000000000000" pitchFamily="34" charset="-128"/>
                        </a:rPr>
                        <a:t>2nd Ads</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終了後</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コンテンツ枠</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240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@2.0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519749057"/>
                  </a:ext>
                </a:extLst>
              </a:tr>
              <a:tr h="646816">
                <a:tc vMerge="1">
                  <a:txBody>
                    <a:bodyPr/>
                    <a:lstStyle/>
                    <a:p>
                      <a:endParaRPr kumimoji="1" lang="ja-JP" altLang="en-US"/>
                    </a:p>
                  </a:txBody>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[HALF]</a:t>
                      </a:r>
                    </a:p>
                  </a:txBody>
                  <a:tcPr marL="94371" marR="94371" marT="47186" marB="47186" anchor="ctr">
                    <a:lnL w="9525" cap="flat" cmpd="sng" algn="ctr">
                      <a:solidFill>
                        <a:srgbClr val="6E6E6E"/>
                      </a:solidFill>
                      <a:prstDash val="solid"/>
                      <a:round/>
                      <a:headEnd type="none" w="med" len="med"/>
                      <a:tailEnd type="none" w="med" len="med"/>
                    </a:lnL>
                    <a:lnR w="12700" cap="flat" cmpd="sng" algn="ctr">
                      <a:solidFill>
                        <a:srgbClr val="AAAAAA"/>
                      </a:solidFill>
                      <a:prstDash val="solid"/>
                      <a:round/>
                      <a:headEnd type="none" w="med" len="med"/>
                      <a:tailEnd type="none" w="med" len="med"/>
                    </a:lnR>
                    <a:lnT w="9525" cap="flat" cmpd="sng" algn="ctr">
                      <a:solidFill>
                        <a:srgbClr val="6E6E6E"/>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600,000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6</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35,000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4371" marR="94371" marT="47186" marB="47186"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@2.0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865" marR="8865" marT="8865" marB="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516441603"/>
                  </a:ext>
                </a:extLst>
              </a:tr>
            </a:tbl>
          </a:graphicData>
        </a:graphic>
      </p:graphicFrame>
      <p:sp>
        <p:nvSpPr>
          <p:cNvPr id="14" name="Slide Number Placeholder 5">
            <a:extLst>
              <a:ext uri="{FF2B5EF4-FFF2-40B4-BE49-F238E27FC236}">
                <a16:creationId xmlns:a16="http://schemas.microsoft.com/office/drawing/2014/main" id="{3B451525-3578-42CA-737E-B77C05B20284}"/>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18</a:t>
            </a:fld>
            <a:endParaRPr kumimoji="1" lang="ja-JP" altLang="en-US">
              <a:solidFill>
                <a:srgbClr val="AAAAAA"/>
              </a:solidFill>
            </a:endParaRPr>
          </a:p>
        </p:txBody>
      </p:sp>
    </p:spTree>
    <p:extLst>
      <p:ext uri="{BB962C8B-B14F-4D97-AF65-F5344CB8AC3E}">
        <p14:creationId xmlns:p14="http://schemas.microsoft.com/office/powerpoint/2010/main" val="124236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3485570"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エリア指定メニュー</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4255064" y="227961"/>
            <a:ext cx="11019042" cy="1089273"/>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エリア別に掲載できるメニュー。掲載位置は</a:t>
            </a:r>
            <a:r>
              <a:rPr lang="en-US" altLang="ja-JP" sz="1600" kern="3000" spc="60" dirty="0">
                <a:solidFill>
                  <a:schemeClr val="bg1"/>
                </a:solidFill>
                <a:latin typeface="Noto Sans JP" panose="020B0200000000000000" pitchFamily="34" charset="-128"/>
                <a:ea typeface="Noto Sans JP" panose="020B0200000000000000" pitchFamily="34" charset="-128"/>
              </a:rPr>
              <a:t> 3rd Ads </a:t>
            </a:r>
            <a:r>
              <a:rPr lang="ja-JP" altLang="en-US" sz="1600" kern="3000" spc="60">
                <a:solidFill>
                  <a:schemeClr val="bg1"/>
                </a:solidFill>
                <a:latin typeface="Noto Sans JP" panose="020B0200000000000000" pitchFamily="34" charset="-128"/>
                <a:ea typeface="Noto Sans JP" panose="020B0200000000000000" pitchFamily="34" charset="-128"/>
              </a:rPr>
              <a:t>ポジションとなります。</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solidFill>
                  <a:schemeClr val="bg1"/>
                </a:solidFill>
                <a:latin typeface="Noto Sans JP" panose="020B0200000000000000" pitchFamily="34" charset="-128"/>
                <a:ea typeface="Noto Sans JP" panose="020B0200000000000000" pitchFamily="34" charset="-128"/>
              </a:rPr>
              <a:t>全メニュー共通で、期間掲載保証となります。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solidFill>
                  <a:schemeClr val="bg1"/>
                </a:solidFill>
                <a:latin typeface="Noto Sans JP" panose="020B0200000000000000" pitchFamily="34" charset="-128"/>
                <a:ea typeface="Noto Sans JP" panose="020B0200000000000000" pitchFamily="34" charset="-128"/>
              </a:rPr>
              <a:t>掲載期間は</a:t>
            </a:r>
            <a:r>
              <a:rPr kumimoji="1" lang="en-US" altLang="ja-JP" sz="1600" kern="3000" spc="60" dirty="0">
                <a:solidFill>
                  <a:schemeClr val="bg1"/>
                </a:solidFill>
                <a:latin typeface="Noto Sans JP" panose="020B0200000000000000" pitchFamily="34" charset="-128"/>
                <a:ea typeface="Noto Sans JP" panose="020B0200000000000000" pitchFamily="34" charset="-128"/>
              </a:rPr>
              <a:t>1</a:t>
            </a:r>
            <a:r>
              <a:rPr kumimoji="1" lang="ja-JP" altLang="en-US" sz="1600" kern="3000" spc="60">
                <a:solidFill>
                  <a:schemeClr val="bg1"/>
                </a:solidFill>
                <a:latin typeface="Noto Sans JP" panose="020B0200000000000000" pitchFamily="34" charset="-128"/>
                <a:ea typeface="Noto Sans JP" panose="020B0200000000000000" pitchFamily="34" charset="-128"/>
              </a:rPr>
              <a:t>週間単位（月曜日</a:t>
            </a:r>
            <a:r>
              <a:rPr kumimoji="1" lang="en-US" altLang="ja-JP" sz="1600" kern="3000" spc="60" dirty="0">
                <a:solidFill>
                  <a:schemeClr val="bg1"/>
                </a:solidFill>
                <a:latin typeface="Noto Sans JP" panose="020B0200000000000000" pitchFamily="34" charset="-128"/>
                <a:ea typeface="Noto Sans JP" panose="020B0200000000000000" pitchFamily="34" charset="-128"/>
              </a:rPr>
              <a:t>0</a:t>
            </a:r>
            <a:r>
              <a:rPr kumimoji="1" lang="ja-JP" altLang="en-US" sz="1600" kern="3000" spc="60">
                <a:solidFill>
                  <a:schemeClr val="bg1"/>
                </a:solidFill>
                <a:latin typeface="Noto Sans JP" panose="020B0200000000000000" pitchFamily="34" charset="-128"/>
                <a:ea typeface="Noto Sans JP" panose="020B0200000000000000" pitchFamily="34" charset="-128"/>
              </a:rPr>
              <a:t>時掲載開始）が基本となります。</a:t>
            </a:r>
            <a:r>
              <a:rPr kumimoji="1" lang="en-US" altLang="ja-JP" sz="1600" kern="3000" spc="60" dirty="0">
                <a:solidFill>
                  <a:schemeClr val="bg1"/>
                </a:solidFill>
                <a:latin typeface="Noto Sans JP" panose="020B0200000000000000" pitchFamily="34" charset="-128"/>
                <a:ea typeface="Noto Sans JP" panose="020B0200000000000000" pitchFamily="34" charset="-128"/>
              </a:rPr>
              <a:t>Area Ads</a:t>
            </a:r>
            <a:r>
              <a:rPr kumimoji="1" lang="ja-JP" altLang="en-US" sz="1600" kern="3000" spc="60">
                <a:solidFill>
                  <a:schemeClr val="bg1"/>
                </a:solidFill>
                <a:latin typeface="Noto Sans JP" panose="020B0200000000000000" pitchFamily="34" charset="-128"/>
                <a:ea typeface="Noto Sans JP" panose="020B0200000000000000" pitchFamily="34" charset="-128"/>
              </a:rPr>
              <a:t>沖縄のみ</a:t>
            </a:r>
            <a:r>
              <a:rPr kumimoji="1" lang="en-US" altLang="ja-JP" sz="1600" kern="3000" spc="60" dirty="0">
                <a:solidFill>
                  <a:schemeClr val="bg1"/>
                </a:solidFill>
                <a:latin typeface="Noto Sans JP" panose="020B0200000000000000" pitchFamily="34" charset="-128"/>
                <a:ea typeface="Noto Sans JP" panose="020B0200000000000000" pitchFamily="34" charset="-128"/>
              </a:rPr>
              <a:t>4</a:t>
            </a:r>
            <a:r>
              <a:rPr kumimoji="1" lang="ja-JP" altLang="en-US" sz="1600" kern="3000" spc="60">
                <a:solidFill>
                  <a:schemeClr val="bg1"/>
                </a:solidFill>
                <a:latin typeface="Noto Sans JP" panose="020B0200000000000000" pitchFamily="34" charset="-128"/>
                <a:ea typeface="Noto Sans JP" panose="020B0200000000000000" pitchFamily="34" charset="-128"/>
              </a:rPr>
              <a:t>週間単位の掲載となります。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5" name="表 4">
            <a:extLst>
              <a:ext uri="{FF2B5EF4-FFF2-40B4-BE49-F238E27FC236}">
                <a16:creationId xmlns:a16="http://schemas.microsoft.com/office/drawing/2014/main" id="{08C4BE9C-701E-E285-781F-7205FFA7AE23}"/>
              </a:ext>
            </a:extLst>
          </p:cNvPr>
          <p:cNvGraphicFramePr>
            <a:graphicFrameLocks noGrp="1"/>
          </p:cNvGraphicFramePr>
          <p:nvPr>
            <p:extLst>
              <p:ext uri="{D42A27DB-BD31-4B8C-83A1-F6EECF244321}">
                <p14:modId xmlns:p14="http://schemas.microsoft.com/office/powerpoint/2010/main" val="1037582869"/>
              </p:ext>
            </p:extLst>
          </p:nvPr>
        </p:nvGraphicFramePr>
        <p:xfrm>
          <a:off x="570290" y="1898073"/>
          <a:ext cx="17165264" cy="7042843"/>
        </p:xfrm>
        <a:graphic>
          <a:graphicData uri="http://schemas.openxmlformats.org/drawingml/2006/table">
            <a:tbl>
              <a:tblPr/>
              <a:tblGrid>
                <a:gridCol w="1772255">
                  <a:extLst>
                    <a:ext uri="{9D8B030D-6E8A-4147-A177-3AD203B41FA5}">
                      <a16:colId xmlns:a16="http://schemas.microsoft.com/office/drawing/2014/main" val="4005049866"/>
                    </a:ext>
                  </a:extLst>
                </a:gridCol>
                <a:gridCol w="1772255">
                  <a:extLst>
                    <a:ext uri="{9D8B030D-6E8A-4147-A177-3AD203B41FA5}">
                      <a16:colId xmlns:a16="http://schemas.microsoft.com/office/drawing/2014/main" val="3098525574"/>
                    </a:ext>
                  </a:extLst>
                </a:gridCol>
                <a:gridCol w="1945822">
                  <a:extLst>
                    <a:ext uri="{9D8B030D-6E8A-4147-A177-3AD203B41FA5}">
                      <a16:colId xmlns:a16="http://schemas.microsoft.com/office/drawing/2014/main" val="412909408"/>
                    </a:ext>
                  </a:extLst>
                </a:gridCol>
                <a:gridCol w="1945822">
                  <a:extLst>
                    <a:ext uri="{9D8B030D-6E8A-4147-A177-3AD203B41FA5}">
                      <a16:colId xmlns:a16="http://schemas.microsoft.com/office/drawing/2014/main" val="3099862543"/>
                    </a:ext>
                  </a:extLst>
                </a:gridCol>
                <a:gridCol w="2051956">
                  <a:extLst>
                    <a:ext uri="{9D8B030D-6E8A-4147-A177-3AD203B41FA5}">
                      <a16:colId xmlns:a16="http://schemas.microsoft.com/office/drawing/2014/main" val="845269170"/>
                    </a:ext>
                  </a:extLst>
                </a:gridCol>
                <a:gridCol w="1839688">
                  <a:extLst>
                    <a:ext uri="{9D8B030D-6E8A-4147-A177-3AD203B41FA5}">
                      <a16:colId xmlns:a16="http://schemas.microsoft.com/office/drawing/2014/main" val="4085999003"/>
                    </a:ext>
                  </a:extLst>
                </a:gridCol>
                <a:gridCol w="1945822">
                  <a:extLst>
                    <a:ext uri="{9D8B030D-6E8A-4147-A177-3AD203B41FA5}">
                      <a16:colId xmlns:a16="http://schemas.microsoft.com/office/drawing/2014/main" val="1628240688"/>
                    </a:ext>
                  </a:extLst>
                </a:gridCol>
                <a:gridCol w="1945822">
                  <a:extLst>
                    <a:ext uri="{9D8B030D-6E8A-4147-A177-3AD203B41FA5}">
                      <a16:colId xmlns:a16="http://schemas.microsoft.com/office/drawing/2014/main" val="957408745"/>
                    </a:ext>
                  </a:extLst>
                </a:gridCol>
                <a:gridCol w="1945822">
                  <a:extLst>
                    <a:ext uri="{9D8B030D-6E8A-4147-A177-3AD203B41FA5}">
                      <a16:colId xmlns:a16="http://schemas.microsoft.com/office/drawing/2014/main" val="3324361172"/>
                    </a:ext>
                  </a:extLst>
                </a:gridCol>
              </a:tblGrid>
              <a:tr h="346363">
                <a:tc gridSpan="2">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メニュー名</a:t>
                      </a:r>
                    </a:p>
                  </a:txBody>
                  <a:tcPr marL="95249" marR="95249" marT="47625" marB="47625" anchor="ctr">
                    <a:lnL w="12700" cap="flat" cmpd="sng" algn="ctr">
                      <a:solidFill>
                        <a:srgbClr val="A9A9A9"/>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hMerge="1">
                  <a:txBody>
                    <a:bodyPr/>
                    <a:lstStyle/>
                    <a:p>
                      <a:endParaRPr kumimoji="1" lang="ja-JP" altLang="en-US"/>
                    </a:p>
                  </a:txBody>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形式</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タイミング</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展開エリア</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想定表示回数</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枠数</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台数</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広告料金（税抜）</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extLst>
                  <a:ext uri="{0D108BD9-81ED-4DB2-BD59-A6C34878D82A}">
                    <a16:rowId xmlns:a16="http://schemas.microsoft.com/office/drawing/2014/main" val="1677723778"/>
                  </a:ext>
                </a:extLst>
              </a:tr>
              <a:tr h="837060">
                <a:tc row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東京</a:t>
                      </a:r>
                    </a:p>
                  </a:txBody>
                  <a:tcPr marL="95249" marR="95249" marT="47625" marB="47625" anchor="ctr">
                    <a:lnL w="9525" cap="flat" cmpd="sng" algn="ctr">
                      <a:solidFill>
                        <a:srgbClr val="6E6E6E"/>
                      </a:solidFill>
                      <a:prstDash val="solid"/>
                      <a:round/>
                      <a:headEnd type="none" w="med" len="med"/>
                      <a:tailEnd type="none" w="med" len="med"/>
                    </a:lnL>
                    <a:lnR w="9525" cap="flat" cmpd="sng" algn="ctr">
                      <a:solidFill>
                        <a:srgbClr val="6E6E6E"/>
                      </a:solidFill>
                      <a:prstDash val="solid"/>
                      <a:round/>
                      <a:headEnd type="none" w="med" len="med"/>
                      <a:tailEnd type="none" w="med" len="med"/>
                    </a:lnR>
                    <a:lnT w="6350" cap="flat" cmpd="sng" algn="ctr">
                      <a:solidFill>
                        <a:srgbClr val="8C8C8C"/>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[FULL]</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rowSpan="8">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 sz="1400" b="0" i="0" u="none" strike="noStrike" dirty="0">
                          <a:solidFill>
                            <a:srgbClr val="000000"/>
                          </a:solidFill>
                          <a:effectLst/>
                          <a:latin typeface="Noto Sans JP" panose="020B0200000000000000" pitchFamily="34" charset="-128"/>
                          <a:ea typeface="Noto Sans JP" panose="020B0200000000000000" pitchFamily="34" charset="-128"/>
                        </a:rPr>
                        <a:t>2nd Ads</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終了後</a:t>
                      </a:r>
                      <a:endParaRPr lang="en-US" altLang="ja-JP" sz="1400" b="0" i="0" u="none" strike="noStrike" dirty="0">
                        <a:solidFill>
                          <a:srgbClr val="000000"/>
                        </a:solidFill>
                        <a:effectLst/>
                        <a:latin typeface="Noto Sans JP" panose="020B0200000000000000" pitchFamily="34" charset="-128"/>
                        <a:ea typeface="Noto Sans JP" panose="020B0200000000000000" pitchFamily="34" charset="-128"/>
                      </a:endParaRPr>
                    </a:p>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広告枠</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2">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東京</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25,500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270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@5.0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2039151405"/>
                  </a:ext>
                </a:extLst>
              </a:tr>
              <a:tr h="837060">
                <a:tc vMerge="1">
                  <a:txBody>
                    <a:bodyPr/>
                    <a:lstStyle/>
                    <a:p>
                      <a:endParaRPr kumimoji="1" lang="ja-JP" altLang="en-US"/>
                    </a:p>
                  </a:txBody>
                  <a:tcPr/>
                </a:tc>
                <a:tc>
                  <a:txBody>
                    <a:bodyPr/>
                    <a:lstStyle/>
                    <a:p>
                      <a:pPr algn="ctr" fontAlgn="ctr"/>
                      <a:r>
                        <a:rPr lang="en" sz="1400" b="0" i="0" u="none" strike="noStrike" dirty="0">
                          <a:solidFill>
                            <a:srgbClr val="FFFFFF"/>
                          </a:solidFill>
                          <a:effectLst/>
                          <a:latin typeface="Roboto" panose="02000000000000000000" pitchFamily="2" charset="0"/>
                          <a:ea typeface="游ゴシック" panose="020B0400000000000000" pitchFamily="34" charset="-128"/>
                        </a:rPr>
                        <a:t>[HALF]</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8</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12,750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135</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@5.0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3188539998"/>
                  </a:ext>
                </a:extLst>
              </a:tr>
              <a:tr h="837060">
                <a:tc grid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関東</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hMerge="1">
                  <a:txBody>
                    <a:bodyPr/>
                    <a:lstStyle/>
                    <a:p>
                      <a:pPr algn="ctr" fontAlgn="ctr"/>
                      <a:endParaRPr lang="en" sz="1400" b="0" i="0" u="none" strike="noStrike" dirty="0">
                        <a:solidFill>
                          <a:srgbClr val="FFFFFF"/>
                        </a:solidFill>
                        <a:effectLst/>
                        <a:latin typeface="Roboto" panose="02000000000000000000" pitchFamily="2" charset="0"/>
                        <a:ea typeface="游ゴシック" panose="020B0400000000000000" pitchFamily="34" charset="-128"/>
                      </a:endParaRP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神奈川・埼玉・千葉・</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茨城・栃木・群馬</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175,000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6">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14,790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70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2226404004"/>
                  </a:ext>
                </a:extLst>
              </a:tr>
              <a:tr h="837060">
                <a:tc grid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関西</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hMerge="1">
                  <a:txBody>
                    <a:bodyPr/>
                    <a:lstStyle/>
                    <a:p>
                      <a:pPr algn="ctr" fontAlgn="ctr"/>
                      <a:endParaRPr lang="en" sz="1400" b="0" i="0" u="none" strike="noStrike" dirty="0">
                        <a:solidFill>
                          <a:srgbClr val="FFFFFF"/>
                        </a:solidFill>
                        <a:effectLst/>
                        <a:latin typeface="Roboto" panose="02000000000000000000" pitchFamily="2" charset="0"/>
                        <a:ea typeface="游ゴシック" panose="020B0400000000000000" pitchFamily="34" charset="-128"/>
                      </a:endParaRP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大阪・京都・兵庫・</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滋賀・奈良・和歌山</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17,030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95</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1547570769"/>
                  </a:ext>
                </a:extLst>
              </a:tr>
              <a:tr h="837060">
                <a:tc grid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東海</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hMerge="1">
                  <a:txBody>
                    <a:bodyPr/>
                    <a:lstStyle/>
                    <a:p>
                      <a:pPr algn="ctr" fontAlgn="ctr"/>
                      <a:endParaRPr lang="en" sz="1400" b="0" i="0" u="none" strike="noStrike" dirty="0">
                        <a:solidFill>
                          <a:srgbClr val="FFFFFF"/>
                        </a:solidFill>
                        <a:effectLst/>
                        <a:latin typeface="Roboto" panose="02000000000000000000" pitchFamily="2" charset="0"/>
                        <a:ea typeface="游ゴシック" panose="020B0400000000000000" pitchFamily="34" charset="-128"/>
                      </a:endParaRP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愛知・岐阜・</a:t>
                      </a:r>
                      <a:endParaRPr lang="en-US" altLang="ja-JP" sz="1400" b="0" i="0" u="none" strike="noStrike" dirty="0">
                        <a:solidFill>
                          <a:srgbClr val="000000"/>
                        </a:solidFill>
                        <a:effectLst/>
                        <a:latin typeface="Noto Sans JP" panose="020B0200000000000000" pitchFamily="34" charset="-128"/>
                        <a:ea typeface="Noto Sans JP" panose="020B0200000000000000" pitchFamily="34" charset="-128"/>
                      </a:endParaRPr>
                    </a:p>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静岡・三重</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60,000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5,390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24</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1214701233"/>
                  </a:ext>
                </a:extLst>
              </a:tr>
              <a:tr h="837060">
                <a:tc grid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九州</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hMerge="1">
                  <a:txBody>
                    <a:bodyPr/>
                    <a:lstStyle/>
                    <a:p>
                      <a:pPr algn="ctr" fontAlgn="ctr"/>
                      <a:endParaRPr lang="en" sz="1400" b="0" i="0" u="none" strike="noStrike" dirty="0">
                        <a:solidFill>
                          <a:srgbClr val="FFFFFF"/>
                        </a:solidFill>
                        <a:effectLst/>
                        <a:latin typeface="Roboto" panose="02000000000000000000" pitchFamily="2" charset="0"/>
                        <a:ea typeface="游ゴシック" panose="020B0400000000000000" pitchFamily="34" charset="-128"/>
                      </a:endParaRP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福岡・佐賀・</a:t>
                      </a:r>
                      <a:b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長崎・熊本</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49,000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2,710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@4.1</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3638317222"/>
                  </a:ext>
                </a:extLst>
              </a:tr>
              <a:tr h="837060">
                <a:tc grid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北海道</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hMerge="1">
                  <a:txBody>
                    <a:bodyPr/>
                    <a:lstStyle/>
                    <a:p>
                      <a:pPr algn="ctr" fontAlgn="ctr"/>
                      <a:endParaRPr lang="en" sz="1400" b="0" i="0" u="none" strike="noStrike" dirty="0">
                        <a:solidFill>
                          <a:srgbClr val="FFFFFF"/>
                        </a:solidFill>
                        <a:effectLst/>
                        <a:latin typeface="Roboto" panose="02000000000000000000" pitchFamily="2" charset="0"/>
                        <a:ea typeface="游ゴシック" panose="020B0400000000000000" pitchFamily="34" charset="-128"/>
                      </a:endParaRP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北海道</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2,400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2519220256"/>
                  </a:ext>
                </a:extLst>
              </a:tr>
              <a:tr h="837060">
                <a:tc gridSpan="2">
                  <a:txBody>
                    <a:bodyPr/>
                    <a:lstStyle/>
                    <a:p>
                      <a:pPr algn="ctr" fontAlgn="ctr"/>
                      <a:r>
                        <a:rPr lang="en" sz="1400" b="1" i="0" u="none" strike="noStrike" dirty="0">
                          <a:solidFill>
                            <a:srgbClr val="FFFFFF"/>
                          </a:solidFill>
                          <a:effectLst/>
                          <a:latin typeface="Noto Sans JP ExtraBold" panose="020B0200000000000000" pitchFamily="34" charset="-128"/>
                          <a:ea typeface="Noto Sans JP ExtraBold" panose="020B0200000000000000" pitchFamily="34" charset="-128"/>
                        </a:rPr>
                        <a:t>Area Ads </a:t>
                      </a:r>
                      <a:r>
                        <a:rPr lang="ja-JP" altLang="en-US" sz="1400" b="1" i="0" u="none" strike="noStrike">
                          <a:solidFill>
                            <a:srgbClr val="FFFFFF"/>
                          </a:solidFill>
                          <a:effectLst/>
                          <a:latin typeface="Noto Sans JP ExtraBold" panose="020B0200000000000000" pitchFamily="34" charset="-128"/>
                          <a:ea typeface="Noto Sans JP ExtraBold" panose="020B0200000000000000" pitchFamily="34" charset="-128"/>
                        </a:rPr>
                        <a:t>沖縄</a:t>
                      </a:r>
                    </a:p>
                  </a:txBody>
                  <a:tcPr marL="95249" marR="95249" marT="47625" marB="47625" anchor="ctr">
                    <a:lnL w="9525" cap="flat" cmpd="sng" algn="ctr">
                      <a:solidFill>
                        <a:srgbClr val="6E6E6E"/>
                      </a:solidFill>
                      <a:prstDash val="solid"/>
                      <a:round/>
                      <a:headEnd type="none" w="med" len="med"/>
                      <a:tailEnd type="none" w="med" len="med"/>
                    </a:lnL>
                    <a:lnR w="6350" cap="flat" cmpd="sng" algn="ctr">
                      <a:solidFill>
                        <a:srgbClr val="8C8C8C"/>
                      </a:solidFill>
                      <a:prstDash val="solid"/>
                      <a:round/>
                      <a:headEnd type="none" w="med" len="med"/>
                      <a:tailEnd type="none" w="med" len="med"/>
                    </a:lnR>
                    <a:lnT w="9525" cap="flat" cmpd="sng" algn="ctr">
                      <a:solidFill>
                        <a:srgbClr val="6E6E6E"/>
                      </a:solidFill>
                      <a:prstDash val="solid"/>
                      <a:round/>
                      <a:headEnd type="none" w="med" len="med"/>
                      <a:tailEnd type="none" w="med" len="med"/>
                    </a:lnT>
                    <a:lnB w="9525" cap="flat" cmpd="sng" algn="ctr">
                      <a:solidFill>
                        <a:srgbClr val="6E6E6E"/>
                      </a:solidFill>
                      <a:prstDash val="solid"/>
                      <a:round/>
                      <a:headEnd type="none" w="med" len="med"/>
                      <a:tailEnd type="none" w="med" len="med"/>
                    </a:lnB>
                    <a:solidFill>
                      <a:srgbClr val="AAAAAA"/>
                    </a:solidFill>
                  </a:tcPr>
                </a:tc>
                <a:tc hMerge="1">
                  <a:txBody>
                    <a:bodyPr/>
                    <a:lstStyle/>
                    <a:p>
                      <a:pPr algn="ctr" fontAlgn="ctr"/>
                      <a:endParaRPr lang="en" sz="1400" b="0" i="0" u="none" strike="noStrike" dirty="0">
                        <a:solidFill>
                          <a:srgbClr val="FFFFFF"/>
                        </a:solidFill>
                        <a:effectLst/>
                        <a:latin typeface="Roboto" panose="02000000000000000000" pitchFamily="2" charset="0"/>
                        <a:ea typeface="游ゴシック" panose="020B0400000000000000" pitchFamily="34" charset="-128"/>
                      </a:endParaRP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沖縄</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33,000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95249" marR="95249" marT="47625" marB="47625"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13</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7532" marR="7532" marT="7532"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681463465"/>
                  </a:ext>
                </a:extLst>
              </a:tr>
            </a:tbl>
          </a:graphicData>
        </a:graphic>
      </p:graphicFrame>
      <p:sp>
        <p:nvSpPr>
          <p:cNvPr id="13" name="Slide Number Placeholder 5">
            <a:extLst>
              <a:ext uri="{FF2B5EF4-FFF2-40B4-BE49-F238E27FC236}">
                <a16:creationId xmlns:a16="http://schemas.microsoft.com/office/drawing/2014/main" id="{7B076F2F-14A2-CCFD-C77C-1547FDB93FC2}"/>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19</a:t>
            </a:fld>
            <a:endParaRPr kumimoji="1" lang="ja-JP" altLang="en-US">
              <a:solidFill>
                <a:srgbClr val="AAAAAA"/>
              </a:solidFill>
            </a:endParaRPr>
          </a:p>
        </p:txBody>
      </p:sp>
    </p:spTree>
    <p:extLst>
      <p:ext uri="{BB962C8B-B14F-4D97-AF65-F5344CB8AC3E}">
        <p14:creationId xmlns:p14="http://schemas.microsoft.com/office/powerpoint/2010/main" val="3773419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6DFEC13-7CD5-51ED-9BB8-469A4600E4A8}"/>
              </a:ext>
            </a:extLst>
          </p:cNvPr>
          <p:cNvSpPr txBox="1"/>
          <p:nvPr/>
        </p:nvSpPr>
        <p:spPr>
          <a:xfrm>
            <a:off x="531845" y="510988"/>
            <a:ext cx="902811" cy="523220"/>
          </a:xfrm>
          <a:prstGeom prst="rect">
            <a:avLst/>
          </a:prstGeom>
          <a:noFill/>
        </p:spPr>
        <p:txBody>
          <a:bodyPr wrap="none" rtlCol="0">
            <a:spAutoFit/>
          </a:bodyPr>
          <a:lstStyle/>
          <a:p>
            <a:r>
              <a:rPr kumimoji="1" lang="ja-JP" altLang="en-US" sz="2800" b="1" kern="3000">
                <a:latin typeface="Noto Sans JP ExtraBold" panose="020B0200000000000000" pitchFamily="34" charset="-128"/>
                <a:ea typeface="Noto Sans JP ExtraBold" panose="020B0200000000000000" pitchFamily="34" charset="-128"/>
              </a:rPr>
              <a:t>目次</a:t>
            </a:r>
            <a:endParaRPr kumimoji="1" lang="en-US" altLang="ja-JP" sz="2800" b="1" kern="3000" dirty="0">
              <a:latin typeface="Noto Sans JP ExtraBold" panose="020B0200000000000000" pitchFamily="34" charset="-128"/>
              <a:ea typeface="Noto Sans JP ExtraBold" panose="020B0200000000000000" pitchFamily="34" charset="-128"/>
            </a:endParaRPr>
          </a:p>
        </p:txBody>
      </p:sp>
      <p:grpSp>
        <p:nvGrpSpPr>
          <p:cNvPr id="9" name="グループ化 8">
            <a:extLst>
              <a:ext uri="{FF2B5EF4-FFF2-40B4-BE49-F238E27FC236}">
                <a16:creationId xmlns:a16="http://schemas.microsoft.com/office/drawing/2014/main" id="{3EA2D966-53BE-A0EC-0157-DBD6C949CFDC}"/>
              </a:ext>
            </a:extLst>
          </p:cNvPr>
          <p:cNvGrpSpPr/>
          <p:nvPr/>
        </p:nvGrpSpPr>
        <p:grpSpPr>
          <a:xfrm>
            <a:off x="4722719" y="2469000"/>
            <a:ext cx="8842561" cy="5317931"/>
            <a:chOff x="4769526" y="2469000"/>
            <a:chExt cx="8842561" cy="5317931"/>
          </a:xfrm>
        </p:grpSpPr>
        <p:sp>
          <p:nvSpPr>
            <p:cNvPr id="3" name="テキスト ボックス 2">
              <a:extLst>
                <a:ext uri="{FF2B5EF4-FFF2-40B4-BE49-F238E27FC236}">
                  <a16:creationId xmlns:a16="http://schemas.microsoft.com/office/drawing/2014/main" id="{EBBE5B32-06EE-E3A0-1830-5203F25BFE1C}"/>
                </a:ext>
              </a:extLst>
            </p:cNvPr>
            <p:cNvSpPr txBox="1"/>
            <p:nvPr/>
          </p:nvSpPr>
          <p:spPr>
            <a:xfrm>
              <a:off x="4769526" y="2469000"/>
              <a:ext cx="1932901" cy="5316584"/>
            </a:xfrm>
            <a:prstGeom prst="rect">
              <a:avLst/>
            </a:prstGeom>
            <a:noFill/>
          </p:spPr>
          <p:txBody>
            <a:bodyPr wrap="none" rtlCol="0">
              <a:spAutoFit/>
            </a:bodyPr>
            <a:lstStyle/>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04      Part1</a:t>
              </a:r>
              <a:r>
                <a:rPr lang="en-US" altLang="ja-JP" sz="2400" spc="40" dirty="0">
                  <a:solidFill>
                    <a:schemeClr val="bg1"/>
                  </a:solidFill>
                  <a:latin typeface="Roboto" panose="02000000000000000000" pitchFamily="2" charset="0"/>
                  <a:ea typeface="Roboto" panose="02000000000000000000" pitchFamily="2" charset="0"/>
                </a:rPr>
                <a:t> </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08      Part2</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14      Part3</a:t>
              </a:r>
              <a:r>
                <a:rPr lang="en-US" altLang="ja-JP" sz="2400" spc="40" dirty="0">
                  <a:solidFill>
                    <a:schemeClr val="bg1"/>
                  </a:solidFill>
                  <a:latin typeface="Roboto" panose="02000000000000000000" pitchFamily="2" charset="0"/>
                  <a:ea typeface="Roboto" panose="02000000000000000000" pitchFamily="2" charset="0"/>
                </a:rPr>
                <a:t> </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16      Part4</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30      Part5</a:t>
              </a:r>
              <a:r>
                <a:rPr lang="en-US" altLang="ja-JP" sz="2400" spc="40" dirty="0">
                  <a:solidFill>
                    <a:schemeClr val="bg1"/>
                  </a:solidFill>
                  <a:latin typeface="Roboto" panose="02000000000000000000" pitchFamily="2" charset="0"/>
                  <a:ea typeface="Roboto" panose="02000000000000000000" pitchFamily="2" charset="0"/>
                </a:rPr>
                <a:t> </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36      Part6</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39      Part7</a:t>
              </a:r>
              <a:r>
                <a:rPr lang="en-US" altLang="ja-JP" sz="2400" spc="40" dirty="0">
                  <a:solidFill>
                    <a:schemeClr val="bg1"/>
                  </a:solidFill>
                  <a:latin typeface="Roboto" panose="02000000000000000000" pitchFamily="2" charset="0"/>
                  <a:ea typeface="Roboto" panose="02000000000000000000" pitchFamily="2" charset="0"/>
                </a:rPr>
                <a:t> </a:t>
              </a:r>
            </a:p>
            <a:p>
              <a:pPr>
                <a:lnSpc>
                  <a:spcPct val="180000"/>
                </a:lnSpc>
              </a:pPr>
              <a:r>
                <a:rPr kumimoji="1" lang="en-US" altLang="ja-JP" sz="2400" spc="40" dirty="0">
                  <a:solidFill>
                    <a:schemeClr val="bg1"/>
                  </a:solidFill>
                  <a:latin typeface="Roboto" panose="02000000000000000000" pitchFamily="2" charset="0"/>
                  <a:ea typeface="Roboto" panose="02000000000000000000" pitchFamily="2" charset="0"/>
                </a:rPr>
                <a:t>43      Part8</a:t>
              </a:r>
            </a:p>
          </p:txBody>
        </p:sp>
        <p:sp>
          <p:nvSpPr>
            <p:cNvPr id="8" name="テキスト ボックス 7">
              <a:extLst>
                <a:ext uri="{FF2B5EF4-FFF2-40B4-BE49-F238E27FC236}">
                  <a16:creationId xmlns:a16="http://schemas.microsoft.com/office/drawing/2014/main" id="{BDBF858E-7DCD-179E-797D-674F891FA36F}"/>
                </a:ext>
              </a:extLst>
            </p:cNvPr>
            <p:cNvSpPr txBox="1"/>
            <p:nvPr/>
          </p:nvSpPr>
          <p:spPr>
            <a:xfrm>
              <a:off x="6661786" y="2469000"/>
              <a:ext cx="6950301" cy="5317931"/>
            </a:xfrm>
            <a:prstGeom prst="rect">
              <a:avLst/>
            </a:prstGeom>
            <a:noFill/>
          </p:spPr>
          <p:txBody>
            <a:bodyPr wrap="none" rtlCol="0">
              <a:spAutoFit/>
            </a:bodyPr>
            <a:lstStyle/>
            <a:p>
              <a:pPr>
                <a:lnSpc>
                  <a:spcPct val="180000"/>
                </a:lnSpc>
              </a:pPr>
              <a:r>
                <a:rPr kumimoji="1" lang="ja-JP" altLang="en-US" sz="2400" spc="40">
                  <a:solidFill>
                    <a:schemeClr val="bg1"/>
                  </a:solidFill>
                  <a:latin typeface="Noto Sans JP" panose="020B0200000000000000" pitchFamily="34" charset="-128"/>
                  <a:ea typeface="Noto Sans JP" panose="020B0200000000000000" pitchFamily="34" charset="-128"/>
                </a:rPr>
                <a:t>メディア概要</a:t>
              </a:r>
              <a:endParaRPr kumimoji="1"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lang="ja-JP" altLang="en-US" sz="2400" spc="40">
                  <a:solidFill>
                    <a:schemeClr val="bg1"/>
                  </a:solidFill>
                  <a:latin typeface="Noto Sans JP" panose="020B0200000000000000" pitchFamily="34" charset="-128"/>
                  <a:ea typeface="Noto Sans JP" panose="020B0200000000000000" pitchFamily="34" charset="-128"/>
                </a:rPr>
                <a:t>ユーザーの特徴</a:t>
              </a:r>
              <a:endParaRPr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lang="ja-JP" altLang="en-US" sz="2400" spc="40">
                  <a:solidFill>
                    <a:schemeClr val="bg1"/>
                  </a:solidFill>
                  <a:latin typeface="Noto Sans JP" panose="020B0200000000000000" pitchFamily="34" charset="-128"/>
                  <a:ea typeface="Noto Sans JP" panose="020B0200000000000000" pitchFamily="34" charset="-128"/>
                </a:rPr>
                <a:t>エントリーについて</a:t>
              </a:r>
              <a:endParaRPr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lang="ja-JP" altLang="en-US" sz="2400" spc="40">
                  <a:solidFill>
                    <a:schemeClr val="bg1"/>
                  </a:solidFill>
                  <a:latin typeface="Noto Sans JP" panose="020B0200000000000000" pitchFamily="34" charset="-128"/>
                  <a:ea typeface="Noto Sans JP" panose="020B0200000000000000" pitchFamily="34" charset="-128"/>
                </a:rPr>
                <a:t>広告メニュー</a:t>
              </a:r>
              <a:endParaRPr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kumimoji="1" lang="ja-JP" altLang="en-US" sz="2400" spc="40">
                  <a:solidFill>
                    <a:schemeClr val="bg1"/>
                  </a:solidFill>
                  <a:latin typeface="Noto Sans JP" panose="020B0200000000000000" pitchFamily="34" charset="-128"/>
                  <a:ea typeface="Noto Sans JP" panose="020B0200000000000000" pitchFamily="34" charset="-128"/>
                </a:rPr>
                <a:t>制作メニュー</a:t>
              </a:r>
              <a:endParaRPr kumimoji="1"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lang="ja-JP" altLang="en-US" sz="2400" spc="40">
                  <a:solidFill>
                    <a:schemeClr val="bg1"/>
                  </a:solidFill>
                  <a:latin typeface="Noto Sans JP" panose="020B0200000000000000" pitchFamily="34" charset="-128"/>
                  <a:ea typeface="Noto Sans JP" panose="020B0200000000000000" pitchFamily="34" charset="-128"/>
                </a:rPr>
                <a:t>考査基準</a:t>
              </a:r>
              <a:endParaRPr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kumimoji="1" lang="ja-JP" altLang="en-US" sz="2400" spc="40">
                  <a:solidFill>
                    <a:schemeClr val="bg1"/>
                  </a:solidFill>
                  <a:latin typeface="Noto Sans JP" panose="020B0200000000000000" pitchFamily="34" charset="-128"/>
                  <a:ea typeface="Noto Sans JP" panose="020B0200000000000000" pitchFamily="34" charset="-128"/>
                </a:rPr>
                <a:t>申込の流れ</a:t>
              </a:r>
              <a:endParaRPr kumimoji="1" lang="en-US" altLang="ja-JP" sz="2400" spc="40" dirty="0">
                <a:solidFill>
                  <a:schemeClr val="bg1"/>
                </a:solidFill>
                <a:latin typeface="Noto Sans JP" panose="020B0200000000000000" pitchFamily="34" charset="-128"/>
                <a:ea typeface="Noto Sans JP" panose="020B0200000000000000" pitchFamily="34" charset="-128"/>
              </a:endParaRPr>
            </a:p>
            <a:p>
              <a:pPr>
                <a:lnSpc>
                  <a:spcPct val="180000"/>
                </a:lnSpc>
              </a:pPr>
              <a:r>
                <a:rPr lang="ja-JP" altLang="en-US" sz="2400" spc="40">
                  <a:solidFill>
                    <a:schemeClr val="bg1"/>
                  </a:solidFill>
                  <a:latin typeface="Noto Sans JP" panose="020B0200000000000000" pitchFamily="34" charset="-128"/>
                  <a:ea typeface="Noto Sans JP" panose="020B0200000000000000" pitchFamily="34" charset="-128"/>
                </a:rPr>
                <a:t>各種仕様</a:t>
              </a:r>
              <a:r>
                <a:rPr lang="en-US" altLang="ja-JP" sz="2400" spc="40" dirty="0">
                  <a:solidFill>
                    <a:schemeClr val="bg1"/>
                  </a:solidFill>
                  <a:latin typeface="Noto Sans JP" panose="020B0200000000000000" pitchFamily="34" charset="-128"/>
                  <a:ea typeface="Noto Sans JP" panose="020B0200000000000000" pitchFamily="34" charset="-128"/>
                </a:rPr>
                <a:t> / </a:t>
              </a:r>
              <a:r>
                <a:rPr lang="ja-JP" altLang="en-US" sz="2400" spc="40">
                  <a:solidFill>
                    <a:schemeClr val="bg1"/>
                  </a:solidFill>
                  <a:latin typeface="Noto Sans JP" panose="020B0200000000000000" pitchFamily="34" charset="-128"/>
                  <a:ea typeface="Noto Sans JP" panose="020B0200000000000000" pitchFamily="34" charset="-128"/>
                </a:rPr>
                <a:t>入稿規定</a:t>
              </a:r>
              <a:r>
                <a:rPr lang="en-US" altLang="ja-JP" sz="2400" spc="40" dirty="0">
                  <a:solidFill>
                    <a:schemeClr val="bg1"/>
                  </a:solidFill>
                  <a:latin typeface="Noto Sans JP" panose="020B0200000000000000" pitchFamily="34" charset="-128"/>
                  <a:ea typeface="Noto Sans JP" panose="020B0200000000000000" pitchFamily="34" charset="-128"/>
                </a:rPr>
                <a:t> / </a:t>
              </a:r>
              <a:r>
                <a:rPr lang="ja-JP" altLang="en-US" sz="2400" spc="40">
                  <a:solidFill>
                    <a:schemeClr val="bg1"/>
                  </a:solidFill>
                  <a:latin typeface="Noto Sans JP" panose="020B0200000000000000" pitchFamily="34" charset="-128"/>
                  <a:ea typeface="Noto Sans JP" panose="020B0200000000000000" pitchFamily="34" charset="-128"/>
                </a:rPr>
                <a:t>キャンセル規定</a:t>
              </a:r>
              <a:r>
                <a:rPr lang="en-US" altLang="ja-JP" sz="2400" spc="40" dirty="0">
                  <a:solidFill>
                    <a:schemeClr val="bg1"/>
                  </a:solidFill>
                  <a:latin typeface="Noto Sans JP" panose="020B0200000000000000" pitchFamily="34" charset="-128"/>
                  <a:ea typeface="Noto Sans JP" panose="020B0200000000000000" pitchFamily="34" charset="-128"/>
                </a:rPr>
                <a:t> / </a:t>
              </a:r>
              <a:r>
                <a:rPr lang="ja-JP" altLang="en-US" sz="2400" spc="40">
                  <a:solidFill>
                    <a:schemeClr val="bg1"/>
                  </a:solidFill>
                  <a:latin typeface="Noto Sans JP" panose="020B0200000000000000" pitchFamily="34" charset="-128"/>
                  <a:ea typeface="Noto Sans JP" panose="020B0200000000000000" pitchFamily="34" charset="-128"/>
                </a:rPr>
                <a:t>注意事項</a:t>
              </a:r>
              <a:endParaRPr kumimoji="1" lang="ja-JP" altLang="en-US" sz="2400" spc="40">
                <a:solidFill>
                  <a:schemeClr val="bg1"/>
                </a:solidFill>
                <a:latin typeface="Noto Sans JP" panose="020B0200000000000000" pitchFamily="34" charset="-128"/>
                <a:ea typeface="Noto Sans JP" panose="020B0200000000000000" pitchFamily="34" charset="-128"/>
              </a:endParaRPr>
            </a:p>
          </p:txBody>
        </p:sp>
      </p:grpSp>
      <p:sp>
        <p:nvSpPr>
          <p:cNvPr id="12" name="Slide Number Placeholder 5">
            <a:extLst>
              <a:ext uri="{FF2B5EF4-FFF2-40B4-BE49-F238E27FC236}">
                <a16:creationId xmlns:a16="http://schemas.microsoft.com/office/drawing/2014/main" id="{36F0B829-DCF9-419F-188B-674F56790D2A}"/>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0</a:t>
            </a:r>
            <a:fld id="{A27B049E-E732-EF42-BC2D-7B5004CEC76D}" type="slidenum">
              <a:rPr kumimoji="1" lang="ja-JP" altLang="en-US" smtClean="0"/>
              <a:pPr/>
              <a:t>2</a:t>
            </a:fld>
            <a:endParaRPr kumimoji="1" lang="ja-JP" altLang="en-US"/>
          </a:p>
        </p:txBody>
      </p:sp>
    </p:spTree>
    <p:extLst>
      <p:ext uri="{BB962C8B-B14F-4D97-AF65-F5344CB8AC3E}">
        <p14:creationId xmlns:p14="http://schemas.microsoft.com/office/powerpoint/2010/main" val="396348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2766142" cy="523220"/>
          </a:xfrm>
          <a:prstGeom prst="rect">
            <a:avLst/>
          </a:prstGeom>
          <a:noFill/>
        </p:spPr>
        <p:txBody>
          <a:bodyPr wrap="none" rtlCol="0">
            <a:spAutoFit/>
          </a:bodyPr>
          <a:lstStyle/>
          <a:p>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Targeting Ads</a:t>
            </a:r>
          </a:p>
        </p:txBody>
      </p:sp>
      <p:sp>
        <p:nvSpPr>
          <p:cNvPr id="13" name="Object119">
            <a:extLst>
              <a:ext uri="{FF2B5EF4-FFF2-40B4-BE49-F238E27FC236}">
                <a16:creationId xmlns:a16="http://schemas.microsoft.com/office/drawing/2014/main" id="{68C3C676-AF77-B190-AE19-B1CB072AD0AF}"/>
              </a:ext>
            </a:extLst>
          </p:cNvPr>
          <p:cNvSpPr/>
          <p:nvPr/>
        </p:nvSpPr>
        <p:spPr>
          <a:xfrm>
            <a:off x="2012902" y="8172641"/>
            <a:ext cx="8238858" cy="258340"/>
          </a:xfrm>
          <a:prstGeom prst="rect">
            <a:avLst/>
          </a:prstGeom>
          <a:noFill/>
          <a:ln/>
        </p:spPr>
        <p:txBody>
          <a:bodyPr wrap="none" lIns="0" tIns="0" rIns="0" bIns="0" rtlCol="0" anchor="t">
            <a:spAutoFit/>
          </a:bodyPr>
          <a:lstStyle/>
          <a:p>
            <a:pPr marL="171450" indent="-171450" algn="l">
              <a:lnSpc>
                <a:spcPct val="160000"/>
              </a:lnSpc>
              <a:buFont typeface="システムフォント（レギュラー）"/>
              <a:buChar char="※"/>
            </a:pPr>
            <a:r>
              <a:rPr lang="en-US" altLang="ja-JP" sz="12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  </a:t>
            </a:r>
            <a:r>
              <a:rPr lang="ja-JP" altLang="en-US" sz="1200" kern="0" spc="83">
                <a:solidFill>
                  <a:srgbClr val="A9AAAA"/>
                </a:solidFill>
                <a:latin typeface="Noto Sans JP" panose="020B0200000000000000" pitchFamily="34" charset="-128"/>
                <a:ea typeface="Noto Sans JP" panose="020B0200000000000000" pitchFamily="34" charset="-128"/>
                <a:cs typeface="Noto Sans JP Light" pitchFamily="34" charset="-120"/>
              </a:rPr>
              <a:t>広告の最適化を希望されないお客様に対しては、</a:t>
            </a:r>
            <a:r>
              <a:rPr lang="en-US" altLang="ja-JP" sz="12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GO</a:t>
            </a:r>
            <a:r>
              <a:rPr lang="ja-JP" altLang="en-US" sz="1200" kern="0" spc="83">
                <a:solidFill>
                  <a:srgbClr val="A9AAAA"/>
                </a:solidFill>
                <a:latin typeface="Noto Sans JP" panose="020B0200000000000000" pitchFamily="34" charset="-128"/>
                <a:ea typeface="Noto Sans JP" panose="020B0200000000000000" pitchFamily="34" charset="-128"/>
                <a:cs typeface="Noto Sans JP Light" pitchFamily="34" charset="-120"/>
              </a:rPr>
              <a:t>アプリ上でオプトアウトできる手段を提供しています。</a:t>
            </a:r>
            <a:endParaRPr lang="en-US" altLang="ja-JP" sz="1200" dirty="0">
              <a:solidFill>
                <a:srgbClr val="A9AAAA"/>
              </a:solidFill>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9C46B6E3-AFCB-A32D-2FEC-FBC01F0F57B1}"/>
              </a:ext>
            </a:extLst>
          </p:cNvPr>
          <p:cNvSpPr txBox="1"/>
          <p:nvPr/>
        </p:nvSpPr>
        <p:spPr>
          <a:xfrm>
            <a:off x="4447339" y="2276489"/>
            <a:ext cx="8556188" cy="400110"/>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配信対象者：タクシーアプリ　　　　　でタクシーを配車したお客様</a:t>
            </a:r>
            <a:r>
              <a:rPr kumimoji="1" lang="en-US" altLang="ja-JP" sz="2000" spc="40" baseline="30000" dirty="0">
                <a:latin typeface="Noto Sans JP" panose="020B0200000000000000" pitchFamily="34" charset="-128"/>
                <a:ea typeface="Noto Sans JP" panose="020B0200000000000000" pitchFamily="34" charset="-128"/>
              </a:rPr>
              <a:t>※</a:t>
            </a:r>
          </a:p>
        </p:txBody>
      </p:sp>
      <p:sp>
        <p:nvSpPr>
          <p:cNvPr id="17" name="テキスト ボックス 16">
            <a:extLst>
              <a:ext uri="{FF2B5EF4-FFF2-40B4-BE49-F238E27FC236}">
                <a16:creationId xmlns:a16="http://schemas.microsoft.com/office/drawing/2014/main" id="{54614D2E-8391-F263-861F-DAD0AA4FA90E}"/>
              </a:ext>
            </a:extLst>
          </p:cNvPr>
          <p:cNvSpPr txBox="1"/>
          <p:nvPr/>
        </p:nvSpPr>
        <p:spPr>
          <a:xfrm>
            <a:off x="4447339" y="4011033"/>
            <a:ext cx="2015936" cy="400110"/>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配信セグメント</a:t>
            </a:r>
          </a:p>
        </p:txBody>
      </p:sp>
      <p:sp>
        <p:nvSpPr>
          <p:cNvPr id="18" name="テキスト ボックス 17">
            <a:extLst>
              <a:ext uri="{FF2B5EF4-FFF2-40B4-BE49-F238E27FC236}">
                <a16:creationId xmlns:a16="http://schemas.microsoft.com/office/drawing/2014/main" id="{C3F793C1-5ADD-AA24-42D1-A279CF190388}"/>
              </a:ext>
            </a:extLst>
          </p:cNvPr>
          <p:cNvSpPr txBox="1"/>
          <p:nvPr/>
        </p:nvSpPr>
        <p:spPr>
          <a:xfrm>
            <a:off x="4460573" y="2841190"/>
            <a:ext cx="6109365" cy="744178"/>
          </a:xfrm>
          <a:prstGeom prst="rect">
            <a:avLst/>
          </a:prstGeom>
          <a:noFill/>
        </p:spPr>
        <p:txBody>
          <a:bodyPr wrap="none" rtlCol="0">
            <a:spAutoFit/>
          </a:bodyPr>
          <a:lstStyle/>
          <a:p>
            <a:pPr>
              <a:lnSpc>
                <a:spcPct val="150000"/>
              </a:lnSpc>
              <a:buClr>
                <a:srgbClr val="A9AAAA"/>
              </a:buClr>
            </a:pPr>
            <a:r>
              <a:rPr kumimoji="1" lang="ja-JP" altLang="en-US" sz="1500" spc="40">
                <a:latin typeface="Noto Sans JP" panose="020B0200000000000000" pitchFamily="34" charset="-128"/>
                <a:ea typeface="Noto Sans JP" panose="020B0200000000000000" pitchFamily="34" charset="-128"/>
              </a:rPr>
              <a:t>お客様から予め利用同意を得ているアプリ利用情報のみを用いて、</a:t>
            </a:r>
            <a:endParaRPr kumimoji="1" lang="en-US" altLang="ja-JP" sz="1500" spc="40" dirty="0">
              <a:latin typeface="Noto Sans JP" panose="020B0200000000000000" pitchFamily="34" charset="-128"/>
              <a:ea typeface="Noto Sans JP" panose="020B0200000000000000" pitchFamily="34" charset="-128"/>
            </a:endParaRPr>
          </a:p>
          <a:p>
            <a:pPr>
              <a:lnSpc>
                <a:spcPct val="150000"/>
              </a:lnSpc>
              <a:buClr>
                <a:srgbClr val="A9AAAA"/>
              </a:buClr>
            </a:pPr>
            <a:r>
              <a:rPr kumimoji="1" lang="ja-JP" altLang="en-US" sz="1500" spc="40">
                <a:latin typeface="Noto Sans JP" panose="020B0200000000000000" pitchFamily="34" charset="-128"/>
                <a:ea typeface="Noto Sans JP" panose="020B0200000000000000" pitchFamily="34" charset="-128"/>
              </a:rPr>
              <a:t>適正に広告の最適化を行います。</a:t>
            </a:r>
            <a:endParaRPr kumimoji="1" lang="en-US" altLang="ja-JP" sz="1500" spc="40" dirty="0">
              <a:latin typeface="Noto Sans JP" panose="020B0200000000000000" pitchFamily="34" charset="-128"/>
              <a:ea typeface="Noto Sans JP" panose="020B0200000000000000" pitchFamily="34" charset="-128"/>
            </a:endParaRPr>
          </a:p>
        </p:txBody>
      </p:sp>
      <p:sp>
        <p:nvSpPr>
          <p:cNvPr id="19" name="テキスト ボックス 18">
            <a:extLst>
              <a:ext uri="{FF2B5EF4-FFF2-40B4-BE49-F238E27FC236}">
                <a16:creationId xmlns:a16="http://schemas.microsoft.com/office/drawing/2014/main" id="{17A69DEB-628D-E5F7-263C-2B9E7C556389}"/>
              </a:ext>
            </a:extLst>
          </p:cNvPr>
          <p:cNvSpPr txBox="1"/>
          <p:nvPr/>
        </p:nvSpPr>
        <p:spPr>
          <a:xfrm>
            <a:off x="4460573" y="4520381"/>
            <a:ext cx="3998531" cy="1090427"/>
          </a:xfrm>
          <a:prstGeom prst="rect">
            <a:avLst/>
          </a:prstGeom>
          <a:noFill/>
        </p:spPr>
        <p:txBody>
          <a:bodyPr wrap="none" rtlCol="0">
            <a:spAutoFit/>
          </a:bodyPr>
          <a:lstStyle/>
          <a:p>
            <a:pPr marL="342900" indent="-342900">
              <a:lnSpc>
                <a:spcPct val="150000"/>
              </a:lnSpc>
              <a:buClr>
                <a:schemeClr val="tx1"/>
              </a:buClr>
              <a:buFont typeface="+mj-ea"/>
              <a:buAutoNum type="circleNumDbPlain"/>
            </a:pPr>
            <a:r>
              <a:rPr kumimoji="1" lang="ja-JP" altLang="en-US" sz="1500" spc="40">
                <a:latin typeface="Noto Sans JP" panose="020B0200000000000000" pitchFamily="34" charset="-128"/>
                <a:ea typeface="Noto Sans JP" panose="020B0200000000000000" pitchFamily="34" charset="-128"/>
              </a:rPr>
              <a:t>性別（男性・女性）</a:t>
            </a:r>
            <a:endParaRPr kumimoji="1" lang="en-US" altLang="ja-JP" sz="1500" spc="40" dirty="0">
              <a:latin typeface="Noto Sans JP" panose="020B0200000000000000" pitchFamily="34" charset="-128"/>
              <a:ea typeface="Noto Sans JP" panose="020B0200000000000000" pitchFamily="34" charset="-128"/>
            </a:endParaRPr>
          </a:p>
          <a:p>
            <a:pPr marL="342900" indent="-342900">
              <a:lnSpc>
                <a:spcPct val="150000"/>
              </a:lnSpc>
              <a:buClr>
                <a:schemeClr val="tx1"/>
              </a:buClr>
              <a:buFont typeface="+mj-ea"/>
              <a:buAutoNum type="circleNumDbPlain"/>
            </a:pPr>
            <a:r>
              <a:rPr kumimoji="1" lang="ja-JP" altLang="en-US" sz="1500" spc="40">
                <a:latin typeface="Noto Sans JP" panose="020B0200000000000000" pitchFamily="34" charset="-128"/>
                <a:ea typeface="Noto Sans JP" panose="020B0200000000000000" pitchFamily="34" charset="-128"/>
              </a:rPr>
              <a:t>年代（</a:t>
            </a:r>
            <a:r>
              <a:rPr kumimoji="1" lang="en-US" altLang="ja-JP" sz="1500" spc="40" dirty="0">
                <a:latin typeface="Noto Sans JP" panose="020B0200000000000000" pitchFamily="34" charset="-128"/>
                <a:ea typeface="Noto Sans JP" panose="020B0200000000000000" pitchFamily="34" charset="-128"/>
              </a:rPr>
              <a:t>20</a:t>
            </a:r>
            <a:r>
              <a:rPr kumimoji="1" lang="ja-JP" altLang="en-US" sz="1500" spc="40">
                <a:latin typeface="Noto Sans JP" panose="020B0200000000000000" pitchFamily="34" charset="-128"/>
                <a:ea typeface="Noto Sans JP" panose="020B0200000000000000" pitchFamily="34" charset="-128"/>
              </a:rPr>
              <a:t>代・</a:t>
            </a:r>
            <a:r>
              <a:rPr kumimoji="1" lang="en-US" altLang="ja-JP" sz="1500" spc="40" dirty="0">
                <a:latin typeface="Noto Sans JP" panose="020B0200000000000000" pitchFamily="34" charset="-128"/>
                <a:ea typeface="Noto Sans JP" panose="020B0200000000000000" pitchFamily="34" charset="-128"/>
              </a:rPr>
              <a:t>30</a:t>
            </a:r>
            <a:r>
              <a:rPr kumimoji="1" lang="ja-JP" altLang="en-US" sz="1500" spc="40">
                <a:latin typeface="Noto Sans JP" panose="020B0200000000000000" pitchFamily="34" charset="-128"/>
                <a:ea typeface="Noto Sans JP" panose="020B0200000000000000" pitchFamily="34" charset="-128"/>
              </a:rPr>
              <a:t>代・</a:t>
            </a:r>
            <a:r>
              <a:rPr kumimoji="1" lang="en-US" altLang="ja-JP" sz="1500" spc="40" dirty="0">
                <a:latin typeface="Noto Sans JP" panose="020B0200000000000000" pitchFamily="34" charset="-128"/>
                <a:ea typeface="Noto Sans JP" panose="020B0200000000000000" pitchFamily="34" charset="-128"/>
              </a:rPr>
              <a:t>40</a:t>
            </a:r>
            <a:r>
              <a:rPr kumimoji="1" lang="ja-JP" altLang="en-US" sz="1500" spc="40">
                <a:latin typeface="Noto Sans JP" panose="020B0200000000000000" pitchFamily="34" charset="-128"/>
                <a:ea typeface="Noto Sans JP" panose="020B0200000000000000" pitchFamily="34" charset="-128"/>
              </a:rPr>
              <a:t>代・</a:t>
            </a:r>
            <a:r>
              <a:rPr kumimoji="1" lang="en-US" altLang="ja-JP" sz="1500" spc="40" dirty="0">
                <a:latin typeface="Noto Sans JP" panose="020B0200000000000000" pitchFamily="34" charset="-128"/>
                <a:ea typeface="Noto Sans JP" panose="020B0200000000000000" pitchFamily="34" charset="-128"/>
              </a:rPr>
              <a:t>50</a:t>
            </a:r>
            <a:r>
              <a:rPr kumimoji="1" lang="ja-JP" altLang="en-US" sz="1500" spc="40">
                <a:latin typeface="Noto Sans JP" panose="020B0200000000000000" pitchFamily="34" charset="-128"/>
                <a:ea typeface="Noto Sans JP" panose="020B0200000000000000" pitchFamily="34" charset="-128"/>
              </a:rPr>
              <a:t>代以上）</a:t>
            </a:r>
            <a:endParaRPr kumimoji="1" lang="en-US" altLang="ja-JP" sz="1500" spc="40" dirty="0">
              <a:latin typeface="Noto Sans JP" panose="020B0200000000000000" pitchFamily="34" charset="-128"/>
              <a:ea typeface="Noto Sans JP" panose="020B0200000000000000" pitchFamily="34" charset="-128"/>
            </a:endParaRPr>
          </a:p>
          <a:p>
            <a:pPr marL="342900" indent="-342900">
              <a:lnSpc>
                <a:spcPct val="150000"/>
              </a:lnSpc>
              <a:buClr>
                <a:schemeClr val="tx1"/>
              </a:buClr>
              <a:buFont typeface="+mj-ea"/>
              <a:buAutoNum type="circleNumDbPlain"/>
            </a:pPr>
            <a:r>
              <a:rPr kumimoji="1" lang="ja-JP" altLang="en-US" sz="1500" spc="40">
                <a:latin typeface="Noto Sans JP" panose="020B0200000000000000" pitchFamily="34" charset="-128"/>
                <a:ea typeface="Noto Sans JP" panose="020B0200000000000000" pitchFamily="34" charset="-128"/>
              </a:rPr>
              <a:t>乗車回数（</a:t>
            </a:r>
            <a:r>
              <a:rPr kumimoji="1" lang="en-US" altLang="ja-JP" sz="1500" spc="40" dirty="0">
                <a:latin typeface="Noto Sans JP" panose="020B0200000000000000" pitchFamily="34" charset="-128"/>
                <a:ea typeface="Noto Sans JP" panose="020B0200000000000000" pitchFamily="34" charset="-128"/>
              </a:rPr>
              <a:t>1</a:t>
            </a:r>
            <a:r>
              <a:rPr kumimoji="1" lang="ja-JP" altLang="en-US" sz="1500" spc="40">
                <a:latin typeface="Noto Sans JP" panose="020B0200000000000000" pitchFamily="34" charset="-128"/>
                <a:ea typeface="Noto Sans JP" panose="020B0200000000000000" pitchFamily="34" charset="-128"/>
              </a:rPr>
              <a:t>週間あたりの乗車頻度）</a:t>
            </a:r>
            <a:endParaRPr kumimoji="1" lang="en-US" altLang="ja-JP" sz="1500" spc="40" dirty="0">
              <a:latin typeface="Noto Sans JP" panose="020B0200000000000000" pitchFamily="34" charset="-128"/>
              <a:ea typeface="Noto Sans JP" panose="020B0200000000000000" pitchFamily="34" charset="-128"/>
            </a:endParaRPr>
          </a:p>
        </p:txBody>
      </p:sp>
      <p:sp>
        <p:nvSpPr>
          <p:cNvPr id="20" name="テキスト ボックス 19">
            <a:extLst>
              <a:ext uri="{FF2B5EF4-FFF2-40B4-BE49-F238E27FC236}">
                <a16:creationId xmlns:a16="http://schemas.microsoft.com/office/drawing/2014/main" id="{9DB355DB-09A9-9AC7-6856-702139CA777A}"/>
              </a:ext>
            </a:extLst>
          </p:cNvPr>
          <p:cNvSpPr txBox="1"/>
          <p:nvPr/>
        </p:nvSpPr>
        <p:spPr>
          <a:xfrm>
            <a:off x="4476072" y="5775591"/>
            <a:ext cx="4996240" cy="657231"/>
          </a:xfrm>
          <a:prstGeom prst="rect">
            <a:avLst/>
          </a:prstGeom>
          <a:noFill/>
        </p:spPr>
        <p:txBody>
          <a:bodyPr wrap="none" rtlCol="0">
            <a:spAutoFit/>
          </a:bodyPr>
          <a:lstStyle/>
          <a:p>
            <a:pPr>
              <a:lnSpc>
                <a:spcPct val="150000"/>
              </a:lnSpc>
            </a:pPr>
            <a:r>
              <a:rPr kumimoji="1" lang="en-US" altLang="ja-JP" sz="1300" spc="40" dirty="0">
                <a:solidFill>
                  <a:srgbClr val="A9AAAA"/>
                </a:solidFill>
                <a:latin typeface="Noto Sans JP" panose="020B0200000000000000" pitchFamily="34" charset="-128"/>
                <a:ea typeface="Noto Sans JP" panose="020B0200000000000000" pitchFamily="34" charset="-128"/>
              </a:rPr>
              <a:t>①〜③</a:t>
            </a:r>
            <a:r>
              <a:rPr kumimoji="1" lang="ja-JP" altLang="en-US" sz="1300" spc="40">
                <a:solidFill>
                  <a:srgbClr val="A9AAAA"/>
                </a:solidFill>
                <a:latin typeface="Noto Sans JP" panose="020B0200000000000000" pitchFamily="34" charset="-128"/>
                <a:ea typeface="Noto Sans JP" panose="020B0200000000000000" pitchFamily="34" charset="-128"/>
              </a:rPr>
              <a:t>のセグメント掛け合わせや、</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en-US" altLang="ja-JP" sz="1300" spc="40" dirty="0">
                <a:solidFill>
                  <a:srgbClr val="A9AAAA"/>
                </a:solidFill>
                <a:latin typeface="Noto Sans JP" panose="020B0200000000000000" pitchFamily="34" charset="-128"/>
                <a:ea typeface="Noto Sans JP" panose="020B0200000000000000" pitchFamily="34" charset="-128"/>
              </a:rPr>
              <a:t>①〜③</a:t>
            </a:r>
            <a:r>
              <a:rPr kumimoji="1" lang="ja-JP" altLang="en-US" sz="1300" spc="40">
                <a:solidFill>
                  <a:srgbClr val="A9AAAA"/>
                </a:solidFill>
                <a:latin typeface="Noto Sans JP" panose="020B0200000000000000" pitchFamily="34" charset="-128"/>
                <a:ea typeface="Noto Sans JP" panose="020B0200000000000000" pitchFamily="34" charset="-128"/>
              </a:rPr>
              <a:t>を選択した上で都道府県単位に指定した配信も可能です</a:t>
            </a:r>
            <a:endParaRPr kumimoji="1" lang="en-US" altLang="ja-JP" sz="1300" spc="40" dirty="0">
              <a:latin typeface="Noto Sans JP" panose="020B0200000000000000" pitchFamily="34" charset="-128"/>
              <a:ea typeface="Noto Sans JP" panose="020B0200000000000000" pitchFamily="34" charset="-128"/>
            </a:endParaRPr>
          </a:p>
        </p:txBody>
      </p:sp>
      <p:sp>
        <p:nvSpPr>
          <p:cNvPr id="9" name="テキスト ボックス 8">
            <a:extLst>
              <a:ext uri="{FF2B5EF4-FFF2-40B4-BE49-F238E27FC236}">
                <a16:creationId xmlns:a16="http://schemas.microsoft.com/office/drawing/2014/main" id="{14383DBC-D8DD-F517-37CE-B098C0C9DAC4}"/>
              </a:ext>
            </a:extLst>
          </p:cNvPr>
          <p:cNvSpPr txBox="1"/>
          <p:nvPr/>
        </p:nvSpPr>
        <p:spPr>
          <a:xfrm>
            <a:off x="4447339" y="6846787"/>
            <a:ext cx="2277547" cy="400110"/>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掲載位置・表示順</a:t>
            </a:r>
          </a:p>
        </p:txBody>
      </p:sp>
      <p:sp>
        <p:nvSpPr>
          <p:cNvPr id="10" name="テキスト ボックス 9">
            <a:extLst>
              <a:ext uri="{FF2B5EF4-FFF2-40B4-BE49-F238E27FC236}">
                <a16:creationId xmlns:a16="http://schemas.microsoft.com/office/drawing/2014/main" id="{EF3373DA-3308-3BE0-F93C-49C7E510EF5A}"/>
              </a:ext>
            </a:extLst>
          </p:cNvPr>
          <p:cNvSpPr txBox="1"/>
          <p:nvPr/>
        </p:nvSpPr>
        <p:spPr>
          <a:xfrm>
            <a:off x="4460573" y="7332081"/>
            <a:ext cx="6763390" cy="397929"/>
          </a:xfrm>
          <a:prstGeom prst="rect">
            <a:avLst/>
          </a:prstGeom>
          <a:noFill/>
        </p:spPr>
        <p:txBody>
          <a:bodyPr wrap="none" rtlCol="0">
            <a:spAutoFit/>
          </a:bodyPr>
          <a:lstStyle/>
          <a:p>
            <a:pPr>
              <a:lnSpc>
                <a:spcPct val="150000"/>
              </a:lnSpc>
              <a:buClr>
                <a:srgbClr val="A9AAAA"/>
              </a:buClr>
            </a:pPr>
            <a:r>
              <a:rPr kumimoji="1" lang="en-US" altLang="ja-JP" sz="1500" spc="40" dirty="0">
                <a:latin typeface="Noto Sans JP" panose="020B0200000000000000" pitchFamily="34" charset="-128"/>
                <a:ea typeface="Noto Sans JP" panose="020B0200000000000000" pitchFamily="34" charset="-128"/>
              </a:rPr>
              <a:t>3rd Ads</a:t>
            </a:r>
            <a:r>
              <a:rPr kumimoji="1" lang="ja-JP" altLang="en-US" sz="1500" spc="40">
                <a:latin typeface="Noto Sans JP" panose="020B0200000000000000" pitchFamily="34" charset="-128"/>
                <a:ea typeface="Noto Sans JP" panose="020B0200000000000000" pitchFamily="34" charset="-128"/>
              </a:rPr>
              <a:t>での掲載で、表示順は</a:t>
            </a:r>
            <a:r>
              <a:rPr kumimoji="1" lang="en-US" altLang="ja-JP" sz="1500" spc="40" dirty="0">
                <a:latin typeface="Noto Sans JP" panose="020B0200000000000000" pitchFamily="34" charset="-128"/>
                <a:ea typeface="Noto Sans JP" panose="020B0200000000000000" pitchFamily="34" charset="-128"/>
              </a:rPr>
              <a:t>3rd Ads</a:t>
            </a:r>
            <a:r>
              <a:rPr kumimoji="1" lang="ja-JP" altLang="en-US" sz="1500" spc="40">
                <a:latin typeface="Noto Sans JP" panose="020B0200000000000000" pitchFamily="34" charset="-128"/>
                <a:ea typeface="Noto Sans JP" panose="020B0200000000000000" pitchFamily="34" charset="-128"/>
              </a:rPr>
              <a:t>枠内でのランダム表示となります。</a:t>
            </a:r>
            <a:endParaRPr kumimoji="1" lang="en-US" altLang="ja-JP" sz="1500" spc="40" dirty="0">
              <a:latin typeface="Noto Sans JP" panose="020B0200000000000000" pitchFamily="34" charset="-128"/>
              <a:ea typeface="Noto Sans JP" panose="020B0200000000000000" pitchFamily="34" charset="-128"/>
            </a:endParaRPr>
          </a:p>
        </p:txBody>
      </p:sp>
      <p:pic>
        <p:nvPicPr>
          <p:cNvPr id="14" name="図 13" descr="ロゴ, アイコン&#10;&#10;自動的に生成された説明">
            <a:extLst>
              <a:ext uri="{FF2B5EF4-FFF2-40B4-BE49-F238E27FC236}">
                <a16:creationId xmlns:a16="http://schemas.microsoft.com/office/drawing/2014/main" id="{1F3FE4D1-96F1-0F10-79A4-5D9819E884AE}"/>
              </a:ext>
            </a:extLst>
          </p:cNvPr>
          <p:cNvPicPr>
            <a:picLocks noChangeAspect="1"/>
          </p:cNvPicPr>
          <p:nvPr/>
        </p:nvPicPr>
        <p:blipFill>
          <a:blip r:embed="rId4"/>
          <a:stretch>
            <a:fillRect/>
          </a:stretch>
        </p:blipFill>
        <p:spPr>
          <a:xfrm>
            <a:off x="8000501" y="2137726"/>
            <a:ext cx="1076719" cy="678846"/>
          </a:xfrm>
          <a:prstGeom prst="rect">
            <a:avLst/>
          </a:prstGeom>
        </p:spPr>
      </p:pic>
      <p:sp>
        <p:nvSpPr>
          <p:cNvPr id="26" name="テキスト ボックス 25">
            <a:extLst>
              <a:ext uri="{FF2B5EF4-FFF2-40B4-BE49-F238E27FC236}">
                <a16:creationId xmlns:a16="http://schemas.microsoft.com/office/drawing/2014/main" id="{A113462A-2035-C5BC-3855-860EF14641AD}"/>
              </a:ext>
            </a:extLst>
          </p:cNvPr>
          <p:cNvSpPr txBox="1"/>
          <p:nvPr/>
        </p:nvSpPr>
        <p:spPr>
          <a:xfrm>
            <a:off x="3470075" y="615000"/>
            <a:ext cx="12627496"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タクシーアプリ</a:t>
            </a:r>
            <a:r>
              <a:rPr lang="en-US" altLang="ja-JP" sz="1600" kern="3000" spc="60" dirty="0">
                <a:solidFill>
                  <a:schemeClr val="bg1"/>
                </a:solidFill>
                <a:latin typeface="Noto Sans JP" panose="020B0200000000000000" pitchFamily="34" charset="-128"/>
                <a:ea typeface="Noto Sans JP" panose="020B0200000000000000" pitchFamily="34" charset="-128"/>
              </a:rPr>
              <a:t>『</a:t>
            </a:r>
            <a:r>
              <a:rPr lang="en" altLang="ja-JP" sz="1600" kern="3000" spc="60" dirty="0">
                <a:solidFill>
                  <a:schemeClr val="bg1"/>
                </a:solidFill>
                <a:latin typeface="Noto Sans JP" panose="020B0200000000000000" pitchFamily="34" charset="-128"/>
                <a:ea typeface="Noto Sans JP" panose="020B0200000000000000" pitchFamily="34" charset="-128"/>
              </a:rPr>
              <a:t>GO』</a:t>
            </a:r>
            <a:r>
              <a:rPr lang="ja-JP" altLang="en-US" sz="1600" kern="3000" spc="60">
                <a:solidFill>
                  <a:schemeClr val="bg1"/>
                </a:solidFill>
                <a:latin typeface="Noto Sans JP" panose="020B0200000000000000" pitchFamily="34" charset="-128"/>
                <a:ea typeface="Noto Sans JP" panose="020B0200000000000000" pitchFamily="34" charset="-128"/>
              </a:rPr>
              <a:t>でタクシーを配車したお客様を対象として属性に応じたクリエイティブの出しわけが可能なメニューです。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pic>
        <p:nvPicPr>
          <p:cNvPr id="27" name="図 26">
            <a:extLst>
              <a:ext uri="{FF2B5EF4-FFF2-40B4-BE49-F238E27FC236}">
                <a16:creationId xmlns:a16="http://schemas.microsoft.com/office/drawing/2014/main" id="{5970F588-B6E5-18E3-2954-FA5218ED3237}"/>
              </a:ext>
            </a:extLst>
          </p:cNvPr>
          <p:cNvPicPr>
            <a:picLocks noChangeAspect="1"/>
          </p:cNvPicPr>
          <p:nvPr/>
        </p:nvPicPr>
        <p:blipFill>
          <a:blip r:embed="rId5"/>
          <a:stretch>
            <a:fillRect/>
          </a:stretch>
        </p:blipFill>
        <p:spPr>
          <a:xfrm>
            <a:off x="3428603" y="1952787"/>
            <a:ext cx="619542" cy="1038387"/>
          </a:xfrm>
          <a:prstGeom prst="rect">
            <a:avLst/>
          </a:prstGeom>
        </p:spPr>
      </p:pic>
      <p:pic>
        <p:nvPicPr>
          <p:cNvPr id="28" name="図 27">
            <a:extLst>
              <a:ext uri="{FF2B5EF4-FFF2-40B4-BE49-F238E27FC236}">
                <a16:creationId xmlns:a16="http://schemas.microsoft.com/office/drawing/2014/main" id="{4712A5CF-48F1-A150-F1CA-9A6D8E4D63BF}"/>
              </a:ext>
            </a:extLst>
          </p:cNvPr>
          <p:cNvPicPr>
            <a:picLocks noChangeAspect="1"/>
          </p:cNvPicPr>
          <p:nvPr/>
        </p:nvPicPr>
        <p:blipFill>
          <a:blip r:embed="rId6"/>
          <a:stretch>
            <a:fillRect/>
          </a:stretch>
        </p:blipFill>
        <p:spPr>
          <a:xfrm>
            <a:off x="3246283" y="3704096"/>
            <a:ext cx="984183" cy="984183"/>
          </a:xfrm>
          <a:prstGeom prst="rect">
            <a:avLst/>
          </a:prstGeom>
        </p:spPr>
      </p:pic>
      <p:pic>
        <p:nvPicPr>
          <p:cNvPr id="29" name="図 28">
            <a:extLst>
              <a:ext uri="{FF2B5EF4-FFF2-40B4-BE49-F238E27FC236}">
                <a16:creationId xmlns:a16="http://schemas.microsoft.com/office/drawing/2014/main" id="{29B59CC7-28C3-20AD-DFC8-F9A138101177}"/>
              </a:ext>
            </a:extLst>
          </p:cNvPr>
          <p:cNvPicPr>
            <a:picLocks noChangeAspect="1"/>
          </p:cNvPicPr>
          <p:nvPr/>
        </p:nvPicPr>
        <p:blipFill>
          <a:blip r:embed="rId7"/>
          <a:stretch>
            <a:fillRect/>
          </a:stretch>
        </p:blipFill>
        <p:spPr>
          <a:xfrm>
            <a:off x="3315185" y="6767446"/>
            <a:ext cx="846379" cy="512710"/>
          </a:xfrm>
          <a:prstGeom prst="rect">
            <a:avLst/>
          </a:prstGeom>
        </p:spPr>
      </p:pic>
      <p:sp>
        <p:nvSpPr>
          <p:cNvPr id="5" name="Slide Number Placeholder 5">
            <a:extLst>
              <a:ext uri="{FF2B5EF4-FFF2-40B4-BE49-F238E27FC236}">
                <a16:creationId xmlns:a16="http://schemas.microsoft.com/office/drawing/2014/main" id="{CEF0BBC4-19D3-FE2F-D6DE-8D5132ACA704}"/>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20</a:t>
            </a:fld>
            <a:endParaRPr kumimoji="1" lang="ja-JP" altLang="en-US">
              <a:solidFill>
                <a:schemeClr val="bg1"/>
              </a:solidFill>
            </a:endParaRPr>
          </a:p>
        </p:txBody>
      </p:sp>
    </p:spTree>
    <p:extLst>
      <p:ext uri="{BB962C8B-B14F-4D97-AF65-F5344CB8AC3E}">
        <p14:creationId xmlns:p14="http://schemas.microsoft.com/office/powerpoint/2010/main" val="216414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4322658" cy="523220"/>
          </a:xfrm>
          <a:prstGeom prst="rect">
            <a:avLst/>
          </a:prstGeom>
          <a:noFill/>
        </p:spPr>
        <p:txBody>
          <a:bodyPr wrap="none" rtlCol="0">
            <a:spAutoFit/>
          </a:bodyPr>
          <a:lstStyle/>
          <a:p>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Targeting Ads </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メニュー</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3" name="テキスト ボックス 2">
            <a:extLst>
              <a:ext uri="{FF2B5EF4-FFF2-40B4-BE49-F238E27FC236}">
                <a16:creationId xmlns:a16="http://schemas.microsoft.com/office/drawing/2014/main" id="{914ECF2A-315B-2B84-2012-088727004AA9}"/>
              </a:ext>
            </a:extLst>
          </p:cNvPr>
          <p:cNvSpPr txBox="1"/>
          <p:nvPr/>
        </p:nvSpPr>
        <p:spPr>
          <a:xfrm>
            <a:off x="655640" y="1931783"/>
            <a:ext cx="1287734" cy="464331"/>
          </a:xfrm>
          <a:prstGeom prst="rect">
            <a:avLst/>
          </a:prstGeom>
          <a:solidFill>
            <a:srgbClr val="AAAAAA"/>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掲載条件</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82B23259-C3D1-394C-0C75-6D38A85105F8}"/>
              </a:ext>
            </a:extLst>
          </p:cNvPr>
          <p:cNvSpPr txBox="1"/>
          <p:nvPr/>
        </p:nvSpPr>
        <p:spPr>
          <a:xfrm>
            <a:off x="572512" y="2546001"/>
            <a:ext cx="12713417" cy="744499"/>
          </a:xfrm>
          <a:prstGeom prst="rect">
            <a:avLst/>
          </a:prstGeom>
          <a:noFill/>
        </p:spPr>
        <p:txBody>
          <a:bodyPr wrap="none" rtlCol="0">
            <a:spAutoFit/>
          </a:bodyPr>
          <a:lstStyle/>
          <a:p>
            <a:pPr>
              <a:lnSpc>
                <a:spcPct val="140000"/>
              </a:lnSpc>
            </a:pPr>
            <a:r>
              <a:rPr kumimoji="1" lang="ja-JP" altLang="en-US" sz="1600" kern="3000" spc="60">
                <a:latin typeface="Noto Sans JP" panose="020B0200000000000000" pitchFamily="34" charset="-128"/>
                <a:ea typeface="Noto Sans JP" panose="020B0200000000000000" pitchFamily="34" charset="-128"/>
              </a:rPr>
              <a:t>最長掲載期間が</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週間となりますので、</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週間以内に最低出稿金額が</a:t>
            </a:r>
            <a:r>
              <a:rPr kumimoji="1" lang="en-US" altLang="ja-JP" sz="1600" kern="3000" spc="60" dirty="0">
                <a:latin typeface="Noto Sans JP" panose="020B0200000000000000" pitchFamily="34" charset="-128"/>
                <a:ea typeface="Noto Sans JP" panose="020B0200000000000000" pitchFamily="34" charset="-128"/>
              </a:rPr>
              <a:t>100</a:t>
            </a:r>
            <a:r>
              <a:rPr kumimoji="1" lang="ja-JP" altLang="en-US" sz="1600" kern="3000" spc="60">
                <a:latin typeface="Noto Sans JP" panose="020B0200000000000000" pitchFamily="34" charset="-128"/>
                <a:ea typeface="Noto Sans JP" panose="020B0200000000000000" pitchFamily="34" charset="-128"/>
              </a:rPr>
              <a:t>万円以上になる組み合わせを選択いただく必要があります。</a:t>
            </a:r>
            <a:endParaRPr kumimoji="1" lang="en-US" altLang="ja-JP" sz="16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latin typeface="Noto Sans JP" panose="020B0200000000000000" pitchFamily="34" charset="-128"/>
                <a:ea typeface="Noto Sans JP" panose="020B0200000000000000" pitchFamily="34" charset="-128"/>
              </a:rPr>
              <a:t>掲載に関しては、連続した週で実施していただく必要があります。（例：</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週間掲載の場合は、連続</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週間で実施。）</a:t>
            </a:r>
            <a:endParaRPr kumimoji="1" lang="en-US" altLang="ja-JP" sz="1600" kern="3000" spc="60" dirty="0">
              <a:latin typeface="Noto Sans JP" panose="020B0200000000000000" pitchFamily="34" charset="-128"/>
              <a:ea typeface="Noto Sans JP" panose="020B0200000000000000" pitchFamily="34" charset="-128"/>
            </a:endParaRPr>
          </a:p>
        </p:txBody>
      </p:sp>
      <p:graphicFrame>
        <p:nvGraphicFramePr>
          <p:cNvPr id="7" name="表 6">
            <a:extLst>
              <a:ext uri="{FF2B5EF4-FFF2-40B4-BE49-F238E27FC236}">
                <a16:creationId xmlns:a16="http://schemas.microsoft.com/office/drawing/2014/main" id="{9DB091E0-778B-1A2F-77F5-F743812D458D}"/>
              </a:ext>
            </a:extLst>
          </p:cNvPr>
          <p:cNvGraphicFramePr>
            <a:graphicFrameLocks noGrp="1"/>
          </p:cNvGraphicFramePr>
          <p:nvPr>
            <p:extLst>
              <p:ext uri="{D42A27DB-BD31-4B8C-83A1-F6EECF244321}">
                <p14:modId xmlns:p14="http://schemas.microsoft.com/office/powerpoint/2010/main" val="1697438246"/>
              </p:ext>
            </p:extLst>
          </p:nvPr>
        </p:nvGraphicFramePr>
        <p:xfrm>
          <a:off x="626917" y="3643745"/>
          <a:ext cx="17034167" cy="5221961"/>
        </p:xfrm>
        <a:graphic>
          <a:graphicData uri="http://schemas.openxmlformats.org/drawingml/2006/table">
            <a:tbl>
              <a:tblPr/>
              <a:tblGrid>
                <a:gridCol w="2761573">
                  <a:extLst>
                    <a:ext uri="{9D8B030D-6E8A-4147-A177-3AD203B41FA5}">
                      <a16:colId xmlns:a16="http://schemas.microsoft.com/office/drawing/2014/main" val="1533673043"/>
                    </a:ext>
                  </a:extLst>
                </a:gridCol>
                <a:gridCol w="2038942">
                  <a:extLst>
                    <a:ext uri="{9D8B030D-6E8A-4147-A177-3AD203B41FA5}">
                      <a16:colId xmlns:a16="http://schemas.microsoft.com/office/drawing/2014/main" val="455318229"/>
                    </a:ext>
                  </a:extLst>
                </a:gridCol>
                <a:gridCol w="2038942">
                  <a:extLst>
                    <a:ext uri="{9D8B030D-6E8A-4147-A177-3AD203B41FA5}">
                      <a16:colId xmlns:a16="http://schemas.microsoft.com/office/drawing/2014/main" val="360697364"/>
                    </a:ext>
                  </a:extLst>
                </a:gridCol>
                <a:gridCol w="2038942">
                  <a:extLst>
                    <a:ext uri="{9D8B030D-6E8A-4147-A177-3AD203B41FA5}">
                      <a16:colId xmlns:a16="http://schemas.microsoft.com/office/drawing/2014/main" val="802145284"/>
                    </a:ext>
                  </a:extLst>
                </a:gridCol>
                <a:gridCol w="2038942">
                  <a:extLst>
                    <a:ext uri="{9D8B030D-6E8A-4147-A177-3AD203B41FA5}">
                      <a16:colId xmlns:a16="http://schemas.microsoft.com/office/drawing/2014/main" val="1176839855"/>
                    </a:ext>
                  </a:extLst>
                </a:gridCol>
                <a:gridCol w="2038942">
                  <a:extLst>
                    <a:ext uri="{9D8B030D-6E8A-4147-A177-3AD203B41FA5}">
                      <a16:colId xmlns:a16="http://schemas.microsoft.com/office/drawing/2014/main" val="2475207641"/>
                    </a:ext>
                  </a:extLst>
                </a:gridCol>
                <a:gridCol w="2038942">
                  <a:extLst>
                    <a:ext uri="{9D8B030D-6E8A-4147-A177-3AD203B41FA5}">
                      <a16:colId xmlns:a16="http://schemas.microsoft.com/office/drawing/2014/main" val="3636072843"/>
                    </a:ext>
                  </a:extLst>
                </a:gridCol>
                <a:gridCol w="2038942">
                  <a:extLst>
                    <a:ext uri="{9D8B030D-6E8A-4147-A177-3AD203B41FA5}">
                      <a16:colId xmlns:a16="http://schemas.microsoft.com/office/drawing/2014/main" val="4177442781"/>
                    </a:ext>
                  </a:extLst>
                </a:gridCol>
              </a:tblGrid>
              <a:tr h="726641">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ターゲットセグメント</a:t>
                      </a:r>
                      <a:b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b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大分類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形式</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タイミング</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ターゲットセグメント</a:t>
                      </a:r>
                      <a:b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b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小分類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想定表示回数</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単価（目安）</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t>1</a:t>
                      </a: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週間あたりの広告料金（税抜）</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最低出稿金額</a:t>
                      </a:r>
                      <a:endParaRPr lang="en-US" altLang="ja-JP" sz="1400" b="1" i="0" u="none" strike="noStrike" dirty="0">
                        <a:solidFill>
                          <a:srgbClr val="FFFFFF"/>
                        </a:solidFill>
                        <a:effectLst/>
                        <a:latin typeface="Noto Sans JP" panose="020B0200000000000000" pitchFamily="34" charset="-128"/>
                        <a:ea typeface="Noto Sans JP" panose="020B0200000000000000" pitchFamily="34" charset="-128"/>
                      </a:endParaRPr>
                    </a:p>
                    <a:p>
                      <a:pPr algn="ctr" fontAlgn="ctr"/>
                      <a: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t>(</a:t>
                      </a: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税抜</a:t>
                      </a:r>
                      <a: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t>)</a:t>
                      </a:r>
                      <a:endParaRPr lang="ja-JP" altLang="en-US" sz="1400" b="1" i="0" u="none" strike="noStrike">
                        <a:solidFill>
                          <a:srgbClr val="FFFFFF"/>
                        </a:solidFill>
                        <a:effectLst/>
                        <a:latin typeface="Noto Sans JP" panose="020B0200000000000000" pitchFamily="34" charset="-128"/>
                        <a:ea typeface="Noto Sans JP" panose="020B0200000000000000" pitchFamily="34" charset="-128"/>
                      </a:endParaRP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extLst>
                  <a:ext uri="{0D108BD9-81ED-4DB2-BD59-A6C34878D82A}">
                    <a16:rowId xmlns:a16="http://schemas.microsoft.com/office/drawing/2014/main" val="3601301070"/>
                  </a:ext>
                </a:extLst>
              </a:tr>
              <a:tr h="561915">
                <a:tc rowSpan="2">
                  <a:txBody>
                    <a:bodyPr/>
                    <a:lstStyle/>
                    <a:p>
                      <a:pPr algn="ctr" fontAlgn="ctr"/>
                      <a:r>
                        <a:rPr lang="ja-JP" altLang="en-US" sz="1400" b="0" i="0" u="none" strike="noStrike">
                          <a:solidFill>
                            <a:srgbClr val="FFFFFF"/>
                          </a:solidFill>
                          <a:effectLst/>
                          <a:latin typeface="Noto Sans JP" panose="020B0200000000000000" pitchFamily="34" charset="-128"/>
                          <a:ea typeface="Noto Sans JP" panose="020B0200000000000000" pitchFamily="34" charset="-128"/>
                        </a:rPr>
                        <a:t>性別</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rowSpan="8">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 sz="1400" b="0" i="0" u="none" strike="noStrike" dirty="0">
                          <a:solidFill>
                            <a:srgbClr val="000000"/>
                          </a:solidFill>
                          <a:effectLst/>
                          <a:latin typeface="Noto Sans JP" panose="020B0200000000000000" pitchFamily="34" charset="-128"/>
                          <a:ea typeface="Noto Sans JP" panose="020B0200000000000000" pitchFamily="34" charset="-128"/>
                        </a:rPr>
                        <a:t>2nd Ads</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終了後</a:t>
                      </a:r>
                      <a:endParaRPr lang="en-US" altLang="ja-JP" sz="1400" b="0" i="0" u="none" strike="noStrike" dirty="0">
                        <a:solidFill>
                          <a:srgbClr val="000000"/>
                        </a:solidFill>
                        <a:effectLst/>
                        <a:latin typeface="Noto Sans JP" panose="020B0200000000000000" pitchFamily="34" charset="-128"/>
                        <a:ea typeface="Noto Sans JP" panose="020B0200000000000000" pitchFamily="34" charset="-128"/>
                      </a:endParaRPr>
                    </a:p>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広告枠</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男性</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108,000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2602836864"/>
                  </a:ext>
                </a:extLst>
              </a:tr>
              <a:tr h="5619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女性</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84,000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420,000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762680478"/>
                  </a:ext>
                </a:extLst>
              </a:tr>
              <a:tr h="561915">
                <a:tc rowSpan="4">
                  <a:txBody>
                    <a:bodyPr/>
                    <a:lstStyle/>
                    <a:p>
                      <a:pPr algn="ctr" fontAlgn="ctr"/>
                      <a:r>
                        <a:rPr lang="ja-JP" altLang="en-US" sz="1400" b="0" i="0" u="none" strike="noStrike">
                          <a:solidFill>
                            <a:srgbClr val="FFFFFF"/>
                          </a:solidFill>
                          <a:effectLst/>
                          <a:latin typeface="Noto Sans JP" panose="020B0200000000000000" pitchFamily="34" charset="-128"/>
                          <a:ea typeface="Noto Sans JP" panose="020B0200000000000000" pitchFamily="34" charset="-128"/>
                        </a:rPr>
                        <a:t>年代</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20-29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54,000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08122841"/>
                  </a:ext>
                </a:extLst>
              </a:tr>
              <a:tr h="5619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30-39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48,000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289530531"/>
                  </a:ext>
                </a:extLst>
              </a:tr>
              <a:tr h="5619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40-49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42,000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210,000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903311072"/>
                  </a:ext>
                </a:extLst>
              </a:tr>
              <a:tr h="5619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代以上</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42,000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210,000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313651926"/>
                  </a:ext>
                </a:extLst>
              </a:tr>
              <a:tr h="561915">
                <a:tc rowSpan="2">
                  <a:txBody>
                    <a:bodyPr/>
                    <a:lstStyle/>
                    <a:p>
                      <a:pPr algn="ctr" fontAlgn="ctr"/>
                      <a:r>
                        <a:rPr lang="ja-JP" altLang="en-US" sz="1400" b="0" i="0" u="none" strike="noStrike">
                          <a:solidFill>
                            <a:srgbClr val="FFFFFF"/>
                          </a:solidFill>
                          <a:effectLst/>
                          <a:latin typeface="Noto Sans JP" panose="020B0200000000000000" pitchFamily="34" charset="-128"/>
                          <a:ea typeface="Noto Sans JP" panose="020B0200000000000000" pitchFamily="34" charset="-128"/>
                        </a:rPr>
                        <a:t>乗車回数</a:t>
                      </a:r>
                      <a:br>
                        <a:rPr lang="ja-JP" altLang="en-US" sz="1400" b="0" i="0" u="none" strike="noStrike">
                          <a:solidFill>
                            <a:srgbClr val="FFFFFF"/>
                          </a:solidFill>
                          <a:effectLst/>
                          <a:latin typeface="Noto Sans JP" panose="020B0200000000000000" pitchFamily="34" charset="-128"/>
                          <a:ea typeface="Noto Sans JP" panose="020B0200000000000000" pitchFamily="34" charset="-128"/>
                        </a:rPr>
                      </a:br>
                      <a:r>
                        <a:rPr lang="ja-JP" altLang="en-US" sz="1400" b="0" i="0" u="none" strike="noStrike">
                          <a:solidFill>
                            <a:srgbClr val="FFFFFF"/>
                          </a:solidFill>
                          <a:effectLst/>
                          <a:latin typeface="Noto Sans JP" panose="020B0200000000000000" pitchFamily="34" charset="-128"/>
                          <a:ea typeface="Noto Sans JP" panose="020B0200000000000000" pitchFamily="34" charset="-128"/>
                        </a:rPr>
                        <a:t> （</a:t>
                      </a:r>
                      <a:r>
                        <a:rPr lang="en-US" altLang="ja-JP" sz="1400" b="0" i="0" u="none" strike="noStrike" dirty="0">
                          <a:solidFill>
                            <a:srgbClr val="FFFFFF"/>
                          </a:solidFill>
                          <a:effectLst/>
                          <a:latin typeface="Noto Sans JP" panose="020B0200000000000000" pitchFamily="34" charset="-128"/>
                          <a:ea typeface="Noto Sans JP" panose="020B0200000000000000" pitchFamily="34" charset="-128"/>
                        </a:rPr>
                        <a:t>1</a:t>
                      </a:r>
                      <a:r>
                        <a:rPr lang="ja-JP" altLang="en-US" sz="1400" b="0" i="0" u="none" strike="noStrike">
                          <a:solidFill>
                            <a:srgbClr val="FFFFFF"/>
                          </a:solidFill>
                          <a:effectLst/>
                          <a:latin typeface="Noto Sans JP" panose="020B0200000000000000" pitchFamily="34" charset="-128"/>
                          <a:ea typeface="Noto Sans JP" panose="020B0200000000000000" pitchFamily="34" charset="-128"/>
                        </a:rPr>
                        <a:t>週間あたりの乗車頻度）</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当該週</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回目の乗車</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150,000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750,000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746394077"/>
                  </a:ext>
                </a:extLst>
              </a:tr>
              <a:tr h="5619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当該週</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回目以降の乗車</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150,000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750,000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470121502"/>
                  </a:ext>
                </a:extLst>
              </a:tr>
            </a:tbl>
          </a:graphicData>
        </a:graphic>
      </p:graphicFrame>
      <p:sp>
        <p:nvSpPr>
          <p:cNvPr id="5" name="テキスト ボックス 4">
            <a:extLst>
              <a:ext uri="{FF2B5EF4-FFF2-40B4-BE49-F238E27FC236}">
                <a16:creationId xmlns:a16="http://schemas.microsoft.com/office/drawing/2014/main" id="{5F58AFAF-FD56-BA21-FAE7-026861381D09}"/>
              </a:ext>
            </a:extLst>
          </p:cNvPr>
          <p:cNvSpPr txBox="1"/>
          <p:nvPr/>
        </p:nvSpPr>
        <p:spPr>
          <a:xfrm>
            <a:off x="5101884" y="615000"/>
            <a:ext cx="7452681" cy="399853"/>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期間掲載保証・</a:t>
            </a:r>
            <a:r>
              <a:rPr lang="en-US" altLang="ja-JP" sz="1600" kern="3000" spc="60" dirty="0">
                <a:solidFill>
                  <a:schemeClr val="bg1"/>
                </a:solidFill>
                <a:latin typeface="Noto Sans JP" panose="020B0200000000000000" pitchFamily="34" charset="-128"/>
                <a:ea typeface="Noto Sans JP" panose="020B0200000000000000" pitchFamily="34" charset="-128"/>
              </a:rPr>
              <a:t>1</a:t>
            </a:r>
            <a:r>
              <a:rPr lang="ja-JP" altLang="en-US" sz="1600" kern="3000" spc="60">
                <a:solidFill>
                  <a:schemeClr val="bg1"/>
                </a:solidFill>
                <a:latin typeface="Noto Sans JP" panose="020B0200000000000000" pitchFamily="34" charset="-128"/>
                <a:ea typeface="Noto Sans JP" panose="020B0200000000000000" pitchFamily="34" charset="-128"/>
              </a:rPr>
              <a:t>週間単位（月曜日午前</a:t>
            </a:r>
            <a:r>
              <a:rPr lang="en-US" altLang="ja-JP" sz="1600" kern="3000" spc="60" dirty="0">
                <a:solidFill>
                  <a:schemeClr val="bg1"/>
                </a:solidFill>
                <a:latin typeface="Noto Sans JP" panose="020B0200000000000000" pitchFamily="34" charset="-128"/>
                <a:ea typeface="Noto Sans JP" panose="020B0200000000000000" pitchFamily="34" charset="-128"/>
              </a:rPr>
              <a:t>0</a:t>
            </a:r>
            <a:r>
              <a:rPr lang="ja-JP" altLang="en-US" sz="1600" kern="3000" spc="60">
                <a:solidFill>
                  <a:schemeClr val="bg1"/>
                </a:solidFill>
                <a:latin typeface="Noto Sans JP" panose="020B0200000000000000" pitchFamily="34" charset="-128"/>
                <a:ea typeface="Noto Sans JP" panose="020B0200000000000000" pitchFamily="34" charset="-128"/>
              </a:rPr>
              <a:t>時掲載開始）の掲載となります。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2" name="Slide Number Placeholder 5">
            <a:extLst>
              <a:ext uri="{FF2B5EF4-FFF2-40B4-BE49-F238E27FC236}">
                <a16:creationId xmlns:a16="http://schemas.microsoft.com/office/drawing/2014/main" id="{5573F538-A39A-2AC7-2788-B5DE2BD0CB95}"/>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21</a:t>
            </a:fld>
            <a:endParaRPr kumimoji="1" lang="ja-JP" altLang="en-US">
              <a:solidFill>
                <a:srgbClr val="AAAAAA"/>
              </a:solidFill>
            </a:endParaRPr>
          </a:p>
        </p:txBody>
      </p:sp>
    </p:spTree>
    <p:extLst>
      <p:ext uri="{BB962C8B-B14F-4D97-AF65-F5344CB8AC3E}">
        <p14:creationId xmlns:p14="http://schemas.microsoft.com/office/powerpoint/2010/main" val="316993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6656951" cy="523220"/>
          </a:xfrm>
          <a:prstGeom prst="rect">
            <a:avLst/>
          </a:prstGeom>
          <a:noFill/>
        </p:spPr>
        <p:txBody>
          <a:bodyPr wrap="none" rtlCol="0">
            <a:spAutoFit/>
          </a:bodyPr>
          <a:lstStyle/>
          <a:p>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APPENDIX </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セグメント掛け合わせ例</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3" name="テキスト ボックス 2">
            <a:extLst>
              <a:ext uri="{FF2B5EF4-FFF2-40B4-BE49-F238E27FC236}">
                <a16:creationId xmlns:a16="http://schemas.microsoft.com/office/drawing/2014/main" id="{58589491-480D-54A3-329F-45006B17AE9A}"/>
              </a:ext>
            </a:extLst>
          </p:cNvPr>
          <p:cNvSpPr txBox="1"/>
          <p:nvPr/>
        </p:nvSpPr>
        <p:spPr>
          <a:xfrm>
            <a:off x="655640" y="1931783"/>
            <a:ext cx="1287734" cy="464331"/>
          </a:xfrm>
          <a:prstGeom prst="rect">
            <a:avLst/>
          </a:prstGeom>
          <a:solidFill>
            <a:srgbClr val="AAAAAA"/>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掲載条件</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7A5F4B89-92F5-4E53-6638-28CC97F9C429}"/>
              </a:ext>
            </a:extLst>
          </p:cNvPr>
          <p:cNvSpPr txBox="1"/>
          <p:nvPr/>
        </p:nvSpPr>
        <p:spPr>
          <a:xfrm>
            <a:off x="572512" y="2546001"/>
            <a:ext cx="12713417" cy="744499"/>
          </a:xfrm>
          <a:prstGeom prst="rect">
            <a:avLst/>
          </a:prstGeom>
          <a:noFill/>
        </p:spPr>
        <p:txBody>
          <a:bodyPr wrap="none" rtlCol="0">
            <a:spAutoFit/>
          </a:bodyPr>
          <a:lstStyle/>
          <a:p>
            <a:pPr>
              <a:lnSpc>
                <a:spcPct val="140000"/>
              </a:lnSpc>
            </a:pPr>
            <a:r>
              <a:rPr kumimoji="1" lang="ja-JP" altLang="en-US" sz="1600" kern="3000" spc="60">
                <a:latin typeface="Noto Sans JP" panose="020B0200000000000000" pitchFamily="34" charset="-128"/>
                <a:ea typeface="Noto Sans JP" panose="020B0200000000000000" pitchFamily="34" charset="-128"/>
              </a:rPr>
              <a:t>最長掲載期間が</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週間となりますので、</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週間以内に最低出稿金額が</a:t>
            </a:r>
            <a:r>
              <a:rPr kumimoji="1" lang="en-US" altLang="ja-JP" sz="1600" kern="3000" spc="60" dirty="0">
                <a:latin typeface="Noto Sans JP" panose="020B0200000000000000" pitchFamily="34" charset="-128"/>
                <a:ea typeface="Noto Sans JP" panose="020B0200000000000000" pitchFamily="34" charset="-128"/>
              </a:rPr>
              <a:t>100</a:t>
            </a:r>
            <a:r>
              <a:rPr kumimoji="1" lang="ja-JP" altLang="en-US" sz="1600" kern="3000" spc="60">
                <a:latin typeface="Noto Sans JP" panose="020B0200000000000000" pitchFamily="34" charset="-128"/>
                <a:ea typeface="Noto Sans JP" panose="020B0200000000000000" pitchFamily="34" charset="-128"/>
              </a:rPr>
              <a:t>万円以上になる組み合わせを選択いただく必要があります。</a:t>
            </a:r>
            <a:endParaRPr kumimoji="1" lang="en-US" altLang="ja-JP" sz="16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latin typeface="Noto Sans JP" panose="020B0200000000000000" pitchFamily="34" charset="-128"/>
                <a:ea typeface="Noto Sans JP" panose="020B0200000000000000" pitchFamily="34" charset="-128"/>
              </a:rPr>
              <a:t>掲載に関しては、連続した週で実施していただく必要があります。（例：</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週間掲載の場合は、連続</a:t>
            </a:r>
            <a:r>
              <a:rPr kumimoji="1" lang="en-US" altLang="ja-JP" sz="1600" kern="3000" spc="60" dirty="0">
                <a:latin typeface="Noto Sans JP" panose="020B0200000000000000" pitchFamily="34" charset="-128"/>
                <a:ea typeface="Noto Sans JP" panose="020B0200000000000000" pitchFamily="34" charset="-128"/>
              </a:rPr>
              <a:t>4</a:t>
            </a:r>
            <a:r>
              <a:rPr kumimoji="1" lang="ja-JP" altLang="en-US" sz="1600" kern="3000" spc="60">
                <a:latin typeface="Noto Sans JP" panose="020B0200000000000000" pitchFamily="34" charset="-128"/>
                <a:ea typeface="Noto Sans JP" panose="020B0200000000000000" pitchFamily="34" charset="-128"/>
              </a:rPr>
              <a:t>週間で実施。）</a:t>
            </a:r>
            <a:endParaRPr kumimoji="1" lang="en-US" altLang="ja-JP" sz="1600" kern="3000" spc="60" dirty="0">
              <a:latin typeface="Noto Sans JP" panose="020B0200000000000000" pitchFamily="34" charset="-128"/>
              <a:ea typeface="Noto Sans JP" panose="020B0200000000000000" pitchFamily="34" charset="-128"/>
            </a:endParaRPr>
          </a:p>
        </p:txBody>
      </p:sp>
      <p:graphicFrame>
        <p:nvGraphicFramePr>
          <p:cNvPr id="6" name="表 5">
            <a:extLst>
              <a:ext uri="{FF2B5EF4-FFF2-40B4-BE49-F238E27FC236}">
                <a16:creationId xmlns:a16="http://schemas.microsoft.com/office/drawing/2014/main" id="{2AE976A6-F125-A6A3-7D42-E9375484B11E}"/>
              </a:ext>
            </a:extLst>
          </p:cNvPr>
          <p:cNvGraphicFramePr>
            <a:graphicFrameLocks noGrp="1"/>
          </p:cNvGraphicFramePr>
          <p:nvPr>
            <p:extLst>
              <p:ext uri="{D42A27DB-BD31-4B8C-83A1-F6EECF244321}">
                <p14:modId xmlns:p14="http://schemas.microsoft.com/office/powerpoint/2010/main" val="3987779511"/>
              </p:ext>
            </p:extLst>
          </p:nvPr>
        </p:nvGraphicFramePr>
        <p:xfrm>
          <a:off x="624390" y="3643746"/>
          <a:ext cx="17039220" cy="5209311"/>
        </p:xfrm>
        <a:graphic>
          <a:graphicData uri="http://schemas.openxmlformats.org/drawingml/2006/table">
            <a:tbl>
              <a:tblPr/>
              <a:tblGrid>
                <a:gridCol w="2764708">
                  <a:extLst>
                    <a:ext uri="{9D8B030D-6E8A-4147-A177-3AD203B41FA5}">
                      <a16:colId xmlns:a16="http://schemas.microsoft.com/office/drawing/2014/main" val="1404859077"/>
                    </a:ext>
                  </a:extLst>
                </a:gridCol>
                <a:gridCol w="2039216">
                  <a:extLst>
                    <a:ext uri="{9D8B030D-6E8A-4147-A177-3AD203B41FA5}">
                      <a16:colId xmlns:a16="http://schemas.microsoft.com/office/drawing/2014/main" val="3283661658"/>
                    </a:ext>
                  </a:extLst>
                </a:gridCol>
                <a:gridCol w="2039216">
                  <a:extLst>
                    <a:ext uri="{9D8B030D-6E8A-4147-A177-3AD203B41FA5}">
                      <a16:colId xmlns:a16="http://schemas.microsoft.com/office/drawing/2014/main" val="686838107"/>
                    </a:ext>
                  </a:extLst>
                </a:gridCol>
                <a:gridCol w="2039216">
                  <a:extLst>
                    <a:ext uri="{9D8B030D-6E8A-4147-A177-3AD203B41FA5}">
                      <a16:colId xmlns:a16="http://schemas.microsoft.com/office/drawing/2014/main" val="3159142152"/>
                    </a:ext>
                  </a:extLst>
                </a:gridCol>
                <a:gridCol w="2039216">
                  <a:extLst>
                    <a:ext uri="{9D8B030D-6E8A-4147-A177-3AD203B41FA5}">
                      <a16:colId xmlns:a16="http://schemas.microsoft.com/office/drawing/2014/main" val="817358288"/>
                    </a:ext>
                  </a:extLst>
                </a:gridCol>
                <a:gridCol w="2039216">
                  <a:extLst>
                    <a:ext uri="{9D8B030D-6E8A-4147-A177-3AD203B41FA5}">
                      <a16:colId xmlns:a16="http://schemas.microsoft.com/office/drawing/2014/main" val="1128561326"/>
                    </a:ext>
                  </a:extLst>
                </a:gridCol>
                <a:gridCol w="2039216">
                  <a:extLst>
                    <a:ext uri="{9D8B030D-6E8A-4147-A177-3AD203B41FA5}">
                      <a16:colId xmlns:a16="http://schemas.microsoft.com/office/drawing/2014/main" val="4187252110"/>
                    </a:ext>
                  </a:extLst>
                </a:gridCol>
                <a:gridCol w="2039216">
                  <a:extLst>
                    <a:ext uri="{9D8B030D-6E8A-4147-A177-3AD203B41FA5}">
                      <a16:colId xmlns:a16="http://schemas.microsoft.com/office/drawing/2014/main" val="3547831852"/>
                    </a:ext>
                  </a:extLst>
                </a:gridCol>
              </a:tblGrid>
              <a:tr h="740719">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ターゲットセグメント</a:t>
                      </a:r>
                      <a:br>
                        <a:rPr lang="ja-JP" altLang="en-US" sz="1400" b="1" i="0" u="none" strike="noStrike">
                          <a:solidFill>
                            <a:srgbClr val="FFFFFF"/>
                          </a:solidFill>
                          <a:effectLst/>
                          <a:latin typeface="Noto Sans JP" panose="020B0200000000000000" pitchFamily="34" charset="-128"/>
                          <a:ea typeface="Noto Sans JP" panose="020B0200000000000000" pitchFamily="34" charset="-128"/>
                        </a:rPr>
                      </a:b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大分類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形式</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タイミング</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ターゲットセグメント</a:t>
                      </a:r>
                      <a:br>
                        <a:rPr lang="ja-JP" altLang="en-US" sz="1400" b="1" i="0" u="none" strike="noStrike">
                          <a:solidFill>
                            <a:srgbClr val="FFFFFF"/>
                          </a:solidFill>
                          <a:effectLst/>
                          <a:latin typeface="Noto Sans JP" panose="020B0200000000000000" pitchFamily="34" charset="-128"/>
                          <a:ea typeface="Noto Sans JP" panose="020B0200000000000000" pitchFamily="34" charset="-128"/>
                        </a:rPr>
                      </a:b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小分類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想定表示回数</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単価（目安）</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t>1</a:t>
                      </a: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週間あたりの広告料金（税抜）</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最低出稿料金</a:t>
                      </a:r>
                      <a:endParaRPr lang="en-US" altLang="ja-JP" sz="1400" b="1" i="0" u="none" strike="noStrike" dirty="0">
                        <a:solidFill>
                          <a:srgbClr val="FFFFFF"/>
                        </a:solidFill>
                        <a:effectLst/>
                        <a:latin typeface="Noto Sans JP" panose="020B0200000000000000" pitchFamily="34" charset="-128"/>
                        <a:ea typeface="Noto Sans JP" panose="020B0200000000000000" pitchFamily="34" charset="-128"/>
                      </a:endParaRPr>
                    </a:p>
                    <a:p>
                      <a:pPr algn="ctr" fontAlgn="ctr"/>
                      <a: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t>(</a:t>
                      </a: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税抜</a:t>
                      </a:r>
                      <a:r>
                        <a:rPr lang="en-US" altLang="ja-JP" sz="1400" b="1" i="0" u="none" strike="noStrike" dirty="0">
                          <a:solidFill>
                            <a:srgbClr val="FFFFFF"/>
                          </a:solidFill>
                          <a:effectLst/>
                          <a:latin typeface="Noto Sans JP" panose="020B0200000000000000" pitchFamily="34" charset="-128"/>
                          <a:ea typeface="Noto Sans JP" panose="020B0200000000000000" pitchFamily="34" charset="-128"/>
                        </a:rPr>
                        <a:t>)</a:t>
                      </a:r>
                      <a:endParaRPr lang="ja-JP" altLang="en-US" sz="1400" b="1" i="0" u="none" strike="noStrike">
                        <a:solidFill>
                          <a:srgbClr val="FFFFFF"/>
                        </a:solidFill>
                        <a:effectLst/>
                        <a:latin typeface="Noto Sans JP" panose="020B0200000000000000" pitchFamily="34" charset="-128"/>
                        <a:ea typeface="Noto Sans JP" panose="020B0200000000000000" pitchFamily="34" charset="-128"/>
                      </a:endParaRP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extLst>
                  <a:ext uri="{0D108BD9-81ED-4DB2-BD59-A6C34878D82A}">
                    <a16:rowId xmlns:a16="http://schemas.microsoft.com/office/drawing/2014/main" val="4149000664"/>
                  </a:ext>
                </a:extLst>
              </a:tr>
              <a:tr h="558574">
                <a:tc rowSpan="8">
                  <a:txBody>
                    <a:bodyPr/>
                    <a:lstStyle/>
                    <a:p>
                      <a:pPr algn="ctr" fontAlgn="ctr"/>
                      <a:r>
                        <a:rPr lang="ja-JP" altLang="en-US" sz="1400" b="0" i="0" u="none" strike="noStrike">
                          <a:solidFill>
                            <a:srgbClr val="FFFFFF"/>
                          </a:solidFill>
                          <a:effectLst/>
                          <a:latin typeface="Noto Sans JP" panose="020B0200000000000000" pitchFamily="34" charset="-128"/>
                          <a:ea typeface="Noto Sans JP" panose="020B0200000000000000" pitchFamily="34" charset="-128"/>
                        </a:rPr>
                        <a:t>性別年代</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rowSpan="8">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 sz="1400" b="0" i="0" u="none" strike="noStrike" dirty="0">
                          <a:solidFill>
                            <a:srgbClr val="000000"/>
                          </a:solidFill>
                          <a:effectLst/>
                          <a:latin typeface="Noto Sans JP" panose="020B0200000000000000" pitchFamily="34" charset="-128"/>
                          <a:ea typeface="Noto Sans JP" panose="020B0200000000000000" pitchFamily="34" charset="-128"/>
                        </a:rPr>
                        <a:t>2nd Ads</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終了後</a:t>
                      </a:r>
                      <a:endParaRPr lang="en-US" altLang="ja-JP" sz="1400" b="0" i="0" u="none" strike="noStrike" dirty="0">
                        <a:solidFill>
                          <a:srgbClr val="000000"/>
                        </a:solidFill>
                        <a:effectLst/>
                        <a:latin typeface="Noto Sans JP" panose="020B0200000000000000" pitchFamily="34" charset="-128"/>
                        <a:ea typeface="Noto Sans JP" panose="020B0200000000000000" pitchFamily="34" charset="-128"/>
                      </a:endParaRPr>
                    </a:p>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広告枠</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男性</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20-29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24,000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rowSpan="8">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959877875"/>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男性</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30-39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24,000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91657440"/>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男性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40-49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18,000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180,000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199803168"/>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男性</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50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代以上</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18,000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180,000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165300033"/>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女性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20-29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24,000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240,000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918701770"/>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女性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30-39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18,000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180,000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135635778"/>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女性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40-49</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歳）</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42245923"/>
                  </a:ext>
                </a:extLst>
              </a:tr>
              <a:tr h="5585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女性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50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代以上</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120,000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円</a:t>
                      </a:r>
                    </a:p>
                  </a:txBody>
                  <a:tcPr marL="7231" marR="7231" marT="7231"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547499824"/>
                  </a:ext>
                </a:extLst>
              </a:tr>
            </a:tbl>
          </a:graphicData>
        </a:graphic>
      </p:graphicFrame>
      <p:sp>
        <p:nvSpPr>
          <p:cNvPr id="5" name="テキスト ボックス 4">
            <a:extLst>
              <a:ext uri="{FF2B5EF4-FFF2-40B4-BE49-F238E27FC236}">
                <a16:creationId xmlns:a16="http://schemas.microsoft.com/office/drawing/2014/main" id="{B3DABEE6-7486-91D3-146B-EA1C5270D41E}"/>
              </a:ext>
            </a:extLst>
          </p:cNvPr>
          <p:cNvSpPr txBox="1"/>
          <p:nvPr/>
        </p:nvSpPr>
        <p:spPr>
          <a:xfrm>
            <a:off x="7489484" y="615000"/>
            <a:ext cx="7452681" cy="399853"/>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期間掲載保証・</a:t>
            </a:r>
            <a:r>
              <a:rPr lang="en-US" altLang="ja-JP" sz="1600" kern="3000" spc="60" dirty="0">
                <a:solidFill>
                  <a:schemeClr val="bg1"/>
                </a:solidFill>
                <a:latin typeface="Noto Sans JP" panose="020B0200000000000000" pitchFamily="34" charset="-128"/>
                <a:ea typeface="Noto Sans JP" panose="020B0200000000000000" pitchFamily="34" charset="-128"/>
              </a:rPr>
              <a:t>1</a:t>
            </a:r>
            <a:r>
              <a:rPr lang="ja-JP" altLang="en-US" sz="1600" kern="3000" spc="60">
                <a:solidFill>
                  <a:schemeClr val="bg1"/>
                </a:solidFill>
                <a:latin typeface="Noto Sans JP" panose="020B0200000000000000" pitchFamily="34" charset="-128"/>
                <a:ea typeface="Noto Sans JP" panose="020B0200000000000000" pitchFamily="34" charset="-128"/>
              </a:rPr>
              <a:t>週間単位（月曜日午前</a:t>
            </a:r>
            <a:r>
              <a:rPr lang="en-US" altLang="ja-JP" sz="1600" kern="3000" spc="60" dirty="0">
                <a:solidFill>
                  <a:schemeClr val="bg1"/>
                </a:solidFill>
                <a:latin typeface="Noto Sans JP" panose="020B0200000000000000" pitchFamily="34" charset="-128"/>
                <a:ea typeface="Noto Sans JP" panose="020B0200000000000000" pitchFamily="34" charset="-128"/>
              </a:rPr>
              <a:t>0</a:t>
            </a:r>
            <a:r>
              <a:rPr lang="ja-JP" altLang="en-US" sz="1600" kern="3000" spc="60">
                <a:solidFill>
                  <a:schemeClr val="bg1"/>
                </a:solidFill>
                <a:latin typeface="Noto Sans JP" panose="020B0200000000000000" pitchFamily="34" charset="-128"/>
                <a:ea typeface="Noto Sans JP" panose="020B0200000000000000" pitchFamily="34" charset="-128"/>
              </a:rPr>
              <a:t>時掲載開始）の掲載となります。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2" name="Slide Number Placeholder 5">
            <a:extLst>
              <a:ext uri="{FF2B5EF4-FFF2-40B4-BE49-F238E27FC236}">
                <a16:creationId xmlns:a16="http://schemas.microsoft.com/office/drawing/2014/main" id="{E76F6CC7-D06D-C940-EC30-4F1D510817CE}"/>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22</a:t>
            </a:fld>
            <a:endParaRPr kumimoji="1" lang="ja-JP" altLang="en-US">
              <a:solidFill>
                <a:srgbClr val="AAAAAA"/>
              </a:solidFill>
            </a:endParaRPr>
          </a:p>
        </p:txBody>
      </p:sp>
    </p:spTree>
    <p:extLst>
      <p:ext uri="{BB962C8B-B14F-4D97-AF65-F5344CB8AC3E}">
        <p14:creationId xmlns:p14="http://schemas.microsoft.com/office/powerpoint/2010/main" val="2583782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26303" y="513814"/>
            <a:ext cx="13869502" cy="523220"/>
          </a:xfrm>
          <a:prstGeom prst="rect">
            <a:avLst/>
          </a:prstGeom>
          <a:noFill/>
        </p:spPr>
        <p:txBody>
          <a:bodyPr wrap="none" rtlCol="0">
            <a:spAutoFit/>
          </a:bodyPr>
          <a:lstStyle/>
          <a:p>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1st PRIME Contents</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「ひみつの</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PRIME</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a:t>
            </a:r>
            <a:r>
              <a:rPr kumimoji="1" lang="ja-JP" altLang="en-US" sz="2800" kern="3000" spc="60">
                <a:solidFill>
                  <a:schemeClr val="bg1"/>
                </a:solidFill>
                <a:latin typeface="Noto Sans JP" panose="020B0200000000000000" pitchFamily="34" charset="-128"/>
                <a:ea typeface="Noto Sans JP" panose="020B0200000000000000" pitchFamily="34" charset="-128"/>
              </a:rPr>
              <a:t>／</a:t>
            </a:r>
            <a:r>
              <a:rPr kumimoji="1" lang="en-US" altLang="ja-JP" sz="2800" kern="3000" spc="60" dirty="0">
                <a:solidFill>
                  <a:schemeClr val="bg1"/>
                </a:solidFill>
                <a:latin typeface="Noto Sans JP" panose="020B0200000000000000" pitchFamily="34" charset="-128"/>
                <a:ea typeface="Noto Sans JP" panose="020B0200000000000000" pitchFamily="34" charset="-128"/>
              </a:rPr>
              <a:t>2nd PRIME Contents Tie-up </a:t>
            </a:r>
            <a:r>
              <a:rPr kumimoji="1" lang="ja-JP" altLang="en-US" sz="2800" kern="3000" spc="60">
                <a:solidFill>
                  <a:schemeClr val="bg1"/>
                </a:solidFill>
                <a:latin typeface="Noto Sans JP" panose="020B0200000000000000" pitchFamily="34" charset="-128"/>
                <a:ea typeface="Noto Sans JP" panose="020B0200000000000000" pitchFamily="34" charset="-128"/>
              </a:rPr>
              <a:t>メニュー</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3" name="テキスト ボックス 2">
            <a:extLst>
              <a:ext uri="{FF2B5EF4-FFF2-40B4-BE49-F238E27FC236}">
                <a16:creationId xmlns:a16="http://schemas.microsoft.com/office/drawing/2014/main" id="{2E9B038A-C81A-53B1-21D0-309F0105E03A}"/>
              </a:ext>
            </a:extLst>
          </p:cNvPr>
          <p:cNvSpPr txBox="1"/>
          <p:nvPr/>
        </p:nvSpPr>
        <p:spPr>
          <a:xfrm>
            <a:off x="2710188" y="2119746"/>
            <a:ext cx="12996828" cy="2886624"/>
          </a:xfrm>
          <a:prstGeom prst="rect">
            <a:avLst/>
          </a:prstGeom>
          <a:noFill/>
        </p:spPr>
        <p:txBody>
          <a:bodyPr wrap="none" rtlCol="0">
            <a:spAutoFit/>
          </a:bodyPr>
          <a:lstStyle/>
          <a:p>
            <a:pPr algn="ctr">
              <a:lnSpc>
                <a:spcPct val="160000"/>
              </a:lnSpc>
            </a:pPr>
            <a:r>
              <a:rPr lang="en-US" altLang="ja-JP" sz="20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cs typeface="Noto Serif JP Medium" pitchFamily="34" charset="-120"/>
              </a:rPr>
              <a:t>日々、忙しなく時間と情報に追われるインスピレーション不足のオトナに向けて</a:t>
            </a:r>
          </a:p>
          <a:p>
            <a:pPr algn="ctr">
              <a:lnSpc>
                <a:spcPct val="160000"/>
              </a:lnSpc>
            </a:pPr>
            <a:r>
              <a:rPr lang="en-US" altLang="ja-JP" sz="20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rPr>
              <a:t>「発想の種」を届けるインスピレーションコンテンツ</a:t>
            </a:r>
            <a:r>
              <a:rPr lang="ja-JP" altLang="en-US" sz="2000" b="1" spc="40">
                <a:solidFill>
                  <a:schemeClr val="tx1">
                    <a:lumMod val="85000"/>
                    <a:lumOff val="15000"/>
                  </a:schemeClr>
                </a:solidFill>
                <a:latin typeface="Noto Sans JP ExtraBold" panose="020B0200000000000000" pitchFamily="34" charset="-128"/>
                <a:ea typeface="Noto Sans JP ExtraBold" panose="020B0200000000000000" pitchFamily="34" charset="-128"/>
              </a:rPr>
              <a:t>です。</a:t>
            </a:r>
            <a:endParaRPr lang="en-US" altLang="ja-JP" sz="20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endParaRPr>
          </a:p>
          <a:p>
            <a:pPr algn="ctr">
              <a:lnSpc>
                <a:spcPct val="160000"/>
              </a:lnSpc>
            </a:pPr>
            <a:endParaRPr lang="en-US" altLang="ja-JP" sz="8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endParaRPr>
          </a:p>
          <a:p>
            <a:pPr algn="ctr">
              <a:lnSpc>
                <a:spcPct val="160000"/>
              </a:lnSpc>
            </a:pPr>
            <a:r>
              <a:rPr lang="en-US" altLang="ja-JP" sz="20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rPr>
              <a:t>いい大人を愛してやまない、トキメキ大人うさぎの「ラヴィさん」がTOKYO PRIMEに登場。</a:t>
            </a:r>
          </a:p>
          <a:p>
            <a:pPr algn="ctr">
              <a:lnSpc>
                <a:spcPct val="160000"/>
              </a:lnSpc>
            </a:pPr>
            <a:endParaRPr lang="en-US" altLang="ja-JP" sz="8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endParaRPr>
          </a:p>
          <a:p>
            <a:pPr algn="ctr">
              <a:lnSpc>
                <a:spcPct val="160000"/>
              </a:lnSpc>
            </a:pPr>
            <a:r>
              <a:rPr lang="en-US" altLang="ja-JP" sz="20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rPr>
              <a:t>TOKYO PRIMEでしか見れないゲストのいま気になっている、人には教えたくなかったモノ・コトについて、</a:t>
            </a:r>
          </a:p>
          <a:p>
            <a:pPr algn="ctr">
              <a:lnSpc>
                <a:spcPct val="160000"/>
              </a:lnSpc>
            </a:pPr>
            <a:r>
              <a:rPr lang="en-US" altLang="ja-JP" sz="2000" b="1" spc="40" dirty="0">
                <a:solidFill>
                  <a:schemeClr val="tx1">
                    <a:lumMod val="85000"/>
                    <a:lumOff val="15000"/>
                  </a:schemeClr>
                </a:solidFill>
                <a:latin typeface="Noto Sans JP ExtraBold" panose="020B0200000000000000" pitchFamily="34" charset="-128"/>
                <a:ea typeface="Noto Sans JP ExtraBold" panose="020B0200000000000000" pitchFamily="34" charset="-128"/>
              </a:rPr>
              <a:t>こっそり教えあい、いいオトナになるヒントを届ける「ナイショ話情報番組」です。</a:t>
            </a:r>
          </a:p>
        </p:txBody>
      </p:sp>
      <p:sp>
        <p:nvSpPr>
          <p:cNvPr id="4" name="テキスト ボックス 3">
            <a:extLst>
              <a:ext uri="{FF2B5EF4-FFF2-40B4-BE49-F238E27FC236}">
                <a16:creationId xmlns:a16="http://schemas.microsoft.com/office/drawing/2014/main" id="{4A4EA849-5D2B-3950-B59D-1FC18FFA442C}"/>
              </a:ext>
            </a:extLst>
          </p:cNvPr>
          <p:cNvSpPr txBox="1"/>
          <p:nvPr/>
        </p:nvSpPr>
        <p:spPr>
          <a:xfrm>
            <a:off x="3453660" y="5873261"/>
            <a:ext cx="11380680" cy="830740"/>
          </a:xfrm>
          <a:prstGeom prst="rect">
            <a:avLst/>
          </a:prstGeom>
          <a:noFill/>
        </p:spPr>
        <p:txBody>
          <a:bodyPr wrap="none" rtlCol="0">
            <a:spAutoFit/>
          </a:bodyPr>
          <a:lstStyle/>
          <a:p>
            <a:pPr algn="ctr">
              <a:lnSpc>
                <a:spcPct val="160000"/>
              </a:lnSpc>
            </a:pPr>
            <a:r>
              <a:rPr lang="ja-JP" altLang="en-US" sz="1600" spc="4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「ひみつの</a:t>
            </a:r>
            <a:r>
              <a:rPr lang="en-US" altLang="ja-JP" sz="1600" spc="40" dirty="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PRIME</a:t>
            </a:r>
            <a:r>
              <a:rPr lang="ja-JP" altLang="en-US" sz="1600" spc="4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」に登場するトキメキ大人うさぎ</a:t>
            </a:r>
            <a:r>
              <a:rPr lang="en-US" altLang="ja-JP" sz="1600" spc="40" dirty="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 “</a:t>
            </a:r>
            <a:r>
              <a:rPr lang="ja-JP" altLang="en-US" sz="1600" spc="4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ラヴィさん</a:t>
            </a:r>
            <a:r>
              <a:rPr lang="en-US" altLang="ja-JP" sz="1600" spc="40" dirty="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a:t>
            </a:r>
            <a:r>
              <a:rPr lang="ja-JP" altLang="en-US" sz="1600" spc="4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rPr>
              <a:t>の企画に御社の商品・サービスが登場いたします。</a:t>
            </a:r>
            <a:endParaRPr lang="en-US" altLang="ja-JP" sz="1600" spc="40" dirty="0">
              <a:solidFill>
                <a:schemeClr val="tx1">
                  <a:lumMod val="85000"/>
                  <a:lumOff val="15000"/>
                </a:schemeClr>
              </a:solidFill>
              <a:latin typeface="Noto Sans JP" panose="020B0200000000000000" pitchFamily="34" charset="-128"/>
              <a:ea typeface="Noto Sans JP" panose="020B0200000000000000" pitchFamily="34" charset="-128"/>
              <a:cs typeface="Noto Serif JP Medium" pitchFamily="34" charset="-120"/>
            </a:endParaRPr>
          </a:p>
          <a:p>
            <a:pPr algn="ctr">
              <a:lnSpc>
                <a:spcPct val="160000"/>
              </a:lnSpc>
            </a:pPr>
            <a:r>
              <a:rPr lang="ja-JP" altLang="en-US" sz="1600" spc="40">
                <a:solidFill>
                  <a:schemeClr val="tx1">
                    <a:lumMod val="85000"/>
                    <a:lumOff val="15000"/>
                  </a:schemeClr>
                </a:solidFill>
                <a:latin typeface="Noto Sans JP" panose="020B0200000000000000" pitchFamily="34" charset="-128"/>
                <a:ea typeface="Noto Sans JP" panose="020B0200000000000000" pitchFamily="34" charset="-128"/>
              </a:rPr>
              <a:t>（任意で</a:t>
            </a:r>
            <a:r>
              <a:rPr lang="en-US" altLang="ja-JP" sz="1600" spc="40" dirty="0">
                <a:solidFill>
                  <a:schemeClr val="tx1">
                    <a:lumMod val="85000"/>
                    <a:lumOff val="15000"/>
                  </a:schemeClr>
                </a:solidFill>
                <a:latin typeface="Noto Sans JP" panose="020B0200000000000000" pitchFamily="34" charset="-128"/>
                <a:ea typeface="Noto Sans JP" panose="020B0200000000000000" pitchFamily="34" charset="-128"/>
              </a:rPr>
              <a:t>1st PRIME Contents</a:t>
            </a:r>
            <a:r>
              <a:rPr lang="ja-JP" altLang="en-US" sz="1600" spc="40">
                <a:solidFill>
                  <a:schemeClr val="tx1">
                    <a:lumMod val="85000"/>
                    <a:lumOff val="15000"/>
                  </a:schemeClr>
                </a:solidFill>
                <a:latin typeface="Noto Sans JP" panose="020B0200000000000000" pitchFamily="34" charset="-128"/>
                <a:ea typeface="Noto Sans JP" panose="020B0200000000000000" pitchFamily="34" charset="-128"/>
              </a:rPr>
              <a:t>に提供クレジット表示が可能です。）</a:t>
            </a:r>
            <a:endParaRPr lang="en-US" altLang="ja-JP" sz="1600" spc="40" dirty="0">
              <a:solidFill>
                <a:schemeClr val="tx1">
                  <a:lumMod val="85000"/>
                  <a:lumOff val="15000"/>
                </a:schemeClr>
              </a:solidFill>
              <a:latin typeface="Noto Sans JP" panose="020B0200000000000000" pitchFamily="34" charset="-128"/>
              <a:ea typeface="Noto Sans JP" panose="020B0200000000000000" pitchFamily="34" charset="-128"/>
            </a:endParaRPr>
          </a:p>
        </p:txBody>
      </p:sp>
      <p:graphicFrame>
        <p:nvGraphicFramePr>
          <p:cNvPr id="6" name="表 5">
            <a:extLst>
              <a:ext uri="{FF2B5EF4-FFF2-40B4-BE49-F238E27FC236}">
                <a16:creationId xmlns:a16="http://schemas.microsoft.com/office/drawing/2014/main" id="{F6C7B657-8CE0-39B6-E315-676775B15BED}"/>
              </a:ext>
            </a:extLst>
          </p:cNvPr>
          <p:cNvGraphicFramePr>
            <a:graphicFrameLocks noGrp="1"/>
          </p:cNvGraphicFramePr>
          <p:nvPr>
            <p:extLst>
              <p:ext uri="{D42A27DB-BD31-4B8C-83A1-F6EECF244321}">
                <p14:modId xmlns:p14="http://schemas.microsoft.com/office/powerpoint/2010/main" val="4149917208"/>
              </p:ext>
            </p:extLst>
          </p:nvPr>
        </p:nvGraphicFramePr>
        <p:xfrm>
          <a:off x="562044" y="6811813"/>
          <a:ext cx="17136201" cy="1514185"/>
        </p:xfrm>
        <a:graphic>
          <a:graphicData uri="http://schemas.openxmlformats.org/drawingml/2006/table">
            <a:tbl>
              <a:tblPr/>
              <a:tblGrid>
                <a:gridCol w="3169485">
                  <a:extLst>
                    <a:ext uri="{9D8B030D-6E8A-4147-A177-3AD203B41FA5}">
                      <a16:colId xmlns:a16="http://schemas.microsoft.com/office/drawing/2014/main" val="768996239"/>
                    </a:ext>
                  </a:extLst>
                </a:gridCol>
                <a:gridCol w="2327786">
                  <a:extLst>
                    <a:ext uri="{9D8B030D-6E8A-4147-A177-3AD203B41FA5}">
                      <a16:colId xmlns:a16="http://schemas.microsoft.com/office/drawing/2014/main" val="2858478721"/>
                    </a:ext>
                  </a:extLst>
                </a:gridCol>
                <a:gridCol w="2327786">
                  <a:extLst>
                    <a:ext uri="{9D8B030D-6E8A-4147-A177-3AD203B41FA5}">
                      <a16:colId xmlns:a16="http://schemas.microsoft.com/office/drawing/2014/main" val="423105693"/>
                    </a:ext>
                  </a:extLst>
                </a:gridCol>
                <a:gridCol w="2327786">
                  <a:extLst>
                    <a:ext uri="{9D8B030D-6E8A-4147-A177-3AD203B41FA5}">
                      <a16:colId xmlns:a16="http://schemas.microsoft.com/office/drawing/2014/main" val="3397717878"/>
                    </a:ext>
                  </a:extLst>
                </a:gridCol>
                <a:gridCol w="2327786">
                  <a:extLst>
                    <a:ext uri="{9D8B030D-6E8A-4147-A177-3AD203B41FA5}">
                      <a16:colId xmlns:a16="http://schemas.microsoft.com/office/drawing/2014/main" val="491213848"/>
                    </a:ext>
                  </a:extLst>
                </a:gridCol>
                <a:gridCol w="2327786">
                  <a:extLst>
                    <a:ext uri="{9D8B030D-6E8A-4147-A177-3AD203B41FA5}">
                      <a16:colId xmlns:a16="http://schemas.microsoft.com/office/drawing/2014/main" val="2173921621"/>
                    </a:ext>
                  </a:extLst>
                </a:gridCol>
                <a:gridCol w="2327786">
                  <a:extLst>
                    <a:ext uri="{9D8B030D-6E8A-4147-A177-3AD203B41FA5}">
                      <a16:colId xmlns:a16="http://schemas.microsoft.com/office/drawing/2014/main" val="3698646010"/>
                    </a:ext>
                  </a:extLst>
                </a:gridCol>
              </a:tblGrid>
              <a:tr h="372341">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メニュー名</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形式</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タイミング</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想定表示回数</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枠数</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台数</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Noto Sans JP" panose="020B0200000000000000" pitchFamily="34" charset="-128"/>
                          <a:ea typeface="Noto Sans JP" panose="020B0200000000000000" pitchFamily="34" charset="-128"/>
                        </a:rPr>
                        <a:t>広告料金（税抜）</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000000"/>
                    </a:solidFill>
                  </a:tcPr>
                </a:tc>
                <a:extLst>
                  <a:ext uri="{0D108BD9-81ED-4DB2-BD59-A6C34878D82A}">
                    <a16:rowId xmlns:a16="http://schemas.microsoft.com/office/drawing/2014/main" val="489265971"/>
                  </a:ext>
                </a:extLst>
              </a:tr>
              <a:tr h="1141844">
                <a:tc>
                  <a:txBody>
                    <a:bodyPr/>
                    <a:lstStyle/>
                    <a:p>
                      <a:pPr algn="ctr" fontAlgn="ctr"/>
                      <a:r>
                        <a:rPr lang="en" sz="1500" b="0" i="0" u="none" strike="noStrike" dirty="0">
                          <a:solidFill>
                            <a:srgbClr val="FFFFFF"/>
                          </a:solidFill>
                          <a:effectLst/>
                          <a:latin typeface="Roboto Black" panose="02000000000000000000" pitchFamily="2" charset="0"/>
                          <a:ea typeface="游ゴシック" panose="020B0400000000000000" pitchFamily="34" charset="-128"/>
                        </a:rPr>
                        <a:t>2nd PRIME Contents Tie-up</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solidFill>
                      <a:srgbClr val="AAAAAA"/>
                    </a:solidFill>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動画</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音声あり、最大</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秒</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発車から </a:t>
                      </a: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本目</a:t>
                      </a:r>
                      <a:r>
                        <a:rPr lang="en-US" altLang="ja-JP" sz="1400" b="0" i="0" u="none" strike="noStrike">
                          <a:solidFill>
                            <a:srgbClr val="000000"/>
                          </a:solidFill>
                          <a:effectLst/>
                          <a:latin typeface="Noto Sans JP" panose="020B0200000000000000" pitchFamily="34" charset="-128"/>
                          <a:ea typeface="Noto Sans JP" panose="020B0200000000000000" pitchFamily="34" charset="-128"/>
                        </a:rPr>
                        <a:t>〜10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本目</a:t>
                      </a:r>
                      <a:br>
                        <a:rPr lang="ja-JP" altLang="en-US" sz="1400" b="0" i="0" u="none" strike="noStrike">
                          <a:solidFill>
                            <a:srgbClr val="000000"/>
                          </a:solidFill>
                          <a:effectLst/>
                          <a:latin typeface="Noto Sans JP" panose="020B0200000000000000" pitchFamily="34" charset="-128"/>
                          <a:ea typeface="Noto Sans JP" panose="020B0200000000000000" pitchFamily="34" charset="-128"/>
                        </a:rPr>
                      </a:b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コンテンツ枠</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3,400,000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回</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枠</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70,000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台</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Noto Sans JP" panose="020B0200000000000000" pitchFamily="34" charset="-128"/>
                          <a:ea typeface="Noto Sans JP" panose="020B0200000000000000" pitchFamily="34" charset="-128"/>
                        </a:rPr>
                        <a:t>800</a:t>
                      </a:r>
                      <a:r>
                        <a:rPr lang="ja-JP" altLang="en-US" sz="1400" b="0" i="0" u="none" strike="noStrike">
                          <a:solidFill>
                            <a:srgbClr val="000000"/>
                          </a:solidFill>
                          <a:effectLst/>
                          <a:latin typeface="Noto Sans JP" panose="020B0200000000000000" pitchFamily="34" charset="-128"/>
                          <a:ea typeface="Noto Sans JP" panose="020B0200000000000000" pitchFamily="34" charset="-128"/>
                        </a:rPr>
                        <a:t>万円</a:t>
                      </a:r>
                    </a:p>
                    <a:p>
                      <a:pPr algn="ctr" fontAlgn="ctr"/>
                      <a:r>
                        <a:rPr lang="en-US" altLang="ja-JP" sz="1200" b="0" i="0" u="none" strike="noStrike" dirty="0">
                          <a:solidFill>
                            <a:srgbClr val="000000"/>
                          </a:solidFill>
                          <a:effectLst/>
                          <a:latin typeface="Noto Sans JP" panose="020B0200000000000000" pitchFamily="34" charset="-128"/>
                          <a:ea typeface="Noto Sans JP" panose="020B0200000000000000" pitchFamily="34" charset="-128"/>
                        </a:rPr>
                        <a:t>@2.4</a:t>
                      </a:r>
                      <a:r>
                        <a:rPr lang="ja-JP" altLang="en-US" sz="1200" b="0" i="0" u="none" strike="noStrike">
                          <a:solidFill>
                            <a:srgbClr val="000000"/>
                          </a:solidFill>
                          <a:effectLst/>
                          <a:latin typeface="Noto Sans JP" panose="020B0200000000000000" pitchFamily="34" charset="-128"/>
                          <a:ea typeface="Noto Sans JP" panose="020B0200000000000000" pitchFamily="34" charset="-128"/>
                        </a:rPr>
                        <a:t>円（目安）</a:t>
                      </a:r>
                    </a:p>
                  </a:txBody>
                  <a:tcPr marL="8015" marR="8015" marT="8015" marB="0" anchor="ctr">
                    <a:lnL w="6350" cap="flat" cmpd="sng" algn="ctr">
                      <a:solidFill>
                        <a:srgbClr val="8C8C8C"/>
                      </a:solidFill>
                      <a:prstDash val="solid"/>
                      <a:round/>
                      <a:headEnd type="none" w="med" len="med"/>
                      <a:tailEnd type="none" w="med" len="med"/>
                    </a:lnL>
                    <a:lnR w="6350" cap="flat" cmpd="sng" algn="ctr">
                      <a:solidFill>
                        <a:srgbClr val="8C8C8C"/>
                      </a:solidFill>
                      <a:prstDash val="solid"/>
                      <a:round/>
                      <a:headEnd type="none" w="med" len="med"/>
                      <a:tailEnd type="none" w="med" len="med"/>
                    </a:lnR>
                    <a:lnT w="6350" cap="flat" cmpd="sng" algn="ctr">
                      <a:solidFill>
                        <a:srgbClr val="8C8C8C"/>
                      </a:solidFill>
                      <a:prstDash val="solid"/>
                      <a:round/>
                      <a:headEnd type="none" w="med" len="med"/>
                      <a:tailEnd type="none" w="med" len="med"/>
                    </a:lnT>
                    <a:lnB w="6350" cap="flat" cmpd="sng" algn="ctr">
                      <a:solidFill>
                        <a:srgbClr val="8C8C8C"/>
                      </a:solidFill>
                      <a:prstDash val="solid"/>
                      <a:round/>
                      <a:headEnd type="none" w="med" len="med"/>
                      <a:tailEnd type="none" w="med" len="med"/>
                    </a:lnB>
                    <a:noFill/>
                  </a:tcPr>
                </a:tc>
                <a:extLst>
                  <a:ext uri="{0D108BD9-81ED-4DB2-BD59-A6C34878D82A}">
                    <a16:rowId xmlns:a16="http://schemas.microsoft.com/office/drawing/2014/main" val="3550834414"/>
                  </a:ext>
                </a:extLst>
              </a:tr>
            </a:tbl>
          </a:graphicData>
        </a:graphic>
      </p:graphicFrame>
      <p:cxnSp>
        <p:nvCxnSpPr>
          <p:cNvPr id="12" name="直線コネクタ 11">
            <a:extLst>
              <a:ext uri="{FF2B5EF4-FFF2-40B4-BE49-F238E27FC236}">
                <a16:creationId xmlns:a16="http://schemas.microsoft.com/office/drawing/2014/main" id="{8736EB13-2CF3-CBA5-1C0E-66D1C58A5F14}"/>
              </a:ext>
            </a:extLst>
          </p:cNvPr>
          <p:cNvCxnSpPr/>
          <p:nvPr/>
        </p:nvCxnSpPr>
        <p:spPr>
          <a:xfrm>
            <a:off x="4558145" y="2604655"/>
            <a:ext cx="9310255" cy="0"/>
          </a:xfrm>
          <a:prstGeom prst="line">
            <a:avLst/>
          </a:prstGeom>
          <a:ln w="50800" cap="rnd">
            <a:solidFill>
              <a:srgbClr val="FF8F1C"/>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564C3092-1955-0B7B-B6D7-5D0C8322B622}"/>
              </a:ext>
            </a:extLst>
          </p:cNvPr>
          <p:cNvCxnSpPr>
            <a:cxnSpLocks/>
          </p:cNvCxnSpPr>
          <p:nvPr/>
        </p:nvCxnSpPr>
        <p:spPr>
          <a:xfrm>
            <a:off x="5749632" y="3100360"/>
            <a:ext cx="6912000" cy="0"/>
          </a:xfrm>
          <a:prstGeom prst="line">
            <a:avLst/>
          </a:prstGeom>
          <a:ln w="50800" cap="rnd">
            <a:solidFill>
              <a:srgbClr val="FF8F1C"/>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B8EE7AF-6107-9DCB-2C26-EC048814AB99}"/>
              </a:ext>
            </a:extLst>
          </p:cNvPr>
          <p:cNvCxnSpPr>
            <a:cxnSpLocks/>
          </p:cNvCxnSpPr>
          <p:nvPr/>
        </p:nvCxnSpPr>
        <p:spPr>
          <a:xfrm>
            <a:off x="2854036" y="4465779"/>
            <a:ext cx="12566073" cy="0"/>
          </a:xfrm>
          <a:prstGeom prst="line">
            <a:avLst/>
          </a:prstGeom>
          <a:ln w="50800" cap="rnd">
            <a:solidFill>
              <a:srgbClr val="FF8F1C"/>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837F9D3-85DE-4F80-FC93-50372DB163EC}"/>
              </a:ext>
            </a:extLst>
          </p:cNvPr>
          <p:cNvCxnSpPr>
            <a:cxnSpLocks/>
          </p:cNvCxnSpPr>
          <p:nvPr/>
        </p:nvCxnSpPr>
        <p:spPr>
          <a:xfrm>
            <a:off x="4267200" y="4961484"/>
            <a:ext cx="9864436" cy="0"/>
          </a:xfrm>
          <a:prstGeom prst="line">
            <a:avLst/>
          </a:prstGeom>
          <a:ln w="50800" cap="rnd">
            <a:solidFill>
              <a:srgbClr val="FF8F1C"/>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474C66A-98C5-EAEF-C99D-CBE1A4441B4B}"/>
              </a:ext>
            </a:extLst>
          </p:cNvPr>
          <p:cNvCxnSpPr>
            <a:cxnSpLocks/>
          </p:cNvCxnSpPr>
          <p:nvPr/>
        </p:nvCxnSpPr>
        <p:spPr>
          <a:xfrm>
            <a:off x="3740727" y="3778875"/>
            <a:ext cx="10778837" cy="0"/>
          </a:xfrm>
          <a:prstGeom prst="line">
            <a:avLst/>
          </a:prstGeom>
          <a:ln w="50800" cap="rnd">
            <a:solidFill>
              <a:srgbClr val="FF8F1C"/>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74FAE663-CAEF-C819-9ADD-6CF112E1A13E}"/>
              </a:ext>
            </a:extLst>
          </p:cNvPr>
          <p:cNvSpPr txBox="1"/>
          <p:nvPr/>
        </p:nvSpPr>
        <p:spPr>
          <a:xfrm>
            <a:off x="11806843" y="1150399"/>
            <a:ext cx="6601166"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期間掲載保証・</a:t>
            </a:r>
            <a:r>
              <a:rPr lang="en-US" altLang="ja-JP" sz="1600" kern="3000" spc="60" dirty="0">
                <a:solidFill>
                  <a:schemeClr val="bg1"/>
                </a:solidFill>
                <a:latin typeface="Noto Sans JP" panose="020B0200000000000000" pitchFamily="34" charset="-128"/>
                <a:ea typeface="Noto Sans JP" panose="020B0200000000000000" pitchFamily="34" charset="-128"/>
              </a:rPr>
              <a:t>1</a:t>
            </a:r>
            <a:r>
              <a:rPr lang="ja-JP" altLang="en-US" sz="1600" kern="3000" spc="60">
                <a:solidFill>
                  <a:schemeClr val="bg1"/>
                </a:solidFill>
                <a:latin typeface="Noto Sans JP" panose="020B0200000000000000" pitchFamily="34" charset="-128"/>
                <a:ea typeface="Noto Sans JP" panose="020B0200000000000000" pitchFamily="34" charset="-128"/>
              </a:rPr>
              <a:t>週間単位（月曜日午前</a:t>
            </a:r>
            <a:r>
              <a:rPr lang="en-US" altLang="ja-JP" sz="1600" kern="3000" spc="60" dirty="0">
                <a:solidFill>
                  <a:schemeClr val="bg1"/>
                </a:solidFill>
                <a:latin typeface="Noto Sans JP" panose="020B0200000000000000" pitchFamily="34" charset="-128"/>
                <a:ea typeface="Noto Sans JP" panose="020B0200000000000000" pitchFamily="34" charset="-128"/>
              </a:rPr>
              <a:t>0</a:t>
            </a:r>
            <a:r>
              <a:rPr lang="ja-JP" altLang="en-US" sz="1600" kern="3000" spc="60">
                <a:solidFill>
                  <a:schemeClr val="bg1"/>
                </a:solidFill>
                <a:latin typeface="Noto Sans JP" panose="020B0200000000000000" pitchFamily="34" charset="-128"/>
                <a:ea typeface="Noto Sans JP" panose="020B0200000000000000" pitchFamily="34" charset="-128"/>
              </a:rPr>
              <a:t>時掲載開始）となります。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94F34DFE-3D4C-E113-9D11-D6A5EC6005FA}"/>
              </a:ext>
            </a:extLst>
          </p:cNvPr>
          <p:cNvSpPr txBox="1"/>
          <p:nvPr/>
        </p:nvSpPr>
        <p:spPr>
          <a:xfrm>
            <a:off x="556054" y="8382261"/>
            <a:ext cx="4062714" cy="738407"/>
          </a:xfrm>
          <a:prstGeom prst="rect">
            <a:avLst/>
          </a:prstGeom>
          <a:noFill/>
        </p:spPr>
        <p:txBody>
          <a:bodyPr wrap="none" rtlCol="0">
            <a:spAutoFit/>
          </a:bodyPr>
          <a:lstStyle/>
          <a:p>
            <a:pPr>
              <a:lnSpc>
                <a:spcPct val="160000"/>
              </a:lnSpc>
            </a:pPr>
            <a:r>
              <a:rPr lang="en-US" altLang="ja-JP" sz="1400" spc="40" dirty="0">
                <a:solidFill>
                  <a:srgbClr val="AAAAAA"/>
                </a:solidFill>
                <a:latin typeface="Noto Sans JP" panose="020B0200000000000000" pitchFamily="34" charset="-128"/>
                <a:ea typeface="Noto Sans JP" panose="020B0200000000000000" pitchFamily="34" charset="-128"/>
                <a:cs typeface="Noto Serif JP Medium" pitchFamily="34" charset="-120"/>
              </a:rPr>
              <a:t>※</a:t>
            </a:r>
            <a:r>
              <a:rPr lang="ja-JP" altLang="en-US" sz="1400" spc="40">
                <a:solidFill>
                  <a:srgbClr val="AAAAAA"/>
                </a:solidFill>
                <a:latin typeface="Noto Sans JP" panose="020B0200000000000000" pitchFamily="34" charset="-128"/>
                <a:ea typeface="Noto Sans JP" panose="020B0200000000000000" pitchFamily="34" charset="-128"/>
                <a:cs typeface="Noto Serif JP Medium" pitchFamily="34" charset="-120"/>
              </a:rPr>
              <a:t>記載金額にはコンテンツ制作費を含みます。</a:t>
            </a:r>
            <a:endParaRPr lang="en-US" altLang="ja-JP" sz="1400" spc="40" dirty="0">
              <a:solidFill>
                <a:srgbClr val="AAAAAA"/>
              </a:solidFill>
              <a:latin typeface="Noto Sans JP" panose="020B0200000000000000" pitchFamily="34" charset="-128"/>
              <a:ea typeface="Noto Sans JP" panose="020B0200000000000000" pitchFamily="34" charset="-128"/>
              <a:cs typeface="Noto Serif JP Medium" pitchFamily="34" charset="-120"/>
            </a:endParaRPr>
          </a:p>
          <a:p>
            <a:pPr>
              <a:lnSpc>
                <a:spcPct val="160000"/>
              </a:lnSpc>
            </a:pPr>
            <a:r>
              <a:rPr lang="en-US" altLang="ja-JP" sz="1400" spc="40" dirty="0">
                <a:solidFill>
                  <a:srgbClr val="AAAAAA"/>
                </a:solidFill>
                <a:latin typeface="Noto Sans JP" panose="020B0200000000000000" pitchFamily="34" charset="-128"/>
                <a:ea typeface="Noto Sans JP" panose="020B0200000000000000" pitchFamily="34" charset="-128"/>
              </a:rPr>
              <a:t>※</a:t>
            </a:r>
            <a:r>
              <a:rPr lang="ja-JP" altLang="en-US" sz="1400" spc="40">
                <a:solidFill>
                  <a:srgbClr val="AAAAAA"/>
                </a:solidFill>
                <a:latin typeface="Noto Sans JP" panose="020B0200000000000000" pitchFamily="34" charset="-128"/>
                <a:ea typeface="Noto Sans JP" panose="020B0200000000000000" pitchFamily="34" charset="-128"/>
              </a:rPr>
              <a:t>番組企画は当社側で立案いたします。</a:t>
            </a:r>
            <a:endParaRPr lang="en-US" altLang="ja-JP" sz="1400" spc="40" dirty="0">
              <a:solidFill>
                <a:srgbClr val="AAAAAA"/>
              </a:solidFill>
              <a:latin typeface="Noto Sans JP" panose="020B0200000000000000" pitchFamily="34" charset="-128"/>
              <a:ea typeface="Noto Sans JP" panose="020B0200000000000000" pitchFamily="34" charset="-128"/>
            </a:endParaRPr>
          </a:p>
        </p:txBody>
      </p:sp>
      <p:sp>
        <p:nvSpPr>
          <p:cNvPr id="15" name="Slide Number Placeholder 5">
            <a:extLst>
              <a:ext uri="{FF2B5EF4-FFF2-40B4-BE49-F238E27FC236}">
                <a16:creationId xmlns:a16="http://schemas.microsoft.com/office/drawing/2014/main" id="{01F51AC4-4445-CFE2-1895-79E2072A4D0D}"/>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23</a:t>
            </a:fld>
            <a:endParaRPr kumimoji="1" lang="ja-JP" altLang="en-US">
              <a:solidFill>
                <a:srgbClr val="AAAAAA"/>
              </a:solidFill>
            </a:endParaRPr>
          </a:p>
        </p:txBody>
      </p:sp>
      <p:sp>
        <p:nvSpPr>
          <p:cNvPr id="8" name="テキスト ボックス 7">
            <a:extLst>
              <a:ext uri="{FF2B5EF4-FFF2-40B4-BE49-F238E27FC236}">
                <a16:creationId xmlns:a16="http://schemas.microsoft.com/office/drawing/2014/main" id="{A1F2C270-1F38-0CA7-26A7-4A35D9BAEDAC}"/>
              </a:ext>
            </a:extLst>
          </p:cNvPr>
          <p:cNvSpPr txBox="1"/>
          <p:nvPr/>
        </p:nvSpPr>
        <p:spPr>
          <a:xfrm>
            <a:off x="4789387" y="8382261"/>
            <a:ext cx="6832640" cy="1083117"/>
          </a:xfrm>
          <a:prstGeom prst="rect">
            <a:avLst/>
          </a:prstGeom>
          <a:noFill/>
        </p:spPr>
        <p:txBody>
          <a:bodyPr wrap="none" rtlCol="0">
            <a:spAutoFit/>
          </a:bodyPr>
          <a:lstStyle/>
          <a:p>
            <a:pPr>
              <a:lnSpc>
                <a:spcPct val="160000"/>
              </a:lnSpc>
            </a:pPr>
            <a:r>
              <a:rPr lang="en-US" altLang="ja-JP" sz="1400" spc="40" dirty="0">
                <a:solidFill>
                  <a:srgbClr val="AAAAAA"/>
                </a:solidFill>
                <a:latin typeface="Noto Sans JP" panose="020B0200000000000000" pitchFamily="34" charset="-128"/>
                <a:ea typeface="Noto Sans JP" panose="020B0200000000000000" pitchFamily="34" charset="-128"/>
                <a:cs typeface="Noto Serif JP Medium" pitchFamily="34" charset="-120"/>
              </a:rPr>
              <a:t>※</a:t>
            </a:r>
            <a:r>
              <a:rPr lang="ja-JP" altLang="en-US" sz="1400" spc="40">
                <a:solidFill>
                  <a:srgbClr val="AAAAAA"/>
                </a:solidFill>
                <a:latin typeface="Noto Sans JP" panose="020B0200000000000000" pitchFamily="34" charset="-128"/>
                <a:ea typeface="Noto Sans JP" panose="020B0200000000000000" pitchFamily="34" charset="-128"/>
                <a:cs typeface="Noto Serif JP Medium" pitchFamily="34" charset="-120"/>
              </a:rPr>
              <a:t>対談形式など特別な撮影内容によっては追加費用を頂戴する場合があります。</a:t>
            </a:r>
            <a:endParaRPr lang="en-US" altLang="ja-JP" sz="1400" spc="40" dirty="0">
              <a:solidFill>
                <a:srgbClr val="AAAAAA"/>
              </a:solidFill>
              <a:latin typeface="Noto Sans JP" panose="020B0200000000000000" pitchFamily="34" charset="-128"/>
              <a:ea typeface="Noto Sans JP" panose="020B0200000000000000" pitchFamily="34" charset="-128"/>
              <a:cs typeface="Noto Serif JP Medium" pitchFamily="34" charset="-120"/>
            </a:endParaRPr>
          </a:p>
          <a:p>
            <a:pPr>
              <a:lnSpc>
                <a:spcPct val="160000"/>
              </a:lnSpc>
            </a:pPr>
            <a:r>
              <a:rPr lang="en-US" altLang="ja-JP" sz="1400" spc="40" dirty="0">
                <a:solidFill>
                  <a:srgbClr val="AAAAAA"/>
                </a:solidFill>
                <a:latin typeface="Noto Sans JP" panose="020B0200000000000000" pitchFamily="34" charset="-128"/>
                <a:ea typeface="Noto Sans JP" panose="020B0200000000000000" pitchFamily="34" charset="-128"/>
              </a:rPr>
              <a:t>※</a:t>
            </a:r>
            <a:r>
              <a:rPr lang="ja-JP" altLang="en-US" sz="1400" spc="40">
                <a:solidFill>
                  <a:srgbClr val="AAAAAA"/>
                </a:solidFill>
                <a:latin typeface="Noto Sans JP" panose="020B0200000000000000" pitchFamily="34" charset="-128"/>
                <a:ea typeface="Noto Sans JP" panose="020B0200000000000000" pitchFamily="34" charset="-128"/>
              </a:rPr>
              <a:t>制作には最大中</a:t>
            </a:r>
            <a:r>
              <a:rPr lang="en-US" altLang="ja-JP" sz="1400" spc="40" dirty="0">
                <a:solidFill>
                  <a:srgbClr val="AAAAAA"/>
                </a:solidFill>
                <a:latin typeface="Noto Sans JP" panose="020B0200000000000000" pitchFamily="34" charset="-128"/>
                <a:ea typeface="Noto Sans JP" panose="020B0200000000000000" pitchFamily="34" charset="-128"/>
              </a:rPr>
              <a:t>4</a:t>
            </a:r>
            <a:r>
              <a:rPr lang="ja-JP" altLang="en-US" sz="1400" spc="40">
                <a:solidFill>
                  <a:srgbClr val="AAAAAA"/>
                </a:solidFill>
                <a:latin typeface="Noto Sans JP" panose="020B0200000000000000" pitchFamily="34" charset="-128"/>
                <a:ea typeface="Noto Sans JP" panose="020B0200000000000000" pitchFamily="34" charset="-128"/>
              </a:rPr>
              <a:t>ヶ月程度を必要といたします。</a:t>
            </a:r>
            <a:endParaRPr lang="en-US" altLang="ja-JP" sz="1400" spc="40" dirty="0">
              <a:solidFill>
                <a:srgbClr val="AAAAAA"/>
              </a:solidFill>
              <a:latin typeface="Noto Sans JP" panose="020B0200000000000000" pitchFamily="34" charset="-128"/>
              <a:ea typeface="Noto Sans JP" panose="020B0200000000000000" pitchFamily="34" charset="-128"/>
            </a:endParaRPr>
          </a:p>
          <a:p>
            <a:pPr>
              <a:lnSpc>
                <a:spcPct val="160000"/>
              </a:lnSpc>
            </a:pPr>
            <a:r>
              <a:rPr lang="ja-JP" altLang="en-US" sz="1400" spc="40">
                <a:solidFill>
                  <a:srgbClr val="AAAAAA"/>
                </a:solidFill>
                <a:latin typeface="Noto Sans JP" panose="020B0200000000000000" pitchFamily="34" charset="-128"/>
                <a:ea typeface="Noto Sans JP" panose="020B0200000000000000" pitchFamily="34" charset="-128"/>
              </a:rPr>
              <a:t>　詳細スケジュールは当社営業担当までお問い合わせください。</a:t>
            </a:r>
            <a:endParaRPr lang="en-US" altLang="ja-JP" sz="1400" spc="40" dirty="0">
              <a:solidFill>
                <a:srgbClr val="AAAAAA"/>
              </a:solidFill>
              <a:latin typeface="Noto Sans JP" panose="020B0200000000000000" pitchFamily="34" charset="-128"/>
              <a:ea typeface="Noto Sans JP" panose="020B0200000000000000" pitchFamily="34" charset="-128"/>
            </a:endParaRPr>
          </a:p>
        </p:txBody>
      </p:sp>
      <p:sp>
        <p:nvSpPr>
          <p:cNvPr id="9" name="テキスト ボックス 8">
            <a:extLst>
              <a:ext uri="{FF2B5EF4-FFF2-40B4-BE49-F238E27FC236}">
                <a16:creationId xmlns:a16="http://schemas.microsoft.com/office/drawing/2014/main" id="{29391FE8-D14A-85BC-ADA3-678D3527E9E0}"/>
              </a:ext>
            </a:extLst>
          </p:cNvPr>
          <p:cNvSpPr txBox="1"/>
          <p:nvPr/>
        </p:nvSpPr>
        <p:spPr>
          <a:xfrm>
            <a:off x="531845" y="1816077"/>
            <a:ext cx="3122330" cy="400110"/>
          </a:xfrm>
          <a:prstGeom prst="rect">
            <a:avLst/>
          </a:prstGeom>
          <a:noFill/>
        </p:spPr>
        <p:txBody>
          <a:bodyPr wrap="none" rtlCol="0">
            <a:spAutoFit/>
          </a:bodyPr>
          <a:lstStyle/>
          <a:p>
            <a:r>
              <a:rPr kumimoji="1" lang="ja-JP" altLang="en-US" sz="2000" b="1" spc="40" dirty="0">
                <a:solidFill>
                  <a:srgbClr val="FF8F1C"/>
                </a:solidFill>
                <a:latin typeface="Noto Sans JP ExtraBold" panose="020B0200000000000000" pitchFamily="34" charset="-128"/>
                <a:ea typeface="Noto Sans JP ExtraBold" panose="020B0200000000000000" pitchFamily="34" charset="-128"/>
              </a:rPr>
              <a:t>「ひみつの</a:t>
            </a:r>
            <a:r>
              <a:rPr kumimoji="1" lang="en-US" altLang="ja-JP" sz="2000" b="1" spc="40" dirty="0">
                <a:solidFill>
                  <a:srgbClr val="FF8F1C"/>
                </a:solidFill>
                <a:latin typeface="Noto Sans JP ExtraBold" panose="020B0200000000000000" pitchFamily="34" charset="-128"/>
                <a:ea typeface="Noto Sans JP ExtraBold" panose="020B0200000000000000" pitchFamily="34" charset="-128"/>
              </a:rPr>
              <a:t>PRIME</a:t>
            </a:r>
            <a:r>
              <a:rPr kumimoji="1" lang="ja-JP" altLang="en-US" sz="2000" b="1" spc="40" dirty="0">
                <a:solidFill>
                  <a:srgbClr val="FF8F1C"/>
                </a:solidFill>
                <a:latin typeface="Noto Sans JP ExtraBold" panose="020B0200000000000000" pitchFamily="34" charset="-128"/>
                <a:ea typeface="Noto Sans JP ExtraBold" panose="020B0200000000000000" pitchFamily="34" charset="-128"/>
              </a:rPr>
              <a:t>」とは</a:t>
            </a:r>
            <a:endParaRPr kumimoji="1" lang="ja-JP" altLang="en-US" sz="2000" b="1" spc="40">
              <a:solidFill>
                <a:srgbClr val="FF8F1C"/>
              </a:solidFill>
              <a:latin typeface="Noto Sans JP ExtraBold" panose="020B0200000000000000" pitchFamily="34" charset="-128"/>
              <a:ea typeface="Noto Sans JP ExtraBold" panose="020B0200000000000000" pitchFamily="34" charset="-128"/>
            </a:endParaRPr>
          </a:p>
        </p:txBody>
      </p:sp>
      <p:sp>
        <p:nvSpPr>
          <p:cNvPr id="10" name="テキスト ボックス 9">
            <a:extLst>
              <a:ext uri="{FF2B5EF4-FFF2-40B4-BE49-F238E27FC236}">
                <a16:creationId xmlns:a16="http://schemas.microsoft.com/office/drawing/2014/main" id="{B0979D77-85CD-F4F8-3483-F1AB1245280A}"/>
              </a:ext>
            </a:extLst>
          </p:cNvPr>
          <p:cNvSpPr txBox="1"/>
          <p:nvPr/>
        </p:nvSpPr>
        <p:spPr>
          <a:xfrm>
            <a:off x="526303" y="5438005"/>
            <a:ext cx="4132744" cy="464331"/>
          </a:xfrm>
          <a:prstGeom prst="rect">
            <a:avLst/>
          </a:prstGeom>
          <a:solidFill>
            <a:srgbClr val="AAAAAA"/>
          </a:solidFill>
          <a:ln>
            <a:noFill/>
          </a:ln>
        </p:spPr>
        <p:txBody>
          <a:bodyPr wrap="none" lIns="216000" tIns="108000" rIns="216000" bIns="108000" rtlCol="0">
            <a:spAutoFit/>
          </a:bodyPr>
          <a:lstStyle/>
          <a:p>
            <a:r>
              <a:rPr lang="en-US" altLang="ja-JP" sz="1600" kern="3000" spc="60" dirty="0">
                <a:solidFill>
                  <a:schemeClr val="bg1"/>
                </a:solidFill>
                <a:latin typeface="Noto Sans JP" panose="020B0200000000000000" pitchFamily="34" charset="-128"/>
                <a:ea typeface="Noto Sans JP" panose="020B0200000000000000" pitchFamily="34" charset="-128"/>
              </a:rPr>
              <a:t>2nd PRIME Contents Tie-up </a:t>
            </a:r>
            <a:r>
              <a:rPr lang="ja-JP" altLang="en-US" sz="1600" kern="3000" spc="60" dirty="0">
                <a:solidFill>
                  <a:schemeClr val="bg1"/>
                </a:solidFill>
                <a:latin typeface="Noto Sans JP" panose="020B0200000000000000" pitchFamily="34" charset="-128"/>
                <a:ea typeface="Noto Sans JP" panose="020B0200000000000000" pitchFamily="34" charset="-128"/>
              </a:rPr>
              <a:t>メニュー</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Tree>
    <p:extLst>
      <p:ext uri="{BB962C8B-B14F-4D97-AF65-F5344CB8AC3E}">
        <p14:creationId xmlns:p14="http://schemas.microsoft.com/office/powerpoint/2010/main" val="229965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15760725"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全国メニュー</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 </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エリア指定メニュー</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 Targeting Ads / 2nd PRIME Contents Tie-up </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注意事項</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13" name="テキスト ボックス 12">
            <a:extLst>
              <a:ext uri="{FF2B5EF4-FFF2-40B4-BE49-F238E27FC236}">
                <a16:creationId xmlns:a16="http://schemas.microsoft.com/office/drawing/2014/main" id="{8D06D3C5-79D9-D901-4F30-2CF5C8B8736E}"/>
              </a:ext>
            </a:extLst>
          </p:cNvPr>
          <p:cNvSpPr txBox="1"/>
          <p:nvPr/>
        </p:nvSpPr>
        <p:spPr>
          <a:xfrm>
            <a:off x="678731" y="1971812"/>
            <a:ext cx="8638144" cy="433553"/>
          </a:xfrm>
          <a:prstGeom prst="rect">
            <a:avLst/>
          </a:prstGeom>
          <a:solidFill>
            <a:schemeClr val="tx1"/>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全国メニュー・エリア指定メニュー・</a:t>
            </a:r>
            <a:r>
              <a:rPr lang="en-US" altLang="ja-JP" sz="1400" kern="3000" spc="60" dirty="0">
                <a:solidFill>
                  <a:schemeClr val="bg1"/>
                </a:solidFill>
                <a:latin typeface="Noto Sans JP" panose="020B0200000000000000" pitchFamily="34" charset="-128"/>
                <a:ea typeface="Noto Sans JP" panose="020B0200000000000000" pitchFamily="34" charset="-128"/>
              </a:rPr>
              <a:t>Targeting Ads</a:t>
            </a:r>
            <a:r>
              <a:rPr lang="ja-JP" altLang="en-US" sz="1400" kern="3000" spc="60">
                <a:solidFill>
                  <a:schemeClr val="bg1"/>
                </a:solidFill>
                <a:latin typeface="Noto Sans JP" panose="020B0200000000000000" pitchFamily="34" charset="-128"/>
                <a:ea typeface="Noto Sans JP" panose="020B0200000000000000" pitchFamily="34" charset="-128"/>
              </a:rPr>
              <a:t>・</a:t>
            </a:r>
            <a:r>
              <a:rPr lang="en-US" altLang="ja-JP" sz="1400" kern="3000" spc="60" dirty="0">
                <a:solidFill>
                  <a:schemeClr val="bg1"/>
                </a:solidFill>
                <a:latin typeface="Noto Sans JP" panose="020B0200000000000000" pitchFamily="34" charset="-128"/>
                <a:ea typeface="Noto Sans JP" panose="020B0200000000000000" pitchFamily="34" charset="-128"/>
              </a:rPr>
              <a:t>2nd PRIME Contents Tie-up </a:t>
            </a:r>
            <a:r>
              <a:rPr lang="ja-JP" altLang="en-US" sz="1400" kern="3000" spc="60">
                <a:solidFill>
                  <a:schemeClr val="bg1"/>
                </a:solidFill>
                <a:latin typeface="Noto Sans JP" panose="020B0200000000000000" pitchFamily="34" charset="-128"/>
                <a:ea typeface="Noto Sans JP" panose="020B0200000000000000" pitchFamily="34" charset="-128"/>
              </a:rPr>
              <a:t>共通注意事項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3EF3B365-EF4C-488F-2265-EE54B228E0A7}"/>
              </a:ext>
            </a:extLst>
          </p:cNvPr>
          <p:cNvSpPr txBox="1"/>
          <p:nvPr/>
        </p:nvSpPr>
        <p:spPr>
          <a:xfrm>
            <a:off x="684941" y="2480280"/>
            <a:ext cx="11349902" cy="1615635"/>
          </a:xfrm>
          <a:prstGeom prst="rect">
            <a:avLst/>
          </a:prstGeom>
          <a:noFill/>
        </p:spPr>
        <p:txBody>
          <a:bodyPr wrap="none" rtlCol="0">
            <a:spAutoFit/>
          </a:bodyPr>
          <a:lstStyle/>
          <a:p>
            <a:pPr marL="285750" indent="-285750">
              <a:lnSpc>
                <a:spcPct val="14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広告料金：手数料が含まれたグロス税抜金額です。</a:t>
            </a:r>
            <a:endParaRPr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想定表示回数：表示回数はあくまで目安です。タクシーの営業／稼働状況により変動します。</a:t>
            </a:r>
            <a:endParaRPr kumimoji="1"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掲載内容：</a:t>
            </a:r>
            <a:r>
              <a:rPr kumimoji="1" lang="en-US" altLang="ja-JP" sz="1200" kern="3000" spc="60" dirty="0">
                <a:latin typeface="Noto Sans JP" panose="020B0200000000000000" pitchFamily="34" charset="-128"/>
                <a:ea typeface="Noto Sans JP" panose="020B0200000000000000" pitchFamily="34" charset="-128"/>
              </a:rPr>
              <a:t>1</a:t>
            </a:r>
            <a:r>
              <a:rPr kumimoji="1" lang="ja-JP" altLang="en-US" sz="1200" kern="3000" spc="60">
                <a:latin typeface="Noto Sans JP" panose="020B0200000000000000" pitchFamily="34" charset="-128"/>
                <a:ea typeface="Noto Sans JP" panose="020B0200000000000000" pitchFamily="34" charset="-128"/>
              </a:rPr>
              <a:t>申込につき、</a:t>
            </a:r>
            <a:r>
              <a:rPr kumimoji="1" lang="en-US" altLang="ja-JP" sz="1200" kern="3000" spc="60" dirty="0">
                <a:latin typeface="Noto Sans JP" panose="020B0200000000000000" pitchFamily="34" charset="-128"/>
                <a:ea typeface="Noto Sans JP" panose="020B0200000000000000" pitchFamily="34" charset="-128"/>
              </a:rPr>
              <a:t>1</a:t>
            </a:r>
            <a:r>
              <a:rPr kumimoji="1" lang="ja-JP" altLang="en-US" sz="1200" kern="3000" spc="60">
                <a:latin typeface="Noto Sans JP" panose="020B0200000000000000" pitchFamily="34" charset="-128"/>
                <a:ea typeface="Noto Sans JP" panose="020B0200000000000000" pitchFamily="34" charset="-128"/>
              </a:rPr>
              <a:t>商品または</a:t>
            </a:r>
            <a:r>
              <a:rPr kumimoji="1" lang="en-US" altLang="ja-JP" sz="1200" kern="3000" spc="60" dirty="0">
                <a:latin typeface="Noto Sans JP" panose="020B0200000000000000" pitchFamily="34" charset="-128"/>
                <a:ea typeface="Noto Sans JP" panose="020B0200000000000000" pitchFamily="34" charset="-128"/>
              </a:rPr>
              <a:t>1</a:t>
            </a:r>
            <a:r>
              <a:rPr kumimoji="1" lang="ja-JP" altLang="en-US" sz="1200" kern="3000" spc="60">
                <a:latin typeface="Noto Sans JP" panose="020B0200000000000000" pitchFamily="34" charset="-128"/>
                <a:ea typeface="Noto Sans JP" panose="020B0200000000000000" pitchFamily="34" charset="-128"/>
              </a:rPr>
              <a:t>サービスを基本とします。</a:t>
            </a:r>
            <a:endParaRPr kumimoji="1"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表示順：</a:t>
            </a:r>
            <a:r>
              <a:rPr kumimoji="1" lang="en-US" altLang="ja-JP" sz="1200" kern="3000" spc="60" dirty="0">
                <a:latin typeface="Noto Sans JP" panose="020B0200000000000000" pitchFamily="34" charset="-128"/>
                <a:ea typeface="Noto Sans JP" panose="020B0200000000000000" pitchFamily="34" charset="-128"/>
              </a:rPr>
              <a:t>2nd Ads/Contents</a:t>
            </a:r>
            <a:r>
              <a:rPr kumimoji="1" lang="ja-JP" altLang="en-US" sz="1200" kern="3000" spc="60">
                <a:latin typeface="Noto Sans JP" panose="020B0200000000000000" pitchFamily="34" charset="-128"/>
                <a:ea typeface="Noto Sans JP" panose="020B0200000000000000" pitchFamily="34" charset="-128"/>
              </a:rPr>
              <a:t>、</a:t>
            </a:r>
            <a:r>
              <a:rPr kumimoji="1" lang="en-US" altLang="ja-JP" sz="1200" kern="3000" spc="60" dirty="0">
                <a:latin typeface="Noto Sans JP" panose="020B0200000000000000" pitchFamily="34" charset="-128"/>
                <a:ea typeface="Noto Sans JP" panose="020B0200000000000000" pitchFamily="34" charset="-128"/>
              </a:rPr>
              <a:t>3rd Ads/Contents</a:t>
            </a:r>
            <a:r>
              <a:rPr kumimoji="1" lang="ja-JP" altLang="en-US" sz="1200" kern="3000" spc="60">
                <a:latin typeface="Noto Sans JP" panose="020B0200000000000000" pitchFamily="34" charset="-128"/>
                <a:ea typeface="Noto Sans JP" panose="020B0200000000000000" pitchFamily="34" charset="-128"/>
              </a:rPr>
              <a:t>は各メニューの中でランダムローテーション（乗車毎に異なる順番）で掲載いたします。</a:t>
            </a:r>
            <a:endParaRPr kumimoji="1"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en-US" altLang="ja-JP" sz="1200" kern="3000" spc="60" dirty="0">
                <a:latin typeface="Noto Sans JP" panose="020B0200000000000000" pitchFamily="34" charset="-128"/>
                <a:ea typeface="Noto Sans JP" panose="020B0200000000000000" pitchFamily="34" charset="-128"/>
              </a:rPr>
              <a:t>3rd Ads</a:t>
            </a:r>
            <a:r>
              <a:rPr kumimoji="1" lang="ja-JP" altLang="en-US" sz="1200" kern="3000" spc="60">
                <a:latin typeface="Noto Sans JP" panose="020B0200000000000000" pitchFamily="34" charset="-128"/>
                <a:ea typeface="Noto Sans JP" panose="020B0200000000000000" pitchFamily="34" charset="-128"/>
              </a:rPr>
              <a:t>・エリア指定メニュー放映枠について：エリア指定メニューと</a:t>
            </a:r>
            <a:r>
              <a:rPr kumimoji="1" lang="en-US" altLang="ja-JP" sz="1200" kern="3000" spc="60" dirty="0">
                <a:latin typeface="Noto Sans JP" panose="020B0200000000000000" pitchFamily="34" charset="-128"/>
                <a:ea typeface="Noto Sans JP" panose="020B0200000000000000" pitchFamily="34" charset="-128"/>
              </a:rPr>
              <a:t>3rd Ads</a:t>
            </a:r>
            <a:r>
              <a:rPr kumimoji="1" lang="ja-JP" altLang="en-US" sz="1200" kern="3000" spc="60">
                <a:latin typeface="Noto Sans JP" panose="020B0200000000000000" pitchFamily="34" charset="-128"/>
                <a:ea typeface="Noto Sans JP" panose="020B0200000000000000" pitchFamily="34" charset="-128"/>
              </a:rPr>
              <a:t>の枠は共有です。どちらかが埋まった場合、枠数が同時に減少します。</a:t>
            </a:r>
            <a:endParaRPr kumimoji="1"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すべての掲載内容について事前考査が必要です。修正可能な段階で必ず事前にご相談ください。</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183E417B-C863-1E6E-8E56-73596E63D2F5}"/>
              </a:ext>
            </a:extLst>
          </p:cNvPr>
          <p:cNvSpPr txBox="1"/>
          <p:nvPr/>
        </p:nvSpPr>
        <p:spPr>
          <a:xfrm>
            <a:off x="678731" y="4264707"/>
            <a:ext cx="2917988" cy="433553"/>
          </a:xfrm>
          <a:prstGeom prst="rect">
            <a:avLst/>
          </a:prstGeom>
          <a:solidFill>
            <a:schemeClr val="tx1"/>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エリア指定メニュー</a:t>
            </a:r>
            <a:r>
              <a:rPr lang="en-US" altLang="ja-JP" sz="1400" kern="3000" spc="60" dirty="0">
                <a:solidFill>
                  <a:schemeClr val="bg1"/>
                </a:solidFill>
                <a:latin typeface="Noto Sans JP" panose="020B0200000000000000" pitchFamily="34" charset="-128"/>
                <a:ea typeface="Noto Sans JP" panose="020B0200000000000000" pitchFamily="34" charset="-128"/>
              </a:rPr>
              <a:t> </a:t>
            </a:r>
            <a:r>
              <a:rPr lang="ja-JP" altLang="en-US" sz="1400" kern="3000" spc="60">
                <a:solidFill>
                  <a:schemeClr val="bg1"/>
                </a:solidFill>
                <a:latin typeface="Noto Sans JP" panose="020B0200000000000000" pitchFamily="34" charset="-128"/>
                <a:ea typeface="Noto Sans JP" panose="020B0200000000000000" pitchFamily="34" charset="-128"/>
              </a:rPr>
              <a:t>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790930C7-036C-D03C-9937-F390977111E2}"/>
              </a:ext>
            </a:extLst>
          </p:cNvPr>
          <p:cNvSpPr txBox="1"/>
          <p:nvPr/>
        </p:nvSpPr>
        <p:spPr>
          <a:xfrm>
            <a:off x="684941" y="4773175"/>
            <a:ext cx="11672426" cy="840038"/>
          </a:xfrm>
          <a:prstGeom prst="rect">
            <a:avLst/>
          </a:prstGeom>
          <a:noFill/>
        </p:spPr>
        <p:txBody>
          <a:bodyPr wrap="none" rtlCol="0">
            <a:spAutoFit/>
          </a:bodyPr>
          <a:lstStyle/>
          <a:p>
            <a:pPr>
              <a:lnSpc>
                <a:spcPct val="140000"/>
              </a:lnSpc>
            </a:pPr>
            <a:r>
              <a:rPr lang="ja-JP" altLang="en-US" sz="1200" kern="3000" spc="60">
                <a:latin typeface="Noto Sans JP" panose="020B0200000000000000" pitchFamily="34" charset="-128"/>
                <a:ea typeface="Noto Sans JP" panose="020B0200000000000000" pitchFamily="34" charset="-128"/>
              </a:rPr>
              <a:t>・</a:t>
            </a:r>
            <a:r>
              <a:rPr lang="en-US" altLang="ja-JP" sz="1200" kern="3000" spc="60" dirty="0">
                <a:latin typeface="Noto Sans JP" panose="020B0200000000000000" pitchFamily="34" charset="-128"/>
                <a:ea typeface="Noto Sans JP" panose="020B0200000000000000" pitchFamily="34" charset="-128"/>
              </a:rPr>
              <a:t>   Area Ads</a:t>
            </a:r>
            <a:r>
              <a:rPr lang="ja-JP" altLang="en-US" sz="1200" kern="3000" spc="60">
                <a:latin typeface="Noto Sans JP" panose="020B0200000000000000" pitchFamily="34" charset="-128"/>
                <a:ea typeface="Noto Sans JP" panose="020B0200000000000000" pitchFamily="34" charset="-128"/>
              </a:rPr>
              <a:t>沖縄は「連続した</a:t>
            </a:r>
            <a:r>
              <a:rPr lang="en-US" altLang="ja-JP" sz="1200" kern="3000" spc="60" dirty="0">
                <a:latin typeface="Noto Sans JP" panose="020B0200000000000000" pitchFamily="34" charset="-128"/>
                <a:ea typeface="Noto Sans JP" panose="020B0200000000000000" pitchFamily="34" charset="-128"/>
              </a:rPr>
              <a:t>4</a:t>
            </a:r>
            <a:r>
              <a:rPr lang="ja-JP" altLang="en-US" sz="1200" kern="3000" spc="60">
                <a:latin typeface="Noto Sans JP" panose="020B0200000000000000" pitchFamily="34" charset="-128"/>
                <a:ea typeface="Noto Sans JP" panose="020B0200000000000000" pitchFamily="34" charset="-128"/>
              </a:rPr>
              <a:t>週間」を掲載期間として設定しています。フォーム等では、「連続した</a:t>
            </a:r>
            <a:r>
              <a:rPr lang="en-US" altLang="ja-JP" sz="1200" kern="3000" spc="60" dirty="0">
                <a:latin typeface="Noto Sans JP" panose="020B0200000000000000" pitchFamily="34" charset="-128"/>
                <a:ea typeface="Noto Sans JP" panose="020B0200000000000000" pitchFamily="34" charset="-128"/>
              </a:rPr>
              <a:t>4</a:t>
            </a:r>
            <a:r>
              <a:rPr lang="ja-JP" altLang="en-US" sz="1200" kern="3000" spc="60">
                <a:latin typeface="Noto Sans JP" panose="020B0200000000000000" pitchFamily="34" charset="-128"/>
                <a:ea typeface="Noto Sans JP" panose="020B0200000000000000" pitchFamily="34" charset="-128"/>
              </a:rPr>
              <a:t>週間」を選択の上、お申し込みをお願いいたします。</a:t>
            </a:r>
            <a:endParaRPr lang="en-US" altLang="ja-JP" sz="1200" kern="3000" spc="60" dirty="0">
              <a:latin typeface="Noto Sans JP" panose="020B0200000000000000" pitchFamily="34" charset="-128"/>
              <a:ea typeface="Noto Sans JP" panose="020B0200000000000000" pitchFamily="34" charset="-128"/>
            </a:endParaRPr>
          </a:p>
          <a:p>
            <a:pPr>
              <a:lnSpc>
                <a:spcPct val="140000"/>
              </a:lnSpc>
            </a:pPr>
            <a:r>
              <a:rPr lang="ja-JP" altLang="en-US" sz="1200" kern="3000" spc="60">
                <a:latin typeface="Noto Sans JP" panose="020B0200000000000000" pitchFamily="34" charset="-128"/>
                <a:ea typeface="Noto Sans JP" panose="020B0200000000000000" pitchFamily="34" charset="-128"/>
              </a:rPr>
              <a:t>・</a:t>
            </a:r>
            <a:r>
              <a:rPr lang="en-US" altLang="ja-JP" sz="1200" kern="3000" spc="60" dirty="0">
                <a:latin typeface="Noto Sans JP" panose="020B0200000000000000" pitchFamily="34" charset="-128"/>
                <a:ea typeface="Noto Sans JP" panose="020B0200000000000000" pitchFamily="34" charset="-128"/>
              </a:rPr>
              <a:t>   </a:t>
            </a:r>
            <a:r>
              <a:rPr lang="ja-JP" altLang="en-US" sz="1200" kern="3000" spc="60">
                <a:latin typeface="Noto Sans JP" panose="020B0200000000000000" pitchFamily="34" charset="-128"/>
                <a:ea typeface="Noto Sans JP" panose="020B0200000000000000" pitchFamily="34" charset="-128"/>
              </a:rPr>
              <a:t>エリア指定メニュー（</a:t>
            </a:r>
            <a:r>
              <a:rPr lang="en-US" altLang="ja-JP" sz="1200" kern="3000" spc="60" dirty="0">
                <a:latin typeface="Noto Sans JP" panose="020B0200000000000000" pitchFamily="34" charset="-128"/>
                <a:ea typeface="Noto Sans JP" panose="020B0200000000000000" pitchFamily="34" charset="-128"/>
              </a:rPr>
              <a:t>Area Ads</a:t>
            </a:r>
            <a:r>
              <a:rPr lang="ja-JP" altLang="en-US" sz="1200" kern="3000" spc="60">
                <a:latin typeface="Noto Sans JP" panose="020B0200000000000000" pitchFamily="34" charset="-128"/>
                <a:ea typeface="Noto Sans JP" panose="020B0200000000000000" pitchFamily="34" charset="-128"/>
              </a:rPr>
              <a:t>東京除）の掲載キャプチャはご用意できませんので、予めご容赦ください。</a:t>
            </a:r>
            <a:endParaRPr lang="en-US" altLang="ja-JP" sz="1200" kern="3000" spc="60" dirty="0">
              <a:latin typeface="Noto Sans JP" panose="020B0200000000000000" pitchFamily="34" charset="-128"/>
              <a:ea typeface="Noto Sans JP" panose="020B0200000000000000" pitchFamily="34" charset="-128"/>
            </a:endParaRPr>
          </a:p>
          <a:p>
            <a:pPr>
              <a:lnSpc>
                <a:spcPct val="140000"/>
              </a:lnSpc>
            </a:pPr>
            <a:r>
              <a:rPr lang="ja-JP" altLang="en-US" sz="1200" kern="3000" spc="60">
                <a:latin typeface="Noto Sans JP" panose="020B0200000000000000" pitchFamily="34" charset="-128"/>
                <a:ea typeface="Noto Sans JP" panose="020B0200000000000000" pitchFamily="34" charset="-128"/>
              </a:rPr>
              <a:t>・</a:t>
            </a:r>
            <a:r>
              <a:rPr lang="en-US" altLang="ja-JP" sz="1200" kern="3000" spc="60" dirty="0">
                <a:latin typeface="Noto Sans JP" panose="020B0200000000000000" pitchFamily="34" charset="-128"/>
                <a:ea typeface="Noto Sans JP" panose="020B0200000000000000" pitchFamily="34" charset="-128"/>
              </a:rPr>
              <a:t>   </a:t>
            </a:r>
            <a:r>
              <a:rPr lang="ja-JP" altLang="en-US" sz="1200" kern="3000" spc="60">
                <a:latin typeface="Noto Sans JP" panose="020B0200000000000000" pitchFamily="34" charset="-128"/>
                <a:ea typeface="Noto Sans JP" panose="020B0200000000000000" pitchFamily="34" charset="-128"/>
              </a:rPr>
              <a:t>エリア指定メニューのマーケティングリサーチによる広告効果測定は原則不可とさせていただきます。</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7" name="テキスト ボックス 16">
            <a:extLst>
              <a:ext uri="{FF2B5EF4-FFF2-40B4-BE49-F238E27FC236}">
                <a16:creationId xmlns:a16="http://schemas.microsoft.com/office/drawing/2014/main" id="{545163EE-1115-9D9B-457C-95C8D127F802}"/>
              </a:ext>
            </a:extLst>
          </p:cNvPr>
          <p:cNvSpPr txBox="1"/>
          <p:nvPr/>
        </p:nvSpPr>
        <p:spPr>
          <a:xfrm>
            <a:off x="678731" y="5796535"/>
            <a:ext cx="2480689" cy="433553"/>
          </a:xfrm>
          <a:prstGeom prst="rect">
            <a:avLst/>
          </a:prstGeom>
          <a:solidFill>
            <a:schemeClr val="tx1"/>
          </a:solidFill>
          <a:ln>
            <a:noFill/>
          </a:ln>
        </p:spPr>
        <p:txBody>
          <a:bodyPr wrap="none" lIns="216000" tIns="108000" rIns="216000" bIns="108000" rtlCol="0">
            <a:spAutoFit/>
          </a:bodyPr>
          <a:lstStyle/>
          <a:p>
            <a:r>
              <a:rPr lang="en-US" altLang="ja-JP" sz="1400" kern="3000" spc="60" dirty="0">
                <a:solidFill>
                  <a:schemeClr val="bg1"/>
                </a:solidFill>
                <a:latin typeface="Noto Sans JP" panose="020B0200000000000000" pitchFamily="34" charset="-128"/>
                <a:ea typeface="Noto Sans JP" panose="020B0200000000000000" pitchFamily="34" charset="-128"/>
              </a:rPr>
              <a:t>Targeting Ads </a:t>
            </a:r>
            <a:r>
              <a:rPr lang="ja-JP" altLang="en-US" sz="1400" kern="3000" spc="60">
                <a:solidFill>
                  <a:schemeClr val="bg1"/>
                </a:solidFill>
                <a:latin typeface="Noto Sans JP" panose="020B0200000000000000" pitchFamily="34" charset="-128"/>
                <a:ea typeface="Noto Sans JP" panose="020B0200000000000000" pitchFamily="34" charset="-128"/>
              </a:rPr>
              <a:t>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8" name="テキスト ボックス 17">
            <a:extLst>
              <a:ext uri="{FF2B5EF4-FFF2-40B4-BE49-F238E27FC236}">
                <a16:creationId xmlns:a16="http://schemas.microsoft.com/office/drawing/2014/main" id="{CAD91C1C-95DA-7F55-43D3-BCBA287D0BDC}"/>
              </a:ext>
            </a:extLst>
          </p:cNvPr>
          <p:cNvSpPr txBox="1"/>
          <p:nvPr/>
        </p:nvSpPr>
        <p:spPr>
          <a:xfrm>
            <a:off x="684941" y="6305003"/>
            <a:ext cx="11695830" cy="1357103"/>
          </a:xfrm>
          <a:prstGeom prst="rect">
            <a:avLst/>
          </a:prstGeom>
          <a:noFill/>
        </p:spPr>
        <p:txBody>
          <a:bodyPr wrap="none" rtlCol="0">
            <a:spAutoFit/>
          </a:bodyPr>
          <a:lstStyle/>
          <a:p>
            <a:pPr marL="285750" indent="-285750">
              <a:lnSpc>
                <a:spcPct val="14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想定表示回数：過去のタクシーアプリ</a:t>
            </a:r>
            <a:r>
              <a:rPr lang="en-US" altLang="ja-JP" sz="1200" kern="3000" spc="60" dirty="0">
                <a:latin typeface="Noto Sans JP" panose="020B0200000000000000" pitchFamily="34" charset="-128"/>
                <a:ea typeface="Noto Sans JP" panose="020B0200000000000000" pitchFamily="34" charset="-128"/>
              </a:rPr>
              <a:t>『GO』</a:t>
            </a:r>
            <a:r>
              <a:rPr lang="ja-JP" altLang="en-US" sz="1200" kern="3000" spc="60">
                <a:latin typeface="Noto Sans JP" panose="020B0200000000000000" pitchFamily="34" charset="-128"/>
                <a:ea typeface="Noto Sans JP" panose="020B0200000000000000" pitchFamily="34" charset="-128"/>
              </a:rPr>
              <a:t>の配車データに基づく表示回数設定のため、実際の表示回数について、想定とズレが生じる場合があります。</a:t>
            </a:r>
            <a:endParaRPr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在庫状況：申込前に在庫状況について担当営業と調整の上、お申し込みをお願いいたします。</a:t>
            </a:r>
            <a:endParaRPr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掲載キャプチャについて：提供はありません。</a:t>
            </a:r>
            <a:endParaRPr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その他：申込フロー、考査基準等の料金設定以外については、</a:t>
            </a:r>
            <a:r>
              <a:rPr lang="en-US" altLang="ja-JP" sz="1200" kern="3000" spc="60" dirty="0">
                <a:latin typeface="Noto Sans JP" panose="020B0200000000000000" pitchFamily="34" charset="-128"/>
                <a:ea typeface="Noto Sans JP" panose="020B0200000000000000" pitchFamily="34" charset="-128"/>
              </a:rPr>
              <a:t>TOKYO PRIME</a:t>
            </a:r>
            <a:r>
              <a:rPr lang="ja-JP" altLang="en-US" sz="1200" kern="3000" spc="60">
                <a:latin typeface="Noto Sans JP" panose="020B0200000000000000" pitchFamily="34" charset="-128"/>
                <a:ea typeface="Noto Sans JP" panose="020B0200000000000000" pitchFamily="34" charset="-128"/>
              </a:rPr>
              <a:t>の基準・規定に準じるものとします。</a:t>
            </a:r>
            <a:endParaRPr lang="en-US" altLang="ja-JP" sz="1200" kern="3000" spc="60" dirty="0">
              <a:latin typeface="Noto Sans JP" panose="020B0200000000000000" pitchFamily="34" charset="-128"/>
              <a:ea typeface="Noto Sans JP" panose="020B0200000000000000" pitchFamily="34" charset="-128"/>
            </a:endParaRPr>
          </a:p>
          <a:p>
            <a:pPr marL="171450" indent="-171450">
              <a:lnSpc>
                <a:spcPct val="140000"/>
              </a:lnSpc>
              <a:buFont typeface="システムフォント（レギュラー）"/>
              <a:buChar char="※"/>
            </a:pPr>
            <a:r>
              <a:rPr lang="en-US" altLang="ja-JP" sz="1200" kern="3000" spc="60" dirty="0">
                <a:latin typeface="Noto Sans JP" panose="020B0200000000000000" pitchFamily="34" charset="-128"/>
                <a:ea typeface="Noto Sans JP" panose="020B0200000000000000" pitchFamily="34" charset="-128"/>
              </a:rPr>
              <a:t>   </a:t>
            </a:r>
            <a:r>
              <a:rPr lang="ja-JP" altLang="en-US" sz="1200" kern="3000" spc="60">
                <a:latin typeface="Noto Sans JP" panose="020B0200000000000000" pitchFamily="34" charset="-128"/>
                <a:ea typeface="Noto Sans JP" panose="020B0200000000000000" pitchFamily="34" charset="-128"/>
              </a:rPr>
              <a:t>料金表に記載以外のセグメントの組み合わせをご希望の場合は、別途見積もります。お手数ですが、弊社担当営業までお問い合わせください。</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9" name="テキスト ボックス 18">
            <a:extLst>
              <a:ext uri="{FF2B5EF4-FFF2-40B4-BE49-F238E27FC236}">
                <a16:creationId xmlns:a16="http://schemas.microsoft.com/office/drawing/2014/main" id="{D392EF35-0DBD-8225-3BC2-FBF52A504273}"/>
              </a:ext>
            </a:extLst>
          </p:cNvPr>
          <p:cNvSpPr txBox="1"/>
          <p:nvPr/>
        </p:nvSpPr>
        <p:spPr>
          <a:xfrm>
            <a:off x="678731" y="7875307"/>
            <a:ext cx="3693521" cy="433553"/>
          </a:xfrm>
          <a:prstGeom prst="rect">
            <a:avLst/>
          </a:prstGeom>
          <a:solidFill>
            <a:schemeClr val="tx1"/>
          </a:solidFill>
          <a:ln>
            <a:noFill/>
          </a:ln>
        </p:spPr>
        <p:txBody>
          <a:bodyPr wrap="none" lIns="216000" tIns="108000" rIns="216000" bIns="108000" rtlCol="0">
            <a:spAutoFit/>
          </a:bodyPr>
          <a:lstStyle/>
          <a:p>
            <a:r>
              <a:rPr lang="en-US" altLang="ja-JP" sz="1400" kern="3000" spc="60" dirty="0">
                <a:solidFill>
                  <a:schemeClr val="bg1"/>
                </a:solidFill>
                <a:latin typeface="Noto Sans JP" panose="020B0200000000000000" pitchFamily="34" charset="-128"/>
                <a:ea typeface="Noto Sans JP" panose="020B0200000000000000" pitchFamily="34" charset="-128"/>
              </a:rPr>
              <a:t>2nd PRIME Contents Tie-up </a:t>
            </a:r>
            <a:r>
              <a:rPr lang="ja-JP" altLang="en-US" sz="1400" kern="3000" spc="60">
                <a:solidFill>
                  <a:schemeClr val="bg1"/>
                </a:solidFill>
                <a:latin typeface="Noto Sans JP" panose="020B0200000000000000" pitchFamily="34" charset="-128"/>
                <a:ea typeface="Noto Sans JP" panose="020B0200000000000000" pitchFamily="34" charset="-128"/>
              </a:rPr>
              <a:t>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20" name="テキスト ボックス 19">
            <a:extLst>
              <a:ext uri="{FF2B5EF4-FFF2-40B4-BE49-F238E27FC236}">
                <a16:creationId xmlns:a16="http://schemas.microsoft.com/office/drawing/2014/main" id="{73CD217E-DE4D-3EE2-349C-57BC73001BA9}"/>
              </a:ext>
            </a:extLst>
          </p:cNvPr>
          <p:cNvSpPr txBox="1"/>
          <p:nvPr/>
        </p:nvSpPr>
        <p:spPr>
          <a:xfrm>
            <a:off x="684941" y="8383775"/>
            <a:ext cx="7675499" cy="840038"/>
          </a:xfrm>
          <a:prstGeom prst="rect">
            <a:avLst/>
          </a:prstGeom>
          <a:noFill/>
        </p:spPr>
        <p:txBody>
          <a:bodyPr wrap="none" rtlCol="0">
            <a:spAutoFit/>
          </a:bodyPr>
          <a:lstStyle/>
          <a:p>
            <a:pPr marL="285750" indent="-285750">
              <a:lnSpc>
                <a:spcPct val="14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広告料金：手数料が含まれたグロス税抜金額です。記載金額にはコンテンツ制作費も含みます。</a:t>
            </a:r>
            <a:endParaRPr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a:t>
            </a:r>
            <a:r>
              <a:rPr kumimoji="1" lang="en-US" altLang="ja-JP" sz="1200" kern="3000" spc="60" dirty="0">
                <a:latin typeface="Noto Sans JP" panose="020B0200000000000000" pitchFamily="34" charset="-128"/>
                <a:ea typeface="Noto Sans JP" panose="020B0200000000000000" pitchFamily="34" charset="-128"/>
              </a:rPr>
              <a:t>PRIME Contents Tie-up</a:t>
            </a:r>
            <a:r>
              <a:rPr kumimoji="1" lang="ja-JP" altLang="en-US" sz="1200" kern="3000" spc="60">
                <a:latin typeface="Noto Sans JP" panose="020B0200000000000000" pitchFamily="34" charset="-128"/>
                <a:ea typeface="Noto Sans JP" panose="020B0200000000000000" pitchFamily="34" charset="-128"/>
              </a:rPr>
              <a:t>」の素材の使用期間は、最初の掲載から</a:t>
            </a:r>
            <a:r>
              <a:rPr kumimoji="1" lang="en-US" altLang="ja-JP" sz="1200" kern="3000" spc="60" dirty="0">
                <a:latin typeface="Noto Sans JP" panose="020B0200000000000000" pitchFamily="34" charset="-128"/>
                <a:ea typeface="Noto Sans JP" panose="020B0200000000000000" pitchFamily="34" charset="-128"/>
              </a:rPr>
              <a:t>3</a:t>
            </a:r>
            <a:r>
              <a:rPr kumimoji="1" lang="ja-JP" altLang="en-US" sz="1200" kern="3000" spc="60">
                <a:latin typeface="Noto Sans JP" panose="020B0200000000000000" pitchFamily="34" charset="-128"/>
                <a:ea typeface="Noto Sans JP" panose="020B0200000000000000" pitchFamily="34" charset="-128"/>
              </a:rPr>
              <a:t>ヶ月となります。</a:t>
            </a:r>
            <a:endParaRPr kumimoji="1" lang="en-US" altLang="ja-JP" sz="1200" kern="3000" spc="60" dirty="0">
              <a:latin typeface="Noto Sans JP" panose="020B0200000000000000" pitchFamily="34" charset="-128"/>
              <a:ea typeface="Noto Sans JP" panose="020B0200000000000000" pitchFamily="34" charset="-128"/>
            </a:endParaRPr>
          </a:p>
          <a:p>
            <a:pPr marL="285750" indent="-285750">
              <a:lnSpc>
                <a:spcPct val="14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放映枠は</a:t>
            </a:r>
            <a:r>
              <a:rPr kumimoji="1" lang="en-US" altLang="ja-JP" sz="1200" kern="3000" spc="60" dirty="0">
                <a:latin typeface="Noto Sans JP" panose="020B0200000000000000" pitchFamily="34" charset="-128"/>
                <a:ea typeface="Noto Sans JP" panose="020B0200000000000000" pitchFamily="34" charset="-128"/>
              </a:rPr>
              <a:t>2nd Contents</a:t>
            </a:r>
            <a:r>
              <a:rPr kumimoji="1" lang="ja-JP" altLang="en-US" sz="1200" kern="3000" spc="60">
                <a:latin typeface="Noto Sans JP" panose="020B0200000000000000" pitchFamily="34" charset="-128"/>
                <a:ea typeface="Noto Sans JP" panose="020B0200000000000000" pitchFamily="34" charset="-128"/>
              </a:rPr>
              <a:t>枠とは別個の取扱となります。</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6" name="Slide Number Placeholder 5">
            <a:extLst>
              <a:ext uri="{FF2B5EF4-FFF2-40B4-BE49-F238E27FC236}">
                <a16:creationId xmlns:a16="http://schemas.microsoft.com/office/drawing/2014/main" id="{9B1409DB-20E7-5344-9FB2-07A2B1137A29}"/>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24</a:t>
            </a:fld>
            <a:endParaRPr kumimoji="1" lang="ja-JP" altLang="en-US">
              <a:solidFill>
                <a:srgbClr val="AAAAAA"/>
              </a:solidFill>
            </a:endParaRPr>
          </a:p>
        </p:txBody>
      </p:sp>
    </p:spTree>
    <p:extLst>
      <p:ext uri="{BB962C8B-B14F-4D97-AF65-F5344CB8AC3E}">
        <p14:creationId xmlns:p14="http://schemas.microsoft.com/office/powerpoint/2010/main" val="3441308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5319405"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コンテンツ枠掲載ガイドライン</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4E508715-D9D2-DE97-DFEF-B3C46C95E8F7}"/>
              </a:ext>
            </a:extLst>
          </p:cNvPr>
          <p:cNvSpPr txBox="1"/>
          <p:nvPr/>
        </p:nvSpPr>
        <p:spPr>
          <a:xfrm>
            <a:off x="10422185" y="1926563"/>
            <a:ext cx="1287734"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掲載条件</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6" name="テキスト ボックス 5">
            <a:extLst>
              <a:ext uri="{FF2B5EF4-FFF2-40B4-BE49-F238E27FC236}">
                <a16:creationId xmlns:a16="http://schemas.microsoft.com/office/drawing/2014/main" id="{CB119724-1651-98F3-4827-441C7FC469BD}"/>
              </a:ext>
            </a:extLst>
          </p:cNvPr>
          <p:cNvSpPr txBox="1"/>
          <p:nvPr/>
        </p:nvSpPr>
        <p:spPr>
          <a:xfrm>
            <a:off x="10356044" y="3027521"/>
            <a:ext cx="6552435" cy="2372765"/>
          </a:xfrm>
          <a:prstGeom prst="rect">
            <a:avLst/>
          </a:prstGeom>
          <a:noFill/>
        </p:spPr>
        <p:txBody>
          <a:bodyPr wrap="none" rtlCol="0">
            <a:spAutoFit/>
          </a:bodyPr>
          <a:lstStyle/>
          <a:p>
            <a:pPr marL="223838" indent="-179388">
              <a:lnSpc>
                <a:spcPct val="18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業種、商材、クリエイティブ考査基準は広告メニューに準拠</a:t>
            </a:r>
            <a:endParaRPr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素材に常時「</a:t>
            </a:r>
            <a:r>
              <a:rPr kumimoji="1" lang="en-US" altLang="ja-JP" sz="1200" kern="3000" spc="60" dirty="0">
                <a:latin typeface="Noto Sans JP" panose="020B0200000000000000" pitchFamily="34" charset="-128"/>
                <a:ea typeface="Noto Sans JP" panose="020B0200000000000000" pitchFamily="34" charset="-128"/>
              </a:rPr>
              <a:t>PR</a:t>
            </a:r>
            <a:r>
              <a:rPr kumimoji="1" lang="ja-JP" altLang="en-US" sz="1200" kern="3000" spc="60">
                <a:latin typeface="Noto Sans JP" panose="020B0200000000000000" pitchFamily="34" charset="-128"/>
                <a:ea typeface="Noto Sans JP" panose="020B0200000000000000" pitchFamily="34" charset="-128"/>
              </a:rPr>
              <a:t>」、または「</a:t>
            </a:r>
            <a:r>
              <a:rPr kumimoji="1" lang="en-US" altLang="ja-JP" sz="1200" kern="3000" spc="60" dirty="0">
                <a:latin typeface="Noto Sans JP" panose="020B0200000000000000" pitchFamily="34" charset="-128"/>
                <a:ea typeface="Noto Sans JP" panose="020B0200000000000000" pitchFamily="34" charset="-128"/>
              </a:rPr>
              <a:t>Sponsored by</a:t>
            </a:r>
            <a:r>
              <a:rPr kumimoji="1" lang="ja-JP" altLang="en-US" sz="1200" kern="3000" spc="60">
                <a:latin typeface="Noto Sans JP" panose="020B0200000000000000" pitchFamily="34" charset="-128"/>
                <a:ea typeface="Noto Sans JP" panose="020B0200000000000000" pitchFamily="34" charset="-128"/>
              </a:rPr>
              <a:t>（広告主名）」のいずれかの表記が必須</a:t>
            </a:r>
            <a:endParaRPr kumimoji="1"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タイアップ先の第三者メディアのロゴ表示が必須</a:t>
            </a:r>
            <a:endParaRPr kumimoji="1"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クリエイティブの冒頭、最後のカットで広告主ロゴのみの表示は不可</a:t>
            </a:r>
            <a:endParaRPr kumimoji="1"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en-US" altLang="ja-JP" sz="1200" kern="3000" spc="60" dirty="0">
                <a:latin typeface="Noto Sans JP" panose="020B0200000000000000" pitchFamily="34" charset="-128"/>
                <a:ea typeface="Noto Sans JP" panose="020B0200000000000000" pitchFamily="34" charset="-128"/>
              </a:rPr>
              <a:t>CM</a:t>
            </a:r>
            <a:r>
              <a:rPr kumimoji="1" lang="ja-JP" altLang="en-US" sz="1200" kern="3000" spc="60">
                <a:latin typeface="Noto Sans JP" panose="020B0200000000000000" pitchFamily="34" charset="-128"/>
                <a:ea typeface="Noto Sans JP" panose="020B0200000000000000" pitchFamily="34" charset="-128"/>
              </a:rPr>
              <a:t>素材と同じものは</a:t>
            </a:r>
            <a:r>
              <a:rPr kumimoji="1" lang="en-US" altLang="ja-JP" sz="1200" kern="3000" spc="60" dirty="0">
                <a:latin typeface="Noto Sans JP" panose="020B0200000000000000" pitchFamily="34" charset="-128"/>
                <a:ea typeface="Noto Sans JP" panose="020B0200000000000000" pitchFamily="34" charset="-128"/>
              </a:rPr>
              <a:t>NG</a:t>
            </a: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自社メディアとのタイアップは不可</a:t>
            </a:r>
            <a:endParaRPr kumimoji="1"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トンマナが</a:t>
            </a:r>
            <a:r>
              <a:rPr kumimoji="1" lang="en-US" altLang="ja-JP" sz="1200" kern="3000" spc="60" dirty="0">
                <a:latin typeface="Noto Sans JP" panose="020B0200000000000000" pitchFamily="34" charset="-128"/>
                <a:ea typeface="Noto Sans JP" panose="020B0200000000000000" pitchFamily="34" charset="-128"/>
              </a:rPr>
              <a:t>TOKYO PRIME</a:t>
            </a:r>
            <a:r>
              <a:rPr kumimoji="1" lang="ja-JP" altLang="en-US" sz="1200" kern="3000" spc="60">
                <a:latin typeface="Noto Sans JP" panose="020B0200000000000000" pitchFamily="34" charset="-128"/>
                <a:ea typeface="Noto Sans JP" panose="020B0200000000000000" pitchFamily="34" charset="-128"/>
              </a:rPr>
              <a:t>にそぐわないものは</a:t>
            </a:r>
            <a:r>
              <a:rPr kumimoji="1" lang="en-US" altLang="ja-JP" sz="1200" kern="3000" spc="60" dirty="0">
                <a:latin typeface="Noto Sans JP" panose="020B0200000000000000" pitchFamily="34" charset="-128"/>
                <a:ea typeface="Noto Sans JP" panose="020B0200000000000000" pitchFamily="34" charset="-128"/>
              </a:rPr>
              <a:t>NG</a:t>
            </a:r>
          </a:p>
        </p:txBody>
      </p:sp>
      <p:sp>
        <p:nvSpPr>
          <p:cNvPr id="12" name="テキスト ボックス 11">
            <a:extLst>
              <a:ext uri="{FF2B5EF4-FFF2-40B4-BE49-F238E27FC236}">
                <a16:creationId xmlns:a16="http://schemas.microsoft.com/office/drawing/2014/main" id="{04348507-73A3-FC68-9F6B-530DBDEA0B96}"/>
              </a:ext>
            </a:extLst>
          </p:cNvPr>
          <p:cNvSpPr txBox="1"/>
          <p:nvPr/>
        </p:nvSpPr>
        <p:spPr>
          <a:xfrm>
            <a:off x="10356044" y="6199474"/>
            <a:ext cx="7468070" cy="2040367"/>
          </a:xfrm>
          <a:prstGeom prst="rect">
            <a:avLst/>
          </a:prstGeom>
          <a:noFill/>
        </p:spPr>
        <p:txBody>
          <a:bodyPr wrap="none" rtlCol="0">
            <a:spAutoFit/>
          </a:bodyPr>
          <a:lstStyle/>
          <a:p>
            <a:pPr marL="223838" indent="-223838">
              <a:lnSpc>
                <a:spcPct val="180000"/>
              </a:lnSpc>
              <a:buFont typeface="システムフォント（レギュラー）"/>
              <a:buChar char="※"/>
            </a:pPr>
            <a:r>
              <a:rPr kumimoji="1" lang="ja-JP" altLang="en-US" sz="1200" kern="3000" spc="60">
                <a:latin typeface="Noto Sans JP" panose="020B0200000000000000" pitchFamily="34" charset="-128"/>
                <a:ea typeface="Noto Sans JP" panose="020B0200000000000000" pitchFamily="34" charset="-128"/>
              </a:rPr>
              <a:t>素材の使用可能期間は、最初の掲載から</a:t>
            </a:r>
            <a:r>
              <a:rPr kumimoji="1" lang="en-US" altLang="ja-JP" sz="1200" kern="3000" spc="60" dirty="0">
                <a:latin typeface="Noto Sans JP" panose="020B0200000000000000" pitchFamily="34" charset="-128"/>
                <a:ea typeface="Noto Sans JP" panose="020B0200000000000000" pitchFamily="34" charset="-128"/>
              </a:rPr>
              <a:t>6</a:t>
            </a:r>
            <a:r>
              <a:rPr kumimoji="1" lang="ja-JP" altLang="en-US" sz="1200" kern="3000" spc="60">
                <a:latin typeface="Noto Sans JP" panose="020B0200000000000000" pitchFamily="34" charset="-128"/>
                <a:ea typeface="Noto Sans JP" panose="020B0200000000000000" pitchFamily="34" charset="-128"/>
              </a:rPr>
              <a:t>ヶ月間となります。</a:t>
            </a:r>
            <a:endParaRPr kumimoji="1" lang="en-US" altLang="ja-JP" sz="1200" kern="3000" spc="60" dirty="0">
              <a:latin typeface="Noto Sans JP" panose="020B0200000000000000" pitchFamily="34" charset="-128"/>
              <a:ea typeface="Noto Sans JP" panose="020B0200000000000000" pitchFamily="34" charset="-128"/>
            </a:endParaRPr>
          </a:p>
          <a:p>
            <a:pPr marL="223838" indent="-223838">
              <a:lnSpc>
                <a:spcPct val="180000"/>
              </a:lnSpc>
              <a:buFont typeface="システムフォント（レギュラー）"/>
              <a:buChar char="※"/>
            </a:pPr>
            <a:r>
              <a:rPr kumimoji="1" lang="ja-JP" altLang="en-US" sz="1200" kern="3000" spc="60">
                <a:latin typeface="Noto Sans JP" panose="020B0200000000000000" pitchFamily="34" charset="-128"/>
                <a:ea typeface="Noto Sans JP" panose="020B0200000000000000" pitchFamily="34" charset="-128"/>
              </a:rPr>
              <a:t>ニュースフルに関してはメニューの特性上、使用可能期間を最初の掲載から</a:t>
            </a:r>
            <a:r>
              <a:rPr kumimoji="1" lang="en-US" altLang="ja-JP" sz="1200" kern="3000" spc="60" dirty="0">
                <a:latin typeface="Noto Sans JP" panose="020B0200000000000000" pitchFamily="34" charset="-128"/>
                <a:ea typeface="Noto Sans JP" panose="020B0200000000000000" pitchFamily="34" charset="-128"/>
              </a:rPr>
              <a:t>3</a:t>
            </a:r>
            <a:r>
              <a:rPr kumimoji="1" lang="ja-JP" altLang="en-US" sz="1200" kern="3000" spc="60">
                <a:latin typeface="Noto Sans JP" panose="020B0200000000000000" pitchFamily="34" charset="-128"/>
                <a:ea typeface="Noto Sans JP" panose="020B0200000000000000" pitchFamily="34" charset="-128"/>
              </a:rPr>
              <a:t>ヶ月とします。</a:t>
            </a:r>
            <a:endParaRPr kumimoji="1" lang="en-US" altLang="ja-JP" sz="1200" kern="3000" spc="60" dirty="0">
              <a:latin typeface="Noto Sans JP" panose="020B0200000000000000" pitchFamily="34" charset="-128"/>
              <a:ea typeface="Noto Sans JP" panose="020B0200000000000000" pitchFamily="34" charset="-128"/>
            </a:endParaRPr>
          </a:p>
          <a:p>
            <a:pPr marL="223838" indent="-223838">
              <a:lnSpc>
                <a:spcPct val="180000"/>
              </a:lnSpc>
              <a:buFont typeface="システムフォント（レギュラー）"/>
              <a:buChar char="※"/>
            </a:pPr>
            <a:r>
              <a:rPr kumimoji="1" lang="ja-JP" altLang="en-US" sz="1200" kern="3000" spc="60">
                <a:latin typeface="Noto Sans JP" panose="020B0200000000000000" pitchFamily="34" charset="-128"/>
                <a:ea typeface="Noto Sans JP" panose="020B0200000000000000" pitchFamily="34" charset="-128"/>
              </a:rPr>
              <a:t>エンドキャップの入稿は不可とします。</a:t>
            </a:r>
            <a:endParaRPr kumimoji="1" lang="en-US" altLang="ja-JP" sz="1200" kern="3000" spc="60" dirty="0">
              <a:latin typeface="Noto Sans JP" panose="020B0200000000000000" pitchFamily="34" charset="-128"/>
              <a:ea typeface="Noto Sans JP" panose="020B0200000000000000" pitchFamily="34" charset="-128"/>
            </a:endParaRPr>
          </a:p>
          <a:p>
            <a:pPr marL="223838" indent="-223838">
              <a:lnSpc>
                <a:spcPct val="180000"/>
              </a:lnSpc>
              <a:buFont typeface="システムフォント（レギュラー）"/>
              <a:buChar char="※"/>
            </a:pPr>
            <a:r>
              <a:rPr kumimoji="1" lang="en-US" altLang="ja-JP" sz="1200" kern="3000" spc="60" dirty="0">
                <a:latin typeface="Noto Sans JP" panose="020B0200000000000000" pitchFamily="34" charset="-128"/>
                <a:ea typeface="Noto Sans JP" panose="020B0200000000000000" pitchFamily="34" charset="-128"/>
              </a:rPr>
              <a:t>TOKYO PRIME</a:t>
            </a:r>
            <a:r>
              <a:rPr kumimoji="1" lang="ja-JP" altLang="en-US" sz="1200" kern="3000" spc="60">
                <a:latin typeface="Noto Sans JP" panose="020B0200000000000000" pitchFamily="34" charset="-128"/>
                <a:ea typeface="Noto Sans JP" panose="020B0200000000000000" pitchFamily="34" charset="-128"/>
              </a:rPr>
              <a:t>のコンテンツパートナーとタイアップを希望の場合は各社までお問合せください。</a:t>
            </a:r>
            <a:endParaRPr kumimoji="1" lang="en-US" altLang="ja-JP" sz="1200" kern="3000" spc="60" dirty="0">
              <a:latin typeface="Noto Sans JP" panose="020B0200000000000000" pitchFamily="34" charset="-128"/>
              <a:ea typeface="Noto Sans JP" panose="020B0200000000000000" pitchFamily="34" charset="-128"/>
            </a:endParaRPr>
          </a:p>
          <a:p>
            <a:pPr marL="223838" indent="-223838">
              <a:lnSpc>
                <a:spcPct val="180000"/>
              </a:lnSpc>
              <a:buFont typeface="システムフォント（レギュラー）"/>
              <a:buChar char="※"/>
            </a:pPr>
            <a:r>
              <a:rPr kumimoji="1" lang="ja-JP" altLang="en-US" sz="1200" kern="3000" spc="60">
                <a:latin typeface="Noto Sans JP" panose="020B0200000000000000" pitchFamily="34" charset="-128"/>
                <a:ea typeface="Noto Sans JP" panose="020B0200000000000000" pitchFamily="34" charset="-128"/>
              </a:rPr>
              <a:t>掲載内容は１申込につき、</a:t>
            </a:r>
            <a:r>
              <a:rPr kumimoji="1" lang="en-US" altLang="ja-JP" sz="1200" kern="3000" spc="60" dirty="0">
                <a:latin typeface="Noto Sans JP" panose="020B0200000000000000" pitchFamily="34" charset="-128"/>
                <a:ea typeface="Noto Sans JP" panose="020B0200000000000000" pitchFamily="34" charset="-128"/>
              </a:rPr>
              <a:t>1</a:t>
            </a:r>
            <a:r>
              <a:rPr kumimoji="1" lang="ja-JP" altLang="en-US" sz="1200" kern="3000" spc="60">
                <a:latin typeface="Noto Sans JP" panose="020B0200000000000000" pitchFamily="34" charset="-128"/>
                <a:ea typeface="Noto Sans JP" panose="020B0200000000000000" pitchFamily="34" charset="-128"/>
              </a:rPr>
              <a:t>商品または</a:t>
            </a:r>
            <a:r>
              <a:rPr kumimoji="1" lang="en-US" altLang="ja-JP" sz="1200" kern="3000" spc="60" dirty="0">
                <a:latin typeface="Noto Sans JP" panose="020B0200000000000000" pitchFamily="34" charset="-128"/>
                <a:ea typeface="Noto Sans JP" panose="020B0200000000000000" pitchFamily="34" charset="-128"/>
              </a:rPr>
              <a:t>1</a:t>
            </a:r>
            <a:r>
              <a:rPr kumimoji="1" lang="ja-JP" altLang="en-US" sz="1200" kern="3000" spc="60">
                <a:latin typeface="Noto Sans JP" panose="020B0200000000000000" pitchFamily="34" charset="-128"/>
                <a:ea typeface="Noto Sans JP" panose="020B0200000000000000" pitchFamily="34" charset="-128"/>
              </a:rPr>
              <a:t>サービスを基本とします。</a:t>
            </a:r>
            <a:endParaRPr kumimoji="1" lang="en-US" altLang="ja-JP" sz="1200" kern="3000" spc="60" dirty="0">
              <a:latin typeface="Noto Sans JP" panose="020B0200000000000000" pitchFamily="34" charset="-128"/>
              <a:ea typeface="Noto Sans JP" panose="020B0200000000000000" pitchFamily="34" charset="-128"/>
            </a:endParaRPr>
          </a:p>
          <a:p>
            <a:pPr marL="223838" indent="-223838">
              <a:lnSpc>
                <a:spcPct val="180000"/>
              </a:lnSpc>
              <a:buFont typeface="システムフォント（レギュラー）"/>
              <a:buChar char="※"/>
            </a:pPr>
            <a:r>
              <a:rPr kumimoji="1" lang="ja-JP" altLang="en-US" sz="1200" kern="3000" spc="60">
                <a:latin typeface="Noto Sans JP" panose="020B0200000000000000" pitchFamily="34" charset="-128"/>
                <a:ea typeface="Noto Sans JP" panose="020B0200000000000000" pitchFamily="34" charset="-128"/>
              </a:rPr>
              <a:t>すべての掲載内容について事前審査が必要です。修正可能な段階で必ず事前にご相談ください。</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2B08352E-51AA-224D-6448-6BC6E1FE9B4B}"/>
              </a:ext>
            </a:extLst>
          </p:cNvPr>
          <p:cNvSpPr txBox="1"/>
          <p:nvPr/>
        </p:nvSpPr>
        <p:spPr>
          <a:xfrm>
            <a:off x="658176" y="1926563"/>
            <a:ext cx="861976"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概要</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F49B83E2-8187-2B80-0F40-70D210965783}"/>
              </a:ext>
            </a:extLst>
          </p:cNvPr>
          <p:cNvSpPr txBox="1"/>
          <p:nvPr/>
        </p:nvSpPr>
        <p:spPr>
          <a:xfrm>
            <a:off x="575047" y="2578938"/>
            <a:ext cx="8429468" cy="3890039"/>
          </a:xfrm>
          <a:prstGeom prst="rect">
            <a:avLst/>
          </a:prstGeom>
          <a:noFill/>
        </p:spPr>
        <p:txBody>
          <a:bodyPr wrap="square" rtlCol="0">
            <a:spAutoFit/>
          </a:bodyPr>
          <a:lstStyle/>
          <a:p>
            <a:pPr>
              <a:lnSpc>
                <a:spcPct val="160000"/>
              </a:lnSpc>
            </a:pPr>
            <a:r>
              <a:rPr kumimoji="1" lang="ja-JP" altLang="en-US" sz="1600" kern="3000" spc="60">
                <a:latin typeface="Noto Sans JP" panose="020B0200000000000000" pitchFamily="34" charset="-128"/>
                <a:ea typeface="Noto Sans JP" panose="020B0200000000000000" pitchFamily="34" charset="-128"/>
              </a:rPr>
              <a:t>コンテンツ枠で</a:t>
            </a:r>
            <a:r>
              <a:rPr kumimoji="1" lang="en-US" altLang="ja-JP" sz="1600" kern="3000" spc="60" dirty="0">
                <a:latin typeface="Noto Sans JP" panose="020B0200000000000000" pitchFamily="34" charset="-128"/>
                <a:ea typeface="Noto Sans JP" panose="020B0200000000000000" pitchFamily="34" charset="-128"/>
              </a:rPr>
              <a:t>【</a:t>
            </a:r>
            <a:r>
              <a:rPr kumimoji="1" lang="ja-JP" altLang="en-US" sz="1600" kern="3000" spc="60">
                <a:latin typeface="Noto Sans JP" panose="020B0200000000000000" pitchFamily="34" charset="-128"/>
                <a:ea typeface="Noto Sans JP" panose="020B0200000000000000" pitchFamily="34" charset="-128"/>
              </a:rPr>
              <a:t>広告主が自社以外の第三者メディアとタイアップしたクリエイティブ</a:t>
            </a:r>
            <a:r>
              <a:rPr kumimoji="1" lang="en-US" altLang="ja-JP" sz="1600" kern="3000" spc="60" dirty="0">
                <a:latin typeface="Noto Sans JP" panose="020B0200000000000000" pitchFamily="34" charset="-128"/>
                <a:ea typeface="Noto Sans JP" panose="020B0200000000000000" pitchFamily="34" charset="-128"/>
              </a:rPr>
              <a:t>】</a:t>
            </a:r>
            <a:r>
              <a:rPr kumimoji="1" lang="ja-JP" altLang="en-US" sz="1600" kern="3000" spc="60">
                <a:latin typeface="Noto Sans JP" panose="020B0200000000000000" pitchFamily="34" charset="-128"/>
                <a:ea typeface="Noto Sans JP" panose="020B0200000000000000" pitchFamily="34" charset="-128"/>
              </a:rPr>
              <a:t>を放映することが可能です。</a:t>
            </a:r>
            <a:br>
              <a:rPr kumimoji="1" lang="ja-JP" altLang="en-US" sz="1600" kern="3000" spc="60">
                <a:latin typeface="Noto Sans JP" panose="020B0200000000000000" pitchFamily="34" charset="-128"/>
                <a:ea typeface="Noto Sans JP" panose="020B0200000000000000" pitchFamily="34" charset="-128"/>
              </a:rPr>
            </a:br>
            <a:r>
              <a:rPr kumimoji="1" lang="ja-JP" altLang="en-US" sz="1600" kern="3000" spc="60">
                <a:latin typeface="Noto Sans JP" panose="020B0200000000000000" pitchFamily="34" charset="-128"/>
                <a:ea typeface="Noto Sans JP" panose="020B0200000000000000" pitchFamily="34" charset="-128"/>
              </a:rPr>
              <a:t>広告枠（</a:t>
            </a:r>
            <a:r>
              <a:rPr kumimoji="1" lang="en-US" altLang="ja-JP" sz="1600" kern="3000" spc="60" dirty="0">
                <a:latin typeface="Noto Sans JP" panose="020B0200000000000000" pitchFamily="34" charset="-128"/>
                <a:ea typeface="Noto Sans JP" panose="020B0200000000000000" pitchFamily="34" charset="-128"/>
              </a:rPr>
              <a:t>2</a:t>
            </a:r>
            <a:r>
              <a:rPr kumimoji="1" lang="en" altLang="ja-JP" sz="1600" kern="3000" spc="60" dirty="0">
                <a:latin typeface="Noto Sans JP" panose="020B0200000000000000" pitchFamily="34" charset="-128"/>
                <a:ea typeface="Noto Sans JP" panose="020B0200000000000000" pitchFamily="34" charset="-128"/>
              </a:rPr>
              <a:t>nd Ads/3rd Ads</a:t>
            </a:r>
            <a:r>
              <a:rPr kumimoji="1" lang="ja-JP" altLang="en" sz="1600" kern="3000" spc="60">
                <a:latin typeface="Noto Sans JP" panose="020B0200000000000000" pitchFamily="34" charset="-128"/>
                <a:ea typeface="Noto Sans JP" panose="020B0200000000000000" pitchFamily="34" charset="-128"/>
              </a:rPr>
              <a:t>）</a:t>
            </a:r>
            <a:r>
              <a:rPr kumimoji="1" lang="ja-JP" altLang="en-US" sz="1600" kern="3000" spc="60">
                <a:latin typeface="Noto Sans JP" panose="020B0200000000000000" pitchFamily="34" charset="-128"/>
                <a:ea typeface="Noto Sans JP" panose="020B0200000000000000" pitchFamily="34" charset="-128"/>
              </a:rPr>
              <a:t>に加えて、</a:t>
            </a:r>
            <a:r>
              <a:rPr kumimoji="1" lang="en-US" altLang="ja-JP" sz="1600" kern="3000" spc="60" dirty="0">
                <a:latin typeface="Noto Sans JP" panose="020B0200000000000000" pitchFamily="34" charset="-128"/>
                <a:ea typeface="Noto Sans JP" panose="020B0200000000000000" pitchFamily="34" charset="-128"/>
              </a:rPr>
              <a:t>2</a:t>
            </a:r>
            <a:r>
              <a:rPr kumimoji="1" lang="en" altLang="ja-JP" sz="1600" kern="3000" spc="60" dirty="0">
                <a:latin typeface="Noto Sans JP" panose="020B0200000000000000" pitchFamily="34" charset="-128"/>
                <a:ea typeface="Noto Sans JP" panose="020B0200000000000000" pitchFamily="34" charset="-128"/>
              </a:rPr>
              <a:t>nd/3rd Contents</a:t>
            </a:r>
            <a:r>
              <a:rPr kumimoji="1" lang="ja-JP" altLang="en-US" sz="1600" kern="3000" spc="60">
                <a:latin typeface="Noto Sans JP" panose="020B0200000000000000" pitchFamily="34" charset="-128"/>
                <a:ea typeface="Noto Sans JP" panose="020B0200000000000000" pitchFamily="34" charset="-128"/>
              </a:rPr>
              <a:t>枠をご購入いただくことでコンテンツ ＋動画広告（</a:t>
            </a:r>
            <a:r>
              <a:rPr kumimoji="1" lang="en-US" altLang="ja-JP" sz="1600" kern="3000" spc="60" dirty="0">
                <a:latin typeface="Noto Sans JP" panose="020B0200000000000000" pitchFamily="34" charset="-128"/>
                <a:ea typeface="Noto Sans JP" panose="020B0200000000000000" pitchFamily="34" charset="-128"/>
              </a:rPr>
              <a:t>30</a:t>
            </a:r>
            <a:r>
              <a:rPr kumimoji="1" lang="ja-JP" altLang="en-US" sz="1600" kern="3000" spc="60">
                <a:latin typeface="Noto Sans JP" panose="020B0200000000000000" pitchFamily="34" charset="-128"/>
                <a:ea typeface="Noto Sans JP" panose="020B0200000000000000" pitchFamily="34" charset="-128"/>
              </a:rPr>
              <a:t>秒）をセットで掲載できます。</a:t>
            </a:r>
            <a:endParaRPr kumimoji="1" lang="en-US" altLang="ja-JP" sz="1600" kern="3000" spc="60" dirty="0">
              <a:latin typeface="Noto Sans JP" panose="020B0200000000000000" pitchFamily="34" charset="-128"/>
              <a:ea typeface="Noto Sans JP" panose="020B0200000000000000" pitchFamily="34" charset="-128"/>
            </a:endParaRPr>
          </a:p>
          <a:p>
            <a:pPr>
              <a:lnSpc>
                <a:spcPct val="160000"/>
              </a:lnSpc>
            </a:pPr>
            <a:r>
              <a:rPr kumimoji="1" lang="ja-JP" altLang="en-US" sz="1600" kern="3000" spc="60">
                <a:latin typeface="Noto Sans JP" panose="020B0200000000000000" pitchFamily="34" charset="-128"/>
                <a:ea typeface="Noto Sans JP" panose="020B0200000000000000" pitchFamily="34" charset="-128"/>
              </a:rPr>
              <a:t>同一企業様の異なる商材でのセット配信も可能です。</a:t>
            </a:r>
            <a:endParaRPr kumimoji="1" lang="en-US" altLang="ja-JP" sz="1600" kern="3000" spc="60" dirty="0">
              <a:latin typeface="Noto Sans JP" panose="020B0200000000000000" pitchFamily="34" charset="-128"/>
              <a:ea typeface="Noto Sans JP" panose="020B0200000000000000" pitchFamily="34" charset="-128"/>
            </a:endParaRPr>
          </a:p>
          <a:p>
            <a:pPr>
              <a:lnSpc>
                <a:spcPct val="160000"/>
              </a:lnSpc>
            </a:pPr>
            <a:r>
              <a:rPr kumimoji="1" lang="en-US" altLang="ja-JP" sz="1600" kern="3000" spc="60" dirty="0">
                <a:latin typeface="Noto Sans JP" panose="020B0200000000000000" pitchFamily="34" charset="-128"/>
                <a:ea typeface="Noto Sans JP" panose="020B0200000000000000" pitchFamily="34" charset="-128"/>
              </a:rPr>
              <a:t>3</a:t>
            </a:r>
            <a:r>
              <a:rPr kumimoji="1" lang="en" altLang="ja-JP" sz="1600" kern="3000" spc="60" dirty="0">
                <a:latin typeface="Noto Sans JP" panose="020B0200000000000000" pitchFamily="34" charset="-128"/>
                <a:ea typeface="Noto Sans JP" panose="020B0200000000000000" pitchFamily="34" charset="-128"/>
              </a:rPr>
              <a:t>rd Ads</a:t>
            </a:r>
            <a:r>
              <a:rPr kumimoji="1" lang="ja-JP" altLang="en-US" sz="1600" kern="3000" spc="60">
                <a:latin typeface="Noto Sans JP" panose="020B0200000000000000" pitchFamily="34" charset="-128"/>
                <a:ea typeface="Noto Sans JP" panose="020B0200000000000000" pitchFamily="34" charset="-128"/>
              </a:rPr>
              <a:t>＋</a:t>
            </a:r>
            <a:r>
              <a:rPr kumimoji="1" lang="en" altLang="ja-JP" sz="1600" kern="3000" spc="60" dirty="0">
                <a:latin typeface="Noto Sans JP" panose="020B0200000000000000" pitchFamily="34" charset="-128"/>
                <a:ea typeface="Noto Sans JP" panose="020B0200000000000000" pitchFamily="34" charset="-128"/>
              </a:rPr>
              <a:t>3rd Contents</a:t>
            </a:r>
            <a:r>
              <a:rPr kumimoji="1" lang="ja-JP" altLang="en-US" sz="1600" kern="3000" spc="60">
                <a:latin typeface="Noto Sans JP" panose="020B0200000000000000" pitchFamily="34" charset="-128"/>
                <a:ea typeface="Noto Sans JP" panose="020B0200000000000000" pitchFamily="34" charset="-128"/>
              </a:rPr>
              <a:t>のセット配信の場合は最大</a:t>
            </a:r>
            <a:r>
              <a:rPr kumimoji="1" lang="en-US" altLang="ja-JP" sz="1600" kern="3000" spc="60" dirty="0">
                <a:latin typeface="Noto Sans JP" panose="020B0200000000000000" pitchFamily="34" charset="-128"/>
                <a:ea typeface="Noto Sans JP" panose="020B0200000000000000" pitchFamily="34" charset="-128"/>
              </a:rPr>
              <a:t>60</a:t>
            </a:r>
            <a:r>
              <a:rPr kumimoji="1" lang="ja-JP" altLang="en-US" sz="1600" kern="3000" spc="60">
                <a:latin typeface="Noto Sans JP" panose="020B0200000000000000" pitchFamily="34" charset="-128"/>
                <a:ea typeface="Noto Sans JP" panose="020B0200000000000000" pitchFamily="34" charset="-128"/>
              </a:rPr>
              <a:t>秒（コンテンツ</a:t>
            </a:r>
            <a:r>
              <a:rPr kumimoji="1" lang="en-US" altLang="ja-JP" sz="1600" kern="3000" spc="60" dirty="0">
                <a:latin typeface="Noto Sans JP" panose="020B0200000000000000" pitchFamily="34" charset="-128"/>
                <a:ea typeface="Noto Sans JP" panose="020B0200000000000000" pitchFamily="34" charset="-128"/>
              </a:rPr>
              <a:t>30</a:t>
            </a:r>
            <a:r>
              <a:rPr kumimoji="1" lang="ja-JP" altLang="en-US" sz="1600" kern="3000" spc="60">
                <a:latin typeface="Noto Sans JP" panose="020B0200000000000000" pitchFamily="34" charset="-128"/>
                <a:ea typeface="Noto Sans JP" panose="020B0200000000000000" pitchFamily="34" charset="-128"/>
              </a:rPr>
              <a:t>秒＋広告</a:t>
            </a:r>
            <a:r>
              <a:rPr kumimoji="1" lang="en-US" altLang="ja-JP" sz="1600" kern="3000" spc="60" dirty="0">
                <a:latin typeface="Noto Sans JP" panose="020B0200000000000000" pitchFamily="34" charset="-128"/>
                <a:ea typeface="Noto Sans JP" panose="020B0200000000000000" pitchFamily="34" charset="-128"/>
              </a:rPr>
              <a:t>30</a:t>
            </a:r>
            <a:r>
              <a:rPr kumimoji="1" lang="ja-JP" altLang="en-US" sz="1600" kern="3000" spc="60">
                <a:latin typeface="Noto Sans JP" panose="020B0200000000000000" pitchFamily="34" charset="-128"/>
                <a:ea typeface="Noto Sans JP" panose="020B0200000000000000" pitchFamily="34" charset="-128"/>
              </a:rPr>
              <a:t>秒）</a:t>
            </a:r>
            <a:r>
              <a:rPr kumimoji="1" lang="en-US" altLang="ja-JP" sz="1600" kern="3000" spc="60" dirty="0">
                <a:latin typeface="Noto Sans JP" panose="020B0200000000000000" pitchFamily="34" charset="-128"/>
                <a:ea typeface="Noto Sans JP" panose="020B0200000000000000" pitchFamily="34" charset="-128"/>
              </a:rPr>
              <a:t>1</a:t>
            </a:r>
            <a:r>
              <a:rPr kumimoji="1" lang="ja-JP" altLang="en-US" sz="1600" kern="3000" spc="60">
                <a:latin typeface="Noto Sans JP" panose="020B0200000000000000" pitchFamily="34" charset="-128"/>
                <a:ea typeface="Noto Sans JP" panose="020B0200000000000000" pitchFamily="34" charset="-128"/>
              </a:rPr>
              <a:t>本の完パケ動画としての入稿が必要となります。</a:t>
            </a:r>
            <a:endParaRPr kumimoji="1" lang="en-US" altLang="ja-JP" sz="1600" kern="3000" spc="60" dirty="0">
              <a:latin typeface="Noto Sans JP" panose="020B0200000000000000" pitchFamily="34" charset="-128"/>
              <a:ea typeface="Noto Sans JP" panose="020B0200000000000000" pitchFamily="34" charset="-128"/>
            </a:endParaRPr>
          </a:p>
          <a:p>
            <a:pPr>
              <a:lnSpc>
                <a:spcPct val="160000"/>
              </a:lnSpc>
            </a:pPr>
            <a:endParaRPr kumimoji="1" lang="en-US" altLang="ja-JP" sz="1600" kern="3000" spc="60" dirty="0">
              <a:latin typeface="Noto Sans JP" panose="020B0200000000000000" pitchFamily="34" charset="-128"/>
              <a:ea typeface="Noto Sans JP" panose="020B0200000000000000" pitchFamily="34" charset="-128"/>
            </a:endParaRPr>
          </a:p>
          <a:p>
            <a:pPr>
              <a:lnSpc>
                <a:spcPct val="160000"/>
              </a:lnSpc>
            </a:pPr>
            <a:r>
              <a:rPr kumimoji="1" lang="en-US" altLang="ja-JP" sz="1400" kern="3000" spc="60" dirty="0">
                <a:solidFill>
                  <a:srgbClr val="AAAAAA"/>
                </a:solidFill>
                <a:latin typeface="Noto Sans JP" panose="020B0200000000000000" pitchFamily="34" charset="-128"/>
                <a:ea typeface="Noto Sans JP" panose="020B0200000000000000" pitchFamily="34" charset="-128"/>
              </a:rPr>
              <a:t>TOKYO PRIME </a:t>
            </a:r>
            <a:r>
              <a:rPr kumimoji="1" lang="ja-JP" altLang="en-US" sz="1400" kern="3000" spc="60">
                <a:solidFill>
                  <a:srgbClr val="AAAAAA"/>
                </a:solidFill>
                <a:latin typeface="Noto Sans JP" panose="020B0200000000000000" pitchFamily="34" charset="-128"/>
                <a:ea typeface="Noto Sans JP" panose="020B0200000000000000" pitchFamily="34" charset="-128"/>
              </a:rPr>
              <a:t>オリジナルコンテンツ制作の詳細は</a:t>
            </a:r>
            <a:r>
              <a:rPr kumimoji="1" lang="en-US" altLang="ja-JP" sz="1400" kern="3000" spc="60" dirty="0">
                <a:solidFill>
                  <a:srgbClr val="AAAAAA"/>
                </a:solidFill>
                <a:latin typeface="Noto Sans JP" panose="020B0200000000000000" pitchFamily="34" charset="-128"/>
                <a:ea typeface="Noto Sans JP" panose="020B0200000000000000" pitchFamily="34" charset="-128"/>
              </a:rPr>
              <a:t>P.30</a:t>
            </a:r>
            <a:r>
              <a:rPr kumimoji="1" lang="ja-JP" altLang="en-US" sz="1400" kern="3000" spc="60">
                <a:solidFill>
                  <a:srgbClr val="AAAAAA"/>
                </a:solidFill>
                <a:latin typeface="Noto Sans JP" panose="020B0200000000000000" pitchFamily="34" charset="-128"/>
                <a:ea typeface="Noto Sans JP" panose="020B0200000000000000" pitchFamily="34" charset="-128"/>
              </a:rPr>
              <a:t>以降の</a:t>
            </a:r>
            <a:endParaRPr kumimoji="1" lang="en-US" altLang="ja-JP" sz="1400" kern="3000" spc="60" dirty="0">
              <a:solidFill>
                <a:srgbClr val="AAAAAA"/>
              </a:solidFill>
              <a:latin typeface="Noto Sans JP" panose="020B0200000000000000" pitchFamily="34" charset="-128"/>
              <a:ea typeface="Noto Sans JP" panose="020B0200000000000000" pitchFamily="34" charset="-128"/>
            </a:endParaRPr>
          </a:p>
          <a:p>
            <a:pPr>
              <a:lnSpc>
                <a:spcPct val="160000"/>
              </a:lnSpc>
            </a:pPr>
            <a:r>
              <a:rPr kumimoji="1" lang="ja-JP" altLang="en-US" sz="1400" kern="3000" spc="60">
                <a:solidFill>
                  <a:srgbClr val="AAAAAA"/>
                </a:solidFill>
                <a:latin typeface="Noto Sans JP" panose="020B0200000000000000" pitchFamily="34" charset="-128"/>
                <a:ea typeface="Noto Sans JP" panose="020B0200000000000000" pitchFamily="34" charset="-128"/>
              </a:rPr>
              <a:t>「制作メニュー」詳細をご参照ください。</a:t>
            </a:r>
            <a:endParaRPr kumimoji="1" lang="en-US" altLang="ja-JP" sz="1400" kern="3000" spc="60" dirty="0">
              <a:solidFill>
                <a:srgbClr val="AAAAAA"/>
              </a:solidFill>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C5CBAAC6-2C8B-4E12-061F-81C140B3A6B9}"/>
              </a:ext>
            </a:extLst>
          </p:cNvPr>
          <p:cNvSpPr txBox="1"/>
          <p:nvPr/>
        </p:nvSpPr>
        <p:spPr>
          <a:xfrm>
            <a:off x="658176" y="7171205"/>
            <a:ext cx="4178269"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コンテンツ枠メディアタイアップ定義</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7" name="テキスト ボックス 16">
            <a:extLst>
              <a:ext uri="{FF2B5EF4-FFF2-40B4-BE49-F238E27FC236}">
                <a16:creationId xmlns:a16="http://schemas.microsoft.com/office/drawing/2014/main" id="{9DB629CB-EE30-C05A-D114-65CFD7CF7C15}"/>
              </a:ext>
            </a:extLst>
          </p:cNvPr>
          <p:cNvSpPr txBox="1"/>
          <p:nvPr/>
        </p:nvSpPr>
        <p:spPr>
          <a:xfrm>
            <a:off x="575047" y="7823580"/>
            <a:ext cx="6277681" cy="1043171"/>
          </a:xfrm>
          <a:prstGeom prst="rect">
            <a:avLst/>
          </a:prstGeom>
          <a:noFill/>
        </p:spPr>
        <p:txBody>
          <a:bodyPr wrap="none" rtlCol="0">
            <a:spAutoFit/>
          </a:bodyPr>
          <a:lstStyle/>
          <a:p>
            <a:pPr marL="223838" indent="-179388">
              <a:lnSpc>
                <a:spcPct val="180000"/>
              </a:lnSpc>
              <a:buFont typeface="Arial" panose="020B0604020202020204" pitchFamily="34" charset="0"/>
              <a:buChar char="•"/>
            </a:pPr>
            <a:r>
              <a:rPr lang="ja-JP" altLang="en-US" sz="1200" kern="3000" spc="60">
                <a:latin typeface="Noto Sans JP" panose="020B0200000000000000" pitchFamily="34" charset="-128"/>
                <a:ea typeface="Noto Sans JP" panose="020B0200000000000000" pitchFamily="34" charset="-128"/>
              </a:rPr>
              <a:t>広告主が自社以外の第三者メディアとタイアップしたクリエイティブ</a:t>
            </a:r>
            <a:endParaRPr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広告主が</a:t>
            </a:r>
            <a:r>
              <a:rPr kumimoji="1" lang="en-US" altLang="ja-JP" sz="1200" kern="3000" spc="60" dirty="0">
                <a:latin typeface="Noto Sans JP" panose="020B0200000000000000" pitchFamily="34" charset="-128"/>
                <a:ea typeface="Noto Sans JP" panose="020B0200000000000000" pitchFamily="34" charset="-128"/>
              </a:rPr>
              <a:t>TOKYO PRIME</a:t>
            </a:r>
            <a:r>
              <a:rPr kumimoji="1" lang="ja-JP" altLang="en-US" sz="1200" kern="3000" spc="60">
                <a:latin typeface="Noto Sans JP" panose="020B0200000000000000" pitchFamily="34" charset="-128"/>
                <a:ea typeface="Noto Sans JP" panose="020B0200000000000000" pitchFamily="34" charset="-128"/>
              </a:rPr>
              <a:t>のコンテンツパートナーとタイアップしたクリエイティブ</a:t>
            </a:r>
            <a:endParaRPr kumimoji="1" lang="en-US" altLang="ja-JP" sz="1200" kern="3000" spc="60" dirty="0">
              <a:latin typeface="Noto Sans JP" panose="020B0200000000000000" pitchFamily="34" charset="-128"/>
              <a:ea typeface="Noto Sans JP" panose="020B0200000000000000" pitchFamily="34" charset="-128"/>
            </a:endParaRPr>
          </a:p>
          <a:p>
            <a:pPr marL="223838" indent="-179388">
              <a:lnSpc>
                <a:spcPct val="180000"/>
              </a:lnSpc>
              <a:buFont typeface="Arial" panose="020B0604020202020204" pitchFamily="34" charset="0"/>
              <a:buChar char="•"/>
            </a:pPr>
            <a:r>
              <a:rPr kumimoji="1" lang="ja-JP" altLang="en-US" sz="1200" kern="3000" spc="60">
                <a:latin typeface="Noto Sans JP" panose="020B0200000000000000" pitchFamily="34" charset="-128"/>
                <a:ea typeface="Noto Sans JP" panose="020B0200000000000000" pitchFamily="34" charset="-128"/>
              </a:rPr>
              <a:t>広告主が</a:t>
            </a:r>
            <a:r>
              <a:rPr kumimoji="1" lang="en-US" altLang="ja-JP" sz="1200" kern="3000" spc="60" dirty="0">
                <a:latin typeface="Noto Sans JP" panose="020B0200000000000000" pitchFamily="34" charset="-128"/>
                <a:ea typeface="Noto Sans JP" panose="020B0200000000000000" pitchFamily="34" charset="-128"/>
              </a:rPr>
              <a:t>TOKYO PRIME</a:t>
            </a:r>
            <a:r>
              <a:rPr kumimoji="1" lang="ja-JP" altLang="en-US" sz="1200" kern="3000" spc="60">
                <a:latin typeface="Noto Sans JP" panose="020B0200000000000000" pitchFamily="34" charset="-128"/>
                <a:ea typeface="Noto Sans JP" panose="020B0200000000000000" pitchFamily="34" charset="-128"/>
              </a:rPr>
              <a:t>オリジナルコンテンツとタイアップしたクリエイティブ</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8" name="テキスト ボックス 17">
            <a:extLst>
              <a:ext uri="{FF2B5EF4-FFF2-40B4-BE49-F238E27FC236}">
                <a16:creationId xmlns:a16="http://schemas.microsoft.com/office/drawing/2014/main" id="{60925A92-B2E5-F69A-815E-A075ADC72D39}"/>
              </a:ext>
            </a:extLst>
          </p:cNvPr>
          <p:cNvSpPr txBox="1"/>
          <p:nvPr/>
        </p:nvSpPr>
        <p:spPr>
          <a:xfrm>
            <a:off x="10421201" y="2571141"/>
            <a:ext cx="1559603" cy="433553"/>
          </a:xfrm>
          <a:prstGeom prst="rect">
            <a:avLst/>
          </a:prstGeom>
          <a:solidFill>
            <a:srgbClr val="AAAAAA"/>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掲載可否基準</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9" name="テキスト ボックス 18">
            <a:extLst>
              <a:ext uri="{FF2B5EF4-FFF2-40B4-BE49-F238E27FC236}">
                <a16:creationId xmlns:a16="http://schemas.microsoft.com/office/drawing/2014/main" id="{EB55BDB0-080B-BA6E-8FC6-C2D9DA6E5322}"/>
              </a:ext>
            </a:extLst>
          </p:cNvPr>
          <p:cNvSpPr txBox="1"/>
          <p:nvPr/>
        </p:nvSpPr>
        <p:spPr>
          <a:xfrm>
            <a:off x="10421201" y="5717139"/>
            <a:ext cx="1185142" cy="433553"/>
          </a:xfrm>
          <a:prstGeom prst="rect">
            <a:avLst/>
          </a:prstGeom>
          <a:solidFill>
            <a:srgbClr val="AAAAAA"/>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7" name="Slide Number Placeholder 5">
            <a:extLst>
              <a:ext uri="{FF2B5EF4-FFF2-40B4-BE49-F238E27FC236}">
                <a16:creationId xmlns:a16="http://schemas.microsoft.com/office/drawing/2014/main" id="{7EFCFF39-32B4-61CB-3E71-30836E6EA0A9}"/>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25</a:t>
            </a:fld>
            <a:endParaRPr kumimoji="1" lang="ja-JP" altLang="en-US">
              <a:solidFill>
                <a:srgbClr val="AAAAAA"/>
              </a:solidFill>
            </a:endParaRPr>
          </a:p>
        </p:txBody>
      </p:sp>
    </p:spTree>
    <p:extLst>
      <p:ext uri="{BB962C8B-B14F-4D97-AF65-F5344CB8AC3E}">
        <p14:creationId xmlns:p14="http://schemas.microsoft.com/office/powerpoint/2010/main" val="457235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4952638"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シートベルト着用アナウンス</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graphicFrame>
        <p:nvGraphicFramePr>
          <p:cNvPr id="3" name="表 5">
            <a:extLst>
              <a:ext uri="{FF2B5EF4-FFF2-40B4-BE49-F238E27FC236}">
                <a16:creationId xmlns:a16="http://schemas.microsoft.com/office/drawing/2014/main" id="{A0FD73B1-2275-5395-0DA6-E245EE26C138}"/>
              </a:ext>
            </a:extLst>
          </p:cNvPr>
          <p:cNvGraphicFramePr>
            <a:graphicFrameLocks noGrp="1"/>
          </p:cNvGraphicFramePr>
          <p:nvPr>
            <p:extLst>
              <p:ext uri="{D42A27DB-BD31-4B8C-83A1-F6EECF244321}">
                <p14:modId xmlns:p14="http://schemas.microsoft.com/office/powerpoint/2010/main" val="671320134"/>
              </p:ext>
            </p:extLst>
          </p:nvPr>
        </p:nvGraphicFramePr>
        <p:xfrm>
          <a:off x="653888" y="2909455"/>
          <a:ext cx="6256578" cy="5389420"/>
        </p:xfrm>
        <a:graphic>
          <a:graphicData uri="http://schemas.openxmlformats.org/drawingml/2006/table">
            <a:tbl>
              <a:tblPr firstRow="1" bandRow="1">
                <a:tableStyleId>{5C22544A-7EE6-4342-B048-85BDC9FD1C3A}</a:tableStyleId>
              </a:tblPr>
              <a:tblGrid>
                <a:gridCol w="2066952">
                  <a:extLst>
                    <a:ext uri="{9D8B030D-6E8A-4147-A177-3AD203B41FA5}">
                      <a16:colId xmlns:a16="http://schemas.microsoft.com/office/drawing/2014/main" val="3102703487"/>
                    </a:ext>
                  </a:extLst>
                </a:gridCol>
                <a:gridCol w="4189626">
                  <a:extLst>
                    <a:ext uri="{9D8B030D-6E8A-4147-A177-3AD203B41FA5}">
                      <a16:colId xmlns:a16="http://schemas.microsoft.com/office/drawing/2014/main" val="2564056743"/>
                    </a:ext>
                  </a:extLst>
                </a:gridCol>
              </a:tblGrid>
              <a:tr h="1077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オプション名</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シートベルト着用アナウンス</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1077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掲載期間</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1週間</a:t>
                      </a:r>
                      <a:r>
                        <a:rPr lang="ja-JP" altLang="en-US" sz="1400" b="0" i="0" kern="0" spc="120">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4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月曜日午前0時 掲載開始</a:t>
                      </a:r>
                      <a:r>
                        <a:rPr lang="ja-JP" altLang="en-US" sz="14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400" b="0" i="0" dirty="0">
                        <a:solidFill>
                          <a:schemeClr val="tx1"/>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1077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想定表示回数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5,400,000回</a:t>
                      </a:r>
                      <a:endParaRPr lang="en-US" altLang="ja-JP" sz="1400" b="0" i="0" dirty="0">
                        <a:solidFill>
                          <a:schemeClr val="tx1"/>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1077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動画規定</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音声あり</a:t>
                      </a:r>
                      <a:r>
                        <a:rPr lang="ja-JP" altLang="en-US" sz="1400" b="0" i="0" kern="0" spc="120">
                          <a:solidFill>
                            <a:schemeClr val="tx1"/>
                          </a:solidFill>
                          <a:latin typeface="Noto Sans JP" panose="020B0200000000000000" pitchFamily="34" charset="-128"/>
                          <a:ea typeface="Noto Sans JP" panose="020B0200000000000000" pitchFamily="34" charset="-128"/>
                          <a:cs typeface="Noto Serif JP Regular" pitchFamily="34" charset="-120"/>
                        </a:rPr>
                        <a:t>　告知は</a:t>
                      </a: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10</a:t>
                      </a:r>
                      <a:r>
                        <a:rPr lang="ja-JP" altLang="en-US" sz="1400" b="0" i="0" kern="0" spc="120">
                          <a:solidFill>
                            <a:schemeClr val="tx1"/>
                          </a:solidFill>
                          <a:latin typeface="Noto Sans JP" panose="020B0200000000000000" pitchFamily="34" charset="-128"/>
                          <a:ea typeface="Noto Sans JP" panose="020B0200000000000000" pitchFamily="34" charset="-128"/>
                          <a:cs typeface="Noto Serif JP Regular" pitchFamily="34" charset="-120"/>
                        </a:rPr>
                        <a:t>秒まで</a:t>
                      </a:r>
                      <a:endParaRPr lang="en-US" altLang="ja-JP" sz="1400" b="0" i="0"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1200" b="0" i="0" kern="0" spc="105" dirty="0">
                          <a:solidFill>
                            <a:srgbClr val="AAAAAA"/>
                          </a:solidFill>
                          <a:latin typeface="Noto Sans JP" panose="020B0200000000000000" pitchFamily="34" charset="-128"/>
                          <a:ea typeface="Noto Sans JP" panose="020B0200000000000000" pitchFamily="34" charset="-128"/>
                          <a:cs typeface="Noto Serif JP Regular" pitchFamily="34" charset="-120"/>
                        </a:rPr>
                        <a:t>※ 深夜時間帯 22:00〜5:59 はデフォルト音声OFF
※ 一部の車両では音声が出ない可能性がありま</a:t>
                      </a:r>
                      <a:r>
                        <a:rPr lang="ja-JP" altLang="en-US" sz="1200" b="0" i="0" kern="0" spc="105">
                          <a:solidFill>
                            <a:srgbClr val="AAAAAA"/>
                          </a:solidFill>
                          <a:latin typeface="Noto Sans JP" panose="020B0200000000000000" pitchFamily="34" charset="-128"/>
                          <a:ea typeface="Noto Sans JP" panose="020B0200000000000000" pitchFamily="34" charset="-128"/>
                          <a:cs typeface="Noto Serif JP Regular" pitchFamily="34" charset="-120"/>
                        </a:rPr>
                        <a:t>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1077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料金</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200万円（グロス</a:t>
                      </a:r>
                      <a:r>
                        <a:rPr lang="ja-JP" altLang="en-US" sz="1400" kern="3000" spc="60">
                          <a:latin typeface="Noto Sans JP" panose="020B0200000000000000" pitchFamily="34" charset="-128"/>
                          <a:ea typeface="Noto Sans JP" panose="020B0200000000000000" pitchFamily="34" charset="-128"/>
                        </a:rPr>
                        <a:t>税抜</a:t>
                      </a:r>
                      <a:r>
                        <a:rPr lang="en-US" altLang="ja-JP" sz="1400" b="0" i="0" kern="0" spc="120" dirty="0">
                          <a:solidFill>
                            <a:schemeClr val="tx1"/>
                          </a:solidFill>
                          <a:latin typeface="Noto Sans JP" panose="020B0200000000000000" pitchFamily="34" charset="-128"/>
                          <a:ea typeface="Noto Sans JP" panose="020B0200000000000000" pitchFamily="34" charset="-128"/>
                          <a:cs typeface="Noto Serif JP Regular" pitchFamily="34" charset="-120"/>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1200" b="0" i="0" kern="0" spc="105" dirty="0">
                          <a:solidFill>
                            <a:srgbClr val="AAAAAA"/>
                          </a:solidFill>
                          <a:latin typeface="Noto Sans JP" panose="020B0200000000000000" pitchFamily="34" charset="-128"/>
                          <a:ea typeface="Noto Sans JP" panose="020B0200000000000000" pitchFamily="34" charset="-128"/>
                          <a:cs typeface="Noto Serif JP Regular" pitchFamily="34" charset="-120"/>
                        </a:rPr>
                        <a:t>@0.4円※目安</a:t>
                      </a:r>
                      <a:endParaRPr lang="en-US" altLang="ja-JP" sz="1200" b="0" i="0" dirty="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
        <p:nvSpPr>
          <p:cNvPr id="12" name="テキスト ボックス 11">
            <a:extLst>
              <a:ext uri="{FF2B5EF4-FFF2-40B4-BE49-F238E27FC236}">
                <a16:creationId xmlns:a16="http://schemas.microsoft.com/office/drawing/2014/main" id="{014BE887-CE25-EBD0-C724-06A16D7431BB}"/>
              </a:ext>
            </a:extLst>
          </p:cNvPr>
          <p:cNvSpPr txBox="1"/>
          <p:nvPr/>
        </p:nvSpPr>
        <p:spPr>
          <a:xfrm>
            <a:off x="5748584" y="348993"/>
            <a:ext cx="9338454" cy="74449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シートベルト着用アナウンス動画内で広告主の商品・サービスを告知できるメニューです。</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solidFill>
                  <a:schemeClr val="bg1"/>
                </a:solidFill>
                <a:latin typeface="Noto Sans JP" panose="020B0200000000000000" pitchFamily="34" charset="-128"/>
                <a:ea typeface="Noto Sans JP" panose="020B0200000000000000" pitchFamily="34" charset="-128"/>
              </a:rPr>
              <a:t>乗車後すぐのタイミングで告知が可能となるため、乗客のアテンションを集めやすくなります。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77D7B9A2-364B-1072-3272-5A0463B6683A}"/>
              </a:ext>
            </a:extLst>
          </p:cNvPr>
          <p:cNvSpPr txBox="1"/>
          <p:nvPr/>
        </p:nvSpPr>
        <p:spPr>
          <a:xfrm>
            <a:off x="7708965" y="2900924"/>
            <a:ext cx="1287734"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掲載条件</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A50948FF-4321-BCCB-0FA4-3734F5077B0A}"/>
              </a:ext>
            </a:extLst>
          </p:cNvPr>
          <p:cNvSpPr txBox="1"/>
          <p:nvPr/>
        </p:nvSpPr>
        <p:spPr>
          <a:xfrm>
            <a:off x="7642824" y="4196754"/>
            <a:ext cx="8670322" cy="3560014"/>
          </a:xfrm>
          <a:prstGeom prst="rect">
            <a:avLst/>
          </a:prstGeom>
          <a:noFill/>
        </p:spPr>
        <p:txBody>
          <a:bodyPr wrap="none" rtlCol="0">
            <a:spAutoFit/>
          </a:bodyPr>
          <a:lstStyle/>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入稿可能本数は</a:t>
            </a:r>
            <a:r>
              <a:rPr kumimoji="1" lang="en-US" altLang="ja-JP" sz="1300" kern="3000" spc="60" dirty="0">
                <a:latin typeface="Noto Sans JP" panose="020B0200000000000000" pitchFamily="34" charset="-128"/>
                <a:ea typeface="Noto Sans JP" panose="020B0200000000000000" pitchFamily="34" charset="-128"/>
              </a:rPr>
              <a:t>1</a:t>
            </a:r>
            <a:r>
              <a:rPr kumimoji="1" lang="ja-JP" altLang="en-US" sz="1300" kern="3000" spc="60">
                <a:latin typeface="Noto Sans JP" panose="020B0200000000000000" pitchFamily="34" charset="-128"/>
                <a:ea typeface="Noto Sans JP" panose="020B0200000000000000" pitchFamily="34" charset="-128"/>
              </a:rPr>
              <a:t>本までとなります。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セリフは以下固定の文言＋告知とさせていただきます。（英語はテロップ表示のみで問題ありません。）</a:t>
            </a:r>
            <a:endParaRPr kumimoji="1" lang="en-US" altLang="ja-JP" sz="1300" kern="3000" spc="60" dirty="0">
              <a:latin typeface="Noto Sans JP" panose="020B0200000000000000" pitchFamily="34" charset="-128"/>
              <a:ea typeface="Noto Sans JP" panose="020B0200000000000000" pitchFamily="34" charset="-128"/>
            </a:endParaRPr>
          </a:p>
          <a:p>
            <a:pPr>
              <a:lnSpc>
                <a:spcPct val="120000"/>
              </a:lnSpc>
            </a:pPr>
            <a:r>
              <a:rPr kumimoji="1" lang="ja-JP" altLang="en-US" sz="1300" kern="3000" spc="60">
                <a:latin typeface="Noto Sans JP" panose="020B0200000000000000" pitchFamily="34" charset="-128"/>
                <a:ea typeface="Noto Sans JP" panose="020B0200000000000000" pitchFamily="34" charset="-128"/>
              </a:rPr>
              <a:t>　</a:t>
            </a:r>
            <a:r>
              <a:rPr kumimoji="1" lang="en-US" altLang="ja-JP" sz="1300" kern="3000" spc="60" dirty="0">
                <a:latin typeface="Noto Sans JP" panose="020B0200000000000000" pitchFamily="34" charset="-128"/>
                <a:ea typeface="Noto Sans JP" panose="020B0200000000000000" pitchFamily="34" charset="-128"/>
              </a:rPr>
              <a:t>   </a:t>
            </a:r>
            <a:r>
              <a:rPr kumimoji="1" lang="ja-JP" altLang="en-US" sz="1300" kern="3000" spc="60">
                <a:solidFill>
                  <a:srgbClr val="AAAAAA"/>
                </a:solidFill>
                <a:latin typeface="Noto Sans JP" panose="020B0200000000000000" pitchFamily="34" charset="-128"/>
                <a:ea typeface="Noto Sans JP" panose="020B0200000000000000" pitchFamily="34" charset="-128"/>
              </a:rPr>
              <a:t>例</a:t>
            </a:r>
            <a:r>
              <a:rPr kumimoji="1" lang="en-US" altLang="ja-JP" sz="1300" kern="3000" spc="60" dirty="0">
                <a:solidFill>
                  <a:srgbClr val="AAAAAA"/>
                </a:solidFill>
                <a:latin typeface="Noto Sans JP" panose="020B0200000000000000" pitchFamily="34" charset="-128"/>
                <a:ea typeface="Noto Sans JP" panose="020B0200000000000000" pitchFamily="34" charset="-128"/>
              </a:rPr>
              <a:t>1</a:t>
            </a:r>
            <a:r>
              <a:rPr kumimoji="1" lang="ja-JP" altLang="en-US" sz="1300" kern="3000" spc="60">
                <a:solidFill>
                  <a:srgbClr val="AAAAAA"/>
                </a:solidFill>
                <a:latin typeface="Noto Sans JP" panose="020B0200000000000000" pitchFamily="34" charset="-128"/>
                <a:ea typeface="Noto Sans JP" panose="020B0200000000000000" pitchFamily="34" charset="-128"/>
              </a:rPr>
              <a:t>）安全の為、シートベルトの着用をお願いいたします。</a:t>
            </a:r>
            <a:endParaRPr kumimoji="1" lang="en-US" altLang="ja-JP" sz="1300" kern="3000" spc="60" dirty="0">
              <a:solidFill>
                <a:srgbClr val="AAAAAA"/>
              </a:solidFill>
              <a:latin typeface="Noto Sans JP" panose="020B0200000000000000" pitchFamily="34" charset="-128"/>
              <a:ea typeface="Noto Sans JP" panose="020B0200000000000000" pitchFamily="34" charset="-128"/>
            </a:endParaRPr>
          </a:p>
          <a:p>
            <a:pPr>
              <a:lnSpc>
                <a:spcPct val="120000"/>
              </a:lnSpc>
            </a:pPr>
            <a:r>
              <a:rPr kumimoji="1" lang="ja-JP" altLang="en-US" sz="1300" kern="3000" spc="60">
                <a:solidFill>
                  <a:srgbClr val="AAAAAA"/>
                </a:solidFill>
                <a:latin typeface="Roboto" panose="02000000000000000000" pitchFamily="2" charset="0"/>
                <a:ea typeface="Noto Sans JP" panose="020B0200000000000000" pitchFamily="34" charset="-128"/>
              </a:rPr>
              <a:t>　　　　</a:t>
            </a:r>
            <a:r>
              <a:rPr kumimoji="1" lang="en-US" altLang="ja-JP" sz="1300" kern="3000" spc="60" dirty="0">
                <a:solidFill>
                  <a:srgbClr val="AAAAAA"/>
                </a:solidFill>
                <a:latin typeface="Roboto" panose="02000000000000000000" pitchFamily="2" charset="0"/>
                <a:ea typeface="Noto Sans JP" panose="020B0200000000000000" pitchFamily="34" charset="-128"/>
              </a:rPr>
              <a:t>  </a:t>
            </a:r>
            <a:r>
              <a:rPr lang="en-GB" altLang="ja-JP" sz="1400" dirty="0">
                <a:solidFill>
                  <a:srgbClr val="AAAAAA"/>
                </a:solidFill>
                <a:latin typeface="Roboto" panose="02000000000000000000" pitchFamily="2" charset="0"/>
                <a:ea typeface="Roboto" panose="02000000000000000000" pitchFamily="2" charset="0"/>
              </a:rPr>
              <a:t>For your safety, please fasten your seat belt.</a:t>
            </a:r>
            <a:endParaRPr kumimoji="1" lang="en-US" altLang="ja-JP" sz="1300" kern="3000" spc="60" dirty="0">
              <a:solidFill>
                <a:srgbClr val="AAAAAA"/>
              </a:solidFill>
              <a:latin typeface="Roboto" panose="02000000000000000000" pitchFamily="2" charset="0"/>
              <a:ea typeface="Roboto" panose="02000000000000000000" pitchFamily="2" charset="0"/>
            </a:endParaRPr>
          </a:p>
          <a:p>
            <a:pPr>
              <a:lnSpc>
                <a:spcPct val="120000"/>
              </a:lnSpc>
            </a:pPr>
            <a:r>
              <a:rPr kumimoji="1" lang="ja-JP" altLang="en-US" sz="1300" kern="3000" spc="60">
                <a:latin typeface="Noto Sans JP" panose="020B0200000000000000" pitchFamily="34" charset="-128"/>
                <a:ea typeface="Noto Sans JP" panose="020B0200000000000000" pitchFamily="34" charset="-128"/>
              </a:rPr>
              <a:t>　</a:t>
            </a:r>
            <a:r>
              <a:rPr kumimoji="1" lang="en-US" altLang="ja-JP" sz="1300" kern="3000" spc="60" dirty="0">
                <a:latin typeface="Noto Sans JP" panose="020B0200000000000000" pitchFamily="34" charset="-128"/>
                <a:ea typeface="Noto Sans JP" panose="020B0200000000000000" pitchFamily="34" charset="-128"/>
              </a:rPr>
              <a:t>   </a:t>
            </a:r>
            <a:r>
              <a:rPr kumimoji="1" lang="ja-JP" altLang="en-US" sz="1300" kern="3000" spc="60">
                <a:solidFill>
                  <a:srgbClr val="AAAAAA"/>
                </a:solidFill>
                <a:latin typeface="Noto Sans JP" panose="020B0200000000000000" pitchFamily="34" charset="-128"/>
                <a:ea typeface="Noto Sans JP" panose="020B0200000000000000" pitchFamily="34" charset="-128"/>
              </a:rPr>
              <a:t>例</a:t>
            </a:r>
            <a:r>
              <a:rPr kumimoji="1" lang="en-US" altLang="ja-JP" sz="1300" kern="3000" spc="60" dirty="0">
                <a:solidFill>
                  <a:srgbClr val="AAAAAA"/>
                </a:solidFill>
                <a:latin typeface="Noto Sans JP" panose="020B0200000000000000" pitchFamily="34" charset="-128"/>
                <a:ea typeface="Noto Sans JP" panose="020B0200000000000000" pitchFamily="34" charset="-128"/>
              </a:rPr>
              <a:t>2</a:t>
            </a:r>
            <a:r>
              <a:rPr kumimoji="1" lang="ja-JP" altLang="en-US" sz="1300" kern="3000" spc="60">
                <a:solidFill>
                  <a:srgbClr val="AAAAAA"/>
                </a:solidFill>
                <a:latin typeface="Noto Sans JP" panose="020B0200000000000000" pitchFamily="34" charset="-128"/>
                <a:ea typeface="Noto Sans JP" panose="020B0200000000000000" pitchFamily="34" charset="-128"/>
              </a:rPr>
              <a:t>）後部座席のシートベルト着用は義務化されています、シートベルトを締めましょう。</a:t>
            </a:r>
            <a:endParaRPr kumimoji="1" lang="en-US" altLang="ja-JP" sz="1300" kern="3000" spc="60" dirty="0">
              <a:solidFill>
                <a:srgbClr val="AAAAAA"/>
              </a:solidFill>
              <a:latin typeface="Noto Sans JP" panose="020B0200000000000000" pitchFamily="34" charset="-128"/>
              <a:ea typeface="Noto Sans JP" panose="020B0200000000000000" pitchFamily="34" charset="-128"/>
            </a:endParaRPr>
          </a:p>
          <a:p>
            <a:pPr>
              <a:lnSpc>
                <a:spcPct val="120000"/>
              </a:lnSpc>
            </a:pPr>
            <a:r>
              <a:rPr lang="ja-JP" altLang="en-US" sz="1400">
                <a:solidFill>
                  <a:srgbClr val="AAAAAA"/>
                </a:solidFill>
                <a:latin typeface="Roboto" panose="02000000000000000000" pitchFamily="2" charset="0"/>
                <a:ea typeface="Roboto" panose="02000000000000000000" pitchFamily="2" charset="0"/>
              </a:rPr>
              <a:t>　　　　</a:t>
            </a:r>
            <a:r>
              <a:rPr lang="en-US" altLang="ja-JP" sz="1400" dirty="0">
                <a:solidFill>
                  <a:srgbClr val="AAAAAA"/>
                </a:solidFill>
                <a:latin typeface="Roboto" panose="02000000000000000000" pitchFamily="2" charset="0"/>
                <a:ea typeface="Roboto" panose="02000000000000000000" pitchFamily="2" charset="0"/>
              </a:rPr>
              <a:t>  S</a:t>
            </a:r>
            <a:r>
              <a:rPr lang="en-GB" altLang="ja-JP" sz="1400" dirty="0">
                <a:solidFill>
                  <a:srgbClr val="AAAAAA"/>
                </a:solidFill>
                <a:latin typeface="Roboto" panose="02000000000000000000" pitchFamily="2" charset="0"/>
                <a:ea typeface="Roboto" panose="02000000000000000000" pitchFamily="2" charset="0"/>
              </a:rPr>
              <a:t>eat belt fastening in the rear seat is mandatory, please fasten your seat belt.</a:t>
            </a:r>
            <a:endParaRPr kumimoji="1" lang="en-US" altLang="ja-JP" sz="1300" kern="3000" spc="60" dirty="0">
              <a:solidFill>
                <a:srgbClr val="AAAAAA"/>
              </a:solidFill>
              <a:latin typeface="Roboto" panose="02000000000000000000" pitchFamily="2" charset="0"/>
              <a:ea typeface="Roboto" panose="02000000000000000000" pitchFamily="2" charset="0"/>
            </a:endParaRPr>
          </a:p>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映像の全体尺は</a:t>
            </a:r>
            <a:r>
              <a:rPr kumimoji="1" lang="en-US" altLang="ja-JP" sz="1300" kern="3000" spc="60" dirty="0">
                <a:latin typeface="Noto Sans JP" panose="020B0200000000000000" pitchFamily="34" charset="-128"/>
                <a:ea typeface="Noto Sans JP" panose="020B0200000000000000" pitchFamily="34" charset="-128"/>
              </a:rPr>
              <a:t>15</a:t>
            </a:r>
            <a:r>
              <a:rPr kumimoji="1" lang="ja-JP" altLang="en-US" sz="1300" kern="3000" spc="60">
                <a:latin typeface="Noto Sans JP" panose="020B0200000000000000" pitchFamily="34" charset="-128"/>
                <a:ea typeface="Noto Sans JP" panose="020B0200000000000000" pitchFamily="34" charset="-128"/>
              </a:rPr>
              <a:t>秒までといたします。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告知はセリフのみで</a:t>
            </a:r>
            <a:r>
              <a:rPr kumimoji="1" lang="en-US" altLang="ja-JP" sz="1300" kern="3000" spc="60" dirty="0">
                <a:latin typeface="Noto Sans JP" panose="020B0200000000000000" pitchFamily="34" charset="-128"/>
                <a:ea typeface="Noto Sans JP" panose="020B0200000000000000" pitchFamily="34" charset="-128"/>
              </a:rPr>
              <a:t>10</a:t>
            </a:r>
            <a:r>
              <a:rPr kumimoji="1" lang="ja-JP" altLang="en-US" sz="1300" kern="3000" spc="60">
                <a:latin typeface="Noto Sans JP" panose="020B0200000000000000" pitchFamily="34" charset="-128"/>
                <a:ea typeface="Noto Sans JP" panose="020B0200000000000000" pitchFamily="34" charset="-128"/>
              </a:rPr>
              <a:t>秒までとし、映像などと組み合わせての構成は不可といたします。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動画内でのロゴ掲載は可とします。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同一素材の放映可能期間は</a:t>
            </a:r>
            <a:r>
              <a:rPr kumimoji="1" lang="en-US" altLang="ja-JP" sz="1300" kern="3000" spc="60" dirty="0">
                <a:latin typeface="Noto Sans JP" panose="020B0200000000000000" pitchFamily="34" charset="-128"/>
                <a:ea typeface="Noto Sans JP" panose="020B0200000000000000" pitchFamily="34" charset="-128"/>
              </a:rPr>
              <a:t>3</a:t>
            </a:r>
            <a:r>
              <a:rPr kumimoji="1" lang="ja-JP" altLang="en-US" sz="1300" kern="3000" spc="60">
                <a:latin typeface="Noto Sans JP" panose="020B0200000000000000" pitchFamily="34" charset="-128"/>
                <a:ea typeface="Noto Sans JP" panose="020B0200000000000000" pitchFamily="34" charset="-128"/>
              </a:rPr>
              <a:t>ヶ月間とさせていただきます。</a:t>
            </a:r>
            <a:endParaRPr kumimoji="1" lang="en-US" altLang="ja-JP" sz="1300" kern="3000" spc="60" dirty="0">
              <a:latin typeface="Noto Sans JP" panose="020B0200000000000000" pitchFamily="34" charset="-128"/>
              <a:ea typeface="Noto Sans JP" panose="020B0200000000000000" pitchFamily="34" charset="-128"/>
            </a:endParaRPr>
          </a:p>
          <a:p>
            <a:pPr marL="285750" indent="-285750">
              <a:lnSpc>
                <a:spcPct val="180000"/>
              </a:lnSpc>
              <a:buFont typeface="Arial" panose="020B0604020202020204" pitchFamily="34" charset="0"/>
              <a:buChar char="•"/>
            </a:pPr>
            <a:r>
              <a:rPr kumimoji="1" lang="ja-JP" altLang="en-US" sz="1300" kern="3000" spc="60">
                <a:latin typeface="Noto Sans JP" panose="020B0200000000000000" pitchFamily="34" charset="-128"/>
                <a:ea typeface="Noto Sans JP" panose="020B0200000000000000" pitchFamily="34" charset="-128"/>
              </a:rPr>
              <a:t>考査は必須です。考査基準は「厳格な掲載基準」箇所をご確認ください。</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17886615-1D6C-8185-FCE8-E7824BEAA3A7}"/>
              </a:ext>
            </a:extLst>
          </p:cNvPr>
          <p:cNvSpPr txBox="1"/>
          <p:nvPr/>
        </p:nvSpPr>
        <p:spPr>
          <a:xfrm>
            <a:off x="7708998" y="3578530"/>
            <a:ext cx="2682988" cy="433553"/>
          </a:xfrm>
          <a:prstGeom prst="rect">
            <a:avLst/>
          </a:prstGeom>
          <a:solidFill>
            <a:srgbClr val="AAAAAA"/>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掲載可否基準及び注意事項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7" name="Slide Number Placeholder 5">
            <a:extLst>
              <a:ext uri="{FF2B5EF4-FFF2-40B4-BE49-F238E27FC236}">
                <a16:creationId xmlns:a16="http://schemas.microsoft.com/office/drawing/2014/main" id="{80AA7B02-53A3-1959-0AB1-BC7D67E716D7}"/>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26</a:t>
            </a:fld>
            <a:endParaRPr kumimoji="1" lang="ja-JP" altLang="en-US">
              <a:solidFill>
                <a:srgbClr val="AAAAAA"/>
              </a:solidFill>
            </a:endParaRPr>
          </a:p>
        </p:txBody>
      </p:sp>
    </p:spTree>
    <p:extLst>
      <p:ext uri="{BB962C8B-B14F-4D97-AF65-F5344CB8AC3E}">
        <p14:creationId xmlns:p14="http://schemas.microsoft.com/office/powerpoint/2010/main" val="896196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9720610"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オプションメニュー　</a:t>
            </a:r>
            <a:r>
              <a:rPr kumimoji="1" lang="ja-JP" altLang="en-US" sz="2800" kern="3000" spc="60">
                <a:solidFill>
                  <a:schemeClr val="bg1"/>
                </a:solidFill>
                <a:latin typeface="Noto Sans JP" panose="020B0200000000000000" pitchFamily="34" charset="-128"/>
                <a:ea typeface="Noto Sans JP" panose="020B0200000000000000" pitchFamily="34" charset="-128"/>
              </a:rPr>
              <a:t>タクシー車内サンプリングメニュー</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3" name="テキスト ボックス 2">
            <a:extLst>
              <a:ext uri="{FF2B5EF4-FFF2-40B4-BE49-F238E27FC236}">
                <a16:creationId xmlns:a16="http://schemas.microsoft.com/office/drawing/2014/main" id="{17C50272-D937-BCAE-E506-C12B6C7F1F1A}"/>
              </a:ext>
            </a:extLst>
          </p:cNvPr>
          <p:cNvSpPr txBox="1"/>
          <p:nvPr/>
        </p:nvSpPr>
        <p:spPr>
          <a:xfrm>
            <a:off x="10371846" y="348993"/>
            <a:ext cx="6783908" cy="744499"/>
          </a:xfrm>
          <a:prstGeom prst="rect">
            <a:avLst/>
          </a:prstGeom>
          <a:noFill/>
        </p:spPr>
        <p:txBody>
          <a:bodyPr wrap="none" rtlCol="0">
            <a:spAutoFit/>
          </a:bodyPr>
          <a:lstStyle/>
          <a:p>
            <a:pPr>
              <a:lnSpc>
                <a:spcPct val="140000"/>
              </a:lnSpc>
            </a:pPr>
            <a:r>
              <a:rPr lang="en-US" altLang="ja-JP" sz="1600" kern="3000" spc="60" dirty="0">
                <a:solidFill>
                  <a:schemeClr val="bg1"/>
                </a:solidFill>
                <a:latin typeface="Noto Sans JP" panose="020B0200000000000000" pitchFamily="34" charset="-128"/>
                <a:ea typeface="Noto Sans JP" panose="020B0200000000000000" pitchFamily="34" charset="-128"/>
              </a:rPr>
              <a:t>TOKYO PRIME</a:t>
            </a:r>
            <a:r>
              <a:rPr lang="ja-JP" altLang="en-US" sz="1600" kern="3000" spc="60">
                <a:solidFill>
                  <a:schemeClr val="bg1"/>
                </a:solidFill>
                <a:latin typeface="Noto Sans JP" panose="020B0200000000000000" pitchFamily="34" charset="-128"/>
                <a:ea typeface="Noto Sans JP" panose="020B0200000000000000" pitchFamily="34" charset="-128"/>
              </a:rPr>
              <a:t>での広告掲載と同時に、格式があり高級感のある</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日本交通のタクシー車内で商品をサンプリングできるメニューです。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7" name="表 5">
            <a:extLst>
              <a:ext uri="{FF2B5EF4-FFF2-40B4-BE49-F238E27FC236}">
                <a16:creationId xmlns:a16="http://schemas.microsoft.com/office/drawing/2014/main" id="{A4AC9F43-4C8D-00D1-5E47-29037703AB9C}"/>
              </a:ext>
            </a:extLst>
          </p:cNvPr>
          <p:cNvGraphicFramePr>
            <a:graphicFrameLocks noGrp="1"/>
          </p:cNvGraphicFramePr>
          <p:nvPr>
            <p:extLst>
              <p:ext uri="{D42A27DB-BD31-4B8C-83A1-F6EECF244321}">
                <p14:modId xmlns:p14="http://schemas.microsoft.com/office/powerpoint/2010/main" val="1253756856"/>
              </p:ext>
            </p:extLst>
          </p:nvPr>
        </p:nvGraphicFramePr>
        <p:xfrm>
          <a:off x="649006" y="1978950"/>
          <a:ext cx="5860282" cy="7081922"/>
        </p:xfrm>
        <a:graphic>
          <a:graphicData uri="http://schemas.openxmlformats.org/drawingml/2006/table">
            <a:tbl>
              <a:tblPr firstRow="1" bandRow="1">
                <a:tableStyleId>{5C22544A-7EE6-4342-B048-85BDC9FD1C3A}</a:tableStyleId>
              </a:tblPr>
              <a:tblGrid>
                <a:gridCol w="1939211">
                  <a:extLst>
                    <a:ext uri="{9D8B030D-6E8A-4147-A177-3AD203B41FA5}">
                      <a16:colId xmlns:a16="http://schemas.microsoft.com/office/drawing/2014/main" val="3102703487"/>
                    </a:ext>
                  </a:extLst>
                </a:gridCol>
                <a:gridCol w="3921071">
                  <a:extLst>
                    <a:ext uri="{9D8B030D-6E8A-4147-A177-3AD203B41FA5}">
                      <a16:colId xmlns:a16="http://schemas.microsoft.com/office/drawing/2014/main" val="2564056743"/>
                    </a:ext>
                  </a:extLst>
                </a:gridCol>
              </a:tblGrid>
              <a:tr h="845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オプション名</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タクシー車内サンプリング</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4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実施条件</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s-ES" altLang="ja-JP" sz="1400" b="0" i="0" dirty="0">
                          <a:solidFill>
                            <a:schemeClr val="tx1"/>
                          </a:solidFill>
                          <a:latin typeface="Noto Sans JP" panose="020B0200000000000000" pitchFamily="34" charset="-128"/>
                          <a:ea typeface="Noto Sans JP" panose="020B0200000000000000" pitchFamily="34" charset="-128"/>
                          <a:cs typeface="Arial"/>
                          <a:sym typeface="Arial"/>
                        </a:rPr>
                        <a:t>TOKYO PRIME </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での連続</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週間以上の広告出稿</a:t>
                      </a:r>
                    </a:p>
                    <a:p>
                      <a:pPr marL="0" marR="0" lvl="0" indent="0" algn="l" rtl="0">
                        <a:lnSpc>
                          <a:spcPct val="130000"/>
                        </a:lnSpc>
                        <a:spcBef>
                          <a:spcPts val="0"/>
                        </a:spcBef>
                        <a:spcAft>
                          <a:spcPts val="0"/>
                        </a:spcAft>
                        <a:buClr>
                          <a:srgbClr val="113766"/>
                        </a:buClr>
                        <a:buSzPts val="1000"/>
                        <a:buFont typeface="Arial"/>
                        <a:buNone/>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東京都内を走る全台での配信必須</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4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サンプリング</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タクシー台数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東京都内を走る日本交通タクシー </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150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台</a:t>
                      </a:r>
                    </a:p>
                    <a:p>
                      <a:pPr marL="0" marR="0" lvl="0" indent="0" algn="l" rtl="0">
                        <a:lnSpc>
                          <a:spcPct val="130000"/>
                        </a:lnSpc>
                        <a:spcBef>
                          <a:spcPts val="0"/>
                        </a:spcBef>
                        <a:spcAft>
                          <a:spcPts val="0"/>
                        </a:spcAft>
                        <a:buNone/>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東京都内以外は不可</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845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配布方法</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タクシー乗務員からの手渡し配布</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895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配布単価（税抜）</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オールターゲット　</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@60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料金は手数料が含まれたグロス金額です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845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配布個数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10,000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個</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r h="845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配布期間</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10,000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個 配布あたり</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 2</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週間</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05244300"/>
                  </a:ext>
                </a:extLst>
              </a:tr>
              <a:tr h="934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枠数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各週 </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a:t>
                      </a:r>
                    </a:p>
                    <a:p>
                      <a:pPr marL="0" marR="0" lvl="0" indent="0" algn="l" rtl="0">
                        <a:lnSpc>
                          <a:spcPct val="130000"/>
                        </a:lnSpc>
                        <a:spcBef>
                          <a:spcPts val="0"/>
                        </a:spcBef>
                        <a:spcAft>
                          <a:spcPts val="0"/>
                        </a:spcAft>
                        <a:buNone/>
                      </a:pP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空き枠状況は営業担当までお問合せください</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6397981"/>
                  </a:ext>
                </a:extLst>
              </a:tr>
            </a:tbl>
          </a:graphicData>
        </a:graphic>
      </p:graphicFrame>
      <p:sp>
        <p:nvSpPr>
          <p:cNvPr id="12" name="テキスト ボックス 11">
            <a:extLst>
              <a:ext uri="{FF2B5EF4-FFF2-40B4-BE49-F238E27FC236}">
                <a16:creationId xmlns:a16="http://schemas.microsoft.com/office/drawing/2014/main" id="{D67AFE72-9F14-DFD2-532F-F419DCD18C1C}"/>
              </a:ext>
            </a:extLst>
          </p:cNvPr>
          <p:cNvSpPr txBox="1"/>
          <p:nvPr/>
        </p:nvSpPr>
        <p:spPr>
          <a:xfrm>
            <a:off x="6826685" y="1987205"/>
            <a:ext cx="1287734" cy="464331"/>
          </a:xfrm>
          <a:prstGeom prst="rect">
            <a:avLst/>
          </a:prstGeom>
          <a:solidFill>
            <a:schemeClr val="tx1"/>
          </a:solidFill>
          <a:ln>
            <a:noFill/>
          </a:ln>
        </p:spPr>
        <p:txBody>
          <a:bodyPr wrap="none" lIns="216000" tIns="108000" rIns="216000" bIns="108000"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適用条件</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1C208B5C-D76F-E6E8-7F3E-7E352117E772}"/>
              </a:ext>
            </a:extLst>
          </p:cNvPr>
          <p:cNvSpPr txBox="1"/>
          <p:nvPr/>
        </p:nvSpPr>
        <p:spPr>
          <a:xfrm>
            <a:off x="6830013" y="2565632"/>
            <a:ext cx="1121168" cy="414454"/>
          </a:xfrm>
          <a:prstGeom prst="rect">
            <a:avLst/>
          </a:prstGeom>
          <a:solidFill>
            <a:srgbClr val="AAAAAA"/>
          </a:solidFill>
        </p:spPr>
        <p:txBody>
          <a:bodyPr wrap="none" lIns="144000" tIns="72000" rIns="144000" bIns="72000" rtlCol="0">
            <a:spAutoFit/>
          </a:bodyPr>
          <a:lstStyle/>
          <a:p>
            <a:pPr>
              <a:lnSpc>
                <a:spcPct val="140000"/>
              </a:lnSpc>
            </a:pPr>
            <a:r>
              <a:rPr kumimoji="1" lang="en-US" altLang="ja-JP" sz="1400" kern="3000" spc="60" dirty="0">
                <a:solidFill>
                  <a:schemeClr val="bg1"/>
                </a:solidFill>
                <a:latin typeface="Noto Sans JP" panose="020B0200000000000000" pitchFamily="34" charset="-128"/>
                <a:ea typeface="Noto Sans JP" panose="020B0200000000000000" pitchFamily="34" charset="-128"/>
              </a:rPr>
              <a:t>NG</a:t>
            </a:r>
            <a:r>
              <a:rPr kumimoji="1" lang="ja-JP" altLang="en-US" sz="1400" kern="3000" spc="60">
                <a:solidFill>
                  <a:schemeClr val="bg1"/>
                </a:solidFill>
                <a:latin typeface="Noto Sans JP" panose="020B0200000000000000" pitchFamily="34" charset="-128"/>
                <a:ea typeface="Noto Sans JP" panose="020B0200000000000000" pitchFamily="34" charset="-128"/>
              </a:rPr>
              <a:t>配布物</a:t>
            </a:r>
            <a:endParaRPr kumimoji="1"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510B6F90-ADE0-31B0-3765-667A570F1B4D}"/>
              </a:ext>
            </a:extLst>
          </p:cNvPr>
          <p:cNvSpPr txBox="1"/>
          <p:nvPr/>
        </p:nvSpPr>
        <p:spPr>
          <a:xfrm>
            <a:off x="6769510" y="3085289"/>
            <a:ext cx="3999668" cy="2910605"/>
          </a:xfrm>
          <a:prstGeom prst="rect">
            <a:avLst/>
          </a:prstGeom>
          <a:noFill/>
        </p:spPr>
        <p:txBody>
          <a:bodyPr wrap="square" rtlCol="0">
            <a:spAutoFit/>
          </a:bodyPr>
          <a:lstStyle/>
          <a:p>
            <a:pPr marL="138113" indent="-138113">
              <a:lnSpc>
                <a:spcPct val="140000"/>
              </a:lnSpc>
              <a:buFont typeface="Arial" panose="020B0604020202020204" pitchFamily="34" charset="0"/>
              <a:buChar char="•"/>
            </a:pPr>
            <a:r>
              <a:rPr lang="ja-JP" altLang="en-US" sz="1100" kern="3000">
                <a:latin typeface="Noto Sans JP" panose="020B0200000000000000" pitchFamily="34" charset="-128"/>
                <a:ea typeface="Noto Sans JP" panose="020B0200000000000000" pitchFamily="34" charset="-128"/>
              </a:rPr>
              <a:t>チラシ</a:t>
            </a:r>
            <a:endParaRPr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パンフレット</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ティッシュ</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ノベルティ類</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冷蔵保存が必要な食品、飲料</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車内美化に影響を与える食品（ポテトチップスなど）</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酒類、アルコール飲料（ノンアルコール飲料含む）</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においが強いもの</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容積が著しく大きいもの（都度ご相談ください）</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医薬品、医薬部外品</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たばこ、電子たばこ（</a:t>
            </a:r>
            <a:r>
              <a:rPr kumimoji="1" lang="en-US" altLang="ja-JP" sz="1100" kern="3000" dirty="0">
                <a:latin typeface="Noto Sans JP" panose="020B0200000000000000" pitchFamily="34" charset="-128"/>
                <a:ea typeface="Noto Sans JP" panose="020B0200000000000000" pitchFamily="34" charset="-128"/>
              </a:rPr>
              <a:t>VAPE</a:t>
            </a:r>
            <a:r>
              <a:rPr kumimoji="1" lang="ja-JP" altLang="en-US" sz="1100" kern="3000">
                <a:latin typeface="Noto Sans JP" panose="020B0200000000000000" pitchFamily="34" charset="-128"/>
                <a:ea typeface="Noto Sans JP" panose="020B0200000000000000" pitchFamily="34" charset="-128"/>
              </a:rPr>
              <a:t>含む）</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その他弊社が不可と判断したもの</a:t>
            </a:r>
            <a:endParaRPr kumimoji="1" lang="en-US" altLang="ja-JP" sz="1100" kern="3000" dirty="0">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C35B6204-B80C-621E-E6B6-5AADF7DF1862}"/>
              </a:ext>
            </a:extLst>
          </p:cNvPr>
          <p:cNvSpPr txBox="1"/>
          <p:nvPr/>
        </p:nvSpPr>
        <p:spPr>
          <a:xfrm>
            <a:off x="10973188" y="2565632"/>
            <a:ext cx="1649198" cy="414454"/>
          </a:xfrm>
          <a:prstGeom prst="rect">
            <a:avLst/>
          </a:prstGeom>
          <a:solidFill>
            <a:srgbClr val="AAAAAA"/>
          </a:solidFill>
        </p:spPr>
        <p:txBody>
          <a:bodyPr wrap="none" lIns="144000" tIns="72000" rIns="144000" bIns="72000" rtlCol="0">
            <a:spAutoFit/>
          </a:bodyPr>
          <a:lstStyle/>
          <a:p>
            <a:pPr>
              <a:lnSpc>
                <a:spcPct val="140000"/>
              </a:lnSpc>
            </a:pPr>
            <a:r>
              <a:rPr kumimoji="1" lang="ja-JP" altLang="en-US" sz="1400" kern="3000" spc="60">
                <a:solidFill>
                  <a:schemeClr val="bg1"/>
                </a:solidFill>
                <a:latin typeface="Noto Sans JP" panose="020B0200000000000000" pitchFamily="34" charset="-128"/>
                <a:ea typeface="Noto Sans JP" panose="020B0200000000000000" pitchFamily="34" charset="-128"/>
              </a:rPr>
              <a:t>配布物</a:t>
            </a:r>
            <a:r>
              <a:rPr kumimoji="1" lang="en-US" altLang="ja-JP" sz="1400" kern="3000" spc="60" dirty="0">
                <a:solidFill>
                  <a:schemeClr val="bg1"/>
                </a:solidFill>
                <a:latin typeface="Noto Sans JP" panose="020B0200000000000000" pitchFamily="34" charset="-128"/>
                <a:ea typeface="Noto Sans JP" panose="020B0200000000000000" pitchFamily="34" charset="-128"/>
              </a:rPr>
              <a:t> </a:t>
            </a:r>
            <a:r>
              <a:rPr kumimoji="1" lang="ja-JP" altLang="en-US" sz="1400" kern="3000" spc="60">
                <a:solidFill>
                  <a:schemeClr val="bg1"/>
                </a:solidFill>
                <a:latin typeface="Noto Sans JP" panose="020B0200000000000000" pitchFamily="34" charset="-128"/>
                <a:ea typeface="Noto Sans JP" panose="020B0200000000000000" pitchFamily="34" charset="-128"/>
              </a:rPr>
              <a:t>納品規定</a:t>
            </a:r>
            <a:endParaRPr kumimoji="1"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061EF328-F42A-3174-2A56-3D0E0C8461EA}"/>
              </a:ext>
            </a:extLst>
          </p:cNvPr>
          <p:cNvSpPr txBox="1"/>
          <p:nvPr/>
        </p:nvSpPr>
        <p:spPr>
          <a:xfrm>
            <a:off x="10912683" y="3085289"/>
            <a:ext cx="5843266" cy="1014701"/>
          </a:xfrm>
          <a:prstGeom prst="rect">
            <a:avLst/>
          </a:prstGeom>
          <a:noFill/>
        </p:spPr>
        <p:txBody>
          <a:bodyPr wrap="none" rtlCol="0">
            <a:spAutoFit/>
          </a:bodyPr>
          <a:lstStyle/>
          <a:p>
            <a:pPr marL="127000" indent="-117475">
              <a:lnSpc>
                <a:spcPct val="140000"/>
              </a:lnSpc>
              <a:buFont typeface="Arial" panose="020B0604020202020204" pitchFamily="34" charset="0"/>
              <a:buChar char="•"/>
            </a:pPr>
            <a:r>
              <a:rPr lang="ja-JP" altLang="en-US" sz="1100" kern="3000">
                <a:latin typeface="Noto Sans JP" panose="020B0200000000000000" pitchFamily="34" charset="-128"/>
                <a:ea typeface="Noto Sans JP" panose="020B0200000000000000" pitchFamily="34" charset="-128"/>
              </a:rPr>
              <a:t>営業所のキャパシティに鑑みて、</a:t>
            </a:r>
            <a:r>
              <a:rPr lang="en-US" altLang="ja-JP" sz="1100" kern="3000" dirty="0">
                <a:latin typeface="Noto Sans JP" panose="020B0200000000000000" pitchFamily="34" charset="-128"/>
                <a:ea typeface="Noto Sans JP" panose="020B0200000000000000" pitchFamily="34" charset="-128"/>
              </a:rPr>
              <a:t>1</a:t>
            </a:r>
            <a:r>
              <a:rPr lang="ja-JP" altLang="en-US" sz="1100" kern="3000">
                <a:latin typeface="Noto Sans JP" panose="020B0200000000000000" pitchFamily="34" charset="-128"/>
                <a:ea typeface="Noto Sans JP" panose="020B0200000000000000" pitchFamily="34" charset="-128"/>
              </a:rPr>
              <a:t>営業所あたり</a:t>
            </a:r>
            <a:r>
              <a:rPr lang="en-US" altLang="ja-JP" sz="1100" kern="3000" dirty="0">
                <a:latin typeface="Noto Sans JP" panose="020B0200000000000000" pitchFamily="34" charset="-128"/>
                <a:ea typeface="Noto Sans JP" panose="020B0200000000000000" pitchFamily="34" charset="-128"/>
              </a:rPr>
              <a:t>1</a:t>
            </a:r>
            <a:r>
              <a:rPr lang="ja-JP" altLang="en-US" sz="1100" kern="3000">
                <a:latin typeface="Noto Sans JP" panose="020B0200000000000000" pitchFamily="34" charset="-128"/>
                <a:ea typeface="Noto Sans JP" panose="020B0200000000000000" pitchFamily="34" charset="-128"/>
              </a:rPr>
              <a:t>週間に</a:t>
            </a:r>
            <a:r>
              <a:rPr lang="en-US" altLang="ja-JP" sz="1100" kern="3000" dirty="0">
                <a:latin typeface="Noto Sans JP" panose="020B0200000000000000" pitchFamily="34" charset="-128"/>
                <a:ea typeface="Noto Sans JP" panose="020B0200000000000000" pitchFamily="34" charset="-128"/>
              </a:rPr>
              <a:t>5,000</a:t>
            </a:r>
            <a:r>
              <a:rPr lang="ja-JP" altLang="en-US" sz="1100" kern="3000">
                <a:latin typeface="Noto Sans JP" panose="020B0200000000000000" pitchFamily="34" charset="-128"/>
                <a:ea typeface="Noto Sans JP" panose="020B0200000000000000" pitchFamily="34" charset="-128"/>
              </a:rPr>
              <a:t>個までの</a:t>
            </a:r>
            <a:endParaRPr lang="en-US" altLang="ja-JP" sz="1100" kern="3000" dirty="0">
              <a:latin typeface="Noto Sans JP" panose="020B0200000000000000" pitchFamily="34" charset="-128"/>
              <a:ea typeface="Noto Sans JP" panose="020B0200000000000000" pitchFamily="34" charset="-128"/>
            </a:endParaRPr>
          </a:p>
          <a:p>
            <a:pPr>
              <a:lnSpc>
                <a:spcPct val="140000"/>
              </a:lnSpc>
            </a:pPr>
            <a:r>
              <a:rPr kumimoji="1" lang="ja-JP" altLang="en-US" sz="1100" kern="3000">
                <a:latin typeface="Noto Sans JP" panose="020B0200000000000000" pitchFamily="34" charset="-128"/>
                <a:ea typeface="Noto Sans JP" panose="020B0200000000000000" pitchFamily="34" charset="-128"/>
              </a:rPr>
              <a:t>　配布といたします。（</a:t>
            </a:r>
            <a:r>
              <a:rPr kumimoji="1" lang="en-US" altLang="ja-JP" sz="1100" kern="3000" dirty="0">
                <a:latin typeface="Noto Sans JP" panose="020B0200000000000000" pitchFamily="34" charset="-128"/>
                <a:ea typeface="Noto Sans JP" panose="020B0200000000000000" pitchFamily="34" charset="-128"/>
              </a:rPr>
              <a:t>10,000</a:t>
            </a:r>
            <a:r>
              <a:rPr kumimoji="1" lang="ja-JP" altLang="en-US" sz="1100" kern="3000">
                <a:latin typeface="Noto Sans JP" panose="020B0200000000000000" pitchFamily="34" charset="-128"/>
                <a:ea typeface="Noto Sans JP" panose="020B0200000000000000" pitchFamily="34" charset="-128"/>
              </a:rPr>
              <a:t>個配布の場合は</a:t>
            </a:r>
            <a:r>
              <a:rPr kumimoji="1" lang="en-US" altLang="ja-JP" sz="1100" kern="3000" dirty="0">
                <a:latin typeface="Noto Sans JP" panose="020B0200000000000000" pitchFamily="34" charset="-128"/>
                <a:ea typeface="Noto Sans JP" panose="020B0200000000000000" pitchFamily="34" charset="-128"/>
              </a:rPr>
              <a:t>2</a:t>
            </a:r>
            <a:r>
              <a:rPr kumimoji="1" lang="ja-JP" altLang="en-US" sz="1100" kern="3000">
                <a:latin typeface="Noto Sans JP" panose="020B0200000000000000" pitchFamily="34" charset="-128"/>
                <a:ea typeface="Noto Sans JP" panose="020B0200000000000000" pitchFamily="34" charset="-128"/>
              </a:rPr>
              <a:t>営業所に</a:t>
            </a:r>
            <a:r>
              <a:rPr kumimoji="1" lang="en-US" altLang="ja-JP" sz="1100" kern="3000" dirty="0">
                <a:latin typeface="Noto Sans JP" panose="020B0200000000000000" pitchFamily="34" charset="-128"/>
                <a:ea typeface="Noto Sans JP" panose="020B0200000000000000" pitchFamily="34" charset="-128"/>
              </a:rPr>
              <a:t>5,000</a:t>
            </a:r>
            <a:r>
              <a:rPr kumimoji="1" lang="ja-JP" altLang="en-US" sz="1100" kern="3000">
                <a:latin typeface="Noto Sans JP" panose="020B0200000000000000" pitchFamily="34" charset="-128"/>
                <a:ea typeface="Noto Sans JP" panose="020B0200000000000000" pitchFamily="34" charset="-128"/>
              </a:rPr>
              <a:t>個ずつの納品となります）</a:t>
            </a:r>
            <a:endParaRPr kumimoji="1" lang="en-US" altLang="ja-JP" sz="1100" kern="3000" dirty="0">
              <a:latin typeface="Noto Sans JP" panose="020B0200000000000000" pitchFamily="34" charset="-128"/>
              <a:ea typeface="Noto Sans JP" panose="020B0200000000000000" pitchFamily="34" charset="-128"/>
            </a:endParaRPr>
          </a:p>
          <a:p>
            <a:pPr marL="127000" indent="-127000">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配布開始</a:t>
            </a:r>
            <a:r>
              <a:rPr kumimoji="1" lang="en-US" altLang="ja-JP" sz="1100" kern="3000" dirty="0">
                <a:latin typeface="Noto Sans JP" panose="020B0200000000000000" pitchFamily="34" charset="-128"/>
                <a:ea typeface="Noto Sans JP" panose="020B0200000000000000" pitchFamily="34" charset="-128"/>
              </a:rPr>
              <a:t>5</a:t>
            </a:r>
            <a:r>
              <a:rPr kumimoji="1" lang="ja-JP" altLang="en-US" sz="1100" kern="3000">
                <a:latin typeface="Noto Sans JP" panose="020B0200000000000000" pitchFamily="34" charset="-128"/>
                <a:ea typeface="Noto Sans JP" panose="020B0200000000000000" pitchFamily="34" charset="-128"/>
              </a:rPr>
              <a:t>営業日前までに配布物を指定の営業所までお送りください。</a:t>
            </a:r>
            <a:endParaRPr kumimoji="1" lang="en-US" altLang="ja-JP" sz="1100" kern="3000" dirty="0">
              <a:latin typeface="Noto Sans JP" panose="020B0200000000000000" pitchFamily="34" charset="-128"/>
              <a:ea typeface="Noto Sans JP" panose="020B0200000000000000" pitchFamily="34" charset="-128"/>
            </a:endParaRPr>
          </a:p>
          <a:p>
            <a:pPr marL="127000" indent="-127000">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アッセンブリはできませんので、指定場所にサンプリングできる状態で納品ください。</a:t>
            </a:r>
            <a:endParaRPr kumimoji="1" lang="en-US" altLang="ja-JP" sz="1100" kern="3000" dirty="0">
              <a:latin typeface="Noto Sans JP" panose="020B0200000000000000" pitchFamily="34" charset="-128"/>
              <a:ea typeface="Noto Sans JP" panose="020B0200000000000000" pitchFamily="34" charset="-128"/>
            </a:endParaRPr>
          </a:p>
        </p:txBody>
      </p:sp>
      <p:sp>
        <p:nvSpPr>
          <p:cNvPr id="18" name="テキスト ボックス 17">
            <a:extLst>
              <a:ext uri="{FF2B5EF4-FFF2-40B4-BE49-F238E27FC236}">
                <a16:creationId xmlns:a16="http://schemas.microsoft.com/office/drawing/2014/main" id="{4B063AB4-32BC-9A8D-76E5-F34278496F68}"/>
              </a:ext>
            </a:extLst>
          </p:cNvPr>
          <p:cNvSpPr txBox="1"/>
          <p:nvPr/>
        </p:nvSpPr>
        <p:spPr>
          <a:xfrm>
            <a:off x="6830013" y="6183042"/>
            <a:ext cx="1039735" cy="414454"/>
          </a:xfrm>
          <a:prstGeom prst="rect">
            <a:avLst/>
          </a:prstGeom>
          <a:solidFill>
            <a:srgbClr val="AAAAAA"/>
          </a:solidFill>
        </p:spPr>
        <p:txBody>
          <a:bodyPr wrap="none" lIns="144000" tIns="72000" rIns="144000" bIns="72000" rtlCol="0">
            <a:spAutoFit/>
          </a:bodyPr>
          <a:lstStyle/>
          <a:p>
            <a:pPr>
              <a:lnSpc>
                <a:spcPct val="140000"/>
              </a:lnSpc>
            </a:pPr>
            <a:r>
              <a:rPr kumimoji="1" lang="ja-JP" altLang="en-US" sz="1400" kern="3000" spc="60">
                <a:solidFill>
                  <a:schemeClr val="bg1"/>
                </a:solidFill>
                <a:latin typeface="Noto Sans JP" panose="020B0200000000000000" pitchFamily="34" charset="-128"/>
                <a:ea typeface="Noto Sans JP" panose="020B0200000000000000" pitchFamily="34" charset="-128"/>
              </a:rPr>
              <a:t>注意事項</a:t>
            </a:r>
            <a:endParaRPr kumimoji="1" lang="en-US" altLang="ja-JP" sz="1200" kern="3000" spc="60" dirty="0">
              <a:solidFill>
                <a:schemeClr val="bg1"/>
              </a:solidFill>
              <a:latin typeface="Noto Sans JP" panose="020B0200000000000000" pitchFamily="34" charset="-128"/>
              <a:ea typeface="Noto Sans JP" panose="020B0200000000000000" pitchFamily="34" charset="-128"/>
            </a:endParaRPr>
          </a:p>
        </p:txBody>
      </p:sp>
      <p:sp>
        <p:nvSpPr>
          <p:cNvPr id="19" name="テキスト ボックス 18">
            <a:extLst>
              <a:ext uri="{FF2B5EF4-FFF2-40B4-BE49-F238E27FC236}">
                <a16:creationId xmlns:a16="http://schemas.microsoft.com/office/drawing/2014/main" id="{F0D8FDFB-F95F-A57E-75CA-3E39BB14C233}"/>
              </a:ext>
            </a:extLst>
          </p:cNvPr>
          <p:cNvSpPr txBox="1"/>
          <p:nvPr/>
        </p:nvSpPr>
        <p:spPr>
          <a:xfrm>
            <a:off x="6769510" y="6687200"/>
            <a:ext cx="11089866" cy="2436629"/>
          </a:xfrm>
          <a:prstGeom prst="rect">
            <a:avLst/>
          </a:prstGeom>
          <a:noFill/>
        </p:spPr>
        <p:txBody>
          <a:bodyPr wrap="square" rtlCol="0">
            <a:spAutoFit/>
          </a:bodyPr>
          <a:lstStyle/>
          <a:p>
            <a:pPr>
              <a:lnSpc>
                <a:spcPct val="140000"/>
              </a:lnSpc>
            </a:pPr>
            <a:r>
              <a:rPr lang="ja-JP" altLang="en-US" sz="1100" kern="3000">
                <a:latin typeface="Noto Sans JP" panose="020B0200000000000000" pitchFamily="34" charset="-128"/>
                <a:ea typeface="Noto Sans JP" panose="020B0200000000000000" pitchFamily="34" charset="-128"/>
              </a:rPr>
              <a:t>配信期間によっては</a:t>
            </a:r>
            <a:r>
              <a:rPr lang="en-US" altLang="ja-JP" sz="1100" kern="3000" dirty="0">
                <a:latin typeface="Noto Sans JP" panose="020B0200000000000000" pitchFamily="34" charset="-128"/>
                <a:ea typeface="Noto Sans JP" panose="020B0200000000000000" pitchFamily="34" charset="-128"/>
              </a:rPr>
              <a:t>10,000</a:t>
            </a:r>
            <a:r>
              <a:rPr lang="ja-JP" altLang="en-US" sz="1100" kern="3000">
                <a:latin typeface="Noto Sans JP" panose="020B0200000000000000" pitchFamily="34" charset="-128"/>
                <a:ea typeface="Noto Sans JP" panose="020B0200000000000000" pitchFamily="34" charset="-128"/>
              </a:rPr>
              <a:t>個以上の配布も可能ですので、詳しくは担当営業にお問い合わせください。</a:t>
            </a:r>
            <a:endParaRPr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lang="ja-JP" altLang="en-US" sz="1100" kern="3000">
                <a:latin typeface="Noto Sans JP" panose="020B0200000000000000" pitchFamily="34" charset="-128"/>
                <a:ea typeface="Noto Sans JP" panose="020B0200000000000000" pitchFamily="34" charset="-128"/>
              </a:rPr>
              <a:t>運行に支障のない範囲でサンプリングを実施いたします。場合によっては配布数に満たない場合もございますのでご了承ください。（返金なし、製品は弊社負担にて廃棄）</a:t>
            </a:r>
            <a:endParaRPr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男性、女性以外のターゲティングはできません。</a:t>
            </a:r>
            <a:endParaRPr kumimoji="1" lang="en-US" altLang="ja-JP" sz="1100" kern="300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配送費は広告主様負担にてお願いいたします。</a:t>
            </a:r>
            <a:endParaRPr kumimoji="1" lang="en-US" altLang="ja-JP" sz="1100" kern="3000" dirty="0">
              <a:latin typeface="Noto Sans JP" panose="020B0200000000000000" pitchFamily="34" charset="-128"/>
              <a:ea typeface="Noto Sans JP" panose="020B0200000000000000" pitchFamily="34" charset="-128"/>
            </a:endParaRPr>
          </a:p>
          <a:p>
            <a:pPr marL="127000" indent="-127000">
              <a:lnSpc>
                <a:spcPct val="140000"/>
              </a:lnSpc>
              <a:buFont typeface="Arial" panose="020B0604020202020204" pitchFamily="34" charset="0"/>
              <a:buChar char="•"/>
            </a:pPr>
            <a:r>
              <a:rPr kumimoji="1" lang="ja-JP" altLang="en-US" sz="1100" kern="3000">
                <a:latin typeface="Noto Sans JP" panose="020B0200000000000000" pitchFamily="34" charset="-128"/>
                <a:ea typeface="Noto Sans JP" panose="020B0200000000000000" pitchFamily="34"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kumimoji="1" lang="en-US" altLang="ja-JP" sz="1100" kern="3000" dirty="0">
              <a:latin typeface="Noto Sans JP" panose="020B0200000000000000" pitchFamily="34" charset="-128"/>
              <a:ea typeface="Noto Sans JP" panose="020B0200000000000000" pitchFamily="34" charset="-128"/>
            </a:endParaRPr>
          </a:p>
          <a:p>
            <a:pPr marL="127000" indent="-127000">
              <a:lnSpc>
                <a:spcPct val="140000"/>
              </a:lnSpc>
              <a:buFont typeface="Arial" panose="020B0604020202020204" pitchFamily="34" charset="0"/>
              <a:buChar char="•"/>
            </a:pPr>
            <a:r>
              <a:rPr lang="ja-JP" altLang="en-US" sz="1100" u="none" strike="noStrike" cap="none">
                <a:latin typeface="Noto Sans JP" panose="020B0200000000000000" pitchFamily="34" charset="-128"/>
                <a:ea typeface="Noto Sans JP" panose="020B0200000000000000" pitchFamily="34" charset="-128"/>
                <a:cs typeface="Arial"/>
                <a:sym typeface="Arial"/>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1100" kern="3000" dirty="0">
              <a:latin typeface="Noto Sans JP" panose="020B0200000000000000" pitchFamily="34" charset="-128"/>
              <a:ea typeface="Noto Sans JP" panose="020B0200000000000000" pitchFamily="34" charset="-128"/>
            </a:endParaRPr>
          </a:p>
        </p:txBody>
      </p:sp>
      <p:sp>
        <p:nvSpPr>
          <p:cNvPr id="6" name="Slide Number Placeholder 5">
            <a:extLst>
              <a:ext uri="{FF2B5EF4-FFF2-40B4-BE49-F238E27FC236}">
                <a16:creationId xmlns:a16="http://schemas.microsoft.com/office/drawing/2014/main" id="{5C3D9165-0585-54B4-08FF-35630E255B40}"/>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27</a:t>
            </a:fld>
            <a:endParaRPr kumimoji="1" lang="ja-JP" altLang="en-US">
              <a:solidFill>
                <a:srgbClr val="AAAAAA"/>
              </a:solidFill>
            </a:endParaRPr>
          </a:p>
        </p:txBody>
      </p:sp>
    </p:spTree>
    <p:extLst>
      <p:ext uri="{BB962C8B-B14F-4D97-AF65-F5344CB8AC3E}">
        <p14:creationId xmlns:p14="http://schemas.microsoft.com/office/powerpoint/2010/main" val="525218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AB6493AB-49A1-3C77-B611-F58896EC550D}"/>
              </a:ext>
            </a:extLst>
          </p:cNvPr>
          <p:cNvSpPr/>
          <p:nvPr/>
        </p:nvSpPr>
        <p:spPr>
          <a:xfrm>
            <a:off x="13581072" y="3015778"/>
            <a:ext cx="2071509" cy="5586293"/>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5A36BF0A-73D9-E0E9-8152-41D31CEE268B}"/>
              </a:ext>
            </a:extLst>
          </p:cNvPr>
          <p:cNvCxnSpPr>
            <a:cxnSpLocks/>
          </p:cNvCxnSpPr>
          <p:nvPr/>
        </p:nvCxnSpPr>
        <p:spPr>
          <a:xfrm>
            <a:off x="13580404" y="7483500"/>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7886774"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オプションメニュー　</a:t>
            </a:r>
            <a:r>
              <a:rPr kumimoji="1" lang="ja-JP" altLang="en-US" sz="2800" kern="3000" spc="60">
                <a:solidFill>
                  <a:schemeClr val="bg1"/>
                </a:solidFill>
                <a:latin typeface="Noto Sans JP" panose="020B0200000000000000" pitchFamily="34" charset="-128"/>
                <a:ea typeface="Noto Sans JP" panose="020B0200000000000000" pitchFamily="34" charset="-128"/>
              </a:rPr>
              <a:t>マーケティングリサーチ</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3" name="表 5">
            <a:extLst>
              <a:ext uri="{FF2B5EF4-FFF2-40B4-BE49-F238E27FC236}">
                <a16:creationId xmlns:a16="http://schemas.microsoft.com/office/drawing/2014/main" id="{D433431F-318F-874C-12FC-B498C8C00600}"/>
              </a:ext>
            </a:extLst>
          </p:cNvPr>
          <p:cNvGraphicFramePr>
            <a:graphicFrameLocks noGrp="1"/>
          </p:cNvGraphicFramePr>
          <p:nvPr>
            <p:extLst>
              <p:ext uri="{D42A27DB-BD31-4B8C-83A1-F6EECF244321}">
                <p14:modId xmlns:p14="http://schemas.microsoft.com/office/powerpoint/2010/main" val="2397406159"/>
              </p:ext>
            </p:extLst>
          </p:nvPr>
        </p:nvGraphicFramePr>
        <p:xfrm>
          <a:off x="649006" y="1978950"/>
          <a:ext cx="12182574" cy="7114128"/>
        </p:xfrm>
        <a:graphic>
          <a:graphicData uri="http://schemas.openxmlformats.org/drawingml/2006/table">
            <a:tbl>
              <a:tblPr firstRow="1" bandRow="1">
                <a:tableStyleId>{5C22544A-7EE6-4342-B048-85BDC9FD1C3A}</a:tableStyleId>
              </a:tblPr>
              <a:tblGrid>
                <a:gridCol w="1959283">
                  <a:extLst>
                    <a:ext uri="{9D8B030D-6E8A-4147-A177-3AD203B41FA5}">
                      <a16:colId xmlns:a16="http://schemas.microsoft.com/office/drawing/2014/main" val="3102703487"/>
                    </a:ext>
                  </a:extLst>
                </a:gridCol>
                <a:gridCol w="10223291">
                  <a:extLst>
                    <a:ext uri="{9D8B030D-6E8A-4147-A177-3AD203B41FA5}">
                      <a16:colId xmlns:a16="http://schemas.microsoft.com/office/drawing/2014/main" val="2564056743"/>
                    </a:ext>
                  </a:extLst>
                </a:gridCol>
              </a:tblGrid>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料金</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371600" rtl="0" eaLnBrk="1" fontAlgn="auto" latinLnBrk="0" hangingPunct="1">
                        <a:lnSpc>
                          <a:spcPct val="130000"/>
                        </a:lnSpc>
                        <a:spcBef>
                          <a:spcPts val="0"/>
                        </a:spcBef>
                        <a:spcAft>
                          <a:spcPts val="0"/>
                        </a:spcAft>
                        <a:buClrTx/>
                        <a:buSzTx/>
                        <a:buFontTx/>
                        <a:buNone/>
                        <a:tabLst/>
                        <a:defRPr/>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60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万円（税抜）</a:t>
                      </a: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基本調査</a:t>
                      </a: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1</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回のグロス料金</a:t>
                      </a: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税抜</a:t>
                      </a: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2,000</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万円以上（</a:t>
                      </a: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※1</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回</a:t>
                      </a: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1</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期間あたり）のご発注で態度変容調査を無償提供。</a:t>
                      </a:r>
                      <a:endPar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kumimoji="1" lang="ja-JP" altLang="en-US" sz="1200" b="0" i="0">
                          <a:solidFill>
                            <a:srgbClr val="AAAAAA"/>
                          </a:solidFill>
                          <a:latin typeface="Noto Sans JP" panose="020B0200000000000000" pitchFamily="34" charset="-128"/>
                          <a:ea typeface="Noto Sans JP" panose="020B0200000000000000" pitchFamily="34" charset="-128"/>
                          <a:cs typeface="Arial"/>
                          <a:sym typeface="Arial"/>
                        </a:rPr>
                        <a:t>無償提供は</a:t>
                      </a:r>
                      <a:r>
                        <a:rPr kumimoji="1"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3</a:t>
                      </a:r>
                      <a:r>
                        <a:rPr kumimoji="1" lang="ja-JP" altLang="en-US" sz="1200" b="0" i="0">
                          <a:solidFill>
                            <a:srgbClr val="AAAAAA"/>
                          </a:solidFill>
                          <a:latin typeface="Noto Sans JP" panose="020B0200000000000000" pitchFamily="34" charset="-128"/>
                          <a:ea typeface="Noto Sans JP" panose="020B0200000000000000" pitchFamily="34" charset="-128"/>
                          <a:cs typeface="Arial"/>
                          <a:sym typeface="Arial"/>
                        </a:rPr>
                        <a:t>ヶ月の間に</a:t>
                      </a:r>
                      <a:r>
                        <a:rPr kumimoji="1"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rgbClr val="AAAAAA"/>
                          </a:solidFill>
                          <a:latin typeface="Noto Sans JP" panose="020B0200000000000000" pitchFamily="34" charset="-128"/>
                          <a:ea typeface="Noto Sans JP" panose="020B0200000000000000" pitchFamily="34" charset="-128"/>
                          <a:cs typeface="Arial"/>
                          <a:sym typeface="Arial"/>
                        </a:rPr>
                        <a:t>回のみとし、弊社規定の調査票の内容を変更する場合には費用が発生する可能性があります。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調査方法</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インターネット調査</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対象者条件</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代以上の男女</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 / 1</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都</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県</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サンプルサイズ</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SCR</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　：</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40,000s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回収目標</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本調査：</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300s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回収目標（接触者</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150s, </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非接触者</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150s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接触者</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広告配信期間に「東京</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23</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区で日本交通、帝都自動車交通、東京無線、日の丸交通、東都自動車のタクシーに乗車あり」</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と回答したユーザー</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非接触者</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広告配信期間に「タクシーに乗車していない」と回答したユーザー</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調査項目</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商品認知、商品に関する各指標（好感度・興味関心・比較検討・使用意向・推奨意向）、</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広告認知、広告評価（内容理解、好感、印象）、広告をきっかけとしたアクション</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05244300"/>
                  </a:ext>
                </a:extLst>
              </a:tr>
              <a:tr h="885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納品物</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PPT</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レポート</a:t>
                      </a:r>
                    </a:p>
                    <a:p>
                      <a:pPr marL="0" marR="0" lvl="0" indent="0" algn="l" rtl="0">
                        <a:lnSpc>
                          <a:spcPct val="130000"/>
                        </a:lnSpc>
                        <a:spcBef>
                          <a:spcPts val="0"/>
                        </a:spcBef>
                        <a:spcAft>
                          <a:spcPts val="0"/>
                        </a:spcAft>
                        <a:buNone/>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 </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ローデータのご提供はいたしません</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6397981"/>
                  </a:ext>
                </a:extLst>
              </a:tr>
            </a:tbl>
          </a:graphicData>
        </a:graphic>
      </p:graphicFrame>
      <p:sp>
        <p:nvSpPr>
          <p:cNvPr id="4" name="正方形/長方形 3">
            <a:extLst>
              <a:ext uri="{FF2B5EF4-FFF2-40B4-BE49-F238E27FC236}">
                <a16:creationId xmlns:a16="http://schemas.microsoft.com/office/drawing/2014/main" id="{F41D9706-0CD9-9A9D-590E-03D080749C92}"/>
              </a:ext>
            </a:extLst>
          </p:cNvPr>
          <p:cNvSpPr/>
          <p:nvPr/>
        </p:nvSpPr>
        <p:spPr>
          <a:xfrm>
            <a:off x="13581072" y="2407204"/>
            <a:ext cx="4139781" cy="576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FD20F6C-D999-D96B-AD67-F84882D0D673}"/>
              </a:ext>
            </a:extLst>
          </p:cNvPr>
          <p:cNvSpPr txBox="1"/>
          <p:nvPr/>
        </p:nvSpPr>
        <p:spPr>
          <a:xfrm>
            <a:off x="14919993" y="2539024"/>
            <a:ext cx="1461939" cy="338554"/>
          </a:xfrm>
          <a:prstGeom prst="rect">
            <a:avLst/>
          </a:prstGeom>
          <a:noFill/>
        </p:spPr>
        <p:txBody>
          <a:bodyPr wrap="none"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スケジュール</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7777117E-08EB-A37D-361F-D62880A145D9}"/>
              </a:ext>
            </a:extLst>
          </p:cNvPr>
          <p:cNvSpPr txBox="1"/>
          <p:nvPr/>
        </p:nvSpPr>
        <p:spPr>
          <a:xfrm>
            <a:off x="14175680" y="3424084"/>
            <a:ext cx="88229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調査開始</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8" name="テキスト ボックス 17">
            <a:extLst>
              <a:ext uri="{FF2B5EF4-FFF2-40B4-BE49-F238E27FC236}">
                <a16:creationId xmlns:a16="http://schemas.microsoft.com/office/drawing/2014/main" id="{468BFC0A-27DA-CB6B-F8F8-2BF445D18343}"/>
              </a:ext>
            </a:extLst>
          </p:cNvPr>
          <p:cNvSpPr txBox="1"/>
          <p:nvPr/>
        </p:nvSpPr>
        <p:spPr>
          <a:xfrm>
            <a:off x="14088477" y="4542095"/>
            <a:ext cx="1056700"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調査票入稿</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3" name="テキスト ボックス 22">
            <a:extLst>
              <a:ext uri="{FF2B5EF4-FFF2-40B4-BE49-F238E27FC236}">
                <a16:creationId xmlns:a16="http://schemas.microsoft.com/office/drawing/2014/main" id="{215205C5-AB18-5166-7452-91325AD7D6C1}"/>
              </a:ext>
            </a:extLst>
          </p:cNvPr>
          <p:cNvSpPr txBox="1"/>
          <p:nvPr/>
        </p:nvSpPr>
        <p:spPr>
          <a:xfrm>
            <a:off x="13739667" y="5660106"/>
            <a:ext cx="175432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スクリーニング調査</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497B55C3-2C4C-F3E6-757D-F482897234B4}"/>
              </a:ext>
            </a:extLst>
          </p:cNvPr>
          <p:cNvSpPr txBox="1"/>
          <p:nvPr/>
        </p:nvSpPr>
        <p:spPr>
          <a:xfrm>
            <a:off x="14262885" y="6778117"/>
            <a:ext cx="70788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本調査</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5" name="正方形/長方形 34">
            <a:extLst>
              <a:ext uri="{FF2B5EF4-FFF2-40B4-BE49-F238E27FC236}">
                <a16:creationId xmlns:a16="http://schemas.microsoft.com/office/drawing/2014/main" id="{253672DE-2DDD-7C8B-05A9-AD93651147B1}"/>
              </a:ext>
            </a:extLst>
          </p:cNvPr>
          <p:cNvSpPr/>
          <p:nvPr/>
        </p:nvSpPr>
        <p:spPr>
          <a:xfrm>
            <a:off x="15651846" y="3015778"/>
            <a:ext cx="2071509" cy="5586293"/>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4B3DFC77-E68C-7AEF-D975-2EAA601C56BA}"/>
              </a:ext>
            </a:extLst>
          </p:cNvPr>
          <p:cNvCxnSpPr>
            <a:cxnSpLocks/>
          </p:cNvCxnSpPr>
          <p:nvPr/>
        </p:nvCxnSpPr>
        <p:spPr>
          <a:xfrm>
            <a:off x="13580404" y="4129283"/>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3EFFC45-2130-9F2A-813E-EBC6804B697D}"/>
              </a:ext>
            </a:extLst>
          </p:cNvPr>
          <p:cNvCxnSpPr>
            <a:cxnSpLocks/>
          </p:cNvCxnSpPr>
          <p:nvPr/>
        </p:nvCxnSpPr>
        <p:spPr>
          <a:xfrm>
            <a:off x="13580404" y="5247294"/>
            <a:ext cx="41476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14D9F0F-187B-EEA5-ED33-982BBE515339}"/>
              </a:ext>
            </a:extLst>
          </p:cNvPr>
          <p:cNvCxnSpPr>
            <a:cxnSpLocks/>
          </p:cNvCxnSpPr>
          <p:nvPr/>
        </p:nvCxnSpPr>
        <p:spPr>
          <a:xfrm>
            <a:off x="13580404" y="6365305"/>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41" name="三角形 40">
            <a:extLst>
              <a:ext uri="{FF2B5EF4-FFF2-40B4-BE49-F238E27FC236}">
                <a16:creationId xmlns:a16="http://schemas.microsoft.com/office/drawing/2014/main" id="{97D7B3D9-9288-CD1A-86C2-DC534CE78C25}"/>
              </a:ext>
            </a:extLst>
          </p:cNvPr>
          <p:cNvSpPr/>
          <p:nvPr/>
        </p:nvSpPr>
        <p:spPr>
          <a:xfrm rot="3600000">
            <a:off x="14505990" y="4001481"/>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三角形 41">
            <a:extLst>
              <a:ext uri="{FF2B5EF4-FFF2-40B4-BE49-F238E27FC236}">
                <a16:creationId xmlns:a16="http://schemas.microsoft.com/office/drawing/2014/main" id="{C8123839-EEB0-BEEE-9BB5-8BBDFC23964B}"/>
              </a:ext>
            </a:extLst>
          </p:cNvPr>
          <p:cNvSpPr/>
          <p:nvPr/>
        </p:nvSpPr>
        <p:spPr>
          <a:xfrm rot="3600000">
            <a:off x="14505991" y="5123238"/>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三角形 42">
            <a:extLst>
              <a:ext uri="{FF2B5EF4-FFF2-40B4-BE49-F238E27FC236}">
                <a16:creationId xmlns:a16="http://schemas.microsoft.com/office/drawing/2014/main" id="{3A49A3EA-D151-8FF6-4610-894D8EE35917}"/>
              </a:ext>
            </a:extLst>
          </p:cNvPr>
          <p:cNvSpPr/>
          <p:nvPr/>
        </p:nvSpPr>
        <p:spPr>
          <a:xfrm rot="3600000">
            <a:off x="14505991" y="6244995"/>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58966B01-9F40-5FF2-BF21-F926F325CA9F}"/>
              </a:ext>
            </a:extLst>
          </p:cNvPr>
          <p:cNvSpPr txBox="1"/>
          <p:nvPr/>
        </p:nvSpPr>
        <p:spPr>
          <a:xfrm>
            <a:off x="14001277" y="7897799"/>
            <a:ext cx="123110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レポート納品</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47" name="三角形 46">
            <a:extLst>
              <a:ext uri="{FF2B5EF4-FFF2-40B4-BE49-F238E27FC236}">
                <a16:creationId xmlns:a16="http://schemas.microsoft.com/office/drawing/2014/main" id="{7EE01132-FC4E-F0B9-709D-906AD21BD288}"/>
              </a:ext>
            </a:extLst>
          </p:cNvPr>
          <p:cNvSpPr/>
          <p:nvPr/>
        </p:nvSpPr>
        <p:spPr>
          <a:xfrm rot="3600000">
            <a:off x="14505991" y="7364677"/>
            <a:ext cx="221673"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42E0CDDF-02FD-6594-56FD-1AF025D3C5A7}"/>
              </a:ext>
            </a:extLst>
          </p:cNvPr>
          <p:cNvSpPr txBox="1"/>
          <p:nvPr/>
        </p:nvSpPr>
        <p:spPr>
          <a:xfrm>
            <a:off x="16159253" y="3424084"/>
            <a:ext cx="1056701"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広告申込時</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50" name="テキスト ボックス 49">
            <a:extLst>
              <a:ext uri="{FF2B5EF4-FFF2-40B4-BE49-F238E27FC236}">
                <a16:creationId xmlns:a16="http://schemas.microsoft.com/office/drawing/2014/main" id="{3E9135FD-1BE9-B0FA-5552-39F464D7ED45}"/>
              </a:ext>
            </a:extLst>
          </p:cNvPr>
          <p:cNvSpPr txBox="1"/>
          <p:nvPr/>
        </p:nvSpPr>
        <p:spPr>
          <a:xfrm>
            <a:off x="16021714" y="4352909"/>
            <a:ext cx="1331775"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広告掲載終了</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7</a:t>
            </a:r>
            <a:r>
              <a:rPr kumimoji="1" lang="ja-JP" altLang="en-US" sz="1300" kern="3000" spc="60">
                <a:latin typeface="Noto Sans JP" panose="020B0200000000000000" pitchFamily="34" charset="-128"/>
                <a:ea typeface="Noto Sans JP" panose="020B0200000000000000" pitchFamily="34" charset="-128"/>
              </a:rPr>
              <a:t>営業日前まで</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54" name="テキスト ボックス 53">
            <a:extLst>
              <a:ext uri="{FF2B5EF4-FFF2-40B4-BE49-F238E27FC236}">
                <a16:creationId xmlns:a16="http://schemas.microsoft.com/office/drawing/2014/main" id="{C2F1898B-0673-5907-3DA3-A77D28A03F43}"/>
              </a:ext>
            </a:extLst>
          </p:cNvPr>
          <p:cNvSpPr txBox="1"/>
          <p:nvPr/>
        </p:nvSpPr>
        <p:spPr>
          <a:xfrm>
            <a:off x="15897642" y="5490005"/>
            <a:ext cx="157992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広告掲載終了から</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3</a:t>
            </a:r>
            <a:r>
              <a:rPr kumimoji="1" lang="ja-JP" altLang="en-US" sz="1300" kern="3000" spc="60">
                <a:latin typeface="Noto Sans JP" panose="020B0200000000000000" pitchFamily="34" charset="-128"/>
                <a:ea typeface="Noto Sans JP" panose="020B0200000000000000" pitchFamily="34" charset="-128"/>
              </a:rPr>
              <a:t>営業日以内</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55" name="テキスト ボックス 54">
            <a:extLst>
              <a:ext uri="{FF2B5EF4-FFF2-40B4-BE49-F238E27FC236}">
                <a16:creationId xmlns:a16="http://schemas.microsoft.com/office/drawing/2014/main" id="{E73712BF-3287-CAEA-876D-5452EB66DCDC}"/>
              </a:ext>
            </a:extLst>
          </p:cNvPr>
          <p:cNvSpPr txBox="1"/>
          <p:nvPr/>
        </p:nvSpPr>
        <p:spPr>
          <a:xfrm>
            <a:off x="15810439" y="6444001"/>
            <a:ext cx="1754326" cy="902298"/>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スクリーニング調査</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lang="ja-JP" altLang="en-US" sz="1300" kern="3000" spc="60">
                <a:latin typeface="Noto Sans JP" panose="020B0200000000000000" pitchFamily="34" charset="-128"/>
                <a:ea typeface="Noto Sans JP" panose="020B0200000000000000" pitchFamily="34" charset="-128"/>
              </a:rPr>
              <a:t>終了から</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3</a:t>
            </a:r>
            <a:r>
              <a:rPr kumimoji="1" lang="ja-JP" altLang="en-US" sz="1300" kern="3000" spc="60">
                <a:latin typeface="Noto Sans JP" panose="020B0200000000000000" pitchFamily="34" charset="-128"/>
                <a:ea typeface="Noto Sans JP" panose="020B0200000000000000" pitchFamily="34" charset="-128"/>
              </a:rPr>
              <a:t>営業日以内</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56" name="テキスト ボックス 55">
            <a:extLst>
              <a:ext uri="{FF2B5EF4-FFF2-40B4-BE49-F238E27FC236}">
                <a16:creationId xmlns:a16="http://schemas.microsoft.com/office/drawing/2014/main" id="{F6D33C54-419A-E17D-C74A-01CDBF957331}"/>
              </a:ext>
            </a:extLst>
          </p:cNvPr>
          <p:cNvSpPr txBox="1"/>
          <p:nvPr/>
        </p:nvSpPr>
        <p:spPr>
          <a:xfrm>
            <a:off x="15971380" y="7707221"/>
            <a:ext cx="1432444"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本調査終了から</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10</a:t>
            </a:r>
            <a:r>
              <a:rPr kumimoji="1" lang="ja-JP" altLang="en-US" sz="1300" kern="3000" spc="60">
                <a:latin typeface="Noto Sans JP" panose="020B0200000000000000" pitchFamily="34" charset="-128"/>
                <a:ea typeface="Noto Sans JP" panose="020B0200000000000000" pitchFamily="34" charset="-128"/>
              </a:rPr>
              <a:t>営業日以内</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2" name="Slide Number Placeholder 5">
            <a:extLst>
              <a:ext uri="{FF2B5EF4-FFF2-40B4-BE49-F238E27FC236}">
                <a16:creationId xmlns:a16="http://schemas.microsoft.com/office/drawing/2014/main" id="{6756E19D-E847-4E74-535A-129104959E64}"/>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28</a:t>
            </a:fld>
            <a:endParaRPr kumimoji="1" lang="ja-JP" altLang="en-US">
              <a:solidFill>
                <a:srgbClr val="AAAAAA"/>
              </a:solidFill>
            </a:endParaRPr>
          </a:p>
        </p:txBody>
      </p:sp>
    </p:spTree>
    <p:extLst>
      <p:ext uri="{BB962C8B-B14F-4D97-AF65-F5344CB8AC3E}">
        <p14:creationId xmlns:p14="http://schemas.microsoft.com/office/powerpoint/2010/main" val="2607398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7768793" cy="523220"/>
          </a:xfrm>
          <a:prstGeom prst="rect">
            <a:avLst/>
          </a:prstGeom>
          <a:noFill/>
        </p:spPr>
        <p:txBody>
          <a:bodyPr wrap="none" rtlCol="0">
            <a:spAutoFit/>
          </a:bodyPr>
          <a:lstStyle/>
          <a:p>
            <a:r>
              <a:rPr kumimoji="1" lang="ja-JP" altLang="en-US" sz="2800" b="1" kern="3000" spc="60" dirty="0">
                <a:solidFill>
                  <a:schemeClr val="bg1"/>
                </a:solidFill>
                <a:latin typeface="Noto Sans JP ExtraBold" panose="020B0200000000000000" pitchFamily="34" charset="-128"/>
                <a:ea typeface="Noto Sans JP ExtraBold" panose="020B0200000000000000" pitchFamily="34" charset="-128"/>
              </a:rPr>
              <a:t>富裕層リーチ強化プラン</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a:t>
            </a:r>
            <a:r>
              <a:rPr kumimoji="1" lang="ja-JP" altLang="en-US" sz="2800" b="1" kern="3000" spc="60" dirty="0">
                <a:solidFill>
                  <a:schemeClr val="bg1"/>
                </a:solidFill>
                <a:latin typeface="Noto Sans JP ExtraBold" panose="020B0200000000000000" pitchFamily="34" charset="-128"/>
                <a:ea typeface="Noto Sans JP ExtraBold" panose="020B0200000000000000" pitchFamily="34" charset="-128"/>
              </a:rPr>
              <a:t> </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Golfcart Vision』</a:t>
            </a:r>
          </a:p>
        </p:txBody>
      </p:sp>
      <p:sp>
        <p:nvSpPr>
          <p:cNvPr id="3" name="テキスト ボックス 2">
            <a:extLst>
              <a:ext uri="{FF2B5EF4-FFF2-40B4-BE49-F238E27FC236}">
                <a16:creationId xmlns:a16="http://schemas.microsoft.com/office/drawing/2014/main" id="{17C50272-D937-BCAE-E506-C12B6C7F1F1A}"/>
              </a:ext>
            </a:extLst>
          </p:cNvPr>
          <p:cNvSpPr txBox="1"/>
          <p:nvPr/>
        </p:nvSpPr>
        <p:spPr>
          <a:xfrm>
            <a:off x="10371846" y="348993"/>
            <a:ext cx="7008009" cy="1098121"/>
          </a:xfrm>
          <a:prstGeom prst="rect">
            <a:avLst/>
          </a:prstGeom>
          <a:noFill/>
        </p:spPr>
        <p:txBody>
          <a:bodyPr wrap="none" rtlCol="0">
            <a:spAutoFit/>
          </a:bodyPr>
          <a:lstStyle/>
          <a:p>
            <a:pPr>
              <a:lnSpc>
                <a:spcPct val="140000"/>
              </a:lnSpc>
            </a:pPr>
            <a:r>
              <a:rPr lang="en-US" altLang="ja-JP" sz="1600" kern="3000" spc="60" dirty="0">
                <a:solidFill>
                  <a:schemeClr val="bg1"/>
                </a:solidFill>
                <a:latin typeface="Noto Sans JP" panose="020B0200000000000000" pitchFamily="34" charset="-128"/>
                <a:ea typeface="Noto Sans JP" panose="020B0200000000000000" pitchFamily="34" charset="-128"/>
              </a:rPr>
              <a:t>IRIS</a:t>
            </a:r>
            <a:r>
              <a:rPr lang="ja-JP" altLang="en-US" sz="1600" kern="3000" spc="60" dirty="0">
                <a:solidFill>
                  <a:schemeClr val="bg1"/>
                </a:solidFill>
                <a:latin typeface="Noto Sans JP" panose="020B0200000000000000" pitchFamily="34" charset="-128"/>
                <a:ea typeface="Noto Sans JP" panose="020B0200000000000000" pitchFamily="34" charset="-128"/>
              </a:rPr>
              <a:t>が運営するゴルフカートサイネージメディア</a:t>
            </a:r>
            <a:r>
              <a:rPr lang="en-US" altLang="ja-JP" sz="1600" kern="3000" spc="60" dirty="0">
                <a:solidFill>
                  <a:schemeClr val="bg1"/>
                </a:solidFill>
                <a:latin typeface="Noto Sans JP" panose="020B0200000000000000" pitchFamily="34" charset="-128"/>
                <a:ea typeface="Noto Sans JP" panose="020B0200000000000000" pitchFamily="34" charset="-128"/>
              </a:rPr>
              <a:t>『Golfcart Vision』</a:t>
            </a:r>
            <a:r>
              <a:rPr lang="ja-JP" altLang="en-US" sz="1600" kern="3000" spc="60" dirty="0">
                <a:solidFill>
                  <a:schemeClr val="bg1"/>
                </a:solidFill>
                <a:latin typeface="Noto Sans JP" panose="020B0200000000000000" pitchFamily="34" charset="-128"/>
                <a:ea typeface="Noto Sans JP" panose="020B0200000000000000" pitchFamily="34" charset="-128"/>
              </a:rPr>
              <a:t>と</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lang="ja-JP" altLang="en-US" sz="1600" kern="3000" spc="60" dirty="0">
                <a:solidFill>
                  <a:schemeClr val="bg1"/>
                </a:solidFill>
                <a:latin typeface="Noto Sans JP" panose="020B0200000000000000" pitchFamily="34" charset="-128"/>
                <a:ea typeface="Noto Sans JP" panose="020B0200000000000000" pitchFamily="34" charset="-128"/>
              </a:rPr>
              <a:t>セットで配信することで富裕層に対してのリーチ拡大が見込めます。</a:t>
            </a:r>
          </a:p>
          <a:p>
            <a:pPr>
              <a:lnSpc>
                <a:spcPct val="140000"/>
              </a:lnSpc>
            </a:pP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7" name="表 5">
            <a:extLst>
              <a:ext uri="{FF2B5EF4-FFF2-40B4-BE49-F238E27FC236}">
                <a16:creationId xmlns:a16="http://schemas.microsoft.com/office/drawing/2014/main" id="{A4AC9F43-4C8D-00D1-5E47-29037703AB9C}"/>
              </a:ext>
            </a:extLst>
          </p:cNvPr>
          <p:cNvGraphicFramePr>
            <a:graphicFrameLocks noGrp="1"/>
          </p:cNvGraphicFramePr>
          <p:nvPr>
            <p:extLst>
              <p:ext uri="{D42A27DB-BD31-4B8C-83A1-F6EECF244321}">
                <p14:modId xmlns:p14="http://schemas.microsoft.com/office/powerpoint/2010/main" val="2320336321"/>
              </p:ext>
            </p:extLst>
          </p:nvPr>
        </p:nvGraphicFramePr>
        <p:xfrm>
          <a:off x="649006" y="1978950"/>
          <a:ext cx="6120504" cy="6943506"/>
        </p:xfrm>
        <a:graphic>
          <a:graphicData uri="http://schemas.openxmlformats.org/drawingml/2006/table">
            <a:tbl>
              <a:tblPr firstRow="1" bandRow="1">
                <a:tableStyleId>{5C22544A-7EE6-4342-B048-85BDC9FD1C3A}</a:tableStyleId>
              </a:tblPr>
              <a:tblGrid>
                <a:gridCol w="2025320">
                  <a:extLst>
                    <a:ext uri="{9D8B030D-6E8A-4147-A177-3AD203B41FA5}">
                      <a16:colId xmlns:a16="http://schemas.microsoft.com/office/drawing/2014/main" val="3102703487"/>
                    </a:ext>
                  </a:extLst>
                </a:gridCol>
                <a:gridCol w="4095184">
                  <a:extLst>
                    <a:ext uri="{9D8B030D-6E8A-4147-A177-3AD203B41FA5}">
                      <a16:colId xmlns:a16="http://schemas.microsoft.com/office/drawing/2014/main" val="2564056743"/>
                    </a:ext>
                  </a:extLst>
                </a:gridCol>
              </a:tblGrid>
              <a:tr h="714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プラン</a:t>
                      </a:r>
                      <a:r>
                        <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名</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富裕層リーチ強化プラン</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7647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rPr>
                        <a:t>出稿メディア</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『Golfcart Vision』</a:t>
                      </a:r>
                      <a:endParaRPr lang="ja-JP" altLang="en-US" sz="1400" b="0" i="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4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メディア概要</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展開ゴルフ場：首都圏近郊の</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57</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ゴルフ場</a:t>
                      </a:r>
                      <a:endParaRPr lang="en-US" altLang="ja-JP" sz="1400" b="0" i="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設置台数：</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3,600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台</a:t>
                      </a:r>
                      <a:endParaRPr lang="en-US" altLang="ja-JP" sz="1400" b="0" i="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月間想定リーチ人数：約</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170,000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人</a:t>
                      </a:r>
                    </a:p>
                    <a:p>
                      <a:pPr marL="0" marR="0" lvl="0" indent="0" algn="l" rtl="0">
                        <a:lnSpc>
                          <a:spcPct val="130000"/>
                        </a:lnSpc>
                        <a:spcBef>
                          <a:spcPts val="0"/>
                        </a:spcBef>
                        <a:spcAft>
                          <a:spcPts val="0"/>
                        </a:spcAft>
                        <a:buNone/>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上記は</a:t>
                      </a:r>
                      <a:r>
                        <a:rPr lang="en-US" altLang="ja-JP" sz="1200" b="0" i="0">
                          <a:solidFill>
                            <a:srgbClr val="AAAAAA"/>
                          </a:solidFill>
                          <a:latin typeface="Noto Sans JP" panose="020B0200000000000000" pitchFamily="34" charset="-128"/>
                          <a:ea typeface="Noto Sans JP" panose="020B0200000000000000" pitchFamily="34" charset="-128"/>
                          <a:cs typeface="Arial"/>
                          <a:sym typeface="Arial"/>
                        </a:rPr>
                        <a:t>4</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ー</a:t>
                      </a:r>
                      <a:r>
                        <a:rPr lang="en-US" altLang="ja-JP" sz="1200" b="0" i="0">
                          <a:solidFill>
                            <a:srgbClr val="AAAAAA"/>
                          </a:solidFill>
                          <a:latin typeface="Noto Sans JP" panose="020B0200000000000000" pitchFamily="34" charset="-128"/>
                          <a:ea typeface="Noto Sans JP" panose="020B0200000000000000" pitchFamily="34" charset="-128"/>
                          <a:cs typeface="Arial"/>
                          <a:sym typeface="Arial"/>
                        </a:rPr>
                        <a:t>6</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月枠でのスペックとなります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83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着座時想定視聴数</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250,000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回</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週</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dirty="0">
                          <a:solidFill>
                            <a:srgbClr val="AAAAAA"/>
                          </a:solidFill>
                          <a:latin typeface="Noto Sans JP" panose="020B0200000000000000" pitchFamily="34" charset="-128"/>
                          <a:ea typeface="Noto Sans JP" panose="020B0200000000000000" pitchFamily="34" charset="-128"/>
                          <a:cs typeface="Arial"/>
                          <a:sym typeface="Arial"/>
                        </a:rPr>
                        <a:t>カートに座った状態での想定視数となります</a:t>
                      </a:r>
                      <a:endPar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dirty="0">
                          <a:solidFill>
                            <a:srgbClr val="AAAAAA"/>
                          </a:solidFill>
                          <a:latin typeface="Noto Sans JP" panose="020B0200000000000000" pitchFamily="34" charset="-128"/>
                          <a:ea typeface="Noto Sans JP" panose="020B0200000000000000" pitchFamily="34" charset="-128"/>
                          <a:cs typeface="Arial"/>
                          <a:sym typeface="Arial"/>
                        </a:rPr>
                        <a:t>上記は</a:t>
                      </a: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4-6</a:t>
                      </a:r>
                      <a:r>
                        <a:rPr lang="ja-JP" altLang="en-US" sz="1200" b="0" i="0" dirty="0">
                          <a:solidFill>
                            <a:srgbClr val="AAAAAA"/>
                          </a:solidFill>
                          <a:latin typeface="Noto Sans JP" panose="020B0200000000000000" pitchFamily="34" charset="-128"/>
                          <a:ea typeface="Noto Sans JP" panose="020B0200000000000000" pitchFamily="34" charset="-128"/>
                          <a:cs typeface="Arial"/>
                          <a:sym typeface="Arial"/>
                        </a:rPr>
                        <a:t>月枠での数値となります</a:t>
                      </a:r>
                      <a:endParaRPr lang="en-US" altLang="ja-JP"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223393705"/>
                  </a:ext>
                </a:extLst>
              </a:tr>
              <a:tr h="781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rPr>
                        <a:t>枠数</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15</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週</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49545259"/>
                  </a:ext>
                </a:extLst>
              </a:tr>
              <a:tr h="895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提供価格（税抜）</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180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万円</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a:t>
                      </a:r>
                      <a:r>
                        <a:rPr lang="en-US" altLang="ja-JP" sz="1400" b="0" i="0">
                          <a:solidFill>
                            <a:schemeClr val="tx1"/>
                          </a:solidFill>
                          <a:latin typeface="Noto Sans JP" panose="020B0200000000000000" pitchFamily="34" charset="-128"/>
                          <a:ea typeface="Noto Sans JP" panose="020B0200000000000000" pitchFamily="34" charset="-128"/>
                          <a:cs typeface="Arial"/>
                          <a:sym typeface="Arial"/>
                        </a:rPr>
                        <a:t>〜</a:t>
                      </a:r>
                      <a:endParaRPr lang="ja-JP" altLang="en-US" sz="1400" b="0" i="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AAAAAA"/>
                          </a:solidFill>
                          <a:latin typeface="Noto Sans JP" panose="020B0200000000000000" pitchFamily="34" charset="-128"/>
                          <a:ea typeface="Noto Sans JP" panose="020B0200000000000000" pitchFamily="34" charset="-128"/>
                          <a:cs typeface="Arial"/>
                          <a:sym typeface="Arial"/>
                        </a:rPr>
                        <a:t>※</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料金は手数料が含まれたグロス金額です</a:t>
                      </a:r>
                      <a:endParaRPr lang="en-US" altLang="ja-JP" sz="1200" b="0" i="0">
                        <a:solidFill>
                          <a:srgbClr val="AAAAAA"/>
                        </a:solidFill>
                        <a:latin typeface="Noto Sans JP" panose="020B0200000000000000" pitchFamily="34" charset="-128"/>
                        <a:ea typeface="Noto Sans JP" panose="020B02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a:solidFill>
                            <a:srgbClr val="AAAAAA"/>
                          </a:solidFill>
                          <a:latin typeface="Noto Sans JP" panose="020B0200000000000000" pitchFamily="34" charset="-128"/>
                          <a:ea typeface="Noto Sans JP" panose="020B0200000000000000" pitchFamily="34" charset="-128"/>
                          <a:cs typeface="Arial"/>
                          <a:sym typeface="Arial"/>
                        </a:rPr>
                        <a:t>※</a:t>
                      </a:r>
                      <a:r>
                        <a:rPr kumimoji="1" lang="ja-JP" altLang="en-US" sz="1200" b="0" i="0">
                          <a:solidFill>
                            <a:srgbClr val="AAAAAA"/>
                          </a:solidFill>
                          <a:latin typeface="Noto Sans JP" panose="020B0200000000000000" pitchFamily="34" charset="-128"/>
                          <a:ea typeface="Noto Sans JP" panose="020B0200000000000000" pitchFamily="34" charset="-128"/>
                          <a:cs typeface="Arial"/>
                          <a:sym typeface="Arial"/>
                        </a:rPr>
                        <a:t>上記は</a:t>
                      </a:r>
                      <a:r>
                        <a:rPr lang="en-US" altLang="ja-JP" sz="1200" b="0" i="0">
                          <a:solidFill>
                            <a:srgbClr val="AAAAAA"/>
                          </a:solidFill>
                          <a:latin typeface="Noto Sans JP" panose="020B0200000000000000" pitchFamily="34" charset="-128"/>
                          <a:ea typeface="Noto Sans JP" panose="020B0200000000000000" pitchFamily="34" charset="-128"/>
                          <a:cs typeface="Arial"/>
                          <a:sym typeface="Arial"/>
                        </a:rPr>
                        <a:t>4</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ー</a:t>
                      </a:r>
                      <a:r>
                        <a:rPr lang="en-US" altLang="ja-JP" sz="1200" b="0" i="0">
                          <a:solidFill>
                            <a:srgbClr val="AAAAAA"/>
                          </a:solidFill>
                          <a:latin typeface="Noto Sans JP" panose="020B0200000000000000" pitchFamily="34" charset="-128"/>
                          <a:ea typeface="Noto Sans JP" panose="020B0200000000000000" pitchFamily="34" charset="-128"/>
                          <a:cs typeface="Arial"/>
                          <a:sym typeface="Arial"/>
                        </a:rPr>
                        <a:t>6</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月枠の</a:t>
                      </a:r>
                      <a:r>
                        <a:rPr lang="en-US" altLang="ja-JP" sz="1200" b="0" i="0">
                          <a:solidFill>
                            <a:srgbClr val="AAAAAA"/>
                          </a:solidFill>
                          <a:latin typeface="Noto Sans JP" panose="020B0200000000000000" pitchFamily="34" charset="-128"/>
                          <a:ea typeface="Noto Sans JP" panose="020B0200000000000000" pitchFamily="34" charset="-128"/>
                          <a:cs typeface="Arial"/>
                          <a:sym typeface="Arial"/>
                        </a:rPr>
                        <a:t>1</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枠</a:t>
                      </a:r>
                      <a:r>
                        <a:rPr lang="en-US" altLang="ja-JP" sz="1200" b="0" i="0">
                          <a:solidFill>
                            <a:srgbClr val="AAAAAA"/>
                          </a:solidFill>
                          <a:latin typeface="Noto Sans JP" panose="020B0200000000000000" pitchFamily="34" charset="-128"/>
                          <a:ea typeface="Noto Sans JP" panose="020B0200000000000000" pitchFamily="34" charset="-128"/>
                          <a:cs typeface="Arial"/>
                          <a:sym typeface="Arial"/>
                        </a:rPr>
                        <a:t>1</a:t>
                      </a: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週間あたりの金額となります</a:t>
                      </a:r>
                      <a:endParaRPr lang="en-US" altLang="ja-JP"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745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rPr>
                        <a:t>メディア詳細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en" altLang="ja-JP" sz="1400" b="0" i="0">
                          <a:solidFill>
                            <a:schemeClr val="tx1"/>
                          </a:solidFill>
                          <a:latin typeface="Noto Sans JP" panose="020B0200000000000000" pitchFamily="34" charset="-128"/>
                          <a:ea typeface="Noto Sans JP" panose="020B0200000000000000" pitchFamily="34" charset="-128"/>
                          <a:cs typeface="Arial"/>
                          <a:sym typeface="Arial"/>
                        </a:rPr>
                        <a:t>https://www.golfcart-vision.jp/</a:t>
                      </a:r>
                      <a:endParaRPr lang="ja-JP" altLang="en-US" sz="1400" b="0" i="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r h="845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rPr>
                        <a:t>その他</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100" b="0" i="0" dirty="0">
                          <a:solidFill>
                            <a:schemeClr val="tx1"/>
                          </a:solidFill>
                          <a:latin typeface="Noto Sans JP" panose="020B0200000000000000" pitchFamily="34" charset="-128"/>
                          <a:ea typeface="Noto Sans JP" panose="020B0200000000000000" pitchFamily="34" charset="-128"/>
                          <a:cs typeface="Arial"/>
                          <a:sym typeface="Arial"/>
                        </a:rPr>
                        <a:t>・別途</a:t>
                      </a:r>
                      <a:r>
                        <a:rPr lang="en-US" altLang="ja-JP" sz="1100" b="0" i="0" dirty="0">
                          <a:solidFill>
                            <a:schemeClr val="tx1"/>
                          </a:solidFill>
                          <a:latin typeface="Noto Sans JP" panose="020B0200000000000000" pitchFamily="34" charset="-128"/>
                          <a:ea typeface="Noto Sans JP" panose="020B0200000000000000" pitchFamily="34" charset="-128"/>
                          <a:cs typeface="Arial"/>
                          <a:sym typeface="Arial"/>
                        </a:rPr>
                        <a:t>GolfcartVision</a:t>
                      </a:r>
                      <a:r>
                        <a:rPr lang="ja-JP" altLang="en-US" sz="1100" b="0" i="0" dirty="0">
                          <a:solidFill>
                            <a:schemeClr val="tx1"/>
                          </a:solidFill>
                          <a:latin typeface="Noto Sans JP" panose="020B0200000000000000" pitchFamily="34" charset="-128"/>
                          <a:ea typeface="Noto Sans JP" panose="020B0200000000000000" pitchFamily="34" charset="-128"/>
                          <a:cs typeface="Arial"/>
                          <a:sym typeface="Arial"/>
                        </a:rPr>
                        <a:t>での掲載可否確認が必要となります</a:t>
                      </a:r>
                      <a:endParaRPr lang="en-US" altLang="ja-JP" sz="11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None/>
                      </a:pPr>
                      <a:r>
                        <a:rPr lang="ja-JP" altLang="en-US" sz="1100" b="0" i="0" dirty="0">
                          <a:solidFill>
                            <a:schemeClr val="tx1"/>
                          </a:solidFill>
                          <a:latin typeface="Noto Sans JP" panose="020B0200000000000000" pitchFamily="34" charset="-128"/>
                          <a:ea typeface="Noto Sans JP" panose="020B0200000000000000" pitchFamily="34" charset="-128"/>
                          <a:cs typeface="Arial"/>
                          <a:sym typeface="Arial"/>
                        </a:rPr>
                        <a:t>・料金詳細・空き枠等は営業担当にお問い合わせください</a:t>
                      </a:r>
                      <a:endParaRPr lang="ja-JP" altLang="en-US" sz="1100" b="0" i="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05244300"/>
                  </a:ext>
                </a:extLst>
              </a:tr>
            </a:tbl>
          </a:graphicData>
        </a:graphic>
      </p:graphicFrame>
      <p:sp>
        <p:nvSpPr>
          <p:cNvPr id="12" name="テキスト ボックス 11">
            <a:extLst>
              <a:ext uri="{FF2B5EF4-FFF2-40B4-BE49-F238E27FC236}">
                <a16:creationId xmlns:a16="http://schemas.microsoft.com/office/drawing/2014/main" id="{D67AFE72-9F14-DFD2-532F-F419DCD18C1C}"/>
              </a:ext>
            </a:extLst>
          </p:cNvPr>
          <p:cNvSpPr txBox="1"/>
          <p:nvPr/>
        </p:nvSpPr>
        <p:spPr>
          <a:xfrm>
            <a:off x="7079717" y="4766841"/>
            <a:ext cx="3292129" cy="464331"/>
          </a:xfrm>
          <a:prstGeom prst="rect">
            <a:avLst/>
          </a:prstGeom>
          <a:solidFill>
            <a:schemeClr val="tx1"/>
          </a:solidFill>
          <a:ln>
            <a:noFill/>
          </a:ln>
        </p:spPr>
        <p:txBody>
          <a:bodyPr wrap="none" lIns="216000" tIns="108000" rIns="216000" bIns="108000" rtlCol="0">
            <a:spAutoFit/>
          </a:bodyPr>
          <a:lstStyle/>
          <a:p>
            <a:r>
              <a:rPr lang="en-US" altLang="ja-JP" sz="1600" kern="3000" spc="60">
                <a:solidFill>
                  <a:schemeClr val="bg1"/>
                </a:solidFill>
                <a:latin typeface="Noto Sans JP" panose="020B0200000000000000" pitchFamily="34" charset="-128"/>
                <a:ea typeface="Noto Sans JP" panose="020B0200000000000000" pitchFamily="34" charset="-128"/>
              </a:rPr>
              <a:t>Golfcart Vision</a:t>
            </a:r>
            <a:r>
              <a:rPr lang="ja-JP" altLang="en-US" sz="1600" kern="3000" spc="60">
                <a:solidFill>
                  <a:schemeClr val="bg1"/>
                </a:solidFill>
                <a:latin typeface="Noto Sans JP" panose="020B0200000000000000" pitchFamily="34" charset="-128"/>
                <a:ea typeface="Noto Sans JP" panose="020B0200000000000000" pitchFamily="34" charset="-128"/>
              </a:rPr>
              <a:t> ユーザー属性</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6" name="Slide Number Placeholder 5">
            <a:extLst>
              <a:ext uri="{FF2B5EF4-FFF2-40B4-BE49-F238E27FC236}">
                <a16:creationId xmlns:a16="http://schemas.microsoft.com/office/drawing/2014/main" id="{5C3D9165-0585-54B4-08FF-35630E255B40}"/>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29</a:t>
            </a:fld>
            <a:endParaRPr kumimoji="1" lang="ja-JP" altLang="en-US">
              <a:solidFill>
                <a:srgbClr val="AAAAAA"/>
              </a:solidFill>
            </a:endParaRPr>
          </a:p>
        </p:txBody>
      </p:sp>
      <p:pic>
        <p:nvPicPr>
          <p:cNvPr id="4" name="図 3">
            <a:extLst>
              <a:ext uri="{FF2B5EF4-FFF2-40B4-BE49-F238E27FC236}">
                <a16:creationId xmlns:a16="http://schemas.microsoft.com/office/drawing/2014/main" id="{9500B918-71B0-00FC-5D38-BCE6E62A21CB}"/>
              </a:ext>
            </a:extLst>
          </p:cNvPr>
          <p:cNvPicPr>
            <a:picLocks noChangeAspect="1"/>
          </p:cNvPicPr>
          <p:nvPr/>
        </p:nvPicPr>
        <p:blipFill>
          <a:blip r:embed="rId3"/>
          <a:stretch>
            <a:fillRect/>
          </a:stretch>
        </p:blipFill>
        <p:spPr>
          <a:xfrm>
            <a:off x="7079717" y="1978950"/>
            <a:ext cx="4098605" cy="2436628"/>
          </a:xfrm>
          <a:prstGeom prst="rect">
            <a:avLst/>
          </a:prstGeom>
        </p:spPr>
      </p:pic>
      <p:pic>
        <p:nvPicPr>
          <p:cNvPr id="5" name="図 4">
            <a:extLst>
              <a:ext uri="{FF2B5EF4-FFF2-40B4-BE49-F238E27FC236}">
                <a16:creationId xmlns:a16="http://schemas.microsoft.com/office/drawing/2014/main" id="{5D5AD38C-41E9-D585-18ED-327739F60E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88529" y="1978950"/>
            <a:ext cx="4645397" cy="2436628"/>
          </a:xfrm>
          <a:prstGeom prst="rect">
            <a:avLst/>
          </a:prstGeom>
        </p:spPr>
      </p:pic>
      <p:grpSp>
        <p:nvGrpSpPr>
          <p:cNvPr id="38" name="グループ化 37">
            <a:extLst>
              <a:ext uri="{FF2B5EF4-FFF2-40B4-BE49-F238E27FC236}">
                <a16:creationId xmlns:a16="http://schemas.microsoft.com/office/drawing/2014/main" id="{67C7C4C9-8A6A-2DAB-39AE-EDD9F5D24718}"/>
              </a:ext>
            </a:extLst>
          </p:cNvPr>
          <p:cNvGrpSpPr/>
          <p:nvPr/>
        </p:nvGrpSpPr>
        <p:grpSpPr>
          <a:xfrm>
            <a:off x="7195465" y="5394247"/>
            <a:ext cx="5176985" cy="1098121"/>
            <a:chOff x="7225604" y="5598152"/>
            <a:chExt cx="5365337" cy="1065092"/>
          </a:xfrm>
        </p:grpSpPr>
        <p:sp>
          <p:nvSpPr>
            <p:cNvPr id="8" name="テキスト ボックス 7">
              <a:extLst>
                <a:ext uri="{FF2B5EF4-FFF2-40B4-BE49-F238E27FC236}">
                  <a16:creationId xmlns:a16="http://schemas.microsoft.com/office/drawing/2014/main" id="{A2ED45F6-84F8-780F-D67B-4114AFE62A02}"/>
                </a:ext>
              </a:extLst>
            </p:cNvPr>
            <p:cNvSpPr txBox="1"/>
            <p:nvPr/>
          </p:nvSpPr>
          <p:spPr>
            <a:xfrm>
              <a:off x="8349725" y="5826136"/>
              <a:ext cx="2072362" cy="448200"/>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部長職以上の役職</a:t>
              </a:r>
            </a:p>
          </p:txBody>
        </p:sp>
        <p:sp>
          <p:nvSpPr>
            <p:cNvPr id="9" name="テキスト ボックス 8">
              <a:extLst>
                <a:ext uri="{FF2B5EF4-FFF2-40B4-BE49-F238E27FC236}">
                  <a16:creationId xmlns:a16="http://schemas.microsoft.com/office/drawing/2014/main" id="{6A1B39E9-BCCD-5BCD-1C30-B33752462182}"/>
                </a:ext>
              </a:extLst>
            </p:cNvPr>
            <p:cNvSpPr txBox="1"/>
            <p:nvPr/>
          </p:nvSpPr>
          <p:spPr>
            <a:xfrm>
              <a:off x="10995311" y="5675935"/>
              <a:ext cx="1595630"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40.0</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10" name="テキスト ボックス 9">
              <a:extLst>
                <a:ext uri="{FF2B5EF4-FFF2-40B4-BE49-F238E27FC236}">
                  <a16:creationId xmlns:a16="http://schemas.microsoft.com/office/drawing/2014/main" id="{DB65C0FB-3B79-87FE-0E6E-6445B00BB0BA}"/>
                </a:ext>
              </a:extLst>
            </p:cNvPr>
            <p:cNvSpPr txBox="1"/>
            <p:nvPr/>
          </p:nvSpPr>
          <p:spPr>
            <a:xfrm>
              <a:off x="11102071" y="6386245"/>
              <a:ext cx="1382109"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6.4%</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pic>
          <p:nvPicPr>
            <p:cNvPr id="11" name="図 10">
              <a:extLst>
                <a:ext uri="{FF2B5EF4-FFF2-40B4-BE49-F238E27FC236}">
                  <a16:creationId xmlns:a16="http://schemas.microsoft.com/office/drawing/2014/main" id="{39645859-547C-E176-2EC1-E129D50EC7CB}"/>
                </a:ext>
              </a:extLst>
            </p:cNvPr>
            <p:cNvPicPr>
              <a:picLocks noChangeAspect="1"/>
            </p:cNvPicPr>
            <p:nvPr/>
          </p:nvPicPr>
          <p:blipFill>
            <a:blip r:embed="rId5"/>
            <a:stretch>
              <a:fillRect/>
            </a:stretch>
          </p:blipFill>
          <p:spPr>
            <a:xfrm>
              <a:off x="7225604" y="5598152"/>
              <a:ext cx="932266" cy="875188"/>
            </a:xfrm>
            <a:prstGeom prst="rect">
              <a:avLst/>
            </a:prstGeom>
          </p:spPr>
        </p:pic>
      </p:grpSp>
      <p:grpSp>
        <p:nvGrpSpPr>
          <p:cNvPr id="39" name="グループ化 38">
            <a:extLst>
              <a:ext uri="{FF2B5EF4-FFF2-40B4-BE49-F238E27FC236}">
                <a16:creationId xmlns:a16="http://schemas.microsoft.com/office/drawing/2014/main" id="{800D656A-736B-FC5A-A103-8C2FF1356392}"/>
              </a:ext>
            </a:extLst>
          </p:cNvPr>
          <p:cNvGrpSpPr/>
          <p:nvPr/>
        </p:nvGrpSpPr>
        <p:grpSpPr>
          <a:xfrm>
            <a:off x="13191812" y="5377834"/>
            <a:ext cx="4386198" cy="929730"/>
            <a:chOff x="13143594" y="5672738"/>
            <a:chExt cx="4386198" cy="929730"/>
          </a:xfrm>
        </p:grpSpPr>
        <p:sp>
          <p:nvSpPr>
            <p:cNvPr id="24" name="テキスト ボックス 23">
              <a:extLst>
                <a:ext uri="{FF2B5EF4-FFF2-40B4-BE49-F238E27FC236}">
                  <a16:creationId xmlns:a16="http://schemas.microsoft.com/office/drawing/2014/main" id="{02C90276-9E9F-2B1E-655C-74746A3F77C4}"/>
                </a:ext>
              </a:extLst>
            </p:cNvPr>
            <p:cNvSpPr txBox="1"/>
            <p:nvPr/>
          </p:nvSpPr>
          <p:spPr>
            <a:xfrm>
              <a:off x="14246431" y="5826136"/>
              <a:ext cx="1364476" cy="438262"/>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外車を保有</a:t>
              </a:r>
            </a:p>
          </p:txBody>
        </p:sp>
        <p:sp>
          <p:nvSpPr>
            <p:cNvPr id="25" name="テキスト ボックス 24">
              <a:extLst>
                <a:ext uri="{FF2B5EF4-FFF2-40B4-BE49-F238E27FC236}">
                  <a16:creationId xmlns:a16="http://schemas.microsoft.com/office/drawing/2014/main" id="{658B9C63-E73C-B8D2-1D45-27FA407C3C23}"/>
                </a:ext>
              </a:extLst>
            </p:cNvPr>
            <p:cNvSpPr txBox="1"/>
            <p:nvPr/>
          </p:nvSpPr>
          <p:spPr>
            <a:xfrm>
              <a:off x="15934162" y="5672738"/>
              <a:ext cx="1595630"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12.6</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6" name="テキスト ボックス 25">
              <a:extLst>
                <a:ext uri="{FF2B5EF4-FFF2-40B4-BE49-F238E27FC236}">
                  <a16:creationId xmlns:a16="http://schemas.microsoft.com/office/drawing/2014/main" id="{466475AA-858C-21C7-E8DD-03AAB0F45D40}"/>
                </a:ext>
              </a:extLst>
            </p:cNvPr>
            <p:cNvSpPr txBox="1"/>
            <p:nvPr/>
          </p:nvSpPr>
          <p:spPr>
            <a:xfrm>
              <a:off x="16040922" y="6325469"/>
              <a:ext cx="1382109"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3.0%</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pic>
          <p:nvPicPr>
            <p:cNvPr id="27" name="図 26">
              <a:extLst>
                <a:ext uri="{FF2B5EF4-FFF2-40B4-BE49-F238E27FC236}">
                  <a16:creationId xmlns:a16="http://schemas.microsoft.com/office/drawing/2014/main" id="{1D206F20-6DEF-0CB4-AE40-1D0C064EBBF4}"/>
                </a:ext>
              </a:extLst>
            </p:cNvPr>
            <p:cNvPicPr>
              <a:picLocks noChangeAspect="1"/>
            </p:cNvPicPr>
            <p:nvPr/>
          </p:nvPicPr>
          <p:blipFill>
            <a:blip r:embed="rId6"/>
            <a:stretch>
              <a:fillRect/>
            </a:stretch>
          </p:blipFill>
          <p:spPr>
            <a:xfrm>
              <a:off x="13143594" y="5876887"/>
              <a:ext cx="975360" cy="383177"/>
            </a:xfrm>
            <a:prstGeom prst="rect">
              <a:avLst/>
            </a:prstGeom>
          </p:spPr>
        </p:pic>
      </p:grpSp>
      <p:grpSp>
        <p:nvGrpSpPr>
          <p:cNvPr id="40" name="グループ化 39">
            <a:extLst>
              <a:ext uri="{FF2B5EF4-FFF2-40B4-BE49-F238E27FC236}">
                <a16:creationId xmlns:a16="http://schemas.microsoft.com/office/drawing/2014/main" id="{49D114B7-BCAA-2ED4-B781-CEB5140E1AC2}"/>
              </a:ext>
            </a:extLst>
          </p:cNvPr>
          <p:cNvGrpSpPr/>
          <p:nvPr/>
        </p:nvGrpSpPr>
        <p:grpSpPr>
          <a:xfrm>
            <a:off x="13194052" y="6761739"/>
            <a:ext cx="4444942" cy="985887"/>
            <a:chOff x="13284614" y="7063918"/>
            <a:chExt cx="4444942" cy="985887"/>
          </a:xfrm>
        </p:grpSpPr>
        <p:sp>
          <p:nvSpPr>
            <p:cNvPr id="33" name="テキスト ボックス 32">
              <a:extLst>
                <a:ext uri="{FF2B5EF4-FFF2-40B4-BE49-F238E27FC236}">
                  <a16:creationId xmlns:a16="http://schemas.microsoft.com/office/drawing/2014/main" id="{29B244CE-CDBB-7C87-B65E-168EAB0B67CC}"/>
                </a:ext>
              </a:extLst>
            </p:cNvPr>
            <p:cNvSpPr txBox="1"/>
            <p:nvPr/>
          </p:nvSpPr>
          <p:spPr>
            <a:xfrm>
              <a:off x="14400118" y="7073716"/>
              <a:ext cx="1733808" cy="835998"/>
            </a:xfrm>
            <a:prstGeom prst="rect">
              <a:avLst/>
            </a:prstGeom>
            <a:noFill/>
          </p:spPr>
          <p:txBody>
            <a:bodyPr wrap="none" rtlCol="0">
              <a:spAutoFit/>
            </a:bodyPr>
            <a:lstStyle/>
            <a:p>
              <a:pPr>
                <a:lnSpc>
                  <a:spcPct val="140000"/>
                </a:lnSpc>
              </a:pPr>
              <a:r>
                <a:rPr kumimoji="1" lang="ja-JP" altLang="en-US" spc="40">
                  <a:latin typeface="Noto Sans JP" panose="020B0200000000000000" pitchFamily="34" charset="-128"/>
                  <a:ea typeface="Noto Sans JP" panose="020B0200000000000000" pitchFamily="34" charset="-128"/>
                </a:rPr>
                <a:t>海外旅行に</a:t>
              </a:r>
              <a:endParaRPr kumimoji="1" lang="en-US" altLang="ja-JP" spc="40" dirty="0">
                <a:latin typeface="Noto Sans JP" panose="020B0200000000000000" pitchFamily="34" charset="-128"/>
                <a:ea typeface="Noto Sans JP" panose="020B0200000000000000" pitchFamily="34" charset="-128"/>
              </a:endParaRPr>
            </a:p>
            <a:p>
              <a:pPr>
                <a:lnSpc>
                  <a:spcPct val="140000"/>
                </a:lnSpc>
              </a:pPr>
              <a:r>
                <a:rPr kumimoji="1" lang="ja-JP" altLang="en-US" spc="40">
                  <a:latin typeface="Noto Sans JP" panose="020B0200000000000000" pitchFamily="34" charset="-128"/>
                  <a:ea typeface="Noto Sans JP" panose="020B0200000000000000" pitchFamily="34" charset="-128"/>
                </a:rPr>
                <a:t>年</a:t>
              </a:r>
              <a:r>
                <a:rPr kumimoji="1" lang="en-US" altLang="ja-JP" spc="40" dirty="0">
                  <a:latin typeface="Noto Sans JP" panose="020B0200000000000000" pitchFamily="34" charset="-128"/>
                  <a:ea typeface="Noto Sans JP" panose="020B0200000000000000" pitchFamily="34" charset="-128"/>
                </a:rPr>
                <a:t>1</a:t>
              </a:r>
              <a:r>
                <a:rPr kumimoji="1" lang="ja-JP" altLang="en-US" spc="40">
                  <a:latin typeface="Noto Sans JP" panose="020B0200000000000000" pitchFamily="34" charset="-128"/>
                  <a:ea typeface="Noto Sans JP" panose="020B0200000000000000" pitchFamily="34" charset="-128"/>
                </a:rPr>
                <a:t>回以上行く</a:t>
              </a:r>
            </a:p>
          </p:txBody>
        </p:sp>
        <p:sp>
          <p:nvSpPr>
            <p:cNvPr id="34" name="テキスト ボックス 33">
              <a:extLst>
                <a:ext uri="{FF2B5EF4-FFF2-40B4-BE49-F238E27FC236}">
                  <a16:creationId xmlns:a16="http://schemas.microsoft.com/office/drawing/2014/main" id="{F949851E-2C2A-0CCD-F186-E2F85F126953}"/>
                </a:ext>
              </a:extLst>
            </p:cNvPr>
            <p:cNvSpPr txBox="1"/>
            <p:nvPr/>
          </p:nvSpPr>
          <p:spPr>
            <a:xfrm>
              <a:off x="16133926" y="7063918"/>
              <a:ext cx="1595630"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12.6</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35" name="テキスト ボックス 34">
              <a:extLst>
                <a:ext uri="{FF2B5EF4-FFF2-40B4-BE49-F238E27FC236}">
                  <a16:creationId xmlns:a16="http://schemas.microsoft.com/office/drawing/2014/main" id="{9C1C4903-2458-D33D-D4AA-EE0BD7D15479}"/>
                </a:ext>
              </a:extLst>
            </p:cNvPr>
            <p:cNvSpPr txBox="1"/>
            <p:nvPr/>
          </p:nvSpPr>
          <p:spPr>
            <a:xfrm>
              <a:off x="16240686" y="7772806"/>
              <a:ext cx="1382109"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1.2%</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pic>
          <p:nvPicPr>
            <p:cNvPr id="36" name="図 35">
              <a:extLst>
                <a:ext uri="{FF2B5EF4-FFF2-40B4-BE49-F238E27FC236}">
                  <a16:creationId xmlns:a16="http://schemas.microsoft.com/office/drawing/2014/main" id="{FC454D62-6B53-AF0F-719D-0AA0678745CB}"/>
                </a:ext>
              </a:extLst>
            </p:cNvPr>
            <p:cNvPicPr>
              <a:picLocks noChangeAspect="1"/>
            </p:cNvPicPr>
            <p:nvPr/>
          </p:nvPicPr>
          <p:blipFill>
            <a:blip r:embed="rId7"/>
            <a:stretch>
              <a:fillRect/>
            </a:stretch>
          </p:blipFill>
          <p:spPr>
            <a:xfrm>
              <a:off x="13284614" y="7085321"/>
              <a:ext cx="860372" cy="723079"/>
            </a:xfrm>
            <a:prstGeom prst="rect">
              <a:avLst/>
            </a:prstGeom>
          </p:spPr>
        </p:pic>
      </p:grpSp>
      <p:grpSp>
        <p:nvGrpSpPr>
          <p:cNvPr id="42" name="グループ化 41">
            <a:extLst>
              <a:ext uri="{FF2B5EF4-FFF2-40B4-BE49-F238E27FC236}">
                <a16:creationId xmlns:a16="http://schemas.microsoft.com/office/drawing/2014/main" id="{CAFAB949-DEEA-C07E-01DD-A131448BCDFE}"/>
              </a:ext>
            </a:extLst>
          </p:cNvPr>
          <p:cNvGrpSpPr/>
          <p:nvPr/>
        </p:nvGrpSpPr>
        <p:grpSpPr>
          <a:xfrm>
            <a:off x="7238658" y="6723927"/>
            <a:ext cx="5133793" cy="1075302"/>
            <a:chOff x="7204344" y="6848447"/>
            <a:chExt cx="5133793" cy="1075302"/>
          </a:xfrm>
        </p:grpSpPr>
        <p:grpSp>
          <p:nvGrpSpPr>
            <p:cNvPr id="37" name="グループ化 36">
              <a:extLst>
                <a:ext uri="{FF2B5EF4-FFF2-40B4-BE49-F238E27FC236}">
                  <a16:creationId xmlns:a16="http://schemas.microsoft.com/office/drawing/2014/main" id="{70CE2CD3-0866-CB72-DDEB-78A82ECE50FA}"/>
                </a:ext>
              </a:extLst>
            </p:cNvPr>
            <p:cNvGrpSpPr/>
            <p:nvPr/>
          </p:nvGrpSpPr>
          <p:grpSpPr>
            <a:xfrm>
              <a:off x="8089280" y="6859157"/>
              <a:ext cx="4248857" cy="1064592"/>
              <a:chOff x="8214326" y="7045561"/>
              <a:chExt cx="4638775" cy="897410"/>
            </a:xfrm>
          </p:grpSpPr>
          <p:sp>
            <p:nvSpPr>
              <p:cNvPr id="20" name="テキスト ボックス 19">
                <a:extLst>
                  <a:ext uri="{FF2B5EF4-FFF2-40B4-BE49-F238E27FC236}">
                    <a16:creationId xmlns:a16="http://schemas.microsoft.com/office/drawing/2014/main" id="{FC65A89D-546E-08A0-A6E2-1E60430CA426}"/>
                  </a:ext>
                </a:extLst>
              </p:cNvPr>
              <p:cNvSpPr txBox="1"/>
              <p:nvPr/>
            </p:nvSpPr>
            <p:spPr>
              <a:xfrm>
                <a:off x="8214326" y="7045561"/>
                <a:ext cx="2881382" cy="669906"/>
              </a:xfrm>
              <a:prstGeom prst="rect">
                <a:avLst/>
              </a:prstGeom>
              <a:noFill/>
            </p:spPr>
            <p:txBody>
              <a:bodyPr wrap="none" rtlCol="0">
                <a:spAutoFit/>
              </a:bodyPr>
              <a:lstStyle/>
              <a:p>
                <a:pPr>
                  <a:lnSpc>
                    <a:spcPct val="140000"/>
                  </a:lnSpc>
                </a:pPr>
                <a:r>
                  <a:rPr kumimoji="1" lang="ja-JP" altLang="en-US" sz="1700" spc="40">
                    <a:latin typeface="Noto Sans JP" panose="020B0200000000000000" pitchFamily="34" charset="-128"/>
                    <a:ea typeface="Noto Sans JP" panose="020B0200000000000000" pitchFamily="34" charset="-128"/>
                  </a:rPr>
                  <a:t>ゴールドカード以上の</a:t>
                </a:r>
                <a:endParaRPr kumimoji="1" lang="en-US" altLang="ja-JP" sz="1700" spc="40" dirty="0">
                  <a:latin typeface="Noto Sans JP" panose="020B0200000000000000" pitchFamily="34" charset="-128"/>
                  <a:ea typeface="Noto Sans JP" panose="020B0200000000000000" pitchFamily="34" charset="-128"/>
                </a:endParaRPr>
              </a:p>
              <a:p>
                <a:pPr>
                  <a:lnSpc>
                    <a:spcPct val="140000"/>
                  </a:lnSpc>
                </a:pPr>
                <a:r>
                  <a:rPr kumimoji="1" lang="ja-JP" altLang="en-US" sz="1700" spc="40">
                    <a:latin typeface="Noto Sans JP" panose="020B0200000000000000" pitchFamily="34" charset="-128"/>
                    <a:ea typeface="Noto Sans JP" panose="020B0200000000000000" pitchFamily="34" charset="-128"/>
                  </a:rPr>
                  <a:t>クレジットカードを保有</a:t>
                </a:r>
              </a:p>
            </p:txBody>
          </p:sp>
          <p:sp>
            <p:nvSpPr>
              <p:cNvPr id="21" name="テキスト ボックス 20">
                <a:extLst>
                  <a:ext uri="{FF2B5EF4-FFF2-40B4-BE49-F238E27FC236}">
                    <a16:creationId xmlns:a16="http://schemas.microsoft.com/office/drawing/2014/main" id="{07C0F767-BCC6-B4D3-012C-1602E4C4C431}"/>
                  </a:ext>
                </a:extLst>
              </p:cNvPr>
              <p:cNvSpPr txBox="1"/>
              <p:nvPr/>
            </p:nvSpPr>
            <p:spPr>
              <a:xfrm>
                <a:off x="11257471" y="7089259"/>
                <a:ext cx="1595630" cy="738664"/>
              </a:xfrm>
              <a:prstGeom prst="rect">
                <a:avLst/>
              </a:prstGeom>
              <a:noFill/>
            </p:spPr>
            <p:txBody>
              <a:bodyPr wrap="none" rtlCol="0">
                <a:spAutoFit/>
              </a:bodyPr>
              <a:lstStyle/>
              <a:p>
                <a:pPr algn="r"/>
                <a:r>
                  <a:rPr kumimoji="1" lang="en-US" altLang="ja-JP" sz="4200" b="1" spc="40" dirty="0">
                    <a:solidFill>
                      <a:srgbClr val="FF8F1C"/>
                    </a:solidFill>
                    <a:latin typeface="Roboto Black" panose="02000000000000000000" pitchFamily="2" charset="0"/>
                    <a:ea typeface="Roboto Black" panose="02000000000000000000" pitchFamily="2" charset="0"/>
                  </a:rPr>
                  <a:t>54.7</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2" name="テキスト ボックス 21">
                <a:extLst>
                  <a:ext uri="{FF2B5EF4-FFF2-40B4-BE49-F238E27FC236}">
                    <a16:creationId xmlns:a16="http://schemas.microsoft.com/office/drawing/2014/main" id="{C92CB2EA-A42F-CBD6-BD01-7662373FF920}"/>
                  </a:ext>
                </a:extLst>
              </p:cNvPr>
              <p:cNvSpPr txBox="1"/>
              <p:nvPr/>
            </p:nvSpPr>
            <p:spPr>
              <a:xfrm>
                <a:off x="11284122" y="7665972"/>
                <a:ext cx="1472198" cy="276999"/>
              </a:xfrm>
              <a:prstGeom prst="rect">
                <a:avLst/>
              </a:prstGeom>
              <a:noFill/>
            </p:spPr>
            <p:txBody>
              <a:bodyPr wrap="none" rtlCol="0">
                <a:spAutoFit/>
              </a:bodyPr>
              <a:lstStyle/>
              <a:p>
                <a:pPr algn="r"/>
                <a:r>
                  <a:rPr kumimoji="1" lang="ja-JP" altLang="en-US" sz="1200" spc="40">
                    <a:solidFill>
                      <a:srgbClr val="AAAAAA"/>
                    </a:solidFill>
                    <a:latin typeface="Noto Sans JP" panose="020B0200000000000000" pitchFamily="34" charset="-128"/>
                    <a:ea typeface="Noto Sans JP" panose="020B0200000000000000" pitchFamily="34" charset="-128"/>
                  </a:rPr>
                  <a:t>一般消費者</a:t>
                </a:r>
                <a:r>
                  <a:rPr kumimoji="1" lang="en-US" altLang="ja-JP" sz="1200" spc="40" dirty="0">
                    <a:solidFill>
                      <a:srgbClr val="AAAAAA"/>
                    </a:solidFill>
                    <a:latin typeface="Noto Sans JP" panose="020B0200000000000000" pitchFamily="34" charset="-128"/>
                    <a:ea typeface="Noto Sans JP" panose="020B0200000000000000" pitchFamily="34" charset="-128"/>
                  </a:rPr>
                  <a:t> 18.9%</a:t>
                </a:r>
                <a:endParaRPr kumimoji="1" lang="ja-JP" altLang="en-US" sz="1200" spc="40">
                  <a:solidFill>
                    <a:srgbClr val="AAAAAA"/>
                  </a:solidFill>
                  <a:latin typeface="Noto Sans JP" panose="020B0200000000000000" pitchFamily="34" charset="-128"/>
                  <a:ea typeface="Noto Sans JP" panose="020B0200000000000000" pitchFamily="34" charset="-128"/>
                </a:endParaRPr>
              </a:p>
            </p:txBody>
          </p:sp>
        </p:grpSp>
        <p:pic>
          <p:nvPicPr>
            <p:cNvPr id="41" name="図 40">
              <a:extLst>
                <a:ext uri="{FF2B5EF4-FFF2-40B4-BE49-F238E27FC236}">
                  <a16:creationId xmlns:a16="http://schemas.microsoft.com/office/drawing/2014/main" id="{9AF4A01F-01A8-D366-BF62-F07AAB4B7088}"/>
                </a:ext>
              </a:extLst>
            </p:cNvPr>
            <p:cNvPicPr>
              <a:picLocks noChangeAspect="1"/>
            </p:cNvPicPr>
            <p:nvPr/>
          </p:nvPicPr>
          <p:blipFill>
            <a:blip r:embed="rId8"/>
            <a:stretch>
              <a:fillRect/>
            </a:stretch>
          </p:blipFill>
          <p:spPr>
            <a:xfrm>
              <a:off x="7204344" y="6848447"/>
              <a:ext cx="796290" cy="852367"/>
            </a:xfrm>
            <a:prstGeom prst="rect">
              <a:avLst/>
            </a:prstGeom>
          </p:spPr>
        </p:pic>
      </p:grpSp>
      <p:sp>
        <p:nvSpPr>
          <p:cNvPr id="45" name="テキスト ボックス 44">
            <a:extLst>
              <a:ext uri="{FF2B5EF4-FFF2-40B4-BE49-F238E27FC236}">
                <a16:creationId xmlns:a16="http://schemas.microsoft.com/office/drawing/2014/main" id="{0CF449DD-FA55-3C1B-9021-A7CD2A4DDE71}"/>
              </a:ext>
            </a:extLst>
          </p:cNvPr>
          <p:cNvSpPr txBox="1">
            <a:spLocks noChangeAspect="1"/>
          </p:cNvSpPr>
          <p:nvPr/>
        </p:nvSpPr>
        <p:spPr>
          <a:xfrm>
            <a:off x="7128624" y="7739477"/>
            <a:ext cx="8596045" cy="507639"/>
          </a:xfrm>
          <a:prstGeom prst="rect">
            <a:avLst/>
          </a:prstGeom>
          <a:noFill/>
        </p:spPr>
        <p:txBody>
          <a:bodyPr wrap="square" rtlCol="0">
            <a:noAutofit/>
          </a:bodyPr>
          <a:lstStyle/>
          <a:p>
            <a:pPr algn="l">
              <a:lnSpc>
                <a:spcPct val="160000"/>
              </a:lnSpc>
            </a:pPr>
            <a:r>
              <a:rPr lang="ja-JP" altLang="en-US" sz="900" dirty="0">
                <a:solidFill>
                  <a:srgbClr val="A9AAAA"/>
                </a:solidFill>
                <a:latin typeface="Noto Sans JP" panose="020B0200000000000000" pitchFamily="34" charset="-128"/>
                <a:ea typeface="Noto Sans JP" panose="020B0200000000000000" pitchFamily="34" charset="-128"/>
              </a:rPr>
              <a:t>インテージアンケートによるゴルフユーザー調査</a:t>
            </a:r>
            <a:r>
              <a:rPr lang="en-US" altLang="ja-JP" sz="900" dirty="0">
                <a:solidFill>
                  <a:srgbClr val="A9AAAA"/>
                </a:solidFill>
                <a:latin typeface="Noto Sans JP" panose="020B0200000000000000" pitchFamily="34" charset="-128"/>
                <a:ea typeface="Noto Sans JP" panose="020B0200000000000000" pitchFamily="34" charset="-128"/>
              </a:rPr>
              <a:t>, n=323, 2024</a:t>
            </a:r>
            <a:r>
              <a:rPr lang="ja-JP" altLang="en-US" sz="900" dirty="0">
                <a:solidFill>
                  <a:srgbClr val="A9AAAA"/>
                </a:solidFill>
                <a:latin typeface="Noto Sans JP" panose="020B0200000000000000" pitchFamily="34" charset="-128"/>
                <a:ea typeface="Noto Sans JP" panose="020B0200000000000000" pitchFamily="34" charset="-128"/>
              </a:rPr>
              <a:t>年</a:t>
            </a:r>
            <a:r>
              <a:rPr lang="en-US" altLang="ja-JP" sz="900" dirty="0">
                <a:solidFill>
                  <a:srgbClr val="A9AAAA"/>
                </a:solidFill>
                <a:latin typeface="Noto Sans JP" panose="020B0200000000000000" pitchFamily="34" charset="-128"/>
                <a:ea typeface="Noto Sans JP" panose="020B0200000000000000" pitchFamily="34" charset="-128"/>
              </a:rPr>
              <a:t>1</a:t>
            </a:r>
            <a:r>
              <a:rPr lang="ja-JP" altLang="en-US" sz="900" dirty="0">
                <a:solidFill>
                  <a:srgbClr val="A9AAAA"/>
                </a:solidFill>
                <a:latin typeface="Noto Sans JP" panose="020B0200000000000000" pitchFamily="34" charset="-128"/>
                <a:ea typeface="Noto Sans JP" panose="020B0200000000000000" pitchFamily="34" charset="-128"/>
              </a:rPr>
              <a:t>月　</a:t>
            </a:r>
            <a:br>
              <a:rPr lang="ja-JP" altLang="en-US" sz="900" dirty="0">
                <a:solidFill>
                  <a:srgbClr val="A9AAAA"/>
                </a:solidFill>
                <a:latin typeface="Noto Sans JP" panose="020B0200000000000000" pitchFamily="34" charset="-128"/>
                <a:ea typeface="Noto Sans JP" panose="020B0200000000000000" pitchFamily="34" charset="-128"/>
              </a:rPr>
            </a:br>
            <a:r>
              <a:rPr lang="ja-JP" altLang="en-US" sz="900" dirty="0">
                <a:solidFill>
                  <a:srgbClr val="A9AAAA"/>
                </a:solidFill>
                <a:latin typeface="Noto Sans JP" panose="020B0200000000000000" pitchFamily="34" charset="-128"/>
                <a:ea typeface="Noto Sans JP" panose="020B0200000000000000" pitchFamily="34" charset="-128"/>
              </a:rPr>
              <a:t>接触者対象：東京都、神奈川県、埼玉県、千葉県在住で</a:t>
            </a:r>
            <a:r>
              <a:rPr lang="en-US" altLang="ja-JP" sz="900" dirty="0">
                <a:solidFill>
                  <a:srgbClr val="A9AAAA"/>
                </a:solidFill>
                <a:latin typeface="Noto Sans JP" panose="020B0200000000000000" pitchFamily="34" charset="-128"/>
                <a:ea typeface="Noto Sans JP" panose="020B0200000000000000" pitchFamily="34" charset="-128"/>
              </a:rPr>
              <a:t>2023</a:t>
            </a:r>
            <a:r>
              <a:rPr lang="ja-JP" altLang="en-US" sz="900" dirty="0">
                <a:solidFill>
                  <a:srgbClr val="A9AAAA"/>
                </a:solidFill>
                <a:latin typeface="Noto Sans JP" panose="020B0200000000000000" pitchFamily="34" charset="-128"/>
                <a:ea typeface="Noto Sans JP" panose="020B0200000000000000" pitchFamily="34" charset="-128"/>
              </a:rPr>
              <a:t>年</a:t>
            </a:r>
            <a:r>
              <a:rPr lang="en-US" altLang="ja-JP" sz="900" dirty="0">
                <a:solidFill>
                  <a:srgbClr val="A9AAAA"/>
                </a:solidFill>
                <a:latin typeface="Noto Sans JP" panose="020B0200000000000000" pitchFamily="34" charset="-128"/>
                <a:ea typeface="Noto Sans JP" panose="020B0200000000000000" pitchFamily="34" charset="-128"/>
              </a:rPr>
              <a:t>10</a:t>
            </a:r>
            <a:r>
              <a:rPr lang="ja-JP" altLang="en-US" sz="900" dirty="0">
                <a:solidFill>
                  <a:srgbClr val="A9AAAA"/>
                </a:solidFill>
                <a:latin typeface="Noto Sans JP" panose="020B0200000000000000" pitchFamily="34" charset="-128"/>
                <a:ea typeface="Noto Sans JP" panose="020B0200000000000000" pitchFamily="34" charset="-128"/>
              </a:rPr>
              <a:t>月</a:t>
            </a:r>
            <a:r>
              <a:rPr lang="en-US" altLang="ja-JP" sz="900" dirty="0">
                <a:solidFill>
                  <a:srgbClr val="A9AAAA"/>
                </a:solidFill>
                <a:latin typeface="Noto Sans JP" panose="020B0200000000000000" pitchFamily="34" charset="-128"/>
                <a:ea typeface="Noto Sans JP" panose="020B0200000000000000" pitchFamily="34" charset="-128"/>
              </a:rPr>
              <a:t>1</a:t>
            </a:r>
            <a:r>
              <a:rPr lang="ja-JP" altLang="en-US" sz="900" dirty="0">
                <a:solidFill>
                  <a:srgbClr val="A9AAAA"/>
                </a:solidFill>
                <a:latin typeface="Noto Sans JP" panose="020B0200000000000000" pitchFamily="34" charset="-128"/>
                <a:ea typeface="Noto Sans JP" panose="020B0200000000000000" pitchFamily="34" charset="-128"/>
              </a:rPr>
              <a:t>日～</a:t>
            </a:r>
            <a:r>
              <a:rPr lang="en-US" altLang="ja-JP" sz="900" dirty="0">
                <a:solidFill>
                  <a:srgbClr val="A9AAAA"/>
                </a:solidFill>
                <a:latin typeface="Noto Sans JP" panose="020B0200000000000000" pitchFamily="34" charset="-128"/>
                <a:ea typeface="Noto Sans JP" panose="020B0200000000000000" pitchFamily="34" charset="-128"/>
              </a:rPr>
              <a:t>2023</a:t>
            </a:r>
            <a:r>
              <a:rPr lang="ja-JP" altLang="en-US" sz="900" dirty="0">
                <a:solidFill>
                  <a:srgbClr val="A9AAAA"/>
                </a:solidFill>
                <a:latin typeface="Noto Sans JP" panose="020B0200000000000000" pitchFamily="34" charset="-128"/>
                <a:ea typeface="Noto Sans JP" panose="020B0200000000000000" pitchFamily="34" charset="-128"/>
              </a:rPr>
              <a:t>年</a:t>
            </a:r>
            <a:r>
              <a:rPr lang="en-US" altLang="ja-JP" sz="900" dirty="0">
                <a:solidFill>
                  <a:srgbClr val="A9AAAA"/>
                </a:solidFill>
                <a:latin typeface="Noto Sans JP" panose="020B0200000000000000" pitchFamily="34" charset="-128"/>
                <a:ea typeface="Noto Sans JP" panose="020B0200000000000000" pitchFamily="34" charset="-128"/>
              </a:rPr>
              <a:t>12</a:t>
            </a:r>
            <a:r>
              <a:rPr lang="ja-JP" altLang="en-US" sz="900" dirty="0">
                <a:solidFill>
                  <a:srgbClr val="A9AAAA"/>
                </a:solidFill>
                <a:latin typeface="Noto Sans JP" panose="020B0200000000000000" pitchFamily="34" charset="-128"/>
                <a:ea typeface="Noto Sans JP" panose="020B0200000000000000" pitchFamily="34" charset="-128"/>
              </a:rPr>
              <a:t>月</a:t>
            </a:r>
            <a:r>
              <a:rPr lang="en-US" altLang="ja-JP" sz="900" dirty="0">
                <a:solidFill>
                  <a:srgbClr val="A9AAAA"/>
                </a:solidFill>
                <a:latin typeface="Noto Sans JP" panose="020B0200000000000000" pitchFamily="34" charset="-128"/>
                <a:ea typeface="Noto Sans JP" panose="020B0200000000000000" pitchFamily="34" charset="-128"/>
              </a:rPr>
              <a:t>31</a:t>
            </a:r>
            <a:r>
              <a:rPr lang="ja-JP" altLang="en-US" sz="900" dirty="0">
                <a:solidFill>
                  <a:srgbClr val="A9AAAA"/>
                </a:solidFill>
                <a:latin typeface="Noto Sans JP" panose="020B0200000000000000" pitchFamily="34" charset="-128"/>
                <a:ea typeface="Noto Sans JP" panose="020B0200000000000000" pitchFamily="34" charset="-128"/>
              </a:rPr>
              <a:t>日の期間内に</a:t>
            </a:r>
            <a:r>
              <a:rPr lang="en-US" altLang="ja-JP" sz="900" dirty="0">
                <a:solidFill>
                  <a:srgbClr val="A9AAAA"/>
                </a:solidFill>
                <a:latin typeface="Noto Sans JP" panose="020B0200000000000000" pitchFamily="34" charset="-128"/>
                <a:ea typeface="Noto Sans JP" panose="020B0200000000000000" pitchFamily="34" charset="-128"/>
              </a:rPr>
              <a:t>Golfcart Vision</a:t>
            </a:r>
            <a:r>
              <a:rPr lang="ja-JP" altLang="en-US" sz="900" dirty="0">
                <a:solidFill>
                  <a:srgbClr val="A9AAAA"/>
                </a:solidFill>
                <a:latin typeface="Noto Sans JP" panose="020B0200000000000000" pitchFamily="34" charset="-128"/>
                <a:ea typeface="Noto Sans JP" panose="020B0200000000000000" pitchFamily="34" charset="-128"/>
              </a:rPr>
              <a:t>設置ゴルフ場でプレイをした</a:t>
            </a:r>
            <a:r>
              <a:rPr lang="en-US" altLang="ja-JP" sz="900" dirty="0">
                <a:solidFill>
                  <a:srgbClr val="A9AAAA"/>
                </a:solidFill>
                <a:latin typeface="Noto Sans JP" panose="020B0200000000000000" pitchFamily="34" charset="-128"/>
                <a:ea typeface="Noto Sans JP" panose="020B0200000000000000" pitchFamily="34" charset="-128"/>
              </a:rPr>
              <a:t>20</a:t>
            </a:r>
            <a:r>
              <a:rPr lang="ja-JP" altLang="en-US" sz="900" dirty="0">
                <a:solidFill>
                  <a:srgbClr val="A9AAAA"/>
                </a:solidFill>
                <a:latin typeface="Noto Sans JP" panose="020B0200000000000000" pitchFamily="34" charset="-128"/>
                <a:ea typeface="Noto Sans JP" panose="020B0200000000000000" pitchFamily="34" charset="-128"/>
              </a:rPr>
              <a:t>歳以上の男女</a:t>
            </a:r>
          </a:p>
          <a:p>
            <a:pPr algn="l">
              <a:lnSpc>
                <a:spcPct val="160000"/>
              </a:lnSpc>
            </a:pPr>
            <a:r>
              <a:rPr lang="ja-JP" altLang="en-US" sz="900" dirty="0">
                <a:solidFill>
                  <a:srgbClr val="A9AAAA"/>
                </a:solidFill>
                <a:latin typeface="Noto Sans JP" panose="020B0200000000000000" pitchFamily="34" charset="-128"/>
                <a:ea typeface="Noto Sans JP" panose="020B0200000000000000" pitchFamily="34" charset="-128"/>
              </a:rPr>
              <a:t>非接触者対象：東京都、神奈川県、埼玉県、千葉県在住でゴルフ場でプレイをしたことがない</a:t>
            </a:r>
            <a:r>
              <a:rPr lang="en-US" altLang="ja-JP" sz="900" dirty="0">
                <a:solidFill>
                  <a:srgbClr val="A9AAAA"/>
                </a:solidFill>
                <a:latin typeface="Noto Sans JP" panose="020B0200000000000000" pitchFamily="34" charset="-128"/>
                <a:ea typeface="Noto Sans JP" panose="020B0200000000000000" pitchFamily="34" charset="-128"/>
              </a:rPr>
              <a:t>20</a:t>
            </a:r>
            <a:r>
              <a:rPr lang="ja-JP" altLang="en-US" sz="900" dirty="0">
                <a:solidFill>
                  <a:srgbClr val="A9AAAA"/>
                </a:solidFill>
                <a:latin typeface="Noto Sans JP" panose="020B0200000000000000" pitchFamily="34" charset="-128"/>
                <a:ea typeface="Noto Sans JP" panose="020B0200000000000000" pitchFamily="34" charset="-128"/>
              </a:rPr>
              <a:t>歳以上の男女</a:t>
            </a:r>
          </a:p>
          <a:p>
            <a:pPr algn="l">
              <a:lnSpc>
                <a:spcPct val="160000"/>
              </a:lnSpc>
            </a:pPr>
            <a:r>
              <a:rPr lang="ja-JP" altLang="en-US" sz="900" dirty="0">
                <a:solidFill>
                  <a:srgbClr val="A9AAAA"/>
                </a:solidFill>
                <a:latin typeface="Noto Sans JP" panose="020B0200000000000000" pitchFamily="34" charset="-128"/>
                <a:ea typeface="Noto Sans JP" panose="020B0200000000000000" pitchFamily="34" charset="-128"/>
              </a:rPr>
              <a:t>期間：</a:t>
            </a:r>
            <a:r>
              <a:rPr lang="en-US" altLang="ja-JP" sz="900" dirty="0">
                <a:solidFill>
                  <a:srgbClr val="A9AAAA"/>
                </a:solidFill>
                <a:latin typeface="Noto Sans JP" panose="020B0200000000000000" pitchFamily="34" charset="-128"/>
                <a:ea typeface="Noto Sans JP" panose="020B0200000000000000" pitchFamily="34" charset="-128"/>
              </a:rPr>
              <a:t>2024</a:t>
            </a:r>
            <a:r>
              <a:rPr lang="ja-JP" altLang="en-US" sz="900" dirty="0">
                <a:solidFill>
                  <a:srgbClr val="A9AAAA"/>
                </a:solidFill>
                <a:latin typeface="Noto Sans JP" panose="020B0200000000000000" pitchFamily="34" charset="-128"/>
                <a:ea typeface="Noto Sans JP" panose="020B0200000000000000" pitchFamily="34" charset="-128"/>
              </a:rPr>
              <a:t>年</a:t>
            </a:r>
            <a:r>
              <a:rPr lang="en-US" altLang="ja-JP" sz="900" dirty="0">
                <a:solidFill>
                  <a:srgbClr val="A9AAAA"/>
                </a:solidFill>
                <a:latin typeface="Noto Sans JP" panose="020B0200000000000000" pitchFamily="34" charset="-128"/>
                <a:ea typeface="Noto Sans JP" panose="020B0200000000000000" pitchFamily="34" charset="-128"/>
              </a:rPr>
              <a:t>1</a:t>
            </a:r>
            <a:r>
              <a:rPr lang="ja-JP" altLang="en-US" sz="900" dirty="0">
                <a:solidFill>
                  <a:srgbClr val="A9AAAA"/>
                </a:solidFill>
                <a:latin typeface="Noto Sans JP" panose="020B0200000000000000" pitchFamily="34" charset="-128"/>
                <a:ea typeface="Noto Sans JP" panose="020B0200000000000000" pitchFamily="34" charset="-128"/>
              </a:rPr>
              <a:t>月</a:t>
            </a:r>
            <a:r>
              <a:rPr lang="en-US" altLang="ja-JP" sz="900" dirty="0">
                <a:solidFill>
                  <a:srgbClr val="A9AAAA"/>
                </a:solidFill>
                <a:latin typeface="Noto Sans JP" panose="020B0200000000000000" pitchFamily="34" charset="-128"/>
                <a:ea typeface="Noto Sans JP" panose="020B0200000000000000" pitchFamily="34" charset="-128"/>
              </a:rPr>
              <a:t>29</a:t>
            </a:r>
            <a:r>
              <a:rPr lang="ja-JP" altLang="en-US" sz="900" dirty="0">
                <a:solidFill>
                  <a:srgbClr val="A9AAAA"/>
                </a:solidFill>
                <a:latin typeface="Noto Sans JP" panose="020B0200000000000000" pitchFamily="34" charset="-128"/>
                <a:ea typeface="Noto Sans JP" panose="020B0200000000000000" pitchFamily="34" charset="-128"/>
              </a:rPr>
              <a:t>日～</a:t>
            </a:r>
            <a:r>
              <a:rPr lang="en-US" altLang="ja-JP" sz="900" dirty="0">
                <a:solidFill>
                  <a:srgbClr val="A9AAAA"/>
                </a:solidFill>
                <a:latin typeface="Noto Sans JP" panose="020B0200000000000000" pitchFamily="34" charset="-128"/>
                <a:ea typeface="Noto Sans JP" panose="020B0200000000000000" pitchFamily="34" charset="-128"/>
              </a:rPr>
              <a:t>2024</a:t>
            </a:r>
            <a:r>
              <a:rPr lang="ja-JP" altLang="en-US" sz="900" dirty="0">
                <a:solidFill>
                  <a:srgbClr val="A9AAAA"/>
                </a:solidFill>
                <a:latin typeface="Noto Sans JP" panose="020B0200000000000000" pitchFamily="34" charset="-128"/>
                <a:ea typeface="Noto Sans JP" panose="020B0200000000000000" pitchFamily="34" charset="-128"/>
              </a:rPr>
              <a:t>年</a:t>
            </a:r>
            <a:r>
              <a:rPr lang="en-US" altLang="ja-JP" sz="900" dirty="0">
                <a:solidFill>
                  <a:srgbClr val="A9AAAA"/>
                </a:solidFill>
                <a:latin typeface="Noto Sans JP" panose="020B0200000000000000" pitchFamily="34" charset="-128"/>
                <a:ea typeface="Noto Sans JP" panose="020B0200000000000000" pitchFamily="34" charset="-128"/>
              </a:rPr>
              <a:t>2</a:t>
            </a:r>
            <a:r>
              <a:rPr lang="ja-JP" altLang="en-US" sz="900" dirty="0">
                <a:solidFill>
                  <a:srgbClr val="A9AAAA"/>
                </a:solidFill>
                <a:latin typeface="Noto Sans JP" panose="020B0200000000000000" pitchFamily="34" charset="-128"/>
                <a:ea typeface="Noto Sans JP" panose="020B0200000000000000" pitchFamily="34" charset="-128"/>
              </a:rPr>
              <a:t>月</a:t>
            </a:r>
            <a:r>
              <a:rPr lang="en-US" altLang="ja-JP" sz="900" dirty="0">
                <a:solidFill>
                  <a:srgbClr val="A9AAAA"/>
                </a:solidFill>
                <a:latin typeface="Noto Sans JP" panose="020B0200000000000000" pitchFamily="34" charset="-128"/>
                <a:ea typeface="Noto Sans JP" panose="020B0200000000000000" pitchFamily="34" charset="-128"/>
              </a:rPr>
              <a:t>1</a:t>
            </a:r>
            <a:r>
              <a:rPr lang="ja-JP" altLang="en-US" sz="900" dirty="0">
                <a:solidFill>
                  <a:srgbClr val="A9AAAA"/>
                </a:solidFill>
                <a:latin typeface="Noto Sans JP" panose="020B0200000000000000" pitchFamily="34" charset="-128"/>
                <a:ea typeface="Noto Sans JP" panose="020B0200000000000000" pitchFamily="34" charset="-128"/>
              </a:rPr>
              <a:t>日</a:t>
            </a:r>
          </a:p>
          <a:p>
            <a:pPr algn="l">
              <a:lnSpc>
                <a:spcPct val="160000"/>
              </a:lnSpc>
            </a:pPr>
            <a:r>
              <a:rPr lang="ja-JP" altLang="en-US" sz="900" dirty="0">
                <a:solidFill>
                  <a:srgbClr val="A9AAAA"/>
                </a:solidFill>
                <a:latin typeface="Noto Sans JP" panose="020B0200000000000000" pitchFamily="34" charset="-128"/>
                <a:ea typeface="Noto Sans JP" panose="020B0200000000000000" pitchFamily="34" charset="-128"/>
              </a:rPr>
              <a:t>手法</a:t>
            </a:r>
            <a:r>
              <a:rPr lang="en-US" altLang="ja-JP" sz="900" dirty="0">
                <a:solidFill>
                  <a:srgbClr val="A9AAAA"/>
                </a:solidFill>
                <a:latin typeface="Noto Sans JP" panose="020B0200000000000000" pitchFamily="34" charset="-128"/>
                <a:ea typeface="Noto Sans JP" panose="020B0200000000000000" pitchFamily="34" charset="-128"/>
              </a:rPr>
              <a:t>: </a:t>
            </a:r>
            <a:r>
              <a:rPr lang="ja-JP" altLang="en-US" sz="900" dirty="0">
                <a:solidFill>
                  <a:srgbClr val="A9AAAA"/>
                </a:solidFill>
                <a:latin typeface="Noto Sans JP" panose="020B0200000000000000" pitchFamily="34" charset="-128"/>
                <a:ea typeface="Noto Sans JP" panose="020B0200000000000000" pitchFamily="34" charset="-128"/>
              </a:rPr>
              <a:t>インターネット調査</a:t>
            </a:r>
          </a:p>
          <a:p>
            <a:pPr marL="171450" indent="-171450" algn="l">
              <a:lnSpc>
                <a:spcPct val="160000"/>
              </a:lnSpc>
              <a:buFont typeface="システムフォント（レギュラー）"/>
              <a:buChar char="※"/>
            </a:pPr>
            <a:endParaRPr lang="en-US" altLang="ja-JP" sz="900" dirty="0">
              <a:solidFill>
                <a:srgbClr val="A9AAAA"/>
              </a:solidFill>
              <a:latin typeface="Noto Sans JP" panose="020B0200000000000000" pitchFamily="34" charset="-128"/>
              <a:ea typeface="Noto Sans JP" panose="020B0200000000000000" pitchFamily="34" charset="-128"/>
            </a:endParaRPr>
          </a:p>
        </p:txBody>
      </p:sp>
    </p:spTree>
    <p:extLst>
      <p:ext uri="{BB962C8B-B14F-4D97-AF65-F5344CB8AC3E}">
        <p14:creationId xmlns:p14="http://schemas.microsoft.com/office/powerpoint/2010/main" val="2573349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81BA86D-820C-E186-4CDF-4FFCB04F83AD}"/>
              </a:ext>
            </a:extLst>
          </p:cNvPr>
          <p:cNvSpPr/>
          <p:nvPr/>
        </p:nvSpPr>
        <p:spPr>
          <a:xfrm>
            <a:off x="0" y="0"/>
            <a:ext cx="18288000" cy="1580400"/>
          </a:xfrm>
          <a:prstGeom prst="rect">
            <a:avLst/>
          </a:prstGeom>
          <a:solidFill>
            <a:srgbClr val="AAA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2018501"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主要変更点</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graphicFrame>
        <p:nvGraphicFramePr>
          <p:cNvPr id="7" name="表 5">
            <a:extLst>
              <a:ext uri="{FF2B5EF4-FFF2-40B4-BE49-F238E27FC236}">
                <a16:creationId xmlns:a16="http://schemas.microsoft.com/office/drawing/2014/main" id="{2066DC61-326C-0BEA-1F85-4D5F8CC93AB5}"/>
              </a:ext>
            </a:extLst>
          </p:cNvPr>
          <p:cNvGraphicFramePr>
            <a:graphicFrameLocks noGrp="1"/>
          </p:cNvGraphicFramePr>
          <p:nvPr>
            <p:extLst>
              <p:ext uri="{D42A27DB-BD31-4B8C-83A1-F6EECF244321}">
                <p14:modId xmlns:p14="http://schemas.microsoft.com/office/powerpoint/2010/main" val="3915670122"/>
              </p:ext>
            </p:extLst>
          </p:nvPr>
        </p:nvGraphicFramePr>
        <p:xfrm>
          <a:off x="559276" y="1808018"/>
          <a:ext cx="17169449" cy="7262473"/>
        </p:xfrm>
        <a:graphic>
          <a:graphicData uri="http://schemas.openxmlformats.org/drawingml/2006/table">
            <a:tbl>
              <a:tblPr firstRow="1" lastCol="1">
                <a:tableStyleId>{5C22544A-7EE6-4342-B048-85BDC9FD1C3A}</a:tableStyleId>
              </a:tblPr>
              <a:tblGrid>
                <a:gridCol w="2976162">
                  <a:extLst>
                    <a:ext uri="{9D8B030D-6E8A-4147-A177-3AD203B41FA5}">
                      <a16:colId xmlns:a16="http://schemas.microsoft.com/office/drawing/2014/main" val="3611488747"/>
                    </a:ext>
                  </a:extLst>
                </a:gridCol>
                <a:gridCol w="1549501">
                  <a:extLst>
                    <a:ext uri="{9D8B030D-6E8A-4147-A177-3AD203B41FA5}">
                      <a16:colId xmlns:a16="http://schemas.microsoft.com/office/drawing/2014/main" val="3842385258"/>
                    </a:ext>
                  </a:extLst>
                </a:gridCol>
                <a:gridCol w="5940573">
                  <a:extLst>
                    <a:ext uri="{9D8B030D-6E8A-4147-A177-3AD203B41FA5}">
                      <a16:colId xmlns:a16="http://schemas.microsoft.com/office/drawing/2014/main" val="343632341"/>
                    </a:ext>
                  </a:extLst>
                </a:gridCol>
                <a:gridCol w="6703213">
                  <a:extLst>
                    <a:ext uri="{9D8B030D-6E8A-4147-A177-3AD203B41FA5}">
                      <a16:colId xmlns:a16="http://schemas.microsoft.com/office/drawing/2014/main" val="2783257346"/>
                    </a:ext>
                  </a:extLst>
                </a:gridCol>
              </a:tblGrid>
              <a:tr h="330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i="0" kern="0" spc="135" dirty="0">
                          <a:solidFill>
                            <a:srgbClr val="F0F2FB"/>
                          </a:solidFill>
                          <a:latin typeface="Noto Sans JP" panose="020B0200000000000000" pitchFamily="34" charset="-128"/>
                          <a:ea typeface="Noto Sans JP" panose="020B0200000000000000" pitchFamily="34" charset="-128"/>
                          <a:cs typeface="Noto Serif JP Regular" pitchFamily="34" charset="-120"/>
                        </a:rPr>
                        <a:t>該当箇所</a:t>
                      </a:r>
                      <a:endParaRPr lang="en-US" altLang="ja-JP" sz="1000" b="0" i="0" dirty="0">
                        <a:latin typeface="Noto Sans JP" panose="020B0200000000000000" pitchFamily="34" charset="-128"/>
                        <a:ea typeface="Noto Sans JP" panose="020B0200000000000000" pitchFamily="34" charset="-128"/>
                      </a:endParaRPr>
                    </a:p>
                  </a:txBody>
                  <a:tcPr marL="86279" marR="86279" marT="43139" marB="43139" anchor="ctr">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i="0" kern="0" spc="135" dirty="0">
                          <a:solidFill>
                            <a:srgbClr val="F0F2FB"/>
                          </a:solidFill>
                          <a:latin typeface="Noto Sans JP" panose="020B0200000000000000" pitchFamily="34" charset="-128"/>
                          <a:ea typeface="Noto Sans JP" panose="020B0200000000000000" pitchFamily="34" charset="-128"/>
                          <a:cs typeface="Noto Serif JP Regular" pitchFamily="34" charset="-120"/>
                        </a:rPr>
                        <a:t>ページ番号</a:t>
                      </a:r>
                      <a:endParaRPr lang="en-US" altLang="ja-JP" sz="1000" b="0" i="0" dirty="0">
                        <a:latin typeface="Noto Sans JP" panose="020B0200000000000000" pitchFamily="34" charset="-128"/>
                        <a:ea typeface="Noto Sans JP" panose="020B0200000000000000" pitchFamily="34" charset="-128"/>
                      </a:endParaRPr>
                    </a:p>
                  </a:txBody>
                  <a:tcPr marL="86279" marR="86279" marT="43139" marB="43139" anchor="ctr">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i="0" kern="0" spc="135" dirty="0">
                          <a:solidFill>
                            <a:srgbClr val="F0F2FB"/>
                          </a:solidFill>
                          <a:latin typeface="Noto Sans JP" panose="020B0200000000000000" pitchFamily="34" charset="-128"/>
                          <a:ea typeface="Noto Sans JP" panose="020B0200000000000000" pitchFamily="34" charset="-128"/>
                          <a:cs typeface="Noto Serif JP Regular" pitchFamily="34" charset="-120"/>
                        </a:rPr>
                        <a:t>変更前</a:t>
                      </a:r>
                      <a:endParaRPr lang="en-US" altLang="ja-JP" sz="1000" b="0" i="0" dirty="0">
                        <a:latin typeface="Noto Sans JP" panose="020B0200000000000000" pitchFamily="34" charset="-128"/>
                        <a:ea typeface="Noto Sans JP" panose="020B0200000000000000" pitchFamily="34" charset="-128"/>
                      </a:endParaRPr>
                    </a:p>
                  </a:txBody>
                  <a:tcPr marL="86279" marR="86279" marT="43139" marB="43139" anchor="ctr">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i="0" kern="0" spc="135" dirty="0">
                          <a:solidFill>
                            <a:srgbClr val="F0F2FB"/>
                          </a:solidFill>
                          <a:latin typeface="Noto Sans JP" panose="020B0200000000000000" pitchFamily="34" charset="-128"/>
                          <a:ea typeface="Noto Sans JP" panose="020B0200000000000000" pitchFamily="34" charset="-128"/>
                          <a:cs typeface="Noto Serif JP Regular" pitchFamily="34" charset="-120"/>
                        </a:rPr>
                        <a:t>変更後</a:t>
                      </a:r>
                      <a:endParaRPr lang="en-US" altLang="ja-JP" sz="1000" b="0" i="0" dirty="0">
                        <a:latin typeface="Noto Sans JP" panose="020B0200000000000000" pitchFamily="34" charset="-128"/>
                        <a:ea typeface="Noto Sans JP" panose="020B0200000000000000" pitchFamily="34" charset="-128"/>
                      </a:endParaRPr>
                    </a:p>
                  </a:txBody>
                  <a:tcPr marL="86279" marR="86279" marT="43139" marB="43139" anchor="ctr">
                    <a:lnB w="3175" cap="flat" cmpd="sng" algn="ctr">
                      <a:solidFill>
                        <a:schemeClr val="bg2">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96587055"/>
                  </a:ext>
                </a:extLst>
              </a:tr>
              <a:tr h="73342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サイネージ導入台数、</a:t>
                      </a:r>
                      <a:endParaRPr lang="en-US" altLang="ja-JP" sz="900" b="0" i="0" dirty="0">
                        <a:solidFill>
                          <a:schemeClr val="tx1"/>
                        </a:solidFill>
                        <a:latin typeface="Noto Sans JP" panose="020B0200000000000000" pitchFamily="34" charset="-128"/>
                        <a:ea typeface="Noto Sans JP" panose="020B02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月間のべリーチ数</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P5</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全国</a:t>
                      </a:r>
                      <a:r>
                        <a:rPr lang="en-US" altLang="ja-JP" sz="900" b="0" i="0" kern="0" spc="126" dirty="0">
                          <a:solidFill>
                            <a:schemeClr val="tx1"/>
                          </a:solidFill>
                          <a:latin typeface="Noto Sans JP" panose="020B0200000000000000" pitchFamily="34" charset="-128"/>
                          <a:ea typeface="Noto Sans JP" panose="020B0200000000000000" pitchFamily="34" charset="-128"/>
                        </a:rPr>
                        <a:t>32</a:t>
                      </a:r>
                      <a:r>
                        <a:rPr lang="ja-JP" altLang="en-US" sz="900" b="0" i="0" kern="0" spc="126">
                          <a:solidFill>
                            <a:schemeClr val="tx1"/>
                          </a:solidFill>
                          <a:latin typeface="Noto Sans JP" panose="020B0200000000000000" pitchFamily="34" charset="-128"/>
                          <a:ea typeface="Noto Sans JP" panose="020B0200000000000000" pitchFamily="34" charset="-128"/>
                        </a:rPr>
                        <a:t>都道府県に展開</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サイネージ導入台数：</a:t>
                      </a:r>
                      <a:r>
                        <a:rPr lang="en-US" altLang="ja-JP" sz="900" b="0" i="0" kern="0" spc="126" dirty="0">
                          <a:solidFill>
                            <a:schemeClr val="tx1"/>
                          </a:solidFill>
                          <a:latin typeface="Noto Sans JP" panose="020B0200000000000000" pitchFamily="34" charset="-128"/>
                          <a:ea typeface="Noto Sans JP" panose="020B0200000000000000" pitchFamily="34" charset="-128"/>
                        </a:rPr>
                        <a:t>67,000</a:t>
                      </a:r>
                      <a:r>
                        <a:rPr lang="ja-JP" altLang="en-US" sz="900" b="0" i="0" kern="0" spc="126">
                          <a:solidFill>
                            <a:schemeClr val="tx1"/>
                          </a:solidFill>
                          <a:latin typeface="Noto Sans JP" panose="020B0200000000000000" pitchFamily="34" charset="-128"/>
                          <a:ea typeface="Noto Sans JP" panose="020B0200000000000000" pitchFamily="34" charset="-128"/>
                        </a:rPr>
                        <a:t>台</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月間のべリーチ人数：</a:t>
                      </a:r>
                      <a:r>
                        <a:rPr lang="en-US" altLang="ja-JP" sz="900" b="0" i="0" kern="0" spc="126" dirty="0">
                          <a:solidFill>
                            <a:schemeClr val="tx1"/>
                          </a:solidFill>
                          <a:latin typeface="Noto Sans JP" panose="020B0200000000000000" pitchFamily="34" charset="-128"/>
                          <a:ea typeface="Noto Sans JP" panose="020B0200000000000000" pitchFamily="34" charset="-128"/>
                        </a:rPr>
                        <a:t>33,500,000</a:t>
                      </a:r>
                      <a:r>
                        <a:rPr lang="ja-JP" altLang="en-US" sz="900" b="0" i="0" kern="0" spc="126">
                          <a:solidFill>
                            <a:schemeClr val="tx1"/>
                          </a:solidFill>
                          <a:latin typeface="Noto Sans JP" panose="020B0200000000000000" pitchFamily="34" charset="-128"/>
                          <a:ea typeface="Noto Sans JP" panose="020B0200000000000000" pitchFamily="34" charset="-128"/>
                        </a:rPr>
                        <a:t>人</a:t>
                      </a:r>
                      <a:r>
                        <a:rPr lang="en-US" altLang="ja-JP" sz="900" b="0" i="0" kern="0" spc="126" dirty="0">
                          <a:solidFill>
                            <a:schemeClr val="tx1"/>
                          </a:solidFill>
                          <a:latin typeface="Noto Sans JP" panose="020B0200000000000000" pitchFamily="34" charset="-128"/>
                          <a:ea typeface="Noto Sans JP" panose="020B0200000000000000" pitchFamily="34" charset="-128"/>
                        </a:rPr>
                        <a:t>〜</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全国</a:t>
                      </a:r>
                      <a:r>
                        <a:rPr lang="en-US" altLang="ja-JP" sz="900" b="0" i="0" kern="0" spc="126" dirty="0">
                          <a:solidFill>
                            <a:schemeClr val="tx1"/>
                          </a:solidFill>
                          <a:latin typeface="Noto Sans JP" panose="020B0200000000000000" pitchFamily="34" charset="-128"/>
                          <a:ea typeface="Noto Sans JP" panose="020B0200000000000000" pitchFamily="34" charset="-128"/>
                        </a:rPr>
                        <a:t>35</a:t>
                      </a:r>
                      <a:r>
                        <a:rPr lang="ja-JP" altLang="en-US" sz="900" b="0" i="0" kern="0" spc="126">
                          <a:solidFill>
                            <a:schemeClr val="tx1"/>
                          </a:solidFill>
                          <a:latin typeface="Noto Sans JP" panose="020B0200000000000000" pitchFamily="34" charset="-128"/>
                          <a:ea typeface="Noto Sans JP" panose="020B0200000000000000" pitchFamily="34" charset="-128"/>
                        </a:rPr>
                        <a:t>都道府県に展開（山形県、和歌山県、高知県が展開エリアに追加）</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サイネージ導入台数：</a:t>
                      </a:r>
                      <a:r>
                        <a:rPr lang="en-US" altLang="ja-JP" sz="900" b="0" i="0" kern="0" spc="126" dirty="0">
                          <a:solidFill>
                            <a:schemeClr val="tx1"/>
                          </a:solidFill>
                          <a:latin typeface="Noto Sans JP" panose="020B0200000000000000" pitchFamily="34" charset="-128"/>
                          <a:ea typeface="Noto Sans JP" panose="020B0200000000000000" pitchFamily="34" charset="-128"/>
                        </a:rPr>
                        <a:t>70,000</a:t>
                      </a:r>
                      <a:r>
                        <a:rPr lang="ja-JP" altLang="en-US" sz="900" b="0" i="0" kern="0" spc="126">
                          <a:solidFill>
                            <a:schemeClr val="tx1"/>
                          </a:solidFill>
                          <a:latin typeface="Noto Sans JP" panose="020B0200000000000000" pitchFamily="34" charset="-128"/>
                          <a:ea typeface="Noto Sans JP" panose="020B0200000000000000" pitchFamily="34" charset="-128"/>
                        </a:rPr>
                        <a:t>台</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月間のべリーチ人数：</a:t>
                      </a:r>
                      <a:r>
                        <a:rPr lang="en-US" altLang="ja-JP" sz="900" b="0" i="0" kern="0" spc="126" dirty="0">
                          <a:solidFill>
                            <a:schemeClr val="tx1"/>
                          </a:solidFill>
                          <a:latin typeface="Noto Sans JP" panose="020B0200000000000000" pitchFamily="34" charset="-128"/>
                          <a:ea typeface="Noto Sans JP" panose="020B0200000000000000" pitchFamily="34" charset="-128"/>
                        </a:rPr>
                        <a:t>35,000,000</a:t>
                      </a:r>
                      <a:r>
                        <a:rPr lang="ja-JP" altLang="en-US" sz="900" b="0" i="0" kern="0" spc="126">
                          <a:solidFill>
                            <a:schemeClr val="tx1"/>
                          </a:solidFill>
                          <a:latin typeface="Noto Sans JP" panose="020B0200000000000000" pitchFamily="34" charset="-128"/>
                          <a:ea typeface="Noto Sans JP" panose="020B0200000000000000" pitchFamily="34" charset="-128"/>
                        </a:rPr>
                        <a:t>人</a:t>
                      </a:r>
                      <a:r>
                        <a:rPr lang="en-US" altLang="ja-JP" sz="900" b="0" i="0" kern="0" spc="126" dirty="0">
                          <a:solidFill>
                            <a:schemeClr val="tx1"/>
                          </a:solidFill>
                          <a:latin typeface="Noto Sans JP" panose="020B0200000000000000" pitchFamily="34" charset="-128"/>
                          <a:ea typeface="Noto Sans JP" panose="020B0200000000000000" pitchFamily="34" charset="-128"/>
                        </a:rPr>
                        <a:t>〜</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045802"/>
                  </a:ext>
                </a:extLst>
              </a:tr>
              <a:tr h="145573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全国メニュー</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92953" marR="92953" marT="46476" marB="464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P18-19</a:t>
                      </a:r>
                    </a:p>
                  </a:txBody>
                  <a:tcPr marL="92953" marR="92953" marT="46476" marB="464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広告枠設定</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Premium Video Ads</a:t>
                      </a:r>
                      <a:r>
                        <a:rPr lang="ja-JP" altLang="en-US" sz="900" b="0" i="0" kern="0" spc="126">
                          <a:solidFill>
                            <a:schemeClr val="tx1"/>
                          </a:solidFill>
                          <a:latin typeface="Noto Sans JP" panose="020B0200000000000000" pitchFamily="34" charset="-128"/>
                          <a:ea typeface="Noto Sans JP" panose="020B0200000000000000" pitchFamily="34" charset="-128"/>
                        </a:rPr>
                        <a:t>　　　：</a:t>
                      </a:r>
                      <a:r>
                        <a:rPr lang="en-US" altLang="ja-JP" sz="900" b="0" i="0" kern="0" spc="126" dirty="0">
                          <a:solidFill>
                            <a:schemeClr val="tx1"/>
                          </a:solidFill>
                          <a:latin typeface="Noto Sans JP" panose="020B0200000000000000" pitchFamily="34" charset="-128"/>
                          <a:ea typeface="Noto Sans JP" panose="020B0200000000000000" pitchFamily="34" charset="-128"/>
                        </a:rPr>
                        <a:t>1</a:t>
                      </a:r>
                      <a:r>
                        <a:rPr lang="ja-JP" altLang="en-US" sz="900" b="0" i="0" kern="0" spc="126">
                          <a:solidFill>
                            <a:schemeClr val="tx1"/>
                          </a:solidFill>
                          <a:latin typeface="Noto Sans JP" panose="020B0200000000000000" pitchFamily="34" charset="-128"/>
                          <a:ea typeface="Noto Sans JP" panose="020B0200000000000000" pitchFamily="34" charset="-128"/>
                        </a:rPr>
                        <a:t>枠</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Collaboration Video Ads  </a:t>
                      </a: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7</a:t>
                      </a:r>
                      <a:r>
                        <a:rPr lang="ja-JP" altLang="en-US" sz="900" b="0" i="0" kern="0" spc="126">
                          <a:solidFill>
                            <a:schemeClr val="tx1"/>
                          </a:solidFill>
                          <a:latin typeface="Noto Sans JP" panose="020B0200000000000000" pitchFamily="34" charset="-128"/>
                          <a:ea typeface="Noto Sans JP" panose="020B0200000000000000" pitchFamily="34" charset="-128"/>
                        </a:rPr>
                        <a:t>枠</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Standard Video Ads</a:t>
                      </a:r>
                      <a:r>
                        <a:rPr lang="ja-JP" altLang="en-US" sz="900" b="0" i="0" kern="0" spc="126">
                          <a:solidFill>
                            <a:schemeClr val="tx1"/>
                          </a:solidFill>
                          <a:latin typeface="Noto Sans JP" panose="020B0200000000000000" pitchFamily="34" charset="-128"/>
                          <a:ea typeface="Noto Sans JP" panose="020B0200000000000000" pitchFamily="34" charset="-128"/>
                        </a:rPr>
                        <a:t>　　　：</a:t>
                      </a:r>
                      <a:r>
                        <a:rPr lang="en-US" altLang="ja-JP" sz="900" b="0" i="0" kern="0" spc="126" dirty="0">
                          <a:solidFill>
                            <a:schemeClr val="tx1"/>
                          </a:solidFill>
                          <a:latin typeface="Noto Sans JP" panose="020B0200000000000000" pitchFamily="34" charset="-128"/>
                          <a:ea typeface="Noto Sans JP" panose="020B0200000000000000" pitchFamily="34" charset="-128"/>
                        </a:rPr>
                        <a:t>12</a:t>
                      </a:r>
                      <a:r>
                        <a:rPr lang="ja-JP" altLang="en-US" sz="900" b="0" i="0" kern="0" spc="126">
                          <a:solidFill>
                            <a:schemeClr val="tx1"/>
                          </a:solidFill>
                          <a:latin typeface="Noto Sans JP" panose="020B0200000000000000" pitchFamily="34" charset="-128"/>
                          <a:ea typeface="Noto Sans JP" panose="020B0200000000000000" pitchFamily="34" charset="-128"/>
                        </a:rPr>
                        <a:t>枠</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各メニュー名と一部メニューの設定枠数を変更</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1st Ads</a:t>
                      </a:r>
                      <a:r>
                        <a:rPr lang="ja-JP" altLang="en-US" sz="900" b="0" i="0" kern="0" spc="126">
                          <a:solidFill>
                            <a:schemeClr val="tx1"/>
                          </a:solidFill>
                          <a:latin typeface="Noto Sans JP" panose="020B0200000000000000" pitchFamily="34" charset="-128"/>
                          <a:ea typeface="Noto Sans JP" panose="020B0200000000000000" pitchFamily="34" charset="-128"/>
                        </a:rPr>
                        <a:t>　　　　</a:t>
                      </a:r>
                      <a:r>
                        <a:rPr lang="en-US" altLang="ja-JP" sz="900" b="0" i="0" kern="0" spc="126" dirty="0">
                          <a:solidFill>
                            <a:schemeClr val="tx1"/>
                          </a:solidFill>
                          <a:latin typeface="Noto Sans JP" panose="020B0200000000000000" pitchFamily="34" charset="-128"/>
                          <a:ea typeface="Noto Sans JP" panose="020B0200000000000000" pitchFamily="34" charset="-128"/>
                        </a:rPr>
                        <a:t> :1</a:t>
                      </a:r>
                      <a:r>
                        <a:rPr lang="ja-JP" altLang="en-US" sz="900" b="0" i="0" kern="0" spc="126">
                          <a:solidFill>
                            <a:schemeClr val="tx1"/>
                          </a:solidFill>
                          <a:latin typeface="Noto Sans JP" panose="020B0200000000000000" pitchFamily="34" charset="-128"/>
                          <a:ea typeface="Noto Sans JP" panose="020B0200000000000000" pitchFamily="34" charset="-128"/>
                        </a:rPr>
                        <a:t>枠　（変更前：</a:t>
                      </a:r>
                      <a:r>
                        <a:rPr lang="en-US" altLang="ja-JP" sz="900" b="0" i="0" kern="0" spc="126" dirty="0">
                          <a:solidFill>
                            <a:schemeClr val="tx1"/>
                          </a:solidFill>
                          <a:latin typeface="Noto Sans JP" panose="020B0200000000000000" pitchFamily="34" charset="-128"/>
                          <a:ea typeface="Noto Sans JP" panose="020B0200000000000000" pitchFamily="34" charset="-128"/>
                        </a:rPr>
                        <a:t>Premium Video Ads)</a:t>
                      </a: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u="none" kern="0" spc="126">
                          <a:solidFill>
                            <a:schemeClr val="tx1"/>
                          </a:solidFill>
                          <a:latin typeface="Noto Sans JP" panose="020B0200000000000000" pitchFamily="34" charset="-128"/>
                          <a:ea typeface="Noto Sans JP" panose="020B0200000000000000" pitchFamily="34" charset="-128"/>
                        </a:rPr>
                        <a:t>・</a:t>
                      </a:r>
                      <a:r>
                        <a:rPr lang="en-US" altLang="ja-JP" sz="900" b="0" i="0" u="none" kern="0" spc="126" dirty="0">
                          <a:solidFill>
                            <a:schemeClr val="tx1"/>
                          </a:solidFill>
                          <a:latin typeface="Noto Sans JP" panose="020B0200000000000000" pitchFamily="34" charset="-128"/>
                          <a:ea typeface="Noto Sans JP" panose="020B0200000000000000" pitchFamily="34" charset="-128"/>
                        </a:rPr>
                        <a:t>2nd Ads</a:t>
                      </a:r>
                      <a:r>
                        <a:rPr lang="ja-JP" altLang="en-US" sz="900" b="0" i="0" u="none" kern="0" spc="126">
                          <a:solidFill>
                            <a:schemeClr val="tx1"/>
                          </a:solidFill>
                          <a:latin typeface="Noto Sans JP" panose="020B0200000000000000" pitchFamily="34" charset="-128"/>
                          <a:ea typeface="Noto Sans JP" panose="020B0200000000000000" pitchFamily="34" charset="-128"/>
                        </a:rPr>
                        <a:t>　　　　</a:t>
                      </a:r>
                      <a:r>
                        <a:rPr lang="en-US" altLang="ja-JP" sz="900" b="0" i="0" u="none" kern="0" spc="126" dirty="0">
                          <a:solidFill>
                            <a:schemeClr val="tx1"/>
                          </a:solidFill>
                          <a:latin typeface="Noto Sans JP" panose="020B0200000000000000" pitchFamily="34" charset="-128"/>
                          <a:ea typeface="Noto Sans JP" panose="020B0200000000000000" pitchFamily="34" charset="-128"/>
                        </a:rPr>
                        <a:t>:8</a:t>
                      </a:r>
                      <a:r>
                        <a:rPr lang="ja-JP" altLang="en-US" sz="900" b="0" i="0" u="none" kern="0" spc="126">
                          <a:solidFill>
                            <a:schemeClr val="tx1"/>
                          </a:solidFill>
                          <a:latin typeface="Noto Sans JP" panose="020B0200000000000000" pitchFamily="34" charset="-128"/>
                          <a:ea typeface="Noto Sans JP" panose="020B0200000000000000" pitchFamily="34" charset="-128"/>
                        </a:rPr>
                        <a:t>枠</a:t>
                      </a:r>
                      <a:r>
                        <a:rPr lang="en-US" altLang="ja-JP" sz="900" b="0" i="0" u="none" kern="0" spc="126" dirty="0">
                          <a:solidFill>
                            <a:schemeClr val="tx1"/>
                          </a:solidFill>
                          <a:latin typeface="Noto Sans JP" panose="020B0200000000000000" pitchFamily="34" charset="-128"/>
                          <a:ea typeface="Noto Sans JP" panose="020B0200000000000000" pitchFamily="34" charset="-128"/>
                        </a:rPr>
                        <a:t>   </a:t>
                      </a:r>
                      <a:r>
                        <a:rPr lang="ja-JP" altLang="en-US" sz="900" b="0" i="0" kern="0" spc="126">
                          <a:solidFill>
                            <a:schemeClr val="tx1"/>
                          </a:solidFill>
                          <a:latin typeface="Noto Sans JP" panose="020B0200000000000000" pitchFamily="34" charset="-128"/>
                          <a:ea typeface="Noto Sans JP" panose="020B0200000000000000" pitchFamily="34" charset="-128"/>
                        </a:rPr>
                        <a:t>（変更前：</a:t>
                      </a:r>
                      <a:r>
                        <a:rPr lang="en-US" altLang="ja-JP" sz="900" b="0" i="0" kern="0" spc="126" dirty="0">
                          <a:solidFill>
                            <a:schemeClr val="tx1"/>
                          </a:solidFill>
                          <a:latin typeface="Noto Sans JP" panose="020B0200000000000000" pitchFamily="34" charset="-128"/>
                          <a:ea typeface="Noto Sans JP" panose="020B0200000000000000" pitchFamily="34" charset="-128"/>
                        </a:rPr>
                        <a:t>Collaboration Video Ads)</a:t>
                      </a: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u="none" kern="0" spc="126">
                          <a:solidFill>
                            <a:schemeClr val="tx1"/>
                          </a:solidFill>
                          <a:latin typeface="Noto Sans JP" panose="020B0200000000000000" pitchFamily="34" charset="-128"/>
                          <a:ea typeface="Noto Sans JP" panose="020B0200000000000000" pitchFamily="34" charset="-128"/>
                        </a:rPr>
                        <a:t>・</a:t>
                      </a:r>
                      <a:r>
                        <a:rPr lang="en-US" altLang="ja-JP" sz="900" b="0" i="0" u="none" kern="0" spc="126" dirty="0">
                          <a:solidFill>
                            <a:schemeClr val="tx1"/>
                          </a:solidFill>
                          <a:latin typeface="Noto Sans JP" panose="020B0200000000000000" pitchFamily="34" charset="-128"/>
                          <a:ea typeface="Noto Sans JP" panose="020B0200000000000000" pitchFamily="34" charset="-128"/>
                        </a:rPr>
                        <a:t>2nd Contents</a:t>
                      </a:r>
                      <a:r>
                        <a:rPr lang="ja-JP" altLang="en-US" sz="900" b="0" i="0" u="none" kern="0" spc="126">
                          <a:solidFill>
                            <a:schemeClr val="tx1"/>
                          </a:solidFill>
                          <a:latin typeface="Noto Sans JP" panose="020B0200000000000000" pitchFamily="34" charset="-128"/>
                          <a:ea typeface="Noto Sans JP" panose="020B0200000000000000" pitchFamily="34" charset="-128"/>
                        </a:rPr>
                        <a:t>　</a:t>
                      </a:r>
                      <a:r>
                        <a:rPr lang="en-US" altLang="ja-JP" sz="900" b="0" i="0" u="none" kern="0" spc="126" dirty="0">
                          <a:solidFill>
                            <a:schemeClr val="tx1"/>
                          </a:solidFill>
                          <a:latin typeface="Noto Sans JP" panose="020B0200000000000000" pitchFamily="34" charset="-128"/>
                          <a:ea typeface="Noto Sans JP" panose="020B0200000000000000" pitchFamily="34" charset="-128"/>
                        </a:rPr>
                        <a:t>:2</a:t>
                      </a:r>
                      <a:r>
                        <a:rPr lang="ja-JP" altLang="en-US" sz="900" b="0" i="0" u="none" kern="0" spc="126">
                          <a:solidFill>
                            <a:schemeClr val="tx1"/>
                          </a:solidFill>
                          <a:latin typeface="Noto Sans JP" panose="020B0200000000000000" pitchFamily="34" charset="-128"/>
                          <a:ea typeface="Noto Sans JP" panose="020B0200000000000000" pitchFamily="34" charset="-128"/>
                        </a:rPr>
                        <a:t>枠</a:t>
                      </a:r>
                      <a:r>
                        <a:rPr lang="en-US" altLang="ja-JP" sz="900" b="0" i="0" u="none" kern="0" spc="126" dirty="0">
                          <a:solidFill>
                            <a:schemeClr val="tx1"/>
                          </a:solidFill>
                          <a:latin typeface="Noto Sans JP" panose="020B0200000000000000" pitchFamily="34" charset="-128"/>
                          <a:ea typeface="Noto Sans JP" panose="020B0200000000000000" pitchFamily="34" charset="-128"/>
                        </a:rPr>
                        <a:t>    </a:t>
                      </a:r>
                      <a:r>
                        <a:rPr lang="ja-JP" altLang="en-US" sz="900" b="0" i="0" kern="0" spc="126">
                          <a:solidFill>
                            <a:schemeClr val="tx1"/>
                          </a:solidFill>
                          <a:latin typeface="Noto Sans JP" panose="020B0200000000000000" pitchFamily="34" charset="-128"/>
                          <a:ea typeface="Noto Sans JP" panose="020B0200000000000000" pitchFamily="34" charset="-128"/>
                        </a:rPr>
                        <a:t>（新設定</a:t>
                      </a:r>
                      <a:r>
                        <a:rPr lang="en-US" altLang="ja-JP" sz="900" b="0" i="0" kern="0" spc="126" dirty="0">
                          <a:solidFill>
                            <a:schemeClr val="tx1"/>
                          </a:solidFill>
                          <a:latin typeface="Noto Sans JP" panose="020B0200000000000000" pitchFamily="34" charset="-128"/>
                          <a:ea typeface="Noto Sans JP" panose="020B0200000000000000" pitchFamily="34" charset="-128"/>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u="none" kern="0" spc="126">
                          <a:solidFill>
                            <a:schemeClr val="tx1"/>
                          </a:solidFill>
                          <a:latin typeface="Noto Sans JP" panose="020B0200000000000000" pitchFamily="34" charset="-128"/>
                          <a:ea typeface="Noto Sans JP" panose="020B0200000000000000" pitchFamily="34" charset="-128"/>
                        </a:rPr>
                        <a:t>・</a:t>
                      </a:r>
                      <a:r>
                        <a:rPr lang="en-US" altLang="ja-JP" sz="900" b="0" i="0" u="none" kern="0" spc="126" dirty="0">
                          <a:solidFill>
                            <a:schemeClr val="tx1"/>
                          </a:solidFill>
                          <a:latin typeface="Noto Sans JP" panose="020B0200000000000000" pitchFamily="34" charset="-128"/>
                          <a:ea typeface="Noto Sans JP" panose="020B0200000000000000" pitchFamily="34" charset="-128"/>
                        </a:rPr>
                        <a:t>3rd Ads</a:t>
                      </a:r>
                      <a:r>
                        <a:rPr lang="ja-JP" altLang="en-US" sz="900" b="0" i="0" u="none" kern="0" spc="126">
                          <a:solidFill>
                            <a:schemeClr val="tx1"/>
                          </a:solidFill>
                          <a:latin typeface="Noto Sans JP" panose="020B0200000000000000" pitchFamily="34" charset="-128"/>
                          <a:ea typeface="Noto Sans JP" panose="020B0200000000000000" pitchFamily="34" charset="-128"/>
                        </a:rPr>
                        <a:t>　　　　</a:t>
                      </a:r>
                      <a:r>
                        <a:rPr lang="en-US" altLang="ja-JP" sz="900" b="0" i="0" u="none" kern="0" spc="126" dirty="0">
                          <a:solidFill>
                            <a:schemeClr val="tx1"/>
                          </a:solidFill>
                          <a:latin typeface="Noto Sans JP" panose="020B0200000000000000" pitchFamily="34" charset="-128"/>
                          <a:ea typeface="Noto Sans JP" panose="020B0200000000000000" pitchFamily="34" charset="-128"/>
                        </a:rPr>
                        <a:t>:11</a:t>
                      </a:r>
                      <a:r>
                        <a:rPr lang="ja-JP" altLang="en-US" sz="900" b="0" i="0" u="none" kern="0" spc="126">
                          <a:solidFill>
                            <a:schemeClr val="tx1"/>
                          </a:solidFill>
                          <a:latin typeface="Noto Sans JP" panose="020B0200000000000000" pitchFamily="34" charset="-128"/>
                          <a:ea typeface="Noto Sans JP" panose="020B0200000000000000" pitchFamily="34" charset="-128"/>
                        </a:rPr>
                        <a:t>枠</a:t>
                      </a:r>
                      <a:r>
                        <a:rPr lang="en-US" altLang="ja-JP" sz="900" b="0" i="0" u="none" kern="0" spc="126" dirty="0">
                          <a:solidFill>
                            <a:schemeClr val="tx1"/>
                          </a:solidFill>
                          <a:latin typeface="Noto Sans JP" panose="020B0200000000000000" pitchFamily="34" charset="-128"/>
                          <a:ea typeface="Noto Sans JP" panose="020B0200000000000000" pitchFamily="34" charset="-128"/>
                        </a:rPr>
                        <a:t>  </a:t>
                      </a:r>
                      <a:r>
                        <a:rPr lang="ja-JP" altLang="en-US" sz="900" b="0" i="0" kern="0" spc="126">
                          <a:solidFill>
                            <a:schemeClr val="tx1"/>
                          </a:solidFill>
                          <a:latin typeface="Noto Sans JP" panose="020B0200000000000000" pitchFamily="34" charset="-128"/>
                          <a:ea typeface="Noto Sans JP" panose="020B0200000000000000" pitchFamily="34" charset="-128"/>
                        </a:rPr>
                        <a:t>（変更前：</a:t>
                      </a:r>
                      <a:r>
                        <a:rPr lang="en-US" altLang="ja-JP" sz="900" b="0" i="0" kern="0" spc="126" dirty="0">
                          <a:solidFill>
                            <a:schemeClr val="tx1"/>
                          </a:solidFill>
                          <a:latin typeface="Noto Sans JP" panose="020B0200000000000000" pitchFamily="34" charset="-128"/>
                          <a:ea typeface="Noto Sans JP" panose="020B0200000000000000" pitchFamily="34" charset="-128"/>
                        </a:rPr>
                        <a:t>Standard Video Ads)</a:t>
                      </a: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3rd Contents</a:t>
                      </a:r>
                      <a:r>
                        <a:rPr lang="ja-JP" altLang="en-US" sz="900" b="0" i="0" kern="0" spc="126">
                          <a:solidFill>
                            <a:schemeClr val="tx1"/>
                          </a:solidFill>
                          <a:latin typeface="Noto Sans JP" panose="020B0200000000000000" pitchFamily="34" charset="-128"/>
                          <a:ea typeface="Noto Sans JP" panose="020B0200000000000000" pitchFamily="34" charset="-128"/>
                        </a:rPr>
                        <a:t>　</a:t>
                      </a:r>
                      <a:r>
                        <a:rPr lang="en-US" altLang="ja-JP" sz="900" b="0" i="0" kern="0" spc="126" dirty="0">
                          <a:solidFill>
                            <a:schemeClr val="tx1"/>
                          </a:solidFill>
                          <a:latin typeface="Noto Sans JP" panose="020B0200000000000000" pitchFamily="34" charset="-128"/>
                          <a:ea typeface="Noto Sans JP" panose="020B0200000000000000" pitchFamily="34" charset="-128"/>
                        </a:rPr>
                        <a:t>:3</a:t>
                      </a:r>
                      <a:r>
                        <a:rPr lang="ja-JP" altLang="en-US" sz="900" b="0" i="0" kern="0" spc="126">
                          <a:solidFill>
                            <a:schemeClr val="tx1"/>
                          </a:solidFill>
                          <a:latin typeface="Noto Sans JP" panose="020B0200000000000000" pitchFamily="34" charset="-128"/>
                          <a:ea typeface="Noto Sans JP" panose="020B0200000000000000" pitchFamily="34" charset="-128"/>
                        </a:rPr>
                        <a:t>枠　</a:t>
                      </a:r>
                      <a:r>
                        <a:rPr lang="en-US" altLang="ja-JP" sz="900" b="0" i="0" kern="0" spc="126" dirty="0">
                          <a:solidFill>
                            <a:schemeClr val="tx1"/>
                          </a:solidFill>
                          <a:latin typeface="Noto Sans JP" panose="020B0200000000000000" pitchFamily="34" charset="-128"/>
                          <a:ea typeface="Noto Sans JP" panose="020B0200000000000000" pitchFamily="34" charset="-128"/>
                        </a:rPr>
                        <a:t>  </a:t>
                      </a:r>
                      <a:r>
                        <a:rPr lang="ja-JP" altLang="en-US" sz="900" b="0" i="0" kern="0" spc="126">
                          <a:solidFill>
                            <a:schemeClr val="tx1"/>
                          </a:solidFill>
                          <a:latin typeface="Noto Sans JP" panose="020B0200000000000000" pitchFamily="34" charset="-128"/>
                          <a:ea typeface="Noto Sans JP" panose="020B0200000000000000" pitchFamily="34" charset="-128"/>
                        </a:rPr>
                        <a:t>（変更前：</a:t>
                      </a:r>
                      <a:r>
                        <a:rPr lang="en-US" altLang="ja-JP" sz="900" b="0" i="0" kern="0" spc="126" dirty="0">
                          <a:solidFill>
                            <a:schemeClr val="tx1"/>
                          </a:solidFill>
                          <a:latin typeface="Noto Sans JP" panose="020B0200000000000000" pitchFamily="34" charset="-128"/>
                          <a:ea typeface="Noto Sans JP" panose="020B0200000000000000" pitchFamily="34" charset="-128"/>
                        </a:rPr>
                        <a:t>Tie-up Contents)</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796351222"/>
                  </a:ext>
                </a:extLst>
              </a:tr>
              <a:tr h="262597">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endParaRPr lang="en-US" altLang="ja-JP" sz="11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各メニューの料金の一部変更</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316500246"/>
                  </a:ext>
                </a:extLst>
              </a:tr>
              <a:tr h="461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新商品</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P20-22</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タクシーアプリ</a:t>
                      </a:r>
                      <a:r>
                        <a:rPr lang="en-US" altLang="ja-JP" sz="900" b="0" i="0" kern="0" spc="126" dirty="0">
                          <a:solidFill>
                            <a:schemeClr val="tx1"/>
                          </a:solidFill>
                          <a:latin typeface="Noto Sans JP" panose="020B0200000000000000" pitchFamily="34" charset="-128"/>
                          <a:ea typeface="Noto Sans JP" panose="020B0200000000000000" pitchFamily="34" charset="-128"/>
                        </a:rPr>
                        <a:t>『GO』</a:t>
                      </a:r>
                      <a:r>
                        <a:rPr lang="ja-JP" altLang="en-US" sz="900" b="0" i="0" kern="0" spc="126">
                          <a:solidFill>
                            <a:schemeClr val="tx1"/>
                          </a:solidFill>
                          <a:latin typeface="Noto Sans JP" panose="020B0200000000000000" pitchFamily="34" charset="-128"/>
                          <a:ea typeface="Noto Sans JP" panose="020B0200000000000000" pitchFamily="34" charset="-128"/>
                        </a:rPr>
                        <a:t>を使って配車したお客様を対象に</a:t>
                      </a:r>
                      <a:br>
                        <a:rPr lang="en-US" altLang="ja-JP" sz="900" b="0" i="0" kern="0" spc="126" dirty="0">
                          <a:solidFill>
                            <a:schemeClr val="tx1"/>
                          </a:solidFill>
                          <a:latin typeface="Noto Sans JP" panose="020B0200000000000000" pitchFamily="34" charset="-128"/>
                          <a:ea typeface="Noto Sans JP" panose="020B0200000000000000" pitchFamily="34" charset="-128"/>
                        </a:rPr>
                      </a:br>
                      <a:r>
                        <a:rPr lang="ja-JP" altLang="en-US" sz="900" b="0" i="0" kern="0" spc="126">
                          <a:solidFill>
                            <a:schemeClr val="tx1"/>
                          </a:solidFill>
                          <a:latin typeface="Noto Sans JP" panose="020B0200000000000000" pitchFamily="34" charset="-128"/>
                          <a:ea typeface="Noto Sans JP" panose="020B0200000000000000" pitchFamily="34" charset="-128"/>
                        </a:rPr>
                        <a:t>属性に応じた広告の出しわけが可能な「</a:t>
                      </a:r>
                      <a:r>
                        <a:rPr lang="en-US" altLang="ja-JP" sz="900" b="0" i="0" kern="0" spc="126" dirty="0">
                          <a:solidFill>
                            <a:schemeClr val="tx1"/>
                          </a:solidFill>
                          <a:latin typeface="Noto Sans JP" panose="020B0200000000000000" pitchFamily="34" charset="-128"/>
                          <a:ea typeface="Noto Sans JP" panose="020B0200000000000000" pitchFamily="34" charset="-128"/>
                        </a:rPr>
                        <a:t>Targeting Ads</a:t>
                      </a:r>
                      <a:r>
                        <a:rPr lang="ja-JP" altLang="en-US" sz="900" b="0" i="0" kern="0" spc="126">
                          <a:solidFill>
                            <a:schemeClr val="tx1"/>
                          </a:solidFill>
                          <a:latin typeface="Noto Sans JP" panose="020B0200000000000000" pitchFamily="34" charset="-128"/>
                          <a:ea typeface="Noto Sans JP" panose="020B0200000000000000" pitchFamily="34" charset="-128"/>
                        </a:rPr>
                        <a:t>」を新設</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657728227"/>
                  </a:ext>
                </a:extLst>
              </a:tr>
              <a:tr h="85916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i="0" dirty="0">
                          <a:solidFill>
                            <a:schemeClr val="tx1"/>
                          </a:solidFill>
                          <a:latin typeface="Noto Sans JP" panose="020B0200000000000000" pitchFamily="34" charset="-128"/>
                          <a:ea typeface="Noto Sans JP" panose="020B0200000000000000" pitchFamily="34" charset="-128"/>
                        </a:rPr>
                        <a:t>1st PRIME Contents</a:t>
                      </a:r>
                      <a:r>
                        <a:rPr lang="ja-JP" altLang="en-US" sz="900" b="0" i="0">
                          <a:solidFill>
                            <a:schemeClr val="tx1"/>
                          </a:solidFill>
                          <a:latin typeface="Noto Sans JP" panose="020B0200000000000000" pitchFamily="34" charset="-128"/>
                          <a:ea typeface="Noto Sans JP" panose="020B0200000000000000" pitchFamily="34" charset="-128"/>
                        </a:rPr>
                        <a:t>「ひみつの</a:t>
                      </a:r>
                      <a:r>
                        <a:rPr lang="en-US" altLang="ja-JP" sz="900" b="0" i="0" dirty="0">
                          <a:solidFill>
                            <a:schemeClr val="tx1"/>
                          </a:solidFill>
                          <a:latin typeface="Noto Sans JP" panose="020B0200000000000000" pitchFamily="34" charset="-128"/>
                          <a:ea typeface="Noto Sans JP" panose="020B0200000000000000" pitchFamily="34" charset="-128"/>
                        </a:rPr>
                        <a:t>PRIME</a:t>
                      </a:r>
                      <a:r>
                        <a:rPr lang="ja-JP" altLang="en-US" sz="900" b="0" i="0">
                          <a:solidFill>
                            <a:schemeClr val="tx1"/>
                          </a:solidFill>
                          <a:latin typeface="Noto Sans JP" panose="020B0200000000000000" pitchFamily="34" charset="-128"/>
                          <a:ea typeface="Noto Sans JP" panose="020B0200000000000000" pitchFamily="34" charset="-128"/>
                        </a:rPr>
                        <a:t>」</a:t>
                      </a:r>
                      <a:endParaRPr lang="en-US" altLang="ja-JP" sz="900" b="0" i="0" dirty="0">
                        <a:solidFill>
                          <a:schemeClr val="tx1"/>
                        </a:solidFill>
                        <a:latin typeface="Noto Sans JP" panose="020B0200000000000000" pitchFamily="34" charset="-128"/>
                        <a:ea typeface="Noto Sans JP" panose="020B02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i="0">
                          <a:solidFill>
                            <a:schemeClr val="tx1"/>
                          </a:solidFill>
                          <a:latin typeface="Noto Sans JP" panose="020B0200000000000000" pitchFamily="34" charset="-128"/>
                          <a:ea typeface="Noto Sans JP" panose="020B0200000000000000" pitchFamily="34" charset="-128"/>
                        </a:rPr>
                        <a:t>2nd PRIME </a:t>
                      </a:r>
                      <a:r>
                        <a:rPr lang="en-US" altLang="ja-JP" sz="900" b="0" i="0" dirty="0">
                          <a:solidFill>
                            <a:schemeClr val="tx1"/>
                          </a:solidFill>
                          <a:latin typeface="Noto Sans JP" panose="020B0200000000000000" pitchFamily="34" charset="-128"/>
                          <a:ea typeface="Noto Sans JP" panose="020B0200000000000000" pitchFamily="34" charset="-128"/>
                        </a:rPr>
                        <a:t>Contents Tie-up</a:t>
                      </a:r>
                      <a:r>
                        <a:rPr lang="ja-JP" altLang="en-US" sz="900" b="0" i="0">
                          <a:solidFill>
                            <a:schemeClr val="tx1"/>
                          </a:solidFill>
                          <a:latin typeface="Noto Sans JP" panose="020B0200000000000000" pitchFamily="34" charset="-128"/>
                          <a:ea typeface="Noto Sans JP" panose="020B0200000000000000" pitchFamily="34" charset="-128"/>
                        </a:rPr>
                        <a:t>メニュー</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92953" marR="92953" marT="46476" marB="464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P23</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900" b="0" i="0" kern="0" spc="126" dirty="0">
                          <a:solidFill>
                            <a:schemeClr val="tx1"/>
                          </a:solidFill>
                          <a:latin typeface="Noto Sans JP" panose="020B0200000000000000" pitchFamily="34" charset="-128"/>
                          <a:ea typeface="Noto Sans JP" panose="020B0200000000000000" pitchFamily="34" charset="-128"/>
                        </a:rPr>
                        <a:t>TOKYO PRIME</a:t>
                      </a:r>
                      <a:r>
                        <a:rPr lang="ja-JP" altLang="en-US" sz="900" b="0" i="0" kern="0" spc="126">
                          <a:solidFill>
                            <a:schemeClr val="tx1"/>
                          </a:solidFill>
                          <a:latin typeface="Noto Sans JP" panose="020B0200000000000000" pitchFamily="34" charset="-128"/>
                          <a:ea typeface="Noto Sans JP" panose="020B0200000000000000" pitchFamily="34" charset="-128"/>
                        </a:rPr>
                        <a:t>限定番組「ひみつの</a:t>
                      </a:r>
                      <a:r>
                        <a:rPr lang="en-US" altLang="ja-JP" sz="900" b="0" i="0" kern="0" spc="126" dirty="0">
                          <a:solidFill>
                            <a:schemeClr val="tx1"/>
                          </a:solidFill>
                          <a:latin typeface="Noto Sans JP" panose="020B0200000000000000" pitchFamily="34" charset="-128"/>
                          <a:ea typeface="Noto Sans JP" panose="020B0200000000000000" pitchFamily="34" charset="-128"/>
                        </a:rPr>
                        <a:t>PRIME</a:t>
                      </a:r>
                      <a:r>
                        <a:rPr lang="ja-JP" altLang="en-US" sz="900" b="0" i="0" kern="0" spc="126">
                          <a:solidFill>
                            <a:schemeClr val="tx1"/>
                          </a:solidFill>
                          <a:latin typeface="Noto Sans JP" panose="020B0200000000000000" pitchFamily="34" charset="-128"/>
                          <a:ea typeface="Noto Sans JP" panose="020B0200000000000000" pitchFamily="34" charset="-128"/>
                        </a:rPr>
                        <a:t>」を新設</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この限定番組に連動する形で広告放映が可能なメニューとして</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2nd PRIME Contents Tie-up</a:t>
                      </a: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を新設</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13444735"/>
                  </a:ext>
                </a:extLst>
              </a:tr>
              <a:tr h="262597">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制作メニュー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制作メニュー「</a:t>
                      </a:r>
                      <a:r>
                        <a:rPr lang="en-US" altLang="ja-JP" sz="900" b="0" i="0" kern="0" spc="126" dirty="0">
                          <a:solidFill>
                            <a:schemeClr val="tx1"/>
                          </a:solidFill>
                          <a:latin typeface="Noto Sans JP" panose="020B0200000000000000" pitchFamily="34" charset="-128"/>
                          <a:ea typeface="Noto Sans JP" panose="020B0200000000000000" pitchFamily="34" charset="-128"/>
                        </a:rPr>
                        <a:t>Tokyo Prime Voice + ESG</a:t>
                      </a:r>
                      <a:r>
                        <a:rPr lang="ja-JP" altLang="en-US" sz="900" b="0" i="0" kern="0" spc="126">
                          <a:solidFill>
                            <a:schemeClr val="tx1"/>
                          </a:solidFill>
                          <a:latin typeface="Noto Sans JP" panose="020B0200000000000000" pitchFamily="34" charset="-128"/>
                          <a:ea typeface="Noto Sans JP" panose="020B0200000000000000" pitchFamily="34" charset="-128"/>
                        </a:rPr>
                        <a:t>」「</a:t>
                      </a:r>
                      <a:r>
                        <a:rPr lang="en-US" altLang="ja-JP" sz="900" b="0" i="0" kern="0" spc="126" dirty="0">
                          <a:solidFill>
                            <a:schemeClr val="tx1"/>
                          </a:solidFill>
                          <a:latin typeface="Noto Sans JP" panose="020B0200000000000000" pitchFamily="34" charset="-128"/>
                          <a:ea typeface="Noto Sans JP" panose="020B0200000000000000" pitchFamily="34" charset="-128"/>
                        </a:rPr>
                        <a:t>TREND SCAPE</a:t>
                      </a:r>
                      <a:r>
                        <a:rPr lang="ja-JP" altLang="en-US" sz="900" b="0" i="0" kern="0" spc="126">
                          <a:solidFill>
                            <a:schemeClr val="tx1"/>
                          </a:solidFill>
                          <a:latin typeface="Noto Sans JP" panose="020B0200000000000000" pitchFamily="34" charset="-128"/>
                          <a:ea typeface="Noto Sans JP" panose="020B0200000000000000" pitchFamily="34" charset="-128"/>
                        </a:rPr>
                        <a:t>」を廃止</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825961772"/>
                  </a:ext>
                </a:extLst>
              </a:tr>
              <a:tr h="454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コンテンツ枠掲載ガイドライン</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P25</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コンテンツ枠メディアタイアップ定義から</a:t>
                      </a:r>
                      <a:r>
                        <a:rPr lang="en-US" altLang="ja-JP" sz="900" b="0" i="0" kern="0" spc="126" dirty="0">
                          <a:solidFill>
                            <a:schemeClr val="tx1"/>
                          </a:solidFill>
                          <a:latin typeface="Noto Sans JP" panose="020B0200000000000000" pitchFamily="34" charset="-128"/>
                          <a:ea typeface="Noto Sans JP" panose="020B0200000000000000" pitchFamily="34" charset="-128"/>
                        </a:rPr>
                        <a:t>【</a:t>
                      </a:r>
                      <a:r>
                        <a:rPr lang="ja-JP" altLang="en-US" sz="900" b="0" i="0" kern="0" spc="126">
                          <a:solidFill>
                            <a:schemeClr val="tx1"/>
                          </a:solidFill>
                          <a:latin typeface="Noto Sans JP" panose="020B0200000000000000" pitchFamily="34" charset="-128"/>
                          <a:ea typeface="Noto Sans JP" panose="020B0200000000000000" pitchFamily="34" charset="-128"/>
                        </a:rPr>
                        <a:t>特定告知</a:t>
                      </a:r>
                      <a:r>
                        <a:rPr lang="en-US" altLang="ja-JP" sz="900" b="0" i="0" kern="0" spc="126" dirty="0">
                          <a:solidFill>
                            <a:schemeClr val="tx1"/>
                          </a:solidFill>
                          <a:latin typeface="Noto Sans JP" panose="020B0200000000000000" pitchFamily="34" charset="-128"/>
                          <a:ea typeface="Noto Sans JP" panose="020B0200000000000000" pitchFamily="34" charset="-128"/>
                        </a:rPr>
                        <a:t>】</a:t>
                      </a:r>
                      <a:r>
                        <a:rPr lang="ja-JP" altLang="en-US" sz="900" b="0" i="0" kern="0" spc="126">
                          <a:solidFill>
                            <a:schemeClr val="tx1"/>
                          </a:solidFill>
                          <a:latin typeface="Noto Sans JP" panose="020B0200000000000000" pitchFamily="34" charset="-128"/>
                          <a:ea typeface="Noto Sans JP" panose="020B0200000000000000" pitchFamily="34" charset="-128"/>
                        </a:rPr>
                        <a:t>を廃止</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一素材連続しての掲載週数の上限（</a:t>
                      </a:r>
                      <a:r>
                        <a:rPr lang="en-US" altLang="ja-JP" sz="900" b="0" i="0" kern="0" spc="126" dirty="0">
                          <a:solidFill>
                            <a:schemeClr val="tx1"/>
                          </a:solidFill>
                          <a:latin typeface="Noto Sans JP" panose="020B0200000000000000" pitchFamily="34" charset="-128"/>
                          <a:ea typeface="Noto Sans JP" panose="020B0200000000000000" pitchFamily="34" charset="-128"/>
                        </a:rPr>
                        <a:t>4</a:t>
                      </a:r>
                      <a:r>
                        <a:rPr lang="ja-JP" altLang="en-US" sz="900" b="0" i="0" kern="0" spc="126">
                          <a:solidFill>
                            <a:schemeClr val="tx1"/>
                          </a:solidFill>
                          <a:latin typeface="Noto Sans JP" panose="020B0200000000000000" pitchFamily="34" charset="-128"/>
                          <a:ea typeface="Noto Sans JP" panose="020B0200000000000000" pitchFamily="34" charset="-128"/>
                        </a:rPr>
                        <a:t>週間）を廃止</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18559256"/>
                  </a:ext>
                </a:extLst>
              </a:tr>
              <a:tr h="2625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厳格な掲載基準</a:t>
                      </a:r>
                      <a:r>
                        <a:rPr lang="en-US" altLang="ja-JP" sz="900" b="0" i="0" dirty="0">
                          <a:solidFill>
                            <a:schemeClr val="tx1"/>
                          </a:solidFill>
                          <a:latin typeface="Noto Sans JP" panose="020B0200000000000000" pitchFamily="34" charset="-128"/>
                          <a:ea typeface="Noto Sans JP" panose="020B0200000000000000" pitchFamily="34" charset="-128"/>
                        </a:rPr>
                        <a:t>-NG</a:t>
                      </a:r>
                      <a:r>
                        <a:rPr lang="ja-JP" altLang="en-US" sz="900" b="0" i="0">
                          <a:solidFill>
                            <a:schemeClr val="tx1"/>
                          </a:solidFill>
                          <a:latin typeface="Noto Sans JP" panose="020B0200000000000000" pitchFamily="34" charset="-128"/>
                          <a:ea typeface="Noto Sans JP" panose="020B0200000000000000" pitchFamily="34" charset="-128"/>
                        </a:rPr>
                        <a:t>業種</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P37</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 typeface="システムフォント（レギュラー）"/>
                        <a:buNone/>
                        <a:tabLst/>
                        <a:defRPr/>
                      </a:pP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ja-JP" altLang="en-US" sz="900" b="0" i="0" kern="0" spc="126">
                          <a:solidFill>
                            <a:schemeClr val="tx1"/>
                          </a:solidFill>
                          <a:latin typeface="Noto Sans JP" panose="020B0200000000000000" pitchFamily="34" charset="-128"/>
                          <a:ea typeface="Noto Sans JP" panose="020B0200000000000000" pitchFamily="34" charset="-128"/>
                        </a:rPr>
                        <a:t>指定枠を対象に一部業種の取り扱いを見直し</a:t>
                      </a:r>
                      <a:endParaRPr lang="en-US" altLang="ja-JP" sz="900" b="0" i="0" kern="0" spc="126"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58285109"/>
                  </a:ext>
                </a:extLst>
              </a:tr>
              <a:tr h="461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厳格な掲載基準</a:t>
                      </a:r>
                      <a:r>
                        <a:rPr lang="en-US" altLang="ja-JP" sz="900" b="0" i="0" dirty="0">
                          <a:solidFill>
                            <a:schemeClr val="tx1"/>
                          </a:solidFill>
                          <a:latin typeface="Noto Sans JP" panose="020B0200000000000000" pitchFamily="34" charset="-128"/>
                          <a:ea typeface="Noto Sans JP" panose="020B0200000000000000" pitchFamily="34" charset="-128"/>
                        </a:rPr>
                        <a:t>-NG</a:t>
                      </a:r>
                      <a:r>
                        <a:rPr lang="ja-JP" altLang="en-US" sz="900" b="0" i="0">
                          <a:solidFill>
                            <a:schemeClr val="tx1"/>
                          </a:solidFill>
                          <a:latin typeface="Noto Sans JP" panose="020B0200000000000000" pitchFamily="34" charset="-128"/>
                          <a:ea typeface="Noto Sans JP" panose="020B0200000000000000" pitchFamily="34" charset="-128"/>
                        </a:rPr>
                        <a:t>クリエイティブ表現</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P38</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900" b="0" i="0" kern="0" spc="180" dirty="0">
                          <a:solidFill>
                            <a:schemeClr val="tx1"/>
                          </a:solidFill>
                          <a:latin typeface="Noto Sans JP" panose="020B0200000000000000" pitchFamily="34" charset="-128"/>
                          <a:ea typeface="Noto Sans JP" panose="020B0200000000000000" pitchFamily="34" charset="-128"/>
                          <a:cs typeface="Noto Serif JP Regular" pitchFamily="34" charset="-120"/>
                        </a:rPr>
                        <a:t>画面の一部に二次元バーコードや検索窓など特定の静止画を表示する場合は、</a:t>
                      </a:r>
                    </a:p>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900" b="0" i="0" kern="0" spc="180" dirty="0">
                          <a:solidFill>
                            <a:schemeClr val="tx1"/>
                          </a:solidFill>
                          <a:latin typeface="Noto Sans JP" panose="020B0200000000000000" pitchFamily="34" charset="-128"/>
                          <a:ea typeface="Noto Sans JP" panose="020B0200000000000000" pitchFamily="34" charset="-128"/>
                          <a:cs typeface="Noto Serif JP Regular" pitchFamily="34" charset="-120"/>
                        </a:rPr>
                        <a:t>全体尺の中で最大5秒とすること</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40000"/>
                        </a:lnSpc>
                      </a:pPr>
                      <a:r>
                        <a:rPr lang="ja-JP" altLang="en-US" sz="900" b="0" i="0">
                          <a:solidFill>
                            <a:schemeClr val="tx1"/>
                          </a:solidFill>
                          <a:latin typeface="Noto Sans JP" panose="020B0200000000000000" pitchFamily="34" charset="-128"/>
                          <a:ea typeface="Noto Sans JP" panose="020B0200000000000000" pitchFamily="34" charset="-128"/>
                        </a:rPr>
                        <a:t>画面の一部に二次元バーコードの表示は不可といたします</a:t>
                      </a:r>
                      <a:endParaRPr lang="en-US" altLang="ja-JP" sz="9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ja-JP" altLang="en-US" sz="900" b="0" i="0">
                          <a:solidFill>
                            <a:schemeClr val="tx1"/>
                          </a:solidFill>
                          <a:latin typeface="Noto Sans JP" panose="020B0200000000000000" pitchFamily="34" charset="-128"/>
                          <a:ea typeface="Noto Sans JP" panose="020B0200000000000000" pitchFamily="34" charset="-128"/>
                        </a:rPr>
                        <a:t>検索窓、電話番号は場合によっては許容いたします</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35078817"/>
                  </a:ext>
                </a:extLst>
              </a:tr>
              <a:tr h="12568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通常レポート</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P42</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日別・時間帯別・再生秒数別で以下の項目をお出し</a:t>
                      </a: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いたし</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ます。</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再生数</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再生完了数</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詳細ボタンタップ数</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画面オフタップ数</a:t>
                      </a:r>
                    </a:p>
                    <a:p>
                      <a:pPr marL="0" marR="0" lvl="0" indent="0" algn="l" defTabSz="914400" rtl="0" eaLnBrk="1" fontAlgn="auto" latinLnBrk="0" hangingPunct="1">
                        <a:lnSpc>
                          <a:spcPct val="140000"/>
                        </a:lnSpc>
                        <a:spcBef>
                          <a:spcPts val="0"/>
                        </a:spcBef>
                        <a:spcAft>
                          <a:spcPts val="0"/>
                        </a:spcAft>
                        <a:buClrTx/>
                        <a:buSzTx/>
                        <a:buFontTx/>
                        <a:buNone/>
                        <a:tabLst/>
                        <a:defRPr/>
                      </a:pPr>
                      <a:r>
                        <a:rPr lang="en-US" altLang="ja-JP" sz="900" b="0" i="0" kern="0" spc="90" dirty="0">
                          <a:solidFill>
                            <a:schemeClr val="tx1"/>
                          </a:solidFill>
                          <a:latin typeface="Noto Sans JP" panose="020B0200000000000000" pitchFamily="34" charset="-128"/>
                          <a:ea typeface="Noto Sans JP" panose="020B0200000000000000" pitchFamily="34" charset="-128"/>
                          <a:cs typeface="Noto Serif JP Regular" pitchFamily="34" charset="-120"/>
                        </a:rPr>
                        <a:t>※再生秒数別は、のべ詳細ボタンタップ数と画面オフ数のみとなります。</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日別・時間帯別で以下の項目をお出し</a:t>
                      </a: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いた</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します</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再生数</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再生完了数</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a:t>
                      </a:r>
                      <a:r>
                        <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画面オフタップ数</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900" b="0" i="0" u="none" strike="noStrike" kern="0" cap="none" spc="120" normalizeH="0" baseline="0" noProof="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rPr>
                        <a:t>「詳細ボタンタップ数」・「再生秒数別」レポートは廃止いたします</a:t>
                      </a:r>
                      <a:endParaRPr kumimoji="0" lang="en-US" altLang="ja-JP" sz="900" b="0" i="0" u="none" strike="noStrike" kern="0" cap="none" spc="120" normalizeH="0" baseline="0" noProof="0" dirty="0">
                        <a:ln>
                          <a:noFill/>
                        </a:ln>
                        <a:solidFill>
                          <a:schemeClr val="tx1"/>
                        </a:solidFill>
                        <a:effectLst/>
                        <a:uLnTx/>
                        <a:uFillTx/>
                        <a:latin typeface="Noto Sans JP" panose="020B0200000000000000" pitchFamily="34" charset="-128"/>
                        <a:ea typeface="Noto Sans JP" panose="020B0200000000000000" pitchFamily="34" charset="-128"/>
                        <a:cs typeface="Noto Serif JP Regular" pitchFamily="34" charset="-120"/>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0024510"/>
                  </a:ext>
                </a:extLst>
              </a:tr>
              <a:tr h="461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0" i="0">
                          <a:solidFill>
                            <a:schemeClr val="tx1"/>
                          </a:solidFill>
                          <a:latin typeface="Noto Sans JP" panose="020B0200000000000000" pitchFamily="34" charset="-128"/>
                          <a:ea typeface="Noto Sans JP" panose="020B0200000000000000" pitchFamily="34" charset="-128"/>
                        </a:rPr>
                        <a:t>入稿規定</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i="0" dirty="0">
                          <a:solidFill>
                            <a:schemeClr val="tx1"/>
                          </a:solidFill>
                          <a:latin typeface="Roboto Black" panose="02000000000000000000" pitchFamily="2" charset="0"/>
                          <a:ea typeface="Roboto Black" panose="02000000000000000000" pitchFamily="2" charset="0"/>
                        </a:rPr>
                        <a:t>P45</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40000"/>
                        </a:lnSpc>
                      </a:pPr>
                      <a:r>
                        <a:rPr lang="ja-JP" altLang="en-US" sz="900" b="0" i="0">
                          <a:solidFill>
                            <a:schemeClr val="tx1"/>
                          </a:solidFill>
                          <a:latin typeface="Noto Sans JP" panose="020B0200000000000000" pitchFamily="34" charset="-128"/>
                          <a:ea typeface="Noto Sans JP" panose="020B0200000000000000" pitchFamily="34" charset="-128"/>
                          <a:cs typeface="Arial"/>
                          <a:sym typeface="Arial"/>
                        </a:rPr>
                        <a:t>任意オプションの一つ「詳しくはこちら」タップ時に「二次元バーコード表示」</a:t>
                      </a:r>
                      <a:br>
                        <a:rPr lang="en-US" altLang="ja-JP" sz="900" b="0" i="0" dirty="0">
                          <a:solidFill>
                            <a:schemeClr val="tx1"/>
                          </a:solidFill>
                          <a:latin typeface="Noto Sans JP" panose="020B0200000000000000" pitchFamily="34" charset="-128"/>
                          <a:ea typeface="Noto Sans JP" panose="020B0200000000000000" pitchFamily="34" charset="-128"/>
                          <a:cs typeface="Arial"/>
                          <a:sym typeface="Arial"/>
                        </a:rPr>
                      </a:br>
                      <a:r>
                        <a:rPr lang="ja-JP" altLang="en-US" sz="900" b="0" i="0">
                          <a:solidFill>
                            <a:schemeClr val="tx1"/>
                          </a:solidFill>
                          <a:latin typeface="Noto Sans JP" panose="020B0200000000000000" pitchFamily="34" charset="-128"/>
                          <a:ea typeface="Noto Sans JP" panose="020B0200000000000000" pitchFamily="34" charset="-128"/>
                          <a:cs typeface="Arial"/>
                          <a:sym typeface="Arial"/>
                        </a:rPr>
                        <a:t>あるいは「詳細説明画像」の表示いずれかを設定可能</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40000"/>
                        </a:lnSpc>
                        <a:spcBef>
                          <a:spcPts val="0"/>
                        </a:spcBef>
                        <a:spcAft>
                          <a:spcPts val="0"/>
                        </a:spcAft>
                        <a:buNone/>
                      </a:pPr>
                      <a:r>
                        <a:rPr lang="ja-JP" altLang="en-US" sz="900" b="0" i="0">
                          <a:solidFill>
                            <a:schemeClr val="tx1"/>
                          </a:solidFill>
                          <a:latin typeface="Noto Sans JP" panose="020B0200000000000000" pitchFamily="34" charset="-128"/>
                          <a:ea typeface="Noto Sans JP" panose="020B0200000000000000" pitchFamily="34" charset="-128"/>
                          <a:cs typeface="Arial"/>
                          <a:sym typeface="Arial"/>
                        </a:rPr>
                        <a:t>「詳しくはこちら」のボタンの表示を廃止いたします</a:t>
                      </a:r>
                    </a:p>
                  </a:txBody>
                  <a:tcPr marL="86279" marR="86279" marT="43139" marB="43139"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72778728"/>
                  </a:ext>
                </a:extLst>
              </a:tr>
            </a:tbl>
          </a:graphicData>
        </a:graphic>
      </p:graphicFrame>
      <p:pic>
        <p:nvPicPr>
          <p:cNvPr id="5" name="図 4">
            <a:extLst>
              <a:ext uri="{FF2B5EF4-FFF2-40B4-BE49-F238E27FC236}">
                <a16:creationId xmlns:a16="http://schemas.microsoft.com/office/drawing/2014/main" id="{3D066397-5692-35E9-8D6F-70C97A0B9399}"/>
              </a:ext>
            </a:extLst>
          </p:cNvPr>
          <p:cNvPicPr>
            <a:picLocks noChangeAspect="1"/>
          </p:cNvPicPr>
          <p:nvPr/>
        </p:nvPicPr>
        <p:blipFill>
          <a:blip r:embed="rId2"/>
          <a:stretch>
            <a:fillRect/>
          </a:stretch>
        </p:blipFill>
        <p:spPr>
          <a:xfrm>
            <a:off x="13809307" y="9345421"/>
            <a:ext cx="3954602" cy="428400"/>
          </a:xfrm>
          <a:prstGeom prst="rect">
            <a:avLst/>
          </a:prstGeom>
        </p:spPr>
      </p:pic>
      <p:sp>
        <p:nvSpPr>
          <p:cNvPr id="6" name="Slide Number Placeholder 5">
            <a:extLst>
              <a:ext uri="{FF2B5EF4-FFF2-40B4-BE49-F238E27FC236}">
                <a16:creationId xmlns:a16="http://schemas.microsoft.com/office/drawing/2014/main" id="{F61E6B61-4E80-A8F3-995B-D5CF5672D5E8}"/>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rgbClr val="AAAAAA"/>
                </a:solidFill>
              </a:rPr>
              <a:t>0</a:t>
            </a:r>
            <a:fld id="{A27B049E-E732-EF42-BC2D-7B5004CEC76D}" type="slidenum">
              <a:rPr kumimoji="1" lang="ja-JP" altLang="en-US" smtClean="0">
                <a:solidFill>
                  <a:srgbClr val="AAAAAA"/>
                </a:solidFill>
              </a:rPr>
              <a:pPr/>
              <a:t>3</a:t>
            </a:fld>
            <a:endParaRPr kumimoji="1" lang="ja-JP" altLang="en-US">
              <a:solidFill>
                <a:srgbClr val="AAAAAA"/>
              </a:solidFill>
            </a:endParaRPr>
          </a:p>
        </p:txBody>
      </p:sp>
    </p:spTree>
    <p:extLst>
      <p:ext uri="{BB962C8B-B14F-4D97-AF65-F5344CB8AC3E}">
        <p14:creationId xmlns:p14="http://schemas.microsoft.com/office/powerpoint/2010/main" val="227477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06AE9D76-AF28-E934-8D9B-D601280F4CD3}"/>
              </a:ext>
            </a:extLst>
          </p:cNvPr>
          <p:cNvPicPr>
            <a:picLocks noChangeAspect="1"/>
          </p:cNvPicPr>
          <p:nvPr/>
        </p:nvPicPr>
        <p:blipFill rotWithShape="1">
          <a:blip r:embed="rId2"/>
          <a:srcRect t="15619" b="-7"/>
          <a:stretch/>
        </p:blipFill>
        <p:spPr>
          <a:xfrm>
            <a:off x="0" y="794"/>
            <a:ext cx="18288000" cy="10288587"/>
          </a:xfrm>
          <a:prstGeom prst="rect">
            <a:avLst/>
          </a:prstGeom>
        </p:spPr>
      </p:pic>
      <p:pic>
        <p:nvPicPr>
          <p:cNvPr id="15" name="図 14" descr="図形, 四角形&#10;&#10;自動的に生成された説明">
            <a:extLst>
              <a:ext uri="{FF2B5EF4-FFF2-40B4-BE49-F238E27FC236}">
                <a16:creationId xmlns:a16="http://schemas.microsoft.com/office/drawing/2014/main" id="{A2886C8D-7E7B-AE5D-9115-1B961C1B3513}"/>
              </a:ext>
            </a:extLst>
          </p:cNvPr>
          <p:cNvPicPr>
            <a:picLocks noChangeAspect="1"/>
          </p:cNvPicPr>
          <p:nvPr/>
        </p:nvPicPr>
        <p:blipFill>
          <a:blip r:embed="rId3"/>
          <a:stretch>
            <a:fillRect/>
          </a:stretch>
        </p:blipFill>
        <p:spPr>
          <a:xfrm>
            <a:off x="0" y="1588"/>
            <a:ext cx="18288000" cy="10287000"/>
          </a:xfrm>
          <a:prstGeom prst="rect">
            <a:avLst/>
          </a:prstGeom>
        </p:spPr>
      </p:pic>
      <p:pic>
        <p:nvPicPr>
          <p:cNvPr id="16" name="図 15">
            <a:extLst>
              <a:ext uri="{FF2B5EF4-FFF2-40B4-BE49-F238E27FC236}">
                <a16:creationId xmlns:a16="http://schemas.microsoft.com/office/drawing/2014/main" id="{3F465283-BC3A-3E14-D4A5-A2A6622805F5}"/>
              </a:ext>
            </a:extLst>
          </p:cNvPr>
          <p:cNvPicPr>
            <a:picLocks noChangeAspect="1"/>
          </p:cNvPicPr>
          <p:nvPr/>
        </p:nvPicPr>
        <p:blipFill>
          <a:blip r:embed="rId4"/>
          <a:stretch>
            <a:fillRect/>
          </a:stretch>
        </p:blipFill>
        <p:spPr>
          <a:xfrm>
            <a:off x="13809306" y="9346215"/>
            <a:ext cx="3946849" cy="427560"/>
          </a:xfrm>
          <a:prstGeom prst="rect">
            <a:avLst/>
          </a:prstGeom>
        </p:spPr>
      </p:pic>
      <p:grpSp>
        <p:nvGrpSpPr>
          <p:cNvPr id="17" name="グループ化 16">
            <a:extLst>
              <a:ext uri="{FF2B5EF4-FFF2-40B4-BE49-F238E27FC236}">
                <a16:creationId xmlns:a16="http://schemas.microsoft.com/office/drawing/2014/main" id="{C6E2B0B5-3227-F260-FB62-0A1A6799F175}"/>
              </a:ext>
            </a:extLst>
          </p:cNvPr>
          <p:cNvGrpSpPr/>
          <p:nvPr/>
        </p:nvGrpSpPr>
        <p:grpSpPr>
          <a:xfrm>
            <a:off x="7497396" y="4274757"/>
            <a:ext cx="3293209" cy="1739075"/>
            <a:chOff x="7742013" y="4113105"/>
            <a:chExt cx="3293209" cy="1739075"/>
          </a:xfrm>
        </p:grpSpPr>
        <p:sp>
          <p:nvSpPr>
            <p:cNvPr id="18" name="テキスト ボックス 17">
              <a:extLst>
                <a:ext uri="{FF2B5EF4-FFF2-40B4-BE49-F238E27FC236}">
                  <a16:creationId xmlns:a16="http://schemas.microsoft.com/office/drawing/2014/main" id="{96DFBD9A-AF11-9FDE-1369-5BB801B9990B}"/>
                </a:ext>
              </a:extLst>
            </p:cNvPr>
            <p:cNvSpPr txBox="1"/>
            <p:nvPr/>
          </p:nvSpPr>
          <p:spPr>
            <a:xfrm>
              <a:off x="7742013" y="5144294"/>
              <a:ext cx="3293209"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制作メニュー</a:t>
              </a:r>
            </a:p>
          </p:txBody>
        </p:sp>
        <p:sp>
          <p:nvSpPr>
            <p:cNvPr id="19" name="テキスト ボックス 18">
              <a:extLst>
                <a:ext uri="{FF2B5EF4-FFF2-40B4-BE49-F238E27FC236}">
                  <a16:creationId xmlns:a16="http://schemas.microsoft.com/office/drawing/2014/main" id="{03E9EE3B-69B4-03BA-DD38-01D0B0BA48EB}"/>
                </a:ext>
              </a:extLst>
            </p:cNvPr>
            <p:cNvSpPr txBox="1"/>
            <p:nvPr/>
          </p:nvSpPr>
          <p:spPr>
            <a:xfrm>
              <a:off x="8730016"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5</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2" name="Slide Number Placeholder 5">
            <a:extLst>
              <a:ext uri="{FF2B5EF4-FFF2-40B4-BE49-F238E27FC236}">
                <a16:creationId xmlns:a16="http://schemas.microsoft.com/office/drawing/2014/main" id="{BA8C04FA-CA05-EE55-2BA9-11DB45D9DFEB}"/>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pPr/>
              <a:t>30</a:t>
            </a:fld>
            <a:endParaRPr kumimoji="1" lang="ja-JP" altLang="en-US"/>
          </a:p>
        </p:txBody>
      </p:sp>
    </p:spTree>
    <p:extLst>
      <p:ext uri="{BB962C8B-B14F-4D97-AF65-F5344CB8AC3E}">
        <p14:creationId xmlns:p14="http://schemas.microsoft.com/office/powerpoint/2010/main" val="886093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3118803"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制作メニュー一覧</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pic>
        <p:nvPicPr>
          <p:cNvPr id="7" name="Object 4" descr="preencoded.png">
            <a:extLst>
              <a:ext uri="{FF2B5EF4-FFF2-40B4-BE49-F238E27FC236}">
                <a16:creationId xmlns:a16="http://schemas.microsoft.com/office/drawing/2014/main" id="{04BF3411-47C2-9081-BE0D-5B9C1FFFFF3F}"/>
              </a:ext>
            </a:extLst>
          </p:cNvPr>
          <p:cNvPicPr>
            <a:picLocks noChangeAspect="1"/>
          </p:cNvPicPr>
          <p:nvPr/>
        </p:nvPicPr>
        <p:blipFill>
          <a:blip r:embed="rId4"/>
          <a:srcRect/>
          <a:stretch/>
        </p:blipFill>
        <p:spPr>
          <a:xfrm>
            <a:off x="2500558" y="2477166"/>
            <a:ext cx="2543120" cy="1440000"/>
          </a:xfrm>
          <a:prstGeom prst="rect">
            <a:avLst/>
          </a:prstGeom>
        </p:spPr>
      </p:pic>
      <p:pic>
        <p:nvPicPr>
          <p:cNvPr id="24" name="Object 17" descr="preencoded.png">
            <a:extLst>
              <a:ext uri="{FF2B5EF4-FFF2-40B4-BE49-F238E27FC236}">
                <a16:creationId xmlns:a16="http://schemas.microsoft.com/office/drawing/2014/main" id="{55BB7DD9-2B80-CD36-5386-777631607C1A}"/>
              </a:ext>
            </a:extLst>
          </p:cNvPr>
          <p:cNvPicPr>
            <a:picLocks noChangeAspect="1"/>
          </p:cNvPicPr>
          <p:nvPr/>
        </p:nvPicPr>
        <p:blipFill>
          <a:blip r:embed="rId5"/>
          <a:srcRect/>
          <a:stretch/>
        </p:blipFill>
        <p:spPr>
          <a:xfrm>
            <a:off x="2505604" y="6325240"/>
            <a:ext cx="2531508" cy="1440000"/>
          </a:xfrm>
          <a:prstGeom prst="rect">
            <a:avLst/>
          </a:prstGeom>
        </p:spPr>
      </p:pic>
      <p:sp>
        <p:nvSpPr>
          <p:cNvPr id="23" name="正方形/長方形 22">
            <a:extLst>
              <a:ext uri="{FF2B5EF4-FFF2-40B4-BE49-F238E27FC236}">
                <a16:creationId xmlns:a16="http://schemas.microsoft.com/office/drawing/2014/main" id="{DCC7AA1D-71E5-537B-54A7-93CD1CA164A7}"/>
              </a:ext>
            </a:extLst>
          </p:cNvPr>
          <p:cNvSpPr/>
          <p:nvPr/>
        </p:nvSpPr>
        <p:spPr>
          <a:xfrm>
            <a:off x="2500558" y="6326185"/>
            <a:ext cx="2541600" cy="1439055"/>
          </a:xfrm>
          <a:prstGeom prst="rect">
            <a:avLst/>
          </a:prstGeom>
          <a:noFill/>
          <a:ln w="6350">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8831007-3D06-5F32-EDFC-3E228331D420}"/>
              </a:ext>
            </a:extLst>
          </p:cNvPr>
          <p:cNvSpPr txBox="1"/>
          <p:nvPr/>
        </p:nvSpPr>
        <p:spPr>
          <a:xfrm>
            <a:off x="5244018" y="2985244"/>
            <a:ext cx="4544834" cy="888833"/>
          </a:xfrm>
          <a:prstGeom prst="rect">
            <a:avLst/>
          </a:prstGeom>
          <a:noFill/>
        </p:spPr>
        <p:txBody>
          <a:bodyPr wrap="none" rtlCol="0">
            <a:spAutoFit/>
          </a:bodyPr>
          <a:lstStyle/>
          <a:p>
            <a:pPr>
              <a:lnSpc>
                <a:spcPct val="140000"/>
              </a:lnSpc>
            </a:pPr>
            <a:r>
              <a:rPr kumimoji="1" lang="ja-JP" altLang="en-US" sz="1300" kern="3000" spc="60">
                <a:latin typeface="Noto Sans JP" panose="020B0200000000000000" pitchFamily="34" charset="-128"/>
                <a:ea typeface="Noto Sans JP" panose="020B0200000000000000" pitchFamily="34" charset="-128"/>
              </a:rPr>
              <a:t>素晴らしい商品やサービス、作品を手掛けている方々の</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インタビューをお届けする自社番組</a:t>
            </a:r>
            <a:endParaRPr kumimoji="1" lang="en-US" altLang="ja-JP" sz="1300" kern="3000" spc="60" dirty="0">
              <a:latin typeface="Noto Sans JP" panose="020B0200000000000000" pitchFamily="34" charset="-128"/>
              <a:ea typeface="Noto Sans JP" panose="020B0200000000000000" pitchFamily="34" charset="-128"/>
            </a:endParaRPr>
          </a:p>
          <a:p>
            <a:pPr>
              <a:lnSpc>
                <a:spcPct val="200000"/>
              </a:lnSpc>
            </a:pPr>
            <a:r>
              <a:rPr kumimoji="1" lang="ja-JP" altLang="en-US" sz="900" kern="3000" spc="60">
                <a:latin typeface="Noto Sans JP" panose="020B0200000000000000" pitchFamily="34" charset="-128"/>
                <a:ea typeface="Noto Sans JP" panose="020B0200000000000000" pitchFamily="34" charset="-128"/>
              </a:rPr>
              <a:t>参考動画：　</a:t>
            </a:r>
            <a:r>
              <a:rPr lang="en-US" altLang="ja-JP" sz="900" dirty="0">
                <a:solidFill>
                  <a:srgbClr val="0090DF"/>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https://www.youtube.com/watch?v=RRbAWsK1TPM</a:t>
            </a:r>
            <a:endParaRPr kumimoji="1" lang="en-US" altLang="ja-JP" sz="900" kern="3000" spc="60" dirty="0">
              <a:solidFill>
                <a:srgbClr val="0090DF"/>
              </a:solidFill>
              <a:latin typeface="Roboto" panose="02000000000000000000" pitchFamily="2" charset="0"/>
              <a:ea typeface="Roboto" panose="02000000000000000000" pitchFamily="2" charset="0"/>
            </a:endParaRPr>
          </a:p>
        </p:txBody>
      </p:sp>
      <p:sp>
        <p:nvSpPr>
          <p:cNvPr id="30" name="テキスト ボックス 29">
            <a:extLst>
              <a:ext uri="{FF2B5EF4-FFF2-40B4-BE49-F238E27FC236}">
                <a16:creationId xmlns:a16="http://schemas.microsoft.com/office/drawing/2014/main" id="{0C05CF79-59A8-65AA-68E6-72BC854960C3}"/>
              </a:ext>
            </a:extLst>
          </p:cNvPr>
          <p:cNvSpPr txBox="1"/>
          <p:nvPr/>
        </p:nvSpPr>
        <p:spPr>
          <a:xfrm>
            <a:off x="5244018" y="6833318"/>
            <a:ext cx="3323987" cy="888833"/>
          </a:xfrm>
          <a:prstGeom prst="rect">
            <a:avLst/>
          </a:prstGeom>
          <a:noFill/>
        </p:spPr>
        <p:txBody>
          <a:bodyPr wrap="none" rtlCol="0">
            <a:spAutoFit/>
          </a:bodyPr>
          <a:lstStyle/>
          <a:p>
            <a:pPr>
              <a:lnSpc>
                <a:spcPct val="140000"/>
              </a:lnSpc>
            </a:pPr>
            <a:r>
              <a:rPr kumimoji="1" lang="ja-JP" altLang="en-US" sz="1300" kern="3000" spc="60">
                <a:latin typeface="Noto Sans JP" panose="020B0200000000000000" pitchFamily="34" charset="-128"/>
                <a:ea typeface="Noto Sans JP" panose="020B0200000000000000" pitchFamily="34" charset="-128"/>
              </a:rPr>
              <a:t>コンシューマー向け商品を扱う</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企業の新商品を紹介するコンテンツ番組</a:t>
            </a:r>
            <a:endParaRPr kumimoji="1" lang="en-US" altLang="ja-JP" sz="1300" kern="3000" spc="60" dirty="0">
              <a:latin typeface="Noto Sans JP" panose="020B0200000000000000" pitchFamily="34" charset="-128"/>
              <a:ea typeface="Noto Sans JP" panose="020B0200000000000000" pitchFamily="34" charset="-128"/>
            </a:endParaRPr>
          </a:p>
          <a:p>
            <a:pPr>
              <a:lnSpc>
                <a:spcPct val="200000"/>
              </a:lnSpc>
            </a:pPr>
            <a:r>
              <a:rPr kumimoji="1" lang="ja-JP" altLang="en-US" sz="900" kern="3000" spc="60">
                <a:latin typeface="Noto Sans JP" panose="020B0200000000000000" pitchFamily="34" charset="-128"/>
                <a:ea typeface="Noto Sans JP" panose="020B0200000000000000" pitchFamily="34" charset="-128"/>
              </a:rPr>
              <a:t>参考動画：　</a:t>
            </a:r>
            <a:r>
              <a:rPr lang="en-US" altLang="ja-JP" sz="900" u="sng" dirty="0">
                <a:solidFill>
                  <a:srgbClr val="0090DF"/>
                </a:solidFill>
                <a:latin typeface="Roboto" panose="02000000000000000000" pitchFamily="2" charset="0"/>
                <a:ea typeface="Roboto" panose="02000000000000000000" pitchFamily="2" charset="0"/>
              </a:rPr>
              <a:t>https://youtu.be/UXbCfTsXlTE</a:t>
            </a:r>
            <a:endParaRPr kumimoji="1" lang="en-US" altLang="ja-JP" sz="900" u="sng" kern="3000" spc="60" dirty="0">
              <a:solidFill>
                <a:srgbClr val="0090DF"/>
              </a:solidFill>
              <a:latin typeface="Roboto" panose="02000000000000000000" pitchFamily="2" charset="0"/>
              <a:ea typeface="Roboto" panose="02000000000000000000" pitchFamily="2" charset="0"/>
            </a:endParaRPr>
          </a:p>
        </p:txBody>
      </p:sp>
      <p:sp>
        <p:nvSpPr>
          <p:cNvPr id="22" name="正方形/長方形 21">
            <a:extLst>
              <a:ext uri="{FF2B5EF4-FFF2-40B4-BE49-F238E27FC236}">
                <a16:creationId xmlns:a16="http://schemas.microsoft.com/office/drawing/2014/main" id="{6185995F-AB07-69A3-F2AC-3C820B460881}"/>
              </a:ext>
            </a:extLst>
          </p:cNvPr>
          <p:cNvSpPr/>
          <p:nvPr/>
        </p:nvSpPr>
        <p:spPr>
          <a:xfrm>
            <a:off x="2503109" y="4400710"/>
            <a:ext cx="2541600" cy="1439055"/>
          </a:xfrm>
          <a:prstGeom prst="rect">
            <a:avLst/>
          </a:prstGeom>
          <a:noFill/>
          <a:ln w="6350">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4" descr="ワインボトルとワイングラス&#10;&#10;説明は自動で生成されたものです">
            <a:extLst>
              <a:ext uri="{FF2B5EF4-FFF2-40B4-BE49-F238E27FC236}">
                <a16:creationId xmlns:a16="http://schemas.microsoft.com/office/drawing/2014/main" id="{FA6E68B3-EAA5-88FF-EC6C-9FA8F21728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2809" y="4436808"/>
            <a:ext cx="2522201" cy="1371755"/>
          </a:xfrm>
          <a:prstGeom prst="rect">
            <a:avLst/>
          </a:prstGeom>
        </p:spPr>
      </p:pic>
      <p:sp>
        <p:nvSpPr>
          <p:cNvPr id="29" name="テキスト ボックス 28">
            <a:extLst>
              <a:ext uri="{FF2B5EF4-FFF2-40B4-BE49-F238E27FC236}">
                <a16:creationId xmlns:a16="http://schemas.microsoft.com/office/drawing/2014/main" id="{E288FB51-D160-BBFA-B598-F80F5A7A2AE0}"/>
              </a:ext>
            </a:extLst>
          </p:cNvPr>
          <p:cNvSpPr txBox="1"/>
          <p:nvPr/>
        </p:nvSpPr>
        <p:spPr>
          <a:xfrm>
            <a:off x="5244018" y="4950353"/>
            <a:ext cx="5152051" cy="888833"/>
          </a:xfrm>
          <a:prstGeom prst="rect">
            <a:avLst/>
          </a:prstGeom>
          <a:noFill/>
        </p:spPr>
        <p:txBody>
          <a:bodyPr wrap="none" rtlCol="0">
            <a:spAutoFit/>
          </a:bodyPr>
          <a:lstStyle/>
          <a:p>
            <a:pPr>
              <a:lnSpc>
                <a:spcPct val="140000"/>
              </a:lnSpc>
            </a:pPr>
            <a:r>
              <a:rPr kumimoji="1" lang="ja-JP" altLang="en-US" sz="1300" kern="3000" spc="60">
                <a:latin typeface="Noto Sans JP" panose="020B0200000000000000" pitchFamily="34" charset="-128"/>
                <a:ea typeface="Noto Sans JP" panose="020B0200000000000000" pitchFamily="34" charset="-128"/>
              </a:rPr>
              <a:t>日本経済新聞社による</a:t>
            </a:r>
            <a:endParaRPr kumimoji="1" lang="en-US" altLang="ja-JP" sz="1300" kern="3000" spc="60" dirty="0">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latin typeface="Noto Sans JP" panose="020B0200000000000000" pitchFamily="34" charset="-128"/>
                <a:ea typeface="Noto Sans JP" panose="020B0200000000000000" pitchFamily="34" charset="-128"/>
              </a:rPr>
              <a:t>多忙なビジネスパーソンの知的好奇心を刺激する独自番組</a:t>
            </a:r>
            <a:endParaRPr kumimoji="1" lang="en-US" altLang="ja-JP" sz="1300" kern="3000" spc="60" dirty="0">
              <a:latin typeface="Noto Sans JP" panose="020B0200000000000000" pitchFamily="34" charset="-128"/>
              <a:ea typeface="Noto Sans JP" panose="020B0200000000000000" pitchFamily="34" charset="-128"/>
            </a:endParaRPr>
          </a:p>
          <a:p>
            <a:pPr>
              <a:lnSpc>
                <a:spcPct val="200000"/>
              </a:lnSpc>
            </a:pPr>
            <a:r>
              <a:rPr kumimoji="1" lang="ja-JP" altLang="en-US" sz="900" kern="3000" spc="60">
                <a:latin typeface="Noto Sans JP" panose="020B0200000000000000" pitchFamily="34" charset="-128"/>
                <a:ea typeface="Noto Sans JP" panose="020B0200000000000000" pitchFamily="34" charset="-128"/>
              </a:rPr>
              <a:t>参考動画：　</a:t>
            </a:r>
            <a:r>
              <a:rPr lang="en-US" altLang="ja-JP" sz="900" u="sng" dirty="0">
                <a:solidFill>
                  <a:srgbClr val="0090DF"/>
                </a:solidFill>
                <a:latin typeface="Roboto" panose="02000000000000000000" pitchFamily="2" charset="0"/>
                <a:ea typeface="Roboto" panose="02000000000000000000" pitchFamily="2" charset="0"/>
              </a:rPr>
              <a:t>https://www.youtube.com/playlist?list=PLuaORKmkq7ANegPuFW2HbEtVlrF3s7IiG</a:t>
            </a:r>
            <a:endParaRPr kumimoji="1" lang="en-US" altLang="ja-JP" sz="900" u="sng" kern="3000" spc="60" dirty="0">
              <a:solidFill>
                <a:srgbClr val="0090DF"/>
              </a:solidFill>
              <a:latin typeface="Roboto" panose="02000000000000000000" pitchFamily="2" charset="0"/>
              <a:ea typeface="Roboto" panose="02000000000000000000" pitchFamily="2" charset="0"/>
            </a:endParaRPr>
          </a:p>
        </p:txBody>
      </p:sp>
      <p:pic>
        <p:nvPicPr>
          <p:cNvPr id="31" name="Object 16" descr="preencoded.png">
            <a:extLst>
              <a:ext uri="{FF2B5EF4-FFF2-40B4-BE49-F238E27FC236}">
                <a16:creationId xmlns:a16="http://schemas.microsoft.com/office/drawing/2014/main" id="{4C4E291E-F3E1-0F11-A3F1-A448B39CF12D}"/>
              </a:ext>
            </a:extLst>
          </p:cNvPr>
          <p:cNvPicPr>
            <a:picLocks noChangeAspect="1"/>
          </p:cNvPicPr>
          <p:nvPr/>
        </p:nvPicPr>
        <p:blipFill>
          <a:blip r:embed="rId8"/>
          <a:srcRect/>
          <a:stretch/>
        </p:blipFill>
        <p:spPr>
          <a:xfrm>
            <a:off x="5345609" y="4400710"/>
            <a:ext cx="1819460" cy="462085"/>
          </a:xfrm>
          <a:prstGeom prst="rect">
            <a:avLst/>
          </a:prstGeom>
        </p:spPr>
      </p:pic>
      <p:pic>
        <p:nvPicPr>
          <p:cNvPr id="35" name="図 20">
            <a:extLst>
              <a:ext uri="{FF2B5EF4-FFF2-40B4-BE49-F238E27FC236}">
                <a16:creationId xmlns:a16="http://schemas.microsoft.com/office/drawing/2014/main" id="{EBFAD070-576E-5978-DA35-5681B77CEDF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671906" y="3585352"/>
            <a:ext cx="940524" cy="27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図 35">
            <a:extLst>
              <a:ext uri="{FF2B5EF4-FFF2-40B4-BE49-F238E27FC236}">
                <a16:creationId xmlns:a16="http://schemas.microsoft.com/office/drawing/2014/main" id="{4B0C1FAE-9F8E-8A92-DF63-22647801195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372251" y="4885241"/>
            <a:ext cx="1539837" cy="27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図 39">
            <a:extLst>
              <a:ext uri="{FF2B5EF4-FFF2-40B4-BE49-F238E27FC236}">
                <a16:creationId xmlns:a16="http://schemas.microsoft.com/office/drawing/2014/main" id="{F1C4D973-2695-8D49-EDE4-65B20D97241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493766" y="5611630"/>
            <a:ext cx="1296805" cy="29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
            <a:extLst>
              <a:ext uri="{FF2B5EF4-FFF2-40B4-BE49-F238E27FC236}">
                <a16:creationId xmlns:a16="http://schemas.microsoft.com/office/drawing/2014/main" id="{28C6DE71-7903-61C8-E359-3EF76141210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2642407" y="4285018"/>
            <a:ext cx="999520" cy="17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5" descr="物体 が含まれている画像&#10;&#10;自動的に生成された説明">
            <a:extLst>
              <a:ext uri="{FF2B5EF4-FFF2-40B4-BE49-F238E27FC236}">
                <a16:creationId xmlns:a16="http://schemas.microsoft.com/office/drawing/2014/main" id="{41233083-882E-BC18-D63D-7BB5771EECD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712900" y="6358340"/>
            <a:ext cx="858540" cy="29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39">
            <a:extLst>
              <a:ext uri="{FF2B5EF4-FFF2-40B4-BE49-F238E27FC236}">
                <a16:creationId xmlns:a16="http://schemas.microsoft.com/office/drawing/2014/main" id="{12F576A3-C27B-8F61-EBB5-B7AE52EC4FD6}"/>
              </a:ext>
            </a:extLst>
          </p:cNvPr>
          <p:cNvPicPr>
            <a:picLocks noChangeAspect="1"/>
          </p:cNvPicPr>
          <p:nvPr/>
        </p:nvPicPr>
        <p:blipFill>
          <a:blip r:embed="rId14"/>
          <a:stretch>
            <a:fillRect/>
          </a:stretch>
        </p:blipFill>
        <p:spPr>
          <a:xfrm>
            <a:off x="12608159" y="7082485"/>
            <a:ext cx="1068025" cy="179021"/>
          </a:xfrm>
          <a:prstGeom prst="rect">
            <a:avLst/>
          </a:prstGeom>
        </p:spPr>
      </p:pic>
      <p:sp>
        <p:nvSpPr>
          <p:cNvPr id="42" name="テキスト ボックス 41">
            <a:extLst>
              <a:ext uri="{FF2B5EF4-FFF2-40B4-BE49-F238E27FC236}">
                <a16:creationId xmlns:a16="http://schemas.microsoft.com/office/drawing/2014/main" id="{DF13DD01-7B02-26C6-33F1-5DFF2B2E461E}"/>
              </a:ext>
            </a:extLst>
          </p:cNvPr>
          <p:cNvSpPr txBox="1"/>
          <p:nvPr/>
        </p:nvSpPr>
        <p:spPr>
          <a:xfrm>
            <a:off x="11762593" y="2430635"/>
            <a:ext cx="2732507" cy="711646"/>
          </a:xfrm>
          <a:prstGeom prst="rect">
            <a:avLst/>
          </a:prstGeom>
          <a:solidFill>
            <a:srgbClr val="8C8C8C"/>
          </a:solidFill>
          <a:ln w="12700">
            <a:solidFill>
              <a:srgbClr val="8C8C8C"/>
            </a:solidFill>
          </a:ln>
        </p:spPr>
        <p:txBody>
          <a:bodyPr wrap="none" lIns="144000" tIns="72000" rIns="144000" bIns="108000" rtlCol="0">
            <a:spAutoFit/>
          </a:bodyPr>
          <a:lstStyle/>
          <a:p>
            <a:pPr>
              <a:lnSpc>
                <a:spcPct val="140000"/>
              </a:lnSpc>
            </a:pPr>
            <a:r>
              <a:rPr kumimoji="1" lang="ja-JP" altLang="en-US" sz="1300" kern="3000" spc="60">
                <a:solidFill>
                  <a:schemeClr val="bg1"/>
                </a:solidFill>
                <a:latin typeface="Noto Sans JP" panose="020B0200000000000000" pitchFamily="34" charset="-128"/>
                <a:ea typeface="Noto Sans JP" panose="020B0200000000000000" pitchFamily="34" charset="-128"/>
              </a:rPr>
              <a:t>下記コンテンツパートナーとの</a:t>
            </a:r>
            <a:endParaRPr kumimoji="1" lang="en-US" altLang="ja-JP" sz="13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300" kern="3000" spc="60">
                <a:solidFill>
                  <a:schemeClr val="bg1"/>
                </a:solidFill>
                <a:latin typeface="Noto Sans JP" panose="020B0200000000000000" pitchFamily="34" charset="-128"/>
                <a:ea typeface="Noto Sans JP" panose="020B0200000000000000" pitchFamily="34" charset="-128"/>
              </a:rPr>
              <a:t>制作タイアップも可能です</a:t>
            </a:r>
            <a:endParaRPr kumimoji="1"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43" name="正方形/長方形 42">
            <a:extLst>
              <a:ext uri="{FF2B5EF4-FFF2-40B4-BE49-F238E27FC236}">
                <a16:creationId xmlns:a16="http://schemas.microsoft.com/office/drawing/2014/main" id="{69E40F24-CB04-E05D-06E4-4A97295D9341}"/>
              </a:ext>
            </a:extLst>
          </p:cNvPr>
          <p:cNvSpPr/>
          <p:nvPr/>
        </p:nvSpPr>
        <p:spPr>
          <a:xfrm>
            <a:off x="11762540" y="3150142"/>
            <a:ext cx="2732499" cy="4622826"/>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5">
            <a:extLst>
              <a:ext uri="{FF2B5EF4-FFF2-40B4-BE49-F238E27FC236}">
                <a16:creationId xmlns:a16="http://schemas.microsoft.com/office/drawing/2014/main" id="{C09C6D1A-34E8-017D-1AF9-B1EFE7B105A1}"/>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chemeClr val="bg1"/>
                </a:solidFill>
              </a:rPr>
              <a:pPr/>
              <a:t>31</a:t>
            </a:fld>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D0138001-E8BB-7DD3-9720-FBC171146828}"/>
              </a:ext>
            </a:extLst>
          </p:cNvPr>
          <p:cNvSpPr txBox="1"/>
          <p:nvPr/>
        </p:nvSpPr>
        <p:spPr>
          <a:xfrm>
            <a:off x="5218947" y="2522127"/>
            <a:ext cx="2616422" cy="400110"/>
          </a:xfrm>
          <a:prstGeom prst="rect">
            <a:avLst/>
          </a:prstGeom>
          <a:noFill/>
        </p:spPr>
        <p:txBody>
          <a:bodyPr wrap="none" rtlCol="0">
            <a:spAutoFit/>
          </a:bodyPr>
          <a:lstStyle/>
          <a:p>
            <a:r>
              <a:rPr kumimoji="1" lang="en-US" altLang="ja-JP" sz="2000" dirty="0">
                <a:latin typeface="Roboto" panose="02000000000000000000" pitchFamily="2" charset="0"/>
                <a:ea typeface="Roboto" panose="02000000000000000000" pitchFamily="2" charset="0"/>
              </a:rPr>
              <a:t>TOKYO PRIME VOICE</a:t>
            </a:r>
            <a:endParaRPr kumimoji="1" lang="ja-JP" altLang="en-US" sz="2000">
              <a:latin typeface="Roboto" panose="02000000000000000000" pitchFamily="2" charset="0"/>
              <a:ea typeface="Noto Sans JP" panose="020B0200000000000000" pitchFamily="34" charset="-128"/>
            </a:endParaRPr>
          </a:p>
        </p:txBody>
      </p:sp>
      <p:sp>
        <p:nvSpPr>
          <p:cNvPr id="8" name="テキスト ボックス 7">
            <a:extLst>
              <a:ext uri="{FF2B5EF4-FFF2-40B4-BE49-F238E27FC236}">
                <a16:creationId xmlns:a16="http://schemas.microsoft.com/office/drawing/2014/main" id="{AF14E51F-98CD-2AFE-7974-B8512A3EA2C4}"/>
              </a:ext>
            </a:extLst>
          </p:cNvPr>
          <p:cNvSpPr txBox="1"/>
          <p:nvPr/>
        </p:nvSpPr>
        <p:spPr>
          <a:xfrm>
            <a:off x="5246656" y="6431340"/>
            <a:ext cx="1569660" cy="369332"/>
          </a:xfrm>
          <a:prstGeom prst="rect">
            <a:avLst/>
          </a:prstGeom>
          <a:noFill/>
        </p:spPr>
        <p:txBody>
          <a:bodyPr wrap="none" rtlCol="0">
            <a:spAutoFit/>
          </a:bodyPr>
          <a:lstStyle/>
          <a:p>
            <a:r>
              <a:rPr kumimoji="1" lang="ja-JP" altLang="en-US">
                <a:latin typeface="Noto Sans JP" panose="020B0200000000000000" pitchFamily="34" charset="-128"/>
                <a:ea typeface="Noto Sans JP" panose="020B0200000000000000" pitchFamily="34" charset="-128"/>
              </a:rPr>
              <a:t>ニュースフル</a:t>
            </a:r>
          </a:p>
        </p:txBody>
      </p:sp>
    </p:spTree>
    <p:extLst>
      <p:ext uri="{BB962C8B-B14F-4D97-AF65-F5344CB8AC3E}">
        <p14:creationId xmlns:p14="http://schemas.microsoft.com/office/powerpoint/2010/main" val="309863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DF284A71-0B96-E5BF-4BB8-736C9795EE03}"/>
              </a:ext>
            </a:extLst>
          </p:cNvPr>
          <p:cNvSpPr/>
          <p:nvPr/>
        </p:nvSpPr>
        <p:spPr>
          <a:xfrm>
            <a:off x="13581072" y="2599089"/>
            <a:ext cx="2071509" cy="6357342"/>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6505769" cy="523220"/>
          </a:xfrm>
          <a:prstGeom prst="rect">
            <a:avLst/>
          </a:prstGeom>
          <a:noFill/>
        </p:spPr>
        <p:txBody>
          <a:bodyPr wrap="squar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制作メニュー　</a:t>
            </a:r>
            <a:r>
              <a:rPr kumimoji="1" lang="en-US" altLang="ja-JP" sz="2800" kern="3000" spc="60" dirty="0">
                <a:solidFill>
                  <a:schemeClr val="bg1"/>
                </a:solidFill>
                <a:latin typeface="Noto Sans JP" panose="020B0200000000000000" pitchFamily="34" charset="-128"/>
                <a:ea typeface="Noto Sans JP" panose="020B0200000000000000" pitchFamily="34" charset="-128"/>
              </a:rPr>
              <a:t>TOKYO PRIME VOICE</a:t>
            </a: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7204007" y="582342"/>
            <a:ext cx="9764211"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素晴らしい商品やサービス、作品を手掛けている方々へのインタビューをお届けする自社番組です。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cxnSp>
        <p:nvCxnSpPr>
          <p:cNvPr id="3" name="直線コネクタ 2">
            <a:extLst>
              <a:ext uri="{FF2B5EF4-FFF2-40B4-BE49-F238E27FC236}">
                <a16:creationId xmlns:a16="http://schemas.microsoft.com/office/drawing/2014/main" id="{E039DA1A-D760-4D3E-7704-BA9208159F3F}"/>
              </a:ext>
            </a:extLst>
          </p:cNvPr>
          <p:cNvCxnSpPr>
            <a:cxnSpLocks/>
          </p:cNvCxnSpPr>
          <p:nvPr/>
        </p:nvCxnSpPr>
        <p:spPr>
          <a:xfrm>
            <a:off x="13580404" y="6941763"/>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graphicFrame>
        <p:nvGraphicFramePr>
          <p:cNvPr id="4" name="表 5">
            <a:extLst>
              <a:ext uri="{FF2B5EF4-FFF2-40B4-BE49-F238E27FC236}">
                <a16:creationId xmlns:a16="http://schemas.microsoft.com/office/drawing/2014/main" id="{15A51343-149A-E4B0-DC50-067163595A97}"/>
              </a:ext>
            </a:extLst>
          </p:cNvPr>
          <p:cNvGraphicFramePr>
            <a:graphicFrameLocks noGrp="1"/>
          </p:cNvGraphicFramePr>
          <p:nvPr>
            <p:extLst>
              <p:ext uri="{D42A27DB-BD31-4B8C-83A1-F6EECF244321}">
                <p14:modId xmlns:p14="http://schemas.microsoft.com/office/powerpoint/2010/main" val="4111011318"/>
              </p:ext>
            </p:extLst>
          </p:nvPr>
        </p:nvGraphicFramePr>
        <p:xfrm>
          <a:off x="649006" y="1987825"/>
          <a:ext cx="12182574" cy="6969143"/>
        </p:xfrm>
        <a:graphic>
          <a:graphicData uri="http://schemas.openxmlformats.org/drawingml/2006/table">
            <a:tbl>
              <a:tblPr firstRow="1" bandRow="1">
                <a:tableStyleId>{5C22544A-7EE6-4342-B048-85BDC9FD1C3A}</a:tableStyleId>
              </a:tblPr>
              <a:tblGrid>
                <a:gridCol w="2355451">
                  <a:extLst>
                    <a:ext uri="{9D8B030D-6E8A-4147-A177-3AD203B41FA5}">
                      <a16:colId xmlns:a16="http://schemas.microsoft.com/office/drawing/2014/main" val="3102703487"/>
                    </a:ext>
                  </a:extLst>
                </a:gridCol>
                <a:gridCol w="9827123">
                  <a:extLst>
                    <a:ext uri="{9D8B030D-6E8A-4147-A177-3AD203B41FA5}">
                      <a16:colId xmlns:a16="http://schemas.microsoft.com/office/drawing/2014/main" val="2564056743"/>
                    </a:ext>
                  </a:extLst>
                </a:gridCol>
              </a:tblGrid>
              <a:tr h="792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掲載可能ポジション</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371600" rtl="0" eaLnBrk="1" fontAlgn="auto" latinLnBrk="0" hangingPunct="1">
                        <a:lnSpc>
                          <a:spcPct val="130000"/>
                        </a:lnSpc>
                        <a:spcBef>
                          <a:spcPts val="0"/>
                        </a:spcBef>
                        <a:spcAft>
                          <a:spcPts val="0"/>
                        </a:spcAft>
                        <a:buClrTx/>
                        <a:buSzTx/>
                        <a:buFontTx/>
                        <a:buNone/>
                        <a:tabLst/>
                        <a:defRPr/>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a:t>
                      </a:r>
                      <a:r>
                        <a:rPr lang="en-US" altLang="ja-JP" sz="1400" b="0" i="0" baseline="0" dirty="0">
                          <a:solidFill>
                            <a:schemeClr val="tx1"/>
                          </a:solidFill>
                          <a:latin typeface="Noto Sans JP" panose="020B0200000000000000" pitchFamily="34" charset="-128"/>
                          <a:ea typeface="Noto Sans JP" panose="020B0200000000000000" pitchFamily="34" charset="-128"/>
                          <a:cs typeface="Arial"/>
                          <a:sym typeface="Arial"/>
                        </a:rPr>
                        <a:t>nd</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 Contents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枠部分、または</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3rd Contents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枠部分に記載</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p>
                      <a:pPr marL="171450" marR="0" lvl="0" indent="-171450" algn="l" defTabSz="914400" rtl="0" eaLnBrk="1" fontAlgn="auto" latinLnBrk="0" hangingPunct="1">
                        <a:lnSpc>
                          <a:spcPct val="120000"/>
                        </a:lnSpc>
                        <a:spcBef>
                          <a:spcPts val="0"/>
                        </a:spcBef>
                        <a:spcAft>
                          <a:spcPts val="0"/>
                        </a:spcAft>
                        <a:buClrTx/>
                        <a:buSzTx/>
                        <a:buFont typeface="システムフォント（レギュラー）"/>
                        <a:buChar char="※"/>
                        <a:tabLst/>
                        <a:defRPr/>
                      </a:pP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広告枠部分に掲載する動画広告は別途ご用意頂く必要があります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792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制作動画本数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秒：</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本</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792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共同制作会社</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株式会社</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BitStar</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92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a:solidFill>
                            <a:schemeClr val="bg1"/>
                          </a:solidFill>
                          <a:latin typeface="Noto Sans JP" panose="020B0200000000000000" pitchFamily="34" charset="-128"/>
                          <a:ea typeface="Noto Sans JP" panose="020B0200000000000000" pitchFamily="34" charset="-128"/>
                        </a:rPr>
                        <a:t>制作費用</a:t>
                      </a:r>
                      <a:endParaRPr lang="en-US" altLang="ja-JP" sz="1600" b="0" i="0" dirty="0">
                        <a:solidFill>
                          <a:schemeClr val="bg1"/>
                        </a:solidFill>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250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万円（グロス税抜）</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38004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制作条件</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日</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撮影場所：</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箇所、都内近郊、依頼主にて手配</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355600" marR="0" lvl="0" indent="-177800" algn="l" rtl="0">
                        <a:lnSpc>
                          <a:spcPct val="140000"/>
                        </a:lnSpc>
                        <a:spcBef>
                          <a:spcPts val="0"/>
                        </a:spcBef>
                        <a:spcAft>
                          <a:spcPts val="0"/>
                        </a:spcAft>
                        <a:buFont typeface="システムフォント（レギュラー）"/>
                        <a:buChar char="※"/>
                        <a:tabLst/>
                      </a:pPr>
                      <a:r>
                        <a:rPr kumimoji="1" lang="ja-JP" altLang="en-US" sz="1000" b="0" i="0">
                          <a:solidFill>
                            <a:srgbClr val="8C8C8C"/>
                          </a:solidFill>
                          <a:latin typeface="Noto Sans JP" panose="020B0200000000000000" pitchFamily="34" charset="-128"/>
                          <a:ea typeface="Noto Sans JP" panose="020B0200000000000000" pitchFamily="34" charset="-128"/>
                          <a:cs typeface="Arial"/>
                          <a:sym typeface="Arial"/>
                        </a:rPr>
                        <a:t>遠隔地の場合、交通費・宿泊費は別途請求</a:t>
                      </a:r>
                      <a:endParaRPr kumimoji="1" lang="en-US" altLang="ja-JP" sz="1000" b="0" i="0" dirty="0">
                        <a:solidFill>
                          <a:srgbClr val="8C8C8C"/>
                        </a:solidFill>
                        <a:latin typeface="Noto Sans JP" panose="020B0200000000000000" pitchFamily="34" charset="-128"/>
                        <a:ea typeface="Noto Sans JP" panose="020B0200000000000000" pitchFamily="34" charset="-128"/>
                        <a:cs typeface="Arial"/>
                        <a:sym typeface="Arial"/>
                      </a:endParaRPr>
                    </a:p>
                    <a:p>
                      <a:pPr marL="355600" marR="0" lvl="0" indent="-177800" algn="l" rtl="0">
                        <a:lnSpc>
                          <a:spcPct val="140000"/>
                        </a:lnSpc>
                        <a:spcBef>
                          <a:spcPts val="0"/>
                        </a:spcBef>
                        <a:spcAft>
                          <a:spcPts val="0"/>
                        </a:spcAft>
                        <a:buFont typeface="システムフォント（レギュラー）"/>
                        <a:buChar char="※"/>
                        <a:tabLst/>
                      </a:pPr>
                      <a:r>
                        <a:rPr kumimoji="1" lang="ja-JP" altLang="en-US" sz="1000" b="0" i="0">
                          <a:solidFill>
                            <a:srgbClr val="8C8C8C"/>
                          </a:solidFill>
                          <a:latin typeface="Noto Sans JP" panose="020B0200000000000000" pitchFamily="34" charset="-128"/>
                          <a:ea typeface="Noto Sans JP" panose="020B0200000000000000" pitchFamily="34" charset="-128"/>
                          <a:cs typeface="Arial"/>
                          <a:sym typeface="Arial"/>
                        </a:rPr>
                        <a:t>オフィス不可の場合、別途スタジオレンタル費発生</a:t>
                      </a:r>
                      <a:endParaRPr kumimoji="1" lang="en-US" altLang="ja-JP" sz="1000" b="0" i="0" dirty="0">
                        <a:solidFill>
                          <a:srgbClr val="8C8C8C"/>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出演者：依頼主にて手配（</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1〜2</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名程度想定）</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音楽：著作権フリー音源</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曲</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動画ファイルは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MP4</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形式で納品</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動画の二次利用範囲はご相談ください</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撮影なしご希望の場合は、ご相談ください</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ナレーション、アニメーションなし</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修正回数は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2</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回まで</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TOKYO PRIME</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の公式</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YouTube</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チャンネルに許可をいただいて掲載する必要があります</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二次利用及び注意事項は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P.35</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を参照ください</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bl>
          </a:graphicData>
        </a:graphic>
      </p:graphicFrame>
      <p:sp>
        <p:nvSpPr>
          <p:cNvPr id="6" name="正方形/長方形 5">
            <a:extLst>
              <a:ext uri="{FF2B5EF4-FFF2-40B4-BE49-F238E27FC236}">
                <a16:creationId xmlns:a16="http://schemas.microsoft.com/office/drawing/2014/main" id="{712EC950-A274-949B-26F4-AD9CF474D5F0}"/>
              </a:ext>
            </a:extLst>
          </p:cNvPr>
          <p:cNvSpPr/>
          <p:nvPr/>
        </p:nvSpPr>
        <p:spPr>
          <a:xfrm>
            <a:off x="13581072" y="1990515"/>
            <a:ext cx="4139781" cy="576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61FB7A0-83FB-710A-586C-E9FDD77AAAA2}"/>
              </a:ext>
            </a:extLst>
          </p:cNvPr>
          <p:cNvSpPr txBox="1"/>
          <p:nvPr/>
        </p:nvSpPr>
        <p:spPr>
          <a:xfrm>
            <a:off x="14919993" y="2122335"/>
            <a:ext cx="1461939" cy="338554"/>
          </a:xfrm>
          <a:prstGeom prst="rect">
            <a:avLst/>
          </a:prstGeom>
          <a:noFill/>
        </p:spPr>
        <p:txBody>
          <a:bodyPr wrap="none"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スケジュール</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1FA8D1E9-3432-CA94-9200-5F1E6FA1A422}"/>
              </a:ext>
            </a:extLst>
          </p:cNvPr>
          <p:cNvSpPr txBox="1"/>
          <p:nvPr/>
        </p:nvSpPr>
        <p:spPr>
          <a:xfrm>
            <a:off x="13890221" y="2899819"/>
            <a:ext cx="1405513" cy="492443"/>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事前すり合わせ</a:t>
            </a:r>
            <a:endParaRPr lang="en-US" altLang="ja-JP" sz="1300" kern="3000" spc="60" dirty="0">
              <a:latin typeface="Noto Sans JP" panose="020B0200000000000000" pitchFamily="34" charset="-128"/>
              <a:ea typeface="Noto Sans JP" panose="020B0200000000000000" pitchFamily="34" charset="-128"/>
            </a:endParaRPr>
          </a:p>
          <a:p>
            <a:pPr algn="ctr"/>
            <a:r>
              <a:rPr kumimoji="1" lang="ja-JP" altLang="en-US" sz="1300" kern="3000" spc="60">
                <a:latin typeface="Noto Sans JP" panose="020B0200000000000000" pitchFamily="34" charset="-128"/>
                <a:ea typeface="Noto Sans JP" panose="020B0200000000000000" pitchFamily="34" charset="-128"/>
              </a:rPr>
              <a:t>ロケハン期間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5356B43D-D97C-6186-E175-D85920C612E0}"/>
              </a:ext>
            </a:extLst>
          </p:cNvPr>
          <p:cNvSpPr txBox="1"/>
          <p:nvPr/>
        </p:nvSpPr>
        <p:spPr>
          <a:xfrm>
            <a:off x="13715814" y="4077698"/>
            <a:ext cx="175432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撮影準備・撮影期間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CB877F42-02FD-1440-AA9B-BA6935B58447}"/>
              </a:ext>
            </a:extLst>
          </p:cNvPr>
          <p:cNvSpPr txBox="1"/>
          <p:nvPr/>
        </p:nvSpPr>
        <p:spPr>
          <a:xfrm>
            <a:off x="14151831" y="5155952"/>
            <a:ext cx="88229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編集期間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1DAAE125-2D0C-C64D-F844-8FEC04BC2A11}"/>
              </a:ext>
            </a:extLst>
          </p:cNvPr>
          <p:cNvSpPr txBox="1"/>
          <p:nvPr/>
        </p:nvSpPr>
        <p:spPr>
          <a:xfrm>
            <a:off x="13890221" y="6142767"/>
            <a:ext cx="1405513" cy="492443"/>
          </a:xfrm>
          <a:prstGeom prst="rect">
            <a:avLst/>
          </a:prstGeom>
          <a:noFill/>
        </p:spPr>
        <p:txBody>
          <a:bodyPr wrap="none" rtlCol="0">
            <a:spAutoFit/>
          </a:bodyPr>
          <a:lstStyle/>
          <a:p>
            <a:pPr algn="ctr"/>
            <a:r>
              <a:rPr kumimoji="1" lang="ja-JP" altLang="en-US" sz="1300" kern="3000" spc="60">
                <a:latin typeface="Noto Sans JP" panose="020B0200000000000000" pitchFamily="34" charset="-128"/>
                <a:ea typeface="Noto Sans JP" panose="020B0200000000000000" pitchFamily="34" charset="-128"/>
              </a:rPr>
              <a:t>フィードバック</a:t>
            </a:r>
            <a:endParaRPr kumimoji="1" lang="en-US" altLang="ja-JP" sz="1300" kern="3000" spc="60" dirty="0">
              <a:latin typeface="Noto Sans JP" panose="020B0200000000000000" pitchFamily="34" charset="-128"/>
              <a:ea typeface="Noto Sans JP" panose="020B0200000000000000" pitchFamily="34" charset="-128"/>
            </a:endParaRPr>
          </a:p>
          <a:p>
            <a:pPr algn="ctr"/>
            <a:r>
              <a:rPr kumimoji="1" lang="ja-JP" altLang="en-US" sz="1300" kern="3000" spc="60">
                <a:latin typeface="Noto Sans JP" panose="020B0200000000000000" pitchFamily="34" charset="-128"/>
                <a:ea typeface="Noto Sans JP" panose="020B0200000000000000" pitchFamily="34" charset="-128"/>
              </a:rPr>
              <a:t>修正期間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8" name="正方形/長方形 17">
            <a:extLst>
              <a:ext uri="{FF2B5EF4-FFF2-40B4-BE49-F238E27FC236}">
                <a16:creationId xmlns:a16="http://schemas.microsoft.com/office/drawing/2014/main" id="{56C3CD80-D1C7-3C0D-205F-30DDCA918A91}"/>
              </a:ext>
            </a:extLst>
          </p:cNvPr>
          <p:cNvSpPr/>
          <p:nvPr/>
        </p:nvSpPr>
        <p:spPr>
          <a:xfrm>
            <a:off x="15651846" y="2599089"/>
            <a:ext cx="2071509" cy="6357342"/>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07C55CE2-BE73-6FFF-9F6A-BACC3DE0BA6E}"/>
              </a:ext>
            </a:extLst>
          </p:cNvPr>
          <p:cNvCxnSpPr>
            <a:cxnSpLocks/>
          </p:cNvCxnSpPr>
          <p:nvPr/>
        </p:nvCxnSpPr>
        <p:spPr>
          <a:xfrm>
            <a:off x="13580404" y="3686565"/>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D325616-56F6-3685-535A-F8ADDC012F4E}"/>
              </a:ext>
            </a:extLst>
          </p:cNvPr>
          <p:cNvCxnSpPr>
            <a:cxnSpLocks/>
          </p:cNvCxnSpPr>
          <p:nvPr/>
        </p:nvCxnSpPr>
        <p:spPr>
          <a:xfrm>
            <a:off x="13580404" y="4771631"/>
            <a:ext cx="41476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587465C-503A-9F5E-A682-1CB9C332B4AD}"/>
              </a:ext>
            </a:extLst>
          </p:cNvPr>
          <p:cNvCxnSpPr>
            <a:cxnSpLocks/>
          </p:cNvCxnSpPr>
          <p:nvPr/>
        </p:nvCxnSpPr>
        <p:spPr>
          <a:xfrm>
            <a:off x="13580404" y="5856697"/>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22" name="三角形 21">
            <a:extLst>
              <a:ext uri="{FF2B5EF4-FFF2-40B4-BE49-F238E27FC236}">
                <a16:creationId xmlns:a16="http://schemas.microsoft.com/office/drawing/2014/main" id="{96FCD9BE-C7D3-D902-C5CB-86F129B49890}"/>
              </a:ext>
            </a:extLst>
          </p:cNvPr>
          <p:cNvSpPr/>
          <p:nvPr/>
        </p:nvSpPr>
        <p:spPr>
          <a:xfrm rot="3600000">
            <a:off x="14507316" y="355864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B07AE010-0876-9F17-FEC2-A5D30BA421B9}"/>
              </a:ext>
            </a:extLst>
          </p:cNvPr>
          <p:cNvSpPr/>
          <p:nvPr/>
        </p:nvSpPr>
        <p:spPr>
          <a:xfrm rot="3600000">
            <a:off x="14507317" y="4645206"/>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a16="http://schemas.microsoft.com/office/drawing/2014/main" id="{426A49F0-34E7-1271-4F52-A43461422E90}"/>
              </a:ext>
            </a:extLst>
          </p:cNvPr>
          <p:cNvSpPr/>
          <p:nvPr/>
        </p:nvSpPr>
        <p:spPr>
          <a:xfrm rot="3600000">
            <a:off x="14507317" y="5731768"/>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459C079-1BFA-8501-39A0-A86C76463431}"/>
              </a:ext>
            </a:extLst>
          </p:cNvPr>
          <p:cNvSpPr txBox="1"/>
          <p:nvPr/>
        </p:nvSpPr>
        <p:spPr>
          <a:xfrm>
            <a:off x="14326238" y="7287323"/>
            <a:ext cx="533479"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納品</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6" name="三角形 25">
            <a:extLst>
              <a:ext uri="{FF2B5EF4-FFF2-40B4-BE49-F238E27FC236}">
                <a16:creationId xmlns:a16="http://schemas.microsoft.com/office/drawing/2014/main" id="{6F4BA7F2-78F9-0C71-F164-96A27C4A59C1}"/>
              </a:ext>
            </a:extLst>
          </p:cNvPr>
          <p:cNvSpPr/>
          <p:nvPr/>
        </p:nvSpPr>
        <p:spPr>
          <a:xfrm rot="3600000">
            <a:off x="14507317" y="6818330"/>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564FD7C-FD08-D98C-83E8-3B6D635735BC}"/>
              </a:ext>
            </a:extLst>
          </p:cNvPr>
          <p:cNvSpPr txBox="1"/>
          <p:nvPr/>
        </p:nvSpPr>
        <p:spPr>
          <a:xfrm>
            <a:off x="16145792" y="2899819"/>
            <a:ext cx="1083630" cy="492443"/>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r>
              <a:rPr kumimoji="1" lang="en-US" altLang="ja-JP" sz="1300" kern="3000" spc="60" dirty="0">
                <a:latin typeface="Noto Sans JP" panose="020B0200000000000000" pitchFamily="34" charset="-128"/>
                <a:ea typeface="Noto Sans JP" panose="020B0200000000000000" pitchFamily="34" charset="-128"/>
              </a:rPr>
              <a:t>50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FCDF9F66-CD05-79FD-DE1D-FB9C84D2C3EE}"/>
              </a:ext>
            </a:extLst>
          </p:cNvPr>
          <p:cNvSpPr txBox="1"/>
          <p:nvPr/>
        </p:nvSpPr>
        <p:spPr>
          <a:xfrm>
            <a:off x="16018832" y="3904415"/>
            <a:ext cx="1337547"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40-30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6EE36E1E-25C3-4616-2EF7-2860AE44F1B3}"/>
              </a:ext>
            </a:extLst>
          </p:cNvPr>
          <p:cNvSpPr txBox="1"/>
          <p:nvPr/>
        </p:nvSpPr>
        <p:spPr>
          <a:xfrm>
            <a:off x="16012417" y="5014700"/>
            <a:ext cx="135037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30-20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0" name="テキスト ボックス 29">
            <a:extLst>
              <a:ext uri="{FF2B5EF4-FFF2-40B4-BE49-F238E27FC236}">
                <a16:creationId xmlns:a16="http://schemas.microsoft.com/office/drawing/2014/main" id="{D3EECA7D-AF7E-2085-166C-E9CA571FD856}"/>
              </a:ext>
            </a:extLst>
          </p:cNvPr>
          <p:cNvSpPr txBox="1"/>
          <p:nvPr/>
        </p:nvSpPr>
        <p:spPr>
          <a:xfrm>
            <a:off x="16012417" y="6027312"/>
            <a:ext cx="135037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20-10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1" name="テキスト ボックス 30">
            <a:extLst>
              <a:ext uri="{FF2B5EF4-FFF2-40B4-BE49-F238E27FC236}">
                <a16:creationId xmlns:a16="http://schemas.microsoft.com/office/drawing/2014/main" id="{48AA3F20-9DA3-2183-E108-5CCF0DACC450}"/>
              </a:ext>
            </a:extLst>
          </p:cNvPr>
          <p:cNvSpPr txBox="1"/>
          <p:nvPr/>
        </p:nvSpPr>
        <p:spPr>
          <a:xfrm>
            <a:off x="16145787" y="7161578"/>
            <a:ext cx="108363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10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cxnSp>
        <p:nvCxnSpPr>
          <p:cNvPr id="33" name="直線コネクタ 32">
            <a:extLst>
              <a:ext uri="{FF2B5EF4-FFF2-40B4-BE49-F238E27FC236}">
                <a16:creationId xmlns:a16="http://schemas.microsoft.com/office/drawing/2014/main" id="{EA125C36-5907-C858-C2AC-C13C811A41F0}"/>
              </a:ext>
            </a:extLst>
          </p:cNvPr>
          <p:cNvCxnSpPr>
            <a:cxnSpLocks/>
          </p:cNvCxnSpPr>
          <p:nvPr/>
        </p:nvCxnSpPr>
        <p:spPr>
          <a:xfrm>
            <a:off x="13580404" y="8026829"/>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491FEA4-1DA7-DCF6-D86F-428F0E8F0936}"/>
              </a:ext>
            </a:extLst>
          </p:cNvPr>
          <p:cNvSpPr txBox="1"/>
          <p:nvPr/>
        </p:nvSpPr>
        <p:spPr>
          <a:xfrm>
            <a:off x="14151831" y="8381696"/>
            <a:ext cx="88229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配信開始</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6" name="三角形 35">
            <a:extLst>
              <a:ext uri="{FF2B5EF4-FFF2-40B4-BE49-F238E27FC236}">
                <a16:creationId xmlns:a16="http://schemas.microsoft.com/office/drawing/2014/main" id="{3D68DB74-696B-3588-BBBA-F8B10B72919C}"/>
              </a:ext>
            </a:extLst>
          </p:cNvPr>
          <p:cNvSpPr/>
          <p:nvPr/>
        </p:nvSpPr>
        <p:spPr>
          <a:xfrm rot="3600000">
            <a:off x="14507317" y="790489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4CDF4F78-3606-06D5-AA94-A6BAA5374CE8}"/>
              </a:ext>
            </a:extLst>
          </p:cNvPr>
          <p:cNvCxnSpPr>
            <a:cxnSpLocks/>
          </p:cNvCxnSpPr>
          <p:nvPr/>
        </p:nvCxnSpPr>
        <p:spPr>
          <a:xfrm>
            <a:off x="15657418" y="8041074"/>
            <a:ext cx="2071362" cy="914000"/>
          </a:xfrm>
          <a:prstGeom prst="line">
            <a:avLst/>
          </a:prstGeom>
          <a:ln w="12700" cap="rnd">
            <a:solidFill>
              <a:srgbClr val="AAAAAA"/>
            </a:solidFill>
            <a:prstDash val="sysDot"/>
            <a:round/>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90EACFD9-D77C-AFFB-BBB9-A18314DFDDE7}"/>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32</a:t>
            </a:fld>
            <a:endParaRPr kumimoji="1" lang="ja-JP" altLang="en-US">
              <a:solidFill>
                <a:srgbClr val="AAAAAA"/>
              </a:solidFill>
            </a:endParaRPr>
          </a:p>
        </p:txBody>
      </p:sp>
    </p:spTree>
    <p:extLst>
      <p:ext uri="{BB962C8B-B14F-4D97-AF65-F5344CB8AC3E}">
        <p14:creationId xmlns:p14="http://schemas.microsoft.com/office/powerpoint/2010/main" val="417639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5489964"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制作メニュー　</a:t>
            </a:r>
            <a:r>
              <a:rPr kumimoji="1" lang="en-US" altLang="ja-JP" sz="2800" kern="3000" spc="60" dirty="0">
                <a:solidFill>
                  <a:schemeClr val="bg1"/>
                </a:solidFill>
                <a:latin typeface="Noto Sans JP" panose="020B0200000000000000" pitchFamily="34" charset="-128"/>
                <a:ea typeface="Noto Sans JP" panose="020B0200000000000000" pitchFamily="34" charset="-128"/>
              </a:rPr>
              <a:t> Ride On NIKKEI</a:t>
            </a: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7043288" y="548498"/>
            <a:ext cx="6996787"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ビジネスパーソンのライフスタイルに知的な刺激を提供する番組です。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3" name="正方形/長方形 2">
            <a:extLst>
              <a:ext uri="{FF2B5EF4-FFF2-40B4-BE49-F238E27FC236}">
                <a16:creationId xmlns:a16="http://schemas.microsoft.com/office/drawing/2014/main" id="{04897C53-824A-66EF-D025-BE7AB970516D}"/>
              </a:ext>
            </a:extLst>
          </p:cNvPr>
          <p:cNvSpPr/>
          <p:nvPr/>
        </p:nvSpPr>
        <p:spPr>
          <a:xfrm>
            <a:off x="13581072" y="2599089"/>
            <a:ext cx="2071509" cy="6357342"/>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4A937001-61D5-399C-8E8B-FB2E2EF03A66}"/>
              </a:ext>
            </a:extLst>
          </p:cNvPr>
          <p:cNvCxnSpPr>
            <a:cxnSpLocks/>
          </p:cNvCxnSpPr>
          <p:nvPr/>
        </p:nvCxnSpPr>
        <p:spPr>
          <a:xfrm>
            <a:off x="13580404" y="6941763"/>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D96C0651-1B03-8EDA-C415-50738D96E32E}"/>
              </a:ext>
            </a:extLst>
          </p:cNvPr>
          <p:cNvSpPr/>
          <p:nvPr/>
        </p:nvSpPr>
        <p:spPr>
          <a:xfrm>
            <a:off x="13581072" y="1990515"/>
            <a:ext cx="4139781" cy="576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2785AEE-932C-BBBA-FE34-DA28FC22F5A5}"/>
              </a:ext>
            </a:extLst>
          </p:cNvPr>
          <p:cNvSpPr txBox="1"/>
          <p:nvPr/>
        </p:nvSpPr>
        <p:spPr>
          <a:xfrm>
            <a:off x="14919993" y="2122335"/>
            <a:ext cx="1461939" cy="338554"/>
          </a:xfrm>
          <a:prstGeom prst="rect">
            <a:avLst/>
          </a:prstGeom>
          <a:noFill/>
        </p:spPr>
        <p:txBody>
          <a:bodyPr wrap="none"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スケジュール</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A36834C3-F51E-1425-C79C-B9C49F4F2E61}"/>
              </a:ext>
            </a:extLst>
          </p:cNvPr>
          <p:cNvSpPr txBox="1"/>
          <p:nvPr/>
        </p:nvSpPr>
        <p:spPr>
          <a:xfrm>
            <a:off x="13890221" y="2899819"/>
            <a:ext cx="1405513" cy="492443"/>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事前すり合わせ</a:t>
            </a:r>
            <a:endParaRPr lang="en-US" altLang="ja-JP" sz="1300" kern="3000" spc="60" dirty="0">
              <a:latin typeface="Noto Sans JP" panose="020B0200000000000000" pitchFamily="34" charset="-128"/>
              <a:ea typeface="Noto Sans JP" panose="020B0200000000000000" pitchFamily="34" charset="-128"/>
            </a:endParaRPr>
          </a:p>
          <a:p>
            <a:pPr algn="ctr"/>
            <a:r>
              <a:rPr kumimoji="1" lang="ja-JP" altLang="en-US" sz="1300" kern="3000" spc="60">
                <a:latin typeface="Noto Sans JP" panose="020B0200000000000000" pitchFamily="34" charset="-128"/>
                <a:ea typeface="Noto Sans JP" panose="020B0200000000000000" pitchFamily="34" charset="-128"/>
              </a:rPr>
              <a:t>ロケハン期間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D03AAADC-6882-D8C9-867F-5874B73A476B}"/>
              </a:ext>
            </a:extLst>
          </p:cNvPr>
          <p:cNvSpPr txBox="1"/>
          <p:nvPr/>
        </p:nvSpPr>
        <p:spPr>
          <a:xfrm>
            <a:off x="13715814" y="4077698"/>
            <a:ext cx="1754326"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撮影準備・撮影期間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32598BB0-7849-470E-E6D4-119F549460A8}"/>
              </a:ext>
            </a:extLst>
          </p:cNvPr>
          <p:cNvSpPr txBox="1"/>
          <p:nvPr/>
        </p:nvSpPr>
        <p:spPr>
          <a:xfrm>
            <a:off x="14151831" y="5155952"/>
            <a:ext cx="88229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編集期間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FA092097-4A67-BE45-B8D5-CD69211E3281}"/>
              </a:ext>
            </a:extLst>
          </p:cNvPr>
          <p:cNvSpPr txBox="1"/>
          <p:nvPr/>
        </p:nvSpPr>
        <p:spPr>
          <a:xfrm>
            <a:off x="13890221" y="6142767"/>
            <a:ext cx="1405513" cy="492443"/>
          </a:xfrm>
          <a:prstGeom prst="rect">
            <a:avLst/>
          </a:prstGeom>
          <a:noFill/>
        </p:spPr>
        <p:txBody>
          <a:bodyPr wrap="none" rtlCol="0">
            <a:spAutoFit/>
          </a:bodyPr>
          <a:lstStyle/>
          <a:p>
            <a:pPr algn="ctr"/>
            <a:r>
              <a:rPr kumimoji="1" lang="ja-JP" altLang="en-US" sz="1300" kern="3000" spc="60">
                <a:latin typeface="Noto Sans JP" panose="020B0200000000000000" pitchFamily="34" charset="-128"/>
                <a:ea typeface="Noto Sans JP" panose="020B0200000000000000" pitchFamily="34" charset="-128"/>
              </a:rPr>
              <a:t>フィードバック</a:t>
            </a:r>
            <a:endParaRPr kumimoji="1" lang="en-US" altLang="ja-JP" sz="1300" kern="3000" spc="60" dirty="0">
              <a:latin typeface="Noto Sans JP" panose="020B0200000000000000" pitchFamily="34" charset="-128"/>
              <a:ea typeface="Noto Sans JP" panose="020B0200000000000000" pitchFamily="34" charset="-128"/>
            </a:endParaRPr>
          </a:p>
          <a:p>
            <a:pPr algn="ctr"/>
            <a:r>
              <a:rPr kumimoji="1" lang="ja-JP" altLang="en-US" sz="1300" kern="3000" spc="60">
                <a:latin typeface="Noto Sans JP" panose="020B0200000000000000" pitchFamily="34" charset="-128"/>
                <a:ea typeface="Noto Sans JP" panose="020B0200000000000000" pitchFamily="34" charset="-128"/>
              </a:rPr>
              <a:t>修正期間</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7" name="正方形/長方形 16">
            <a:extLst>
              <a:ext uri="{FF2B5EF4-FFF2-40B4-BE49-F238E27FC236}">
                <a16:creationId xmlns:a16="http://schemas.microsoft.com/office/drawing/2014/main" id="{6137D5AF-E7E3-D01F-0CC1-20FF61B6ECA7}"/>
              </a:ext>
            </a:extLst>
          </p:cNvPr>
          <p:cNvSpPr/>
          <p:nvPr/>
        </p:nvSpPr>
        <p:spPr>
          <a:xfrm>
            <a:off x="15651846" y="2599089"/>
            <a:ext cx="2071509" cy="6357342"/>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986B24ED-D8A3-DB5B-920A-8AE094156816}"/>
              </a:ext>
            </a:extLst>
          </p:cNvPr>
          <p:cNvCxnSpPr>
            <a:cxnSpLocks/>
          </p:cNvCxnSpPr>
          <p:nvPr/>
        </p:nvCxnSpPr>
        <p:spPr>
          <a:xfrm>
            <a:off x="13580404" y="3686565"/>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541A5EC-6548-F8BC-F47D-7AA34C917CF6}"/>
              </a:ext>
            </a:extLst>
          </p:cNvPr>
          <p:cNvCxnSpPr>
            <a:cxnSpLocks/>
          </p:cNvCxnSpPr>
          <p:nvPr/>
        </p:nvCxnSpPr>
        <p:spPr>
          <a:xfrm>
            <a:off x="13580404" y="4771631"/>
            <a:ext cx="41476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8D6FAA6-3631-68BF-D9A5-1CD5036B7809}"/>
              </a:ext>
            </a:extLst>
          </p:cNvPr>
          <p:cNvCxnSpPr>
            <a:cxnSpLocks/>
          </p:cNvCxnSpPr>
          <p:nvPr/>
        </p:nvCxnSpPr>
        <p:spPr>
          <a:xfrm>
            <a:off x="13580404" y="5856697"/>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21" name="三角形 20">
            <a:extLst>
              <a:ext uri="{FF2B5EF4-FFF2-40B4-BE49-F238E27FC236}">
                <a16:creationId xmlns:a16="http://schemas.microsoft.com/office/drawing/2014/main" id="{0E752727-A313-C613-E49E-D3C8708B9BAC}"/>
              </a:ext>
            </a:extLst>
          </p:cNvPr>
          <p:cNvSpPr/>
          <p:nvPr/>
        </p:nvSpPr>
        <p:spPr>
          <a:xfrm rot="3600000">
            <a:off x="14507316" y="355864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a16="http://schemas.microsoft.com/office/drawing/2014/main" id="{642355BE-52F5-3198-5FB0-4363E42233DD}"/>
              </a:ext>
            </a:extLst>
          </p:cNvPr>
          <p:cNvSpPr/>
          <p:nvPr/>
        </p:nvSpPr>
        <p:spPr>
          <a:xfrm rot="3600000">
            <a:off x="14507317" y="4645206"/>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28EB7B89-32B9-D1B5-E70D-27889B3816A0}"/>
              </a:ext>
            </a:extLst>
          </p:cNvPr>
          <p:cNvSpPr/>
          <p:nvPr/>
        </p:nvSpPr>
        <p:spPr>
          <a:xfrm rot="3600000">
            <a:off x="14507317" y="5731768"/>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EB84D4A-FFCD-AF2D-D359-474A3DA6E3D3}"/>
              </a:ext>
            </a:extLst>
          </p:cNvPr>
          <p:cNvSpPr txBox="1"/>
          <p:nvPr/>
        </p:nvSpPr>
        <p:spPr>
          <a:xfrm>
            <a:off x="14326238" y="7287323"/>
            <a:ext cx="533479"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納品</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5" name="三角形 24">
            <a:extLst>
              <a:ext uri="{FF2B5EF4-FFF2-40B4-BE49-F238E27FC236}">
                <a16:creationId xmlns:a16="http://schemas.microsoft.com/office/drawing/2014/main" id="{5CBF37FC-3F34-D7CD-C662-6582D1FD60CB}"/>
              </a:ext>
            </a:extLst>
          </p:cNvPr>
          <p:cNvSpPr/>
          <p:nvPr/>
        </p:nvSpPr>
        <p:spPr>
          <a:xfrm rot="3600000">
            <a:off x="14507317" y="6818330"/>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8853B40F-8DA1-A14C-AC8F-8E991C2A1A18}"/>
              </a:ext>
            </a:extLst>
          </p:cNvPr>
          <p:cNvSpPr txBox="1"/>
          <p:nvPr/>
        </p:nvSpPr>
        <p:spPr>
          <a:xfrm>
            <a:off x="16145792" y="2899819"/>
            <a:ext cx="1083630" cy="492443"/>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r>
              <a:rPr kumimoji="1" lang="en-US" altLang="ja-JP" sz="1300" kern="3000" spc="60" dirty="0">
                <a:latin typeface="Noto Sans JP" panose="020B0200000000000000" pitchFamily="34" charset="-128"/>
                <a:ea typeface="Noto Sans JP" panose="020B0200000000000000" pitchFamily="34" charset="-128"/>
              </a:rPr>
              <a:t>50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7" name="テキスト ボックス 26">
            <a:extLst>
              <a:ext uri="{FF2B5EF4-FFF2-40B4-BE49-F238E27FC236}">
                <a16:creationId xmlns:a16="http://schemas.microsoft.com/office/drawing/2014/main" id="{7D28028B-D18E-DBC0-B425-E4BB3E7B9431}"/>
              </a:ext>
            </a:extLst>
          </p:cNvPr>
          <p:cNvSpPr txBox="1"/>
          <p:nvPr/>
        </p:nvSpPr>
        <p:spPr>
          <a:xfrm>
            <a:off x="16018832" y="3904415"/>
            <a:ext cx="1337547"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40-30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4C4A83CA-E51A-883B-F0F8-C90578EDF97E}"/>
              </a:ext>
            </a:extLst>
          </p:cNvPr>
          <p:cNvSpPr txBox="1"/>
          <p:nvPr/>
        </p:nvSpPr>
        <p:spPr>
          <a:xfrm>
            <a:off x="16012417" y="5014700"/>
            <a:ext cx="135037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30-20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B96495AB-7BCB-47C6-7077-06089323B7C4}"/>
              </a:ext>
            </a:extLst>
          </p:cNvPr>
          <p:cNvSpPr txBox="1"/>
          <p:nvPr/>
        </p:nvSpPr>
        <p:spPr>
          <a:xfrm>
            <a:off x="16012417" y="6027312"/>
            <a:ext cx="135037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20-10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0" name="テキスト ボックス 29">
            <a:extLst>
              <a:ext uri="{FF2B5EF4-FFF2-40B4-BE49-F238E27FC236}">
                <a16:creationId xmlns:a16="http://schemas.microsoft.com/office/drawing/2014/main" id="{30F082E3-D6FB-C32A-BE70-F06B41135F0B}"/>
              </a:ext>
            </a:extLst>
          </p:cNvPr>
          <p:cNvSpPr txBox="1"/>
          <p:nvPr/>
        </p:nvSpPr>
        <p:spPr>
          <a:xfrm>
            <a:off x="16145787" y="7161578"/>
            <a:ext cx="108363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10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cxnSp>
        <p:nvCxnSpPr>
          <p:cNvPr id="31" name="直線コネクタ 30">
            <a:extLst>
              <a:ext uri="{FF2B5EF4-FFF2-40B4-BE49-F238E27FC236}">
                <a16:creationId xmlns:a16="http://schemas.microsoft.com/office/drawing/2014/main" id="{93DD3B19-D857-6D32-AE3A-C4CE1325B2A2}"/>
              </a:ext>
            </a:extLst>
          </p:cNvPr>
          <p:cNvCxnSpPr>
            <a:cxnSpLocks/>
          </p:cNvCxnSpPr>
          <p:nvPr/>
        </p:nvCxnSpPr>
        <p:spPr>
          <a:xfrm>
            <a:off x="13580404" y="8026829"/>
            <a:ext cx="41404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F477999C-C534-55B9-4B2A-A3ECD8B793B5}"/>
              </a:ext>
            </a:extLst>
          </p:cNvPr>
          <p:cNvSpPr txBox="1"/>
          <p:nvPr/>
        </p:nvSpPr>
        <p:spPr>
          <a:xfrm>
            <a:off x="14151831" y="8381696"/>
            <a:ext cx="88229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配信開始</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3" name="三角形 32">
            <a:extLst>
              <a:ext uri="{FF2B5EF4-FFF2-40B4-BE49-F238E27FC236}">
                <a16:creationId xmlns:a16="http://schemas.microsoft.com/office/drawing/2014/main" id="{CFB03E48-077A-F9BA-5CD8-05879727D621}"/>
              </a:ext>
            </a:extLst>
          </p:cNvPr>
          <p:cNvSpPr/>
          <p:nvPr/>
        </p:nvSpPr>
        <p:spPr>
          <a:xfrm rot="3600000">
            <a:off x="14507317" y="790489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1A413A4A-C6E5-04AA-152D-F44C6375F089}"/>
              </a:ext>
            </a:extLst>
          </p:cNvPr>
          <p:cNvCxnSpPr>
            <a:cxnSpLocks/>
          </p:cNvCxnSpPr>
          <p:nvPr/>
        </p:nvCxnSpPr>
        <p:spPr>
          <a:xfrm>
            <a:off x="15657418" y="8041074"/>
            <a:ext cx="2071362" cy="914000"/>
          </a:xfrm>
          <a:prstGeom prst="line">
            <a:avLst/>
          </a:prstGeom>
          <a:ln w="12700" cap="rnd">
            <a:solidFill>
              <a:srgbClr val="AAAAAA"/>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35" name="表 5">
            <a:extLst>
              <a:ext uri="{FF2B5EF4-FFF2-40B4-BE49-F238E27FC236}">
                <a16:creationId xmlns:a16="http://schemas.microsoft.com/office/drawing/2014/main" id="{FC52C940-E4C2-140A-7FDE-20B95C41F0CB}"/>
              </a:ext>
            </a:extLst>
          </p:cNvPr>
          <p:cNvGraphicFramePr>
            <a:graphicFrameLocks noGrp="1"/>
          </p:cNvGraphicFramePr>
          <p:nvPr>
            <p:extLst>
              <p:ext uri="{D42A27DB-BD31-4B8C-83A1-F6EECF244321}">
                <p14:modId xmlns:p14="http://schemas.microsoft.com/office/powerpoint/2010/main" val="4135928768"/>
              </p:ext>
            </p:extLst>
          </p:nvPr>
        </p:nvGraphicFramePr>
        <p:xfrm>
          <a:off x="649006" y="1985963"/>
          <a:ext cx="12182574" cy="6972299"/>
        </p:xfrm>
        <a:graphic>
          <a:graphicData uri="http://schemas.openxmlformats.org/drawingml/2006/table">
            <a:tbl>
              <a:tblPr firstRow="1" bandRow="1">
                <a:tableStyleId>{5C22544A-7EE6-4342-B048-85BDC9FD1C3A}</a:tableStyleId>
              </a:tblPr>
              <a:tblGrid>
                <a:gridCol w="2355451">
                  <a:extLst>
                    <a:ext uri="{9D8B030D-6E8A-4147-A177-3AD203B41FA5}">
                      <a16:colId xmlns:a16="http://schemas.microsoft.com/office/drawing/2014/main" val="3102703487"/>
                    </a:ext>
                  </a:extLst>
                </a:gridCol>
                <a:gridCol w="9827123">
                  <a:extLst>
                    <a:ext uri="{9D8B030D-6E8A-4147-A177-3AD203B41FA5}">
                      <a16:colId xmlns:a16="http://schemas.microsoft.com/office/drawing/2014/main" val="2564056743"/>
                    </a:ext>
                  </a:extLst>
                </a:gridCol>
              </a:tblGrid>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掲載可能ポジション</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371600" rtl="0" eaLnBrk="1" fontAlgn="auto" latinLnBrk="0" hangingPunct="1">
                        <a:lnSpc>
                          <a:spcPct val="130000"/>
                        </a:lnSpc>
                        <a:spcBef>
                          <a:spcPts val="0"/>
                        </a:spcBef>
                        <a:spcAft>
                          <a:spcPts val="0"/>
                        </a:spcAft>
                        <a:buClrTx/>
                        <a:buSzTx/>
                        <a:buFontTx/>
                        <a:buNone/>
                        <a:tabLst/>
                        <a:defRPr/>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a:t>
                      </a:r>
                      <a:r>
                        <a:rPr lang="en-US" altLang="ja-JP" sz="1400" b="0" i="0" baseline="0" dirty="0">
                          <a:solidFill>
                            <a:schemeClr val="tx1"/>
                          </a:solidFill>
                          <a:latin typeface="Noto Sans JP" panose="020B0200000000000000" pitchFamily="34" charset="-128"/>
                          <a:ea typeface="Noto Sans JP" panose="020B0200000000000000" pitchFamily="34" charset="-128"/>
                          <a:cs typeface="Arial"/>
                          <a:sym typeface="Arial"/>
                        </a:rPr>
                        <a:t>nd</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 Contents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枠部分、または</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3rd Contents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枠部分に記載</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p>
                      <a:pPr marL="171450" marR="0" lvl="0" indent="-171450" algn="l" defTabSz="914400" rtl="0" eaLnBrk="1" fontAlgn="auto" latinLnBrk="0" hangingPunct="1">
                        <a:lnSpc>
                          <a:spcPct val="120000"/>
                        </a:lnSpc>
                        <a:spcBef>
                          <a:spcPts val="0"/>
                        </a:spcBef>
                        <a:spcAft>
                          <a:spcPts val="0"/>
                        </a:spcAft>
                        <a:buClrTx/>
                        <a:buSzTx/>
                        <a:buFont typeface="システムフォント（レギュラー）"/>
                        <a:buChar char="※"/>
                        <a:tabLst/>
                        <a:defRPr/>
                      </a:pP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広告枠部分に掲載する動画広告は別途ご用意頂く必要があります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制作動画本数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秒：</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本</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共同制作会社</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日本経済新聞社</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 N Brand Studio</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a:solidFill>
                            <a:schemeClr val="bg1"/>
                          </a:solidFill>
                          <a:latin typeface="Noto Sans JP" panose="020B0200000000000000" pitchFamily="34" charset="-128"/>
                          <a:ea typeface="Noto Sans JP" panose="020B0200000000000000" pitchFamily="34" charset="-128"/>
                        </a:rPr>
                        <a:t>制作費用</a:t>
                      </a:r>
                      <a:endParaRPr lang="en-US" altLang="ja-JP" sz="1600" b="0" i="0" dirty="0">
                        <a:solidFill>
                          <a:schemeClr val="bg1"/>
                        </a:solidFill>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200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万円（グロス税抜）</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38004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制作条件</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日</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撮影場所：</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箇所、都内近郊、依頼主にて手配</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355600" marR="0" lvl="0" indent="-177800" algn="l" rtl="0">
                        <a:lnSpc>
                          <a:spcPct val="140000"/>
                        </a:lnSpc>
                        <a:spcBef>
                          <a:spcPts val="0"/>
                        </a:spcBef>
                        <a:spcAft>
                          <a:spcPts val="0"/>
                        </a:spcAft>
                        <a:buFont typeface="システムフォント（レギュラー）"/>
                        <a:buChar char="※"/>
                        <a:tabLst/>
                      </a:pPr>
                      <a:r>
                        <a:rPr kumimoji="1" lang="ja-JP" altLang="en-US" sz="1000" b="0" i="0">
                          <a:solidFill>
                            <a:srgbClr val="8C8C8C"/>
                          </a:solidFill>
                          <a:latin typeface="Noto Sans JP" panose="020B0200000000000000" pitchFamily="34" charset="-128"/>
                          <a:ea typeface="Noto Sans JP" panose="020B0200000000000000" pitchFamily="34" charset="-128"/>
                          <a:cs typeface="Arial"/>
                          <a:sym typeface="Arial"/>
                        </a:rPr>
                        <a:t>遠隔地の場合、交通費・宿泊費は別途請求</a:t>
                      </a:r>
                      <a:endParaRPr kumimoji="1" lang="en-US" altLang="ja-JP" sz="1000" b="0" i="0" dirty="0">
                        <a:solidFill>
                          <a:srgbClr val="8C8C8C"/>
                        </a:solidFill>
                        <a:latin typeface="Noto Sans JP" panose="020B0200000000000000" pitchFamily="34" charset="-128"/>
                        <a:ea typeface="Noto Sans JP" panose="020B0200000000000000" pitchFamily="34" charset="-128"/>
                        <a:cs typeface="Arial"/>
                        <a:sym typeface="Arial"/>
                      </a:endParaRPr>
                    </a:p>
                    <a:p>
                      <a:pPr marL="355600" marR="0" lvl="0" indent="-177800" algn="l" rtl="0">
                        <a:lnSpc>
                          <a:spcPct val="140000"/>
                        </a:lnSpc>
                        <a:spcBef>
                          <a:spcPts val="0"/>
                        </a:spcBef>
                        <a:spcAft>
                          <a:spcPts val="0"/>
                        </a:spcAft>
                        <a:buFont typeface="システムフォント（レギュラー）"/>
                        <a:buChar char="※"/>
                        <a:tabLst/>
                      </a:pPr>
                      <a:r>
                        <a:rPr kumimoji="1" lang="ja-JP" altLang="en-US" sz="1000" b="0" i="0">
                          <a:solidFill>
                            <a:srgbClr val="8C8C8C"/>
                          </a:solidFill>
                          <a:latin typeface="Noto Sans JP" panose="020B0200000000000000" pitchFamily="34" charset="-128"/>
                          <a:ea typeface="Noto Sans JP" panose="020B0200000000000000" pitchFamily="34" charset="-128"/>
                          <a:cs typeface="Arial"/>
                          <a:sym typeface="Arial"/>
                        </a:rPr>
                        <a:t>オフィス不可の場合、別途スタジオレンタル費発生</a:t>
                      </a:r>
                      <a:endParaRPr kumimoji="1" lang="en-US" altLang="ja-JP" sz="1000" b="0" i="0" dirty="0">
                        <a:solidFill>
                          <a:srgbClr val="8C8C8C"/>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出演者：依頼主にて手配（</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1〜2</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名程度想定）</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音楽：著作権フリー音源</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曲</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動画ファイルは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MP4</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形式で納品</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動画の二次利用範囲はご相談ください</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撮影なしご希望の場合は、ご相談ください</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ナレーション、アニメーションなし</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修正回数は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2</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回まで</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TOKYO PRIME</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の公式</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YouTube</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チャンネルに許可をいただいて掲載する必要があります</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二次利用及び注意事項は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P.35</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を参照ください</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bl>
          </a:graphicData>
        </a:graphic>
      </p:graphicFrame>
      <p:sp>
        <p:nvSpPr>
          <p:cNvPr id="37" name="Slide Number Placeholder 5">
            <a:extLst>
              <a:ext uri="{FF2B5EF4-FFF2-40B4-BE49-F238E27FC236}">
                <a16:creationId xmlns:a16="http://schemas.microsoft.com/office/drawing/2014/main" id="{E2B78F5B-4245-46E0-A051-C0B5F78D6472}"/>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33</a:t>
            </a:fld>
            <a:endParaRPr kumimoji="1" lang="ja-JP" altLang="en-US">
              <a:solidFill>
                <a:srgbClr val="AAAAAA"/>
              </a:solidFill>
            </a:endParaRPr>
          </a:p>
        </p:txBody>
      </p:sp>
    </p:spTree>
    <p:extLst>
      <p:ext uri="{BB962C8B-B14F-4D97-AF65-F5344CB8AC3E}">
        <p14:creationId xmlns:p14="http://schemas.microsoft.com/office/powerpoint/2010/main" val="371507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27381FC-5A09-F213-A554-E0341FBECF22}"/>
              </a:ext>
            </a:extLst>
          </p:cNvPr>
          <p:cNvSpPr/>
          <p:nvPr/>
        </p:nvSpPr>
        <p:spPr>
          <a:xfrm>
            <a:off x="12761760" y="2599089"/>
            <a:ext cx="2925280" cy="6357342"/>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B584DF16-5D48-F921-E9B0-061A09E38A25}"/>
              </a:ext>
            </a:extLst>
          </p:cNvPr>
          <p:cNvCxnSpPr>
            <a:cxnSpLocks/>
          </p:cNvCxnSpPr>
          <p:nvPr/>
        </p:nvCxnSpPr>
        <p:spPr>
          <a:xfrm>
            <a:off x="12760960" y="6941763"/>
            <a:ext cx="4958327"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9D9C5D1A-EAB8-FEF1-B055-BDDFDBF982D7}"/>
              </a:ext>
            </a:extLst>
          </p:cNvPr>
          <p:cNvSpPr/>
          <p:nvPr/>
        </p:nvSpPr>
        <p:spPr>
          <a:xfrm>
            <a:off x="12761760" y="1990515"/>
            <a:ext cx="4957527" cy="576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E8A3BBE-9206-B857-B49C-100DF4796229}"/>
              </a:ext>
            </a:extLst>
          </p:cNvPr>
          <p:cNvSpPr/>
          <p:nvPr/>
        </p:nvSpPr>
        <p:spPr>
          <a:xfrm>
            <a:off x="15687040" y="2599089"/>
            <a:ext cx="2035244" cy="6357342"/>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D928A5A4-8D4B-8DA5-FCB7-75DD373D05DC}"/>
              </a:ext>
            </a:extLst>
          </p:cNvPr>
          <p:cNvCxnSpPr>
            <a:cxnSpLocks/>
          </p:cNvCxnSpPr>
          <p:nvPr/>
        </p:nvCxnSpPr>
        <p:spPr>
          <a:xfrm>
            <a:off x="12760960" y="3686565"/>
            <a:ext cx="4958327"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B001BA25-FB43-2FA1-2D48-998086D38194}"/>
              </a:ext>
            </a:extLst>
          </p:cNvPr>
          <p:cNvCxnSpPr>
            <a:cxnSpLocks/>
          </p:cNvCxnSpPr>
          <p:nvPr/>
        </p:nvCxnSpPr>
        <p:spPr>
          <a:xfrm>
            <a:off x="12760960" y="4771631"/>
            <a:ext cx="4966949"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926D644-D105-6CB7-8E98-13B05C60E848}"/>
              </a:ext>
            </a:extLst>
          </p:cNvPr>
          <p:cNvCxnSpPr>
            <a:cxnSpLocks/>
          </p:cNvCxnSpPr>
          <p:nvPr/>
        </p:nvCxnSpPr>
        <p:spPr>
          <a:xfrm>
            <a:off x="12760960" y="5856697"/>
            <a:ext cx="4958327"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AC147704-0957-59DD-8329-06DCB502D30E}"/>
              </a:ext>
            </a:extLst>
          </p:cNvPr>
          <p:cNvCxnSpPr>
            <a:cxnSpLocks/>
          </p:cNvCxnSpPr>
          <p:nvPr/>
        </p:nvCxnSpPr>
        <p:spPr>
          <a:xfrm>
            <a:off x="12760960" y="8026829"/>
            <a:ext cx="4958327" cy="0"/>
          </a:xfrm>
          <a:prstGeom prst="line">
            <a:avLst/>
          </a:prstGeom>
          <a:ln w="12700">
            <a:solidFill>
              <a:srgbClr val="AAAAAA"/>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03A11DC-3BB0-776B-7FF8-46BB8A541395}"/>
              </a:ext>
            </a:extLst>
          </p:cNvPr>
          <p:cNvCxnSpPr>
            <a:cxnSpLocks/>
          </p:cNvCxnSpPr>
          <p:nvPr/>
        </p:nvCxnSpPr>
        <p:spPr>
          <a:xfrm>
            <a:off x="15707360" y="8036560"/>
            <a:ext cx="2021420" cy="918514"/>
          </a:xfrm>
          <a:prstGeom prst="line">
            <a:avLst/>
          </a:prstGeom>
          <a:ln w="12700" cap="rnd">
            <a:solidFill>
              <a:srgbClr val="AAAAAA"/>
            </a:solidFill>
            <a:prstDash val="sysDot"/>
            <a:round/>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5070934"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制作メニュー　</a:t>
            </a:r>
            <a:r>
              <a:rPr kumimoji="1" lang="ja-JP" altLang="en-US" sz="2800" kern="3000" spc="60">
                <a:solidFill>
                  <a:schemeClr val="bg1"/>
                </a:solidFill>
                <a:latin typeface="Noto Sans JP" panose="020B0200000000000000" pitchFamily="34" charset="-128"/>
                <a:ea typeface="Noto Sans JP" panose="020B0200000000000000" pitchFamily="34" charset="-128"/>
              </a:rPr>
              <a:t>ニュースフル</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5818908" y="382243"/>
            <a:ext cx="12070081" cy="744499"/>
          </a:xfrm>
          <a:prstGeom prst="rect">
            <a:avLst/>
          </a:prstGeom>
          <a:noFill/>
        </p:spPr>
        <p:txBody>
          <a:bodyPr wrap="square" rtlCol="0">
            <a:spAutoFit/>
          </a:bodyPr>
          <a:lstStyle/>
          <a:p>
            <a:pPr>
              <a:lnSpc>
                <a:spcPct val="140000"/>
              </a:lnSpc>
            </a:pPr>
            <a:r>
              <a:rPr lang="en-US" altLang="ja-JP" sz="1600" kern="3000" spc="40" dirty="0">
                <a:solidFill>
                  <a:schemeClr val="bg1"/>
                </a:solidFill>
                <a:latin typeface="Noto Sans JP" panose="020B0200000000000000" pitchFamily="34" charset="-128"/>
                <a:ea typeface="Noto Sans JP" panose="020B0200000000000000" pitchFamily="34" charset="-128"/>
              </a:rPr>
              <a:t>“</a:t>
            </a:r>
            <a:r>
              <a:rPr lang="ja-JP" altLang="en-US" sz="1600" kern="3000" spc="40">
                <a:solidFill>
                  <a:schemeClr val="bg1"/>
                </a:solidFill>
                <a:latin typeface="Noto Sans JP" panose="020B0200000000000000" pitchFamily="34" charset="-128"/>
                <a:ea typeface="Noto Sans JP" panose="020B0200000000000000" pitchFamily="34" charset="-128"/>
              </a:rPr>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endParaRPr kumimoji="1" lang="en-US" altLang="ja-JP" sz="1600" kern="3000" spc="4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523B65AB-2315-0F53-4F13-A9528B945C38}"/>
              </a:ext>
            </a:extLst>
          </p:cNvPr>
          <p:cNvSpPr txBox="1"/>
          <p:nvPr/>
        </p:nvSpPr>
        <p:spPr>
          <a:xfrm>
            <a:off x="14509554" y="2122335"/>
            <a:ext cx="1461939" cy="338554"/>
          </a:xfrm>
          <a:prstGeom prst="rect">
            <a:avLst/>
          </a:prstGeom>
          <a:noFill/>
        </p:spPr>
        <p:txBody>
          <a:bodyPr wrap="none"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スケジュール</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F5044C6B-88B6-9311-9971-82CE2677049B}"/>
              </a:ext>
            </a:extLst>
          </p:cNvPr>
          <p:cNvSpPr txBox="1"/>
          <p:nvPr/>
        </p:nvSpPr>
        <p:spPr>
          <a:xfrm>
            <a:off x="13783254" y="2981099"/>
            <a:ext cx="882293" cy="292388"/>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申し込み</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30C76843-FE52-49DC-A8B8-D4B0E970AA7A}"/>
              </a:ext>
            </a:extLst>
          </p:cNvPr>
          <p:cNvSpPr txBox="1"/>
          <p:nvPr/>
        </p:nvSpPr>
        <p:spPr>
          <a:xfrm>
            <a:off x="13023751" y="3874498"/>
            <a:ext cx="2401298" cy="710772"/>
          </a:xfrm>
          <a:prstGeom prst="rect">
            <a:avLst/>
          </a:prstGeom>
          <a:noFill/>
        </p:spPr>
        <p:txBody>
          <a:bodyPr wrap="none" rtlCol="0">
            <a:spAutoFit/>
          </a:bodyPr>
          <a:lstStyle/>
          <a:p>
            <a:pPr algn="ctr"/>
            <a:r>
              <a:rPr lang="en-US" altLang="ja-JP" sz="1300" kern="3000" spc="60" dirty="0">
                <a:latin typeface="Noto Sans JP" panose="020B0200000000000000" pitchFamily="34" charset="-128"/>
                <a:ea typeface="Noto Sans JP" panose="020B0200000000000000" pitchFamily="34" charset="-128"/>
              </a:rPr>
              <a:t>Q&amp;A</a:t>
            </a:r>
            <a:r>
              <a:rPr lang="ja-JP" altLang="en-US" sz="1300" kern="3000" spc="60">
                <a:latin typeface="Noto Sans JP" panose="020B0200000000000000" pitchFamily="34" charset="-128"/>
                <a:ea typeface="Noto Sans JP" panose="020B0200000000000000" pitchFamily="34" charset="-128"/>
              </a:rPr>
              <a:t>記載／素材準備</a:t>
            </a:r>
            <a:endParaRPr lang="en-US" altLang="ja-JP" sz="1300" kern="3000" spc="60" dirty="0">
              <a:latin typeface="Noto Sans JP" panose="020B0200000000000000" pitchFamily="34" charset="-128"/>
              <a:ea typeface="Noto Sans JP" panose="020B0200000000000000" pitchFamily="34" charset="-128"/>
            </a:endParaRPr>
          </a:p>
          <a:p>
            <a:pPr algn="ctr"/>
            <a:endParaRPr lang="en-US" altLang="ja-JP" sz="6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別途提供いたします</a:t>
            </a:r>
            <a:r>
              <a:rPr kumimoji="1" lang="en-US" altLang="ja-JP" sz="800" kern="3000" spc="60" dirty="0">
                <a:latin typeface="Noto Sans JP" panose="020B0200000000000000" pitchFamily="34" charset="-128"/>
                <a:ea typeface="Noto Sans JP" panose="020B0200000000000000" pitchFamily="34" charset="-128"/>
              </a:rPr>
              <a:t>Q&amp;A</a:t>
            </a:r>
            <a:r>
              <a:rPr kumimoji="1" lang="ja-JP" altLang="en-US" sz="800" kern="3000" spc="60">
                <a:latin typeface="Noto Sans JP" panose="020B0200000000000000" pitchFamily="34" charset="-128"/>
                <a:ea typeface="Noto Sans JP" panose="020B0200000000000000" pitchFamily="34" charset="-128"/>
              </a:rPr>
              <a:t>表への記入および、</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必要素材の準備をお願いします。</a:t>
            </a:r>
            <a:endParaRPr kumimoji="1" lang="en-US" altLang="ja-JP" sz="800" kern="3000" spc="60" dirty="0">
              <a:latin typeface="Noto Sans JP" panose="020B0200000000000000" pitchFamily="34" charset="-128"/>
              <a:ea typeface="Noto Sans JP" panose="020B0200000000000000" pitchFamily="34" charset="-128"/>
            </a:endParaRPr>
          </a:p>
        </p:txBody>
      </p:sp>
      <p:sp>
        <p:nvSpPr>
          <p:cNvPr id="22" name="三角形 21">
            <a:extLst>
              <a:ext uri="{FF2B5EF4-FFF2-40B4-BE49-F238E27FC236}">
                <a16:creationId xmlns:a16="http://schemas.microsoft.com/office/drawing/2014/main" id="{FD536CE4-BAE9-062D-F951-71391C1884D5}"/>
              </a:ext>
            </a:extLst>
          </p:cNvPr>
          <p:cNvSpPr/>
          <p:nvPr/>
        </p:nvSpPr>
        <p:spPr>
          <a:xfrm rot="3600000">
            <a:off x="14116214" y="355864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A0A06774-071F-A484-FA48-A243C97A2497}"/>
              </a:ext>
            </a:extLst>
          </p:cNvPr>
          <p:cNvSpPr/>
          <p:nvPr/>
        </p:nvSpPr>
        <p:spPr>
          <a:xfrm rot="3600000">
            <a:off x="14116214" y="4645206"/>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a16="http://schemas.microsoft.com/office/drawing/2014/main" id="{D528BF35-1F51-B33F-C3B7-E16D37DD38AD}"/>
              </a:ext>
            </a:extLst>
          </p:cNvPr>
          <p:cNvSpPr/>
          <p:nvPr/>
        </p:nvSpPr>
        <p:spPr>
          <a:xfrm rot="3600000">
            <a:off x="14116214" y="5731768"/>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三角形 25">
            <a:extLst>
              <a:ext uri="{FF2B5EF4-FFF2-40B4-BE49-F238E27FC236}">
                <a16:creationId xmlns:a16="http://schemas.microsoft.com/office/drawing/2014/main" id="{4453F4D6-9C04-054B-BDC9-0CCAA651B9B6}"/>
              </a:ext>
            </a:extLst>
          </p:cNvPr>
          <p:cNvSpPr/>
          <p:nvPr/>
        </p:nvSpPr>
        <p:spPr>
          <a:xfrm rot="3600000">
            <a:off x="14116214" y="6818330"/>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DDAB4CD2-7626-70C4-3465-9263458715AE}"/>
              </a:ext>
            </a:extLst>
          </p:cNvPr>
          <p:cNvSpPr txBox="1"/>
          <p:nvPr/>
        </p:nvSpPr>
        <p:spPr>
          <a:xfrm>
            <a:off x="16162847" y="2899819"/>
            <a:ext cx="1083630" cy="492443"/>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r>
              <a:rPr kumimoji="1" lang="en-US" altLang="ja-JP" sz="1300" kern="3000" spc="60" dirty="0">
                <a:latin typeface="Noto Sans JP" panose="020B0200000000000000" pitchFamily="34" charset="-128"/>
                <a:ea typeface="Noto Sans JP" panose="020B0200000000000000" pitchFamily="34" charset="-128"/>
              </a:rPr>
              <a:t>30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9C7B6341-35E4-19BA-5264-F13F054A5A09}"/>
              </a:ext>
            </a:extLst>
          </p:cNvPr>
          <p:cNvSpPr txBox="1"/>
          <p:nvPr/>
        </p:nvSpPr>
        <p:spPr>
          <a:xfrm>
            <a:off x="16162847" y="3904415"/>
            <a:ext cx="1083631"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25</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CAFDFD02-4FDB-0669-46BF-36CCAE237264}"/>
              </a:ext>
            </a:extLst>
          </p:cNvPr>
          <p:cNvSpPr txBox="1"/>
          <p:nvPr/>
        </p:nvSpPr>
        <p:spPr>
          <a:xfrm>
            <a:off x="16162847" y="5014700"/>
            <a:ext cx="108363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20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0" name="テキスト ボックス 29">
            <a:extLst>
              <a:ext uri="{FF2B5EF4-FFF2-40B4-BE49-F238E27FC236}">
                <a16:creationId xmlns:a16="http://schemas.microsoft.com/office/drawing/2014/main" id="{52532243-AB47-1687-62B4-D01A11FC5A6A}"/>
              </a:ext>
            </a:extLst>
          </p:cNvPr>
          <p:cNvSpPr txBox="1"/>
          <p:nvPr/>
        </p:nvSpPr>
        <p:spPr>
          <a:xfrm>
            <a:off x="16162847" y="6027312"/>
            <a:ext cx="1083631"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15</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1" name="テキスト ボックス 30">
            <a:extLst>
              <a:ext uri="{FF2B5EF4-FFF2-40B4-BE49-F238E27FC236}">
                <a16:creationId xmlns:a16="http://schemas.microsoft.com/office/drawing/2014/main" id="{525C98E9-BD6F-C996-52E9-FC8F25328878}"/>
              </a:ext>
            </a:extLst>
          </p:cNvPr>
          <p:cNvSpPr txBox="1"/>
          <p:nvPr/>
        </p:nvSpPr>
        <p:spPr>
          <a:xfrm>
            <a:off x="16162847" y="7161578"/>
            <a:ext cx="1083630" cy="622222"/>
          </a:xfrm>
          <a:prstGeom prst="rect">
            <a:avLst/>
          </a:prstGeom>
          <a:noFill/>
        </p:spPr>
        <p:txBody>
          <a:bodyPr wrap="none" rtlCol="0">
            <a:spAutoFit/>
          </a:bodyPr>
          <a:lstStyle/>
          <a:p>
            <a:pPr algn="ctr">
              <a:lnSpc>
                <a:spcPct val="140000"/>
              </a:lnSpc>
            </a:pPr>
            <a:r>
              <a:rPr lang="ja-JP" altLang="en-US" sz="1300" kern="3000" spc="60">
                <a:latin typeface="Noto Sans JP" panose="020B0200000000000000" pitchFamily="34" charset="-128"/>
                <a:ea typeface="Noto Sans JP" panose="020B0200000000000000" pitchFamily="34" charset="-128"/>
              </a:rPr>
              <a:t>掲載開始の</a:t>
            </a:r>
            <a:endParaRPr lang="en-US" altLang="ja-JP" sz="1300" kern="3000" spc="60" dirty="0">
              <a:latin typeface="Noto Sans JP" panose="020B0200000000000000" pitchFamily="34" charset="-128"/>
              <a:ea typeface="Noto Sans JP" panose="020B0200000000000000" pitchFamily="34" charset="-128"/>
            </a:endParaRPr>
          </a:p>
          <a:p>
            <a:pPr algn="ctr">
              <a:lnSpc>
                <a:spcPct val="140000"/>
              </a:lnSpc>
            </a:pPr>
            <a:r>
              <a:rPr kumimoji="1" lang="en-US" altLang="ja-JP" sz="1300" kern="3000" spc="60" dirty="0">
                <a:latin typeface="Noto Sans JP" panose="020B0200000000000000" pitchFamily="34" charset="-128"/>
                <a:ea typeface="Noto Sans JP" panose="020B0200000000000000" pitchFamily="34" charset="-128"/>
              </a:rPr>
              <a:t>10</a:t>
            </a:r>
            <a:r>
              <a:rPr kumimoji="1" lang="ja-JP" altLang="en-US" sz="1300" kern="3000" spc="60">
                <a:latin typeface="Noto Sans JP" panose="020B0200000000000000" pitchFamily="34" charset="-128"/>
                <a:ea typeface="Noto Sans JP" panose="020B0200000000000000" pitchFamily="34" charset="-128"/>
              </a:rPr>
              <a:t>営業日前</a:t>
            </a:r>
            <a:endParaRPr kumimoji="1" lang="en-US" altLang="ja-JP" sz="1300" kern="3000" spc="60" dirty="0">
              <a:latin typeface="Noto Sans JP" panose="020B0200000000000000" pitchFamily="34" charset="-128"/>
              <a:ea typeface="Noto Sans JP" panose="020B0200000000000000" pitchFamily="34" charset="-128"/>
            </a:endParaRPr>
          </a:p>
        </p:txBody>
      </p:sp>
      <p:sp>
        <p:nvSpPr>
          <p:cNvPr id="34" name="三角形 33">
            <a:extLst>
              <a:ext uri="{FF2B5EF4-FFF2-40B4-BE49-F238E27FC236}">
                <a16:creationId xmlns:a16="http://schemas.microsoft.com/office/drawing/2014/main" id="{FE996072-EAD0-238F-2BCE-B43EB2CBF15E}"/>
              </a:ext>
            </a:extLst>
          </p:cNvPr>
          <p:cNvSpPr/>
          <p:nvPr/>
        </p:nvSpPr>
        <p:spPr>
          <a:xfrm rot="3600000">
            <a:off x="14116214" y="790489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6" name="表 5">
            <a:extLst>
              <a:ext uri="{FF2B5EF4-FFF2-40B4-BE49-F238E27FC236}">
                <a16:creationId xmlns:a16="http://schemas.microsoft.com/office/drawing/2014/main" id="{2A62AD73-C21D-CE81-C41E-81881D3611DC}"/>
              </a:ext>
            </a:extLst>
          </p:cNvPr>
          <p:cNvGraphicFramePr>
            <a:graphicFrameLocks noGrp="1"/>
          </p:cNvGraphicFramePr>
          <p:nvPr>
            <p:extLst>
              <p:ext uri="{D42A27DB-BD31-4B8C-83A1-F6EECF244321}">
                <p14:modId xmlns:p14="http://schemas.microsoft.com/office/powerpoint/2010/main" val="2303353733"/>
              </p:ext>
            </p:extLst>
          </p:nvPr>
        </p:nvGraphicFramePr>
        <p:xfrm>
          <a:off x="649006" y="1985963"/>
          <a:ext cx="11410914" cy="6980237"/>
        </p:xfrm>
        <a:graphic>
          <a:graphicData uri="http://schemas.openxmlformats.org/drawingml/2006/table">
            <a:tbl>
              <a:tblPr firstRow="1" bandRow="1">
                <a:tableStyleId>{5C22544A-7EE6-4342-B048-85BDC9FD1C3A}</a:tableStyleId>
              </a:tblPr>
              <a:tblGrid>
                <a:gridCol w="2355451">
                  <a:extLst>
                    <a:ext uri="{9D8B030D-6E8A-4147-A177-3AD203B41FA5}">
                      <a16:colId xmlns:a16="http://schemas.microsoft.com/office/drawing/2014/main" val="3102703487"/>
                    </a:ext>
                  </a:extLst>
                </a:gridCol>
                <a:gridCol w="9055463">
                  <a:extLst>
                    <a:ext uri="{9D8B030D-6E8A-4147-A177-3AD203B41FA5}">
                      <a16:colId xmlns:a16="http://schemas.microsoft.com/office/drawing/2014/main" val="2564056743"/>
                    </a:ext>
                  </a:extLst>
                </a:gridCol>
              </a:tblGrid>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掲載可能ポジション</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371600" rtl="0" eaLnBrk="1" fontAlgn="auto" latinLnBrk="0" hangingPunct="1">
                        <a:lnSpc>
                          <a:spcPct val="130000"/>
                        </a:lnSpc>
                        <a:spcBef>
                          <a:spcPts val="0"/>
                        </a:spcBef>
                        <a:spcAft>
                          <a:spcPts val="0"/>
                        </a:spcAft>
                        <a:buClrTx/>
                        <a:buSzTx/>
                        <a:buFontTx/>
                        <a:buNone/>
                        <a:tabLst/>
                        <a:defRPr/>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2</a:t>
                      </a:r>
                      <a:r>
                        <a:rPr lang="en-US" altLang="ja-JP" sz="1400" b="0" i="0" baseline="0" dirty="0">
                          <a:solidFill>
                            <a:schemeClr val="tx1"/>
                          </a:solidFill>
                          <a:latin typeface="Noto Sans JP" panose="020B0200000000000000" pitchFamily="34" charset="-128"/>
                          <a:ea typeface="Noto Sans JP" panose="020B0200000000000000" pitchFamily="34" charset="-128"/>
                          <a:cs typeface="Arial"/>
                          <a:sym typeface="Arial"/>
                        </a:rPr>
                        <a:t>nd</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 Contents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枠部分、または</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3rd Contents</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枠部分に記載</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p>
                      <a:pPr marL="171450" marR="0" lvl="0" indent="-171450" algn="l" defTabSz="914400" rtl="0" eaLnBrk="1" fontAlgn="auto" latinLnBrk="0" hangingPunct="1">
                        <a:lnSpc>
                          <a:spcPct val="120000"/>
                        </a:lnSpc>
                        <a:spcBef>
                          <a:spcPts val="0"/>
                        </a:spcBef>
                        <a:spcAft>
                          <a:spcPts val="0"/>
                        </a:spcAft>
                        <a:buClrTx/>
                        <a:buSzTx/>
                        <a:buFont typeface="システムフォント（レギュラー）"/>
                        <a:buChar char="※"/>
                        <a:tabLst/>
                        <a:defRPr/>
                      </a:pPr>
                      <a:r>
                        <a:rPr lang="ja-JP" altLang="en-US" sz="1200" b="0" i="0">
                          <a:solidFill>
                            <a:srgbClr val="AAAAAA"/>
                          </a:solidFill>
                          <a:latin typeface="Noto Sans JP" panose="020B0200000000000000" pitchFamily="34" charset="-128"/>
                          <a:ea typeface="Noto Sans JP" panose="020B0200000000000000" pitchFamily="34" charset="-128"/>
                          <a:cs typeface="Arial"/>
                          <a:sym typeface="Arial"/>
                        </a:rPr>
                        <a:t>広告枠部分に掲載する動画広告は別途ご用意頂く必要があります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制作動画本数</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30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秒：</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本</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共同制作会社</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株式会社ダイス</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9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a:solidFill>
                            <a:schemeClr val="bg1"/>
                          </a:solidFill>
                          <a:latin typeface="Noto Sans JP" panose="020B0200000000000000" pitchFamily="34" charset="-128"/>
                          <a:ea typeface="Noto Sans JP" panose="020B0200000000000000" pitchFamily="34" charset="-128"/>
                        </a:rPr>
                        <a:t>制作費用</a:t>
                      </a:r>
                      <a:endParaRPr lang="en-US" altLang="ja-JP" sz="1600" b="0" i="0" dirty="0">
                        <a:solidFill>
                          <a:schemeClr val="bg1"/>
                        </a:solidFill>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140</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万円（グロス税抜）</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38084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制作条件</a:t>
                      </a:r>
                      <a:endParaRPr kumimoji="1" lang="ja-JP" altLang="en-US" sz="1600" b="0" i="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日</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撮影場所：依頼主オフィス・会議室など、依頼主にて手配</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355600" marR="0" lvl="0" indent="-177800" algn="l" rtl="0">
                        <a:lnSpc>
                          <a:spcPct val="140000"/>
                        </a:lnSpc>
                        <a:spcBef>
                          <a:spcPts val="0"/>
                        </a:spcBef>
                        <a:spcAft>
                          <a:spcPts val="0"/>
                        </a:spcAft>
                        <a:buFont typeface="システムフォント（レギュラー）"/>
                        <a:buChar char="※"/>
                        <a:tabLst/>
                      </a:pPr>
                      <a:r>
                        <a:rPr kumimoji="1" lang="ja-JP" altLang="en-US" sz="1000" b="0" i="0">
                          <a:solidFill>
                            <a:srgbClr val="8C8C8C"/>
                          </a:solidFill>
                          <a:latin typeface="Noto Sans JP" panose="020B0200000000000000" pitchFamily="34" charset="-128"/>
                          <a:ea typeface="Noto Sans JP" panose="020B0200000000000000" pitchFamily="34" charset="-128"/>
                          <a:cs typeface="Arial"/>
                          <a:sym typeface="Arial"/>
                        </a:rPr>
                        <a:t>遠隔地の場合、交通費・宿泊費は別途請求</a:t>
                      </a:r>
                      <a:endParaRPr kumimoji="1" lang="en-US" altLang="ja-JP" sz="1000" b="0" i="0" dirty="0">
                        <a:solidFill>
                          <a:srgbClr val="8C8C8C"/>
                        </a:solidFill>
                        <a:latin typeface="Noto Sans JP" panose="020B0200000000000000" pitchFamily="34" charset="-128"/>
                        <a:ea typeface="Noto Sans JP" panose="020B0200000000000000" pitchFamily="34" charset="-128"/>
                        <a:cs typeface="Arial"/>
                        <a:sym typeface="Arial"/>
                      </a:endParaRPr>
                    </a:p>
                    <a:p>
                      <a:pPr marL="355600" marR="0" lvl="0" indent="-177800" algn="l" rtl="0">
                        <a:lnSpc>
                          <a:spcPct val="140000"/>
                        </a:lnSpc>
                        <a:spcBef>
                          <a:spcPts val="0"/>
                        </a:spcBef>
                        <a:spcAft>
                          <a:spcPts val="0"/>
                        </a:spcAft>
                        <a:buFont typeface="システムフォント（レギュラー）"/>
                        <a:buChar char="※"/>
                        <a:tabLst/>
                      </a:pPr>
                      <a:r>
                        <a:rPr kumimoji="1" lang="ja-JP" altLang="en-US" sz="1000" b="0" i="0">
                          <a:solidFill>
                            <a:srgbClr val="8C8C8C"/>
                          </a:solidFill>
                          <a:latin typeface="Noto Sans JP" panose="020B0200000000000000" pitchFamily="34" charset="-128"/>
                          <a:ea typeface="Noto Sans JP" panose="020B0200000000000000" pitchFamily="34" charset="-128"/>
                          <a:cs typeface="Arial"/>
                          <a:sym typeface="Arial"/>
                        </a:rPr>
                        <a:t>オフィス不可の場合、別途スタジオレンタル費発生</a:t>
                      </a:r>
                      <a:endParaRPr kumimoji="1" lang="en-US" altLang="ja-JP" sz="1000" b="0" i="0" dirty="0">
                        <a:solidFill>
                          <a:srgbClr val="8C8C8C"/>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出演者：依頼主にて手配（</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1〜2</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名程度想定）</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音楽：番組既定の音楽</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動画ファイルは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MP4</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形式で納品</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動画の二次利用範囲はご相談ください</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defTabSz="13716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二次利用及び注意事項は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P.35</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を参照ください</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ナレーション、アニメーションなし</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修正回数は</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2</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回まで</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p>
                      <a:pPr marL="177800" marR="0" lvl="0" indent="-177800" algn="l" rtl="0">
                        <a:lnSpc>
                          <a:spcPct val="140000"/>
                        </a:lnSpc>
                        <a:spcBef>
                          <a:spcPts val="0"/>
                        </a:spcBef>
                        <a:spcAft>
                          <a:spcPts val="0"/>
                        </a:spcAft>
                        <a:buFont typeface="Arial" panose="020B0604020202020204" pitchFamily="34" charset="0"/>
                        <a:buChar char="•"/>
                        <a:tabLst/>
                      </a:pP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TOKYO PRIME</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の公式</a:t>
                      </a:r>
                      <a:r>
                        <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rPr>
                        <a:t>YouTube</a:t>
                      </a:r>
                      <a:r>
                        <a:rPr kumimoji="1" lang="ja-JP" altLang="en-US" sz="1200" b="0" i="0">
                          <a:solidFill>
                            <a:schemeClr val="tx1"/>
                          </a:solidFill>
                          <a:latin typeface="Noto Sans JP" panose="020B0200000000000000" pitchFamily="34" charset="-128"/>
                          <a:ea typeface="Noto Sans JP" panose="020B0200000000000000" pitchFamily="34" charset="-128"/>
                          <a:cs typeface="Arial"/>
                          <a:sym typeface="Arial"/>
                        </a:rPr>
                        <a:t>チャンネルに許可をいただいて掲載する必要があります</a:t>
                      </a:r>
                      <a:endParaRPr kumimoji="1" lang="en-US" altLang="ja-JP" sz="1200" b="0" i="0" dirty="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bl>
          </a:graphicData>
        </a:graphic>
      </p:graphicFrame>
      <p:sp>
        <p:nvSpPr>
          <p:cNvPr id="44" name="テキスト ボックス 43">
            <a:extLst>
              <a:ext uri="{FF2B5EF4-FFF2-40B4-BE49-F238E27FC236}">
                <a16:creationId xmlns:a16="http://schemas.microsoft.com/office/drawing/2014/main" id="{E4346529-2F43-7E73-620B-C0C69FFDFD22}"/>
              </a:ext>
            </a:extLst>
          </p:cNvPr>
          <p:cNvSpPr txBox="1"/>
          <p:nvPr/>
        </p:nvSpPr>
        <p:spPr>
          <a:xfrm>
            <a:off x="13360070" y="4969798"/>
            <a:ext cx="1728678" cy="710772"/>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撮影</a:t>
            </a:r>
            <a:endParaRPr lang="en-US" altLang="ja-JP" sz="1300" kern="3000" spc="60" dirty="0">
              <a:latin typeface="Noto Sans JP" panose="020B0200000000000000" pitchFamily="34" charset="-128"/>
              <a:ea typeface="Noto Sans JP" panose="020B0200000000000000" pitchFamily="34" charset="-128"/>
            </a:endParaRPr>
          </a:p>
          <a:p>
            <a:pPr algn="ctr"/>
            <a:endParaRPr lang="en-US" altLang="ja-JP" sz="6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お戻しの</a:t>
            </a:r>
            <a:r>
              <a:rPr kumimoji="1" lang="en-US" altLang="ja-JP" sz="800" kern="3000" spc="60" dirty="0">
                <a:latin typeface="Noto Sans JP" panose="020B0200000000000000" pitchFamily="34" charset="-128"/>
                <a:ea typeface="Noto Sans JP" panose="020B0200000000000000" pitchFamily="34" charset="-128"/>
              </a:rPr>
              <a:t>Q&amp;A</a:t>
            </a:r>
            <a:r>
              <a:rPr kumimoji="1" lang="ja-JP" altLang="en-US" sz="800" kern="3000" spc="60">
                <a:latin typeface="Noto Sans JP" panose="020B0200000000000000" pitchFamily="34" charset="-128"/>
                <a:ea typeface="Noto Sans JP" panose="020B0200000000000000" pitchFamily="34" charset="-128"/>
              </a:rPr>
              <a:t>表をもとに</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インタビュー撮影を行います。</a:t>
            </a:r>
            <a:endParaRPr kumimoji="1" lang="en-US" altLang="ja-JP" sz="800" kern="3000" spc="60" dirty="0">
              <a:latin typeface="Noto Sans JP" panose="020B0200000000000000" pitchFamily="34" charset="-128"/>
              <a:ea typeface="Noto Sans JP" panose="020B0200000000000000" pitchFamily="34" charset="-128"/>
            </a:endParaRPr>
          </a:p>
        </p:txBody>
      </p:sp>
      <p:sp>
        <p:nvSpPr>
          <p:cNvPr id="45" name="テキスト ボックス 44">
            <a:extLst>
              <a:ext uri="{FF2B5EF4-FFF2-40B4-BE49-F238E27FC236}">
                <a16:creationId xmlns:a16="http://schemas.microsoft.com/office/drawing/2014/main" id="{7E946166-AF19-8EC4-A870-ACD1453358DD}"/>
              </a:ext>
            </a:extLst>
          </p:cNvPr>
          <p:cNvSpPr txBox="1"/>
          <p:nvPr/>
        </p:nvSpPr>
        <p:spPr>
          <a:xfrm>
            <a:off x="13051645" y="5988958"/>
            <a:ext cx="2345514" cy="883127"/>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初稿提出／初稿チェック</a:t>
            </a:r>
            <a:endParaRPr lang="en-US" altLang="ja-JP" sz="1300" kern="3000" spc="60" dirty="0">
              <a:latin typeface="Noto Sans JP" panose="020B0200000000000000" pitchFamily="34" charset="-128"/>
              <a:ea typeface="Noto Sans JP" panose="020B0200000000000000" pitchFamily="34" charset="-128"/>
            </a:endParaRPr>
          </a:p>
          <a:p>
            <a:pPr algn="ctr"/>
            <a:endParaRPr lang="en-US" altLang="ja-JP" sz="6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撮影終了後、</a:t>
            </a:r>
            <a:r>
              <a:rPr kumimoji="1" lang="en-US" altLang="ja-JP" sz="800" kern="3000" spc="60" dirty="0">
                <a:latin typeface="Noto Sans JP" panose="020B0200000000000000" pitchFamily="34" charset="-128"/>
                <a:ea typeface="Noto Sans JP" panose="020B0200000000000000" pitchFamily="34" charset="-128"/>
              </a:rPr>
              <a:t>5</a:t>
            </a:r>
            <a:r>
              <a:rPr kumimoji="1" lang="ja-JP" altLang="en-US" sz="800" kern="3000" spc="60">
                <a:latin typeface="Noto Sans JP" panose="020B0200000000000000" pitchFamily="34" charset="-128"/>
                <a:ea typeface="Noto Sans JP" panose="020B0200000000000000" pitchFamily="34" charset="-128"/>
              </a:rPr>
              <a:t>営業日以内を目安に初稿を</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提出いたします。クライアント様の</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初稿チェックは</a:t>
            </a:r>
            <a:r>
              <a:rPr kumimoji="1" lang="en-US" altLang="ja-JP" sz="800" kern="3000" spc="60" dirty="0">
                <a:latin typeface="Noto Sans JP" panose="020B0200000000000000" pitchFamily="34" charset="-128"/>
                <a:ea typeface="Noto Sans JP" panose="020B0200000000000000" pitchFamily="34" charset="-128"/>
              </a:rPr>
              <a:t>2</a:t>
            </a:r>
            <a:r>
              <a:rPr kumimoji="1" lang="ja-JP" altLang="en-US" sz="800" kern="3000" spc="60">
                <a:latin typeface="Noto Sans JP" panose="020B0200000000000000" pitchFamily="34" charset="-128"/>
                <a:ea typeface="Noto Sans JP" panose="020B0200000000000000" pitchFamily="34" charset="-128"/>
              </a:rPr>
              <a:t>営業日を想定しています。</a:t>
            </a:r>
            <a:endParaRPr kumimoji="1" lang="en-US" altLang="ja-JP" sz="800" kern="3000" spc="60" dirty="0">
              <a:latin typeface="Noto Sans JP" panose="020B0200000000000000" pitchFamily="34" charset="-128"/>
              <a:ea typeface="Noto Sans JP" panose="020B0200000000000000" pitchFamily="34" charset="-128"/>
            </a:endParaRPr>
          </a:p>
        </p:txBody>
      </p:sp>
      <p:sp>
        <p:nvSpPr>
          <p:cNvPr id="46" name="テキスト ボックス 45">
            <a:extLst>
              <a:ext uri="{FF2B5EF4-FFF2-40B4-BE49-F238E27FC236}">
                <a16:creationId xmlns:a16="http://schemas.microsoft.com/office/drawing/2014/main" id="{2CB67011-5E69-D9AC-7CCA-98BAC8D000A8}"/>
              </a:ext>
            </a:extLst>
          </p:cNvPr>
          <p:cNvSpPr txBox="1"/>
          <p:nvPr/>
        </p:nvSpPr>
        <p:spPr>
          <a:xfrm>
            <a:off x="13051644" y="7074098"/>
            <a:ext cx="2345514" cy="883127"/>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修正稿提出／最終チェック</a:t>
            </a:r>
            <a:endParaRPr lang="en-US" altLang="ja-JP" sz="1300" kern="3000" spc="60" dirty="0">
              <a:latin typeface="Noto Sans JP" panose="020B0200000000000000" pitchFamily="34" charset="-128"/>
              <a:ea typeface="Noto Sans JP" panose="020B0200000000000000" pitchFamily="34" charset="-128"/>
            </a:endParaRPr>
          </a:p>
          <a:p>
            <a:pPr algn="ctr"/>
            <a:endParaRPr lang="en-US" altLang="ja-JP" sz="6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初稿チェックの内容をもとに修正稿を</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提出いたします。クライアント様の</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最終チェックは</a:t>
            </a:r>
            <a:r>
              <a:rPr kumimoji="1" lang="en-US" altLang="ja-JP" sz="800" kern="3000" spc="60" dirty="0">
                <a:latin typeface="Noto Sans JP" panose="020B0200000000000000" pitchFamily="34" charset="-128"/>
                <a:ea typeface="Noto Sans JP" panose="020B0200000000000000" pitchFamily="34" charset="-128"/>
              </a:rPr>
              <a:t>2</a:t>
            </a:r>
            <a:r>
              <a:rPr kumimoji="1" lang="ja-JP" altLang="en-US" sz="800" kern="3000" spc="60">
                <a:latin typeface="Noto Sans JP" panose="020B0200000000000000" pitchFamily="34" charset="-128"/>
                <a:ea typeface="Noto Sans JP" panose="020B0200000000000000" pitchFamily="34" charset="-128"/>
              </a:rPr>
              <a:t>営業日を想定しています。</a:t>
            </a:r>
            <a:endParaRPr kumimoji="1" lang="en-US" altLang="ja-JP" sz="800" kern="3000" spc="60" dirty="0">
              <a:latin typeface="Noto Sans JP" panose="020B0200000000000000" pitchFamily="34" charset="-128"/>
              <a:ea typeface="Noto Sans JP" panose="020B0200000000000000" pitchFamily="34" charset="-128"/>
            </a:endParaRPr>
          </a:p>
        </p:txBody>
      </p:sp>
      <p:sp>
        <p:nvSpPr>
          <p:cNvPr id="47" name="テキスト ボックス 46">
            <a:extLst>
              <a:ext uri="{FF2B5EF4-FFF2-40B4-BE49-F238E27FC236}">
                <a16:creationId xmlns:a16="http://schemas.microsoft.com/office/drawing/2014/main" id="{D8713681-7763-50F3-53EF-EA6CB3EF459C}"/>
              </a:ext>
            </a:extLst>
          </p:cNvPr>
          <p:cNvSpPr txBox="1"/>
          <p:nvPr/>
        </p:nvSpPr>
        <p:spPr>
          <a:xfrm>
            <a:off x="13106791" y="8159358"/>
            <a:ext cx="2235227" cy="710772"/>
          </a:xfrm>
          <a:prstGeom prst="rect">
            <a:avLst/>
          </a:prstGeom>
          <a:noFill/>
        </p:spPr>
        <p:txBody>
          <a:bodyPr wrap="none" rtlCol="0">
            <a:spAutoFit/>
          </a:bodyPr>
          <a:lstStyle/>
          <a:p>
            <a:pPr algn="ctr"/>
            <a:r>
              <a:rPr lang="ja-JP" altLang="en-US" sz="1300" kern="3000" spc="60">
                <a:latin typeface="Noto Sans JP" panose="020B0200000000000000" pitchFamily="34" charset="-128"/>
                <a:ea typeface="Noto Sans JP" panose="020B0200000000000000" pitchFamily="34" charset="-128"/>
              </a:rPr>
              <a:t>内容確定／掲載開始</a:t>
            </a:r>
            <a:endParaRPr lang="en-US" altLang="ja-JP" sz="1300" kern="3000" spc="60" dirty="0">
              <a:latin typeface="Noto Sans JP" panose="020B0200000000000000" pitchFamily="34" charset="-128"/>
              <a:ea typeface="Noto Sans JP" panose="020B0200000000000000" pitchFamily="34" charset="-128"/>
            </a:endParaRPr>
          </a:p>
          <a:p>
            <a:pPr algn="ctr"/>
            <a:endParaRPr lang="en-US" altLang="ja-JP" sz="6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掲載開始</a:t>
            </a:r>
            <a:r>
              <a:rPr kumimoji="1" lang="en-US" altLang="ja-JP" sz="800" kern="3000" spc="60" dirty="0">
                <a:latin typeface="Noto Sans JP" panose="020B0200000000000000" pitchFamily="34" charset="-128"/>
                <a:ea typeface="Noto Sans JP" panose="020B0200000000000000" pitchFamily="34" charset="-128"/>
              </a:rPr>
              <a:t>7</a:t>
            </a:r>
            <a:r>
              <a:rPr kumimoji="1" lang="ja-JP" altLang="en-US" sz="800" kern="3000" spc="60">
                <a:latin typeface="Noto Sans JP" panose="020B0200000000000000" pitchFamily="34" charset="-128"/>
                <a:ea typeface="Noto Sans JP" panose="020B0200000000000000" pitchFamily="34" charset="-128"/>
              </a:rPr>
              <a:t>営業日までに素材を確定させ、</a:t>
            </a:r>
            <a:endParaRPr kumimoji="1" lang="en-US" altLang="ja-JP" sz="800" kern="3000" spc="60" dirty="0">
              <a:latin typeface="Noto Sans JP" panose="020B0200000000000000" pitchFamily="34" charset="-128"/>
              <a:ea typeface="Noto Sans JP" panose="020B0200000000000000" pitchFamily="34" charset="-128"/>
            </a:endParaRPr>
          </a:p>
          <a:p>
            <a:pPr algn="ctr">
              <a:lnSpc>
                <a:spcPct val="140000"/>
              </a:lnSpc>
            </a:pPr>
            <a:r>
              <a:rPr kumimoji="1" lang="ja-JP" altLang="en-US" sz="800" kern="3000" spc="60">
                <a:latin typeface="Noto Sans JP" panose="020B0200000000000000" pitchFamily="34" charset="-128"/>
                <a:ea typeface="Noto Sans JP" panose="020B0200000000000000" pitchFamily="34" charset="-128"/>
              </a:rPr>
              <a:t>該当週での配信を開始いたします。</a:t>
            </a:r>
            <a:endParaRPr kumimoji="1" lang="en-US" altLang="ja-JP" sz="800" kern="3000" spc="60" dirty="0">
              <a:latin typeface="Noto Sans JP" panose="020B0200000000000000" pitchFamily="34" charset="-128"/>
              <a:ea typeface="Noto Sans JP" panose="020B0200000000000000" pitchFamily="34" charset="-128"/>
            </a:endParaRPr>
          </a:p>
        </p:txBody>
      </p:sp>
      <p:sp>
        <p:nvSpPr>
          <p:cNvPr id="11" name="Slide Number Placeholder 5">
            <a:extLst>
              <a:ext uri="{FF2B5EF4-FFF2-40B4-BE49-F238E27FC236}">
                <a16:creationId xmlns:a16="http://schemas.microsoft.com/office/drawing/2014/main" id="{296A8FC8-7083-7329-25A6-97E22AC7DB8A}"/>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34</a:t>
            </a:fld>
            <a:endParaRPr kumimoji="1" lang="ja-JP" altLang="en-US">
              <a:solidFill>
                <a:srgbClr val="AAAAAA"/>
              </a:solidFill>
            </a:endParaRPr>
          </a:p>
        </p:txBody>
      </p:sp>
    </p:spTree>
    <p:extLst>
      <p:ext uri="{BB962C8B-B14F-4D97-AF65-F5344CB8AC3E}">
        <p14:creationId xmlns:p14="http://schemas.microsoft.com/office/powerpoint/2010/main" val="1918364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6419706"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制作メニュー　</a:t>
            </a:r>
            <a:r>
              <a:rPr kumimoji="1" lang="ja-JP" altLang="en-US" sz="2800" kern="3000" spc="60">
                <a:solidFill>
                  <a:schemeClr val="bg1"/>
                </a:solidFill>
                <a:latin typeface="Noto Sans JP" panose="020B0200000000000000" pitchFamily="34" charset="-128"/>
                <a:ea typeface="Noto Sans JP" panose="020B0200000000000000" pitchFamily="34" charset="-128"/>
              </a:rPr>
              <a:t>二次利用及び注意事項</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8D06D3C5-79D9-D901-4F30-2CF5C8B8736E}"/>
              </a:ext>
            </a:extLst>
          </p:cNvPr>
          <p:cNvSpPr txBox="1"/>
          <p:nvPr/>
        </p:nvSpPr>
        <p:spPr>
          <a:xfrm>
            <a:off x="675168" y="5287907"/>
            <a:ext cx="1934065" cy="433553"/>
          </a:xfrm>
          <a:prstGeom prst="rect">
            <a:avLst/>
          </a:prstGeom>
          <a:solidFill>
            <a:schemeClr val="tx1"/>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二次利用に際して</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3EF3B365-EF4C-488F-2265-EE54B228E0A7}"/>
              </a:ext>
            </a:extLst>
          </p:cNvPr>
          <p:cNvSpPr txBox="1"/>
          <p:nvPr/>
        </p:nvSpPr>
        <p:spPr>
          <a:xfrm>
            <a:off x="634629" y="5758623"/>
            <a:ext cx="7644499" cy="3016018"/>
          </a:xfrm>
          <a:prstGeom prst="rect">
            <a:avLst/>
          </a:prstGeom>
          <a:noFill/>
        </p:spPr>
        <p:txBody>
          <a:bodyPr wrap="square" rtlCol="0">
            <a:spAutoFit/>
          </a:bodyPr>
          <a:lstStyle/>
          <a:p>
            <a:pPr marL="171450" indent="-171450">
              <a:lnSpc>
                <a:spcPct val="160000"/>
              </a:lnSpc>
              <a:buFont typeface="Arial" panose="020B0604020202020204" pitchFamily="34" charset="0"/>
              <a:buChar char="•"/>
              <a:defRPr/>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アスペクト比の編集は承っておりません(16：9のみ)</a:t>
            </a:r>
          </a:p>
          <a:p>
            <a:pPr marL="171450" indent="-171450">
              <a:lnSpc>
                <a:spcPct val="160000"/>
              </a:lnSpc>
              <a:buFont typeface="Arial" panose="020B0604020202020204" pitchFamily="34" charset="0"/>
              <a:buChar char="•"/>
              <a:defRPr/>
            </a:pP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Ride On NIKKEI</a:t>
            </a:r>
            <a:r>
              <a:rPr kumimoji="0" lang="ja-JP" altLang="en-US" sz="1000" u="none" strike="noStrike" kern="0" cap="none" spc="90" normalizeH="0" baseline="0" noProof="0">
                <a:ln>
                  <a:noFill/>
                </a:ln>
                <a:effectLst/>
                <a:uLnTx/>
                <a:uFillTx/>
                <a:latin typeface="Noto Sans JP" panose="020B0200000000000000" pitchFamily="34" charset="-128"/>
                <a:ea typeface="Noto Sans JP" panose="020B0200000000000000" pitchFamily="34" charset="-128"/>
                <a:cs typeface="Noto Sans JP Light" pitchFamily="34" charset="-120"/>
              </a:rPr>
              <a:t>については、</a:t>
            </a: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冠なし動画の場合、タイトル部分をクライアント様ロゴに置き換える編集を行います</a:t>
            </a:r>
          </a:p>
          <a:p>
            <a:pPr marL="171450" marR="0" lvl="0" indent="-171450" algn="l" defTabSz="9144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冠なしクリエイティブの利用期限は、放映開始日から起算し1年となります</a:t>
            </a:r>
            <a:endParaRPr kumimoji="0" lang="en-US" altLang="ja-JP" sz="1000" u="none" strike="noStrike" kern="1200" cap="none" spc="0" normalizeH="0" baseline="0" noProof="0" dirty="0">
              <a:ln>
                <a:noFill/>
              </a:ln>
              <a:effectLst/>
              <a:uLnTx/>
              <a:uFillTx/>
              <a:latin typeface="Noto Sans JP" panose="020B0200000000000000" pitchFamily="34" charset="-128"/>
              <a:ea typeface="Noto Sans JP" panose="020B0200000000000000" pitchFamily="34" charset="-128"/>
            </a:endParaRPr>
          </a:p>
          <a:p>
            <a:pPr marL="171450" marR="0" lvl="0" indent="-171450" algn="l" defTabSz="9144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掲載先が特定できない場合、お断りをさせていただく可能性もございますので事前にお知らせください</a:t>
            </a:r>
            <a:endParaRPr kumimoji="0" lang="en-US" altLang="ja-JP" sz="1000" u="none" strike="noStrike" kern="1200" cap="none" spc="0" normalizeH="0" baseline="0" noProof="0" dirty="0">
              <a:ln>
                <a:noFill/>
              </a:ln>
              <a:effectLst/>
              <a:uLnTx/>
              <a:uFillTx/>
              <a:latin typeface="Noto Sans JP" panose="020B0200000000000000" pitchFamily="34" charset="-128"/>
              <a:ea typeface="Noto Sans JP" panose="020B0200000000000000" pitchFamily="34" charset="-128"/>
            </a:endParaRPr>
          </a:p>
          <a:p>
            <a:pPr marL="171450" marR="0" lvl="0" indent="-171450" algn="l" defTabSz="9144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ja-JP" altLang="en-US" sz="1000" u="none" strike="noStrike" kern="0" cap="none" spc="90" normalizeH="0" baseline="0" noProof="0">
                <a:ln>
                  <a:noFill/>
                </a:ln>
                <a:effectLst/>
                <a:uLnTx/>
                <a:uFillTx/>
                <a:latin typeface="Noto Sans JP" panose="020B0200000000000000" pitchFamily="34" charset="-128"/>
                <a:ea typeface="Noto Sans JP" panose="020B0200000000000000" pitchFamily="34" charset="-128"/>
                <a:cs typeface="Noto Sans JP Light" pitchFamily="34" charset="-120"/>
              </a:rPr>
              <a:t>素材の使用期間は、最初の掲載から</a:t>
            </a: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6</a:t>
            </a:r>
            <a:r>
              <a:rPr kumimoji="0" lang="ja-JP" altLang="en-US" sz="1000" u="none" strike="noStrike" kern="0" cap="none" spc="90" normalizeH="0" baseline="0" noProof="0">
                <a:ln>
                  <a:noFill/>
                </a:ln>
                <a:effectLst/>
                <a:uLnTx/>
                <a:uFillTx/>
                <a:latin typeface="Noto Sans JP" panose="020B0200000000000000" pitchFamily="34" charset="-128"/>
                <a:ea typeface="Noto Sans JP" panose="020B0200000000000000" pitchFamily="34" charset="-128"/>
                <a:cs typeface="Noto Sans JP Light" pitchFamily="34" charset="-120"/>
              </a:rPr>
              <a:t>ヶ月間となります。ニュースフルのみ、最初の掲載から</a:t>
            </a: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3</a:t>
            </a:r>
            <a:r>
              <a:rPr kumimoji="0" lang="ja-JP" altLang="en-US" sz="1000" u="none" strike="noStrike" kern="0" cap="none" spc="90" normalizeH="0" baseline="0" noProof="0">
                <a:ln>
                  <a:noFill/>
                </a:ln>
                <a:effectLst/>
                <a:uLnTx/>
                <a:uFillTx/>
                <a:latin typeface="Noto Sans JP" panose="020B0200000000000000" pitchFamily="34" charset="-128"/>
                <a:ea typeface="Noto Sans JP" panose="020B0200000000000000" pitchFamily="34" charset="-128"/>
                <a:cs typeface="Noto Sans JP Light" pitchFamily="34" charset="-120"/>
              </a:rPr>
              <a:t>ヶ月間となります</a:t>
            </a:r>
            <a:endPar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endParaRPr>
          </a:p>
          <a:p>
            <a:pPr marL="171450" marR="0" lvl="0" indent="-171450" algn="l" defTabSz="9144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ja-JP" sz="1000" u="none" strike="noStrike" kern="0" cap="none" spc="90" normalizeH="0" baseline="0" noProof="0" dirty="0">
                <a:ln>
                  <a:noFill/>
                </a:ln>
                <a:effectLst/>
                <a:uLnTx/>
                <a:uFillTx/>
                <a:latin typeface="Noto Sans JP" panose="020B0200000000000000" pitchFamily="34" charset="-128"/>
                <a:ea typeface="Noto Sans JP" panose="020B0200000000000000" pitchFamily="34" charset="-128"/>
                <a:cs typeface="Noto Sans JP Light" pitchFamily="34" charset="-120"/>
              </a:rPr>
              <a:t>編集は各番組制作会社での対応に限ります</a:t>
            </a:r>
          </a:p>
          <a:p>
            <a:pPr marL="171450" indent="-171450">
              <a:lnSpc>
                <a:spcPct val="160000"/>
              </a:lnSpc>
              <a:buFont typeface="Arial" panose="020B0604020202020204" pitchFamily="34" charset="0"/>
              <a:buChar char="•"/>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短尺化も承っております</a:t>
            </a:r>
          </a:p>
          <a:p>
            <a:pPr marL="171450" indent="-171450">
              <a:lnSpc>
                <a:spcPct val="160000"/>
              </a:lnSpc>
              <a:buFont typeface="Arial" panose="020B0604020202020204" pitchFamily="34" charset="0"/>
              <a:buChar char="•"/>
            </a:pPr>
            <a:r>
              <a:rPr lang="en-US" altLang="ja-JP" sz="1000" kern="0" spc="105" dirty="0">
                <a:latin typeface="Noto Sans JP" panose="020B0200000000000000" pitchFamily="34" charset="-128"/>
                <a:ea typeface="Noto Sans JP" panose="020B0200000000000000" pitchFamily="34" charset="-128"/>
                <a:cs typeface="Noto Serif JP Regular" pitchFamily="34" charset="-120"/>
              </a:rPr>
              <a:t>TOKYO PRIME </a:t>
            </a:r>
            <a:r>
              <a:rPr lang="en-US" altLang="ja-JP" sz="1000" kern="0" spc="90" dirty="0">
                <a:latin typeface="Noto Sans JP" panose="020B0200000000000000" pitchFamily="34" charset="-128"/>
                <a:ea typeface="Noto Sans JP" panose="020B0200000000000000" pitchFamily="34" charset="-128"/>
                <a:cs typeface="Noto Sans JP Light" pitchFamily="34" charset="-120"/>
              </a:rPr>
              <a:t>以外の転用における審査基準や使用期限について、IRIS及び各制作会社は一切の責任を負いかねます</a:t>
            </a:r>
            <a:endParaRPr lang="en-US" altLang="ja-JP" sz="1000" dirty="0">
              <a:latin typeface="Noto Sans JP" panose="020B0200000000000000" pitchFamily="34" charset="-128"/>
              <a:ea typeface="Noto Sans JP" panose="020B0200000000000000" pitchFamily="34" charset="-128"/>
            </a:endParaRPr>
          </a:p>
          <a:p>
            <a:pPr marL="171450" indent="-171450">
              <a:lnSpc>
                <a:spcPct val="160000"/>
              </a:lnSpc>
              <a:buFont typeface="Arial" panose="020B0604020202020204" pitchFamily="34" charset="0"/>
              <a:buChar char="•"/>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タレントを起用する場合の契約期限について、IRIS及び各制作会社は一切の責任を負いかねます</a:t>
            </a:r>
            <a:endParaRPr lang="en-US" altLang="ja-JP" sz="1000" dirty="0">
              <a:latin typeface="Noto Sans JP" panose="020B0200000000000000" pitchFamily="34" charset="-128"/>
              <a:ea typeface="Noto Sans JP" panose="020B0200000000000000" pitchFamily="34" charset="-128"/>
            </a:endParaRPr>
          </a:p>
          <a:p>
            <a:pPr marL="171450" indent="-171450">
              <a:lnSpc>
                <a:spcPct val="160000"/>
              </a:lnSpc>
              <a:buFont typeface="Arial" panose="020B0604020202020204" pitchFamily="34" charset="0"/>
              <a:buChar char="•"/>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使用楽曲の著作権、ライセンスフィーについては基本的にはフリー音源を使用しておりますが、一部媒体では</a:t>
            </a:r>
          </a:p>
          <a:p>
            <a:pPr marL="177800">
              <a:lnSpc>
                <a:spcPct val="160000"/>
              </a:lnSpc>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ライセンスフィーが発生する可能性がございます</a:t>
            </a:r>
          </a:p>
          <a:p>
            <a:pPr marL="177800">
              <a:lnSpc>
                <a:spcPct val="160000"/>
              </a:lnSpc>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こちらにつきましても、IRIS及び各制作会社は一切の責任を負いかねます</a:t>
            </a:r>
            <a:endParaRPr lang="en-US" altLang="ja-JP" sz="1000" dirty="0">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97B7D776-325E-DE5F-8989-F9E6827EF9B6}"/>
              </a:ext>
            </a:extLst>
          </p:cNvPr>
          <p:cNvSpPr txBox="1"/>
          <p:nvPr/>
        </p:nvSpPr>
        <p:spPr>
          <a:xfrm>
            <a:off x="7383548" y="382243"/>
            <a:ext cx="6494085" cy="744499"/>
          </a:xfrm>
          <a:prstGeom prst="rect">
            <a:avLst/>
          </a:prstGeom>
          <a:noFill/>
        </p:spPr>
        <p:txBody>
          <a:bodyPr wrap="none" rtlCol="0">
            <a:spAutoFit/>
          </a:bodyPr>
          <a:lstStyle/>
          <a:p>
            <a:pPr>
              <a:lnSpc>
                <a:spcPct val="140000"/>
              </a:lnSpc>
            </a:pPr>
            <a:r>
              <a:rPr lang="ja-JP" altLang="en-US" sz="1600" kern="3000" spc="40">
                <a:solidFill>
                  <a:schemeClr val="bg1"/>
                </a:solidFill>
                <a:latin typeface="Noto Sans JP" panose="020B0200000000000000" pitchFamily="34" charset="-128"/>
                <a:ea typeface="Noto Sans JP" panose="020B0200000000000000" pitchFamily="34" charset="-128"/>
              </a:rPr>
              <a:t>二次利用をご希望の場合は、お申し込み時にお申し付けください。</a:t>
            </a:r>
            <a:endParaRPr lang="en-US" altLang="ja-JP" sz="1600" kern="3000" spc="4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40">
                <a:solidFill>
                  <a:schemeClr val="bg1"/>
                </a:solidFill>
                <a:latin typeface="Noto Sans JP" panose="020B0200000000000000" pitchFamily="34" charset="-128"/>
                <a:ea typeface="Noto Sans JP" panose="020B0200000000000000" pitchFamily="34" charset="-128"/>
              </a:rPr>
              <a:t>二次利用の費用はネット（税抜）となります。</a:t>
            </a:r>
            <a:endParaRPr kumimoji="1" lang="en-US" altLang="ja-JP" sz="1600" kern="3000" spc="40" dirty="0">
              <a:solidFill>
                <a:schemeClr val="bg1"/>
              </a:solidFill>
              <a:latin typeface="Noto Sans JP" panose="020B0200000000000000" pitchFamily="34" charset="-128"/>
              <a:ea typeface="Noto Sans JP" panose="020B0200000000000000" pitchFamily="34" charset="-128"/>
            </a:endParaRPr>
          </a:p>
        </p:txBody>
      </p:sp>
      <p:graphicFrame>
        <p:nvGraphicFramePr>
          <p:cNvPr id="4" name="表 3">
            <a:extLst>
              <a:ext uri="{FF2B5EF4-FFF2-40B4-BE49-F238E27FC236}">
                <a16:creationId xmlns:a16="http://schemas.microsoft.com/office/drawing/2014/main" id="{92DDF678-8AFF-70BB-F8FB-B23E72A97CDE}"/>
              </a:ext>
            </a:extLst>
          </p:cNvPr>
          <p:cNvGraphicFramePr>
            <a:graphicFrameLocks noGrp="1"/>
          </p:cNvGraphicFramePr>
          <p:nvPr>
            <p:extLst>
              <p:ext uri="{D42A27DB-BD31-4B8C-83A1-F6EECF244321}">
                <p14:modId xmlns:p14="http://schemas.microsoft.com/office/powerpoint/2010/main" val="476983125"/>
              </p:ext>
            </p:extLst>
          </p:nvPr>
        </p:nvGraphicFramePr>
        <p:xfrm>
          <a:off x="675168" y="1922475"/>
          <a:ext cx="16937665" cy="2768191"/>
        </p:xfrm>
        <a:graphic>
          <a:graphicData uri="http://schemas.openxmlformats.org/drawingml/2006/table">
            <a:tbl>
              <a:tblPr firstRow="1" bandRow="1">
                <a:tableStyleId>{5C22544A-7EE6-4342-B048-85BDC9FD1C3A}</a:tableStyleId>
              </a:tblPr>
              <a:tblGrid>
                <a:gridCol w="3505017">
                  <a:extLst>
                    <a:ext uri="{9D8B030D-6E8A-4147-A177-3AD203B41FA5}">
                      <a16:colId xmlns:a16="http://schemas.microsoft.com/office/drawing/2014/main" val="2245990708"/>
                    </a:ext>
                  </a:extLst>
                </a:gridCol>
                <a:gridCol w="6792949">
                  <a:extLst>
                    <a:ext uri="{9D8B030D-6E8A-4147-A177-3AD203B41FA5}">
                      <a16:colId xmlns:a16="http://schemas.microsoft.com/office/drawing/2014/main" val="3005786416"/>
                    </a:ext>
                  </a:extLst>
                </a:gridCol>
                <a:gridCol w="6639699">
                  <a:extLst>
                    <a:ext uri="{9D8B030D-6E8A-4147-A177-3AD203B41FA5}">
                      <a16:colId xmlns:a16="http://schemas.microsoft.com/office/drawing/2014/main" val="2741341126"/>
                    </a:ext>
                  </a:extLst>
                </a:gridCol>
              </a:tblGrid>
              <a:tr h="448192">
                <a:tc>
                  <a:txBody>
                    <a:bodyPr/>
                    <a:lstStyle/>
                    <a:p>
                      <a:r>
                        <a:rPr kumimoji="1" lang="ja-JP" altLang="en-US" sz="1400" b="0" i="0">
                          <a:solidFill>
                            <a:schemeClr val="bg1"/>
                          </a:solidFill>
                          <a:latin typeface="Noto Sans JP" panose="020B0200000000000000" pitchFamily="34" charset="-128"/>
                          <a:ea typeface="Noto Sans JP" panose="020B0200000000000000" pitchFamily="34" charset="-128"/>
                        </a:rPr>
                        <a:t>制作メニュー名</a:t>
                      </a: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solidFill>
                      <a:schemeClr val="tx1"/>
                    </a:solidFill>
                  </a:tcPr>
                </a:tc>
                <a:tc>
                  <a:txBody>
                    <a:bodyPr/>
                    <a:lstStyle/>
                    <a:p>
                      <a:r>
                        <a:rPr kumimoji="1" lang="ja-JP" altLang="en-US" sz="1400" b="0" i="0">
                          <a:solidFill>
                            <a:schemeClr val="bg1"/>
                          </a:solidFill>
                          <a:latin typeface="Noto Sans JP" panose="020B0200000000000000" pitchFamily="34" charset="-128"/>
                          <a:ea typeface="Noto Sans JP" panose="020B0200000000000000" pitchFamily="34" charset="-128"/>
                        </a:rPr>
                        <a:t>冠なし（タイトルを削除したもの）</a:t>
                      </a: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solidFill>
                      <a:schemeClr val="tx1"/>
                    </a:solidFill>
                  </a:tcPr>
                </a:tc>
                <a:tc>
                  <a:txBody>
                    <a:bodyPr/>
                    <a:lstStyle/>
                    <a:p>
                      <a:r>
                        <a:rPr kumimoji="1" lang="ja-JP" altLang="en-US" sz="1400" b="0" i="0">
                          <a:solidFill>
                            <a:schemeClr val="bg1"/>
                          </a:solidFill>
                          <a:latin typeface="Noto Sans JP" panose="020B0200000000000000" pitchFamily="34" charset="-128"/>
                          <a:ea typeface="Noto Sans JP" panose="020B0200000000000000" pitchFamily="34" charset="-128"/>
                        </a:rPr>
                        <a:t>白完パケ（タイトル・字幕を削除したもの）</a:t>
                      </a: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solidFill>
                      <a:schemeClr val="tx1"/>
                    </a:solidFill>
                  </a:tcPr>
                </a:tc>
                <a:extLst>
                  <a:ext uri="{0D108BD9-81ED-4DB2-BD59-A6C34878D82A}">
                    <a16:rowId xmlns:a16="http://schemas.microsoft.com/office/drawing/2014/main" val="2492383155"/>
                  </a:ext>
                </a:extLst>
              </a:tr>
              <a:tr h="773333">
                <a:tc>
                  <a:txBody>
                    <a:bodyPr/>
                    <a:lstStyle/>
                    <a:p>
                      <a:r>
                        <a:rPr kumimoji="1" lang="en-US" altLang="ja-JP" sz="1400" b="0" i="0" dirty="0">
                          <a:solidFill>
                            <a:schemeClr val="tx1"/>
                          </a:solidFill>
                          <a:latin typeface="Noto Sans JP" panose="020B0200000000000000" pitchFamily="34" charset="-128"/>
                          <a:ea typeface="Noto Sans JP" panose="020B0200000000000000" pitchFamily="34" charset="-128"/>
                        </a:rPr>
                        <a:t>TOKYO PRIME VOICE</a:t>
                      </a:r>
                      <a:endParaRPr kumimoji="1" lang="ja-JP" altLang="en-US" sz="1400" b="0" i="0">
                        <a:solidFill>
                          <a:schemeClr val="tx1"/>
                        </a:solidFill>
                        <a:latin typeface="Noto Sans JP" panose="020B0200000000000000" pitchFamily="34" charset="-128"/>
                        <a:ea typeface="Noto Sans JP" panose="020B0200000000000000" pitchFamily="34" charset="-128"/>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tc>
                  <a:txBody>
                    <a:bodyPr/>
                    <a:lstStyle/>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期間：1年</a:t>
                      </a:r>
                      <a:endParaRPr lang="en-US" altLang="ja-JP" sz="13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費用：250,000円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15秒の場合</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 / 150,000円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30秒の場合</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tc>
                  <a:txBody>
                    <a:bodyPr/>
                    <a:lstStyle/>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期間：無期限</a:t>
                      </a:r>
                      <a:endParaRPr lang="en-US" altLang="ja-JP" sz="13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費用：400,000円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15秒の場合</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 / 250,000円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30秒の場合</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429727963"/>
                  </a:ext>
                </a:extLst>
              </a:tr>
              <a:tr h="773333">
                <a:tc>
                  <a:txBody>
                    <a:bodyPr/>
                    <a:lstStyle/>
                    <a:p>
                      <a:r>
                        <a:rPr kumimoji="1" lang="en-US" altLang="ja-JP" sz="1400" b="0" i="0" dirty="0">
                          <a:solidFill>
                            <a:schemeClr val="tx1"/>
                          </a:solidFill>
                          <a:latin typeface="Noto Sans JP" panose="020B0200000000000000" pitchFamily="34" charset="-128"/>
                          <a:ea typeface="Noto Sans JP" panose="020B0200000000000000" pitchFamily="34" charset="-128"/>
                        </a:rPr>
                        <a:t>Ride On NIKKEI</a:t>
                      </a:r>
                      <a:endParaRPr kumimoji="1" lang="ja-JP" altLang="en-US" sz="1400" b="0" i="0">
                        <a:solidFill>
                          <a:schemeClr val="tx1"/>
                        </a:solidFill>
                        <a:latin typeface="Noto Sans JP" panose="020B0200000000000000" pitchFamily="34" charset="-128"/>
                        <a:ea typeface="Noto Sans JP" panose="020B0200000000000000" pitchFamily="34" charset="-128"/>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tc>
                  <a:txBody>
                    <a:bodyPr/>
                    <a:lstStyle/>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期間：1年</a:t>
                      </a:r>
                      <a:endParaRPr lang="en-US" altLang="ja-JP" sz="13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費用：150,000円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30秒</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tc>
                  <a:txBody>
                    <a:bodyPr/>
                    <a:lstStyle/>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期間：無期限</a:t>
                      </a:r>
                      <a:endParaRPr lang="en-US" altLang="ja-JP" sz="13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費用：250,000円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30秒</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001860595"/>
                  </a:ext>
                </a:extLst>
              </a:tr>
              <a:tr h="773333">
                <a:tc>
                  <a:txBody>
                    <a:bodyPr/>
                    <a:lstStyle/>
                    <a:p>
                      <a:r>
                        <a:rPr kumimoji="1" lang="ja-JP" altLang="en-US" sz="1400" b="0" i="0">
                          <a:solidFill>
                            <a:schemeClr val="tx1"/>
                          </a:solidFill>
                          <a:latin typeface="Noto Sans JP" panose="020B0200000000000000" pitchFamily="34" charset="-128"/>
                          <a:ea typeface="Noto Sans JP" panose="020B0200000000000000" pitchFamily="34" charset="-128"/>
                        </a:rPr>
                        <a:t>ニュースフル</a:t>
                      </a: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tc>
                  <a:txBody>
                    <a:bodyPr/>
                    <a:lstStyle/>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期間：1年</a:t>
                      </a:r>
                      <a:endParaRPr lang="en-US" altLang="ja-JP" sz="13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費用：150,000円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30秒</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tc>
                  <a:txBody>
                    <a:bodyPr/>
                    <a:lstStyle/>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期間：無期限</a:t>
                      </a:r>
                      <a:endParaRPr lang="en-US" altLang="ja-JP" sz="1300" b="0" i="0" dirty="0">
                        <a:solidFill>
                          <a:schemeClr val="tx1"/>
                        </a:solidFill>
                        <a:latin typeface="Noto Sans JP" panose="020B0200000000000000" pitchFamily="34" charset="-128"/>
                        <a:ea typeface="Noto Sans JP" panose="020B0200000000000000" pitchFamily="34" charset="-128"/>
                      </a:endParaRPr>
                    </a:p>
                    <a:p>
                      <a:pPr>
                        <a:lnSpc>
                          <a:spcPct val="140000"/>
                        </a:lnSpc>
                      </a:pP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費用：250,000円</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r>
                        <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rPr>
                        <a:t>30秒</a:t>
                      </a:r>
                      <a:r>
                        <a:rPr lang="ja-JP" altLang="en-US" sz="1300" b="0" i="0" kern="0" spc="105">
                          <a:solidFill>
                            <a:schemeClr val="tx1"/>
                          </a:solidFill>
                          <a:latin typeface="Noto Sans JP" panose="020B0200000000000000" pitchFamily="34" charset="-128"/>
                          <a:ea typeface="Noto Sans JP" panose="020B0200000000000000" pitchFamily="34" charset="-128"/>
                          <a:cs typeface="Noto Serif JP Regular" pitchFamily="34" charset="-120"/>
                        </a:rPr>
                        <a:t>）</a:t>
                      </a:r>
                      <a:endParaRPr lang="en-US" altLang="ja-JP" sz="1300" b="0" i="0" kern="0" spc="105" dirty="0">
                        <a:solidFill>
                          <a:schemeClr val="tx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472372461"/>
                  </a:ext>
                </a:extLst>
              </a:tr>
            </a:tbl>
          </a:graphicData>
        </a:graphic>
      </p:graphicFrame>
      <p:sp>
        <p:nvSpPr>
          <p:cNvPr id="6" name="テキスト ボックス 5">
            <a:extLst>
              <a:ext uri="{FF2B5EF4-FFF2-40B4-BE49-F238E27FC236}">
                <a16:creationId xmlns:a16="http://schemas.microsoft.com/office/drawing/2014/main" id="{860E39BE-3EF0-EAEA-BF0F-F2B5452F9BEC}"/>
              </a:ext>
            </a:extLst>
          </p:cNvPr>
          <p:cNvSpPr txBox="1"/>
          <p:nvPr/>
        </p:nvSpPr>
        <p:spPr>
          <a:xfrm>
            <a:off x="8739980" y="5287907"/>
            <a:ext cx="1185142" cy="433553"/>
          </a:xfrm>
          <a:prstGeom prst="rect">
            <a:avLst/>
          </a:prstGeom>
          <a:solidFill>
            <a:schemeClr val="tx1"/>
          </a:solidFill>
          <a:ln>
            <a:noFill/>
          </a:ln>
        </p:spPr>
        <p:txBody>
          <a:bodyPr wrap="none" lIns="216000" tIns="108000" rIns="216000" bIns="108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注意事項</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09C22C89-4FEB-C3F8-5C1A-EBBBDBA48A45}"/>
              </a:ext>
            </a:extLst>
          </p:cNvPr>
          <p:cNvSpPr txBox="1"/>
          <p:nvPr/>
        </p:nvSpPr>
        <p:spPr>
          <a:xfrm>
            <a:off x="8699440" y="5758623"/>
            <a:ext cx="7840130" cy="1046248"/>
          </a:xfrm>
          <a:prstGeom prst="rect">
            <a:avLst/>
          </a:prstGeom>
          <a:noFill/>
        </p:spPr>
        <p:txBody>
          <a:bodyPr wrap="square" rtlCol="0">
            <a:spAutoFit/>
          </a:bodyPr>
          <a:lstStyle/>
          <a:p>
            <a:pPr marL="171450" indent="-171450">
              <a:lnSpc>
                <a:spcPct val="160000"/>
              </a:lnSpc>
              <a:buFont typeface="Arial" panose="020B0604020202020204" pitchFamily="34" charset="0"/>
              <a:buChar char="•"/>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スケジュールの各期間については、目安の期間になります</a:t>
            </a:r>
            <a:endParaRPr lang="en-US" altLang="ja-JP" sz="1000" dirty="0">
              <a:latin typeface="Noto Sans JP" panose="020B0200000000000000" pitchFamily="34" charset="-128"/>
              <a:ea typeface="Noto Sans JP" panose="020B0200000000000000" pitchFamily="34" charset="-128"/>
            </a:endParaRPr>
          </a:p>
          <a:p>
            <a:pPr marL="171450" indent="-171450">
              <a:lnSpc>
                <a:spcPct val="160000"/>
              </a:lnSpc>
              <a:buFont typeface="Arial" panose="020B0604020202020204" pitchFamily="34" charset="0"/>
              <a:buChar char="•"/>
            </a:pPr>
            <a:r>
              <a:rPr lang="en-US" altLang="ja-JP" sz="1000" kern="0" spc="90" dirty="0">
                <a:latin typeface="Noto Sans JP" panose="020B0200000000000000" pitchFamily="34" charset="-128"/>
                <a:ea typeface="Noto Sans JP" panose="020B0200000000000000" pitchFamily="34" charset="-128"/>
                <a:cs typeface="Noto Sans JP Light" pitchFamily="34" charset="-120"/>
              </a:rPr>
              <a:t>ご依頼内容によっては期間の調整が可能な場合もございます。まずは期間含めてご相談ください</a:t>
            </a:r>
          </a:p>
          <a:p>
            <a:pPr marL="171450" indent="-171450">
              <a:lnSpc>
                <a:spcPct val="160000"/>
              </a:lnSpc>
              <a:buFont typeface="Arial" panose="020B0604020202020204" pitchFamily="34" charset="0"/>
              <a:buChar char="•"/>
            </a:pPr>
            <a:r>
              <a:rPr lang="ja-JP" altLang="en-US" sz="1000">
                <a:latin typeface="Noto Sans JP" panose="020B0200000000000000" pitchFamily="34" charset="-128"/>
                <a:ea typeface="Noto Sans JP" panose="020B0200000000000000" pitchFamily="34" charset="-128"/>
              </a:rPr>
              <a:t>「ニュースフル」はコンシューマー向けの新商品のみ実施可能となります</a:t>
            </a:r>
            <a:endParaRPr lang="en-US" altLang="ja-JP" sz="1000" dirty="0">
              <a:latin typeface="Noto Sans JP" panose="020B0200000000000000" pitchFamily="34" charset="-128"/>
              <a:ea typeface="Noto Sans JP" panose="020B0200000000000000" pitchFamily="34" charset="-128"/>
            </a:endParaRPr>
          </a:p>
          <a:p>
            <a:pPr marL="171450" indent="-171450">
              <a:lnSpc>
                <a:spcPct val="160000"/>
              </a:lnSpc>
              <a:buFont typeface="Arial" panose="020B0604020202020204" pitchFamily="34" charset="0"/>
              <a:buChar char="•"/>
            </a:pPr>
            <a:r>
              <a:rPr lang="ja-JP" altLang="en-US" sz="1000" kern="0" spc="90">
                <a:latin typeface="Noto Sans JP" panose="020B0200000000000000" pitchFamily="34" charset="-128"/>
                <a:ea typeface="Noto Sans JP" panose="020B0200000000000000" pitchFamily="34" charset="-128"/>
                <a:cs typeface="Noto Sans JP Light" pitchFamily="34" charset="-120"/>
              </a:rPr>
              <a:t>「ニュースフル」の素材の使用期間は、最初の掲載から</a:t>
            </a:r>
            <a:r>
              <a:rPr lang="en-US" altLang="ja-JP" sz="1000" kern="0" spc="90" dirty="0">
                <a:latin typeface="Noto Sans JP" panose="020B0200000000000000" pitchFamily="34" charset="-128"/>
                <a:ea typeface="Noto Sans JP" panose="020B0200000000000000" pitchFamily="34" charset="-128"/>
                <a:cs typeface="Noto Sans JP Light" pitchFamily="34" charset="-120"/>
              </a:rPr>
              <a:t>3</a:t>
            </a:r>
            <a:r>
              <a:rPr lang="ja-JP" altLang="en-US" sz="1000" kern="0" spc="90">
                <a:latin typeface="Noto Sans JP" panose="020B0200000000000000" pitchFamily="34" charset="-128"/>
                <a:ea typeface="Noto Sans JP" panose="020B0200000000000000" pitchFamily="34" charset="-128"/>
                <a:cs typeface="Noto Sans JP Light" pitchFamily="34" charset="-120"/>
              </a:rPr>
              <a:t>ヶ月間となります</a:t>
            </a:r>
            <a:endParaRPr lang="en-US" altLang="ja-JP" sz="1000" dirty="0">
              <a:latin typeface="Noto Sans JP" panose="020B0200000000000000" pitchFamily="34" charset="-128"/>
              <a:ea typeface="Noto Sans JP" panose="020B0200000000000000" pitchFamily="34" charset="-128"/>
            </a:endParaRPr>
          </a:p>
        </p:txBody>
      </p:sp>
      <p:sp>
        <p:nvSpPr>
          <p:cNvPr id="11" name="Slide Number Placeholder 5">
            <a:extLst>
              <a:ext uri="{FF2B5EF4-FFF2-40B4-BE49-F238E27FC236}">
                <a16:creationId xmlns:a16="http://schemas.microsoft.com/office/drawing/2014/main" id="{28906DA3-1A1C-0B94-338C-0FADA5E4DA8F}"/>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35</a:t>
            </a:fld>
            <a:endParaRPr kumimoji="1" lang="ja-JP" altLang="en-US">
              <a:solidFill>
                <a:srgbClr val="AAAAAA"/>
              </a:solidFill>
            </a:endParaRPr>
          </a:p>
        </p:txBody>
      </p:sp>
    </p:spTree>
    <p:extLst>
      <p:ext uri="{BB962C8B-B14F-4D97-AF65-F5344CB8AC3E}">
        <p14:creationId xmlns:p14="http://schemas.microsoft.com/office/powerpoint/2010/main" val="758855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森の中で運転している車&#10;&#10;自動的に生成された説明">
            <a:extLst>
              <a:ext uri="{FF2B5EF4-FFF2-40B4-BE49-F238E27FC236}">
                <a16:creationId xmlns:a16="http://schemas.microsoft.com/office/drawing/2014/main" id="{0595F1F0-DAEA-D4FB-BFF7-989C72427E8E}"/>
              </a:ext>
            </a:extLst>
          </p:cNvPr>
          <p:cNvPicPr>
            <a:picLocks noChangeAspect="1"/>
          </p:cNvPicPr>
          <p:nvPr/>
        </p:nvPicPr>
        <p:blipFill rotWithShape="1">
          <a:blip r:embed="rId2"/>
          <a:srcRect t="15612"/>
          <a:stretch/>
        </p:blipFill>
        <p:spPr>
          <a:xfrm>
            <a:off x="0" y="0"/>
            <a:ext cx="18288000" cy="10288587"/>
          </a:xfrm>
          <a:prstGeom prst="rect">
            <a:avLst/>
          </a:prstGeom>
        </p:spPr>
      </p:pic>
      <p:pic>
        <p:nvPicPr>
          <p:cNvPr id="4" name="図 3" descr="図形, 四角形&#10;&#10;自動的に生成された説明">
            <a:extLst>
              <a:ext uri="{FF2B5EF4-FFF2-40B4-BE49-F238E27FC236}">
                <a16:creationId xmlns:a16="http://schemas.microsoft.com/office/drawing/2014/main" id="{9DF23B2D-F548-F338-6D01-75F806BFFCBE}"/>
              </a:ext>
            </a:extLst>
          </p:cNvPr>
          <p:cNvPicPr>
            <a:picLocks noChangeAspect="1"/>
          </p:cNvPicPr>
          <p:nvPr/>
        </p:nvPicPr>
        <p:blipFill>
          <a:blip r:embed="rId3"/>
          <a:stretch>
            <a:fillRect/>
          </a:stretch>
        </p:blipFill>
        <p:spPr>
          <a:xfrm>
            <a:off x="0" y="794"/>
            <a:ext cx="18288000" cy="10287000"/>
          </a:xfrm>
          <a:prstGeom prst="rect">
            <a:avLst/>
          </a:prstGeom>
        </p:spPr>
      </p:pic>
      <p:pic>
        <p:nvPicPr>
          <p:cNvPr id="11" name="図 10">
            <a:extLst>
              <a:ext uri="{FF2B5EF4-FFF2-40B4-BE49-F238E27FC236}">
                <a16:creationId xmlns:a16="http://schemas.microsoft.com/office/drawing/2014/main" id="{AA8E58E2-673B-4F7C-B04A-6CAD70D3764C}"/>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12" name="グループ化 11">
            <a:extLst>
              <a:ext uri="{FF2B5EF4-FFF2-40B4-BE49-F238E27FC236}">
                <a16:creationId xmlns:a16="http://schemas.microsoft.com/office/drawing/2014/main" id="{086CE670-10E3-0D8E-6C6C-3F002A55E26F}"/>
              </a:ext>
            </a:extLst>
          </p:cNvPr>
          <p:cNvGrpSpPr/>
          <p:nvPr/>
        </p:nvGrpSpPr>
        <p:grpSpPr>
          <a:xfrm>
            <a:off x="8015486" y="4274757"/>
            <a:ext cx="2257028" cy="1739075"/>
            <a:chOff x="7742013" y="4113105"/>
            <a:chExt cx="2257028" cy="1739075"/>
          </a:xfrm>
        </p:grpSpPr>
        <p:sp>
          <p:nvSpPr>
            <p:cNvPr id="13" name="テキスト ボックス 12">
              <a:extLst>
                <a:ext uri="{FF2B5EF4-FFF2-40B4-BE49-F238E27FC236}">
                  <a16:creationId xmlns:a16="http://schemas.microsoft.com/office/drawing/2014/main" id="{3FEBA2B6-DAE8-97E7-2750-B3AECFD2496A}"/>
                </a:ext>
              </a:extLst>
            </p:cNvPr>
            <p:cNvSpPr txBox="1"/>
            <p:nvPr/>
          </p:nvSpPr>
          <p:spPr>
            <a:xfrm>
              <a:off x="7742013" y="5144294"/>
              <a:ext cx="2257028"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考査基準</a:t>
              </a:r>
            </a:p>
          </p:txBody>
        </p:sp>
        <p:sp>
          <p:nvSpPr>
            <p:cNvPr id="14" name="テキスト ボックス 13">
              <a:extLst>
                <a:ext uri="{FF2B5EF4-FFF2-40B4-BE49-F238E27FC236}">
                  <a16:creationId xmlns:a16="http://schemas.microsoft.com/office/drawing/2014/main" id="{5B089E7E-635E-0CD4-E381-A3247A188F3C}"/>
                </a:ext>
              </a:extLst>
            </p:cNvPr>
            <p:cNvSpPr txBox="1"/>
            <p:nvPr/>
          </p:nvSpPr>
          <p:spPr>
            <a:xfrm>
              <a:off x="8211926"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6</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2" name="Slide Number Placeholder 5">
            <a:extLst>
              <a:ext uri="{FF2B5EF4-FFF2-40B4-BE49-F238E27FC236}">
                <a16:creationId xmlns:a16="http://schemas.microsoft.com/office/drawing/2014/main" id="{54BC283A-529A-905A-30EA-84F0DF553927}"/>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pPr/>
              <a:t>36</a:t>
            </a:fld>
            <a:endParaRPr kumimoji="1" lang="ja-JP" altLang="en-US"/>
          </a:p>
        </p:txBody>
      </p:sp>
    </p:spTree>
    <p:extLst>
      <p:ext uri="{BB962C8B-B14F-4D97-AF65-F5344CB8AC3E}">
        <p14:creationId xmlns:p14="http://schemas.microsoft.com/office/powerpoint/2010/main" val="2865417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4662174"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厳格な掲載基準　</a:t>
            </a:r>
            <a:r>
              <a:rPr kumimoji="1" lang="en-US" altLang="ja-JP" sz="2800" kern="3000" spc="60" dirty="0">
                <a:solidFill>
                  <a:schemeClr val="bg1"/>
                </a:solidFill>
                <a:latin typeface="Noto Sans JP" panose="020B0200000000000000" pitchFamily="34" charset="-128"/>
                <a:ea typeface="Noto Sans JP" panose="020B0200000000000000" pitchFamily="34" charset="-128"/>
              </a:rPr>
              <a:t>– NG</a:t>
            </a:r>
            <a:r>
              <a:rPr kumimoji="1" lang="ja-JP" altLang="en-US" sz="2800" kern="3000" spc="60">
                <a:solidFill>
                  <a:schemeClr val="bg1"/>
                </a:solidFill>
                <a:latin typeface="Noto Sans JP" panose="020B0200000000000000" pitchFamily="34" charset="-128"/>
                <a:ea typeface="Noto Sans JP" panose="020B0200000000000000" pitchFamily="34" charset="-128"/>
              </a:rPr>
              <a:t>業種</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1CDC468A-B8B9-40C4-17A4-6CC38AF331AC}"/>
              </a:ext>
            </a:extLst>
          </p:cNvPr>
          <p:cNvSpPr txBox="1"/>
          <p:nvPr/>
        </p:nvSpPr>
        <p:spPr>
          <a:xfrm>
            <a:off x="5625885" y="251614"/>
            <a:ext cx="12139601" cy="1026948"/>
          </a:xfrm>
          <a:prstGeom prst="rect">
            <a:avLst/>
          </a:prstGeom>
          <a:noFill/>
        </p:spPr>
        <p:txBody>
          <a:bodyPr wrap="square" rtlCol="0">
            <a:spAutoFit/>
          </a:bodyPr>
          <a:lstStyle/>
          <a:p>
            <a:pPr>
              <a:lnSpc>
                <a:spcPct val="140000"/>
              </a:lnSpc>
            </a:pPr>
            <a:r>
              <a:rPr lang="en-US" altLang="ja-JP" sz="1500" kern="3000" spc="60" dirty="0">
                <a:solidFill>
                  <a:schemeClr val="bg1"/>
                </a:solidFill>
                <a:latin typeface="Noto Sans JP" panose="020B0200000000000000" pitchFamily="34" charset="-128"/>
                <a:ea typeface="Noto Sans JP" panose="020B0200000000000000" pitchFamily="34" charset="-128"/>
              </a:rPr>
              <a:t>TOKYO PRIME</a:t>
            </a:r>
            <a:r>
              <a:rPr lang="ja-JP" altLang="en-US" sz="1500" kern="3000" spc="60">
                <a:solidFill>
                  <a:schemeClr val="bg1"/>
                </a:solidFill>
                <a:latin typeface="Noto Sans JP" panose="020B0200000000000000" pitchFamily="34" charset="-128"/>
                <a:ea typeface="Noto Sans JP" panose="020B0200000000000000" pitchFamily="34" charset="-128"/>
              </a:rPr>
              <a:t>を搭載する加盟タクシー会社は、「タクシーはお客様がリラックスするおもてなしの空間である」ということを</a:t>
            </a:r>
            <a:endParaRPr lang="en-US" altLang="ja-JP" sz="15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lang="ja-JP" altLang="en-US" sz="1500" kern="3000" spc="60">
                <a:solidFill>
                  <a:schemeClr val="bg1"/>
                </a:solidFill>
                <a:latin typeface="Noto Sans JP" panose="020B0200000000000000" pitchFamily="34" charset="-128"/>
                <a:ea typeface="Noto Sans JP" panose="020B0200000000000000" pitchFamily="34" charset="-128"/>
              </a:rPr>
              <a:t>大事にしています。タクシーをご乗車のお客様に心地良く映像を見ていただき、広告主様にも安心してご掲載いただけるよう、</a:t>
            </a:r>
            <a:endParaRPr lang="en-US" altLang="ja-JP" sz="15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lang="ja-JP" altLang="en-US" sz="1500" kern="3000" spc="60">
                <a:solidFill>
                  <a:schemeClr val="bg1"/>
                </a:solidFill>
                <a:latin typeface="Noto Sans JP" panose="020B0200000000000000" pitchFamily="34" charset="-128"/>
                <a:ea typeface="Noto Sans JP" panose="020B0200000000000000" pitchFamily="34" charset="-128"/>
              </a:rPr>
              <a:t>通常より更に厳格な広告審査基準を設け、考査を進めております。（一部放映枠を対象に取り扱いを見直しました）</a:t>
            </a:r>
            <a:endParaRPr kumimoji="1" lang="en-US" altLang="ja-JP" sz="15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21" name="表 20">
            <a:extLst>
              <a:ext uri="{FF2B5EF4-FFF2-40B4-BE49-F238E27FC236}">
                <a16:creationId xmlns:a16="http://schemas.microsoft.com/office/drawing/2014/main" id="{71EB1DCC-2411-B8B5-EA86-8D9996753C0A}"/>
              </a:ext>
            </a:extLst>
          </p:cNvPr>
          <p:cNvGraphicFramePr>
            <a:graphicFrameLocks noGrp="1"/>
          </p:cNvGraphicFramePr>
          <p:nvPr>
            <p:extLst>
              <p:ext uri="{D42A27DB-BD31-4B8C-83A1-F6EECF244321}">
                <p14:modId xmlns:p14="http://schemas.microsoft.com/office/powerpoint/2010/main" val="3291147415"/>
              </p:ext>
            </p:extLst>
          </p:nvPr>
        </p:nvGraphicFramePr>
        <p:xfrm>
          <a:off x="635395" y="1808810"/>
          <a:ext cx="7957517" cy="7087944"/>
        </p:xfrm>
        <a:graphic>
          <a:graphicData uri="http://schemas.openxmlformats.org/drawingml/2006/table">
            <a:tbl>
              <a:tblPr/>
              <a:tblGrid>
                <a:gridCol w="2002013">
                  <a:extLst>
                    <a:ext uri="{9D8B030D-6E8A-4147-A177-3AD203B41FA5}">
                      <a16:colId xmlns:a16="http://schemas.microsoft.com/office/drawing/2014/main" val="2606063365"/>
                    </a:ext>
                  </a:extLst>
                </a:gridCol>
                <a:gridCol w="3833180">
                  <a:extLst>
                    <a:ext uri="{9D8B030D-6E8A-4147-A177-3AD203B41FA5}">
                      <a16:colId xmlns:a16="http://schemas.microsoft.com/office/drawing/2014/main" val="2780974916"/>
                    </a:ext>
                  </a:extLst>
                </a:gridCol>
                <a:gridCol w="1061162">
                  <a:extLst>
                    <a:ext uri="{9D8B030D-6E8A-4147-A177-3AD203B41FA5}">
                      <a16:colId xmlns:a16="http://schemas.microsoft.com/office/drawing/2014/main" val="1425770864"/>
                    </a:ext>
                  </a:extLst>
                </a:gridCol>
                <a:gridCol w="1061162">
                  <a:extLst>
                    <a:ext uri="{9D8B030D-6E8A-4147-A177-3AD203B41FA5}">
                      <a16:colId xmlns:a16="http://schemas.microsoft.com/office/drawing/2014/main" val="3439036584"/>
                    </a:ext>
                  </a:extLst>
                </a:gridCol>
              </a:tblGrid>
              <a:tr h="317916">
                <a:tc>
                  <a:txBody>
                    <a:bodyPr/>
                    <a:lstStyle/>
                    <a:p>
                      <a:pPr algn="ctr"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大カテゴリ</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ctr"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カテゴリ</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ctr" fontAlgn="ctr"/>
                      <a:r>
                        <a:rPr lang="en" sz="1000" b="0" i="0" u="none" strike="noStrike" dirty="0">
                          <a:solidFill>
                            <a:srgbClr val="FFFFFF"/>
                          </a:solidFill>
                          <a:effectLst/>
                          <a:latin typeface="Roboto" panose="02000000000000000000" pitchFamily="2" charset="0"/>
                          <a:ea typeface="游ゴシック" panose="020B0400000000000000" pitchFamily="34" charset="-128"/>
                        </a:rPr>
                        <a:t>1st Ads / 2nd Ads</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ctr" fontAlgn="ctr"/>
                      <a:r>
                        <a:rPr lang="en" sz="1000" b="0" i="0" u="none" strike="noStrike" dirty="0">
                          <a:solidFill>
                            <a:srgbClr val="FFFFFF"/>
                          </a:solidFill>
                          <a:effectLst/>
                          <a:latin typeface="Roboto" panose="02000000000000000000" pitchFamily="2" charset="0"/>
                          <a:ea typeface="游ゴシック" panose="020B0400000000000000" pitchFamily="34" charset="-128"/>
                        </a:rPr>
                        <a:t>3rd Ads</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extLst>
                  <a:ext uri="{0D108BD9-81ED-4DB2-BD59-A6C34878D82A}">
                    <a16:rowId xmlns:a16="http://schemas.microsoft.com/office/drawing/2014/main" val="236317593"/>
                  </a:ext>
                </a:extLst>
              </a:tr>
              <a:tr h="275527">
                <a:tc rowSpan="7">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医療、美容、健康等</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rtl="0"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健康食品</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業態・商材により一部除く</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861515971"/>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通販コスメ</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業態・商材により一部除く</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438329635"/>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医療系</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一部除く</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、美容整形系</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862860277"/>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治験募集</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590180222"/>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薬機法</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医薬品、医療機器等の品質、有効性及び安全性の確保等に関する法律</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に抵触する恐れのある訴求のある商材</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679720282"/>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エステ</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美顔器・家庭用脱毛器など一部のホームケア用品は企業審査など総合的な判断から掲載可となる可能性があります</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166244669"/>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産経用品 </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避妊具、女性用体温計</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348131354"/>
                  </a:ext>
                </a:extLst>
              </a:tr>
              <a:tr h="275527">
                <a:tc rowSpan="3">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ギャンブル・アダルト</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ギャンブル関連 </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パチンコ等</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 ※ </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一部公営くじ除く </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12700" cap="flat" cmpd="sng" algn="ctr">
                      <a:solidFill>
                        <a:srgbClr val="C8C8C8"/>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916224956"/>
                  </a:ext>
                </a:extLst>
              </a:tr>
              <a:tr h="275527">
                <a:tc vMerge="1">
                  <a:txBody>
                    <a:bodyPr/>
                    <a:lstStyle/>
                    <a:p>
                      <a:endParaRPr kumimoji="1" lang="ja-JP" altLang="en-US"/>
                    </a:p>
                  </a:txBody>
                  <a:tcPr>
                    <a:lnT w="6350" cap="flat" cmpd="sng" algn="ctr">
                      <a:solidFill>
                        <a:srgbClr val="AAAAAA"/>
                      </a:solidFill>
                      <a:prstDash val="solid"/>
                      <a:round/>
                      <a:headEnd type="none" w="med" len="med"/>
                      <a:tailEnd type="none" w="med" len="med"/>
                    </a:lnT>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アダルト</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成人対象の性的な商品サービス等のアダルト全般、性的表現が扱われているサービス、児童ポルノ等を連想させるもの等の青少年保護育成上好ましくない商品サービス、精力剤、合法ドラッグ</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65028" marR="7225" marT="7947" marB="0" anchor="ctr">
                    <a:lnL w="12700" cap="flat" cmpd="sng" algn="ctr">
                      <a:solidFill>
                        <a:srgbClr val="C8C8C8"/>
                      </a:solidFill>
                      <a:prstDash val="solid"/>
                      <a:round/>
                      <a:headEnd type="none" w="med" len="med"/>
                      <a:tailEnd type="none" w="med" len="med"/>
                    </a:lnL>
                    <a:lnR w="12700" cap="flat" cmpd="sng" algn="ctr">
                      <a:solidFill>
                        <a:srgbClr val="C8C8C8"/>
                      </a:solidFill>
                      <a:prstDash val="solid"/>
                      <a:round/>
                      <a:headEnd type="none" w="med" len="med"/>
                      <a:tailEnd type="none" w="med" len="med"/>
                    </a:lnR>
                    <a:lnT w="12700" cap="flat" cmpd="sng" algn="ctr">
                      <a:solidFill>
                        <a:srgbClr val="C8C8C8"/>
                      </a:solidFill>
                      <a:prstDash val="solid"/>
                      <a:round/>
                      <a:headEnd type="none" w="med" len="med"/>
                      <a:tailEnd type="none" w="med" len="med"/>
                    </a:lnT>
                    <a:lnB w="12700" cap="flat" cmpd="sng" algn="ctr">
                      <a:solidFill>
                        <a:srgbClr val="C8C8C8"/>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12700" cap="flat" cmpd="sng" algn="ctr">
                      <a:solidFill>
                        <a:srgbClr val="C8C8C8"/>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203441357"/>
                  </a:ext>
                </a:extLst>
              </a:tr>
              <a:tr h="275527">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Noto Sans JP" panose="020B0200000000000000" pitchFamily="34" charset="-128"/>
                          <a:ea typeface="Noto Sans JP" panose="020B0200000000000000" pitchFamily="34" charset="-128"/>
                        </a:rPr>
                        <a:t>R-18</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以上の映画作品、</a:t>
                      </a:r>
                      <a:r>
                        <a:rPr lang="en" sz="900" b="0" i="0" u="none" strike="noStrike" dirty="0">
                          <a:solidFill>
                            <a:srgbClr val="000000"/>
                          </a:solidFill>
                          <a:effectLst/>
                          <a:latin typeface="Noto Sans JP" panose="020B0200000000000000" pitchFamily="34" charset="-128"/>
                          <a:ea typeface="Noto Sans JP" panose="020B0200000000000000" pitchFamily="34" charset="-128"/>
                        </a:rPr>
                        <a:t>CERO Z (18</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歳以上のみ対象</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のゲーム</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12700" cap="flat" cmpd="sng" algn="ctr">
                      <a:solidFill>
                        <a:srgbClr val="C8C8C8"/>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734152957"/>
                  </a:ext>
                </a:extLst>
              </a:tr>
              <a:tr h="275527">
                <a:tc rowSpan="3">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出会い系、結婚相談所</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出会い系（インターネット異性紹介事業）</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230947874"/>
                  </a:ext>
                </a:extLst>
              </a:tr>
              <a:tr h="275527">
                <a:tc vMerge="1">
                  <a:txBody>
                    <a:bodyPr/>
                    <a:lstStyle/>
                    <a:p>
                      <a:pPr algn="l" fontAlgn="ct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出会い系（結婚相談）</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810806985"/>
                  </a:ext>
                </a:extLst>
              </a:tr>
              <a:tr h="275527">
                <a:tc vMerge="1">
                  <a:txBody>
                    <a:bodyPr/>
                    <a:lstStyle/>
                    <a:p>
                      <a:pPr algn="l" fontAlgn="ct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出会い系（お見合いパーティー）</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191232124"/>
                  </a:ext>
                </a:extLst>
              </a:tr>
              <a:tr h="275527">
                <a:tc rowSpan="9">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金融</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消費者金融</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423141930"/>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カードローン</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銀行法適用の業者で全銀連加盟行提供のものを除く</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071085394"/>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事業性ローン </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4198220002"/>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不動産担保ローン</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405024746"/>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ファクタリング</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80357457"/>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過払い金請求</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64934532"/>
                  </a:ext>
                </a:extLst>
              </a:tr>
              <a:tr h="275527">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Noto Sans JP" panose="020B0200000000000000" pitchFamily="34" charset="-128"/>
                          <a:ea typeface="Noto Sans JP" panose="020B0200000000000000" pitchFamily="34" charset="-128"/>
                        </a:rPr>
                        <a:t>ICO </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849702993"/>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バイナリーオプション</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172770360"/>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金融庁に正式に登録されていない暗号資産交換業者</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みなし業社等</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730774373"/>
                  </a:ext>
                </a:extLst>
              </a:tr>
              <a:tr h="275527">
                <a:tc rowSpan="2">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政治・ 公益法人 </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政党</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政治関連（政府関連は都度相談） </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41886011"/>
                  </a:ext>
                </a:extLst>
              </a:tr>
              <a:tr h="275527">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公益法人 </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en" sz="900" b="0" i="0" u="none" strike="noStrike" dirty="0">
                          <a:solidFill>
                            <a:srgbClr val="000000"/>
                          </a:solidFill>
                          <a:effectLst/>
                          <a:latin typeface="Noto Sans JP" panose="020B0200000000000000" pitchFamily="34" charset="-128"/>
                          <a:ea typeface="Noto Sans JP" panose="020B0200000000000000" pitchFamily="34" charset="-128"/>
                        </a:rPr>
                        <a:t>NPO/NGO、</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社団法人</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65028"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990106514"/>
                  </a:ext>
                </a:extLst>
              </a:tr>
            </a:tbl>
          </a:graphicData>
        </a:graphic>
      </p:graphicFrame>
      <p:graphicFrame>
        <p:nvGraphicFramePr>
          <p:cNvPr id="23" name="表 22">
            <a:extLst>
              <a:ext uri="{FF2B5EF4-FFF2-40B4-BE49-F238E27FC236}">
                <a16:creationId xmlns:a16="http://schemas.microsoft.com/office/drawing/2014/main" id="{B1432628-1E99-3BE4-9AD6-B514CB3CB5E3}"/>
              </a:ext>
            </a:extLst>
          </p:cNvPr>
          <p:cNvGraphicFramePr>
            <a:graphicFrameLocks noGrp="1"/>
          </p:cNvGraphicFramePr>
          <p:nvPr>
            <p:extLst>
              <p:ext uri="{D42A27DB-BD31-4B8C-83A1-F6EECF244321}">
                <p14:modId xmlns:p14="http://schemas.microsoft.com/office/powerpoint/2010/main" val="1343799055"/>
              </p:ext>
            </p:extLst>
          </p:nvPr>
        </p:nvGraphicFramePr>
        <p:xfrm>
          <a:off x="8811863" y="1808810"/>
          <a:ext cx="8917375" cy="6106165"/>
        </p:xfrm>
        <a:graphic>
          <a:graphicData uri="http://schemas.openxmlformats.org/drawingml/2006/table">
            <a:tbl>
              <a:tblPr/>
              <a:tblGrid>
                <a:gridCol w="2243500">
                  <a:extLst>
                    <a:ext uri="{9D8B030D-6E8A-4147-A177-3AD203B41FA5}">
                      <a16:colId xmlns:a16="http://schemas.microsoft.com/office/drawing/2014/main" val="1548824829"/>
                    </a:ext>
                  </a:extLst>
                </a:gridCol>
                <a:gridCol w="4295549">
                  <a:extLst>
                    <a:ext uri="{9D8B030D-6E8A-4147-A177-3AD203B41FA5}">
                      <a16:colId xmlns:a16="http://schemas.microsoft.com/office/drawing/2014/main" val="803514358"/>
                    </a:ext>
                  </a:extLst>
                </a:gridCol>
                <a:gridCol w="1189163">
                  <a:extLst>
                    <a:ext uri="{9D8B030D-6E8A-4147-A177-3AD203B41FA5}">
                      <a16:colId xmlns:a16="http://schemas.microsoft.com/office/drawing/2014/main" val="1966097066"/>
                    </a:ext>
                  </a:extLst>
                </a:gridCol>
                <a:gridCol w="1189163">
                  <a:extLst>
                    <a:ext uri="{9D8B030D-6E8A-4147-A177-3AD203B41FA5}">
                      <a16:colId xmlns:a16="http://schemas.microsoft.com/office/drawing/2014/main" val="995452939"/>
                    </a:ext>
                  </a:extLst>
                </a:gridCol>
              </a:tblGrid>
              <a:tr h="305131">
                <a:tc>
                  <a:txBody>
                    <a:bodyPr/>
                    <a:lstStyle/>
                    <a:p>
                      <a:pPr algn="ctr"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大カテゴリ</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chemeClr val="tx1"/>
                    </a:solidFill>
                  </a:tcPr>
                </a:tc>
                <a:tc>
                  <a:txBody>
                    <a:bodyPr/>
                    <a:lstStyle/>
                    <a:p>
                      <a:pPr algn="ctr"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カテゴリ</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chemeClr val="tx1"/>
                    </a:solidFill>
                  </a:tcPr>
                </a:tc>
                <a:tc>
                  <a:txBody>
                    <a:bodyPr/>
                    <a:lstStyle/>
                    <a:p>
                      <a:pPr algn="ctr" fontAlgn="ctr"/>
                      <a:r>
                        <a:rPr lang="en" sz="1000" b="0" i="0" u="none" strike="noStrike" dirty="0">
                          <a:solidFill>
                            <a:srgbClr val="FFFFFF"/>
                          </a:solidFill>
                          <a:effectLst/>
                          <a:latin typeface="Roboto" panose="02000000000000000000" pitchFamily="2" charset="0"/>
                          <a:ea typeface="游ゴシック" panose="020B0400000000000000" pitchFamily="34" charset="-128"/>
                        </a:rPr>
                        <a:t>1st Ads / 2nd Ads</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chemeClr val="tx1"/>
                    </a:solidFill>
                  </a:tcPr>
                </a:tc>
                <a:tc>
                  <a:txBody>
                    <a:bodyPr/>
                    <a:lstStyle/>
                    <a:p>
                      <a:pPr algn="ctr" fontAlgn="ctr"/>
                      <a:r>
                        <a:rPr lang="en" sz="1000" b="0" i="0" u="none" strike="noStrike" dirty="0">
                          <a:solidFill>
                            <a:srgbClr val="FFFFFF"/>
                          </a:solidFill>
                          <a:effectLst/>
                          <a:latin typeface="Roboto" panose="02000000000000000000" pitchFamily="2" charset="0"/>
                          <a:ea typeface="游ゴシック" panose="020B0400000000000000" pitchFamily="34" charset="-128"/>
                        </a:rPr>
                        <a:t>3rd Ads</a:t>
                      </a:r>
                    </a:p>
                  </a:txBody>
                  <a:tcPr marL="7225" marR="7225" marT="794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chemeClr val="tx1"/>
                    </a:solidFill>
                  </a:tcPr>
                </a:tc>
                <a:extLst>
                  <a:ext uri="{0D108BD9-81ED-4DB2-BD59-A6C34878D82A}">
                    <a16:rowId xmlns:a16="http://schemas.microsoft.com/office/drawing/2014/main" val="2730258428"/>
                  </a:ext>
                </a:extLst>
              </a:tr>
              <a:tr h="305131">
                <a:tc rowSpan="2">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武器・毒物 </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rtl="0"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武器全般</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491989362"/>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毒物劇物</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645852037"/>
                  </a:ext>
                </a:extLst>
              </a:tr>
              <a:tr h="305131">
                <a:tc rowSpan="2">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情報</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rtl="0"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情報商材 </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984994541"/>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情報比較サイト</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4226787807"/>
                  </a:ext>
                </a:extLst>
              </a:tr>
              <a:tr h="305131">
                <a:tc rowSpan="15">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その他</a:t>
                      </a:r>
                    </a:p>
                  </a:txBody>
                  <a:tcPr marL="91033" marR="91033" marT="45516" marB="45516"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宗教関連 </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魔除け・霊感商法霊視商法等</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088783362"/>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寺社仏閣</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初詣・七五三など宗教の布教、勧誘要素を含まないものは除く。具体的な催事内容を含め確認のうえ、厳格に判断いたします。</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988528038"/>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コンプレックス商材</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447434280"/>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無限連鎖講</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272501521"/>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探偵業 </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473900063"/>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家政婦 </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464078777"/>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生体販売 </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361243518"/>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葬儀葬祭業</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250051295"/>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ライブ配信サービス</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879680796"/>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たばこ、電子たばこ</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企業広告は除く</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 </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99445968"/>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占い</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936631602"/>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業務実態が不明瞭な企業の商材 </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671074456"/>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弊社親会社競合サービス</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配車サービス、配車サービスを主たる事業とする企業が運営するフードデリバリーサービス、交通事故防止サービス等</a:t>
                      </a: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endParaRPr lang="ja-JP" altLang="en-US" sz="900" b="0" i="0" u="none" strike="noStrike">
                        <a:solidFill>
                          <a:srgbClr val="000000"/>
                        </a:solidFill>
                        <a:effectLst/>
                        <a:latin typeface="Noto Sans JP" panose="020B0200000000000000" pitchFamily="34" charset="-128"/>
                        <a:ea typeface="Noto Sans JP" panose="020B0200000000000000" pitchFamily="34" charset="-128"/>
                      </a:endParaRP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4252145355"/>
                  </a:ext>
                </a:extLst>
              </a:tr>
              <a:tr h="305131">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タクシー会社と競合する企業やサービス</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marL="0" marR="0" lvl="0" indent="0" algn="ctr" defTabSz="13716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458328229"/>
                  </a:ext>
                </a:extLst>
              </a:tr>
              <a:tr h="308676">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Noto Sans JP" panose="020B0200000000000000" pitchFamily="34" charset="-128"/>
                          <a:ea typeface="Noto Sans JP" panose="020B0200000000000000" pitchFamily="34" charset="-128"/>
                        </a:rPr>
                        <a:t>その他タクシー車内のプライベート空間にそぐわないと判断した業種・商材</a:t>
                      </a:r>
                    </a:p>
                  </a:txBody>
                  <a:tcPr marL="72872"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D8D8D8"/>
                    </a:solid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ctr" fontAlgn="ctr"/>
                      <a:r>
                        <a:rPr lang="en-US" altLang="ja-JP" sz="900" b="0" i="0" u="none" strike="noStrike" dirty="0">
                          <a:solidFill>
                            <a:srgbClr val="000000"/>
                          </a:solidFill>
                          <a:effectLst/>
                          <a:latin typeface="Noto Sans JP" panose="020B0200000000000000" pitchFamily="34" charset="-128"/>
                          <a:ea typeface="Noto Sans JP" panose="020B0200000000000000" pitchFamily="34" charset="-128"/>
                        </a:rPr>
                        <a:t>×</a:t>
                      </a:r>
                    </a:p>
                  </a:txBody>
                  <a:tcPr marL="8098" marR="8098" marT="8907"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14300291"/>
                  </a:ext>
                </a:extLst>
              </a:tr>
            </a:tbl>
          </a:graphicData>
        </a:graphic>
      </p:graphicFrame>
      <p:sp>
        <p:nvSpPr>
          <p:cNvPr id="24" name="テキスト ボックス 23">
            <a:extLst>
              <a:ext uri="{FF2B5EF4-FFF2-40B4-BE49-F238E27FC236}">
                <a16:creationId xmlns:a16="http://schemas.microsoft.com/office/drawing/2014/main" id="{5FF8833B-3EAD-A5A8-1B8D-C8D240846D59}"/>
              </a:ext>
            </a:extLst>
          </p:cNvPr>
          <p:cNvSpPr txBox="1"/>
          <p:nvPr/>
        </p:nvSpPr>
        <p:spPr>
          <a:xfrm>
            <a:off x="8811863" y="8059368"/>
            <a:ext cx="8143576" cy="1014701"/>
          </a:xfrm>
          <a:prstGeom prst="rect">
            <a:avLst/>
          </a:prstGeom>
          <a:noFill/>
        </p:spPr>
        <p:txBody>
          <a:bodyPr wrap="none" rtlCol="0">
            <a:spAutoFit/>
          </a:bodyPr>
          <a:lstStyle/>
          <a:p>
            <a:pPr>
              <a:lnSpc>
                <a:spcPct val="140000"/>
              </a:lnSpc>
            </a:pPr>
            <a:r>
              <a:rPr lang="en-US" altLang="ja-JP" sz="1100" kern="3000" dirty="0">
                <a:latin typeface="Noto Sans JP" panose="020B0200000000000000" pitchFamily="34" charset="-128"/>
                <a:ea typeface="Noto Sans JP" panose="020B0200000000000000" pitchFamily="34" charset="-128"/>
              </a:rPr>
              <a:t>×</a:t>
            </a:r>
            <a:r>
              <a:rPr lang="ja-JP" altLang="en-US" sz="1100" kern="3000">
                <a:latin typeface="Noto Sans JP" panose="020B0200000000000000" pitchFamily="34" charset="-128"/>
                <a:ea typeface="Noto Sans JP" panose="020B0200000000000000" pitchFamily="34" charset="-128"/>
              </a:rPr>
              <a:t>：原則掲載</a:t>
            </a:r>
            <a:r>
              <a:rPr lang="en-US" altLang="ja-JP" sz="1100" kern="3000" dirty="0">
                <a:latin typeface="Noto Sans JP" panose="020B0200000000000000" pitchFamily="34" charset="-128"/>
                <a:ea typeface="Noto Sans JP" panose="020B0200000000000000" pitchFamily="34" charset="-128"/>
              </a:rPr>
              <a:t>NG</a:t>
            </a:r>
          </a:p>
          <a:p>
            <a:pPr>
              <a:lnSpc>
                <a:spcPct val="140000"/>
              </a:lnSpc>
            </a:pPr>
            <a:r>
              <a:rPr kumimoji="1" lang="ja-JP" altLang="en-US" sz="1100" kern="3000">
                <a:latin typeface="Noto Sans JP" panose="020B0200000000000000" pitchFamily="34" charset="-128"/>
                <a:ea typeface="Noto Sans JP" panose="020B0200000000000000" pitchFamily="34" charset="-128"/>
              </a:rPr>
              <a:t>△：指定枠に限り掲載可能（</a:t>
            </a:r>
            <a:r>
              <a:rPr kumimoji="1" lang="en-US" altLang="ja-JP" sz="1100" kern="3000" dirty="0">
                <a:latin typeface="Noto Sans JP" panose="020B0200000000000000" pitchFamily="34" charset="-128"/>
                <a:ea typeface="Noto Sans JP" panose="020B0200000000000000" pitchFamily="34" charset="-128"/>
              </a:rPr>
              <a:t>3rd Ads</a:t>
            </a:r>
            <a:r>
              <a:rPr kumimoji="1" lang="ja-JP" altLang="en-US" sz="1100" kern="3000">
                <a:latin typeface="Noto Sans JP" panose="020B0200000000000000" pitchFamily="34" charset="-128"/>
                <a:ea typeface="Noto Sans JP" panose="020B0200000000000000" pitchFamily="34" charset="-128"/>
              </a:rPr>
              <a:t>枠のうち、週あたり</a:t>
            </a:r>
            <a:r>
              <a:rPr kumimoji="1" lang="en-US" altLang="ja-JP" sz="1100" kern="3000" dirty="0">
                <a:latin typeface="Noto Sans JP" panose="020B0200000000000000" pitchFamily="34" charset="-128"/>
                <a:ea typeface="Noto Sans JP" panose="020B0200000000000000" pitchFamily="34" charset="-128"/>
              </a:rPr>
              <a:t>[FULL]3</a:t>
            </a:r>
            <a:r>
              <a:rPr kumimoji="1" lang="ja-JP" altLang="en-US" sz="1100" kern="3000">
                <a:latin typeface="Noto Sans JP" panose="020B0200000000000000" pitchFamily="34" charset="-128"/>
                <a:ea typeface="Noto Sans JP" panose="020B0200000000000000" pitchFamily="34" charset="-128"/>
              </a:rPr>
              <a:t>枠まで）</a:t>
            </a:r>
            <a:endParaRPr kumimoji="1" lang="en-US" altLang="ja-JP" sz="1100" kern="3000" dirty="0">
              <a:latin typeface="Noto Sans JP" panose="020B0200000000000000" pitchFamily="34" charset="-128"/>
              <a:ea typeface="Noto Sans JP" panose="020B0200000000000000" pitchFamily="34" charset="-128"/>
            </a:endParaRPr>
          </a:p>
          <a:p>
            <a:pPr>
              <a:lnSpc>
                <a:spcPct val="140000"/>
              </a:lnSpc>
            </a:pPr>
            <a:r>
              <a:rPr kumimoji="1" lang="ja-JP" altLang="en-US" sz="1100" kern="3000">
                <a:latin typeface="Noto Sans JP" panose="020B0200000000000000" pitchFamily="34" charset="-128"/>
                <a:ea typeface="Noto Sans JP" panose="020B0200000000000000" pitchFamily="34" charset="-128"/>
              </a:rPr>
              <a:t>　　通常より更に厳格な広告審査</a:t>
            </a:r>
            <a:r>
              <a:rPr kumimoji="1" lang="en-US" altLang="ja-JP" sz="1100" kern="3000" dirty="0">
                <a:latin typeface="Noto Sans JP" panose="020B0200000000000000" pitchFamily="34" charset="-128"/>
                <a:ea typeface="Noto Sans JP" panose="020B0200000000000000" pitchFamily="34" charset="-128"/>
              </a:rPr>
              <a:t>※</a:t>
            </a:r>
            <a:r>
              <a:rPr kumimoji="1" lang="ja-JP" altLang="en-US" sz="1100" kern="3000">
                <a:latin typeface="Noto Sans JP" panose="020B0200000000000000" pitchFamily="34" charset="-128"/>
                <a:ea typeface="Noto Sans JP" panose="020B0200000000000000" pitchFamily="34" charset="-128"/>
              </a:rPr>
              <a:t>を通過した場合のみ掲載が可能</a:t>
            </a:r>
            <a:endParaRPr kumimoji="1" lang="en-US" altLang="ja-JP" sz="1100" kern="3000" dirty="0">
              <a:latin typeface="Noto Sans JP" panose="020B0200000000000000" pitchFamily="34" charset="-128"/>
              <a:ea typeface="Noto Sans JP" panose="020B0200000000000000" pitchFamily="34" charset="-128"/>
            </a:endParaRPr>
          </a:p>
          <a:p>
            <a:pPr>
              <a:lnSpc>
                <a:spcPct val="140000"/>
              </a:lnSpc>
            </a:pPr>
            <a:r>
              <a:rPr kumimoji="1" lang="ja-JP" altLang="en-US" sz="1100" kern="3000">
                <a:latin typeface="Noto Sans JP" panose="020B0200000000000000" pitchFamily="34" charset="-128"/>
                <a:ea typeface="Noto Sans JP" panose="020B0200000000000000" pitchFamily="34" charset="-128"/>
              </a:rPr>
              <a:t>　　</a:t>
            </a:r>
            <a:r>
              <a:rPr kumimoji="1" lang="en-US" altLang="ja-JP" sz="1100" kern="3000" dirty="0">
                <a:solidFill>
                  <a:srgbClr val="AAAAAA"/>
                </a:solidFill>
                <a:latin typeface="Noto Sans JP" panose="020B0200000000000000" pitchFamily="34" charset="-128"/>
                <a:ea typeface="Noto Sans JP" panose="020B0200000000000000" pitchFamily="34" charset="-128"/>
              </a:rPr>
              <a:t>※</a:t>
            </a:r>
            <a:r>
              <a:rPr kumimoji="1" lang="ja-JP" altLang="en-US" sz="1100" kern="3000">
                <a:solidFill>
                  <a:srgbClr val="AAAAAA"/>
                </a:solidFill>
                <a:latin typeface="Noto Sans JP" panose="020B0200000000000000" pitchFamily="34" charset="-128"/>
                <a:ea typeface="Noto Sans JP" panose="020B0200000000000000" pitchFamily="34" charset="-128"/>
              </a:rPr>
              <a:t>「タクシーはお客様がリラックスするおもてなしの空間である」という</a:t>
            </a:r>
            <a:r>
              <a:rPr kumimoji="1" lang="en-US" altLang="ja-JP" sz="1100" kern="3000" dirty="0">
                <a:solidFill>
                  <a:srgbClr val="AAAAAA"/>
                </a:solidFill>
                <a:latin typeface="Noto Sans JP" panose="020B0200000000000000" pitchFamily="34" charset="-128"/>
                <a:ea typeface="Noto Sans JP" panose="020B0200000000000000" pitchFamily="34" charset="-128"/>
              </a:rPr>
              <a:t>NG</a:t>
            </a:r>
            <a:r>
              <a:rPr kumimoji="1" lang="ja-JP" altLang="en-US" sz="1100" kern="3000">
                <a:solidFill>
                  <a:srgbClr val="AAAAAA"/>
                </a:solidFill>
                <a:latin typeface="Noto Sans JP" panose="020B0200000000000000" pitchFamily="34" charset="-128"/>
                <a:ea typeface="Noto Sans JP" panose="020B0200000000000000" pitchFamily="34" charset="-128"/>
              </a:rPr>
              <a:t>クリエイティブ表現の規定にそぐわないもの</a:t>
            </a:r>
            <a:endParaRPr kumimoji="1" lang="en-US" altLang="ja-JP" sz="1100" kern="3000" dirty="0">
              <a:solidFill>
                <a:srgbClr val="AAAAAA"/>
              </a:solidFill>
              <a:latin typeface="Noto Sans JP" panose="020B0200000000000000" pitchFamily="34" charset="-128"/>
              <a:ea typeface="Noto Sans JP" panose="020B0200000000000000" pitchFamily="34" charset="-128"/>
            </a:endParaRPr>
          </a:p>
        </p:txBody>
      </p:sp>
      <p:sp>
        <p:nvSpPr>
          <p:cNvPr id="6" name="Slide Number Placeholder 5">
            <a:extLst>
              <a:ext uri="{FF2B5EF4-FFF2-40B4-BE49-F238E27FC236}">
                <a16:creationId xmlns:a16="http://schemas.microsoft.com/office/drawing/2014/main" id="{0D27DD62-11A0-86AF-B3B5-23B0FEA55E46}"/>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37</a:t>
            </a:fld>
            <a:endParaRPr kumimoji="1" lang="ja-JP" altLang="en-US">
              <a:solidFill>
                <a:srgbClr val="AAAAAA"/>
              </a:solidFill>
            </a:endParaRPr>
          </a:p>
        </p:txBody>
      </p:sp>
    </p:spTree>
    <p:extLst>
      <p:ext uri="{BB962C8B-B14F-4D97-AF65-F5344CB8AC3E}">
        <p14:creationId xmlns:p14="http://schemas.microsoft.com/office/powerpoint/2010/main" val="2354014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7229543"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厳格な掲載基準　</a:t>
            </a:r>
            <a:r>
              <a:rPr kumimoji="1" lang="en-US" altLang="ja-JP" sz="2800" kern="3000" spc="60" dirty="0">
                <a:solidFill>
                  <a:schemeClr val="bg1"/>
                </a:solidFill>
                <a:latin typeface="Noto Sans JP" panose="020B0200000000000000" pitchFamily="34" charset="-128"/>
                <a:ea typeface="Noto Sans JP" panose="020B0200000000000000" pitchFamily="34" charset="-128"/>
              </a:rPr>
              <a:t>– NG</a:t>
            </a:r>
            <a:r>
              <a:rPr kumimoji="1" lang="ja-JP" altLang="en-US" sz="2800" kern="3000" spc="60">
                <a:solidFill>
                  <a:schemeClr val="bg1"/>
                </a:solidFill>
                <a:latin typeface="Noto Sans JP" panose="020B0200000000000000" pitchFamily="34" charset="-128"/>
                <a:ea typeface="Noto Sans JP" panose="020B0200000000000000" pitchFamily="34" charset="-128"/>
              </a:rPr>
              <a:t>クリエイティブ表現</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20" name="テキスト ボックス 19">
            <a:extLst>
              <a:ext uri="{FF2B5EF4-FFF2-40B4-BE49-F238E27FC236}">
                <a16:creationId xmlns:a16="http://schemas.microsoft.com/office/drawing/2014/main" id="{1895F23C-52C9-CD55-DC6F-946A0F845297}"/>
              </a:ext>
            </a:extLst>
          </p:cNvPr>
          <p:cNvSpPr txBox="1"/>
          <p:nvPr/>
        </p:nvSpPr>
        <p:spPr>
          <a:xfrm>
            <a:off x="658360" y="1801227"/>
            <a:ext cx="2302508" cy="330072"/>
          </a:xfrm>
          <a:prstGeom prst="rect">
            <a:avLst/>
          </a:prstGeom>
          <a:solidFill>
            <a:schemeClr val="tx1"/>
          </a:solidFill>
          <a:ln>
            <a:noFill/>
          </a:ln>
        </p:spPr>
        <p:txBody>
          <a:bodyPr wrap="none" lIns="180000" tIns="72000" rIns="180000" bIns="72000" rtlCol="0">
            <a:spAutoFit/>
          </a:bodyPr>
          <a:lstStyle/>
          <a:p>
            <a:r>
              <a:rPr lang="ja-JP" altLang="en-US" sz="1200" kern="3000" spc="60">
                <a:solidFill>
                  <a:schemeClr val="bg1"/>
                </a:solidFill>
                <a:latin typeface="Noto Sans JP" panose="020B0200000000000000" pitchFamily="34" charset="-128"/>
                <a:ea typeface="Noto Sans JP" panose="020B0200000000000000" pitchFamily="34" charset="-128"/>
              </a:rPr>
              <a:t>チープな印象を受けるもの</a:t>
            </a:r>
            <a:endParaRPr lang="en-US" altLang="ja-JP" sz="1200" kern="3000" spc="60" dirty="0">
              <a:solidFill>
                <a:schemeClr val="bg1"/>
              </a:solidFill>
              <a:latin typeface="Noto Sans JP" panose="020B0200000000000000" pitchFamily="34" charset="-128"/>
              <a:ea typeface="Noto Sans JP" panose="020B0200000000000000" pitchFamily="34" charset="-128"/>
            </a:endParaRPr>
          </a:p>
        </p:txBody>
      </p:sp>
      <p:sp>
        <p:nvSpPr>
          <p:cNvPr id="21" name="テキスト ボックス 20">
            <a:extLst>
              <a:ext uri="{FF2B5EF4-FFF2-40B4-BE49-F238E27FC236}">
                <a16:creationId xmlns:a16="http://schemas.microsoft.com/office/drawing/2014/main" id="{A98218C4-2BC0-376C-D60D-805079A98E5C}"/>
              </a:ext>
            </a:extLst>
          </p:cNvPr>
          <p:cNvSpPr txBox="1"/>
          <p:nvPr/>
        </p:nvSpPr>
        <p:spPr>
          <a:xfrm>
            <a:off x="669711" y="2186393"/>
            <a:ext cx="6955455" cy="2592056"/>
          </a:xfrm>
          <a:prstGeom prst="rect">
            <a:avLst/>
          </a:prstGeom>
          <a:noFill/>
        </p:spPr>
        <p:txBody>
          <a:bodyPr wrap="square" rtlCol="0">
            <a:spAutoFit/>
          </a:bodyPr>
          <a:lstStyle/>
          <a:p>
            <a:pPr algn="l">
              <a:lnSpc>
                <a:spcPct val="140000"/>
              </a:lnSpc>
            </a:pPr>
            <a:r>
              <a:rPr lang="ja-JP" altLang="en-US" sz="900" spc="40">
                <a:latin typeface="Noto Sans JP" panose="020B0200000000000000" pitchFamily="34" charset="-128"/>
                <a:ea typeface="Noto Sans JP" panose="020B0200000000000000" pitchFamily="34" charset="-128"/>
              </a:rPr>
              <a:t>（以下例）</a:t>
            </a:r>
            <a:endParaRPr lang="en-US" altLang="ja-JP" sz="900" spc="40" dirty="0">
              <a:latin typeface="Noto Sans JP" panose="020B0200000000000000" pitchFamily="34" charset="-128"/>
              <a:ea typeface="Noto Sans JP" panose="020B0200000000000000" pitchFamily="34" charset="-128"/>
            </a:endParaRP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二次元バーコードの表示や、特定の静止画を表示させ続ける表現</a:t>
            </a:r>
            <a:endParaRPr lang="en-US" altLang="ja-JP" sz="900" spc="40" dirty="0">
              <a:latin typeface="Noto Sans JP" panose="020B0200000000000000" pitchFamily="34" charset="-128"/>
              <a:ea typeface="Noto Sans JP" panose="020B0200000000000000" pitchFamily="34" charset="-128"/>
            </a:endParaRPr>
          </a:p>
          <a:p>
            <a:pPr algn="l">
              <a:lnSpc>
                <a:spcPct val="140000"/>
              </a:lnSpc>
            </a:pPr>
            <a:r>
              <a:rPr lang="ja-JP" altLang="en-US" sz="900" spc="40">
                <a:latin typeface="Noto Sans JP" panose="020B0200000000000000" pitchFamily="34" charset="-128"/>
                <a:ea typeface="Noto Sans JP" panose="020B0200000000000000" pitchFamily="34" charset="-128"/>
              </a:rPr>
              <a:t>　（ただし、検索窓や電話番号はクリエイティブ中での表記方法によって許容する場合があります。）</a:t>
            </a:r>
          </a:p>
          <a:p>
            <a:pPr marL="138113" indent="-138113">
              <a:lnSpc>
                <a:spcPct val="140000"/>
              </a:lnSpc>
              <a:buFont typeface="Arial" panose="020B0604020202020204" pitchFamily="34" charset="0"/>
              <a:buChar char="•"/>
            </a:pPr>
            <a:r>
              <a:rPr lang="en-US" altLang="ja-JP" sz="900" kern="0" spc="40" dirty="0">
                <a:latin typeface="Noto Sans JP" panose="020B0200000000000000" pitchFamily="34" charset="-128"/>
                <a:ea typeface="Noto Sans JP" panose="020B0200000000000000" pitchFamily="34" charset="-128"/>
                <a:cs typeface="Noto Serif JP Regular" pitchFamily="34" charset="-120"/>
              </a:rPr>
              <a:t>同じ静止画(画面の一部ではなく全画面のもの)を全体尺の中で15秒</a:t>
            </a:r>
            <a:r>
              <a:rPr lang="ja-JP" altLang="en-US" sz="900" kern="0" spc="40">
                <a:latin typeface="Noto Sans JP" panose="020B0200000000000000" pitchFamily="34" charset="-128"/>
                <a:ea typeface="Noto Sans JP" panose="020B0200000000000000" pitchFamily="34" charset="-128"/>
                <a:cs typeface="Noto Serif JP Regular" pitchFamily="34" charset="-120"/>
              </a:rPr>
              <a:t>を超えて表示</a:t>
            </a:r>
            <a:r>
              <a:rPr lang="en-US" altLang="ja-JP" sz="900" kern="0" spc="40" dirty="0">
                <a:latin typeface="Noto Sans JP" panose="020B0200000000000000" pitchFamily="34" charset="-128"/>
                <a:ea typeface="Noto Sans JP" panose="020B0200000000000000" pitchFamily="34" charset="-128"/>
                <a:cs typeface="Noto Serif JP Regular" pitchFamily="34" charset="-120"/>
              </a:rPr>
              <a:t>すること</a:t>
            </a:r>
            <a:endParaRPr lang="en-US" altLang="ja-JP" sz="900" kern="0" spc="40" dirty="0">
              <a:latin typeface="Noto Sans JP" panose="020B0200000000000000" pitchFamily="34" charset="-128"/>
              <a:ea typeface="Noto Sans JP" panose="020B0200000000000000" pitchFamily="34" charset="-128"/>
            </a:endParaRPr>
          </a:p>
          <a:p>
            <a:pPr marL="138113" indent="-138113">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動画クリエイティブの画面の一部でバナー状のクリエイティブ表現を行う動画</a:t>
            </a:r>
            <a:endParaRPr lang="en-US" altLang="ja-JP" sz="900" spc="40" dirty="0">
              <a:latin typeface="Noto Sans JP" panose="020B0200000000000000" pitchFamily="34" charset="-128"/>
              <a:ea typeface="Noto Sans JP" panose="020B0200000000000000" pitchFamily="34" charset="-128"/>
            </a:endParaRPr>
          </a:p>
          <a:p>
            <a:pPr>
              <a:lnSpc>
                <a:spcPct val="140000"/>
              </a:lnSpc>
            </a:pPr>
            <a:r>
              <a:rPr lang="en-US" altLang="ja-JP" sz="900" spc="40" dirty="0">
                <a:latin typeface="Noto Sans JP" panose="020B0200000000000000" pitchFamily="34" charset="-128"/>
                <a:ea typeface="Noto Sans JP" panose="020B0200000000000000" pitchFamily="34" charset="-128"/>
              </a:rPr>
              <a:t>  </a:t>
            </a:r>
            <a:r>
              <a:rPr lang="ja-JP" altLang="en-US" sz="900" spc="40">
                <a:latin typeface="Noto Sans JP" panose="020B0200000000000000" pitchFamily="34" charset="-128"/>
                <a:ea typeface="Noto Sans JP" panose="020B0200000000000000" pitchFamily="34" charset="-128"/>
              </a:rPr>
              <a:t>（無地などクリエイティブ表現を阻害せず、動画の内容を補足するものは許容とする場合があります。）</a:t>
            </a:r>
            <a:endParaRPr lang="en-US" altLang="ja-JP" sz="900" kern="0" spc="40" dirty="0">
              <a:latin typeface="Noto Sans JP" panose="020B0200000000000000" pitchFamily="34" charset="-128"/>
              <a:ea typeface="Noto Sans JP" panose="020B0200000000000000" pitchFamily="34" charset="-128"/>
            </a:endParaRP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ゲームの解説・操作説明・実況がメインとなっている動画</a:t>
            </a: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情報量が過多であるもの</a:t>
            </a: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ナレーションなしでスライドショーのみで構成されているもの</a:t>
            </a: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同じ映像が連続し、カット数が少なく構成が冗長であるもの</a:t>
            </a: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カラーコレクション等の映像加工がなされていないもの</a:t>
            </a: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フリー素材やそれに準ずる素材（画像、映像、音楽）を多用しているもの</a:t>
            </a:r>
          </a:p>
          <a:p>
            <a:pPr marL="138113" indent="-138113" algn="l">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映像品質の低いもの</a:t>
            </a:r>
          </a:p>
        </p:txBody>
      </p:sp>
      <p:sp>
        <p:nvSpPr>
          <p:cNvPr id="22" name="テキスト ボックス 21">
            <a:extLst>
              <a:ext uri="{FF2B5EF4-FFF2-40B4-BE49-F238E27FC236}">
                <a16:creationId xmlns:a16="http://schemas.microsoft.com/office/drawing/2014/main" id="{BD6D6246-D8D9-6205-A87E-9AACE1C9B244}"/>
              </a:ext>
            </a:extLst>
          </p:cNvPr>
          <p:cNvSpPr txBox="1"/>
          <p:nvPr/>
        </p:nvSpPr>
        <p:spPr>
          <a:xfrm>
            <a:off x="658360" y="4849831"/>
            <a:ext cx="2302508" cy="330072"/>
          </a:xfrm>
          <a:prstGeom prst="rect">
            <a:avLst/>
          </a:prstGeom>
          <a:solidFill>
            <a:schemeClr val="tx1"/>
          </a:solidFill>
          <a:ln>
            <a:noFill/>
          </a:ln>
        </p:spPr>
        <p:txBody>
          <a:bodyPr wrap="none" lIns="180000" tIns="72000" rIns="180000" bIns="72000" rtlCol="0">
            <a:spAutoFit/>
          </a:bodyPr>
          <a:lstStyle/>
          <a:p>
            <a:r>
              <a:rPr lang="ja-JP" altLang="en-US" sz="1200" kern="3000" spc="60">
                <a:solidFill>
                  <a:schemeClr val="bg1"/>
                </a:solidFill>
                <a:latin typeface="Noto Sans JP" panose="020B0200000000000000" pitchFamily="34" charset="-128"/>
                <a:ea typeface="Noto Sans JP" panose="020B0200000000000000" pitchFamily="34" charset="-128"/>
              </a:rPr>
              <a:t>乗客に不快感を与えるもの</a:t>
            </a:r>
            <a:endParaRPr lang="en-US" altLang="ja-JP" sz="1200" kern="3000" spc="60" dirty="0">
              <a:solidFill>
                <a:schemeClr val="bg1"/>
              </a:solidFill>
              <a:latin typeface="Noto Sans JP" panose="020B0200000000000000" pitchFamily="34" charset="-128"/>
              <a:ea typeface="Noto Sans JP" panose="020B0200000000000000" pitchFamily="34" charset="-128"/>
            </a:endParaRPr>
          </a:p>
        </p:txBody>
      </p:sp>
      <p:sp>
        <p:nvSpPr>
          <p:cNvPr id="23" name="テキスト ボックス 22">
            <a:extLst>
              <a:ext uri="{FF2B5EF4-FFF2-40B4-BE49-F238E27FC236}">
                <a16:creationId xmlns:a16="http://schemas.microsoft.com/office/drawing/2014/main" id="{03C1C1BE-CD7B-A8EE-4BFD-DD24655FF955}"/>
              </a:ext>
            </a:extLst>
          </p:cNvPr>
          <p:cNvSpPr txBox="1"/>
          <p:nvPr/>
        </p:nvSpPr>
        <p:spPr>
          <a:xfrm>
            <a:off x="669711" y="5234997"/>
            <a:ext cx="5746587" cy="2592056"/>
          </a:xfrm>
          <a:prstGeom prst="rect">
            <a:avLst/>
          </a:prstGeom>
          <a:noFill/>
        </p:spPr>
        <p:txBody>
          <a:bodyPr wrap="square" rtlCol="0">
            <a:spAutoFit/>
          </a:bodyPr>
          <a:lstStyle/>
          <a:p>
            <a:pPr algn="l">
              <a:lnSpc>
                <a:spcPct val="140000"/>
              </a:lnSpc>
            </a:pPr>
            <a:r>
              <a:rPr lang="ja-JP" altLang="en-US" sz="900" spc="40">
                <a:latin typeface="Noto Sans JP" panose="020B0200000000000000" pitchFamily="34" charset="-128"/>
                <a:ea typeface="Noto Sans JP" panose="020B0200000000000000" pitchFamily="34" charset="-128"/>
              </a:rPr>
              <a:t>（以下例）</a:t>
            </a:r>
            <a:endParaRPr lang="en-US" altLang="ja-JP" sz="900" spc="40" dirty="0">
              <a:latin typeface="Noto Sans JP" panose="020B0200000000000000" pitchFamily="34" charset="-128"/>
              <a:ea typeface="Noto Sans JP" panose="020B0200000000000000" pitchFamily="34" charset="-128"/>
            </a:endParaRP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車酔いを誘発する可能性があるもの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過度に騒いだり、怒鳴ったりする表現</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高速で振動したり、点滅したり、単純なループを繰り返すような画像、映像を用いたもの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人間の局部を強調したもの、コンプレックス部分を露骨に表現したもの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過度な肌の露出があるもの、性的なもの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同一クリエイティブ（ほぼ同じ内容のものも含む）を</a:t>
            </a:r>
            <a:r>
              <a:rPr lang="en-US" altLang="ja-JP" sz="900" spc="40" dirty="0">
                <a:latin typeface="Noto Sans JP" panose="020B0200000000000000" pitchFamily="34" charset="-128"/>
                <a:ea typeface="Noto Sans JP" panose="020B0200000000000000" pitchFamily="34" charset="-128"/>
              </a:rPr>
              <a:t>1</a:t>
            </a:r>
            <a:r>
              <a:rPr lang="ja-JP" altLang="en-US" sz="900" spc="40">
                <a:latin typeface="Noto Sans JP" panose="020B0200000000000000" pitchFamily="34" charset="-128"/>
                <a:ea typeface="Noto Sans JP" panose="020B0200000000000000" pitchFamily="34" charset="-128"/>
              </a:rPr>
              <a:t>枠で連続して複数回流すこと</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演者自体や演者の表現が不快感を与える可能性のあるもの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顔のアップが連続するもの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緊急車両のサイレンや、そのように誤認される可能性のある音声が入ったもの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恐怖を感じる可能性があるもの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動画上の演出であるとわからず乗客が不安を感じる可能性のあるもの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画面下部の各種ボタン操作領域の位置を指定してアクションを促すもの</a:t>
            </a:r>
          </a:p>
        </p:txBody>
      </p:sp>
      <p:sp>
        <p:nvSpPr>
          <p:cNvPr id="26" name="テキスト ボックス 25">
            <a:extLst>
              <a:ext uri="{FF2B5EF4-FFF2-40B4-BE49-F238E27FC236}">
                <a16:creationId xmlns:a16="http://schemas.microsoft.com/office/drawing/2014/main" id="{08102115-9CF9-B49F-BBDC-93D6EEE11682}"/>
              </a:ext>
            </a:extLst>
          </p:cNvPr>
          <p:cNvSpPr txBox="1"/>
          <p:nvPr/>
        </p:nvSpPr>
        <p:spPr>
          <a:xfrm>
            <a:off x="658360" y="8146700"/>
            <a:ext cx="2787256" cy="330072"/>
          </a:xfrm>
          <a:prstGeom prst="rect">
            <a:avLst/>
          </a:prstGeom>
          <a:solidFill>
            <a:schemeClr val="tx1"/>
          </a:solidFill>
          <a:ln>
            <a:noFill/>
          </a:ln>
        </p:spPr>
        <p:txBody>
          <a:bodyPr wrap="none" lIns="180000" tIns="72000" rIns="180000" bIns="72000" rtlCol="0">
            <a:spAutoFit/>
          </a:bodyPr>
          <a:lstStyle/>
          <a:p>
            <a:r>
              <a:rPr lang="ja-JP" altLang="en-US" sz="1200" kern="3000" spc="60">
                <a:solidFill>
                  <a:schemeClr val="bg1"/>
                </a:solidFill>
                <a:latin typeface="Noto Sans JP" panose="020B0200000000000000" pitchFamily="34" charset="-128"/>
                <a:ea typeface="Noto Sans JP" panose="020B0200000000000000" pitchFamily="34" charset="-128"/>
              </a:rPr>
              <a:t>ダブルスポンサーに該当するもの</a:t>
            </a:r>
            <a:endParaRPr lang="en-US" altLang="ja-JP" sz="1200" kern="3000" spc="60" dirty="0">
              <a:solidFill>
                <a:schemeClr val="bg1"/>
              </a:solidFill>
              <a:latin typeface="Noto Sans JP" panose="020B0200000000000000" pitchFamily="34" charset="-128"/>
              <a:ea typeface="Noto Sans JP" panose="020B0200000000000000" pitchFamily="34" charset="-128"/>
            </a:endParaRPr>
          </a:p>
        </p:txBody>
      </p:sp>
      <p:sp>
        <p:nvSpPr>
          <p:cNvPr id="27" name="テキスト ボックス 26">
            <a:extLst>
              <a:ext uri="{FF2B5EF4-FFF2-40B4-BE49-F238E27FC236}">
                <a16:creationId xmlns:a16="http://schemas.microsoft.com/office/drawing/2014/main" id="{841790C2-CF23-A9F8-0723-071DBE99777E}"/>
              </a:ext>
            </a:extLst>
          </p:cNvPr>
          <p:cNvSpPr txBox="1"/>
          <p:nvPr/>
        </p:nvSpPr>
        <p:spPr>
          <a:xfrm>
            <a:off x="669711" y="8531866"/>
            <a:ext cx="5746587" cy="653064"/>
          </a:xfrm>
          <a:prstGeom prst="rect">
            <a:avLst/>
          </a:prstGeom>
          <a:noFill/>
        </p:spPr>
        <p:txBody>
          <a:bodyPr wrap="square" rtlCol="0">
            <a:spAutoFit/>
          </a:bodyPr>
          <a:lstStyle/>
          <a:p>
            <a:pPr algn="l">
              <a:lnSpc>
                <a:spcPct val="140000"/>
              </a:lnSpc>
            </a:pPr>
            <a:r>
              <a:rPr lang="ja-JP" altLang="en-US" sz="900" spc="40">
                <a:latin typeface="Noto Sans JP" panose="020B0200000000000000" pitchFamily="34" charset="-128"/>
                <a:ea typeface="Noto Sans JP" panose="020B0200000000000000" pitchFamily="34" charset="-128"/>
              </a:rPr>
              <a:t>（以下例）</a:t>
            </a:r>
            <a:endParaRPr lang="en-US" altLang="ja-JP" sz="900" spc="40" dirty="0">
              <a:latin typeface="Noto Sans JP" panose="020B0200000000000000" pitchFamily="34" charset="-128"/>
              <a:ea typeface="Noto Sans JP" panose="020B0200000000000000" pitchFamily="34" charset="-128"/>
            </a:endParaRPr>
          </a:p>
          <a:p>
            <a:pPr marL="171450" indent="-171450" algn="l">
              <a:lnSpc>
                <a:spcPct val="140000"/>
              </a:lnSpc>
              <a:buFont typeface="Arial" panose="020B0604020202020204" pitchFamily="34" charset="0"/>
              <a:buChar char="•"/>
            </a:pPr>
            <a:r>
              <a:rPr lang="en-US" altLang="ja-JP" sz="900" kern="0" spc="40" dirty="0">
                <a:latin typeface="Noto Sans JP" panose="020B0200000000000000" pitchFamily="34" charset="-128"/>
                <a:ea typeface="Noto Sans JP" panose="020B0200000000000000" pitchFamily="34" charset="-128"/>
                <a:cs typeface="Noto Serif JP Regular" pitchFamily="34" charset="-120"/>
              </a:rPr>
              <a:t>1枠で複数クライアント、複数ブランド、複数アイテムの広告を流すこと</a:t>
            </a:r>
          </a:p>
          <a:p>
            <a:pPr marL="171450" indent="-171450">
              <a:lnSpc>
                <a:spcPct val="140000"/>
              </a:lnSpc>
              <a:buFont typeface="Arial" panose="020B0604020202020204" pitchFamily="34" charset="0"/>
              <a:buChar char="•"/>
            </a:pPr>
            <a:r>
              <a:rPr lang="en-US" altLang="ja-JP" sz="900" kern="0" spc="40" dirty="0">
                <a:latin typeface="Noto Sans JP" panose="020B0200000000000000" pitchFamily="34" charset="-128"/>
                <a:ea typeface="Noto Sans JP" panose="020B0200000000000000" pitchFamily="34" charset="-128"/>
                <a:cs typeface="Noto Serif JP Regular" pitchFamily="34" charset="-120"/>
              </a:rPr>
              <a:t>ダブルスポンサーの際に広告の主体者が明示されていないもの</a:t>
            </a:r>
            <a:endParaRPr lang="en-US" altLang="ja-JP" sz="900" spc="40" dirty="0">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CD1F0519-3A4C-0CC9-B695-0739E36AE1AB}"/>
              </a:ext>
            </a:extLst>
          </p:cNvPr>
          <p:cNvSpPr txBox="1"/>
          <p:nvPr/>
        </p:nvSpPr>
        <p:spPr>
          <a:xfrm>
            <a:off x="7164979" y="1801227"/>
            <a:ext cx="3756752" cy="330072"/>
          </a:xfrm>
          <a:prstGeom prst="rect">
            <a:avLst/>
          </a:prstGeom>
          <a:solidFill>
            <a:schemeClr val="tx1"/>
          </a:solidFill>
          <a:ln>
            <a:noFill/>
          </a:ln>
        </p:spPr>
        <p:txBody>
          <a:bodyPr wrap="none" lIns="180000" tIns="72000" rIns="180000" bIns="72000" rtlCol="0">
            <a:spAutoFit/>
          </a:bodyPr>
          <a:lstStyle/>
          <a:p>
            <a:r>
              <a:rPr lang="ja-JP" altLang="en-US" sz="1200" kern="3000" spc="60">
                <a:solidFill>
                  <a:schemeClr val="bg1"/>
                </a:solidFill>
                <a:latin typeface="Noto Sans JP" panose="020B0200000000000000" pitchFamily="34" charset="-128"/>
                <a:ea typeface="Noto Sans JP" panose="020B0200000000000000" pitchFamily="34" charset="-128"/>
              </a:rPr>
              <a:t>法令や業界の自主規制、公序良俗に反するもの</a:t>
            </a:r>
            <a:endParaRPr lang="en-US" altLang="ja-JP" sz="1200" kern="3000" spc="60" dirty="0">
              <a:solidFill>
                <a:schemeClr val="bg1"/>
              </a:solidFill>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77601E37-DF5B-D920-44F7-3DFE5E58A567}"/>
              </a:ext>
            </a:extLst>
          </p:cNvPr>
          <p:cNvSpPr txBox="1"/>
          <p:nvPr/>
        </p:nvSpPr>
        <p:spPr>
          <a:xfrm>
            <a:off x="7176330" y="2186393"/>
            <a:ext cx="9577338" cy="6082242"/>
          </a:xfrm>
          <a:prstGeom prst="rect">
            <a:avLst/>
          </a:prstGeom>
          <a:noFill/>
        </p:spPr>
        <p:txBody>
          <a:bodyPr wrap="square" rtlCol="0">
            <a:spAutoFit/>
          </a:bodyPr>
          <a:lstStyle/>
          <a:p>
            <a:pPr algn="l">
              <a:lnSpc>
                <a:spcPct val="140000"/>
              </a:lnSpc>
            </a:pPr>
            <a:r>
              <a:rPr lang="ja-JP" altLang="en-US" sz="900" spc="40">
                <a:latin typeface="Noto Sans JP" panose="020B0200000000000000" pitchFamily="34" charset="-128"/>
                <a:ea typeface="Noto Sans JP" panose="020B0200000000000000" pitchFamily="34" charset="-128"/>
              </a:rPr>
              <a:t>（以下例）</a:t>
            </a:r>
            <a:endParaRPr lang="en-US" altLang="ja-JP" sz="900" spc="40" dirty="0">
              <a:latin typeface="Noto Sans JP" panose="020B0200000000000000" pitchFamily="34" charset="-128"/>
              <a:ea typeface="Noto Sans JP" panose="020B0200000000000000" pitchFamily="34" charset="-128"/>
            </a:endParaRP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事実と異なる虚偽の情報を掲載したもの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優良誤認表示や有利誤認表示などの不当表示となるもの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「最大」「最高」「最小」「最速」「</a:t>
            </a:r>
            <a:r>
              <a:rPr lang="en-US" altLang="ja-JP" sz="900" spc="40" dirty="0">
                <a:latin typeface="Noto Sans JP" panose="020B0200000000000000" pitchFamily="34" charset="-128"/>
                <a:ea typeface="Noto Sans JP" panose="020B0200000000000000" pitchFamily="34" charset="-128"/>
              </a:rPr>
              <a:t>No.1</a:t>
            </a:r>
            <a:r>
              <a:rPr lang="ja-JP" altLang="en-US" sz="900" spc="40">
                <a:latin typeface="Noto Sans JP" panose="020B0200000000000000" pitchFamily="34" charset="-128"/>
                <a:ea typeface="Noto Sans JP" panose="020B0200000000000000" pitchFamily="34" charset="-128"/>
              </a:rPr>
              <a:t>」「世界初」などの言葉を表示する際に客観的な出典がないもの（最新かつ、掲載日に</a:t>
            </a:r>
            <a:r>
              <a:rPr lang="en-US" altLang="ja-JP" sz="900" spc="40" dirty="0">
                <a:latin typeface="Noto Sans JP" panose="020B0200000000000000" pitchFamily="34" charset="-128"/>
                <a:ea typeface="Noto Sans JP" panose="020B0200000000000000" pitchFamily="34" charset="-128"/>
              </a:rPr>
              <a:t>1</a:t>
            </a:r>
            <a:r>
              <a:rPr lang="ja-JP" altLang="en-US" sz="900" spc="40">
                <a:latin typeface="Noto Sans JP" panose="020B0200000000000000" pitchFamily="34" charset="-128"/>
                <a:ea typeface="Noto Sans JP" panose="020B0200000000000000" pitchFamily="34" charset="-128"/>
              </a:rPr>
              <a:t>年以内のデータのみ有効）</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順位、割合、件数など調査結果等の定量的な言葉を表示する際に客観的な出典がないもの</a:t>
            </a:r>
            <a:endParaRPr lang="en-US" altLang="ja-JP" sz="900" spc="40" dirty="0">
              <a:latin typeface="Noto Sans JP" panose="020B0200000000000000" pitchFamily="34" charset="-128"/>
              <a:ea typeface="Noto Sans JP" panose="020B0200000000000000" pitchFamily="34" charset="-128"/>
            </a:endParaRPr>
          </a:p>
          <a:p>
            <a:pPr>
              <a:lnSpc>
                <a:spcPct val="140000"/>
              </a:lnSpc>
            </a:pPr>
            <a:r>
              <a:rPr lang="ja-JP" altLang="en-US" sz="900" spc="40">
                <a:latin typeface="Noto Sans JP" panose="020B0200000000000000" pitchFamily="34" charset="-128"/>
                <a:ea typeface="Noto Sans JP" panose="020B0200000000000000" pitchFamily="34" charset="-128"/>
              </a:rPr>
              <a:t>　（</a:t>
            </a:r>
            <a:r>
              <a:rPr lang="ja-JP" altLang="en-US" sz="900" kern="0" spc="40">
                <a:latin typeface="Noto Sans JP" panose="020B0200000000000000" pitchFamily="34" charset="-128"/>
                <a:ea typeface="Noto Sans JP" panose="020B0200000000000000" pitchFamily="34" charset="-128"/>
                <a:cs typeface="Noto Serif JP Regular" pitchFamily="34" charset="-120"/>
              </a:rPr>
              <a:t>客観的な出典は、以下を必ず記載するとともに、設問内容や選択肢で示した商品名や会社名なども、できる限り分かるようにすることで、</a:t>
            </a:r>
            <a:endParaRPr lang="en-US" altLang="ja-JP" sz="900" kern="0" spc="40" dirty="0">
              <a:latin typeface="Noto Sans JP" panose="020B0200000000000000" pitchFamily="34" charset="-128"/>
              <a:ea typeface="Noto Sans JP" panose="020B0200000000000000" pitchFamily="34" charset="-128"/>
              <a:cs typeface="Noto Serif JP Regular" pitchFamily="34" charset="-120"/>
            </a:endParaRPr>
          </a:p>
          <a:p>
            <a:pPr>
              <a:lnSpc>
                <a:spcPct val="140000"/>
              </a:lnSpc>
            </a:pPr>
            <a:r>
              <a:rPr lang="ja-JP" altLang="en-US" sz="900" kern="0" spc="40">
                <a:latin typeface="Noto Sans JP" panose="020B0200000000000000" pitchFamily="34" charset="-128"/>
                <a:ea typeface="Noto Sans JP" panose="020B0200000000000000" pitchFamily="34" charset="-128"/>
                <a:cs typeface="Noto Serif JP Regular" pitchFamily="34" charset="-120"/>
              </a:rPr>
              <a:t>　　その事実が客観的な調査に基づいていることが確認できるようにし、またその根拠となるデータを株式会社</a:t>
            </a:r>
            <a:r>
              <a:rPr lang="en-US" altLang="ja-JP" sz="900" kern="0" spc="40" dirty="0">
                <a:latin typeface="Noto Sans JP" panose="020B0200000000000000" pitchFamily="34" charset="-128"/>
                <a:ea typeface="Noto Sans JP" panose="020B0200000000000000" pitchFamily="34" charset="-128"/>
                <a:cs typeface="Noto Serif JP Regular" pitchFamily="34" charset="-120"/>
              </a:rPr>
              <a:t>IRIS</a:t>
            </a:r>
            <a:r>
              <a:rPr lang="ja-JP" altLang="en-US" sz="900" kern="0" spc="40">
                <a:latin typeface="Noto Sans JP" panose="020B0200000000000000" pitchFamily="34" charset="-128"/>
                <a:ea typeface="Noto Sans JP" panose="020B0200000000000000" pitchFamily="34" charset="-128"/>
                <a:cs typeface="Noto Serif JP Regular" pitchFamily="34" charset="-120"/>
              </a:rPr>
              <a:t>に提出すること）</a:t>
            </a:r>
            <a:endParaRPr lang="en-US" altLang="ja-JP" sz="900" kern="0" spc="40" dirty="0">
              <a:latin typeface="Noto Sans JP" panose="020B0200000000000000" pitchFamily="34" charset="-128"/>
              <a:ea typeface="Noto Sans JP" panose="020B0200000000000000" pitchFamily="34" charset="-128"/>
              <a:cs typeface="Noto Serif JP Regular" pitchFamily="34" charset="-120"/>
            </a:endParaRPr>
          </a:p>
          <a:p>
            <a:pPr marL="277813" indent="169863" algn="l">
              <a:lnSpc>
                <a:spcPct val="140000"/>
              </a:lnSpc>
              <a:buClr>
                <a:srgbClr val="2F3B6C"/>
              </a:buClr>
              <a:buFont typeface="システムフォント（レギュラー）"/>
              <a:buChar char="＞"/>
            </a:pPr>
            <a:r>
              <a:rPr lang="en-US" altLang="ja-JP" sz="900" kern="0" spc="40" dirty="0">
                <a:latin typeface="Noto Sans JP" panose="020B0200000000000000" pitchFamily="34" charset="-128"/>
                <a:ea typeface="Noto Sans JP" panose="020B0200000000000000" pitchFamily="34" charset="-128"/>
                <a:cs typeface="Noto Serif JP Regular" pitchFamily="34" charset="-120"/>
              </a:rPr>
              <a:t>調査期間</a:t>
            </a:r>
          </a:p>
          <a:p>
            <a:pPr marL="277813" indent="169863" algn="l">
              <a:lnSpc>
                <a:spcPct val="140000"/>
              </a:lnSpc>
              <a:buClr>
                <a:srgbClr val="2F3B6C"/>
              </a:buClr>
              <a:buFont typeface="システムフォント（レギュラー）"/>
              <a:buChar char="＞"/>
            </a:pPr>
            <a:r>
              <a:rPr lang="en-US" altLang="ja-JP" sz="900" kern="0" spc="40" dirty="0">
                <a:latin typeface="Noto Sans JP" panose="020B0200000000000000" pitchFamily="34" charset="-128"/>
                <a:ea typeface="Noto Sans JP" panose="020B0200000000000000" pitchFamily="34" charset="-128"/>
              </a:rPr>
              <a:t>調査機関</a:t>
            </a:r>
          </a:p>
          <a:p>
            <a:pPr marL="277813" indent="169863" algn="l">
              <a:lnSpc>
                <a:spcPct val="140000"/>
              </a:lnSpc>
              <a:buClr>
                <a:srgbClr val="2F3B6C"/>
              </a:buClr>
              <a:buFont typeface="システムフォント（レギュラー）"/>
              <a:buChar char="＞"/>
            </a:pPr>
            <a:r>
              <a:rPr lang="en-US" altLang="ja-JP" sz="900" kern="0" spc="40" dirty="0">
                <a:latin typeface="Noto Sans JP" panose="020B0200000000000000" pitchFamily="34" charset="-128"/>
                <a:ea typeface="Noto Sans JP" panose="020B0200000000000000" pitchFamily="34" charset="-128"/>
              </a:rPr>
              <a:t>調査対象</a:t>
            </a:r>
          </a:p>
          <a:p>
            <a:pPr marL="277813" indent="169863" algn="l">
              <a:lnSpc>
                <a:spcPct val="140000"/>
              </a:lnSpc>
              <a:buClr>
                <a:srgbClr val="2F3B6C"/>
              </a:buClr>
              <a:buFont typeface="システムフォント（レギュラー）"/>
              <a:buChar char="＞"/>
            </a:pPr>
            <a:r>
              <a:rPr lang="en-US" altLang="ja-JP" sz="900" kern="0" spc="40" dirty="0">
                <a:latin typeface="Noto Sans JP" panose="020B0200000000000000" pitchFamily="34" charset="-128"/>
                <a:ea typeface="Noto Sans JP" panose="020B0200000000000000" pitchFamily="34" charset="-128"/>
              </a:rPr>
              <a:t>有効回答数(サンプル数)</a:t>
            </a:r>
          </a:p>
          <a:p>
            <a:pPr marL="277813" indent="169863" algn="l">
              <a:lnSpc>
                <a:spcPct val="140000"/>
              </a:lnSpc>
              <a:buClr>
                <a:srgbClr val="2F3B6C"/>
              </a:buClr>
              <a:buFont typeface="システムフォント（レギュラー）"/>
              <a:buChar char="＞"/>
            </a:pPr>
            <a:r>
              <a:rPr lang="en-US" altLang="ja-JP" sz="900" kern="0" spc="40" dirty="0">
                <a:latin typeface="Noto Sans JP" panose="020B0200000000000000" pitchFamily="34" charset="-128"/>
                <a:ea typeface="Noto Sans JP" panose="020B0200000000000000" pitchFamily="34" charset="-128"/>
              </a:rPr>
              <a:t>調査方法(集計方法、算出方法</a:t>
            </a:r>
            <a:r>
              <a:rPr lang="ja-JP" altLang="en-US" sz="900" kern="0" spc="40">
                <a:latin typeface="Noto Sans JP" panose="020B0200000000000000" pitchFamily="34" charset="-128"/>
                <a:ea typeface="Noto Sans JP" panose="020B0200000000000000" pitchFamily="34" charset="-128"/>
              </a:rPr>
              <a:t>）</a:t>
            </a:r>
            <a:endParaRPr lang="en-US" altLang="ja-JP" sz="900" kern="0" spc="40" dirty="0">
              <a:latin typeface="Noto Sans JP" panose="020B0200000000000000" pitchFamily="34" charset="-128"/>
              <a:ea typeface="Noto Sans JP" panose="020B0200000000000000" pitchFamily="34" charset="-128"/>
            </a:endParaRPr>
          </a:p>
          <a:p>
            <a:pPr>
              <a:lnSpc>
                <a:spcPct val="140000"/>
              </a:lnSpc>
            </a:pPr>
            <a:endParaRPr lang="ja-JP" altLang="en-US" sz="900" spc="40">
              <a:latin typeface="Noto Sans JP" panose="020B0200000000000000" pitchFamily="34" charset="-128"/>
              <a:ea typeface="Noto Sans JP" panose="020B0200000000000000" pitchFamily="34" charset="-128"/>
            </a:endParaRP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公正取引協議会が定める公正競争規約で定められた表示を遵守していないもの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税込価格と誤認される恐れのある税抜価格の表示</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著作権や商標権等の知的財産権を侵害するもの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誹謗中傷するもの、名誉を毀損するもの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プライバシーを侵害するもの、個人情報の取得、管理、利用等に十分な配慮がされていないもの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比較広告</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他人を差別するもの、人権を侵害するもの</a:t>
            </a:r>
            <a:endParaRPr lang="en-US" altLang="ja-JP" sz="900" spc="40" dirty="0">
              <a:latin typeface="Noto Sans JP" panose="020B0200000000000000" pitchFamily="34" charset="-128"/>
              <a:ea typeface="Noto Sans JP" panose="020B0200000000000000" pitchFamily="34" charset="-128"/>
            </a:endParaRP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政治家や元政治家が集団または個人の意見や考えを発信しているもの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セクシュアルハラスメントとなるもの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バイオレンス、暴力的な描写、表現</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投機心、射幸心を著しくあおる表現のもの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非科学的または迷信に類するもので、利用者を惑わせたり、不安を与えるもの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犯罪を肯定、美化、助長するもの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反社会的勢力によるもの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醜悪、残虐、猟奇的等で不快感を与えるもの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サービス、商品の内容が不明確なもの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オリンピック・パラリンピック関連のアンブッシュ広告と捉えられるもの</a:t>
            </a:r>
          </a:p>
          <a:p>
            <a:pPr marL="171450" indent="-171450">
              <a:lnSpc>
                <a:spcPct val="140000"/>
              </a:lnSpc>
              <a:buFont typeface="Arial" panose="020B0604020202020204" pitchFamily="34" charset="0"/>
              <a:buChar char="•"/>
            </a:pPr>
            <a:r>
              <a:rPr lang="ja-JP" altLang="en-US" sz="900" spc="40">
                <a:latin typeface="Noto Sans JP" panose="020B0200000000000000" pitchFamily="34" charset="-128"/>
                <a:ea typeface="Noto Sans JP" panose="020B0200000000000000" pitchFamily="34" charset="-128"/>
              </a:rPr>
              <a:t>業界で定めるガイドラインなどに違反し、または、違反するおそれのあるもの</a:t>
            </a:r>
          </a:p>
        </p:txBody>
      </p:sp>
      <p:sp>
        <p:nvSpPr>
          <p:cNvPr id="30" name="テキスト ボックス 29">
            <a:extLst>
              <a:ext uri="{FF2B5EF4-FFF2-40B4-BE49-F238E27FC236}">
                <a16:creationId xmlns:a16="http://schemas.microsoft.com/office/drawing/2014/main" id="{A0F43F09-2C99-C435-965E-40FCB20D2674}"/>
              </a:ext>
            </a:extLst>
          </p:cNvPr>
          <p:cNvSpPr txBox="1"/>
          <p:nvPr/>
        </p:nvSpPr>
        <p:spPr>
          <a:xfrm>
            <a:off x="7164979" y="8829573"/>
            <a:ext cx="3110421" cy="330072"/>
          </a:xfrm>
          <a:prstGeom prst="rect">
            <a:avLst/>
          </a:prstGeom>
          <a:noFill/>
          <a:ln>
            <a:noFill/>
          </a:ln>
        </p:spPr>
        <p:txBody>
          <a:bodyPr wrap="none" lIns="180000" tIns="72000" rIns="180000" bIns="72000" rtlCol="0">
            <a:spAutoFit/>
          </a:bodyPr>
          <a:lstStyle/>
          <a:p>
            <a:r>
              <a:rPr lang="ja-JP" altLang="en-US" sz="1200" kern="3000" spc="60">
                <a:latin typeface="Noto Sans JP" panose="020B0200000000000000" pitchFamily="34" charset="-128"/>
                <a:ea typeface="Noto Sans JP" panose="020B0200000000000000" pitchFamily="34" charset="-128"/>
              </a:rPr>
              <a:t>その他、当社が不適切と判断したもの</a:t>
            </a:r>
            <a:endParaRPr lang="en-US" altLang="ja-JP" sz="1200" kern="3000" spc="60" dirty="0">
              <a:latin typeface="Noto Sans JP" panose="020B0200000000000000" pitchFamily="34" charset="-128"/>
              <a:ea typeface="Noto Sans JP" panose="020B0200000000000000" pitchFamily="34" charset="-128"/>
            </a:endParaRPr>
          </a:p>
        </p:txBody>
      </p:sp>
      <p:sp>
        <p:nvSpPr>
          <p:cNvPr id="5" name="Slide Number Placeholder 5">
            <a:extLst>
              <a:ext uri="{FF2B5EF4-FFF2-40B4-BE49-F238E27FC236}">
                <a16:creationId xmlns:a16="http://schemas.microsoft.com/office/drawing/2014/main" id="{DE0AFC22-ABF0-F34D-534B-2D384760B0D9}"/>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38</a:t>
            </a:fld>
            <a:endParaRPr kumimoji="1" lang="ja-JP" altLang="en-US">
              <a:solidFill>
                <a:srgbClr val="AAAAAA"/>
              </a:solidFill>
            </a:endParaRPr>
          </a:p>
        </p:txBody>
      </p:sp>
    </p:spTree>
    <p:extLst>
      <p:ext uri="{BB962C8B-B14F-4D97-AF65-F5344CB8AC3E}">
        <p14:creationId xmlns:p14="http://schemas.microsoft.com/office/powerpoint/2010/main" val="2973930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125451-BFE5-547D-FD70-2D7424965B79}"/>
              </a:ext>
            </a:extLst>
          </p:cNvPr>
          <p:cNvPicPr>
            <a:picLocks noChangeAspect="1"/>
          </p:cNvPicPr>
          <p:nvPr/>
        </p:nvPicPr>
        <p:blipFill rotWithShape="1">
          <a:blip r:embed="rId2"/>
          <a:srcRect t="4642" b="10970"/>
          <a:stretch/>
        </p:blipFill>
        <p:spPr>
          <a:xfrm>
            <a:off x="0" y="0"/>
            <a:ext cx="18288000" cy="10288587"/>
          </a:xfrm>
          <a:prstGeom prst="rect">
            <a:avLst/>
          </a:prstGeom>
        </p:spPr>
      </p:pic>
      <p:pic>
        <p:nvPicPr>
          <p:cNvPr id="4" name="図 3" descr="図形, 四角形&#10;&#10;自動的に生成された説明">
            <a:extLst>
              <a:ext uri="{FF2B5EF4-FFF2-40B4-BE49-F238E27FC236}">
                <a16:creationId xmlns:a16="http://schemas.microsoft.com/office/drawing/2014/main" id="{088006C3-495B-98A8-7382-3B4994586EEE}"/>
              </a:ext>
            </a:extLst>
          </p:cNvPr>
          <p:cNvPicPr>
            <a:picLocks noChangeAspect="1"/>
          </p:cNvPicPr>
          <p:nvPr/>
        </p:nvPicPr>
        <p:blipFill>
          <a:blip r:embed="rId3"/>
          <a:stretch>
            <a:fillRect/>
          </a:stretch>
        </p:blipFill>
        <p:spPr>
          <a:xfrm>
            <a:off x="0" y="794"/>
            <a:ext cx="18288000" cy="10287000"/>
          </a:xfrm>
          <a:prstGeom prst="rect">
            <a:avLst/>
          </a:prstGeom>
        </p:spPr>
      </p:pic>
      <p:pic>
        <p:nvPicPr>
          <p:cNvPr id="11" name="図 10">
            <a:extLst>
              <a:ext uri="{FF2B5EF4-FFF2-40B4-BE49-F238E27FC236}">
                <a16:creationId xmlns:a16="http://schemas.microsoft.com/office/drawing/2014/main" id="{E6AC1EDA-E620-707D-B2CC-EA5FC27213BD}"/>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12" name="グループ化 11">
            <a:extLst>
              <a:ext uri="{FF2B5EF4-FFF2-40B4-BE49-F238E27FC236}">
                <a16:creationId xmlns:a16="http://schemas.microsoft.com/office/drawing/2014/main" id="{15A25B26-9816-164E-217F-AAF9C86C1140}"/>
              </a:ext>
            </a:extLst>
          </p:cNvPr>
          <p:cNvGrpSpPr/>
          <p:nvPr/>
        </p:nvGrpSpPr>
        <p:grpSpPr>
          <a:xfrm>
            <a:off x="7756440" y="4258129"/>
            <a:ext cx="2775119" cy="1755701"/>
            <a:chOff x="7742013" y="4096479"/>
            <a:chExt cx="2775119" cy="1755701"/>
          </a:xfrm>
        </p:grpSpPr>
        <p:sp>
          <p:nvSpPr>
            <p:cNvPr id="13" name="テキスト ボックス 12">
              <a:extLst>
                <a:ext uri="{FF2B5EF4-FFF2-40B4-BE49-F238E27FC236}">
                  <a16:creationId xmlns:a16="http://schemas.microsoft.com/office/drawing/2014/main" id="{323ED21B-92FC-6765-CBDD-4C7E6292A82F}"/>
                </a:ext>
              </a:extLst>
            </p:cNvPr>
            <p:cNvSpPr txBox="1"/>
            <p:nvPr/>
          </p:nvSpPr>
          <p:spPr>
            <a:xfrm>
              <a:off x="7742013" y="5144294"/>
              <a:ext cx="2775119"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申込の流れ</a:t>
              </a:r>
            </a:p>
          </p:txBody>
        </p:sp>
        <p:sp>
          <p:nvSpPr>
            <p:cNvPr id="14" name="テキスト ボックス 13">
              <a:extLst>
                <a:ext uri="{FF2B5EF4-FFF2-40B4-BE49-F238E27FC236}">
                  <a16:creationId xmlns:a16="http://schemas.microsoft.com/office/drawing/2014/main" id="{08E18A73-3CB7-93DD-BCDB-8F483FACD3AC}"/>
                </a:ext>
              </a:extLst>
            </p:cNvPr>
            <p:cNvSpPr txBox="1"/>
            <p:nvPr/>
          </p:nvSpPr>
          <p:spPr>
            <a:xfrm>
              <a:off x="8470971" y="4096479"/>
              <a:ext cx="1317202" cy="562359"/>
            </a:xfrm>
            <a:prstGeom prst="rect">
              <a:avLst/>
            </a:prstGeom>
            <a:solidFill>
              <a:srgbClr val="FF8F1C"/>
            </a:solidFill>
            <a:ln w="12700">
              <a:solidFill>
                <a:srgbClr val="FF8F1C"/>
              </a:solidFill>
            </a:ln>
          </p:spPr>
          <p:txBody>
            <a:bodyPr wrap="none" lIns="144000" bIns="54000" rtlCol="0">
              <a:spAutoFit/>
            </a:bodyPr>
            <a:lstStyle/>
            <a:p>
              <a:pPr algn="ctr"/>
              <a:r>
                <a:rPr kumimoji="1" lang="en-US" altLang="ja-JP" sz="3000" spc="80" dirty="0">
                  <a:solidFill>
                    <a:schemeClr val="bg1"/>
                  </a:solidFill>
                  <a:latin typeface="Roboto" panose="02000000000000000000" pitchFamily="2" charset="0"/>
                  <a:ea typeface="Roboto" panose="02000000000000000000" pitchFamily="2" charset="0"/>
                </a:rPr>
                <a:t>Part 7</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2" name="Slide Number Placeholder 5">
            <a:extLst>
              <a:ext uri="{FF2B5EF4-FFF2-40B4-BE49-F238E27FC236}">
                <a16:creationId xmlns:a16="http://schemas.microsoft.com/office/drawing/2014/main" id="{7ED614C5-F794-398D-73F7-6F215E70081B}"/>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pPr/>
              <a:t>39</a:t>
            </a:fld>
            <a:endParaRPr kumimoji="1" lang="ja-JP" altLang="en-US"/>
          </a:p>
        </p:txBody>
      </p:sp>
    </p:spTree>
    <p:extLst>
      <p:ext uri="{BB962C8B-B14F-4D97-AF65-F5344CB8AC3E}">
        <p14:creationId xmlns:p14="http://schemas.microsoft.com/office/powerpoint/2010/main" val="103889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E9C9D4D-E958-B7AB-11EE-6B042D3E7003}"/>
              </a:ext>
            </a:extLst>
          </p:cNvPr>
          <p:cNvPicPr>
            <a:picLocks noChangeAspect="1"/>
          </p:cNvPicPr>
          <p:nvPr/>
        </p:nvPicPr>
        <p:blipFill rotWithShape="1">
          <a:blip r:embed="rId2"/>
          <a:srcRect l="1369" t="7425" b="9343"/>
          <a:stretch/>
        </p:blipFill>
        <p:spPr>
          <a:xfrm>
            <a:off x="-1" y="0"/>
            <a:ext cx="18288001" cy="10288588"/>
          </a:xfrm>
          <a:prstGeom prst="rect">
            <a:avLst/>
          </a:prstGeom>
        </p:spPr>
      </p:pic>
      <p:pic>
        <p:nvPicPr>
          <p:cNvPr id="5" name="図 4" descr="図形, 四角形&#10;&#10;自動的に生成された説明">
            <a:extLst>
              <a:ext uri="{FF2B5EF4-FFF2-40B4-BE49-F238E27FC236}">
                <a16:creationId xmlns:a16="http://schemas.microsoft.com/office/drawing/2014/main" id="{627A01C9-F235-CB7B-DD8E-FB392685721E}"/>
              </a:ext>
            </a:extLst>
          </p:cNvPr>
          <p:cNvPicPr>
            <a:picLocks noChangeAspect="1"/>
          </p:cNvPicPr>
          <p:nvPr/>
        </p:nvPicPr>
        <p:blipFill>
          <a:blip r:embed="rId3"/>
          <a:stretch>
            <a:fillRect/>
          </a:stretch>
        </p:blipFill>
        <p:spPr>
          <a:xfrm>
            <a:off x="0" y="1588"/>
            <a:ext cx="18288000" cy="10287000"/>
          </a:xfrm>
          <a:prstGeom prst="rect">
            <a:avLst/>
          </a:prstGeom>
        </p:spPr>
      </p:pic>
      <p:pic>
        <p:nvPicPr>
          <p:cNvPr id="6" name="図 5">
            <a:extLst>
              <a:ext uri="{FF2B5EF4-FFF2-40B4-BE49-F238E27FC236}">
                <a16:creationId xmlns:a16="http://schemas.microsoft.com/office/drawing/2014/main" id="{E35CFD68-97EA-8F63-FE12-889F3618D0E9}"/>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2" name="グループ化 1">
            <a:extLst>
              <a:ext uri="{FF2B5EF4-FFF2-40B4-BE49-F238E27FC236}">
                <a16:creationId xmlns:a16="http://schemas.microsoft.com/office/drawing/2014/main" id="{37CA8F51-04E5-DE72-615E-9ABC73DF5483}"/>
              </a:ext>
            </a:extLst>
          </p:cNvPr>
          <p:cNvGrpSpPr/>
          <p:nvPr/>
        </p:nvGrpSpPr>
        <p:grpSpPr>
          <a:xfrm>
            <a:off x="7497396" y="4274757"/>
            <a:ext cx="3293209" cy="1739075"/>
            <a:chOff x="7742013" y="4113105"/>
            <a:chExt cx="3293209" cy="1739075"/>
          </a:xfrm>
        </p:grpSpPr>
        <p:sp>
          <p:nvSpPr>
            <p:cNvPr id="3" name="テキスト ボックス 2">
              <a:extLst>
                <a:ext uri="{FF2B5EF4-FFF2-40B4-BE49-F238E27FC236}">
                  <a16:creationId xmlns:a16="http://schemas.microsoft.com/office/drawing/2014/main" id="{7A6B1551-ECC6-6ACB-2FBF-7FAC82833A8E}"/>
                </a:ext>
              </a:extLst>
            </p:cNvPr>
            <p:cNvSpPr txBox="1"/>
            <p:nvPr/>
          </p:nvSpPr>
          <p:spPr>
            <a:xfrm>
              <a:off x="7742013" y="5144294"/>
              <a:ext cx="3293209"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メディア概要</a:t>
              </a:r>
            </a:p>
          </p:txBody>
        </p:sp>
        <p:sp>
          <p:nvSpPr>
            <p:cNvPr id="11" name="テキスト ボックス 10">
              <a:extLst>
                <a:ext uri="{FF2B5EF4-FFF2-40B4-BE49-F238E27FC236}">
                  <a16:creationId xmlns:a16="http://schemas.microsoft.com/office/drawing/2014/main" id="{7D9168CB-18C8-BCC6-E40D-60C6F226CD04}"/>
                </a:ext>
              </a:extLst>
            </p:cNvPr>
            <p:cNvSpPr txBox="1"/>
            <p:nvPr/>
          </p:nvSpPr>
          <p:spPr>
            <a:xfrm>
              <a:off x="8730016"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1</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8" name="Slide Number Placeholder 5">
            <a:extLst>
              <a:ext uri="{FF2B5EF4-FFF2-40B4-BE49-F238E27FC236}">
                <a16:creationId xmlns:a16="http://schemas.microsoft.com/office/drawing/2014/main" id="{FB09A9D4-4F6C-4EA8-8C89-5A5D016FB1ED}"/>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0</a:t>
            </a:r>
            <a:fld id="{A27B049E-E732-EF42-BC2D-7B5004CEC76D}" type="slidenum">
              <a:rPr kumimoji="1" lang="ja-JP" altLang="en-US" smtClean="0"/>
              <a:pPr/>
              <a:t>4</a:t>
            </a:fld>
            <a:endParaRPr kumimoji="1" lang="ja-JP" altLang="en-US"/>
          </a:p>
        </p:txBody>
      </p:sp>
    </p:spTree>
    <p:extLst>
      <p:ext uri="{BB962C8B-B14F-4D97-AF65-F5344CB8AC3E}">
        <p14:creationId xmlns:p14="http://schemas.microsoft.com/office/powerpoint/2010/main" val="3309627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4585871"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申し込みから掲載開始まで</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正方形/長方形 2">
            <a:extLst>
              <a:ext uri="{FF2B5EF4-FFF2-40B4-BE49-F238E27FC236}">
                <a16:creationId xmlns:a16="http://schemas.microsoft.com/office/drawing/2014/main" id="{59761F58-35D1-0B77-3A9C-6D73B5A9AA48}"/>
              </a:ext>
            </a:extLst>
          </p:cNvPr>
          <p:cNvSpPr/>
          <p:nvPr/>
        </p:nvSpPr>
        <p:spPr>
          <a:xfrm>
            <a:off x="662290" y="1988417"/>
            <a:ext cx="1534501" cy="632119"/>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1D620D3-0C71-2936-8582-546A251725A8}"/>
              </a:ext>
            </a:extLst>
          </p:cNvPr>
          <p:cNvSpPr txBox="1"/>
          <p:nvPr/>
        </p:nvSpPr>
        <p:spPr>
          <a:xfrm>
            <a:off x="933251" y="2181366"/>
            <a:ext cx="992580"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広告主審査</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4" name="正方形/長方形 13">
            <a:extLst>
              <a:ext uri="{FF2B5EF4-FFF2-40B4-BE49-F238E27FC236}">
                <a16:creationId xmlns:a16="http://schemas.microsoft.com/office/drawing/2014/main" id="{8CED2013-A05A-17B8-C00A-86424EF26268}"/>
              </a:ext>
            </a:extLst>
          </p:cNvPr>
          <p:cNvSpPr/>
          <p:nvPr/>
        </p:nvSpPr>
        <p:spPr>
          <a:xfrm>
            <a:off x="2242410" y="1988417"/>
            <a:ext cx="10614948" cy="632119"/>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FD96037-5E9F-E0D0-93A4-8FA054E58212}"/>
              </a:ext>
            </a:extLst>
          </p:cNvPr>
          <p:cNvSpPr txBox="1"/>
          <p:nvPr/>
        </p:nvSpPr>
        <p:spPr>
          <a:xfrm>
            <a:off x="2368365" y="2032670"/>
            <a:ext cx="5078313" cy="499945"/>
          </a:xfrm>
          <a:prstGeom prst="rect">
            <a:avLst/>
          </a:prstGeom>
          <a:noFill/>
        </p:spPr>
        <p:txBody>
          <a:bodyPr wrap="none" rtlCol="0">
            <a:spAutoFit/>
          </a:bodyPr>
          <a:lstStyle/>
          <a:p>
            <a:pPr>
              <a:lnSpc>
                <a:spcPct val="140000"/>
              </a:lnSpc>
            </a:pPr>
            <a:r>
              <a:rPr lang="ja-JP" altLang="en-US" sz="1000" kern="3000" spc="40">
                <a:latin typeface="Noto Sans JP" panose="020B0200000000000000" pitchFamily="34" charset="-128"/>
                <a:ea typeface="Noto Sans JP" panose="020B0200000000000000" pitchFamily="34" charset="-128"/>
              </a:rPr>
              <a:t>当社営業担当まで企業・詳細（訴求内容）とクリエイティブをご連絡ください。</a:t>
            </a:r>
            <a:endParaRPr lang="en-US" altLang="ja-JP" sz="1000" kern="3000" spc="40" dirty="0">
              <a:latin typeface="Noto Sans JP" panose="020B0200000000000000" pitchFamily="34" charset="-128"/>
              <a:ea typeface="Noto Sans JP" panose="020B0200000000000000" pitchFamily="34" charset="-128"/>
            </a:endParaRPr>
          </a:p>
          <a:p>
            <a:pPr>
              <a:lnSpc>
                <a:spcPct val="140000"/>
              </a:lnSpc>
            </a:pPr>
            <a:r>
              <a:rPr kumimoji="1" lang="ja-JP" altLang="en-US" sz="1000" kern="3000" spc="40">
                <a:latin typeface="Noto Sans JP" panose="020B0200000000000000" pitchFamily="34" charset="-128"/>
                <a:ea typeface="Noto Sans JP" panose="020B0200000000000000" pitchFamily="34" charset="-128"/>
              </a:rPr>
              <a:t>商材・クリエイティブは仮審査をいたします。</a:t>
            </a:r>
            <a:endParaRPr kumimoji="1" lang="en-US" altLang="ja-JP" sz="1000" kern="3000" spc="40" dirty="0">
              <a:latin typeface="Noto Sans JP" panose="020B0200000000000000" pitchFamily="34" charset="-128"/>
              <a:ea typeface="Noto Sans JP" panose="020B0200000000000000" pitchFamily="34" charset="-128"/>
            </a:endParaRPr>
          </a:p>
        </p:txBody>
      </p:sp>
      <p:sp>
        <p:nvSpPr>
          <p:cNvPr id="54" name="正方形/長方形 53">
            <a:extLst>
              <a:ext uri="{FF2B5EF4-FFF2-40B4-BE49-F238E27FC236}">
                <a16:creationId xmlns:a16="http://schemas.microsoft.com/office/drawing/2014/main" id="{BB5D915D-85B4-4EC5-3F90-08DFFB1B755A}"/>
              </a:ext>
            </a:extLst>
          </p:cNvPr>
          <p:cNvSpPr/>
          <p:nvPr/>
        </p:nvSpPr>
        <p:spPr>
          <a:xfrm>
            <a:off x="662289" y="2672724"/>
            <a:ext cx="1534501" cy="632119"/>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36607221-9F54-2BA5-7D37-6893E9A67667}"/>
              </a:ext>
            </a:extLst>
          </p:cNvPr>
          <p:cNvSpPr txBox="1"/>
          <p:nvPr/>
        </p:nvSpPr>
        <p:spPr>
          <a:xfrm>
            <a:off x="933251" y="2864228"/>
            <a:ext cx="992580"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空き枠確認</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56" name="正方形/長方形 55">
            <a:extLst>
              <a:ext uri="{FF2B5EF4-FFF2-40B4-BE49-F238E27FC236}">
                <a16:creationId xmlns:a16="http://schemas.microsoft.com/office/drawing/2014/main" id="{5235CC48-2629-8C3D-FB13-6A453A87D408}"/>
              </a:ext>
            </a:extLst>
          </p:cNvPr>
          <p:cNvSpPr/>
          <p:nvPr/>
        </p:nvSpPr>
        <p:spPr>
          <a:xfrm>
            <a:off x="2242409" y="2672724"/>
            <a:ext cx="10614948" cy="632119"/>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767BE026-E6F3-723F-89F2-F3340225DDBA}"/>
              </a:ext>
            </a:extLst>
          </p:cNvPr>
          <p:cNvSpPr txBox="1"/>
          <p:nvPr/>
        </p:nvSpPr>
        <p:spPr>
          <a:xfrm>
            <a:off x="2368364" y="2857838"/>
            <a:ext cx="4043736" cy="246221"/>
          </a:xfrm>
          <a:prstGeom prst="rect">
            <a:avLst/>
          </a:prstGeom>
          <a:noFill/>
        </p:spPr>
        <p:txBody>
          <a:bodyPr wrap="none" rtlCol="0">
            <a:spAutoFit/>
          </a:bodyPr>
          <a:lstStyle/>
          <a:p>
            <a:r>
              <a:rPr lang="es-ES" altLang="ja-JP" sz="1000" spc="40" dirty="0">
                <a:solidFill>
                  <a:srgbClr val="0090DF"/>
                </a:solidFill>
                <a:latin typeface="Noto Sans JP" panose="020B0200000000000000" pitchFamily="34" charset="-128"/>
                <a:ea typeface="Noto Sans JP" panose="020B0200000000000000" pitchFamily="34" charset="-128"/>
                <a:hlinkClick r:id="rId4">
                  <a:extLst>
                    <a:ext uri="{A12FA001-AC4F-418D-AE19-62706E023703}">
                      <ahyp:hlinkClr xmlns:ahyp="http://schemas.microsoft.com/office/drawing/2018/hyperlinkcolor" val="tx"/>
                    </a:ext>
                  </a:extLst>
                </a:hlinkClick>
              </a:rPr>
              <a:t>https://www.tokyo-prime.jp/calendar/</a:t>
            </a:r>
            <a:r>
              <a:rPr lang="es-ES" altLang="ja-JP" sz="1000" spc="40" dirty="0">
                <a:solidFill>
                  <a:srgbClr val="0090DF"/>
                </a:solidFill>
                <a:latin typeface="Noto Sans JP" panose="020B0200000000000000" pitchFamily="34" charset="-128"/>
                <a:ea typeface="Noto Sans JP" panose="020B0200000000000000" pitchFamily="34" charset="-128"/>
              </a:rPr>
              <a:t> </a:t>
            </a:r>
            <a:r>
              <a:rPr lang="ja-JP" altLang="en-US" sz="1000" spc="40">
                <a:solidFill>
                  <a:srgbClr val="02022E"/>
                </a:solidFill>
                <a:latin typeface="Noto Sans JP" panose="020B0200000000000000" pitchFamily="34" charset="-128"/>
                <a:ea typeface="Noto Sans JP" panose="020B0200000000000000" pitchFamily="34" charset="-128"/>
              </a:rPr>
              <a:t>よりご確認ください。</a:t>
            </a:r>
            <a:endParaRPr kumimoji="1" lang="ja-JP" altLang="en-US" sz="1000" spc="40">
              <a:latin typeface="Noto Sans JP" panose="020B0200000000000000" pitchFamily="34" charset="-128"/>
              <a:ea typeface="Noto Sans JP" panose="020B0200000000000000" pitchFamily="34" charset="-128"/>
            </a:endParaRPr>
          </a:p>
        </p:txBody>
      </p:sp>
      <p:sp>
        <p:nvSpPr>
          <p:cNvPr id="58" name="正方形/長方形 57">
            <a:extLst>
              <a:ext uri="{FF2B5EF4-FFF2-40B4-BE49-F238E27FC236}">
                <a16:creationId xmlns:a16="http://schemas.microsoft.com/office/drawing/2014/main" id="{5A373510-C4C0-9D54-39B2-CC3B7CE6BFEE}"/>
              </a:ext>
            </a:extLst>
          </p:cNvPr>
          <p:cNvSpPr/>
          <p:nvPr/>
        </p:nvSpPr>
        <p:spPr>
          <a:xfrm>
            <a:off x="662290" y="3357031"/>
            <a:ext cx="1534501" cy="1663907"/>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773B389D-4ABF-234D-396D-768F44E287D4}"/>
              </a:ext>
            </a:extLst>
          </p:cNvPr>
          <p:cNvSpPr txBox="1"/>
          <p:nvPr/>
        </p:nvSpPr>
        <p:spPr>
          <a:xfrm>
            <a:off x="1014042" y="4048380"/>
            <a:ext cx="830997" cy="276999"/>
          </a:xfrm>
          <a:prstGeom prst="rect">
            <a:avLst/>
          </a:prstGeom>
          <a:noFill/>
        </p:spPr>
        <p:txBody>
          <a:bodyPr wrap="none" rtlCol="0">
            <a:spAutoFit/>
          </a:bodyPr>
          <a:lstStyle/>
          <a:p>
            <a:pPr algn="ctr"/>
            <a:r>
              <a:rPr kumimoji="1" lang="ja-JP" altLang="en-US" sz="1200" kern="3000" spc="60">
                <a:latin typeface="Noto Sans JP" panose="020B0200000000000000" pitchFamily="34" charset="-128"/>
                <a:ea typeface="Noto Sans JP" panose="020B0200000000000000" pitchFamily="34" charset="-128"/>
              </a:rPr>
              <a:t>仮押さえ</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60" name="正方形/長方形 59">
            <a:extLst>
              <a:ext uri="{FF2B5EF4-FFF2-40B4-BE49-F238E27FC236}">
                <a16:creationId xmlns:a16="http://schemas.microsoft.com/office/drawing/2014/main" id="{2BCA18D6-31DD-C0E5-B481-D13C34990108}"/>
              </a:ext>
            </a:extLst>
          </p:cNvPr>
          <p:cNvSpPr/>
          <p:nvPr/>
        </p:nvSpPr>
        <p:spPr>
          <a:xfrm>
            <a:off x="2242410" y="3357031"/>
            <a:ext cx="10614948" cy="1663907"/>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009079CD-A697-F630-0287-3FDD0162E564}"/>
              </a:ext>
            </a:extLst>
          </p:cNvPr>
          <p:cNvSpPr txBox="1"/>
          <p:nvPr/>
        </p:nvSpPr>
        <p:spPr>
          <a:xfrm>
            <a:off x="2368365" y="3449906"/>
            <a:ext cx="10746212" cy="1447897"/>
          </a:xfrm>
          <a:prstGeom prst="rect">
            <a:avLst/>
          </a:prstGeom>
          <a:noFill/>
        </p:spPr>
        <p:txBody>
          <a:bodyPr wrap="none" rtlCol="0">
            <a:spAutoFit/>
          </a:bodyPr>
          <a:lstStyle/>
          <a:p>
            <a:pPr lvl="0">
              <a:lnSpc>
                <a:spcPct val="140000"/>
              </a:lnSpc>
            </a:pPr>
            <a:r>
              <a:rPr lang="en-US" altLang="ja-JP" sz="1000" spc="40" dirty="0">
                <a:latin typeface="Noto Sans JP" panose="020B0200000000000000" pitchFamily="34" charset="-128"/>
                <a:ea typeface="Noto Sans JP" panose="020B0200000000000000" pitchFamily="34" charset="-128"/>
                <a:cs typeface="Noto Serif JP Regular" pitchFamily="34" charset="-120"/>
              </a:rPr>
              <a:t>仮押さえが必要な場合、 TOKYO PRIME 申込フォームよりご依頼ください。</a:t>
            </a:r>
            <a:endParaRPr kumimoji="1" lang="ja-JP" altLang="en-US" sz="1000" spc="40">
              <a:latin typeface="Noto Sans JP" panose="020B0200000000000000" pitchFamily="34" charset="-128"/>
              <a:ea typeface="Noto Sans JP" panose="020B0200000000000000" pitchFamily="34" charset="-128"/>
            </a:endParaRPr>
          </a:p>
          <a:p>
            <a:pPr lvl="0">
              <a:lnSpc>
                <a:spcPct val="140000"/>
              </a:lnSpc>
            </a:pPr>
            <a:r>
              <a:rPr lang="en-US" altLang="ja-JP" sz="1000" spc="40" dirty="0">
                <a:latin typeface="Noto Sans JP" panose="020B0200000000000000" pitchFamily="34" charset="-128"/>
                <a:ea typeface="Noto Sans JP" panose="020B0200000000000000" pitchFamily="34" charset="-128"/>
                <a:cs typeface="Noto Serif JP Regular" pitchFamily="34" charset="-120"/>
              </a:rPr>
              <a:t>有効期間は「フォームからの仮押さえ依頼日を含めて5営業日以内」とし、最終日の17時に自動解放いたします。</a:t>
            </a:r>
          </a:p>
          <a:p>
            <a:pPr lvl="0">
              <a:lnSpc>
                <a:spcPct val="140000"/>
              </a:lnSpc>
            </a:pPr>
            <a:r>
              <a:rPr lang="en-US" altLang="ja-JP" sz="1000" spc="40" dirty="0">
                <a:latin typeface="Noto Sans JP" panose="020B0200000000000000" pitchFamily="34" charset="-128"/>
                <a:ea typeface="Noto Sans JP" panose="020B0200000000000000" pitchFamily="34" charset="-128"/>
                <a:cs typeface="Noto Serif JP Regular" pitchFamily="34" charset="-120"/>
              </a:rPr>
              <a:t>仮押さえ回数に上限はございません </a:t>
            </a:r>
            <a:r>
              <a:rPr lang="ja-JP" altLang="en-US" sz="1000" spc="40">
                <a:latin typeface="Noto Sans JP" panose="020B0200000000000000" pitchFamily="34" charset="-128"/>
                <a:ea typeface="Noto Sans JP" panose="020B0200000000000000" pitchFamily="34" charset="-128"/>
                <a:cs typeface="Noto Serif JP Regular" pitchFamily="34" charset="-120"/>
              </a:rPr>
              <a:t>。</a:t>
            </a:r>
            <a:endParaRPr lang="en-US" altLang="ja-JP" sz="1000" spc="40" dirty="0">
              <a:latin typeface="Noto Sans JP" panose="020B0200000000000000" pitchFamily="34" charset="-128"/>
              <a:ea typeface="Noto Sans JP" panose="020B0200000000000000" pitchFamily="34" charset="-128"/>
              <a:cs typeface="Noto Serif JP Regular" pitchFamily="34" charset="-120"/>
            </a:endParaRPr>
          </a:p>
          <a:p>
            <a:pPr lvl="0">
              <a:lnSpc>
                <a:spcPct val="140000"/>
              </a:lnSpc>
            </a:pPr>
            <a:endParaRPr lang="en-US" altLang="ja-JP" sz="400" spc="40" dirty="0">
              <a:latin typeface="Noto Sans JP" panose="020B0200000000000000" pitchFamily="34" charset="-128"/>
              <a:ea typeface="Noto Sans JP" panose="020B0200000000000000" pitchFamily="34" charset="-128"/>
              <a:cs typeface="Noto Serif JP Regular" pitchFamily="34" charset="-120"/>
            </a:endParaRPr>
          </a:p>
          <a:p>
            <a:pPr lvl="0">
              <a:lnSpc>
                <a:spcPct val="140000"/>
              </a:lnSpc>
            </a:pPr>
            <a:r>
              <a:rPr lang="en-US" altLang="ja-JP" sz="800" spc="40" dirty="0">
                <a:latin typeface="Noto Sans JP" panose="020B0200000000000000" pitchFamily="34" charset="-128"/>
                <a:ea typeface="Noto Sans JP" panose="020B0200000000000000" pitchFamily="34" charset="-128"/>
                <a:cs typeface="Noto Serif JP Regular" pitchFamily="34" charset="-120"/>
              </a:rPr>
              <a:t>条件1  同一広告主による2回目以降の仮押さえは、有効期間を過ぎたことによる仮押さえの解除の翌営業日を1営業日目として、5営業日以上経過してからであれば可能となります。</a:t>
            </a:r>
          </a:p>
          <a:p>
            <a:pPr lvl="0">
              <a:lnSpc>
                <a:spcPct val="140000"/>
              </a:lnSpc>
            </a:pPr>
            <a:r>
              <a:rPr lang="ja-JP" altLang="en-US" sz="800" spc="40">
                <a:latin typeface="Noto Sans JP" panose="020B0200000000000000" pitchFamily="34" charset="-128"/>
                <a:ea typeface="Noto Sans JP" panose="020B0200000000000000" pitchFamily="34" charset="-128"/>
                <a:cs typeface="Noto Serif JP Regular" pitchFamily="34" charset="-120"/>
              </a:rPr>
              <a:t>条件</a:t>
            </a:r>
            <a:r>
              <a:rPr lang="en-US" altLang="ja-JP" sz="800" spc="40" dirty="0">
                <a:latin typeface="Noto Sans JP" panose="020B0200000000000000" pitchFamily="34" charset="-128"/>
                <a:ea typeface="Noto Sans JP" panose="020B0200000000000000" pitchFamily="34" charset="-128"/>
                <a:cs typeface="Noto Serif JP Regular" pitchFamily="34" charset="-120"/>
              </a:rPr>
              <a:t>2  条件1は、枠や期間を変更したとしても適用されます。</a:t>
            </a:r>
          </a:p>
          <a:p>
            <a:pPr lvl="0">
              <a:lnSpc>
                <a:spcPct val="140000"/>
              </a:lnSpc>
            </a:pPr>
            <a:endParaRPr lang="en-US" altLang="ja-JP" sz="400" spc="40" dirty="0">
              <a:latin typeface="Noto Sans JP" panose="020B0200000000000000" pitchFamily="34" charset="-128"/>
              <a:ea typeface="Noto Sans JP" panose="020B0200000000000000" pitchFamily="34" charset="-128"/>
              <a:cs typeface="Noto Serif JP Regular" pitchFamily="34" charset="-120"/>
            </a:endParaRPr>
          </a:p>
          <a:p>
            <a:pPr lvl="0">
              <a:lnSpc>
                <a:spcPct val="140000"/>
              </a:lnSpc>
            </a:pPr>
            <a:r>
              <a:rPr lang="en-US" altLang="ja-JP" sz="1000" spc="40" dirty="0">
                <a:latin typeface="Noto Sans JP" panose="020B0200000000000000" pitchFamily="34" charset="-128"/>
                <a:ea typeface="Noto Sans JP" panose="020B0200000000000000" pitchFamily="34" charset="-128"/>
                <a:cs typeface="Noto Serif JP Regular" pitchFamily="34" charset="-120"/>
              </a:rPr>
              <a:t>仮押さえ期間中の追加での仮押さえは、一番早い仮押さえ期日に合わせるものとします。仮押さえ</a:t>
            </a:r>
            <a:r>
              <a:rPr lang="ja-JP" altLang="en-US" sz="1000" spc="40">
                <a:latin typeface="Noto Sans JP" panose="020B0200000000000000" pitchFamily="34" charset="-128"/>
                <a:ea typeface="Noto Sans JP" panose="020B0200000000000000" pitchFamily="34" charset="-128"/>
                <a:cs typeface="Noto Serif JP Regular" pitchFamily="34" charset="-120"/>
              </a:rPr>
              <a:t>時には</a:t>
            </a:r>
            <a:r>
              <a:rPr lang="en-US" altLang="ja-JP" sz="1000" spc="40" dirty="0">
                <a:latin typeface="Noto Sans JP" panose="020B0200000000000000" pitchFamily="34" charset="-128"/>
                <a:ea typeface="Noto Sans JP" panose="020B0200000000000000" pitchFamily="34" charset="-128"/>
                <a:cs typeface="Noto Serif JP Regular" pitchFamily="34" charset="-120"/>
              </a:rPr>
              <a:t> </a:t>
            </a:r>
            <a:r>
              <a:rPr lang="es-ES" altLang="ja-JP" sz="1000" spc="40" dirty="0">
                <a:solidFill>
                  <a:srgbClr val="0090DF"/>
                </a:solidFill>
                <a:latin typeface="Noto Sans JP" panose="020B0200000000000000" pitchFamily="34" charset="-128"/>
                <a:ea typeface="Noto Sans JP" panose="020B0200000000000000" pitchFamily="34" charset="-128"/>
                <a:hlinkClick r:id="rId4">
                  <a:extLst>
                    <a:ext uri="{A12FA001-AC4F-418D-AE19-62706E023703}">
                      <ahyp:hlinkClr xmlns:ahyp="http://schemas.microsoft.com/office/drawing/2018/hyperlinkcolor" val="tx"/>
                    </a:ext>
                  </a:extLst>
                </a:hlinkClick>
              </a:rPr>
              <a:t>https://www.tokyo-prime.jp/calendar/</a:t>
            </a:r>
            <a:r>
              <a:rPr lang="es-ES" altLang="ja-JP" sz="1000" spc="40" dirty="0">
                <a:solidFill>
                  <a:srgbClr val="0090DF"/>
                </a:solidFill>
                <a:latin typeface="Noto Sans JP" panose="020B0200000000000000" pitchFamily="34" charset="-128"/>
                <a:ea typeface="Noto Sans JP" panose="020B0200000000000000" pitchFamily="34" charset="-128"/>
              </a:rPr>
              <a:t> </a:t>
            </a:r>
            <a:r>
              <a:rPr lang="ja-JP" altLang="en-US" sz="1000" spc="40">
                <a:solidFill>
                  <a:srgbClr val="02022E"/>
                </a:solidFill>
                <a:latin typeface="Noto Sans JP" panose="020B0200000000000000" pitchFamily="34" charset="-128"/>
                <a:ea typeface="Noto Sans JP" panose="020B0200000000000000" pitchFamily="34" charset="-128"/>
              </a:rPr>
              <a:t>よりお申し込みください。</a:t>
            </a:r>
            <a:endParaRPr lang="en-US" altLang="ja-JP" sz="1000" spc="40" dirty="0">
              <a:latin typeface="Noto Sans JP" panose="020B0200000000000000" pitchFamily="34" charset="-128"/>
              <a:ea typeface="Noto Sans JP" panose="020B0200000000000000" pitchFamily="34" charset="-128"/>
              <a:cs typeface="Noto Serif JP Regular" pitchFamily="34" charset="-120"/>
            </a:endParaRPr>
          </a:p>
        </p:txBody>
      </p:sp>
      <p:sp>
        <p:nvSpPr>
          <p:cNvPr id="62" name="正方形/長方形 61">
            <a:extLst>
              <a:ext uri="{FF2B5EF4-FFF2-40B4-BE49-F238E27FC236}">
                <a16:creationId xmlns:a16="http://schemas.microsoft.com/office/drawing/2014/main" id="{2AA11CD2-0CAB-47B5-F8E4-A0AF215A93AB}"/>
              </a:ext>
            </a:extLst>
          </p:cNvPr>
          <p:cNvSpPr/>
          <p:nvPr/>
        </p:nvSpPr>
        <p:spPr>
          <a:xfrm>
            <a:off x="662289" y="5073126"/>
            <a:ext cx="1534501" cy="1048984"/>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60AFD47F-778C-CB0E-B172-13E082141341}"/>
              </a:ext>
            </a:extLst>
          </p:cNvPr>
          <p:cNvSpPr txBox="1"/>
          <p:nvPr/>
        </p:nvSpPr>
        <p:spPr>
          <a:xfrm>
            <a:off x="1175625" y="5488503"/>
            <a:ext cx="507831"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考査</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64" name="正方形/長方形 63">
            <a:extLst>
              <a:ext uri="{FF2B5EF4-FFF2-40B4-BE49-F238E27FC236}">
                <a16:creationId xmlns:a16="http://schemas.microsoft.com/office/drawing/2014/main" id="{FE5BB840-425E-0C56-9D2C-1809A5E199C1}"/>
              </a:ext>
            </a:extLst>
          </p:cNvPr>
          <p:cNvSpPr/>
          <p:nvPr/>
        </p:nvSpPr>
        <p:spPr>
          <a:xfrm>
            <a:off x="2242409" y="5073126"/>
            <a:ext cx="10614948" cy="1048984"/>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213077B0-218C-AB5C-57A7-6C2BB40D55BC}"/>
              </a:ext>
            </a:extLst>
          </p:cNvPr>
          <p:cNvSpPr txBox="1"/>
          <p:nvPr/>
        </p:nvSpPr>
        <p:spPr>
          <a:xfrm>
            <a:off x="2368364" y="5111417"/>
            <a:ext cx="9120445" cy="930832"/>
          </a:xfrm>
          <a:prstGeom prst="rect">
            <a:avLst/>
          </a:prstGeom>
          <a:noFill/>
        </p:spPr>
        <p:txBody>
          <a:bodyPr wrap="none" rtlCol="0">
            <a:spAutoFit/>
          </a:bodyPr>
          <a:lstStyle/>
          <a:p>
            <a:pPr lvl="0">
              <a:lnSpc>
                <a:spcPct val="140000"/>
              </a:lnSpc>
            </a:pPr>
            <a:r>
              <a:rPr lang="ja-JP" altLang="en-US" sz="1000" spc="40">
                <a:solidFill>
                  <a:srgbClr val="FF8F1C"/>
                </a:solidFill>
                <a:latin typeface="Noto Sans JP" panose="020B0200000000000000" pitchFamily="34" charset="-128"/>
                <a:ea typeface="Noto Sans JP" panose="020B0200000000000000" pitchFamily="34" charset="-128"/>
                <a:cs typeface="Noto Serif JP Regular" pitchFamily="34" charset="-120"/>
              </a:rPr>
              <a:t>締切：入稿期日の</a:t>
            </a:r>
            <a:r>
              <a:rPr lang="en-US" altLang="ja-JP" sz="1000" spc="40" dirty="0">
                <a:solidFill>
                  <a:srgbClr val="FF8F1C"/>
                </a:solidFill>
                <a:latin typeface="Noto Sans JP" panose="020B0200000000000000" pitchFamily="34" charset="-128"/>
                <a:ea typeface="Noto Sans JP" panose="020B0200000000000000" pitchFamily="34" charset="-128"/>
                <a:cs typeface="Noto Serif JP Regular" pitchFamily="34" charset="-120"/>
              </a:rPr>
              <a:t>3営業日前 17時まで</a:t>
            </a:r>
            <a:endParaRPr kumimoji="1" lang="ja-JP" altLang="en-US" sz="1000" spc="40">
              <a:solidFill>
                <a:srgbClr val="FF8F1C"/>
              </a:solidFill>
              <a:latin typeface="Noto Sans JP" panose="020B0200000000000000" pitchFamily="34" charset="-128"/>
              <a:ea typeface="Noto Sans JP" panose="020B0200000000000000" pitchFamily="34" charset="-128"/>
            </a:endParaRPr>
          </a:p>
          <a:p>
            <a:pPr lvl="0">
              <a:lnSpc>
                <a:spcPct val="140000"/>
              </a:lnSpc>
            </a:pPr>
            <a:r>
              <a:rPr lang="en-US" altLang="ja-JP" sz="1000" spc="40" dirty="0">
                <a:latin typeface="Noto Sans JP" panose="020B0200000000000000" pitchFamily="34" charset="-128"/>
                <a:ea typeface="Noto Sans JP" panose="020B0200000000000000" pitchFamily="34" charset="-128"/>
                <a:cs typeface="Noto Serif JP Regular" pitchFamily="34" charset="-120"/>
              </a:rPr>
              <a:t>クリエイティブ考査を行います。入稿までにクリエイティブ考査が必須となります。</a:t>
            </a:r>
          </a:p>
          <a:p>
            <a:pPr lvl="0">
              <a:lnSpc>
                <a:spcPct val="140000"/>
              </a:lnSpc>
            </a:pPr>
            <a:r>
              <a:rPr lang="en-US" altLang="ja-JP" sz="1000" spc="40" dirty="0">
                <a:latin typeface="Noto Sans JP" panose="020B0200000000000000" pitchFamily="34" charset="-128"/>
                <a:ea typeface="Noto Sans JP" panose="020B0200000000000000" pitchFamily="34" charset="-128"/>
                <a:cs typeface="Noto Serif JP Regular" pitchFamily="34" charset="-120"/>
              </a:rPr>
              <a:t>申込受付後、クリエイティブ考査落ちでキャンセルになる場合もキャンセル料を頂戴いたしますので申込前にクリエイティブ考査をご依頼ください。</a:t>
            </a:r>
          </a:p>
          <a:p>
            <a:pPr lvl="0">
              <a:lnSpc>
                <a:spcPct val="140000"/>
              </a:lnSpc>
            </a:pPr>
            <a:r>
              <a:rPr lang="en-US" altLang="ja-JP" sz="1000" spc="40" dirty="0">
                <a:latin typeface="Noto Sans JP" panose="020B0200000000000000" pitchFamily="34" charset="-128"/>
                <a:ea typeface="Noto Sans JP" panose="020B0200000000000000" pitchFamily="34" charset="-128"/>
              </a:rPr>
              <a:t>考査には2営業日程度かかりますので余裕を持ってクリエイティブ考査をご依頼ください。</a:t>
            </a:r>
          </a:p>
        </p:txBody>
      </p:sp>
      <p:sp>
        <p:nvSpPr>
          <p:cNvPr id="66" name="正方形/長方形 65">
            <a:extLst>
              <a:ext uri="{FF2B5EF4-FFF2-40B4-BE49-F238E27FC236}">
                <a16:creationId xmlns:a16="http://schemas.microsoft.com/office/drawing/2014/main" id="{126132EA-0381-FDD9-5136-D2ED0C7B571A}"/>
              </a:ext>
            </a:extLst>
          </p:cNvPr>
          <p:cNvSpPr/>
          <p:nvPr/>
        </p:nvSpPr>
        <p:spPr>
          <a:xfrm>
            <a:off x="662290" y="6174298"/>
            <a:ext cx="1534501" cy="632119"/>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CD723ED5-88AC-A586-A90E-029982A57E3E}"/>
              </a:ext>
            </a:extLst>
          </p:cNvPr>
          <p:cNvSpPr txBox="1"/>
          <p:nvPr/>
        </p:nvSpPr>
        <p:spPr>
          <a:xfrm>
            <a:off x="1175627" y="6371582"/>
            <a:ext cx="507831"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申込</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68" name="正方形/長方形 67">
            <a:extLst>
              <a:ext uri="{FF2B5EF4-FFF2-40B4-BE49-F238E27FC236}">
                <a16:creationId xmlns:a16="http://schemas.microsoft.com/office/drawing/2014/main" id="{9FC18CE2-D69B-2001-D6DD-49B70DFC06A0}"/>
              </a:ext>
            </a:extLst>
          </p:cNvPr>
          <p:cNvSpPr/>
          <p:nvPr/>
        </p:nvSpPr>
        <p:spPr>
          <a:xfrm>
            <a:off x="2242410" y="6174298"/>
            <a:ext cx="10614948" cy="632119"/>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92DC333B-B242-ECE4-2DF1-C75CAFE368B2}"/>
              </a:ext>
            </a:extLst>
          </p:cNvPr>
          <p:cNvSpPr txBox="1"/>
          <p:nvPr/>
        </p:nvSpPr>
        <p:spPr>
          <a:xfrm>
            <a:off x="2368365" y="6256566"/>
            <a:ext cx="5135060" cy="461665"/>
          </a:xfrm>
          <a:prstGeom prst="rect">
            <a:avLst/>
          </a:prstGeom>
          <a:noFill/>
        </p:spPr>
        <p:txBody>
          <a:bodyPr wrap="none" rtlCol="0">
            <a:spAutoFit/>
          </a:bodyPr>
          <a:lstStyle/>
          <a:p>
            <a:pPr lvl="0">
              <a:lnSpc>
                <a:spcPct val="140000"/>
              </a:lnSpc>
            </a:pPr>
            <a:r>
              <a:rPr lang="ja-JP" altLang="en-US" sz="1000" spc="40">
                <a:solidFill>
                  <a:srgbClr val="FF8F1C"/>
                </a:solidFill>
                <a:latin typeface="Noto Sans JP" panose="020B0200000000000000" pitchFamily="34" charset="-128"/>
                <a:ea typeface="Noto Sans JP" panose="020B0200000000000000" pitchFamily="34" charset="-128"/>
                <a:cs typeface="Noto Serif JP Regular" pitchFamily="34" charset="-120"/>
              </a:rPr>
              <a:t>締切：入稿開始</a:t>
            </a:r>
            <a:r>
              <a:rPr lang="en-US" altLang="ja-JP" sz="1000" spc="40" dirty="0">
                <a:solidFill>
                  <a:srgbClr val="FF8F1C"/>
                </a:solidFill>
                <a:latin typeface="Noto Sans JP" panose="020B0200000000000000" pitchFamily="34" charset="-128"/>
                <a:ea typeface="Noto Sans JP" panose="020B0200000000000000" pitchFamily="34" charset="-128"/>
                <a:cs typeface="Noto Serif JP Regular" pitchFamily="34" charset="-120"/>
              </a:rPr>
              <a:t>7営業日前 17時まで</a:t>
            </a:r>
            <a:endParaRPr kumimoji="1" lang="ja-JP" altLang="en-US" sz="1000" spc="40">
              <a:solidFill>
                <a:srgbClr val="FF8F1C"/>
              </a:solidFill>
              <a:latin typeface="Noto Sans JP" panose="020B0200000000000000" pitchFamily="34" charset="-128"/>
              <a:ea typeface="Noto Sans JP" panose="020B0200000000000000" pitchFamily="34" charset="-128"/>
            </a:endParaRPr>
          </a:p>
          <a:p>
            <a:r>
              <a:rPr lang="ja-JP" altLang="en-US" sz="1000" spc="40">
                <a:latin typeface="Noto Sans JP" panose="020B0200000000000000" pitchFamily="34" charset="-128"/>
                <a:ea typeface="Noto Sans JP" panose="020B0200000000000000" pitchFamily="34" charset="-128"/>
                <a:cs typeface="Noto Serif JP Regular" pitchFamily="34" charset="-120"/>
              </a:rPr>
              <a:t>申込の際には</a:t>
            </a:r>
            <a:r>
              <a:rPr lang="en-US" altLang="ja-JP" sz="1000" spc="40" dirty="0">
                <a:latin typeface="Noto Sans JP" panose="020B0200000000000000" pitchFamily="34" charset="-128"/>
                <a:ea typeface="Noto Sans JP" panose="020B0200000000000000" pitchFamily="34" charset="-128"/>
                <a:cs typeface="Noto Serif JP Regular" pitchFamily="34" charset="-120"/>
              </a:rPr>
              <a:t> </a:t>
            </a:r>
            <a:r>
              <a:rPr lang="es-ES" altLang="ja-JP" sz="1000" spc="40" dirty="0">
                <a:solidFill>
                  <a:srgbClr val="0090DF"/>
                </a:solidFill>
                <a:latin typeface="Noto Sans JP" panose="020B0200000000000000" pitchFamily="34" charset="-128"/>
                <a:ea typeface="Noto Sans JP" panose="020B0200000000000000" pitchFamily="34" charset="-128"/>
                <a:hlinkClick r:id="rId4">
                  <a:extLst>
                    <a:ext uri="{A12FA001-AC4F-418D-AE19-62706E023703}">
                      <ahyp:hlinkClr xmlns:ahyp="http://schemas.microsoft.com/office/drawing/2018/hyperlinkcolor" val="tx"/>
                    </a:ext>
                  </a:extLst>
                </a:hlinkClick>
              </a:rPr>
              <a:t>https://www.tokyo-prime.jp/calendar/</a:t>
            </a:r>
            <a:r>
              <a:rPr lang="es-ES" altLang="ja-JP" sz="1000" spc="40" dirty="0">
                <a:solidFill>
                  <a:srgbClr val="0090DF"/>
                </a:solidFill>
                <a:latin typeface="Noto Sans JP" panose="020B0200000000000000" pitchFamily="34" charset="-128"/>
                <a:ea typeface="Noto Sans JP" panose="020B0200000000000000" pitchFamily="34" charset="-128"/>
              </a:rPr>
              <a:t> </a:t>
            </a:r>
            <a:r>
              <a:rPr lang="ja-JP" altLang="en-US" sz="1000" spc="40">
                <a:solidFill>
                  <a:srgbClr val="02022E"/>
                </a:solidFill>
                <a:latin typeface="Noto Sans JP" panose="020B0200000000000000" pitchFamily="34" charset="-128"/>
                <a:ea typeface="Noto Sans JP" panose="020B0200000000000000" pitchFamily="34" charset="-128"/>
              </a:rPr>
              <a:t>よりお申し込みください。</a:t>
            </a:r>
            <a:endParaRPr kumimoji="1" lang="ja-JP" altLang="en-US" sz="1000" spc="40">
              <a:latin typeface="Noto Sans JP" panose="020B0200000000000000" pitchFamily="34" charset="-128"/>
              <a:ea typeface="Noto Sans JP" panose="020B0200000000000000" pitchFamily="34" charset="-128"/>
            </a:endParaRPr>
          </a:p>
        </p:txBody>
      </p:sp>
      <p:sp>
        <p:nvSpPr>
          <p:cNvPr id="70" name="正方形/長方形 69">
            <a:extLst>
              <a:ext uri="{FF2B5EF4-FFF2-40B4-BE49-F238E27FC236}">
                <a16:creationId xmlns:a16="http://schemas.microsoft.com/office/drawing/2014/main" id="{ACE7959A-25D1-CE04-D780-CCB9A7572B05}"/>
              </a:ext>
            </a:extLst>
          </p:cNvPr>
          <p:cNvSpPr/>
          <p:nvPr/>
        </p:nvSpPr>
        <p:spPr>
          <a:xfrm>
            <a:off x="662289" y="6858605"/>
            <a:ext cx="1534501" cy="632119"/>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D96B32D5-C4F6-7D2D-5327-CF19A197F7CB}"/>
              </a:ext>
            </a:extLst>
          </p:cNvPr>
          <p:cNvSpPr txBox="1"/>
          <p:nvPr/>
        </p:nvSpPr>
        <p:spPr>
          <a:xfrm>
            <a:off x="1175626" y="7054444"/>
            <a:ext cx="507831"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入稿</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72" name="正方形/長方形 71">
            <a:extLst>
              <a:ext uri="{FF2B5EF4-FFF2-40B4-BE49-F238E27FC236}">
                <a16:creationId xmlns:a16="http://schemas.microsoft.com/office/drawing/2014/main" id="{78B39A23-7005-B673-20D7-A174546E5F28}"/>
              </a:ext>
            </a:extLst>
          </p:cNvPr>
          <p:cNvSpPr/>
          <p:nvPr/>
        </p:nvSpPr>
        <p:spPr>
          <a:xfrm>
            <a:off x="2242409" y="6858605"/>
            <a:ext cx="10614948" cy="632119"/>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54D472BF-FFD9-9E27-AA4D-E77D5EDCBFE5}"/>
              </a:ext>
            </a:extLst>
          </p:cNvPr>
          <p:cNvSpPr txBox="1"/>
          <p:nvPr/>
        </p:nvSpPr>
        <p:spPr>
          <a:xfrm>
            <a:off x="2368364" y="6925620"/>
            <a:ext cx="4052391" cy="461665"/>
          </a:xfrm>
          <a:prstGeom prst="rect">
            <a:avLst/>
          </a:prstGeom>
          <a:noFill/>
        </p:spPr>
        <p:txBody>
          <a:bodyPr wrap="none" rtlCol="0">
            <a:spAutoFit/>
          </a:bodyPr>
          <a:lstStyle/>
          <a:p>
            <a:pPr lvl="0">
              <a:lnSpc>
                <a:spcPct val="140000"/>
              </a:lnSpc>
            </a:pPr>
            <a:r>
              <a:rPr lang="ja-JP" altLang="en-US" sz="1000" spc="40">
                <a:solidFill>
                  <a:srgbClr val="FF8F1C"/>
                </a:solidFill>
                <a:latin typeface="Noto Sans JP" panose="020B0200000000000000" pitchFamily="34" charset="-128"/>
                <a:ea typeface="Noto Sans JP" panose="020B0200000000000000" pitchFamily="34" charset="-128"/>
                <a:cs typeface="Noto Serif JP Regular" pitchFamily="34" charset="-120"/>
              </a:rPr>
              <a:t>締切：入稿開始</a:t>
            </a:r>
            <a:r>
              <a:rPr lang="en-US" altLang="ja-JP" sz="1000" spc="40" dirty="0">
                <a:solidFill>
                  <a:srgbClr val="FF8F1C"/>
                </a:solidFill>
                <a:latin typeface="Noto Sans JP" panose="020B0200000000000000" pitchFamily="34" charset="-128"/>
                <a:ea typeface="Noto Sans JP" panose="020B0200000000000000" pitchFamily="34" charset="-128"/>
                <a:cs typeface="Noto Serif JP Regular" pitchFamily="34" charset="-120"/>
              </a:rPr>
              <a:t>7営業日前 17時まで</a:t>
            </a:r>
            <a:endParaRPr kumimoji="1" lang="ja-JP" altLang="en-US" sz="1000" spc="40">
              <a:solidFill>
                <a:srgbClr val="FF8F1C"/>
              </a:solidFill>
              <a:latin typeface="Noto Sans JP" panose="020B0200000000000000" pitchFamily="34" charset="-128"/>
              <a:ea typeface="Noto Sans JP" panose="020B0200000000000000" pitchFamily="34" charset="-128"/>
            </a:endParaRPr>
          </a:p>
          <a:p>
            <a:r>
              <a:rPr lang="ja-JP" altLang="en-US" sz="1000" spc="40">
                <a:latin typeface="Noto Sans JP" panose="020B0200000000000000" pitchFamily="34" charset="-128"/>
                <a:ea typeface="Noto Sans JP" panose="020B0200000000000000" pitchFamily="34" charset="-128"/>
                <a:cs typeface="Noto Serif JP Regular" pitchFamily="34" charset="-120"/>
              </a:rPr>
              <a:t>入稿の際には担当営業に入稿フォームの共有をご依頼ください。</a:t>
            </a:r>
            <a:endParaRPr kumimoji="1" lang="ja-JP" altLang="en-US" sz="1000" spc="40">
              <a:latin typeface="Noto Sans JP" panose="020B0200000000000000" pitchFamily="34" charset="-128"/>
              <a:ea typeface="Noto Sans JP" panose="020B0200000000000000" pitchFamily="34" charset="-128"/>
            </a:endParaRPr>
          </a:p>
        </p:txBody>
      </p:sp>
      <p:sp>
        <p:nvSpPr>
          <p:cNvPr id="74" name="正方形/長方形 73">
            <a:extLst>
              <a:ext uri="{FF2B5EF4-FFF2-40B4-BE49-F238E27FC236}">
                <a16:creationId xmlns:a16="http://schemas.microsoft.com/office/drawing/2014/main" id="{82A2A9BF-C8DA-EC93-5EB6-0B5B8BA1F685}"/>
              </a:ext>
            </a:extLst>
          </p:cNvPr>
          <p:cNvSpPr/>
          <p:nvPr/>
        </p:nvSpPr>
        <p:spPr>
          <a:xfrm>
            <a:off x="662290" y="7542912"/>
            <a:ext cx="1534501" cy="632119"/>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74516737-0E40-0507-B107-ACA0903DDA67}"/>
              </a:ext>
            </a:extLst>
          </p:cNvPr>
          <p:cNvSpPr txBox="1"/>
          <p:nvPr/>
        </p:nvSpPr>
        <p:spPr>
          <a:xfrm>
            <a:off x="1216662" y="7737306"/>
            <a:ext cx="425759" cy="276999"/>
          </a:xfrm>
          <a:prstGeom prst="rect">
            <a:avLst/>
          </a:prstGeom>
          <a:noFill/>
        </p:spPr>
        <p:txBody>
          <a:bodyPr wrap="none" rtlCol="0">
            <a:spAutoFit/>
          </a:bodyPr>
          <a:lstStyle/>
          <a:p>
            <a:pPr algn="ctr"/>
            <a:r>
              <a:rPr kumimoji="1" lang="en-US" altLang="ja-JP" sz="1200" kern="3000" spc="60" dirty="0">
                <a:latin typeface="Noto Sans JP" panose="020B0200000000000000" pitchFamily="34" charset="-128"/>
                <a:ea typeface="Noto Sans JP" panose="020B0200000000000000" pitchFamily="34" charset="-128"/>
              </a:rPr>
              <a:t>FIX</a:t>
            </a:r>
          </a:p>
        </p:txBody>
      </p:sp>
      <p:sp>
        <p:nvSpPr>
          <p:cNvPr id="76" name="正方形/長方形 75">
            <a:extLst>
              <a:ext uri="{FF2B5EF4-FFF2-40B4-BE49-F238E27FC236}">
                <a16:creationId xmlns:a16="http://schemas.microsoft.com/office/drawing/2014/main" id="{5962E924-1BBE-B384-A425-26DBC661FD06}"/>
              </a:ext>
            </a:extLst>
          </p:cNvPr>
          <p:cNvSpPr/>
          <p:nvPr/>
        </p:nvSpPr>
        <p:spPr>
          <a:xfrm>
            <a:off x="2242410" y="7542912"/>
            <a:ext cx="10614948" cy="632119"/>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88268FFE-B2C9-1F8A-81EF-4623FA9C88A4}"/>
              </a:ext>
            </a:extLst>
          </p:cNvPr>
          <p:cNvSpPr txBox="1"/>
          <p:nvPr/>
        </p:nvSpPr>
        <p:spPr>
          <a:xfrm>
            <a:off x="2368365" y="7680476"/>
            <a:ext cx="3447098" cy="284501"/>
          </a:xfrm>
          <a:prstGeom prst="rect">
            <a:avLst/>
          </a:prstGeom>
          <a:noFill/>
        </p:spPr>
        <p:txBody>
          <a:bodyPr wrap="none" rtlCol="0">
            <a:spAutoFit/>
          </a:bodyPr>
          <a:lstStyle/>
          <a:p>
            <a:pPr>
              <a:lnSpc>
                <a:spcPct val="140000"/>
              </a:lnSpc>
            </a:pPr>
            <a:r>
              <a:rPr lang="ja-JP" altLang="en-US" sz="1000" kern="3000" spc="60">
                <a:latin typeface="Noto Sans JP" panose="020B0200000000000000" pitchFamily="34" charset="-128"/>
                <a:ea typeface="Noto Sans JP" panose="020B0200000000000000" pitchFamily="34" charset="-128"/>
              </a:rPr>
              <a:t>当社にて入稿内容を確認し、掲載準備をいたします。</a:t>
            </a:r>
            <a:endParaRPr kumimoji="1" lang="en-US" altLang="ja-JP" sz="1000" kern="3000" spc="60" dirty="0">
              <a:latin typeface="Noto Sans JP" panose="020B0200000000000000" pitchFamily="34" charset="-128"/>
              <a:ea typeface="Noto Sans JP" panose="020B0200000000000000" pitchFamily="34" charset="-128"/>
            </a:endParaRPr>
          </a:p>
        </p:txBody>
      </p:sp>
      <p:sp>
        <p:nvSpPr>
          <p:cNvPr id="78" name="正方形/長方形 77">
            <a:extLst>
              <a:ext uri="{FF2B5EF4-FFF2-40B4-BE49-F238E27FC236}">
                <a16:creationId xmlns:a16="http://schemas.microsoft.com/office/drawing/2014/main" id="{1CA98D5D-77C0-0F1E-307D-88A76F712B2C}"/>
              </a:ext>
            </a:extLst>
          </p:cNvPr>
          <p:cNvSpPr/>
          <p:nvPr/>
        </p:nvSpPr>
        <p:spPr>
          <a:xfrm>
            <a:off x="662289" y="8227216"/>
            <a:ext cx="1534501" cy="632119"/>
          </a:xfrm>
          <a:prstGeom prst="rect">
            <a:avLst/>
          </a:prstGeom>
          <a:solidFill>
            <a:srgbClr val="E6E6E6"/>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BBC75547-32F1-00CD-86AE-56B483F33372}"/>
              </a:ext>
            </a:extLst>
          </p:cNvPr>
          <p:cNvSpPr txBox="1"/>
          <p:nvPr/>
        </p:nvSpPr>
        <p:spPr>
          <a:xfrm>
            <a:off x="1014044" y="8420165"/>
            <a:ext cx="830997"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掲載開始</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80" name="正方形/長方形 79">
            <a:extLst>
              <a:ext uri="{FF2B5EF4-FFF2-40B4-BE49-F238E27FC236}">
                <a16:creationId xmlns:a16="http://schemas.microsoft.com/office/drawing/2014/main" id="{CBFD6477-1D38-B191-70EC-BF74A8E02F0B}"/>
              </a:ext>
            </a:extLst>
          </p:cNvPr>
          <p:cNvSpPr/>
          <p:nvPr/>
        </p:nvSpPr>
        <p:spPr>
          <a:xfrm>
            <a:off x="2242409" y="8227216"/>
            <a:ext cx="10614948" cy="632119"/>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4E0188DD-1304-DA57-F92D-7A9703996DA7}"/>
              </a:ext>
            </a:extLst>
          </p:cNvPr>
          <p:cNvSpPr txBox="1"/>
          <p:nvPr/>
        </p:nvSpPr>
        <p:spPr>
          <a:xfrm>
            <a:off x="2368364" y="8382981"/>
            <a:ext cx="2773195" cy="284501"/>
          </a:xfrm>
          <a:prstGeom prst="rect">
            <a:avLst/>
          </a:prstGeom>
          <a:noFill/>
        </p:spPr>
        <p:txBody>
          <a:bodyPr wrap="none" rtlCol="0">
            <a:spAutoFit/>
          </a:bodyPr>
          <a:lstStyle/>
          <a:p>
            <a:pPr>
              <a:lnSpc>
                <a:spcPct val="140000"/>
              </a:lnSpc>
            </a:pPr>
            <a:r>
              <a:rPr lang="ja-JP" altLang="en-US" sz="1000" kern="3000" spc="60">
                <a:latin typeface="Noto Sans JP" panose="020B0200000000000000" pitchFamily="34" charset="-128"/>
                <a:ea typeface="Noto Sans JP" panose="020B0200000000000000" pitchFamily="34" charset="-128"/>
              </a:rPr>
              <a:t>毎週月曜日</a:t>
            </a:r>
            <a:r>
              <a:rPr lang="en-US" altLang="ja-JP" sz="1000" kern="3000" spc="60" dirty="0">
                <a:latin typeface="Noto Sans JP" panose="020B0200000000000000" pitchFamily="34" charset="-128"/>
                <a:ea typeface="Noto Sans JP" panose="020B0200000000000000" pitchFamily="34" charset="-128"/>
              </a:rPr>
              <a:t>0:00</a:t>
            </a:r>
            <a:r>
              <a:rPr lang="ja-JP" altLang="en-US" sz="1000" kern="3000" spc="60">
                <a:latin typeface="Noto Sans JP" panose="020B0200000000000000" pitchFamily="34" charset="-128"/>
                <a:ea typeface="Noto Sans JP" panose="020B0200000000000000" pitchFamily="34" charset="-128"/>
              </a:rPr>
              <a:t>に、掲載開始いたします。</a:t>
            </a:r>
            <a:endParaRPr kumimoji="1" lang="en-US" altLang="ja-JP" sz="1000" kern="3000" spc="60" dirty="0">
              <a:latin typeface="Noto Sans JP" panose="020B0200000000000000" pitchFamily="34" charset="-128"/>
              <a:ea typeface="Noto Sans JP" panose="020B0200000000000000" pitchFamily="34" charset="-128"/>
            </a:endParaRPr>
          </a:p>
        </p:txBody>
      </p:sp>
      <p:sp>
        <p:nvSpPr>
          <p:cNvPr id="18" name="三角形 17">
            <a:extLst>
              <a:ext uri="{FF2B5EF4-FFF2-40B4-BE49-F238E27FC236}">
                <a16:creationId xmlns:a16="http://schemas.microsoft.com/office/drawing/2014/main" id="{5A2660D1-0835-B4E9-8BBD-9FB48ACF156C}"/>
              </a:ext>
            </a:extLst>
          </p:cNvPr>
          <p:cNvSpPr/>
          <p:nvPr/>
        </p:nvSpPr>
        <p:spPr>
          <a:xfrm rot="3600000">
            <a:off x="1321354" y="2490774"/>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三角形 81">
            <a:extLst>
              <a:ext uri="{FF2B5EF4-FFF2-40B4-BE49-F238E27FC236}">
                <a16:creationId xmlns:a16="http://schemas.microsoft.com/office/drawing/2014/main" id="{8E6769F9-A5B3-22A7-ED33-B7099C2B8E1B}"/>
              </a:ext>
            </a:extLst>
          </p:cNvPr>
          <p:cNvSpPr/>
          <p:nvPr/>
        </p:nvSpPr>
        <p:spPr>
          <a:xfrm rot="3600000">
            <a:off x="1321354" y="3186087"/>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三角形 84">
            <a:extLst>
              <a:ext uri="{FF2B5EF4-FFF2-40B4-BE49-F238E27FC236}">
                <a16:creationId xmlns:a16="http://schemas.microsoft.com/office/drawing/2014/main" id="{E15CBEC3-C256-D068-91E2-E0A29A28171B}"/>
              </a:ext>
            </a:extLst>
          </p:cNvPr>
          <p:cNvSpPr/>
          <p:nvPr/>
        </p:nvSpPr>
        <p:spPr>
          <a:xfrm rot="3600000">
            <a:off x="1321354" y="4919381"/>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三角形 85">
            <a:extLst>
              <a:ext uri="{FF2B5EF4-FFF2-40B4-BE49-F238E27FC236}">
                <a16:creationId xmlns:a16="http://schemas.microsoft.com/office/drawing/2014/main" id="{2F164018-BBD4-5F3B-50EE-FA761EABA65E}"/>
              </a:ext>
            </a:extLst>
          </p:cNvPr>
          <p:cNvSpPr/>
          <p:nvPr/>
        </p:nvSpPr>
        <p:spPr>
          <a:xfrm rot="3600000">
            <a:off x="1321354" y="6010651"/>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三角形 86">
            <a:extLst>
              <a:ext uri="{FF2B5EF4-FFF2-40B4-BE49-F238E27FC236}">
                <a16:creationId xmlns:a16="http://schemas.microsoft.com/office/drawing/2014/main" id="{5859DAC9-94B5-42A8-7F17-02397EA557D8}"/>
              </a:ext>
            </a:extLst>
          </p:cNvPr>
          <p:cNvSpPr/>
          <p:nvPr/>
        </p:nvSpPr>
        <p:spPr>
          <a:xfrm rot="3600000">
            <a:off x="1321353" y="6688593"/>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三角形 87">
            <a:extLst>
              <a:ext uri="{FF2B5EF4-FFF2-40B4-BE49-F238E27FC236}">
                <a16:creationId xmlns:a16="http://schemas.microsoft.com/office/drawing/2014/main" id="{ED0174BA-1DC9-2FED-5E8D-AC25D5C0A567}"/>
              </a:ext>
            </a:extLst>
          </p:cNvPr>
          <p:cNvSpPr/>
          <p:nvPr/>
        </p:nvSpPr>
        <p:spPr>
          <a:xfrm rot="3600000">
            <a:off x="1321353" y="7383906"/>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三角形 88">
            <a:extLst>
              <a:ext uri="{FF2B5EF4-FFF2-40B4-BE49-F238E27FC236}">
                <a16:creationId xmlns:a16="http://schemas.microsoft.com/office/drawing/2014/main" id="{F134D9A4-0402-250C-A11B-60ADC7A0BF82}"/>
              </a:ext>
            </a:extLst>
          </p:cNvPr>
          <p:cNvSpPr/>
          <p:nvPr/>
        </p:nvSpPr>
        <p:spPr>
          <a:xfrm rot="3600000">
            <a:off x="1321353" y="8065430"/>
            <a:ext cx="216372" cy="191097"/>
          </a:xfrm>
          <a:prstGeom prst="triangle">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82B21612-1C51-4B1A-D8C3-73CBE807C642}"/>
              </a:ext>
            </a:extLst>
          </p:cNvPr>
          <p:cNvSpPr txBox="1"/>
          <p:nvPr/>
        </p:nvSpPr>
        <p:spPr>
          <a:xfrm>
            <a:off x="13337297" y="1988417"/>
            <a:ext cx="1009846" cy="330072"/>
          </a:xfrm>
          <a:prstGeom prst="rect">
            <a:avLst/>
          </a:prstGeom>
          <a:solidFill>
            <a:schemeClr val="tx1"/>
          </a:solidFill>
          <a:ln>
            <a:noFill/>
          </a:ln>
        </p:spPr>
        <p:txBody>
          <a:bodyPr wrap="none" lIns="180000" tIns="72000" rIns="180000" bIns="72000" rtlCol="0">
            <a:spAutoFit/>
          </a:bodyPr>
          <a:lstStyle/>
          <a:p>
            <a:r>
              <a:rPr lang="ja-JP" altLang="en-US" sz="1200" kern="3000" spc="60">
                <a:solidFill>
                  <a:schemeClr val="bg1"/>
                </a:solidFill>
                <a:latin typeface="Noto Sans JP" panose="020B0200000000000000" pitchFamily="34" charset="-128"/>
                <a:ea typeface="Noto Sans JP" panose="020B0200000000000000" pitchFamily="34" charset="-128"/>
              </a:rPr>
              <a:t>注意事項</a:t>
            </a:r>
            <a:endParaRPr lang="en-US" altLang="ja-JP" sz="1200" kern="3000" spc="60" dirty="0">
              <a:solidFill>
                <a:schemeClr val="bg1"/>
              </a:solidFill>
              <a:latin typeface="Noto Sans JP" panose="020B0200000000000000" pitchFamily="34" charset="-128"/>
              <a:ea typeface="Noto Sans JP" panose="020B0200000000000000" pitchFamily="34" charset="-128"/>
            </a:endParaRPr>
          </a:p>
        </p:txBody>
      </p:sp>
      <p:sp>
        <p:nvSpPr>
          <p:cNvPr id="91" name="テキスト ボックス 90">
            <a:extLst>
              <a:ext uri="{FF2B5EF4-FFF2-40B4-BE49-F238E27FC236}">
                <a16:creationId xmlns:a16="http://schemas.microsoft.com/office/drawing/2014/main" id="{297193CA-8E0F-DFE7-3566-0D15EB947A6F}"/>
              </a:ext>
            </a:extLst>
          </p:cNvPr>
          <p:cNvSpPr txBox="1"/>
          <p:nvPr/>
        </p:nvSpPr>
        <p:spPr>
          <a:xfrm>
            <a:off x="13348648" y="2443300"/>
            <a:ext cx="4452501" cy="715389"/>
          </a:xfrm>
          <a:prstGeom prst="rect">
            <a:avLst/>
          </a:prstGeom>
          <a:noFill/>
        </p:spPr>
        <p:txBody>
          <a:bodyPr wrap="none" rtlCol="0">
            <a:spAutoFit/>
          </a:bodyPr>
          <a:lstStyle/>
          <a:p>
            <a:pPr marL="171450" indent="-171450" algn="l">
              <a:lnSpc>
                <a:spcPct val="140000"/>
              </a:lnSpc>
              <a:buFont typeface="Arial" panose="020B0604020202020204" pitchFamily="34" charset="0"/>
              <a:buChar char="•"/>
            </a:pPr>
            <a:r>
              <a:rPr lang="ja-JP" altLang="en-US" sz="1000" kern="0" spc="40">
                <a:latin typeface="Noto Sans JP" panose="020B0200000000000000" pitchFamily="34" charset="-128"/>
                <a:ea typeface="Noto Sans JP" panose="020B0200000000000000" pitchFamily="34" charset="-128"/>
                <a:cs typeface="Noto Serif JP Regular" pitchFamily="34" charset="-120"/>
              </a:rPr>
              <a:t>仮押さえ・申込は「フォームからの依頼のみ有効」かつ</a:t>
            </a:r>
            <a:endParaRPr lang="en-US" altLang="ja-JP" sz="1000" kern="0" spc="40" dirty="0">
              <a:latin typeface="Noto Sans JP" panose="020B0200000000000000" pitchFamily="34" charset="-128"/>
              <a:ea typeface="Noto Sans JP" panose="020B0200000000000000" pitchFamily="34" charset="-128"/>
              <a:cs typeface="Noto Serif JP Regular" pitchFamily="34" charset="-120"/>
            </a:endParaRPr>
          </a:p>
          <a:p>
            <a:pPr algn="l">
              <a:lnSpc>
                <a:spcPct val="140000"/>
              </a:lnSpc>
            </a:pPr>
            <a:r>
              <a:rPr lang="ja-JP" altLang="en-US" sz="1000" spc="40">
                <a:latin typeface="Noto Sans JP" panose="020B0200000000000000" pitchFamily="34" charset="-128"/>
                <a:ea typeface="Noto Sans JP" panose="020B0200000000000000" pitchFamily="34" charset="-128"/>
              </a:rPr>
              <a:t>　「フォームからのリクエスト到着順」で枠決定させていただきます。</a:t>
            </a:r>
            <a:endParaRPr lang="en-US" altLang="ja-JP" sz="1000" spc="40" dirty="0">
              <a:latin typeface="Noto Sans JP" panose="020B0200000000000000" pitchFamily="34" charset="-128"/>
              <a:ea typeface="Noto Sans JP" panose="020B0200000000000000" pitchFamily="34" charset="-128"/>
            </a:endParaRPr>
          </a:p>
          <a:p>
            <a:pPr marL="171450" indent="-171450" algn="l">
              <a:lnSpc>
                <a:spcPct val="140000"/>
              </a:lnSpc>
              <a:buFont typeface="Arial" panose="020B0604020202020204" pitchFamily="34" charset="0"/>
              <a:buChar char="•"/>
            </a:pPr>
            <a:r>
              <a:rPr lang="en-US" altLang="ja-JP" sz="1000" spc="40" dirty="0">
                <a:latin typeface="Noto Sans JP" panose="020B0200000000000000" pitchFamily="34" charset="-128"/>
                <a:ea typeface="Noto Sans JP" panose="020B0200000000000000" pitchFamily="34" charset="-128"/>
              </a:rPr>
              <a:t>17</a:t>
            </a:r>
            <a:r>
              <a:rPr lang="ja-JP" altLang="en-US" sz="1000" spc="40">
                <a:latin typeface="Noto Sans JP" panose="020B0200000000000000" pitchFamily="34" charset="-128"/>
                <a:ea typeface="Noto Sans JP" panose="020B0200000000000000" pitchFamily="34" charset="-128"/>
              </a:rPr>
              <a:t>時以降の仮押さえは翌日の仮押さえとみなします。</a:t>
            </a:r>
            <a:endParaRPr lang="en-US" altLang="ja-JP" sz="1000" spc="40" dirty="0">
              <a:latin typeface="Noto Sans JP" panose="020B0200000000000000" pitchFamily="34" charset="-128"/>
              <a:ea typeface="Noto Sans JP" panose="020B0200000000000000" pitchFamily="34" charset="-128"/>
            </a:endParaRPr>
          </a:p>
        </p:txBody>
      </p:sp>
      <p:sp>
        <p:nvSpPr>
          <p:cNvPr id="7" name="Slide Number Placeholder 5">
            <a:extLst>
              <a:ext uri="{FF2B5EF4-FFF2-40B4-BE49-F238E27FC236}">
                <a16:creationId xmlns:a16="http://schemas.microsoft.com/office/drawing/2014/main" id="{3B581FBF-FE9B-5450-C966-683A77305545}"/>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40</a:t>
            </a:fld>
            <a:endParaRPr kumimoji="1" lang="ja-JP" altLang="en-US">
              <a:solidFill>
                <a:srgbClr val="AAAAAA"/>
              </a:solidFill>
            </a:endParaRPr>
          </a:p>
        </p:txBody>
      </p:sp>
    </p:spTree>
    <p:extLst>
      <p:ext uri="{BB962C8B-B14F-4D97-AF65-F5344CB8AC3E}">
        <p14:creationId xmlns:p14="http://schemas.microsoft.com/office/powerpoint/2010/main" val="168766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2CB305A-0848-6B78-DC94-8A5A6826D4B5}"/>
              </a:ext>
            </a:extLst>
          </p:cNvPr>
          <p:cNvSpPr/>
          <p:nvPr/>
        </p:nvSpPr>
        <p:spPr>
          <a:xfrm>
            <a:off x="662290" y="1988418"/>
            <a:ext cx="5408262" cy="720000"/>
          </a:xfrm>
          <a:prstGeom prst="rect">
            <a:avLst/>
          </a:prstGeom>
          <a:solidFill>
            <a:schemeClr val="tx1"/>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AD9D76D-5F37-EA61-1D4F-269A13D4907C}"/>
              </a:ext>
            </a:extLst>
          </p:cNvPr>
          <p:cNvSpPr/>
          <p:nvPr/>
        </p:nvSpPr>
        <p:spPr>
          <a:xfrm>
            <a:off x="6430902" y="1988418"/>
            <a:ext cx="5408262" cy="720000"/>
          </a:xfrm>
          <a:prstGeom prst="rect">
            <a:avLst/>
          </a:prstGeom>
          <a:solidFill>
            <a:schemeClr val="tx1"/>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246DCA68-95B6-0E8B-E838-A2167FB47BA4}"/>
              </a:ext>
            </a:extLst>
          </p:cNvPr>
          <p:cNvSpPr/>
          <p:nvPr/>
        </p:nvSpPr>
        <p:spPr>
          <a:xfrm>
            <a:off x="12199513" y="1988418"/>
            <a:ext cx="5408262" cy="720000"/>
          </a:xfrm>
          <a:prstGeom prst="rect">
            <a:avLst/>
          </a:prstGeom>
          <a:solidFill>
            <a:schemeClr val="tx1"/>
          </a:solid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6052939"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各種フォーム・メールフォーマット</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6700059" y="353047"/>
            <a:ext cx="6996787" cy="74449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仮押さえ、申込、入稿フォームの共有は担当営業にご依頼いただくか、</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お問い合わせフォームよりご連絡ください。</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AA5885A1-E69F-0D1E-6263-B62705BE69F1}"/>
              </a:ext>
            </a:extLst>
          </p:cNvPr>
          <p:cNvSpPr txBox="1"/>
          <p:nvPr/>
        </p:nvSpPr>
        <p:spPr>
          <a:xfrm>
            <a:off x="2721374" y="2179141"/>
            <a:ext cx="1290097" cy="338554"/>
          </a:xfrm>
          <a:prstGeom prst="rect">
            <a:avLst/>
          </a:prstGeom>
          <a:noFill/>
        </p:spPr>
        <p:txBody>
          <a:bodyPr wrap="none" rtlCol="0">
            <a:spAutoFit/>
          </a:bodyPr>
          <a:lstStyle/>
          <a:p>
            <a:pPr algn="ctr"/>
            <a:r>
              <a:rPr lang="ja-JP" altLang="en-US" sz="1600" kern="3000" spc="60">
                <a:solidFill>
                  <a:schemeClr val="bg1"/>
                </a:solidFill>
                <a:latin typeface="Noto Sans JP" panose="020B0200000000000000" pitchFamily="34" charset="-128"/>
                <a:ea typeface="Noto Sans JP" panose="020B0200000000000000" pitchFamily="34" charset="-128"/>
              </a:rPr>
              <a:t>考査</a:t>
            </a:r>
            <a:r>
              <a:rPr kumimoji="1" lang="ja-JP" altLang="en-US" sz="1000" kern="3000" spc="60">
                <a:solidFill>
                  <a:schemeClr val="bg1"/>
                </a:solidFill>
                <a:latin typeface="Noto Sans JP" panose="020B0200000000000000" pitchFamily="34" charset="-128"/>
                <a:ea typeface="Noto Sans JP" panose="020B0200000000000000" pitchFamily="34" charset="-128"/>
              </a:rPr>
              <a:t>（メール）</a:t>
            </a:r>
            <a:endParaRPr kumimoji="1" lang="en-US" altLang="ja-JP" sz="1000" kern="3000" spc="60" dirty="0">
              <a:solidFill>
                <a:schemeClr val="bg1"/>
              </a:solidFill>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741F8350-54A2-78E2-D8FC-7CD4794DA3C7}"/>
              </a:ext>
            </a:extLst>
          </p:cNvPr>
          <p:cNvSpPr txBox="1"/>
          <p:nvPr/>
        </p:nvSpPr>
        <p:spPr>
          <a:xfrm>
            <a:off x="7894630" y="2179141"/>
            <a:ext cx="2480808" cy="338554"/>
          </a:xfrm>
          <a:prstGeom prst="rect">
            <a:avLst/>
          </a:prstGeom>
          <a:noFill/>
        </p:spPr>
        <p:txBody>
          <a:bodyPr wrap="none" rtlCol="0">
            <a:spAutoFit/>
          </a:bodyPr>
          <a:lstStyle/>
          <a:p>
            <a:pPr algn="ctr"/>
            <a:r>
              <a:rPr lang="ja-JP" altLang="en-US" sz="1600" kern="3000" spc="60">
                <a:solidFill>
                  <a:schemeClr val="bg1"/>
                </a:solidFill>
                <a:latin typeface="Noto Sans JP" panose="020B0200000000000000" pitchFamily="34" charset="-128"/>
                <a:ea typeface="Noto Sans JP" panose="020B0200000000000000" pitchFamily="34" charset="-128"/>
              </a:rPr>
              <a:t>仮押さえ・申込</a:t>
            </a:r>
            <a:r>
              <a:rPr kumimoji="1" lang="ja-JP" altLang="en-US" sz="1000" kern="3000" spc="60">
                <a:solidFill>
                  <a:schemeClr val="bg1"/>
                </a:solidFill>
                <a:latin typeface="Noto Sans JP" panose="020B0200000000000000" pitchFamily="34" charset="-128"/>
                <a:ea typeface="Noto Sans JP" panose="020B0200000000000000" pitchFamily="34" charset="-128"/>
              </a:rPr>
              <a:t>（フォーム）</a:t>
            </a:r>
            <a:endParaRPr kumimoji="1" lang="en-US" altLang="ja-JP" sz="1000" kern="3000" spc="60" dirty="0">
              <a:solidFill>
                <a:schemeClr val="bg1"/>
              </a:solidFill>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EFB3CB49-A897-2E84-D763-E9F171DB9C23}"/>
              </a:ext>
            </a:extLst>
          </p:cNvPr>
          <p:cNvSpPr txBox="1"/>
          <p:nvPr/>
        </p:nvSpPr>
        <p:spPr>
          <a:xfrm>
            <a:off x="14164937" y="2179141"/>
            <a:ext cx="1426031" cy="338554"/>
          </a:xfrm>
          <a:prstGeom prst="rect">
            <a:avLst/>
          </a:prstGeom>
          <a:noFill/>
        </p:spPr>
        <p:txBody>
          <a:bodyPr wrap="none" rtlCol="0">
            <a:spAutoFit/>
          </a:bodyPr>
          <a:lstStyle/>
          <a:p>
            <a:pPr algn="ctr"/>
            <a:r>
              <a:rPr lang="ja-JP" altLang="en-US" sz="1600" kern="3000" spc="60">
                <a:solidFill>
                  <a:schemeClr val="bg1"/>
                </a:solidFill>
                <a:latin typeface="Noto Sans JP" panose="020B0200000000000000" pitchFamily="34" charset="-128"/>
                <a:ea typeface="Noto Sans JP" panose="020B0200000000000000" pitchFamily="34" charset="-128"/>
              </a:rPr>
              <a:t>入稿</a:t>
            </a:r>
            <a:r>
              <a:rPr kumimoji="1" lang="ja-JP" altLang="en-US" sz="1000" kern="3000" spc="60">
                <a:solidFill>
                  <a:schemeClr val="bg1"/>
                </a:solidFill>
                <a:latin typeface="Noto Sans JP" panose="020B0200000000000000" pitchFamily="34" charset="-128"/>
                <a:ea typeface="Noto Sans JP" panose="020B0200000000000000" pitchFamily="34" charset="-128"/>
              </a:rPr>
              <a:t>（フォーム）</a:t>
            </a:r>
            <a:endParaRPr kumimoji="1" lang="en-US" altLang="ja-JP" sz="1000" kern="3000" spc="60" dirty="0">
              <a:solidFill>
                <a:schemeClr val="bg1"/>
              </a:solidFill>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509B263C-3E73-41E7-EF34-876135E1579D}"/>
              </a:ext>
            </a:extLst>
          </p:cNvPr>
          <p:cNvSpPr txBox="1"/>
          <p:nvPr/>
        </p:nvSpPr>
        <p:spPr>
          <a:xfrm>
            <a:off x="1935111" y="3244682"/>
            <a:ext cx="2862642" cy="276999"/>
          </a:xfrm>
          <a:prstGeom prst="rect">
            <a:avLst/>
          </a:prstGeom>
          <a:noFill/>
        </p:spPr>
        <p:txBody>
          <a:bodyPr wrap="none" rtlCol="0">
            <a:spAutoFit/>
          </a:bodyPr>
          <a:lstStyle/>
          <a:p>
            <a:pPr algn="ctr"/>
            <a:r>
              <a:rPr lang="ja-JP" altLang="en-US" sz="1200" kern="3000" spc="60">
                <a:latin typeface="Noto Sans JP" panose="020B0200000000000000" pitchFamily="34" charset="-128"/>
                <a:ea typeface="Noto Sans JP" panose="020B0200000000000000" pitchFamily="34" charset="-128"/>
              </a:rPr>
              <a:t>申込締切　入稿期日の</a:t>
            </a:r>
            <a:r>
              <a:rPr lang="en-US" altLang="ja-JP" sz="1200" kern="3000" spc="60" dirty="0">
                <a:latin typeface="Noto Sans JP" panose="020B0200000000000000" pitchFamily="34" charset="-128"/>
                <a:ea typeface="Noto Sans JP" panose="020B0200000000000000" pitchFamily="34" charset="-128"/>
              </a:rPr>
              <a:t>3</a:t>
            </a:r>
            <a:r>
              <a:rPr lang="ja-JP" altLang="en-US" sz="1200" kern="3000" spc="60">
                <a:latin typeface="Noto Sans JP" panose="020B0200000000000000" pitchFamily="34" charset="-128"/>
                <a:ea typeface="Noto Sans JP" panose="020B0200000000000000" pitchFamily="34" charset="-128"/>
              </a:rPr>
              <a:t>営業日前まで</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19" name="正方形/長方形 18">
            <a:extLst>
              <a:ext uri="{FF2B5EF4-FFF2-40B4-BE49-F238E27FC236}">
                <a16:creationId xmlns:a16="http://schemas.microsoft.com/office/drawing/2014/main" id="{07AA8A75-1F8B-37E4-4502-8DB2E9EC5AC2}"/>
              </a:ext>
            </a:extLst>
          </p:cNvPr>
          <p:cNvSpPr/>
          <p:nvPr/>
        </p:nvSpPr>
        <p:spPr>
          <a:xfrm>
            <a:off x="662290" y="2735876"/>
            <a:ext cx="5408262" cy="1601947"/>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4FD560A-FEE7-6F8E-FE61-4DDB53A92FAA}"/>
              </a:ext>
            </a:extLst>
          </p:cNvPr>
          <p:cNvSpPr/>
          <p:nvPr/>
        </p:nvSpPr>
        <p:spPr>
          <a:xfrm>
            <a:off x="6430902" y="2735876"/>
            <a:ext cx="5408262" cy="1601947"/>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EB88AE6-C5D8-2868-E945-8AB0AE35A639}"/>
              </a:ext>
            </a:extLst>
          </p:cNvPr>
          <p:cNvSpPr/>
          <p:nvPr/>
        </p:nvSpPr>
        <p:spPr>
          <a:xfrm>
            <a:off x="12199513" y="2735876"/>
            <a:ext cx="5408262" cy="1601947"/>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E9FA0EB-58C0-4084-8FA3-534A6E48AAE4}"/>
              </a:ext>
            </a:extLst>
          </p:cNvPr>
          <p:cNvSpPr txBox="1"/>
          <p:nvPr/>
        </p:nvSpPr>
        <p:spPr>
          <a:xfrm>
            <a:off x="7104839" y="2868648"/>
            <a:ext cx="4060407" cy="276999"/>
          </a:xfrm>
          <a:prstGeom prst="rect">
            <a:avLst/>
          </a:prstGeom>
          <a:noFill/>
        </p:spPr>
        <p:txBody>
          <a:bodyPr wrap="none" rtlCol="0">
            <a:spAutoFit/>
          </a:bodyPr>
          <a:lstStyle/>
          <a:p>
            <a:r>
              <a:rPr lang="ja-JP" altLang="en-US" sz="1200" kern="3000" spc="60">
                <a:latin typeface="Noto Sans JP" panose="020B0200000000000000" pitchFamily="34" charset="-128"/>
                <a:ea typeface="Noto Sans JP" panose="020B0200000000000000" pitchFamily="34" charset="-128"/>
              </a:rPr>
              <a:t>仮押さえ有効期間　依頼日を含む</a:t>
            </a:r>
            <a:r>
              <a:rPr lang="en-US" altLang="ja-JP" sz="1200" kern="3000" spc="60" dirty="0">
                <a:latin typeface="Noto Sans JP" panose="020B0200000000000000" pitchFamily="34" charset="-128"/>
                <a:ea typeface="Noto Sans JP" panose="020B0200000000000000" pitchFamily="34" charset="-128"/>
              </a:rPr>
              <a:t>5</a:t>
            </a:r>
            <a:r>
              <a:rPr lang="ja-JP" altLang="en-US" sz="1200" kern="3000" spc="60">
                <a:latin typeface="Noto Sans JP" panose="020B0200000000000000" pitchFamily="34" charset="-128"/>
                <a:ea typeface="Noto Sans JP" panose="020B0200000000000000" pitchFamily="34" charset="-128"/>
              </a:rPr>
              <a:t>営業日後</a:t>
            </a:r>
            <a:r>
              <a:rPr lang="en-US" altLang="ja-JP" sz="1200" kern="3000" spc="60" dirty="0">
                <a:latin typeface="Noto Sans JP" panose="020B0200000000000000" pitchFamily="34" charset="-128"/>
                <a:ea typeface="Noto Sans JP" panose="020B0200000000000000" pitchFamily="34" charset="-128"/>
              </a:rPr>
              <a:t> 17</a:t>
            </a:r>
            <a:r>
              <a:rPr lang="ja-JP" altLang="en-US" sz="1200" kern="3000" spc="60">
                <a:latin typeface="Noto Sans JP" panose="020B0200000000000000" pitchFamily="34" charset="-128"/>
                <a:ea typeface="Noto Sans JP" panose="020B0200000000000000" pitchFamily="34" charset="-128"/>
              </a:rPr>
              <a:t>時まで</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23" name="テキスト ボックス 22">
            <a:extLst>
              <a:ext uri="{FF2B5EF4-FFF2-40B4-BE49-F238E27FC236}">
                <a16:creationId xmlns:a16="http://schemas.microsoft.com/office/drawing/2014/main" id="{AB2F1EB9-02EC-1630-E8EE-757D752321FE}"/>
              </a:ext>
            </a:extLst>
          </p:cNvPr>
          <p:cNvSpPr txBox="1"/>
          <p:nvPr/>
        </p:nvSpPr>
        <p:spPr>
          <a:xfrm>
            <a:off x="7104839" y="3224537"/>
            <a:ext cx="3737242" cy="276999"/>
          </a:xfrm>
          <a:prstGeom prst="rect">
            <a:avLst/>
          </a:prstGeom>
          <a:noFill/>
        </p:spPr>
        <p:txBody>
          <a:bodyPr wrap="none" rtlCol="0">
            <a:spAutoFit/>
          </a:bodyPr>
          <a:lstStyle/>
          <a:p>
            <a:r>
              <a:rPr lang="ja-JP" altLang="en-US" sz="1200" kern="3000" spc="60">
                <a:latin typeface="Noto Sans JP" panose="020B0200000000000000" pitchFamily="34" charset="-128"/>
                <a:ea typeface="Noto Sans JP" panose="020B0200000000000000" pitchFamily="34" charset="-128"/>
              </a:rPr>
              <a:t>申込締切　　　　　掲載開始</a:t>
            </a:r>
            <a:r>
              <a:rPr lang="en-US" altLang="ja-JP" sz="1200" kern="3000" spc="60" dirty="0">
                <a:latin typeface="Noto Sans JP" panose="020B0200000000000000" pitchFamily="34" charset="-128"/>
                <a:ea typeface="Noto Sans JP" panose="020B0200000000000000" pitchFamily="34" charset="-128"/>
              </a:rPr>
              <a:t>7</a:t>
            </a:r>
            <a:r>
              <a:rPr lang="ja-JP" altLang="en-US" sz="1200" kern="3000" spc="60">
                <a:latin typeface="Noto Sans JP" panose="020B0200000000000000" pitchFamily="34" charset="-128"/>
                <a:ea typeface="Noto Sans JP" panose="020B0200000000000000" pitchFamily="34" charset="-128"/>
              </a:rPr>
              <a:t>営業日前</a:t>
            </a:r>
            <a:r>
              <a:rPr lang="en-US" altLang="ja-JP" sz="1200" kern="3000" spc="60" dirty="0">
                <a:latin typeface="Noto Sans JP" panose="020B0200000000000000" pitchFamily="34" charset="-128"/>
                <a:ea typeface="Noto Sans JP" panose="020B0200000000000000" pitchFamily="34" charset="-128"/>
              </a:rPr>
              <a:t> 17</a:t>
            </a:r>
            <a:r>
              <a:rPr lang="ja-JP" altLang="en-US" sz="1200" kern="3000" spc="60">
                <a:latin typeface="Noto Sans JP" panose="020B0200000000000000" pitchFamily="34" charset="-128"/>
                <a:ea typeface="Noto Sans JP" panose="020B0200000000000000" pitchFamily="34" charset="-128"/>
              </a:rPr>
              <a:t>時まで</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24" name="テキスト ボックス 23">
            <a:extLst>
              <a:ext uri="{FF2B5EF4-FFF2-40B4-BE49-F238E27FC236}">
                <a16:creationId xmlns:a16="http://schemas.microsoft.com/office/drawing/2014/main" id="{F07E7270-6697-0F86-313D-090995F3D5A9}"/>
              </a:ext>
            </a:extLst>
          </p:cNvPr>
          <p:cNvSpPr txBox="1"/>
          <p:nvPr/>
        </p:nvSpPr>
        <p:spPr>
          <a:xfrm>
            <a:off x="13358189" y="3398350"/>
            <a:ext cx="3090911" cy="276999"/>
          </a:xfrm>
          <a:prstGeom prst="rect">
            <a:avLst/>
          </a:prstGeom>
          <a:noFill/>
        </p:spPr>
        <p:txBody>
          <a:bodyPr wrap="none" rtlCol="0">
            <a:spAutoFit/>
          </a:bodyPr>
          <a:lstStyle/>
          <a:p>
            <a:r>
              <a:rPr lang="ja-JP" altLang="en-US" sz="1200" kern="3000" spc="60">
                <a:latin typeface="Noto Sans JP" panose="020B0200000000000000" pitchFamily="34" charset="-128"/>
                <a:ea typeface="Noto Sans JP" panose="020B0200000000000000" pitchFamily="34" charset="-128"/>
              </a:rPr>
              <a:t>申込締切　掲載開始</a:t>
            </a:r>
            <a:r>
              <a:rPr lang="en-US" altLang="ja-JP" sz="1200" kern="3000" spc="60" dirty="0">
                <a:latin typeface="Noto Sans JP" panose="020B0200000000000000" pitchFamily="34" charset="-128"/>
                <a:ea typeface="Noto Sans JP" panose="020B0200000000000000" pitchFamily="34" charset="-128"/>
              </a:rPr>
              <a:t>7</a:t>
            </a:r>
            <a:r>
              <a:rPr lang="ja-JP" altLang="en-US" sz="1200" kern="3000" spc="60">
                <a:latin typeface="Noto Sans JP" panose="020B0200000000000000" pitchFamily="34" charset="-128"/>
                <a:ea typeface="Noto Sans JP" panose="020B0200000000000000" pitchFamily="34" charset="-128"/>
              </a:rPr>
              <a:t>営業日前</a:t>
            </a:r>
            <a:r>
              <a:rPr lang="en-US" altLang="ja-JP" sz="1200" kern="3000" spc="60" dirty="0">
                <a:latin typeface="Noto Sans JP" panose="020B0200000000000000" pitchFamily="34" charset="-128"/>
                <a:ea typeface="Noto Sans JP" panose="020B0200000000000000" pitchFamily="34" charset="-128"/>
              </a:rPr>
              <a:t> 17</a:t>
            </a:r>
            <a:r>
              <a:rPr lang="ja-JP" altLang="en-US" sz="1200" kern="3000" spc="60">
                <a:latin typeface="Noto Sans JP" panose="020B0200000000000000" pitchFamily="34" charset="-128"/>
                <a:ea typeface="Noto Sans JP" panose="020B0200000000000000" pitchFamily="34" charset="-128"/>
              </a:rPr>
              <a:t>時まで</a:t>
            </a:r>
            <a:endParaRPr kumimoji="1" lang="en-US" altLang="ja-JP" sz="1200" kern="3000" spc="60" dirty="0">
              <a:latin typeface="Noto Sans JP" panose="020B0200000000000000" pitchFamily="34" charset="-128"/>
              <a:ea typeface="Noto Sans JP" panose="020B0200000000000000" pitchFamily="34" charset="-128"/>
            </a:endParaRPr>
          </a:p>
        </p:txBody>
      </p:sp>
      <p:sp>
        <p:nvSpPr>
          <p:cNvPr id="25" name="テキスト ボックス 24">
            <a:extLst>
              <a:ext uri="{FF2B5EF4-FFF2-40B4-BE49-F238E27FC236}">
                <a16:creationId xmlns:a16="http://schemas.microsoft.com/office/drawing/2014/main" id="{5B68BDB1-3684-549E-8097-E11C2E1FCD9D}"/>
              </a:ext>
            </a:extLst>
          </p:cNvPr>
          <p:cNvSpPr txBox="1"/>
          <p:nvPr/>
        </p:nvSpPr>
        <p:spPr>
          <a:xfrm>
            <a:off x="2179045" y="3590418"/>
            <a:ext cx="2374753" cy="230832"/>
          </a:xfrm>
          <a:prstGeom prst="rect">
            <a:avLst/>
          </a:prstGeom>
          <a:noFill/>
        </p:spPr>
        <p:txBody>
          <a:bodyPr wrap="none" rtlCol="0">
            <a:spAutoFit/>
          </a:bodyPr>
          <a:lstStyle/>
          <a:p>
            <a:pPr marL="171450" indent="-171450" algn="l">
              <a:buFont typeface="システムフォント（レギュラー）"/>
              <a:buChar char="※"/>
            </a:pP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考査は余裕を持ってご依頼ください</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26" name="テキスト ボックス 25">
            <a:extLst>
              <a:ext uri="{FF2B5EF4-FFF2-40B4-BE49-F238E27FC236}">
                <a16:creationId xmlns:a16="http://schemas.microsoft.com/office/drawing/2014/main" id="{5376E3FC-1F99-A068-6767-71A47910DFB8}"/>
              </a:ext>
            </a:extLst>
          </p:cNvPr>
          <p:cNvSpPr txBox="1"/>
          <p:nvPr/>
        </p:nvSpPr>
        <p:spPr>
          <a:xfrm>
            <a:off x="6781220" y="3573374"/>
            <a:ext cx="5011693" cy="653064"/>
          </a:xfrm>
          <a:prstGeom prst="rect">
            <a:avLst/>
          </a:prstGeom>
          <a:noFill/>
        </p:spPr>
        <p:txBody>
          <a:bodyPr wrap="none" rtlCol="0">
            <a:spAutoFit/>
          </a:bodyPr>
          <a:lstStyle/>
          <a:p>
            <a:pPr marL="171450" indent="-171450" algn="l">
              <a:lnSpc>
                <a:spcPct val="14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Area Ads</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沖縄は「連続した</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4</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週間」を選択の上、お申し込みをお願いいたします。</a:t>
            </a:r>
            <a:endPar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endParaRPr>
          </a:p>
          <a:p>
            <a:pPr marL="171450" indent="-171450" algn="l">
              <a:lnSpc>
                <a:spcPct val="140000"/>
              </a:lnSpc>
              <a:buFont typeface="システムフォント（レギュラー）"/>
              <a:buChar char="※"/>
            </a:pPr>
            <a:r>
              <a:rPr lang="ja-JP" altLang="en-US" sz="900" kern="0" spc="83">
                <a:solidFill>
                  <a:srgbClr val="A9AAAA"/>
                </a:solidFill>
                <a:latin typeface="Noto Sans JP" panose="020B0200000000000000" pitchFamily="34" charset="-128"/>
                <a:ea typeface="Noto Sans JP" panose="020B0200000000000000" pitchFamily="34" charset="-128"/>
              </a:rPr>
              <a:t>「</a:t>
            </a:r>
            <a:r>
              <a:rPr lang="en-US" altLang="ja-JP" sz="900" kern="0" spc="83" dirty="0">
                <a:solidFill>
                  <a:srgbClr val="A9AAAA"/>
                </a:solidFill>
                <a:latin typeface="Noto Sans JP" panose="020B0200000000000000" pitchFamily="34" charset="-128"/>
                <a:ea typeface="Noto Sans JP" panose="020B0200000000000000" pitchFamily="34" charset="-128"/>
              </a:rPr>
              <a:t>Targeting Ads</a:t>
            </a:r>
            <a:r>
              <a:rPr lang="ja-JP" altLang="en-US" sz="900" kern="0" spc="83">
                <a:solidFill>
                  <a:srgbClr val="A9AAAA"/>
                </a:solidFill>
                <a:latin typeface="Noto Sans JP" panose="020B0200000000000000" pitchFamily="34" charset="-128"/>
                <a:ea typeface="Noto Sans JP" panose="020B0200000000000000" pitchFamily="34" charset="-128"/>
              </a:rPr>
              <a:t>」をお申し込みの場合、事前に担当営業まで</a:t>
            </a:r>
            <a:endParaRPr lang="en-US" altLang="ja-JP" sz="900" kern="0" spc="83" dirty="0">
              <a:solidFill>
                <a:srgbClr val="A9AAAA"/>
              </a:solidFill>
              <a:latin typeface="Noto Sans JP" panose="020B0200000000000000" pitchFamily="34" charset="-128"/>
              <a:ea typeface="Noto Sans JP" panose="020B0200000000000000" pitchFamily="34" charset="-128"/>
            </a:endParaRPr>
          </a:p>
          <a:p>
            <a:pPr algn="l">
              <a:lnSpc>
                <a:spcPct val="140000"/>
              </a:lnSpc>
            </a:pPr>
            <a:r>
              <a:rPr lang="ja-JP" altLang="en-US" sz="900" kern="0" spc="83">
                <a:solidFill>
                  <a:srgbClr val="A9AAAA"/>
                </a:solidFill>
                <a:latin typeface="Noto Sans JP" panose="020B0200000000000000" pitchFamily="34" charset="-128"/>
                <a:ea typeface="Noto Sans JP" panose="020B0200000000000000" pitchFamily="34" charset="-128"/>
              </a:rPr>
              <a:t>　</a:t>
            </a:r>
            <a:r>
              <a:rPr lang="en-US" altLang="ja-JP" sz="900" kern="0" spc="83" dirty="0">
                <a:solidFill>
                  <a:srgbClr val="A9AAAA"/>
                </a:solidFill>
                <a:latin typeface="Noto Sans JP" panose="020B0200000000000000" pitchFamily="34" charset="-128"/>
                <a:ea typeface="Noto Sans JP" panose="020B0200000000000000" pitchFamily="34" charset="-128"/>
              </a:rPr>
              <a:t> </a:t>
            </a:r>
            <a:r>
              <a:rPr lang="ja-JP" altLang="en-US" sz="900" kern="0" spc="83">
                <a:solidFill>
                  <a:srgbClr val="A9AAAA"/>
                </a:solidFill>
                <a:latin typeface="Noto Sans JP" panose="020B0200000000000000" pitchFamily="34" charset="-128"/>
                <a:ea typeface="Noto Sans JP" panose="020B0200000000000000" pitchFamily="34" charset="-128"/>
              </a:rPr>
              <a:t>在庫状況の確認をお願いいたします。</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27" name="正方形/長方形 26">
            <a:extLst>
              <a:ext uri="{FF2B5EF4-FFF2-40B4-BE49-F238E27FC236}">
                <a16:creationId xmlns:a16="http://schemas.microsoft.com/office/drawing/2014/main" id="{755FD8BE-2F05-4ED8-C96F-5831F74CDF4B}"/>
              </a:ext>
            </a:extLst>
          </p:cNvPr>
          <p:cNvSpPr/>
          <p:nvPr/>
        </p:nvSpPr>
        <p:spPr>
          <a:xfrm>
            <a:off x="662290" y="4368459"/>
            <a:ext cx="5408262" cy="4541365"/>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6E9AE57-C155-B427-6252-4D6F4514AAE6}"/>
              </a:ext>
            </a:extLst>
          </p:cNvPr>
          <p:cNvSpPr/>
          <p:nvPr/>
        </p:nvSpPr>
        <p:spPr>
          <a:xfrm>
            <a:off x="6430902" y="4368459"/>
            <a:ext cx="5408262" cy="4541365"/>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2CBE65E-8FAD-C477-E25F-5975AD41F887}"/>
              </a:ext>
            </a:extLst>
          </p:cNvPr>
          <p:cNvSpPr/>
          <p:nvPr/>
        </p:nvSpPr>
        <p:spPr>
          <a:xfrm>
            <a:off x="12199513" y="4368459"/>
            <a:ext cx="5408262" cy="4541365"/>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テーブル&#10;&#10;自動的に生成された説明">
            <a:extLst>
              <a:ext uri="{FF2B5EF4-FFF2-40B4-BE49-F238E27FC236}">
                <a16:creationId xmlns:a16="http://schemas.microsoft.com/office/drawing/2014/main" id="{2DBEF1EA-6F84-F439-AA80-8E93E4356A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5495" y="4564801"/>
            <a:ext cx="2959077" cy="4163244"/>
          </a:xfrm>
          <a:prstGeom prst="rect">
            <a:avLst/>
          </a:prstGeom>
        </p:spPr>
      </p:pic>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442340B5-08C5-7CFC-FECB-0E1FF7BD5BF9}"/>
              </a:ext>
            </a:extLst>
          </p:cNvPr>
          <p:cNvPicPr>
            <a:picLocks noChangeAspect="1"/>
          </p:cNvPicPr>
          <p:nvPr/>
        </p:nvPicPr>
        <p:blipFill>
          <a:blip r:embed="rId5"/>
          <a:stretch>
            <a:fillRect/>
          </a:stretch>
        </p:blipFill>
        <p:spPr>
          <a:xfrm>
            <a:off x="13226924" y="4576994"/>
            <a:ext cx="3353441" cy="4111533"/>
          </a:xfrm>
          <a:prstGeom prst="rect">
            <a:avLst/>
          </a:prstGeom>
        </p:spPr>
      </p:pic>
      <p:sp>
        <p:nvSpPr>
          <p:cNvPr id="5" name="テキスト ボックス 4">
            <a:extLst>
              <a:ext uri="{FF2B5EF4-FFF2-40B4-BE49-F238E27FC236}">
                <a16:creationId xmlns:a16="http://schemas.microsoft.com/office/drawing/2014/main" id="{8DD63E83-C5C1-F833-0D98-C0A48089BAC6}"/>
              </a:ext>
            </a:extLst>
          </p:cNvPr>
          <p:cNvSpPr txBox="1"/>
          <p:nvPr/>
        </p:nvSpPr>
        <p:spPr>
          <a:xfrm>
            <a:off x="1000475" y="4603839"/>
            <a:ext cx="4731891" cy="4124206"/>
          </a:xfrm>
          <a:prstGeom prst="rect">
            <a:avLst/>
          </a:prstGeom>
          <a:solidFill>
            <a:schemeClr val="bg1"/>
          </a:solidFill>
          <a:ln>
            <a:solidFill>
              <a:srgbClr val="6E6E6E"/>
            </a:solidFill>
          </a:ln>
        </p:spPr>
        <p:txBody>
          <a:bodyPr wrap="square" rtlCol="0">
            <a:spAutoFit/>
          </a:bodyPr>
          <a:lstStyle/>
          <a:p>
            <a:r>
              <a:rPr kumimoji="1" lang="en-GB" altLang="ja-JP" sz="1200" dirty="0">
                <a:latin typeface="Noto Sans JP" panose="020B0200000000000000" pitchFamily="34" charset="-128"/>
                <a:ea typeface="Noto Sans JP" panose="020B0200000000000000" pitchFamily="34" charset="-128"/>
              </a:rPr>
              <a:t>TO:</a:t>
            </a:r>
            <a:r>
              <a:rPr kumimoji="1" lang="ja-JP" altLang="en-US" sz="1200">
                <a:latin typeface="Noto Sans JP" panose="020B0200000000000000" pitchFamily="34" charset="-128"/>
                <a:ea typeface="Noto Sans JP" panose="020B0200000000000000" pitchFamily="34" charset="-128"/>
              </a:rPr>
              <a:t>当社営業担当者</a:t>
            </a:r>
          </a:p>
          <a:p>
            <a:r>
              <a:rPr kumimoji="1" lang="en-GB" altLang="ja-JP" sz="1200" dirty="0">
                <a:latin typeface="Noto Sans JP" panose="020B0200000000000000" pitchFamily="34" charset="-128"/>
                <a:ea typeface="Noto Sans JP" panose="020B0200000000000000" pitchFamily="34" charset="-128"/>
              </a:rPr>
              <a:t>CC:check@tokyo-prime.jp</a:t>
            </a:r>
          </a:p>
          <a:p>
            <a:endParaRPr kumimoji="1" lang="en-GB" altLang="ja-JP" sz="1200" dirty="0">
              <a:latin typeface="Noto Sans JP" panose="020B0200000000000000" pitchFamily="34" charset="-128"/>
              <a:ea typeface="Noto Sans JP" panose="020B0200000000000000" pitchFamily="34" charset="-128"/>
            </a:endParaRPr>
          </a:p>
          <a:p>
            <a:r>
              <a:rPr kumimoji="1" lang="ja-JP" altLang="en-US" sz="1200">
                <a:latin typeface="Noto Sans JP" panose="020B0200000000000000" pitchFamily="34" charset="-128"/>
                <a:ea typeface="Noto Sans JP" panose="020B0200000000000000" pitchFamily="34" charset="-128"/>
              </a:rPr>
              <a:t>件名：</a:t>
            </a:r>
            <a:endParaRPr kumimoji="1" lang="en-US" altLang="ja-JP" sz="1200" dirty="0">
              <a:latin typeface="Noto Sans JP" panose="020B0200000000000000" pitchFamily="34" charset="-128"/>
              <a:ea typeface="Noto Sans JP" panose="020B0200000000000000" pitchFamily="34" charset="-128"/>
            </a:endParaRPr>
          </a:p>
          <a:p>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考査</a:t>
            </a:r>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広告主</a:t>
            </a:r>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告知内容</a:t>
            </a:r>
            <a:r>
              <a:rPr kumimoji="1" lang="en-US" altLang="ja-JP" sz="1200" dirty="0">
                <a:latin typeface="Noto Sans JP" panose="020B0200000000000000" pitchFamily="34" charset="-128"/>
                <a:ea typeface="Noto Sans JP" panose="020B0200000000000000" pitchFamily="34" charset="-128"/>
              </a:rPr>
              <a:t>]:</a:t>
            </a:r>
            <a:r>
              <a:rPr kumimoji="1" lang="en-GB" altLang="ja-JP" sz="1200" dirty="0">
                <a:latin typeface="Noto Sans JP" panose="020B0200000000000000" pitchFamily="34" charset="-128"/>
                <a:ea typeface="Noto Sans JP" panose="020B0200000000000000" pitchFamily="34" charset="-128"/>
              </a:rPr>
              <a:t>TOKYO PRIME:</a:t>
            </a:r>
            <a:r>
              <a:rPr kumimoji="1" lang="ja-JP" altLang="en-US" sz="1200">
                <a:latin typeface="Noto Sans JP" panose="020B0200000000000000" pitchFamily="34" charset="-128"/>
                <a:ea typeface="Noto Sans JP" panose="020B0200000000000000" pitchFamily="34" charset="-128"/>
              </a:rPr>
              <a:t>月</a:t>
            </a:r>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日</a:t>
            </a:r>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月</a:t>
            </a:r>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日</a:t>
            </a:r>
          </a:p>
          <a:p>
            <a:endParaRPr kumimoji="1" lang="ja-JP" altLang="en-US" sz="1200">
              <a:latin typeface="Noto Sans JP" panose="020B0200000000000000" pitchFamily="34" charset="-128"/>
              <a:ea typeface="Noto Sans JP" panose="020B0200000000000000" pitchFamily="34" charset="-128"/>
            </a:endParaRPr>
          </a:p>
          <a:p>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考査依頼案件</a:t>
            </a:r>
            <a:r>
              <a:rPr kumimoji="1" lang="en-US" altLang="ja-JP" sz="1200" dirty="0">
                <a:latin typeface="Noto Sans JP" panose="020B0200000000000000" pitchFamily="34" charset="-128"/>
                <a:ea typeface="Noto Sans JP" panose="020B0200000000000000" pitchFamily="34" charset="-128"/>
              </a:rPr>
              <a:t>】</a:t>
            </a:r>
          </a:p>
          <a:p>
            <a:r>
              <a:rPr kumimoji="1" lang="en-US" altLang="ja-JP" sz="1200" dirty="0">
                <a:latin typeface="Noto Sans JP" panose="020B0200000000000000" pitchFamily="34" charset="-128"/>
                <a:ea typeface="Noto Sans JP" panose="020B0200000000000000" pitchFamily="34" charset="-128"/>
              </a:rPr>
              <a:t>------------------------------</a:t>
            </a:r>
          </a:p>
          <a:p>
            <a:r>
              <a:rPr kumimoji="1" lang="ja-JP" altLang="en-US" sz="1200">
                <a:latin typeface="Noto Sans JP" panose="020B0200000000000000" pitchFamily="34" charset="-128"/>
                <a:ea typeface="Noto Sans JP" panose="020B0200000000000000" pitchFamily="34" charset="-128"/>
              </a:rPr>
              <a:t>・代理店名：</a:t>
            </a:r>
          </a:p>
          <a:p>
            <a:r>
              <a:rPr kumimoji="1" lang="ja-JP" altLang="en-US" sz="1200">
                <a:latin typeface="Noto Sans JP" panose="020B0200000000000000" pitchFamily="34" charset="-128"/>
                <a:ea typeface="Noto Sans JP" panose="020B0200000000000000" pitchFamily="34" charset="-128"/>
              </a:rPr>
              <a:t>・広告主名：</a:t>
            </a:r>
          </a:p>
          <a:p>
            <a:r>
              <a:rPr kumimoji="1" lang="ja-JP" altLang="en-US" sz="1200">
                <a:latin typeface="Noto Sans JP" panose="020B0200000000000000" pitchFamily="34" charset="-128"/>
                <a:ea typeface="Noto Sans JP" panose="020B0200000000000000" pitchFamily="34" charset="-128"/>
              </a:rPr>
              <a:t>・告知内容（サービス名）：</a:t>
            </a:r>
          </a:p>
          <a:p>
            <a:r>
              <a:rPr kumimoji="1" lang="ja-JP" altLang="en-US" sz="1200">
                <a:latin typeface="Noto Sans JP" panose="020B0200000000000000" pitchFamily="34" charset="-128"/>
                <a:ea typeface="Noto Sans JP" panose="020B0200000000000000" pitchFamily="34" charset="-128"/>
              </a:rPr>
              <a:t>・告知</a:t>
            </a:r>
            <a:r>
              <a:rPr kumimoji="1" lang="en-GB" altLang="ja-JP" sz="1200" dirty="0">
                <a:latin typeface="Noto Sans JP" panose="020B0200000000000000" pitchFamily="34" charset="-128"/>
                <a:ea typeface="Noto Sans JP" panose="020B0200000000000000" pitchFamily="34" charset="-128"/>
              </a:rPr>
              <a:t>URL(</a:t>
            </a:r>
            <a:r>
              <a:rPr kumimoji="1" lang="ja-JP" altLang="en-US" sz="1200">
                <a:latin typeface="Noto Sans JP" panose="020B0200000000000000" pitchFamily="34" charset="-128"/>
                <a:ea typeface="Noto Sans JP" panose="020B0200000000000000" pitchFamily="34" charset="-128"/>
              </a:rPr>
              <a:t>出稿予定</a:t>
            </a:r>
            <a:r>
              <a:rPr kumimoji="1" lang="en-GB" altLang="ja-JP" sz="1200" dirty="0">
                <a:latin typeface="Noto Sans JP" panose="020B0200000000000000" pitchFamily="34" charset="-128"/>
                <a:ea typeface="Noto Sans JP" panose="020B0200000000000000" pitchFamily="34" charset="-128"/>
              </a:rPr>
              <a:t>URL</a:t>
            </a:r>
            <a:r>
              <a:rPr kumimoji="1" lang="ja-JP" altLang="en-US" sz="1200">
                <a:latin typeface="Noto Sans JP" panose="020B0200000000000000" pitchFamily="34" charset="-128"/>
                <a:ea typeface="Noto Sans JP" panose="020B0200000000000000" pitchFamily="34" charset="-128"/>
              </a:rPr>
              <a:t>全て</a:t>
            </a:r>
            <a:r>
              <a:rPr kumimoji="1" lang="en-US" altLang="ja-JP" sz="1200" dirty="0">
                <a:latin typeface="Noto Sans JP" panose="020B0200000000000000" pitchFamily="34" charset="-128"/>
                <a:ea typeface="Noto Sans JP" panose="020B0200000000000000" pitchFamily="34" charset="-128"/>
              </a:rPr>
              <a:t>)</a:t>
            </a:r>
            <a:r>
              <a:rPr kumimoji="1" lang="ja-JP" altLang="en-US" sz="1200">
                <a:latin typeface="Noto Sans JP" panose="020B0200000000000000" pitchFamily="34" charset="-128"/>
                <a:ea typeface="Noto Sans JP" panose="020B0200000000000000" pitchFamily="34" charset="-128"/>
              </a:rPr>
              <a:t>：</a:t>
            </a:r>
          </a:p>
          <a:p>
            <a:r>
              <a:rPr kumimoji="1" lang="ja-JP" altLang="en-US" sz="1200">
                <a:latin typeface="Noto Sans JP" panose="020B0200000000000000" pitchFamily="34" charset="-128"/>
                <a:ea typeface="Noto Sans JP" panose="020B0200000000000000" pitchFamily="34" charset="-128"/>
              </a:rPr>
              <a:t>・掲載予定クリエイティブ：</a:t>
            </a:r>
          </a:p>
          <a:p>
            <a:endParaRPr kumimoji="1" lang="ja-JP" altLang="en-US" sz="1200">
              <a:latin typeface="Noto Sans JP" panose="020B0200000000000000" pitchFamily="34" charset="-128"/>
              <a:ea typeface="Noto Sans JP" panose="020B0200000000000000" pitchFamily="34" charset="-128"/>
            </a:endParaRPr>
          </a:p>
          <a:p>
            <a:r>
              <a:rPr kumimoji="1" lang="ja-JP" altLang="en-US" sz="1200">
                <a:latin typeface="Noto Sans JP" panose="020B0200000000000000" pitchFamily="34" charset="-128"/>
                <a:ea typeface="Noto Sans JP" panose="020B0200000000000000" pitchFamily="34" charset="-128"/>
              </a:rPr>
              <a:t>備考：</a:t>
            </a:r>
          </a:p>
          <a:p>
            <a:r>
              <a:rPr kumimoji="1" lang="en-US" altLang="ja-JP" sz="1200" dirty="0">
                <a:latin typeface="Noto Sans JP" panose="020B0200000000000000" pitchFamily="34" charset="-128"/>
                <a:ea typeface="Noto Sans JP" panose="020B0200000000000000" pitchFamily="34" charset="-128"/>
              </a:rPr>
              <a:t>------------------------------</a:t>
            </a:r>
          </a:p>
          <a:p>
            <a:endParaRPr kumimoji="1" lang="en-US" altLang="ja-JP" sz="1400" dirty="0">
              <a:latin typeface="Noto Sans JP" panose="020B0200000000000000" pitchFamily="34" charset="-128"/>
              <a:ea typeface="Noto Sans JP" panose="020B0200000000000000" pitchFamily="34" charset="-128"/>
            </a:endParaRPr>
          </a:p>
          <a:p>
            <a:endParaRPr kumimoji="1" lang="en-US" altLang="ja-JP" sz="1400" dirty="0">
              <a:latin typeface="Noto Sans JP" panose="020B0200000000000000" pitchFamily="34" charset="-128"/>
              <a:ea typeface="Noto Sans JP" panose="020B0200000000000000" pitchFamily="34" charset="-128"/>
            </a:endParaRPr>
          </a:p>
          <a:p>
            <a:endParaRPr kumimoji="1" lang="en-US" altLang="ja-JP" sz="1400" dirty="0">
              <a:latin typeface="Noto Sans JP" panose="020B0200000000000000" pitchFamily="34" charset="-128"/>
              <a:ea typeface="Noto Sans JP" panose="020B0200000000000000" pitchFamily="34" charset="-128"/>
            </a:endParaRPr>
          </a:p>
          <a:p>
            <a:endParaRPr kumimoji="1" lang="en-US" altLang="ja-JP" sz="1400" dirty="0">
              <a:latin typeface="Noto Sans JP" panose="020B0200000000000000" pitchFamily="34" charset="-128"/>
              <a:ea typeface="Noto Sans JP" panose="020B0200000000000000" pitchFamily="34" charset="-128"/>
            </a:endParaRPr>
          </a:p>
          <a:p>
            <a:endParaRPr kumimoji="1" lang="ja-JP" altLang="en-US" sz="1400">
              <a:latin typeface="Noto Sans JP" panose="020B0200000000000000" pitchFamily="34" charset="-128"/>
              <a:ea typeface="Noto Sans JP" panose="020B0200000000000000" pitchFamily="34" charset="-128"/>
            </a:endParaRPr>
          </a:p>
        </p:txBody>
      </p:sp>
      <p:sp>
        <p:nvSpPr>
          <p:cNvPr id="17" name="Slide Number Placeholder 5">
            <a:extLst>
              <a:ext uri="{FF2B5EF4-FFF2-40B4-BE49-F238E27FC236}">
                <a16:creationId xmlns:a16="http://schemas.microsoft.com/office/drawing/2014/main" id="{713CFE8C-0D2F-9F24-CCD5-5C0A131324B6}"/>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41</a:t>
            </a:fld>
            <a:endParaRPr kumimoji="1" lang="ja-JP" altLang="en-US">
              <a:solidFill>
                <a:srgbClr val="AAAAAA"/>
              </a:solidFill>
            </a:endParaRPr>
          </a:p>
        </p:txBody>
      </p:sp>
    </p:spTree>
    <p:extLst>
      <p:ext uri="{BB962C8B-B14F-4D97-AF65-F5344CB8AC3E}">
        <p14:creationId xmlns:p14="http://schemas.microsoft.com/office/powerpoint/2010/main" val="2311032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2385268"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通常レポート</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3" name="表 5">
            <a:extLst>
              <a:ext uri="{FF2B5EF4-FFF2-40B4-BE49-F238E27FC236}">
                <a16:creationId xmlns:a16="http://schemas.microsoft.com/office/drawing/2014/main" id="{9A7BC6C9-AE0D-B9B8-6FCD-85D80E9679A4}"/>
              </a:ext>
            </a:extLst>
          </p:cNvPr>
          <p:cNvGraphicFramePr>
            <a:graphicFrameLocks noGrp="1"/>
          </p:cNvGraphicFramePr>
          <p:nvPr>
            <p:extLst>
              <p:ext uri="{D42A27DB-BD31-4B8C-83A1-F6EECF244321}">
                <p14:modId xmlns:p14="http://schemas.microsoft.com/office/powerpoint/2010/main" val="2832708649"/>
              </p:ext>
            </p:extLst>
          </p:nvPr>
        </p:nvGraphicFramePr>
        <p:xfrm>
          <a:off x="649006" y="2934914"/>
          <a:ext cx="9243139" cy="5073013"/>
        </p:xfrm>
        <a:graphic>
          <a:graphicData uri="http://schemas.openxmlformats.org/drawingml/2006/table">
            <a:tbl>
              <a:tblPr firstRow="1" bandRow="1">
                <a:tableStyleId>{5C22544A-7EE6-4342-B048-85BDC9FD1C3A}</a:tableStyleId>
              </a:tblPr>
              <a:tblGrid>
                <a:gridCol w="1486544">
                  <a:extLst>
                    <a:ext uri="{9D8B030D-6E8A-4147-A177-3AD203B41FA5}">
                      <a16:colId xmlns:a16="http://schemas.microsoft.com/office/drawing/2014/main" val="3102703487"/>
                    </a:ext>
                  </a:extLst>
                </a:gridCol>
                <a:gridCol w="7756595">
                  <a:extLst>
                    <a:ext uri="{9D8B030D-6E8A-4147-A177-3AD203B41FA5}">
                      <a16:colId xmlns:a16="http://schemas.microsoft.com/office/drawing/2014/main" val="2564056743"/>
                    </a:ext>
                  </a:extLst>
                </a:gridCol>
              </a:tblGrid>
              <a:tr h="13190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ご提出期限</a:t>
                      </a:r>
                      <a:endParaRPr lang="en-US" altLang="ja-JP" sz="1600" b="0" i="0" kern="0" spc="120" dirty="0">
                        <a:solidFill>
                          <a:srgbClr val="F0F2FB"/>
                        </a:solidFill>
                        <a:latin typeface="Noto Sans JP" panose="020B0200000000000000" pitchFamily="34" charset="-128"/>
                        <a:ea typeface="Noto Sans JP" panose="020B0200000000000000" pitchFamily="34"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371600" rtl="0" eaLnBrk="1" fontAlgn="auto" latinLnBrk="0" hangingPunct="1">
                        <a:lnSpc>
                          <a:spcPct val="130000"/>
                        </a:lnSpc>
                        <a:spcBef>
                          <a:spcPts val="0"/>
                        </a:spcBef>
                        <a:spcAft>
                          <a:spcPts val="0"/>
                        </a:spcAft>
                        <a:buClrTx/>
                        <a:buSzTx/>
                        <a:buFontTx/>
                        <a:buNone/>
                        <a:tabLst/>
                        <a:defRPr/>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広告掲載完了日から</a:t>
                      </a:r>
                      <a:r>
                        <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rPr>
                        <a:t>5</a:t>
                      </a: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営業日ほどで広告掲載レポートを送付させていただきます。</a:t>
                      </a:r>
                      <a:endParaRPr kumimoji="1" lang="ja-JP" altLang="en-US" sz="1200" b="0" i="0">
                        <a:solidFill>
                          <a:srgbClr val="AAAAAA"/>
                        </a:solidFill>
                        <a:latin typeface="Noto Sans JP" panose="020B0200000000000000" pitchFamily="34" charset="-128"/>
                        <a:ea typeface="Noto Sans JP" panose="020B0200000000000000" pitchFamily="34"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2435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ご提供項目</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日別・時間帯別で以下の項目をお出しいたします。</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Clr>
                          <a:srgbClr val="113766"/>
                        </a:buClr>
                        <a:buSzPts val="1000"/>
                        <a:buFont typeface="Arial"/>
                        <a:buNone/>
                      </a:pP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・再生数</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・再生完了数</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Clr>
                          <a:srgbClr val="113766"/>
                        </a:buClr>
                        <a:buSzPts val="1000"/>
                        <a:buFont typeface="Arial"/>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・画面オフタップ数</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13190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ans JP" panose="020B0200000000000000" pitchFamily="34" charset="-128"/>
                          <a:ea typeface="Noto Sans JP" panose="020B0200000000000000" pitchFamily="34" charset="-128"/>
                          <a:cs typeface="Noto Serif JP Regular" pitchFamily="34" charset="-120"/>
                        </a:rPr>
                        <a:t>注意事項</a:t>
                      </a:r>
                      <a:endParaRPr lang="en-US" altLang="ja-JP" sz="1600" b="0" i="0" dirty="0">
                        <a:latin typeface="Noto Sans JP" panose="020B0200000000000000" pitchFamily="34" charset="-128"/>
                        <a:ea typeface="Noto Sans JP" panose="020B0200000000000000" pitchFamily="34"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tx1"/>
                    </a:solidFill>
                  </a:tcPr>
                </a:tc>
                <a:tc>
                  <a:txBody>
                    <a:bodyPr/>
                    <a:lstStyle/>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レポート提出に関して、年末年始など会社休業がある場合や、システムの調整がある場合など、</a:t>
                      </a:r>
                      <a:endParaRPr lang="en-US" altLang="ja-JP" sz="1400" b="0" i="0" dirty="0">
                        <a:solidFill>
                          <a:schemeClr val="tx1"/>
                        </a:solidFill>
                        <a:latin typeface="Noto Sans JP" panose="020B0200000000000000" pitchFamily="34" charset="-128"/>
                        <a:ea typeface="Noto Sans JP" panose="020B0200000000000000" pitchFamily="34" charset="-128"/>
                        <a:cs typeface="Arial"/>
                        <a:sym typeface="Arial"/>
                      </a:endParaRPr>
                    </a:p>
                    <a:p>
                      <a:pPr marL="0" marR="0" lvl="0" indent="0" algn="l" rtl="0">
                        <a:lnSpc>
                          <a:spcPct val="130000"/>
                        </a:lnSpc>
                        <a:spcBef>
                          <a:spcPts val="0"/>
                        </a:spcBef>
                        <a:spcAft>
                          <a:spcPts val="0"/>
                        </a:spcAft>
                        <a:buNone/>
                      </a:pPr>
                      <a:r>
                        <a:rPr lang="ja-JP" altLang="en-US" sz="1400" b="0" i="0">
                          <a:solidFill>
                            <a:schemeClr val="tx1"/>
                          </a:solidFill>
                          <a:latin typeface="Noto Sans JP" panose="020B0200000000000000" pitchFamily="34" charset="-128"/>
                          <a:ea typeface="Noto Sans JP" panose="020B0200000000000000" pitchFamily="34" charset="-128"/>
                          <a:cs typeface="Arial"/>
                          <a:sym typeface="Arial"/>
                        </a:rPr>
                        <a:t>広告掲載レポートの送付に要する日数が前後する場合がありますのでご了承ください。</a:t>
                      </a:r>
                      <a:endParaRPr lang="ja-JP" altLang="en-US" sz="1200" b="0" i="0">
                        <a:solidFill>
                          <a:srgbClr val="AAAAAA"/>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bl>
          </a:graphicData>
        </a:graphic>
      </p:graphicFrame>
      <p:sp>
        <p:nvSpPr>
          <p:cNvPr id="6" name="正方形/長方形 5">
            <a:extLst>
              <a:ext uri="{FF2B5EF4-FFF2-40B4-BE49-F238E27FC236}">
                <a16:creationId xmlns:a16="http://schemas.microsoft.com/office/drawing/2014/main" id="{0C734523-162E-B226-76D7-593D8D0F13A2}"/>
              </a:ext>
            </a:extLst>
          </p:cNvPr>
          <p:cNvSpPr/>
          <p:nvPr/>
        </p:nvSpPr>
        <p:spPr>
          <a:xfrm>
            <a:off x="10609854" y="1985476"/>
            <a:ext cx="7123964" cy="6659760"/>
          </a:xfrm>
          <a:prstGeom prst="rect">
            <a:avLst/>
          </a:prstGeom>
          <a:noFill/>
          <a:ln>
            <a:solidFill>
              <a:srgbClr val="AAAA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7688258-D7ED-27C7-70FE-FDEFD49AE601}"/>
              </a:ext>
            </a:extLst>
          </p:cNvPr>
          <p:cNvSpPr txBox="1"/>
          <p:nvPr/>
        </p:nvSpPr>
        <p:spPr>
          <a:xfrm>
            <a:off x="13462599" y="8744509"/>
            <a:ext cx="1500924" cy="276999"/>
          </a:xfrm>
          <a:prstGeom prst="rect">
            <a:avLst/>
          </a:prstGeom>
          <a:noFill/>
        </p:spPr>
        <p:txBody>
          <a:bodyPr wrap="none" rtlCol="0">
            <a:spAutoFit/>
          </a:bodyPr>
          <a:lstStyle/>
          <a:p>
            <a:pPr algn="l"/>
            <a:r>
              <a:rPr lang="ja-JP" altLang="en-US" sz="1200" kern="0" spc="83">
                <a:solidFill>
                  <a:srgbClr val="A9AAAA"/>
                </a:solidFill>
                <a:latin typeface="Noto Sans JP" panose="020B0200000000000000" pitchFamily="34" charset="-128"/>
                <a:ea typeface="Noto Sans JP" panose="020B0200000000000000" pitchFamily="34" charset="-128"/>
                <a:cs typeface="Noto Sans JP Light" pitchFamily="34" charset="-120"/>
              </a:rPr>
              <a:t>レポートイメージ</a:t>
            </a:r>
            <a:endParaRPr lang="en-US" altLang="ja-JP" sz="1200" dirty="0">
              <a:solidFill>
                <a:srgbClr val="A9AAAA"/>
              </a:solidFill>
              <a:latin typeface="Noto Sans JP" panose="020B0200000000000000" pitchFamily="34" charset="-128"/>
              <a:ea typeface="Noto Sans JP" panose="020B0200000000000000" pitchFamily="34" charset="-128"/>
            </a:endParaRPr>
          </a:p>
        </p:txBody>
      </p:sp>
      <p:sp>
        <p:nvSpPr>
          <p:cNvPr id="12" name="Slide Number Placeholder 5">
            <a:extLst>
              <a:ext uri="{FF2B5EF4-FFF2-40B4-BE49-F238E27FC236}">
                <a16:creationId xmlns:a16="http://schemas.microsoft.com/office/drawing/2014/main" id="{ACD0A43D-694B-4AB4-8C4A-D472A27DF062}"/>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42</a:t>
            </a:fld>
            <a:endParaRPr kumimoji="1" lang="ja-JP" altLang="en-US">
              <a:solidFill>
                <a:srgbClr val="AAAAAA"/>
              </a:solidFill>
            </a:endParaRPr>
          </a:p>
        </p:txBody>
      </p:sp>
      <p:pic>
        <p:nvPicPr>
          <p:cNvPr id="13" name="図 12" descr="テーブル&#10;&#10;自動的に生成された説明">
            <a:extLst>
              <a:ext uri="{FF2B5EF4-FFF2-40B4-BE49-F238E27FC236}">
                <a16:creationId xmlns:a16="http://schemas.microsoft.com/office/drawing/2014/main" id="{5BCD354F-2F42-C333-DD0D-2E0D7C3FC61F}"/>
              </a:ext>
            </a:extLst>
          </p:cNvPr>
          <p:cNvPicPr>
            <a:picLocks noChangeAspect="1"/>
          </p:cNvPicPr>
          <p:nvPr/>
        </p:nvPicPr>
        <p:blipFill>
          <a:blip r:embed="rId4"/>
          <a:stretch>
            <a:fillRect/>
          </a:stretch>
        </p:blipFill>
        <p:spPr>
          <a:xfrm>
            <a:off x="10720354" y="2065109"/>
            <a:ext cx="6918639" cy="6486224"/>
          </a:xfrm>
          <a:prstGeom prst="rect">
            <a:avLst/>
          </a:prstGeom>
        </p:spPr>
      </p:pic>
    </p:spTree>
    <p:extLst>
      <p:ext uri="{BB962C8B-B14F-4D97-AF65-F5344CB8AC3E}">
        <p14:creationId xmlns:p14="http://schemas.microsoft.com/office/powerpoint/2010/main" val="1503831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A8EF3A-25A2-4B1E-8165-CB59D92E7C8F}"/>
              </a:ext>
            </a:extLst>
          </p:cNvPr>
          <p:cNvPicPr>
            <a:picLocks noChangeAspect="1"/>
          </p:cNvPicPr>
          <p:nvPr/>
        </p:nvPicPr>
        <p:blipFill rotWithShape="1">
          <a:blip r:embed="rId2"/>
          <a:srcRect l="8046" t="6358" b="16044"/>
          <a:stretch/>
        </p:blipFill>
        <p:spPr>
          <a:xfrm>
            <a:off x="0" y="0"/>
            <a:ext cx="18288000" cy="10288587"/>
          </a:xfrm>
          <a:prstGeom prst="rect">
            <a:avLst/>
          </a:prstGeom>
        </p:spPr>
      </p:pic>
      <p:pic>
        <p:nvPicPr>
          <p:cNvPr id="4" name="図 3" descr="図形, 四角形&#10;&#10;自動的に生成された説明">
            <a:extLst>
              <a:ext uri="{FF2B5EF4-FFF2-40B4-BE49-F238E27FC236}">
                <a16:creationId xmlns:a16="http://schemas.microsoft.com/office/drawing/2014/main" id="{991097CA-B0B0-1F5E-A4D4-5135C8FAC12D}"/>
              </a:ext>
            </a:extLst>
          </p:cNvPr>
          <p:cNvPicPr>
            <a:picLocks noChangeAspect="1"/>
          </p:cNvPicPr>
          <p:nvPr/>
        </p:nvPicPr>
        <p:blipFill>
          <a:blip r:embed="rId3"/>
          <a:stretch>
            <a:fillRect/>
          </a:stretch>
        </p:blipFill>
        <p:spPr>
          <a:xfrm>
            <a:off x="0" y="794"/>
            <a:ext cx="18288000" cy="10287000"/>
          </a:xfrm>
          <a:prstGeom prst="rect">
            <a:avLst/>
          </a:prstGeom>
        </p:spPr>
      </p:pic>
      <p:pic>
        <p:nvPicPr>
          <p:cNvPr id="11" name="図 10">
            <a:extLst>
              <a:ext uri="{FF2B5EF4-FFF2-40B4-BE49-F238E27FC236}">
                <a16:creationId xmlns:a16="http://schemas.microsoft.com/office/drawing/2014/main" id="{11543FB3-A544-964D-0613-280BAFF3108B}"/>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12" name="グループ化 11">
            <a:extLst>
              <a:ext uri="{FF2B5EF4-FFF2-40B4-BE49-F238E27FC236}">
                <a16:creationId xmlns:a16="http://schemas.microsoft.com/office/drawing/2014/main" id="{AC01C9B9-7CB2-946A-033A-D46CC8FEF869}"/>
              </a:ext>
            </a:extLst>
          </p:cNvPr>
          <p:cNvGrpSpPr/>
          <p:nvPr/>
        </p:nvGrpSpPr>
        <p:grpSpPr>
          <a:xfrm>
            <a:off x="3457508" y="4274757"/>
            <a:ext cx="11372985" cy="1739075"/>
            <a:chOff x="7742013" y="4113105"/>
            <a:chExt cx="11372985" cy="1739075"/>
          </a:xfrm>
        </p:grpSpPr>
        <p:sp>
          <p:nvSpPr>
            <p:cNvPr id="13" name="テキスト ボックス 12">
              <a:extLst>
                <a:ext uri="{FF2B5EF4-FFF2-40B4-BE49-F238E27FC236}">
                  <a16:creationId xmlns:a16="http://schemas.microsoft.com/office/drawing/2014/main" id="{72451C00-7583-4CFC-394B-362372D2B510}"/>
                </a:ext>
              </a:extLst>
            </p:cNvPr>
            <p:cNvSpPr txBox="1"/>
            <p:nvPr/>
          </p:nvSpPr>
          <p:spPr>
            <a:xfrm>
              <a:off x="7742013" y="5144294"/>
              <a:ext cx="11372985"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各種仕様</a:t>
              </a:r>
              <a:r>
                <a:rPr kumimoji="1" lang="en-US" altLang="ja-JP" sz="4000" b="1" spc="40" dirty="0">
                  <a:solidFill>
                    <a:schemeClr val="bg1"/>
                  </a:solidFill>
                  <a:latin typeface="Noto Sans JP ExtraBold" panose="020B0200000000000000" pitchFamily="34" charset="-128"/>
                  <a:ea typeface="Noto Sans JP ExtraBold" panose="020B0200000000000000" pitchFamily="34" charset="-128"/>
                </a:rPr>
                <a:t> / </a:t>
              </a:r>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入稿規定</a:t>
              </a:r>
              <a:r>
                <a:rPr kumimoji="1" lang="en-US" altLang="ja-JP" sz="4000" b="1" spc="40" dirty="0">
                  <a:solidFill>
                    <a:schemeClr val="bg1"/>
                  </a:solidFill>
                  <a:latin typeface="Noto Sans JP ExtraBold" panose="020B0200000000000000" pitchFamily="34" charset="-128"/>
                  <a:ea typeface="Noto Sans JP ExtraBold" panose="020B0200000000000000" pitchFamily="34" charset="-128"/>
                </a:rPr>
                <a:t> / </a:t>
              </a:r>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キャンセル規定</a:t>
              </a:r>
              <a:r>
                <a:rPr kumimoji="1" lang="en-US" altLang="ja-JP" sz="4000" b="1" spc="40" dirty="0">
                  <a:solidFill>
                    <a:schemeClr val="bg1"/>
                  </a:solidFill>
                  <a:latin typeface="Noto Sans JP ExtraBold" panose="020B0200000000000000" pitchFamily="34" charset="-128"/>
                  <a:ea typeface="Noto Sans JP ExtraBold" panose="020B0200000000000000" pitchFamily="34" charset="-128"/>
                </a:rPr>
                <a:t> / </a:t>
              </a:r>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注意事項</a:t>
              </a:r>
            </a:p>
          </p:txBody>
        </p:sp>
        <p:sp>
          <p:nvSpPr>
            <p:cNvPr id="14" name="テキスト ボックス 13">
              <a:extLst>
                <a:ext uri="{FF2B5EF4-FFF2-40B4-BE49-F238E27FC236}">
                  <a16:creationId xmlns:a16="http://schemas.microsoft.com/office/drawing/2014/main" id="{5A4806DB-ADAC-FC3D-9AAC-1BB699AF7FD5}"/>
                </a:ext>
              </a:extLst>
            </p:cNvPr>
            <p:cNvSpPr txBox="1"/>
            <p:nvPr/>
          </p:nvSpPr>
          <p:spPr>
            <a:xfrm>
              <a:off x="12769904"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8</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2" name="Slide Number Placeholder 5">
            <a:extLst>
              <a:ext uri="{FF2B5EF4-FFF2-40B4-BE49-F238E27FC236}">
                <a16:creationId xmlns:a16="http://schemas.microsoft.com/office/drawing/2014/main" id="{402C8835-E540-37FA-E9D8-755A275B2F87}"/>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pPr/>
              <a:t>43</a:t>
            </a:fld>
            <a:endParaRPr kumimoji="1" lang="ja-JP" altLang="en-US"/>
          </a:p>
        </p:txBody>
      </p:sp>
    </p:spTree>
    <p:extLst>
      <p:ext uri="{BB962C8B-B14F-4D97-AF65-F5344CB8AC3E}">
        <p14:creationId xmlns:p14="http://schemas.microsoft.com/office/powerpoint/2010/main" val="3814158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3852337"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画面構成と動作の仕様</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4621878" y="598374"/>
            <a:ext cx="7848302"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クリエイティブ表示領域と画面下部の各種操作ボタン領域にわかれています。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pic>
        <p:nvPicPr>
          <p:cNvPr id="3" name="図 2" descr="屋外, 建物, 市, 大きい が含まれている画像&#10;&#10;自動的に生成された説明">
            <a:extLst>
              <a:ext uri="{FF2B5EF4-FFF2-40B4-BE49-F238E27FC236}">
                <a16:creationId xmlns:a16="http://schemas.microsoft.com/office/drawing/2014/main" id="{352F5115-6479-09C8-8912-79528CD584B9}"/>
              </a:ext>
            </a:extLst>
          </p:cNvPr>
          <p:cNvPicPr>
            <a:picLocks noChangeAspect="1"/>
          </p:cNvPicPr>
          <p:nvPr/>
        </p:nvPicPr>
        <p:blipFill rotWithShape="1">
          <a:blip r:embed="rId4"/>
          <a:srcRect l="-1" r="201"/>
          <a:stretch/>
        </p:blipFill>
        <p:spPr>
          <a:xfrm>
            <a:off x="627916" y="2070217"/>
            <a:ext cx="11055178" cy="6905557"/>
          </a:xfrm>
          <a:prstGeom prst="rect">
            <a:avLst/>
          </a:prstGeom>
        </p:spPr>
      </p:pic>
      <p:sp>
        <p:nvSpPr>
          <p:cNvPr id="4" name="テキスト ボックス 3">
            <a:extLst>
              <a:ext uri="{FF2B5EF4-FFF2-40B4-BE49-F238E27FC236}">
                <a16:creationId xmlns:a16="http://schemas.microsoft.com/office/drawing/2014/main" id="{BCF83DA1-331C-1F2A-B2C9-E9C6BDDB54A5}"/>
              </a:ext>
            </a:extLst>
          </p:cNvPr>
          <p:cNvSpPr txBox="1"/>
          <p:nvPr/>
        </p:nvSpPr>
        <p:spPr>
          <a:xfrm>
            <a:off x="12133164" y="2075310"/>
            <a:ext cx="5329408" cy="526876"/>
          </a:xfrm>
          <a:prstGeom prst="rect">
            <a:avLst/>
          </a:prstGeom>
          <a:noFill/>
        </p:spPr>
        <p:txBody>
          <a:bodyPr wrap="none" rtlCol="0">
            <a:spAutoFit/>
          </a:bodyPr>
          <a:lstStyle/>
          <a:p>
            <a:pPr marL="171450" indent="-171450" algn="l">
              <a:lnSpc>
                <a:spcPct val="150000"/>
              </a:lnSpc>
              <a:buFont typeface="システムフォント（レギュラー）"/>
              <a:buChar char="※"/>
            </a:pPr>
            <a:r>
              <a:rPr lang="en-US" altLang="ja-JP" sz="1000" kern="0" spc="83" dirty="0">
                <a:solidFill>
                  <a:srgbClr val="34363D"/>
                </a:solidFill>
                <a:latin typeface="Noto Sans JP" panose="020B0200000000000000" pitchFamily="34" charset="-128"/>
                <a:ea typeface="Noto Sans JP" panose="020B0200000000000000" pitchFamily="34" charset="-128"/>
                <a:cs typeface="Noto Sans JP Light" pitchFamily="34" charset="-120"/>
              </a:rPr>
              <a:t>東京無線協同組合、旧 Premium Taxi Vision にネットワークされていた端末は</a:t>
            </a:r>
          </a:p>
          <a:p>
            <a:pPr algn="l">
              <a:lnSpc>
                <a:spcPct val="150000"/>
              </a:lnSpc>
            </a:pPr>
            <a:r>
              <a:rPr lang="ja-JP" altLang="en-US" sz="1000" kern="0" spc="83">
                <a:solidFill>
                  <a:srgbClr val="34363D"/>
                </a:solidFill>
                <a:latin typeface="Noto Sans JP" panose="020B0200000000000000" pitchFamily="34" charset="-128"/>
                <a:ea typeface="Noto Sans JP" panose="020B0200000000000000" pitchFamily="34" charset="-128"/>
                <a:cs typeface="Noto Sans JP Light" pitchFamily="34" charset="-120"/>
              </a:rPr>
              <a:t>　</a:t>
            </a:r>
            <a:r>
              <a:rPr lang="en-US" altLang="ja-JP" sz="1000" kern="0" spc="83" dirty="0">
                <a:solidFill>
                  <a:srgbClr val="34363D"/>
                </a:solidFill>
                <a:latin typeface="Noto Sans JP" panose="020B0200000000000000" pitchFamily="34" charset="-128"/>
                <a:ea typeface="Noto Sans JP" panose="020B0200000000000000" pitchFamily="34" charset="-128"/>
                <a:cs typeface="Noto Sans JP Light" pitchFamily="34" charset="-120"/>
              </a:rPr>
              <a:t> 画面構成が一部異なります。</a:t>
            </a:r>
            <a:endParaRPr lang="en-US" altLang="ja-JP" sz="1000" dirty="0">
              <a:latin typeface="Noto Sans JP" panose="020B0200000000000000" pitchFamily="34" charset="-128"/>
              <a:ea typeface="Noto Sans JP" panose="020B0200000000000000" pitchFamily="34" charset="-128"/>
            </a:endParaRPr>
          </a:p>
        </p:txBody>
      </p:sp>
      <p:sp>
        <p:nvSpPr>
          <p:cNvPr id="11" name="Slide Number Placeholder 5">
            <a:extLst>
              <a:ext uri="{FF2B5EF4-FFF2-40B4-BE49-F238E27FC236}">
                <a16:creationId xmlns:a16="http://schemas.microsoft.com/office/drawing/2014/main" id="{D58F6358-7E12-5BD7-1E95-BBFC23CD153E}"/>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44</a:t>
            </a:fld>
            <a:endParaRPr kumimoji="1" lang="ja-JP" altLang="en-US">
              <a:solidFill>
                <a:srgbClr val="AAAAAA"/>
              </a:solidFill>
            </a:endParaRPr>
          </a:p>
        </p:txBody>
      </p:sp>
    </p:spTree>
    <p:extLst>
      <p:ext uri="{BB962C8B-B14F-4D97-AF65-F5344CB8AC3E}">
        <p14:creationId xmlns:p14="http://schemas.microsoft.com/office/powerpoint/2010/main" val="3021521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4253087"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入稿素材　</a:t>
            </a:r>
            <a:r>
              <a:rPr kumimoji="1" lang="en-US" altLang="ja-JP" sz="2800" kern="3000" spc="60" dirty="0">
                <a:solidFill>
                  <a:schemeClr val="bg1"/>
                </a:solidFill>
                <a:latin typeface="Noto Sans JP" panose="020B0200000000000000" pitchFamily="34" charset="-128"/>
                <a:ea typeface="Noto Sans JP" panose="020B0200000000000000" pitchFamily="34" charset="-128"/>
              </a:rPr>
              <a:t>- </a:t>
            </a:r>
            <a:r>
              <a:rPr kumimoji="1" lang="ja-JP" altLang="en-US" sz="2800" kern="3000" spc="60">
                <a:solidFill>
                  <a:schemeClr val="bg1"/>
                </a:solidFill>
                <a:latin typeface="Noto Sans JP" panose="020B0200000000000000" pitchFamily="34" charset="-128"/>
                <a:ea typeface="Noto Sans JP" panose="020B0200000000000000" pitchFamily="34" charset="-128"/>
              </a:rPr>
              <a:t>規定</a:t>
            </a:r>
            <a:r>
              <a:rPr kumimoji="1" lang="en-US" altLang="ja-JP" sz="2800" kern="3000" spc="60" dirty="0">
                <a:solidFill>
                  <a:schemeClr val="bg1"/>
                </a:solidFill>
                <a:latin typeface="Noto Sans JP" panose="020B0200000000000000" pitchFamily="34" charset="-128"/>
                <a:ea typeface="Noto Sans JP" panose="020B0200000000000000" pitchFamily="34" charset="-128"/>
              </a:rPr>
              <a:t>1 / </a:t>
            </a:r>
            <a:r>
              <a:rPr kumimoji="1" lang="ja-JP" altLang="en-US" sz="2800" kern="3000" spc="60">
                <a:solidFill>
                  <a:schemeClr val="bg1"/>
                </a:solidFill>
                <a:latin typeface="Noto Sans JP" panose="020B0200000000000000" pitchFamily="34" charset="-128"/>
                <a:ea typeface="Noto Sans JP" panose="020B0200000000000000" pitchFamily="34" charset="-128"/>
              </a:rPr>
              <a:t>仕様</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EBA56FC3-82D7-6DB9-F260-29D42AA72B4A}"/>
              </a:ext>
            </a:extLst>
          </p:cNvPr>
          <p:cNvSpPr txBox="1"/>
          <p:nvPr/>
        </p:nvSpPr>
        <p:spPr>
          <a:xfrm>
            <a:off x="601582" y="1813341"/>
            <a:ext cx="2121295" cy="360850"/>
          </a:xfrm>
          <a:prstGeom prst="rect">
            <a:avLst/>
          </a:prstGeom>
          <a:solidFill>
            <a:schemeClr val="tx1"/>
          </a:solidFill>
          <a:ln>
            <a:noFill/>
          </a:ln>
        </p:spPr>
        <p:txBody>
          <a:bodyPr wrap="none" lIns="216000" tIns="72000" rIns="216000" bIns="72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メイン動画入稿規定</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06ED537A-7530-09F1-E22A-A650101DA79B}"/>
              </a:ext>
            </a:extLst>
          </p:cNvPr>
          <p:cNvSpPr txBox="1"/>
          <p:nvPr/>
        </p:nvSpPr>
        <p:spPr>
          <a:xfrm>
            <a:off x="8055327" y="2233594"/>
            <a:ext cx="1869743" cy="361381"/>
          </a:xfrm>
          <a:prstGeom prst="rect">
            <a:avLst/>
          </a:prstGeom>
          <a:noFill/>
        </p:spPr>
        <p:txBody>
          <a:bodyPr wrap="none" rtlCol="0">
            <a:spAutoFit/>
          </a:bodyPr>
          <a:lstStyle/>
          <a:p>
            <a:pPr>
              <a:lnSpc>
                <a:spcPct val="140000"/>
              </a:lnSpc>
            </a:pPr>
            <a:r>
              <a:rPr kumimoji="1" lang="ja-JP" altLang="en-US" sz="1400" kern="3000" spc="60">
                <a:latin typeface="Noto Sans JP" panose="020B0200000000000000" pitchFamily="34" charset="-128"/>
                <a:ea typeface="Noto Sans JP" panose="020B0200000000000000" pitchFamily="34" charset="-128"/>
              </a:rPr>
              <a:t>エンドキャップ画像</a:t>
            </a:r>
            <a:endParaRPr kumimoji="1" lang="en-US" altLang="ja-JP" sz="1400" kern="3000" spc="60" dirty="0">
              <a:latin typeface="Noto Sans JP" panose="020B0200000000000000" pitchFamily="34" charset="-128"/>
              <a:ea typeface="Noto Sans JP" panose="020B0200000000000000" pitchFamily="34" charset="-128"/>
            </a:endParaRPr>
          </a:p>
        </p:txBody>
      </p:sp>
      <p:sp>
        <p:nvSpPr>
          <p:cNvPr id="6" name="テキスト ボックス 5">
            <a:extLst>
              <a:ext uri="{FF2B5EF4-FFF2-40B4-BE49-F238E27FC236}">
                <a16:creationId xmlns:a16="http://schemas.microsoft.com/office/drawing/2014/main" id="{0E4EF182-545A-DF83-B100-C46EBEA10A42}"/>
              </a:ext>
            </a:extLst>
          </p:cNvPr>
          <p:cNvSpPr txBox="1"/>
          <p:nvPr/>
        </p:nvSpPr>
        <p:spPr>
          <a:xfrm>
            <a:off x="8072314" y="2582697"/>
            <a:ext cx="4867358" cy="516873"/>
          </a:xfrm>
          <a:prstGeom prst="rect">
            <a:avLst/>
          </a:prstGeom>
          <a:noFill/>
        </p:spPr>
        <p:txBody>
          <a:bodyPr wrap="none" rtlCol="0">
            <a:spAutoFit/>
          </a:bodyPr>
          <a:lstStyle/>
          <a:p>
            <a:pPr>
              <a:lnSpc>
                <a:spcPct val="120000"/>
              </a:lnSpc>
            </a:pPr>
            <a:r>
              <a:rPr lang="ja-JP" altLang="en-US" sz="1200" kern="3000" spc="60">
                <a:latin typeface="Noto Sans JP" panose="020B0200000000000000" pitchFamily="34" charset="-128"/>
                <a:ea typeface="Noto Sans JP" panose="020B0200000000000000" pitchFamily="34" charset="-128"/>
              </a:rPr>
              <a:t>動画再生終了後、＋</a:t>
            </a:r>
            <a:r>
              <a:rPr lang="en-US" altLang="ja-JP" sz="1200" kern="3000" spc="60" dirty="0">
                <a:latin typeface="Noto Sans JP" panose="020B0200000000000000" pitchFamily="34" charset="-128"/>
                <a:ea typeface="Noto Sans JP" panose="020B0200000000000000" pitchFamily="34" charset="-128"/>
              </a:rPr>
              <a:t>3</a:t>
            </a:r>
            <a:r>
              <a:rPr lang="ja-JP" altLang="en-US" sz="1200" kern="3000" spc="60">
                <a:latin typeface="Noto Sans JP" panose="020B0200000000000000" pitchFamily="34" charset="-128"/>
                <a:ea typeface="Noto Sans JP" panose="020B0200000000000000" pitchFamily="34" charset="-128"/>
              </a:rPr>
              <a:t>秒間の静止画を表示させる場合の画像</a:t>
            </a:r>
            <a:endParaRPr lang="en-US" altLang="ja-JP" sz="1200" kern="3000" spc="60" dirty="0">
              <a:latin typeface="Noto Sans JP" panose="020B0200000000000000" pitchFamily="34" charset="-128"/>
              <a:ea typeface="Noto Sans JP" panose="020B0200000000000000" pitchFamily="34" charset="-128"/>
            </a:endParaRPr>
          </a:p>
          <a:p>
            <a:pPr>
              <a:lnSpc>
                <a:spcPct val="120000"/>
              </a:lnSpc>
            </a:pPr>
            <a:r>
              <a:rPr kumimoji="1" lang="ja-JP" altLang="en-US" sz="1200" kern="3000" spc="60">
                <a:solidFill>
                  <a:srgbClr val="AAAAAA"/>
                </a:solidFill>
                <a:latin typeface="Noto Sans JP" panose="020B0200000000000000" pitchFamily="34" charset="-128"/>
                <a:ea typeface="Noto Sans JP" panose="020B0200000000000000" pitchFamily="34" charset="-128"/>
              </a:rPr>
              <a:t>対象：</a:t>
            </a:r>
            <a:r>
              <a:rPr kumimoji="1" lang="en-US" altLang="ja-JP" sz="1200" kern="3000" spc="60" dirty="0">
                <a:solidFill>
                  <a:srgbClr val="AAAAAA"/>
                </a:solidFill>
                <a:latin typeface="Noto Sans JP" panose="020B0200000000000000" pitchFamily="34" charset="-128"/>
                <a:ea typeface="Noto Sans JP" panose="020B0200000000000000" pitchFamily="34" charset="-128"/>
              </a:rPr>
              <a:t>1st Ads</a:t>
            </a:r>
            <a:r>
              <a:rPr kumimoji="1" lang="ja-JP" altLang="en-US" sz="1200" kern="3000" spc="60">
                <a:solidFill>
                  <a:srgbClr val="AAAAAA"/>
                </a:solidFill>
                <a:latin typeface="Noto Sans JP" panose="020B0200000000000000" pitchFamily="34" charset="-128"/>
                <a:ea typeface="Noto Sans JP" panose="020B0200000000000000" pitchFamily="34" charset="-128"/>
              </a:rPr>
              <a:t>、</a:t>
            </a:r>
            <a:r>
              <a:rPr kumimoji="1" lang="en-US" altLang="ja-JP" sz="1200" kern="3000" spc="60" dirty="0">
                <a:solidFill>
                  <a:srgbClr val="AAAAAA"/>
                </a:solidFill>
                <a:latin typeface="Noto Sans JP" panose="020B0200000000000000" pitchFamily="34" charset="-128"/>
                <a:ea typeface="Noto Sans JP" panose="020B0200000000000000" pitchFamily="34" charset="-128"/>
              </a:rPr>
              <a:t>2nd Ads</a:t>
            </a:r>
            <a:r>
              <a:rPr kumimoji="1" lang="ja-JP" altLang="en-US" sz="1200" kern="3000" spc="60">
                <a:solidFill>
                  <a:srgbClr val="AAAAAA"/>
                </a:solidFill>
                <a:latin typeface="Noto Sans JP" panose="020B0200000000000000" pitchFamily="34" charset="-128"/>
                <a:ea typeface="Noto Sans JP" panose="020B0200000000000000" pitchFamily="34" charset="-128"/>
              </a:rPr>
              <a:t>、</a:t>
            </a:r>
            <a:r>
              <a:rPr kumimoji="1" lang="en-US" altLang="ja-JP" sz="1200" kern="3000" spc="60" dirty="0">
                <a:solidFill>
                  <a:srgbClr val="AAAAAA"/>
                </a:solidFill>
                <a:latin typeface="Noto Sans JP" panose="020B0200000000000000" pitchFamily="34" charset="-128"/>
                <a:ea typeface="Noto Sans JP" panose="020B0200000000000000" pitchFamily="34" charset="-128"/>
              </a:rPr>
              <a:t>3rd Ads</a:t>
            </a:r>
            <a:r>
              <a:rPr kumimoji="1" lang="ja-JP" altLang="en-US" sz="1200" kern="3000" spc="60">
                <a:solidFill>
                  <a:srgbClr val="AAAAAA"/>
                </a:solidFill>
                <a:latin typeface="Noto Sans JP" panose="020B0200000000000000" pitchFamily="34" charset="-128"/>
                <a:ea typeface="Noto Sans JP" panose="020B0200000000000000" pitchFamily="34" charset="-128"/>
              </a:rPr>
              <a:t>、</a:t>
            </a:r>
            <a:r>
              <a:rPr kumimoji="1" lang="en-US" altLang="ja-JP" sz="1200" kern="3000" spc="60" dirty="0">
                <a:solidFill>
                  <a:srgbClr val="AAAAAA"/>
                </a:solidFill>
                <a:latin typeface="Noto Sans JP" panose="020B0200000000000000" pitchFamily="34" charset="-128"/>
                <a:ea typeface="Noto Sans JP" panose="020B0200000000000000" pitchFamily="34" charset="-128"/>
              </a:rPr>
              <a:t>Area Ads</a:t>
            </a:r>
            <a:r>
              <a:rPr kumimoji="1" lang="ja-JP" altLang="en-US" sz="1200" kern="3000" spc="60">
                <a:solidFill>
                  <a:srgbClr val="AAAAAA"/>
                </a:solidFill>
                <a:latin typeface="Noto Sans JP" panose="020B0200000000000000" pitchFamily="34" charset="-128"/>
                <a:ea typeface="Noto Sans JP" panose="020B0200000000000000" pitchFamily="34" charset="-128"/>
              </a:rPr>
              <a:t>、</a:t>
            </a:r>
            <a:r>
              <a:rPr kumimoji="1" lang="en-US" altLang="ja-JP" sz="1200" kern="3000" spc="60" dirty="0">
                <a:solidFill>
                  <a:srgbClr val="AAAAAA"/>
                </a:solidFill>
                <a:latin typeface="Noto Sans JP" panose="020B0200000000000000" pitchFamily="34" charset="-128"/>
                <a:ea typeface="Noto Sans JP" panose="020B0200000000000000" pitchFamily="34" charset="-128"/>
              </a:rPr>
              <a:t>Targeting Ads</a:t>
            </a:r>
          </a:p>
        </p:txBody>
      </p:sp>
      <p:graphicFrame>
        <p:nvGraphicFramePr>
          <p:cNvPr id="15" name="表 14">
            <a:extLst>
              <a:ext uri="{FF2B5EF4-FFF2-40B4-BE49-F238E27FC236}">
                <a16:creationId xmlns:a16="http://schemas.microsoft.com/office/drawing/2014/main" id="{F6A27E59-85E0-1B53-5A15-0E2A3E96F9BE}"/>
              </a:ext>
            </a:extLst>
          </p:cNvPr>
          <p:cNvGraphicFramePr>
            <a:graphicFrameLocks noGrp="1"/>
          </p:cNvGraphicFramePr>
          <p:nvPr>
            <p:extLst>
              <p:ext uri="{D42A27DB-BD31-4B8C-83A1-F6EECF244321}">
                <p14:modId xmlns:p14="http://schemas.microsoft.com/office/powerpoint/2010/main" val="2251314757"/>
              </p:ext>
            </p:extLst>
          </p:nvPr>
        </p:nvGraphicFramePr>
        <p:xfrm>
          <a:off x="601519" y="2375332"/>
          <a:ext cx="6734441" cy="4194658"/>
        </p:xfrm>
        <a:graphic>
          <a:graphicData uri="http://schemas.openxmlformats.org/drawingml/2006/table">
            <a:tbl>
              <a:tblPr/>
              <a:tblGrid>
                <a:gridCol w="1792787">
                  <a:extLst>
                    <a:ext uri="{9D8B030D-6E8A-4147-A177-3AD203B41FA5}">
                      <a16:colId xmlns:a16="http://schemas.microsoft.com/office/drawing/2014/main" val="549830766"/>
                    </a:ext>
                  </a:extLst>
                </a:gridCol>
                <a:gridCol w="4941654">
                  <a:extLst>
                    <a:ext uri="{9D8B030D-6E8A-4147-A177-3AD203B41FA5}">
                      <a16:colId xmlns:a16="http://schemas.microsoft.com/office/drawing/2014/main" val="1721402968"/>
                    </a:ext>
                  </a:extLst>
                </a:gridCol>
              </a:tblGrid>
              <a:tr h="344766">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入稿項目</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規定形式</a:t>
                      </a:r>
                      <a:r>
                        <a:rPr lang="en-US" altLang="ja-JP" sz="1000" b="0" i="0" u="none" strike="noStrike" dirty="0">
                          <a:solidFill>
                            <a:srgbClr val="FFFFFF"/>
                          </a:solidFill>
                          <a:effectLst/>
                          <a:latin typeface="Noto Sans JP" panose="020B0200000000000000" pitchFamily="34" charset="-128"/>
                          <a:ea typeface="Noto Sans JP" panose="020B0200000000000000" pitchFamily="34" charset="-128"/>
                        </a:rPr>
                        <a:t>/</a:t>
                      </a: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値</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extLst>
                  <a:ext uri="{0D108BD9-81ED-4DB2-BD59-A6C34878D82A}">
                    <a16:rowId xmlns:a16="http://schemas.microsoft.com/office/drawing/2014/main" val="4186682846"/>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フォーマット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 mp4</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形式</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372440057"/>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サイズ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 1080p(W:1920xH:1080)</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547903080"/>
                  </a:ext>
                </a:extLst>
              </a:tr>
              <a:tr h="1643388">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長さ（尺）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dirty="0">
                          <a:solidFill>
                            <a:srgbClr val="000000"/>
                          </a:solidFill>
                          <a:effectLst/>
                          <a:latin typeface="Noto Sans JP" panose="020B0200000000000000" pitchFamily="34" charset="-128"/>
                          <a:ea typeface="Noto Sans JP" panose="020B0200000000000000" pitchFamily="34" charset="-128"/>
                        </a:rPr>
                        <a:t>1st Ads</a:t>
                      </a:r>
                      <a:br>
                        <a:rPr lang="en" sz="1000" b="0" i="0" u="none" strike="noStrike" dirty="0">
                          <a:solidFill>
                            <a:srgbClr val="000000"/>
                          </a:solidFill>
                          <a:effectLst/>
                          <a:latin typeface="Noto Sans JP" panose="020B0200000000000000" pitchFamily="34" charset="-128"/>
                          <a:ea typeface="Noto Sans JP" panose="020B0200000000000000" pitchFamily="34" charset="-128"/>
                        </a:rPr>
                      </a:br>
                      <a:r>
                        <a:rPr lang="en" sz="10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最大</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60</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秒（最低</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15</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秒）</a:t>
                      </a:r>
                      <a:br>
                        <a:rPr lang="ja-JP" altLang="en-US" sz="1000" b="0" i="0" u="none" strike="noStrike">
                          <a:solidFill>
                            <a:srgbClr val="000000"/>
                          </a:solidFill>
                          <a:effectLst/>
                          <a:latin typeface="Noto Sans JP" panose="020B0200000000000000" pitchFamily="34" charset="-128"/>
                          <a:ea typeface="Noto Sans JP" panose="020B0200000000000000" pitchFamily="34" charset="-128"/>
                        </a:rPr>
                      </a:br>
                      <a:br>
                        <a:rPr lang="ja-JP" altLang="en-US" sz="10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2</a:t>
                      </a:r>
                      <a:r>
                        <a:rPr lang="en" sz="1000" b="0" i="0" u="none" strike="noStrike" dirty="0">
                          <a:solidFill>
                            <a:srgbClr val="000000"/>
                          </a:solidFill>
                          <a:effectLst/>
                          <a:latin typeface="Noto Sans JP" panose="020B0200000000000000" pitchFamily="34" charset="-128"/>
                          <a:ea typeface="Noto Sans JP" panose="020B0200000000000000" pitchFamily="34" charset="-128"/>
                        </a:rPr>
                        <a:t>nd Ads/3rd Ads/Area Ads/Targeting Ads/2nd Contents/3rd Contents</a:t>
                      </a:r>
                      <a:br>
                        <a:rPr lang="en" sz="1000" b="0" i="0" u="none" strike="noStrike" dirty="0">
                          <a:solidFill>
                            <a:srgbClr val="000000"/>
                          </a:solidFill>
                          <a:effectLst/>
                          <a:latin typeface="Noto Sans JP" panose="020B0200000000000000" pitchFamily="34" charset="-128"/>
                          <a:ea typeface="Noto Sans JP" panose="020B0200000000000000" pitchFamily="34" charset="-128"/>
                        </a:rPr>
                      </a:br>
                      <a:r>
                        <a:rPr lang="en" sz="10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最大</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30</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秒（最低</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15</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秒）</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195698820"/>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ファイルサイズ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最大</a:t>
                      </a:r>
                      <a:r>
                        <a:rPr lang="en-US" altLang="ja-JP" sz="1000" b="0" i="0" u="none" strike="noStrike">
                          <a:solidFill>
                            <a:srgbClr val="000000"/>
                          </a:solidFill>
                          <a:effectLst/>
                          <a:latin typeface="Noto Sans JP" panose="020B0200000000000000" pitchFamily="34" charset="-128"/>
                          <a:ea typeface="Noto Sans JP" panose="020B0200000000000000" pitchFamily="34" charset="-128"/>
                        </a:rPr>
                        <a:t>100</a:t>
                      </a:r>
                      <a:r>
                        <a:rPr lang="en" sz="1000" b="0" i="0" u="none" strike="noStrike">
                          <a:solidFill>
                            <a:srgbClr val="000000"/>
                          </a:solidFill>
                          <a:effectLst/>
                          <a:latin typeface="Noto Sans JP" panose="020B0200000000000000" pitchFamily="34" charset="-128"/>
                          <a:ea typeface="Noto Sans JP" panose="020B0200000000000000" pitchFamily="34" charset="-128"/>
                        </a:rPr>
                        <a:t>MB</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628531893"/>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映像コーデック</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H.264</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778650887"/>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音声コーデック</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AAC LC</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359433999"/>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平均ラウドネス値</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-24.0LKFS±1</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919615971"/>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フレームレート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29.97fps</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あるいは</a:t>
                      </a:r>
                      <a:r>
                        <a:rPr lang="en-US" altLang="ja-JP" sz="1000" b="0" i="0" u="none" strike="noStrike">
                          <a:solidFill>
                            <a:srgbClr val="000000"/>
                          </a:solidFill>
                          <a:effectLst/>
                          <a:latin typeface="Noto Sans JP" panose="020B0200000000000000" pitchFamily="34" charset="-128"/>
                          <a:ea typeface="Noto Sans JP" panose="020B0200000000000000" pitchFamily="34" charset="-128"/>
                        </a:rPr>
                        <a:t>30</a:t>
                      </a:r>
                      <a:r>
                        <a:rPr lang="en" sz="1000" b="0" i="0" u="none" strike="noStrike">
                          <a:solidFill>
                            <a:srgbClr val="000000"/>
                          </a:solidFill>
                          <a:effectLst/>
                          <a:latin typeface="Noto Sans JP" panose="020B0200000000000000" pitchFamily="34" charset="-128"/>
                          <a:ea typeface="Noto Sans JP" panose="020B0200000000000000" pitchFamily="34" charset="-128"/>
                        </a:rPr>
                        <a:t>fps</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859283204"/>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最大ビットレート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dirty="0">
                          <a:solidFill>
                            <a:srgbClr val="000000"/>
                          </a:solidFill>
                          <a:effectLst/>
                          <a:latin typeface="Noto Sans JP" panose="020B0200000000000000" pitchFamily="34" charset="-128"/>
                          <a:ea typeface="Noto Sans JP" panose="020B0200000000000000" pitchFamily="34" charset="-128"/>
                        </a:rPr>
                        <a:t>4Mbps</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推奨</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134563259"/>
                  </a:ext>
                </a:extLst>
              </a:tr>
            </a:tbl>
          </a:graphicData>
        </a:graphic>
      </p:graphicFrame>
      <p:graphicFrame>
        <p:nvGraphicFramePr>
          <p:cNvPr id="16" name="表 15">
            <a:extLst>
              <a:ext uri="{FF2B5EF4-FFF2-40B4-BE49-F238E27FC236}">
                <a16:creationId xmlns:a16="http://schemas.microsoft.com/office/drawing/2014/main" id="{64B1BC24-43B4-ADF8-D1DD-4254150F6D67}"/>
              </a:ext>
            </a:extLst>
          </p:cNvPr>
          <p:cNvGraphicFramePr>
            <a:graphicFrameLocks noGrp="1"/>
          </p:cNvGraphicFramePr>
          <p:nvPr>
            <p:extLst>
              <p:ext uri="{D42A27DB-BD31-4B8C-83A1-F6EECF244321}">
                <p14:modId xmlns:p14="http://schemas.microsoft.com/office/powerpoint/2010/main" val="417820093"/>
              </p:ext>
            </p:extLst>
          </p:nvPr>
        </p:nvGraphicFramePr>
        <p:xfrm>
          <a:off x="601518" y="7778362"/>
          <a:ext cx="6734441" cy="1172205"/>
        </p:xfrm>
        <a:graphic>
          <a:graphicData uri="http://schemas.openxmlformats.org/drawingml/2006/table">
            <a:tbl>
              <a:tblPr/>
              <a:tblGrid>
                <a:gridCol w="1792787">
                  <a:extLst>
                    <a:ext uri="{9D8B030D-6E8A-4147-A177-3AD203B41FA5}">
                      <a16:colId xmlns:a16="http://schemas.microsoft.com/office/drawing/2014/main" val="1099998394"/>
                    </a:ext>
                  </a:extLst>
                </a:gridCol>
                <a:gridCol w="4941654">
                  <a:extLst>
                    <a:ext uri="{9D8B030D-6E8A-4147-A177-3AD203B41FA5}">
                      <a16:colId xmlns:a16="http://schemas.microsoft.com/office/drawing/2014/main" val="2553599201"/>
                    </a:ext>
                  </a:extLst>
                </a:gridCol>
              </a:tblGrid>
              <a:tr h="344766">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入稿項目</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規定形式</a:t>
                      </a:r>
                      <a:r>
                        <a:rPr lang="en-US" altLang="ja-JP" sz="1000" b="0" i="0" u="none" strike="noStrike" dirty="0">
                          <a:solidFill>
                            <a:srgbClr val="FFFFFF"/>
                          </a:solidFill>
                          <a:effectLst/>
                          <a:latin typeface="Noto Sans JP" panose="020B0200000000000000" pitchFamily="34" charset="-128"/>
                          <a:ea typeface="Noto Sans JP" panose="020B0200000000000000" pitchFamily="34" charset="-128"/>
                        </a:rPr>
                        <a:t>/</a:t>
                      </a: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値</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extLst>
                  <a:ext uri="{0D108BD9-81ED-4DB2-BD59-A6C34878D82A}">
                    <a16:rowId xmlns:a16="http://schemas.microsoft.com/office/drawing/2014/main" val="1009368253"/>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フォーマット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png</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形式または</a:t>
                      </a:r>
                      <a:r>
                        <a:rPr lang="en" sz="1000" b="0" i="0" u="none" strike="noStrike">
                          <a:solidFill>
                            <a:srgbClr val="000000"/>
                          </a:solidFill>
                          <a:effectLst/>
                          <a:latin typeface="Noto Sans JP" panose="020B0200000000000000" pitchFamily="34" charset="-128"/>
                          <a:ea typeface="Noto Sans JP" panose="020B0200000000000000" pitchFamily="34" charset="-128"/>
                        </a:rPr>
                        <a:t>jpeg</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形式</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164737438"/>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サイズ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W:1920xH:1080</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675093681"/>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ファイルサイズ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dirty="0">
                          <a:solidFill>
                            <a:srgbClr val="000000"/>
                          </a:solidFill>
                          <a:effectLst/>
                          <a:latin typeface="Noto Sans JP" panose="020B0200000000000000" pitchFamily="34" charset="-128"/>
                          <a:ea typeface="Noto Sans JP" panose="020B0200000000000000" pitchFamily="34" charset="-128"/>
                        </a:rPr>
                        <a:t>600KB</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以下</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447054747"/>
                  </a:ext>
                </a:extLst>
              </a:tr>
            </a:tbl>
          </a:graphicData>
        </a:graphic>
      </p:graphicFrame>
      <p:graphicFrame>
        <p:nvGraphicFramePr>
          <p:cNvPr id="17" name="表 16">
            <a:extLst>
              <a:ext uri="{FF2B5EF4-FFF2-40B4-BE49-F238E27FC236}">
                <a16:creationId xmlns:a16="http://schemas.microsoft.com/office/drawing/2014/main" id="{C5BFCCC6-5932-1E24-10B8-05A42271E5EE}"/>
              </a:ext>
            </a:extLst>
          </p:cNvPr>
          <p:cNvGraphicFramePr>
            <a:graphicFrameLocks noGrp="1"/>
          </p:cNvGraphicFramePr>
          <p:nvPr>
            <p:extLst>
              <p:ext uri="{D42A27DB-BD31-4B8C-83A1-F6EECF244321}">
                <p14:modId xmlns:p14="http://schemas.microsoft.com/office/powerpoint/2010/main" val="921285901"/>
              </p:ext>
            </p:extLst>
          </p:nvPr>
        </p:nvGraphicFramePr>
        <p:xfrm>
          <a:off x="8062210" y="6416173"/>
          <a:ext cx="6734441" cy="2528288"/>
        </p:xfrm>
        <a:graphic>
          <a:graphicData uri="http://schemas.openxmlformats.org/drawingml/2006/table">
            <a:tbl>
              <a:tblPr/>
              <a:tblGrid>
                <a:gridCol w="1792787">
                  <a:extLst>
                    <a:ext uri="{9D8B030D-6E8A-4147-A177-3AD203B41FA5}">
                      <a16:colId xmlns:a16="http://schemas.microsoft.com/office/drawing/2014/main" val="347474296"/>
                    </a:ext>
                  </a:extLst>
                </a:gridCol>
                <a:gridCol w="4941654">
                  <a:extLst>
                    <a:ext uri="{9D8B030D-6E8A-4147-A177-3AD203B41FA5}">
                      <a16:colId xmlns:a16="http://schemas.microsoft.com/office/drawing/2014/main" val="3782138315"/>
                    </a:ext>
                  </a:extLst>
                </a:gridCol>
              </a:tblGrid>
              <a:tr h="344766">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仕様項目</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　</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extLst>
                  <a:ext uri="{0D108BD9-81ED-4DB2-BD59-A6C34878D82A}">
                    <a16:rowId xmlns:a16="http://schemas.microsoft.com/office/drawing/2014/main" val="1077545868"/>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音声</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あり </a:t>
                      </a:r>
                      <a:r>
                        <a:rPr lang="en-US" altLang="ja-JP" sz="1000" b="0" i="0" u="none" strike="noStrike">
                          <a:solidFill>
                            <a:srgbClr val="000000"/>
                          </a:solidFill>
                          <a:effectLst/>
                          <a:latin typeface="Noto Sans JP" panose="020B0200000000000000" pitchFamily="34" charset="-128"/>
                          <a:ea typeface="Noto Sans JP" panose="020B0200000000000000" pitchFamily="34" charset="-128"/>
                        </a:rPr>
                        <a:t>※</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深夜時間帯</a:t>
                      </a:r>
                      <a:r>
                        <a:rPr lang="en-US" altLang="ja-JP" sz="1000" b="0" i="0" u="none" strike="noStrike">
                          <a:solidFill>
                            <a:srgbClr val="000000"/>
                          </a:solidFill>
                          <a:effectLst/>
                          <a:latin typeface="Noto Sans JP" panose="020B0200000000000000" pitchFamily="34" charset="-128"/>
                          <a:ea typeface="Noto Sans JP" panose="020B0200000000000000" pitchFamily="34" charset="-128"/>
                        </a:rPr>
                        <a:t>22:00〜5:59</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はデフォルト音声</a:t>
                      </a:r>
                      <a:r>
                        <a:rPr lang="en" sz="1000" b="0" i="0" u="none" strike="noStrike">
                          <a:solidFill>
                            <a:srgbClr val="000000"/>
                          </a:solidFill>
                          <a:effectLst/>
                          <a:latin typeface="Noto Sans JP" panose="020B0200000000000000" pitchFamily="34" charset="-128"/>
                          <a:ea typeface="Noto Sans JP" panose="020B0200000000000000" pitchFamily="34" charset="-128"/>
                        </a:rPr>
                        <a:t>OFF</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447041201"/>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掲載期間</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月曜日</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0:00〜</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日曜日</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23:59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基本</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週間掲載（</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Area Ads</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沖縄のみ４週間掲載）</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216244912"/>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掲載内容</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申込につき、</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商品または</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サービス</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390440261"/>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最大入稿本数</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dirty="0">
                          <a:solidFill>
                            <a:srgbClr val="000000"/>
                          </a:solidFill>
                          <a:effectLst/>
                          <a:latin typeface="Noto Sans JP" panose="020B0200000000000000" pitchFamily="34" charset="-128"/>
                          <a:ea typeface="Noto Sans JP" panose="020B0200000000000000" pitchFamily="34" charset="-128"/>
                        </a:rPr>
                        <a:t>全国</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メニュー</a:t>
                      </a:r>
                      <a:r>
                        <a:rPr lang="en" altLang="ja-JP" sz="1000" b="0" i="0" u="none" strike="noStrike" dirty="0">
                          <a:solidFill>
                            <a:srgbClr val="000000"/>
                          </a:solidFill>
                          <a:effectLst/>
                          <a:latin typeface="Noto Sans JP" panose="020B0200000000000000" pitchFamily="34" charset="-128"/>
                          <a:ea typeface="Noto Sans JP" panose="020B0200000000000000" pitchFamily="34" charset="-128"/>
                        </a:rPr>
                        <a:t>［FULL］</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2</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セット </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それ以外：</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セット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537308569"/>
                  </a:ext>
                </a:extLst>
              </a:tr>
              <a:tr h="540135">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途中差し替え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全国メニュー</a:t>
                      </a:r>
                      <a:r>
                        <a:rPr lang="en" altLang="ja-JP" sz="1000" b="0" i="0" u="none" strike="noStrike" dirty="0">
                          <a:solidFill>
                            <a:srgbClr val="000000"/>
                          </a:solidFill>
                          <a:effectLst/>
                          <a:latin typeface="Noto Sans JP" panose="020B0200000000000000" pitchFamily="34" charset="-128"/>
                          <a:ea typeface="Noto Sans JP" panose="020B0200000000000000" pitchFamily="34" charset="-128"/>
                        </a:rPr>
                        <a:t>［FULL］</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のみ・</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週間に</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回まで</a:t>
                      </a:r>
                      <a:br>
                        <a:rPr lang="ja-JP" altLang="en-US" sz="1000" b="0" i="0" u="none" strike="noStrike">
                          <a:solidFill>
                            <a:srgbClr val="000000"/>
                          </a:solidFill>
                          <a:effectLst/>
                          <a:latin typeface="Noto Sans JP" panose="020B0200000000000000" pitchFamily="34" charset="-128"/>
                          <a:ea typeface="Noto Sans JP" panose="020B0200000000000000" pitchFamily="34" charset="-128"/>
                        </a:rPr>
                      </a:b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入稿期日までの連絡必須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351180447"/>
                  </a:ext>
                </a:extLst>
              </a:tr>
              <a:tr h="540135">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入稿期日</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配信開始日の</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7</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営業日前の</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17:00</a:t>
                      </a:r>
                      <a:b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b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レポーティング：配信終了後レポート（再生数 </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再生完了数 </a:t>
                      </a:r>
                      <a:r>
                        <a:rPr lang="en-US" altLang="ja-JP" sz="1000" b="0" i="0" u="none" strike="noStrike" dirty="0">
                          <a:solidFill>
                            <a:srgbClr val="000000"/>
                          </a:solidFill>
                          <a:effectLst/>
                          <a:latin typeface="Noto Sans JP" panose="020B0200000000000000" pitchFamily="34" charset="-128"/>
                          <a:ea typeface="Noto Sans JP" panose="020B0200000000000000" pitchFamily="34" charset="-128"/>
                        </a:rPr>
                        <a:t>/ </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画面</a:t>
                      </a:r>
                      <a:r>
                        <a:rPr lang="en" sz="1000" b="0" i="0" u="none" strike="noStrike" dirty="0">
                          <a:solidFill>
                            <a:srgbClr val="000000"/>
                          </a:solidFill>
                          <a:effectLst/>
                          <a:latin typeface="Noto Sans JP" panose="020B0200000000000000" pitchFamily="34" charset="-128"/>
                          <a:ea typeface="Noto Sans JP" panose="020B0200000000000000" pitchFamily="34" charset="-128"/>
                        </a:rPr>
                        <a:t>OFF</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数）</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880772543"/>
                  </a:ext>
                </a:extLst>
              </a:tr>
            </a:tbl>
          </a:graphicData>
        </a:graphic>
      </p:graphicFrame>
      <p:sp>
        <p:nvSpPr>
          <p:cNvPr id="18" name="テキスト ボックス 17">
            <a:extLst>
              <a:ext uri="{FF2B5EF4-FFF2-40B4-BE49-F238E27FC236}">
                <a16:creationId xmlns:a16="http://schemas.microsoft.com/office/drawing/2014/main" id="{CE3843ED-9AE4-18DF-C96F-C5C4CA07B528}"/>
              </a:ext>
            </a:extLst>
          </p:cNvPr>
          <p:cNvSpPr txBox="1"/>
          <p:nvPr/>
        </p:nvSpPr>
        <p:spPr>
          <a:xfrm>
            <a:off x="601582" y="7229150"/>
            <a:ext cx="3523923" cy="360850"/>
          </a:xfrm>
          <a:prstGeom prst="rect">
            <a:avLst/>
          </a:prstGeom>
          <a:solidFill>
            <a:schemeClr val="tx1"/>
          </a:solidFill>
          <a:ln>
            <a:noFill/>
          </a:ln>
        </p:spPr>
        <p:txBody>
          <a:bodyPr wrap="none" lIns="216000" tIns="72000" rIns="216000" bIns="72000" rtlCol="0">
            <a:spAutoFit/>
          </a:bodyPr>
          <a:lstStyle/>
          <a:p>
            <a:r>
              <a:rPr lang="en-US" altLang="ja-JP" sz="1400" kern="3000" spc="60" dirty="0">
                <a:solidFill>
                  <a:schemeClr val="bg1"/>
                </a:solidFill>
                <a:latin typeface="Noto Sans JP" panose="020B0200000000000000" pitchFamily="34" charset="-128"/>
                <a:ea typeface="Noto Sans JP" panose="020B0200000000000000" pitchFamily="34" charset="-128"/>
              </a:rPr>
              <a:t>2nd/3rd Contents</a:t>
            </a:r>
            <a:r>
              <a:rPr lang="ja-JP" altLang="en-US" sz="1400" kern="3000" spc="60">
                <a:solidFill>
                  <a:schemeClr val="bg1"/>
                </a:solidFill>
                <a:latin typeface="Noto Sans JP" panose="020B0200000000000000" pitchFamily="34" charset="-128"/>
                <a:ea typeface="Noto Sans JP" panose="020B0200000000000000" pitchFamily="34" charset="-128"/>
              </a:rPr>
              <a:t>静止画入稿の場合</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9" name="テキスト ボックス 18">
            <a:extLst>
              <a:ext uri="{FF2B5EF4-FFF2-40B4-BE49-F238E27FC236}">
                <a16:creationId xmlns:a16="http://schemas.microsoft.com/office/drawing/2014/main" id="{E6BAFC3D-BCB1-2659-4AD8-95445CBF946A}"/>
              </a:ext>
            </a:extLst>
          </p:cNvPr>
          <p:cNvSpPr txBox="1"/>
          <p:nvPr/>
        </p:nvSpPr>
        <p:spPr>
          <a:xfrm>
            <a:off x="8058228" y="1813341"/>
            <a:ext cx="2121295" cy="360850"/>
          </a:xfrm>
          <a:prstGeom prst="rect">
            <a:avLst/>
          </a:prstGeom>
          <a:solidFill>
            <a:schemeClr val="tx1"/>
          </a:solidFill>
          <a:ln>
            <a:noFill/>
          </a:ln>
        </p:spPr>
        <p:txBody>
          <a:bodyPr wrap="none" lIns="216000" tIns="72000" rIns="216000" bIns="72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任意オプション規定</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graphicFrame>
        <p:nvGraphicFramePr>
          <p:cNvPr id="20" name="表 19">
            <a:extLst>
              <a:ext uri="{FF2B5EF4-FFF2-40B4-BE49-F238E27FC236}">
                <a16:creationId xmlns:a16="http://schemas.microsoft.com/office/drawing/2014/main" id="{4D6E7734-E5EF-74DF-C05C-32EF6C8F24C5}"/>
              </a:ext>
            </a:extLst>
          </p:cNvPr>
          <p:cNvGraphicFramePr>
            <a:graphicFrameLocks noGrp="1"/>
          </p:cNvGraphicFramePr>
          <p:nvPr>
            <p:extLst>
              <p:ext uri="{D42A27DB-BD31-4B8C-83A1-F6EECF244321}">
                <p14:modId xmlns:p14="http://schemas.microsoft.com/office/powerpoint/2010/main" val="3677998782"/>
              </p:ext>
            </p:extLst>
          </p:nvPr>
        </p:nvGraphicFramePr>
        <p:xfrm>
          <a:off x="8062210" y="3241816"/>
          <a:ext cx="6734441" cy="1172205"/>
        </p:xfrm>
        <a:graphic>
          <a:graphicData uri="http://schemas.openxmlformats.org/drawingml/2006/table">
            <a:tbl>
              <a:tblPr/>
              <a:tblGrid>
                <a:gridCol w="1792787">
                  <a:extLst>
                    <a:ext uri="{9D8B030D-6E8A-4147-A177-3AD203B41FA5}">
                      <a16:colId xmlns:a16="http://schemas.microsoft.com/office/drawing/2014/main" val="1099998394"/>
                    </a:ext>
                  </a:extLst>
                </a:gridCol>
                <a:gridCol w="4941654">
                  <a:extLst>
                    <a:ext uri="{9D8B030D-6E8A-4147-A177-3AD203B41FA5}">
                      <a16:colId xmlns:a16="http://schemas.microsoft.com/office/drawing/2014/main" val="2553599201"/>
                    </a:ext>
                  </a:extLst>
                </a:gridCol>
              </a:tblGrid>
              <a:tr h="344766">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入稿項目</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tc>
                  <a:txBody>
                    <a:bodyPr/>
                    <a:lstStyle/>
                    <a:p>
                      <a:pPr algn="l" fontAlgn="ct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規定形式</a:t>
                      </a:r>
                      <a:r>
                        <a:rPr lang="en-US" altLang="ja-JP" sz="1000" b="0" i="0" u="none" strike="noStrike" dirty="0">
                          <a:solidFill>
                            <a:srgbClr val="FFFFFF"/>
                          </a:solidFill>
                          <a:effectLst/>
                          <a:latin typeface="Noto Sans JP" panose="020B0200000000000000" pitchFamily="34" charset="-128"/>
                          <a:ea typeface="Noto Sans JP" panose="020B0200000000000000" pitchFamily="34" charset="-128"/>
                        </a:rPr>
                        <a:t>/</a:t>
                      </a:r>
                      <a:r>
                        <a:rPr lang="ja-JP" altLang="en-US" sz="1000" b="0" i="0" u="none" strike="noStrike">
                          <a:solidFill>
                            <a:srgbClr val="FFFFFF"/>
                          </a:solidFill>
                          <a:effectLst/>
                          <a:latin typeface="Noto Sans JP" panose="020B0200000000000000" pitchFamily="34" charset="-128"/>
                          <a:ea typeface="Noto Sans JP" panose="020B0200000000000000" pitchFamily="34" charset="-128"/>
                        </a:rPr>
                        <a:t>値</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000000"/>
                    </a:solidFill>
                  </a:tcPr>
                </a:tc>
                <a:extLst>
                  <a:ext uri="{0D108BD9-81ED-4DB2-BD59-A6C34878D82A}">
                    <a16:rowId xmlns:a16="http://schemas.microsoft.com/office/drawing/2014/main" val="1009368253"/>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フォーマット</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png</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形式または</a:t>
                      </a:r>
                      <a:r>
                        <a:rPr lang="en" sz="1000" b="0" i="0" u="none" strike="noStrike">
                          <a:solidFill>
                            <a:srgbClr val="000000"/>
                          </a:solidFill>
                          <a:effectLst/>
                          <a:latin typeface="Noto Sans JP" panose="020B0200000000000000" pitchFamily="34" charset="-128"/>
                          <a:ea typeface="Noto Sans JP" panose="020B0200000000000000" pitchFamily="34" charset="-128"/>
                        </a:rPr>
                        <a:t>jpeg</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形式</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1164737438"/>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サイズ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a:solidFill>
                            <a:srgbClr val="000000"/>
                          </a:solidFill>
                          <a:effectLst/>
                          <a:latin typeface="Noto Sans JP" panose="020B0200000000000000" pitchFamily="34" charset="-128"/>
                          <a:ea typeface="Noto Sans JP" panose="020B0200000000000000" pitchFamily="34" charset="-128"/>
                        </a:rPr>
                        <a:t>W:1920xH:1080</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2675093681"/>
                  </a:ext>
                </a:extLst>
              </a:tr>
              <a:tr h="275813">
                <a:tc>
                  <a:txBody>
                    <a:bodyPr/>
                    <a:lstStyle/>
                    <a:p>
                      <a:pPr algn="l" fontAlgn="ct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ファイルサイズ</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tc>
                  <a:txBody>
                    <a:bodyPr/>
                    <a:lstStyle/>
                    <a:p>
                      <a:pPr algn="l" fontAlgn="ctr"/>
                      <a:r>
                        <a:rPr lang="en" sz="1000" b="0" i="0" u="none" strike="noStrike" dirty="0">
                          <a:solidFill>
                            <a:srgbClr val="000000"/>
                          </a:solidFill>
                          <a:effectLst/>
                          <a:latin typeface="Noto Sans JP" panose="020B0200000000000000" pitchFamily="34" charset="-128"/>
                          <a:ea typeface="Noto Sans JP" panose="020B0200000000000000" pitchFamily="34" charset="-128"/>
                        </a:rPr>
                        <a:t>600KB</a:t>
                      </a:r>
                      <a:r>
                        <a:rPr lang="ja-JP" altLang="en-US" sz="1000" b="0" i="0" u="none" strike="noStrike">
                          <a:solidFill>
                            <a:srgbClr val="000000"/>
                          </a:solidFill>
                          <a:effectLst/>
                          <a:latin typeface="Noto Sans JP" panose="020B0200000000000000" pitchFamily="34" charset="-128"/>
                          <a:ea typeface="Noto Sans JP" panose="020B0200000000000000" pitchFamily="34" charset="-128"/>
                        </a:rPr>
                        <a:t>以下</a:t>
                      </a:r>
                    </a:p>
                  </a:txBody>
                  <a:tcPr marL="77572" marR="8619" marT="8619" marB="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noFill/>
                  </a:tcPr>
                </a:tc>
                <a:extLst>
                  <a:ext uri="{0D108BD9-81ED-4DB2-BD59-A6C34878D82A}">
                    <a16:rowId xmlns:a16="http://schemas.microsoft.com/office/drawing/2014/main" val="3447054747"/>
                  </a:ext>
                </a:extLst>
              </a:tr>
            </a:tbl>
          </a:graphicData>
        </a:graphic>
      </p:graphicFrame>
      <p:sp>
        <p:nvSpPr>
          <p:cNvPr id="22" name="テキスト ボックス 21">
            <a:extLst>
              <a:ext uri="{FF2B5EF4-FFF2-40B4-BE49-F238E27FC236}">
                <a16:creationId xmlns:a16="http://schemas.microsoft.com/office/drawing/2014/main" id="{D872C023-AB95-F098-FBB5-BC0B9CDB54C0}"/>
              </a:ext>
            </a:extLst>
          </p:cNvPr>
          <p:cNvSpPr txBox="1"/>
          <p:nvPr/>
        </p:nvSpPr>
        <p:spPr>
          <a:xfrm>
            <a:off x="8055327" y="4550003"/>
            <a:ext cx="5801588" cy="361381"/>
          </a:xfrm>
          <a:prstGeom prst="rect">
            <a:avLst/>
          </a:prstGeom>
          <a:noFill/>
        </p:spPr>
        <p:txBody>
          <a:bodyPr wrap="none" rtlCol="0">
            <a:spAutoFit/>
          </a:bodyPr>
          <a:lstStyle/>
          <a:p>
            <a:pPr>
              <a:lnSpc>
                <a:spcPct val="140000"/>
              </a:lnSpc>
            </a:pPr>
            <a:r>
              <a:rPr kumimoji="1" lang="ja-JP" altLang="en-US" sz="1400" kern="3000" spc="60">
                <a:latin typeface="Noto Sans JP" panose="020B0200000000000000" pitchFamily="34" charset="-128"/>
                <a:ea typeface="Noto Sans JP" panose="020B0200000000000000" pitchFamily="34" charset="-128"/>
              </a:rPr>
              <a:t>コンテンツと広告をセットで掲載する場合の動画、もしくは静止画</a:t>
            </a:r>
            <a:endParaRPr kumimoji="1" lang="en-US" altLang="ja-JP" sz="1400" kern="3000" spc="60" dirty="0">
              <a:latin typeface="Noto Sans JP" panose="020B0200000000000000" pitchFamily="34" charset="-128"/>
              <a:ea typeface="Noto Sans JP" panose="020B0200000000000000" pitchFamily="34" charset="-128"/>
            </a:endParaRPr>
          </a:p>
        </p:txBody>
      </p:sp>
      <p:sp>
        <p:nvSpPr>
          <p:cNvPr id="24" name="テキスト ボックス 23">
            <a:extLst>
              <a:ext uri="{FF2B5EF4-FFF2-40B4-BE49-F238E27FC236}">
                <a16:creationId xmlns:a16="http://schemas.microsoft.com/office/drawing/2014/main" id="{E6CDAA2C-09D4-365F-9082-3AE4F19D5B00}"/>
              </a:ext>
            </a:extLst>
          </p:cNvPr>
          <p:cNvSpPr txBox="1"/>
          <p:nvPr/>
        </p:nvSpPr>
        <p:spPr>
          <a:xfrm>
            <a:off x="8072314" y="4918427"/>
            <a:ext cx="7066358" cy="738472"/>
          </a:xfrm>
          <a:prstGeom prst="rect">
            <a:avLst/>
          </a:prstGeom>
          <a:noFill/>
        </p:spPr>
        <p:txBody>
          <a:bodyPr wrap="none" rtlCol="0">
            <a:spAutoFit/>
          </a:bodyPr>
          <a:lstStyle/>
          <a:p>
            <a:pPr>
              <a:lnSpc>
                <a:spcPct val="120000"/>
              </a:lnSpc>
            </a:pPr>
            <a:r>
              <a:rPr lang="en-US" altLang="ja-JP" sz="1200" kern="3000" spc="60" dirty="0">
                <a:latin typeface="Noto Sans JP" panose="020B0200000000000000" pitchFamily="34" charset="-128"/>
                <a:ea typeface="Noto Sans JP" panose="020B0200000000000000" pitchFamily="34" charset="-128"/>
              </a:rPr>
              <a:t>2nd Ads</a:t>
            </a:r>
            <a:r>
              <a:rPr lang="ja-JP" altLang="en-US" sz="1200" kern="3000" spc="60">
                <a:latin typeface="Noto Sans JP" panose="020B0200000000000000" pitchFamily="34" charset="-128"/>
                <a:ea typeface="Noto Sans JP" panose="020B0200000000000000" pitchFamily="34" charset="-128"/>
              </a:rPr>
              <a:t>、</a:t>
            </a:r>
            <a:r>
              <a:rPr lang="en-US" altLang="ja-JP" sz="1200" kern="3000" spc="60" dirty="0">
                <a:latin typeface="Noto Sans JP" panose="020B0200000000000000" pitchFamily="34" charset="-128"/>
                <a:ea typeface="Noto Sans JP" panose="020B0200000000000000" pitchFamily="34" charset="-128"/>
              </a:rPr>
              <a:t>3rd Ads</a:t>
            </a:r>
            <a:r>
              <a:rPr lang="ja-JP" altLang="en-US" sz="1200" kern="3000" spc="60">
                <a:latin typeface="Noto Sans JP" panose="020B0200000000000000" pitchFamily="34" charset="-128"/>
                <a:ea typeface="Noto Sans JP" panose="020B0200000000000000" pitchFamily="34" charset="-128"/>
              </a:rPr>
              <a:t>はコンテンツと動画広告をセットで掲載することが可能</a:t>
            </a:r>
            <a:endParaRPr lang="en-US" altLang="ja-JP" sz="1200" kern="3000" spc="60" dirty="0">
              <a:latin typeface="Noto Sans JP" panose="020B0200000000000000" pitchFamily="34" charset="-128"/>
              <a:ea typeface="Noto Sans JP" panose="020B0200000000000000" pitchFamily="34" charset="-128"/>
            </a:endParaRPr>
          </a:p>
          <a:p>
            <a:pPr>
              <a:lnSpc>
                <a:spcPct val="120000"/>
              </a:lnSpc>
            </a:pPr>
            <a:r>
              <a:rPr kumimoji="1" lang="ja-JP" altLang="en-US" sz="1200" kern="3000" spc="60">
                <a:solidFill>
                  <a:srgbClr val="AAAAAA"/>
                </a:solidFill>
                <a:latin typeface="Noto Sans JP" panose="020B0200000000000000" pitchFamily="34" charset="-128"/>
                <a:ea typeface="Noto Sans JP" panose="020B0200000000000000" pitchFamily="34" charset="-128"/>
              </a:rPr>
              <a:t>対象：</a:t>
            </a:r>
            <a:r>
              <a:rPr kumimoji="1" lang="en-US" altLang="ja-JP" sz="1200" kern="3000" spc="60" dirty="0">
                <a:solidFill>
                  <a:srgbClr val="AAAAAA"/>
                </a:solidFill>
                <a:latin typeface="Noto Sans JP" panose="020B0200000000000000" pitchFamily="34" charset="-128"/>
                <a:ea typeface="Noto Sans JP" panose="020B0200000000000000" pitchFamily="34" charset="-128"/>
              </a:rPr>
              <a:t>2nd Ads</a:t>
            </a:r>
            <a:r>
              <a:rPr kumimoji="1" lang="ja-JP" altLang="en-US" sz="1200" kern="3000" spc="60">
                <a:solidFill>
                  <a:srgbClr val="AAAAAA"/>
                </a:solidFill>
                <a:latin typeface="Noto Sans JP" panose="020B0200000000000000" pitchFamily="34" charset="-128"/>
                <a:ea typeface="Noto Sans JP" panose="020B0200000000000000" pitchFamily="34" charset="-128"/>
              </a:rPr>
              <a:t>、</a:t>
            </a:r>
            <a:r>
              <a:rPr kumimoji="1" lang="en-US" altLang="ja-JP" sz="1200" kern="3000" spc="60" dirty="0">
                <a:solidFill>
                  <a:srgbClr val="AAAAAA"/>
                </a:solidFill>
                <a:latin typeface="Noto Sans JP" panose="020B0200000000000000" pitchFamily="34" charset="-128"/>
                <a:ea typeface="Noto Sans JP" panose="020B0200000000000000" pitchFamily="34" charset="-128"/>
              </a:rPr>
              <a:t>3rd Ads</a:t>
            </a:r>
          </a:p>
          <a:p>
            <a:pPr>
              <a:lnSpc>
                <a:spcPct val="120000"/>
              </a:lnSpc>
            </a:pPr>
            <a:r>
              <a:rPr lang="ja-JP" altLang="en-US" sz="1200" kern="3000" spc="60">
                <a:latin typeface="Noto Sans JP" panose="020B0200000000000000" pitchFamily="34" charset="-128"/>
                <a:ea typeface="Noto Sans JP" panose="020B0200000000000000" pitchFamily="34" charset="-128"/>
              </a:rPr>
              <a:t>・セットで入稿するコンテンツ動画、静止画の入稿規定は</a:t>
            </a:r>
            <a:r>
              <a:rPr lang="en-US" altLang="ja-JP" sz="1200" kern="3000" spc="60" dirty="0">
                <a:latin typeface="Noto Sans JP" panose="020B0200000000000000" pitchFamily="34" charset="-128"/>
                <a:ea typeface="Noto Sans JP" panose="020B0200000000000000" pitchFamily="34" charset="-128"/>
              </a:rPr>
              <a:t>2nd/3rd Contents</a:t>
            </a:r>
            <a:r>
              <a:rPr lang="ja-JP" altLang="en-US" sz="1200" kern="3000" spc="60">
                <a:latin typeface="Noto Sans JP" panose="020B0200000000000000" pitchFamily="34" charset="-128"/>
                <a:ea typeface="Noto Sans JP" panose="020B0200000000000000" pitchFamily="34" charset="-128"/>
              </a:rPr>
              <a:t>の入稿規定に準拠</a:t>
            </a:r>
            <a:endParaRPr lang="en-US" altLang="ja-JP" sz="1200" kern="3000" spc="60" dirty="0">
              <a:latin typeface="Noto Sans JP" panose="020B0200000000000000" pitchFamily="34" charset="-128"/>
              <a:ea typeface="Noto Sans JP" panose="020B0200000000000000" pitchFamily="34" charset="-128"/>
            </a:endParaRPr>
          </a:p>
        </p:txBody>
      </p:sp>
      <p:sp>
        <p:nvSpPr>
          <p:cNvPr id="26" name="テキスト ボックス 25">
            <a:extLst>
              <a:ext uri="{FF2B5EF4-FFF2-40B4-BE49-F238E27FC236}">
                <a16:creationId xmlns:a16="http://schemas.microsoft.com/office/drawing/2014/main" id="{95B377DD-C353-834F-7866-7E1E59977B3C}"/>
              </a:ext>
            </a:extLst>
          </p:cNvPr>
          <p:cNvSpPr txBox="1"/>
          <p:nvPr/>
        </p:nvSpPr>
        <p:spPr>
          <a:xfrm>
            <a:off x="8058228" y="5860181"/>
            <a:ext cx="810680" cy="360850"/>
          </a:xfrm>
          <a:prstGeom prst="rect">
            <a:avLst/>
          </a:prstGeom>
          <a:solidFill>
            <a:schemeClr val="tx1"/>
          </a:solidFill>
          <a:ln>
            <a:noFill/>
          </a:ln>
        </p:spPr>
        <p:txBody>
          <a:bodyPr wrap="none" lIns="216000" tIns="72000" rIns="216000" bIns="72000" rtlCol="0">
            <a:spAutoFit/>
          </a:bodyPr>
          <a:lstStyle/>
          <a:p>
            <a:r>
              <a:rPr lang="ja-JP" altLang="en-US" sz="1400" kern="3000" spc="60">
                <a:solidFill>
                  <a:schemeClr val="bg1"/>
                </a:solidFill>
                <a:latin typeface="Noto Sans JP" panose="020B0200000000000000" pitchFamily="34" charset="-128"/>
                <a:ea typeface="Noto Sans JP" panose="020B0200000000000000" pitchFamily="34" charset="-128"/>
              </a:rPr>
              <a:t>仕様</a:t>
            </a:r>
            <a:endParaRPr lang="en-US" altLang="ja-JP" sz="1400" kern="3000" spc="60" dirty="0">
              <a:solidFill>
                <a:schemeClr val="bg1"/>
              </a:solidFill>
              <a:latin typeface="Noto Sans JP" panose="020B0200000000000000" pitchFamily="34" charset="-128"/>
              <a:ea typeface="Noto Sans JP" panose="020B0200000000000000" pitchFamily="34" charset="-128"/>
            </a:endParaRPr>
          </a:p>
        </p:txBody>
      </p:sp>
      <p:sp>
        <p:nvSpPr>
          <p:cNvPr id="12" name="Slide Number Placeholder 5">
            <a:extLst>
              <a:ext uri="{FF2B5EF4-FFF2-40B4-BE49-F238E27FC236}">
                <a16:creationId xmlns:a16="http://schemas.microsoft.com/office/drawing/2014/main" id="{EF5BA57A-D166-2EA6-9D84-4E1054A2460A}"/>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45</a:t>
            </a:fld>
            <a:endParaRPr kumimoji="1" lang="ja-JP" altLang="en-US">
              <a:solidFill>
                <a:srgbClr val="AAAAAA"/>
              </a:solidFill>
            </a:endParaRPr>
          </a:p>
        </p:txBody>
      </p:sp>
    </p:spTree>
    <p:extLst>
      <p:ext uri="{BB962C8B-B14F-4D97-AF65-F5344CB8AC3E}">
        <p14:creationId xmlns:p14="http://schemas.microsoft.com/office/powerpoint/2010/main" val="3520913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2752035"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キャンセル規定</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748FE75D-F3CB-EFF5-67BF-A6AFA97E8BDE}"/>
              </a:ext>
            </a:extLst>
          </p:cNvPr>
          <p:cNvSpPr txBox="1"/>
          <p:nvPr/>
        </p:nvSpPr>
        <p:spPr>
          <a:xfrm>
            <a:off x="591983" y="2191010"/>
            <a:ext cx="8907054" cy="2564998"/>
          </a:xfrm>
          <a:prstGeom prst="rect">
            <a:avLst/>
          </a:prstGeom>
          <a:noFill/>
        </p:spPr>
        <p:txBody>
          <a:bodyPr wrap="none" rtlCol="0">
            <a:spAutoFit/>
          </a:bodyPr>
          <a:lstStyle/>
          <a:p>
            <a:pPr>
              <a:lnSpc>
                <a:spcPct val="150000"/>
              </a:lnSpc>
            </a:pPr>
            <a:r>
              <a:rPr lang="ja-JP" altLang="en-US" sz="1600" kern="0" spc="144">
                <a:latin typeface="Noto Sans JP" panose="020B0200000000000000" pitchFamily="34" charset="-128"/>
                <a:ea typeface="Noto Sans JP" panose="020B0200000000000000" pitchFamily="34" charset="-128"/>
                <a:cs typeface="Noto Serif JP Regular" pitchFamily="34" charset="-120"/>
              </a:rPr>
              <a:t>契約の成立 </a:t>
            </a:r>
            <a:r>
              <a:rPr lang="en-US" altLang="ja-JP" sz="1600" kern="0" spc="144" dirty="0">
                <a:latin typeface="Noto Sans JP" panose="020B0200000000000000" pitchFamily="34" charset="-128"/>
                <a:ea typeface="Noto Sans JP" panose="020B0200000000000000" pitchFamily="34" charset="-128"/>
                <a:cs typeface="Noto Serif JP Regular" pitchFamily="34" charset="-120"/>
              </a:rPr>
              <a:t>(</a:t>
            </a:r>
            <a:r>
              <a:rPr lang="ja-JP" altLang="en-US" sz="1600" kern="0" spc="144">
                <a:latin typeface="Noto Sans JP" panose="020B0200000000000000" pitchFamily="34" charset="-128"/>
                <a:ea typeface="Noto Sans JP" panose="020B0200000000000000" pitchFamily="34" charset="-128"/>
                <a:cs typeface="Noto Serif JP Regular" pitchFamily="34" charset="-120"/>
              </a:rPr>
              <a:t>エントリー又は申込フォーム送付に対する当社からの確認連絡</a:t>
            </a:r>
            <a:r>
              <a:rPr lang="en-US" altLang="ja-JP" sz="1600" kern="0" spc="144" dirty="0">
                <a:latin typeface="Noto Sans JP" panose="020B0200000000000000" pitchFamily="34" charset="-128"/>
                <a:ea typeface="Noto Sans JP" panose="020B0200000000000000" pitchFamily="34" charset="-128"/>
                <a:cs typeface="Noto Serif JP Regular" pitchFamily="34" charset="-120"/>
              </a:rPr>
              <a:t>) </a:t>
            </a:r>
            <a:r>
              <a:rPr lang="ja-JP" altLang="en-US" sz="1600" kern="0" spc="144">
                <a:latin typeface="Noto Sans JP" panose="020B0200000000000000" pitchFamily="34" charset="-128"/>
                <a:ea typeface="Noto Sans JP" panose="020B0200000000000000" pitchFamily="34" charset="-128"/>
                <a:cs typeface="Noto Serif JP Regular" pitchFamily="34" charset="-120"/>
              </a:rPr>
              <a:t>後、</a:t>
            </a:r>
            <a:endParaRPr lang="en-US" altLang="ja-JP" sz="1600" kern="0" spc="144" dirty="0">
              <a:latin typeface="Noto Sans JP" panose="020B0200000000000000" pitchFamily="34" charset="-128"/>
              <a:ea typeface="Noto Sans JP" panose="020B0200000000000000" pitchFamily="34" charset="-128"/>
              <a:cs typeface="Noto Serif JP Regular" pitchFamily="34" charset="-120"/>
            </a:endParaRPr>
          </a:p>
          <a:p>
            <a:pPr>
              <a:lnSpc>
                <a:spcPct val="150000"/>
              </a:lnSpc>
            </a:pPr>
            <a:r>
              <a:rPr lang="ja-JP" altLang="en-US" sz="1600" kern="0" spc="144">
                <a:latin typeface="Noto Sans JP" panose="020B0200000000000000" pitchFamily="34" charset="-128"/>
                <a:ea typeface="Noto Sans JP" panose="020B0200000000000000" pitchFamily="34" charset="-128"/>
                <a:cs typeface="Noto Serif JP Regular" pitchFamily="34" charset="-120"/>
              </a:rPr>
              <a:t>広告主様の都合で広告配信を変更する場合、広告料金 </a:t>
            </a:r>
            <a:r>
              <a:rPr lang="en-US" altLang="ja-JP" sz="1600" kern="0" spc="144" dirty="0">
                <a:latin typeface="Noto Sans JP" panose="020B0200000000000000" pitchFamily="34" charset="-128"/>
                <a:ea typeface="Noto Sans JP" panose="020B0200000000000000" pitchFamily="34" charset="-128"/>
                <a:cs typeface="Noto Serif JP Regular" pitchFamily="34" charset="-120"/>
              </a:rPr>
              <a:t>(</a:t>
            </a:r>
            <a:r>
              <a:rPr lang="ja-JP" altLang="en-US" sz="1600" kern="0" spc="144">
                <a:latin typeface="Noto Sans JP" panose="020B0200000000000000" pitchFamily="34" charset="-128"/>
                <a:ea typeface="Noto Sans JP" panose="020B0200000000000000" pitchFamily="34" charset="-128"/>
                <a:cs typeface="Noto Serif JP Regular" pitchFamily="34" charset="-120"/>
              </a:rPr>
              <a:t>税抜金額</a:t>
            </a:r>
            <a:r>
              <a:rPr lang="en-US" altLang="ja-JP" sz="1600" kern="0" spc="144" dirty="0">
                <a:latin typeface="Noto Sans JP" panose="020B0200000000000000" pitchFamily="34" charset="-128"/>
                <a:ea typeface="Noto Sans JP" panose="020B0200000000000000" pitchFamily="34" charset="-128"/>
                <a:cs typeface="Noto Serif JP Regular" pitchFamily="34" charset="-120"/>
              </a:rPr>
              <a:t>) </a:t>
            </a:r>
            <a:r>
              <a:rPr lang="ja-JP" altLang="en-US" sz="1600" kern="0" spc="144">
                <a:latin typeface="Noto Sans JP" panose="020B0200000000000000" pitchFamily="34" charset="-128"/>
                <a:ea typeface="Noto Sans JP" panose="020B0200000000000000" pitchFamily="34" charset="-128"/>
                <a:cs typeface="Noto Serif JP Regular" pitchFamily="34" charset="-120"/>
              </a:rPr>
              <a:t>に対して</a:t>
            </a:r>
            <a:endParaRPr lang="en-US" altLang="ja-JP" sz="1600" kern="0" spc="144" dirty="0">
              <a:latin typeface="Noto Sans JP" panose="020B0200000000000000" pitchFamily="34" charset="-128"/>
              <a:ea typeface="Noto Sans JP" panose="020B0200000000000000" pitchFamily="34" charset="-128"/>
              <a:cs typeface="Noto Serif JP Regular" pitchFamily="34" charset="-120"/>
            </a:endParaRPr>
          </a:p>
          <a:p>
            <a:pPr>
              <a:lnSpc>
                <a:spcPct val="150000"/>
              </a:lnSpc>
            </a:pPr>
            <a:r>
              <a:rPr lang="ja-JP" altLang="en-US" sz="1600" kern="0" spc="144">
                <a:latin typeface="Noto Sans JP" panose="020B0200000000000000" pitchFamily="34" charset="-128"/>
                <a:ea typeface="Noto Sans JP" panose="020B0200000000000000" pitchFamily="34" charset="-128"/>
                <a:cs typeface="Noto Serif JP Regular" pitchFamily="34" charset="-120"/>
              </a:rPr>
              <a:t>以下の料率でキャンセル料を頂戴します。</a:t>
            </a:r>
            <a:br>
              <a:rPr lang="ja-JP" altLang="en-US" sz="1600">
                <a:latin typeface="Noto Sans JP" panose="020B0200000000000000" pitchFamily="34" charset="-128"/>
                <a:ea typeface="Noto Sans JP" panose="020B0200000000000000" pitchFamily="34" charset="-128"/>
              </a:rPr>
            </a:br>
            <a:r>
              <a:rPr lang="ja-JP" altLang="en-US" sz="1300" kern="0" spc="117">
                <a:latin typeface="Noto Sans JP" panose="020B0200000000000000" pitchFamily="34" charset="-128"/>
                <a:ea typeface="Noto Sans JP" panose="020B0200000000000000" pitchFamily="34" charset="-128"/>
                <a:cs typeface="Noto Serif JP Regular" pitchFamily="34" charset="-120"/>
              </a:rPr>
              <a:t>（</a:t>
            </a:r>
            <a:r>
              <a:rPr lang="en-US" altLang="ja-JP" sz="1300" kern="0" spc="117" dirty="0">
                <a:latin typeface="Noto Sans JP" panose="020B0200000000000000" pitchFamily="34" charset="-128"/>
                <a:ea typeface="Noto Sans JP" panose="020B0200000000000000" pitchFamily="34" charset="-128"/>
                <a:cs typeface="Noto Serif JP Regular" pitchFamily="34" charset="-120"/>
              </a:rPr>
              <a:t>※</a:t>
            </a:r>
            <a:r>
              <a:rPr lang="ja-JP" altLang="en-US" sz="1300" kern="0" spc="117">
                <a:latin typeface="Noto Sans JP" panose="020B0200000000000000" pitchFamily="34" charset="-128"/>
                <a:ea typeface="Noto Sans JP" panose="020B0200000000000000" pitchFamily="34" charset="-128"/>
                <a:cs typeface="Noto Serif JP Regular" pitchFamily="34" charset="-120"/>
              </a:rPr>
              <a:t>お申し込みいただいた枠と週ごとに算出いたします）</a:t>
            </a:r>
            <a:br>
              <a:rPr lang="ja-JP" altLang="en-US" sz="1600">
                <a:latin typeface="Noto Sans JP" panose="020B0200000000000000" pitchFamily="34" charset="-128"/>
                <a:ea typeface="Noto Sans JP" panose="020B0200000000000000" pitchFamily="34" charset="-128"/>
              </a:rPr>
            </a:br>
            <a:r>
              <a:rPr lang="ja-JP" altLang="en-US" sz="1600" kern="0" spc="144">
                <a:latin typeface="Noto Sans JP" panose="020B0200000000000000" pitchFamily="34" charset="-128"/>
                <a:ea typeface="Noto Sans JP" panose="020B0200000000000000" pitchFamily="34" charset="-128"/>
                <a:cs typeface="Noto Serif JP Regular" pitchFamily="34" charset="-120"/>
              </a:rPr>
              <a:t>
クリエイティブ考査落ちでキャンセルになる場合はキャンセルタイミングに関わらず、</a:t>
            </a:r>
            <a:endParaRPr lang="en-US" altLang="ja-JP" sz="1600" kern="0" spc="144" dirty="0">
              <a:latin typeface="Noto Sans JP" panose="020B0200000000000000" pitchFamily="34" charset="-128"/>
              <a:ea typeface="Noto Sans JP" panose="020B0200000000000000" pitchFamily="34" charset="-128"/>
              <a:cs typeface="Noto Serif JP Regular" pitchFamily="34" charset="-120"/>
            </a:endParaRPr>
          </a:p>
          <a:p>
            <a:pPr>
              <a:lnSpc>
                <a:spcPct val="150000"/>
              </a:lnSpc>
            </a:pPr>
            <a:r>
              <a:rPr lang="ja-JP" altLang="en-US" sz="1600" kern="0" spc="144">
                <a:latin typeface="Noto Sans JP" panose="020B0200000000000000" pitchFamily="34" charset="-128"/>
                <a:ea typeface="Noto Sans JP" panose="020B0200000000000000" pitchFamily="34" charset="-128"/>
                <a:cs typeface="Noto Serif JP Regular" pitchFamily="34" charset="-120"/>
              </a:rPr>
              <a:t>広告料金（税抜金額）に対して一律</a:t>
            </a:r>
            <a:r>
              <a:rPr lang="en-US" altLang="ja-JP" sz="1600" kern="0" spc="144" dirty="0">
                <a:latin typeface="Noto Sans JP" panose="020B0200000000000000" pitchFamily="34" charset="-128"/>
                <a:ea typeface="Noto Sans JP" panose="020B0200000000000000" pitchFamily="34" charset="-128"/>
                <a:cs typeface="Noto Serif JP Regular" pitchFamily="34" charset="-120"/>
              </a:rPr>
              <a:t>50%</a:t>
            </a:r>
            <a:r>
              <a:rPr lang="ja-JP" altLang="en-US" sz="1600" kern="0" spc="144">
                <a:latin typeface="Noto Sans JP" panose="020B0200000000000000" pitchFamily="34" charset="-128"/>
                <a:ea typeface="Noto Sans JP" panose="020B0200000000000000" pitchFamily="34" charset="-128"/>
                <a:cs typeface="Noto Serif JP Regular" pitchFamily="34" charset="-120"/>
              </a:rPr>
              <a:t>のキャンセル料を頂戴します。</a:t>
            </a:r>
            <a:endParaRPr lang="ja-JP" altLang="en-US" sz="1600">
              <a:latin typeface="Noto Sans JP" panose="020B0200000000000000" pitchFamily="34" charset="-128"/>
              <a:ea typeface="Noto Sans JP" panose="020B0200000000000000" pitchFamily="34" charset="-128"/>
            </a:endParaRPr>
          </a:p>
        </p:txBody>
      </p:sp>
      <p:graphicFrame>
        <p:nvGraphicFramePr>
          <p:cNvPr id="6" name="表 5">
            <a:extLst>
              <a:ext uri="{FF2B5EF4-FFF2-40B4-BE49-F238E27FC236}">
                <a16:creationId xmlns:a16="http://schemas.microsoft.com/office/drawing/2014/main" id="{334424AD-35F8-D4BF-D601-98C97DC76E19}"/>
              </a:ext>
            </a:extLst>
          </p:cNvPr>
          <p:cNvGraphicFramePr>
            <a:graphicFrameLocks noGrp="1"/>
          </p:cNvGraphicFramePr>
          <p:nvPr>
            <p:extLst>
              <p:ext uri="{D42A27DB-BD31-4B8C-83A1-F6EECF244321}">
                <p14:modId xmlns:p14="http://schemas.microsoft.com/office/powerpoint/2010/main" val="3257799304"/>
              </p:ext>
            </p:extLst>
          </p:nvPr>
        </p:nvGraphicFramePr>
        <p:xfrm>
          <a:off x="652086" y="5480351"/>
          <a:ext cx="8494994" cy="2709222"/>
        </p:xfrm>
        <a:graphic>
          <a:graphicData uri="http://schemas.openxmlformats.org/drawingml/2006/table">
            <a:tbl>
              <a:tblPr firstRow="1" bandRow="1">
                <a:tableStyleId>{5C22544A-7EE6-4342-B048-85BDC9FD1C3A}</a:tableStyleId>
              </a:tblPr>
              <a:tblGrid>
                <a:gridCol w="6693497">
                  <a:extLst>
                    <a:ext uri="{9D8B030D-6E8A-4147-A177-3AD203B41FA5}">
                      <a16:colId xmlns:a16="http://schemas.microsoft.com/office/drawing/2014/main" val="3102703487"/>
                    </a:ext>
                  </a:extLst>
                </a:gridCol>
                <a:gridCol w="1801497">
                  <a:extLst>
                    <a:ext uri="{9D8B030D-6E8A-4147-A177-3AD203B41FA5}">
                      <a16:colId xmlns:a16="http://schemas.microsoft.com/office/drawing/2014/main" val="2564056743"/>
                    </a:ext>
                  </a:extLst>
                </a:gridCol>
              </a:tblGrid>
              <a:tr h="9030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契約成立（申込フォーム送付時点）</a:t>
                      </a:r>
                      <a:r>
                        <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rPr>
                        <a:t>〜</a:t>
                      </a: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配信開始</a:t>
                      </a:r>
                      <a:r>
                        <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rPr>
                        <a:t>21</a:t>
                      </a: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営業日前</a:t>
                      </a:r>
                      <a:endPar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1371600" rtl="0" eaLnBrk="1" fontAlgn="auto" latinLnBrk="0" hangingPunct="1">
                        <a:lnSpc>
                          <a:spcPct val="130000"/>
                        </a:lnSpc>
                        <a:spcBef>
                          <a:spcPts val="0"/>
                        </a:spcBef>
                        <a:spcAft>
                          <a:spcPts val="0"/>
                        </a:spcAft>
                        <a:buClrTx/>
                        <a:buSzTx/>
                        <a:buFontTx/>
                        <a:buNone/>
                        <a:tabLst/>
                        <a:defRPr/>
                      </a:pPr>
                      <a:r>
                        <a:rPr lang="en-US" altLang="ja-JP" sz="1600" b="0" i="0" dirty="0">
                          <a:solidFill>
                            <a:schemeClr val="tx1"/>
                          </a:solidFill>
                          <a:latin typeface="Noto Sans JP" panose="020B0200000000000000" pitchFamily="34" charset="-128"/>
                          <a:ea typeface="Noto Sans JP" panose="020B0200000000000000" pitchFamily="34" charset="-128"/>
                          <a:cs typeface="Arial"/>
                          <a:sym typeface="Arial"/>
                        </a:rPr>
                        <a:t>50%</a:t>
                      </a:r>
                      <a:endParaRPr kumimoji="1" lang="ja-JP" altLang="en-US" sz="1600" b="0" i="0">
                        <a:solidFill>
                          <a:schemeClr val="tx1"/>
                        </a:solidFill>
                        <a:latin typeface="Noto Sans JP" panose="020B0200000000000000" pitchFamily="34" charset="-128"/>
                        <a:ea typeface="Noto Sans JP" panose="020B0200000000000000" pitchFamily="34" charset="-128"/>
                      </a:endParaRPr>
                    </a:p>
                  </a:txBody>
                  <a:tcPr marL="137160" marR="137160" marT="137160" marB="137160"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030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配信開始</a:t>
                      </a:r>
                      <a:r>
                        <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rPr>
                        <a:t>20</a:t>
                      </a: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営業日前</a:t>
                      </a:r>
                      <a:r>
                        <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rPr>
                        <a:t>〜11</a:t>
                      </a: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営業日前</a:t>
                      </a:r>
                      <a:endPar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solidFill>
                      <a:schemeClr val="tx1"/>
                    </a:solidFill>
                  </a:tcPr>
                </a:tc>
                <a:tc>
                  <a:txBody>
                    <a:bodyPr/>
                    <a:lstStyle/>
                    <a:p>
                      <a:pPr marL="0" marR="0" lvl="0" indent="0" algn="ctr" rtl="0">
                        <a:lnSpc>
                          <a:spcPct val="130000"/>
                        </a:lnSpc>
                        <a:spcBef>
                          <a:spcPts val="0"/>
                        </a:spcBef>
                        <a:spcAft>
                          <a:spcPts val="0"/>
                        </a:spcAft>
                        <a:buClr>
                          <a:srgbClr val="113766"/>
                        </a:buClr>
                        <a:buSzPts val="1000"/>
                        <a:buFont typeface="Arial"/>
                        <a:buNone/>
                      </a:pPr>
                      <a:r>
                        <a:rPr lang="en-US" altLang="ja-JP" sz="1600" b="0" i="0" dirty="0">
                          <a:solidFill>
                            <a:schemeClr val="tx1"/>
                          </a:solidFill>
                          <a:latin typeface="Noto Sans JP" panose="020B0200000000000000" pitchFamily="34" charset="-128"/>
                          <a:ea typeface="Noto Sans JP" panose="020B0200000000000000" pitchFamily="34" charset="-128"/>
                          <a:cs typeface="Arial"/>
                          <a:sym typeface="Arial"/>
                        </a:rPr>
                        <a:t>80%</a:t>
                      </a:r>
                      <a:endParaRPr lang="ja-JP" altLang="en-US" sz="1600" b="0" i="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4013818519"/>
                  </a:ext>
                </a:extLst>
              </a:tr>
              <a:tr h="9030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配信開始</a:t>
                      </a:r>
                      <a:r>
                        <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rPr>
                        <a:t>10</a:t>
                      </a: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営業日前</a:t>
                      </a:r>
                      <a:r>
                        <a:rPr lang="en-US" altLang="ja-JP" sz="1400" b="0" i="0" kern="0" spc="120" dirty="0">
                          <a:solidFill>
                            <a:schemeClr val="bg1"/>
                          </a:solidFill>
                          <a:latin typeface="Noto Sans JP" panose="020B0200000000000000" pitchFamily="34" charset="-128"/>
                          <a:ea typeface="Noto Sans JP" panose="020B0200000000000000" pitchFamily="34" charset="-128"/>
                          <a:cs typeface="Noto Serif JP Regular" pitchFamily="34" charset="-120"/>
                        </a:rPr>
                        <a:t>〜</a:t>
                      </a:r>
                      <a:r>
                        <a:rPr lang="ja-JP" altLang="en-US" sz="1400" b="0" i="0" kern="0" spc="120">
                          <a:solidFill>
                            <a:schemeClr val="bg1"/>
                          </a:solidFill>
                          <a:latin typeface="Noto Sans JP" panose="020B0200000000000000" pitchFamily="34" charset="-128"/>
                          <a:ea typeface="Noto Sans JP" panose="020B0200000000000000" pitchFamily="34" charset="-128"/>
                          <a:cs typeface="Noto Serif JP Regular" pitchFamily="34" charset="-120"/>
                        </a:rPr>
                        <a:t>配信開始日</a:t>
                      </a:r>
                      <a:endParaRPr lang="en-US" altLang="ja-JP" sz="1400" b="0" i="0" dirty="0">
                        <a:solidFill>
                          <a:schemeClr val="bg1"/>
                        </a:solidFill>
                        <a:latin typeface="Noto Sans JP" panose="020B0200000000000000" pitchFamily="34" charset="-128"/>
                        <a:ea typeface="Noto Sans JP" panose="020B0200000000000000" pitchFamily="34" charset="-128"/>
                      </a:endParaRPr>
                    </a:p>
                  </a:txBody>
                  <a:tcPr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solidFill>
                      <a:schemeClr val="tx1"/>
                    </a:solidFill>
                  </a:tcPr>
                </a:tc>
                <a:tc>
                  <a:txBody>
                    <a:bodyPr/>
                    <a:lstStyle/>
                    <a:p>
                      <a:pPr marL="0" marR="0" lvl="0" indent="0" algn="ctr" rtl="0">
                        <a:lnSpc>
                          <a:spcPct val="130000"/>
                        </a:lnSpc>
                        <a:spcBef>
                          <a:spcPts val="0"/>
                        </a:spcBef>
                        <a:spcAft>
                          <a:spcPts val="0"/>
                        </a:spcAft>
                        <a:buNone/>
                      </a:pPr>
                      <a:r>
                        <a:rPr lang="en-US" altLang="ja-JP" sz="1600" b="0" i="0" dirty="0">
                          <a:solidFill>
                            <a:schemeClr val="tx1"/>
                          </a:solidFill>
                          <a:latin typeface="Noto Sans JP" panose="020B0200000000000000" pitchFamily="34" charset="-128"/>
                          <a:ea typeface="Noto Sans JP" panose="020B0200000000000000" pitchFamily="34" charset="-128"/>
                          <a:cs typeface="Arial"/>
                          <a:sym typeface="Arial"/>
                        </a:rPr>
                        <a:t>100%</a:t>
                      </a:r>
                      <a:endParaRPr lang="ja-JP" altLang="en-US" sz="1600" b="0" i="0">
                        <a:solidFill>
                          <a:schemeClr val="tx1"/>
                        </a:solidFill>
                        <a:latin typeface="Noto Sans JP" panose="020B0200000000000000" pitchFamily="34" charset="-128"/>
                        <a:ea typeface="Noto Sans JP" panose="020B0200000000000000" pitchFamily="34" charset="-128"/>
                        <a:cs typeface="Arial"/>
                        <a:sym typeface="Arial"/>
                      </a:endParaRPr>
                    </a:p>
                  </a:txBody>
                  <a:tcPr marL="137160" marR="137160" marT="137160" marB="137160" anchor="ctr">
                    <a:lnL w="12700" cap="flat" cmpd="sng" algn="ctr">
                      <a:solidFill>
                        <a:srgbClr val="E6E6E6"/>
                      </a:solidFill>
                      <a:prstDash val="solid"/>
                      <a:round/>
                      <a:headEnd type="none" w="med" len="med"/>
                      <a:tailEnd type="none" w="med" len="med"/>
                    </a:lnL>
                    <a:lnR w="12700" cap="flat" cmpd="sng" algn="ctr">
                      <a:solidFill>
                        <a:srgbClr val="E6E6E6"/>
                      </a:solidFill>
                      <a:prstDash val="solid"/>
                      <a:round/>
                      <a:headEnd type="none" w="med" len="med"/>
                      <a:tailEnd type="none" w="med" len="med"/>
                    </a:lnR>
                    <a:lnT w="12700" cap="flat" cmpd="sng" algn="ctr">
                      <a:solidFill>
                        <a:srgbClr val="E6E6E6"/>
                      </a:solidFill>
                      <a:prstDash val="solid"/>
                      <a:round/>
                      <a:headEnd type="none" w="med" len="med"/>
                      <a:tailEnd type="none" w="med" len="med"/>
                    </a:lnT>
                    <a:lnB w="1270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638547545"/>
                  </a:ext>
                </a:extLst>
              </a:tr>
            </a:tbl>
          </a:graphicData>
        </a:graphic>
      </p:graphicFrame>
      <p:sp>
        <p:nvSpPr>
          <p:cNvPr id="8" name="Slide Number Placeholder 5">
            <a:extLst>
              <a:ext uri="{FF2B5EF4-FFF2-40B4-BE49-F238E27FC236}">
                <a16:creationId xmlns:a16="http://schemas.microsoft.com/office/drawing/2014/main" id="{41235419-FD2B-0259-2C36-5A7D8E030FA0}"/>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46</a:t>
            </a:fld>
            <a:endParaRPr kumimoji="1" lang="ja-JP" altLang="en-US">
              <a:solidFill>
                <a:srgbClr val="AAAAAA"/>
              </a:solidFill>
            </a:endParaRPr>
          </a:p>
        </p:txBody>
      </p:sp>
    </p:spTree>
    <p:extLst>
      <p:ext uri="{BB962C8B-B14F-4D97-AF65-F5344CB8AC3E}">
        <p14:creationId xmlns:p14="http://schemas.microsoft.com/office/powerpoint/2010/main" val="1062208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1963679"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注意事項</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1</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74C25BD4-7A5B-DE18-EA7E-86E3AF5D35AD}"/>
              </a:ext>
            </a:extLst>
          </p:cNvPr>
          <p:cNvSpPr txBox="1"/>
          <p:nvPr/>
        </p:nvSpPr>
        <p:spPr>
          <a:xfrm>
            <a:off x="641786" y="1987201"/>
            <a:ext cx="1061143"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入稿方法</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ECD9CD77-B449-243C-0C72-3477F01AAB3B}"/>
              </a:ext>
            </a:extLst>
          </p:cNvPr>
          <p:cNvSpPr txBox="1"/>
          <p:nvPr/>
        </p:nvSpPr>
        <p:spPr>
          <a:xfrm>
            <a:off x="631063" y="2424051"/>
            <a:ext cx="7261411" cy="303738"/>
          </a:xfrm>
          <a:prstGeom prst="rect">
            <a:avLst/>
          </a:prstGeom>
          <a:noFill/>
        </p:spPr>
        <p:txBody>
          <a:bodyPr wrap="none" rtlCol="0">
            <a:spAutoFit/>
          </a:bodyPr>
          <a:lstStyle/>
          <a:p>
            <a:pPr>
              <a:lnSpc>
                <a:spcPct val="140000"/>
              </a:lnSpc>
            </a:pP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入稿素材</a:t>
            </a:r>
            <a:r>
              <a:rPr lang="ja-JP" altLang="en-US" sz="1100" kern="0" spc="126">
                <a:latin typeface="Noto Sans JP" panose="020B0200000000000000" pitchFamily="34" charset="-128"/>
                <a:ea typeface="Noto Sans JP" panose="020B0200000000000000" pitchFamily="34" charset="-128"/>
                <a:cs typeface="Noto Serif JP Regular" pitchFamily="34" charset="-120"/>
              </a:rPr>
              <a:t>（</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各種素材、リンク先URL</a:t>
            </a:r>
            <a:r>
              <a:rPr lang="ja-JP" altLang="en-US" sz="1100" kern="0" spc="126">
                <a:latin typeface="Noto Sans JP" panose="020B0200000000000000" pitchFamily="34" charset="-128"/>
                <a:ea typeface="Noto Sans JP" panose="020B0200000000000000" pitchFamily="34" charset="-128"/>
                <a:cs typeface="Noto Serif JP Regular" pitchFamily="34" charset="-120"/>
              </a:rPr>
              <a:t>）</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の入稿方法は、</a:t>
            </a:r>
            <a:r>
              <a:rPr lang="en-US" altLang="ja-JP" sz="1100" kern="0" spc="126" dirty="0">
                <a:latin typeface="Noto Sans JP" panose="020B0200000000000000" pitchFamily="34" charset="-128"/>
                <a:ea typeface="Noto Sans JP" panose="020B0200000000000000" pitchFamily="34" charset="-128"/>
                <a:cs typeface="Noto Serif JP Bold" pitchFamily="34" charset="-120"/>
              </a:rPr>
              <a:t>入稿フォームにデータを添付し</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入稿願います。</a:t>
            </a:r>
            <a:endParaRPr lang="en-US" altLang="ja-JP" sz="1100" dirty="0">
              <a:latin typeface="Noto Sans JP" panose="020B0200000000000000" pitchFamily="34" charset="-128"/>
              <a:ea typeface="Noto Sans JP" panose="020B0200000000000000" pitchFamily="34" charset="-128"/>
            </a:endParaRPr>
          </a:p>
        </p:txBody>
      </p:sp>
      <p:sp>
        <p:nvSpPr>
          <p:cNvPr id="6" name="テキスト ボックス 5">
            <a:extLst>
              <a:ext uri="{FF2B5EF4-FFF2-40B4-BE49-F238E27FC236}">
                <a16:creationId xmlns:a16="http://schemas.microsoft.com/office/drawing/2014/main" id="{23F21A2F-ACE6-072F-93C9-4578D8309CF1}"/>
              </a:ext>
            </a:extLst>
          </p:cNvPr>
          <p:cNvSpPr txBox="1"/>
          <p:nvPr/>
        </p:nvSpPr>
        <p:spPr>
          <a:xfrm>
            <a:off x="641786" y="3128070"/>
            <a:ext cx="1061143"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入稿方法</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89184242-3E51-F294-13D5-4C0E26501F22}"/>
              </a:ext>
            </a:extLst>
          </p:cNvPr>
          <p:cNvSpPr txBox="1"/>
          <p:nvPr/>
        </p:nvSpPr>
        <p:spPr>
          <a:xfrm>
            <a:off x="631063" y="3564920"/>
            <a:ext cx="7920000" cy="1251689"/>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掲載開始希望日の</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7</a:t>
            </a:r>
            <a:r>
              <a:rPr lang="ja-JP" altLang="en-US" sz="1100" kern="0" spc="126">
                <a:latin typeface="Noto Sans JP" panose="020B0200000000000000" pitchFamily="34" charset="-128"/>
                <a:ea typeface="Noto Sans JP" panose="020B0200000000000000" pitchFamily="34" charset="-128"/>
                <a:cs typeface="Noto Serif JP Regular" pitchFamily="34" charset="-120"/>
              </a:rPr>
              <a:t>営業日前</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17</a:t>
            </a:r>
            <a:r>
              <a:rPr lang="ja-JP" altLang="en-US" sz="1100" kern="0" spc="126">
                <a:latin typeface="Noto Sans JP" panose="020B0200000000000000" pitchFamily="34" charset="-128"/>
                <a:ea typeface="Noto Sans JP" panose="020B0200000000000000" pitchFamily="34" charset="-128"/>
                <a:cs typeface="Noto Serif JP Regular" pitchFamily="34" charset="-120"/>
              </a:rPr>
              <a:t>時まで</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a:t>
            </a:r>
            <a:r>
              <a:rPr lang="ja-JP" altLang="en-US" sz="1100" kern="0" spc="126">
                <a:latin typeface="Noto Sans JP" panose="020B0200000000000000" pitchFamily="34" charset="-128"/>
                <a:ea typeface="Noto Sans JP" panose="020B0200000000000000" pitchFamily="34" charset="-128"/>
                <a:cs typeface="Noto Serif JP Regular" pitchFamily="34" charset="-120"/>
              </a:rPr>
              <a:t>可否審査期間を除く</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a:t>
            </a:r>
            <a:r>
              <a:rPr lang="ja-JP" altLang="en-US" sz="1100" kern="0" spc="126">
                <a:latin typeface="Noto Sans JP" panose="020B0200000000000000" pitchFamily="34" charset="-128"/>
                <a:ea typeface="Noto Sans JP" panose="020B0200000000000000" pitchFamily="34" charset="-128"/>
                <a:cs typeface="Noto Serif JP Regular" pitchFamily="34" charset="-120"/>
              </a:rPr>
              <a:t>とします。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100" dirty="0">
              <a:latin typeface="Noto Sans JP" panose="020B0200000000000000" pitchFamily="34" charset="-128"/>
              <a:ea typeface="Noto Sans JP" panose="020B0200000000000000" pitchFamily="34" charset="-128"/>
            </a:endParaRPr>
          </a:p>
        </p:txBody>
      </p:sp>
      <p:sp>
        <p:nvSpPr>
          <p:cNvPr id="12" name="テキスト ボックス 11">
            <a:extLst>
              <a:ext uri="{FF2B5EF4-FFF2-40B4-BE49-F238E27FC236}">
                <a16:creationId xmlns:a16="http://schemas.microsoft.com/office/drawing/2014/main" id="{5C4BE34A-9F65-3F49-0A27-0CB0A84CAD4C}"/>
              </a:ext>
            </a:extLst>
          </p:cNvPr>
          <p:cNvSpPr txBox="1"/>
          <p:nvPr/>
        </p:nvSpPr>
        <p:spPr>
          <a:xfrm>
            <a:off x="641786" y="5099817"/>
            <a:ext cx="1758769"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レポートについて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DF468E24-46B3-AAC7-FB2C-0B70FCC260F7}"/>
              </a:ext>
            </a:extLst>
          </p:cNvPr>
          <p:cNvSpPr txBox="1"/>
          <p:nvPr/>
        </p:nvSpPr>
        <p:spPr>
          <a:xfrm>
            <a:off x="631063" y="5536667"/>
            <a:ext cx="7920000" cy="777713"/>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当社が規定するフォーマットに従い、広告掲載完了日から</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5</a:t>
            </a:r>
            <a:r>
              <a:rPr lang="ja-JP" altLang="en-US" sz="1100" kern="0" spc="126">
                <a:latin typeface="Noto Sans JP" panose="020B0200000000000000" pitchFamily="34" charset="-128"/>
                <a:ea typeface="Noto Sans JP" panose="020B0200000000000000" pitchFamily="34" charset="-128"/>
                <a:cs typeface="Noto Serif JP Regular" pitchFamily="34" charset="-120"/>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1100" dirty="0">
              <a:latin typeface="Noto Sans JP" panose="020B0200000000000000" pitchFamily="34" charset="-128"/>
              <a:ea typeface="Noto Sans JP" panose="020B0200000000000000" pitchFamily="34" charset="-128"/>
            </a:endParaRPr>
          </a:p>
        </p:txBody>
      </p:sp>
      <p:sp>
        <p:nvSpPr>
          <p:cNvPr id="14" name="テキスト ボックス 13">
            <a:extLst>
              <a:ext uri="{FF2B5EF4-FFF2-40B4-BE49-F238E27FC236}">
                <a16:creationId xmlns:a16="http://schemas.microsoft.com/office/drawing/2014/main" id="{CFC8CCD9-82DC-1C7E-AC4A-2982C996D2F7}"/>
              </a:ext>
            </a:extLst>
          </p:cNvPr>
          <p:cNvSpPr txBox="1"/>
          <p:nvPr/>
        </p:nvSpPr>
        <p:spPr>
          <a:xfrm>
            <a:off x="641786" y="6636780"/>
            <a:ext cx="4898090"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掲載の可否基準について（企業・商材・クリエイティブ）</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15" name="テキスト ボックス 14">
            <a:extLst>
              <a:ext uri="{FF2B5EF4-FFF2-40B4-BE49-F238E27FC236}">
                <a16:creationId xmlns:a16="http://schemas.microsoft.com/office/drawing/2014/main" id="{E4482273-8C32-92B7-0907-BADD44A0A070}"/>
              </a:ext>
            </a:extLst>
          </p:cNvPr>
          <p:cNvSpPr txBox="1"/>
          <p:nvPr/>
        </p:nvSpPr>
        <p:spPr>
          <a:xfrm>
            <a:off x="631063" y="7073630"/>
            <a:ext cx="8041882" cy="303738"/>
          </a:xfrm>
          <a:prstGeom prst="rect">
            <a:avLst/>
          </a:prstGeom>
          <a:noFill/>
        </p:spPr>
        <p:txBody>
          <a:bodyPr wrap="square" rtlCol="0">
            <a:spAutoFit/>
          </a:bodyPr>
          <a:lstStyle/>
          <a:p>
            <a:pPr>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企業・商材可否・クリエイティブ可否は別途個別に判断いたします。</a:t>
            </a:r>
            <a:endParaRPr lang="en-US" altLang="ja-JP" sz="1100" dirty="0">
              <a:latin typeface="Noto Sans JP" panose="020B0200000000000000" pitchFamily="34" charset="-128"/>
              <a:ea typeface="Noto Sans JP" panose="020B0200000000000000" pitchFamily="34" charset="-128"/>
            </a:endParaRPr>
          </a:p>
        </p:txBody>
      </p:sp>
      <p:sp>
        <p:nvSpPr>
          <p:cNvPr id="16" name="テキスト ボックス 15">
            <a:extLst>
              <a:ext uri="{FF2B5EF4-FFF2-40B4-BE49-F238E27FC236}">
                <a16:creationId xmlns:a16="http://schemas.microsoft.com/office/drawing/2014/main" id="{1105C5A7-A7F6-E80D-96DA-A7691D68028B}"/>
              </a:ext>
            </a:extLst>
          </p:cNvPr>
          <p:cNvSpPr txBox="1"/>
          <p:nvPr/>
        </p:nvSpPr>
        <p:spPr>
          <a:xfrm>
            <a:off x="645693" y="7681420"/>
            <a:ext cx="2281990"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掲載キャプチャについて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17" name="テキスト ボックス 16">
            <a:extLst>
              <a:ext uri="{FF2B5EF4-FFF2-40B4-BE49-F238E27FC236}">
                <a16:creationId xmlns:a16="http://schemas.microsoft.com/office/drawing/2014/main" id="{5FC9B4C9-6BA9-A65E-3476-50CD299B9FE1}"/>
              </a:ext>
            </a:extLst>
          </p:cNvPr>
          <p:cNvSpPr txBox="1"/>
          <p:nvPr/>
        </p:nvSpPr>
        <p:spPr>
          <a:xfrm>
            <a:off x="634970" y="8118270"/>
            <a:ext cx="7920000" cy="1014701"/>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当社指定の広告枠について、初回のお取引に限り、新規掲載や、素材の差替えを行った場合に掲載開始日である月曜日に掲載キャプチャを撮影し、キャプチャを格納した場所の</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URL</a:t>
            </a:r>
            <a:r>
              <a:rPr lang="ja-JP" altLang="en-US" sz="1100" kern="0" spc="126">
                <a:latin typeface="Noto Sans JP" panose="020B0200000000000000" pitchFamily="34" charset="-128"/>
                <a:ea typeface="Noto Sans JP" panose="020B0200000000000000" pitchFamily="34" charset="-128"/>
                <a:cs typeface="Noto Serif JP Regular" pitchFamily="34" charset="-120"/>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endParaRPr lang="en-US" altLang="ja-JP" sz="1100" dirty="0">
              <a:latin typeface="Noto Sans JP" panose="020B0200000000000000" pitchFamily="34" charset="-128"/>
              <a:ea typeface="Noto Sans JP" panose="020B0200000000000000" pitchFamily="34" charset="-128"/>
            </a:endParaRPr>
          </a:p>
        </p:txBody>
      </p:sp>
      <p:sp>
        <p:nvSpPr>
          <p:cNvPr id="18" name="テキスト ボックス 17">
            <a:extLst>
              <a:ext uri="{FF2B5EF4-FFF2-40B4-BE49-F238E27FC236}">
                <a16:creationId xmlns:a16="http://schemas.microsoft.com/office/drawing/2014/main" id="{0EE27066-340C-8C12-C395-D83BCF5D9AE5}"/>
              </a:ext>
            </a:extLst>
          </p:cNvPr>
          <p:cNvSpPr txBox="1"/>
          <p:nvPr/>
        </p:nvSpPr>
        <p:spPr>
          <a:xfrm>
            <a:off x="8999984" y="2019173"/>
            <a:ext cx="1584363"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請求月について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19" name="テキスト ボックス 18">
            <a:extLst>
              <a:ext uri="{FF2B5EF4-FFF2-40B4-BE49-F238E27FC236}">
                <a16:creationId xmlns:a16="http://schemas.microsoft.com/office/drawing/2014/main" id="{6EE3FFB9-97A8-A309-7A7F-D328B1EFB22B}"/>
              </a:ext>
            </a:extLst>
          </p:cNvPr>
          <p:cNvSpPr txBox="1"/>
          <p:nvPr/>
        </p:nvSpPr>
        <p:spPr>
          <a:xfrm>
            <a:off x="8989261" y="2456023"/>
            <a:ext cx="7920000" cy="777713"/>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altLang="ja-JP" sz="1100" dirty="0">
              <a:latin typeface="Noto Sans JP" panose="020B0200000000000000" pitchFamily="34" charset="-128"/>
              <a:ea typeface="Noto Sans JP" panose="020B0200000000000000" pitchFamily="34" charset="-128"/>
            </a:endParaRPr>
          </a:p>
        </p:txBody>
      </p:sp>
      <p:sp>
        <p:nvSpPr>
          <p:cNvPr id="20" name="テキスト ボックス 19">
            <a:extLst>
              <a:ext uri="{FF2B5EF4-FFF2-40B4-BE49-F238E27FC236}">
                <a16:creationId xmlns:a16="http://schemas.microsoft.com/office/drawing/2014/main" id="{1C3EBC4A-F1A8-EC40-9ED5-5A10096CDB78}"/>
              </a:ext>
            </a:extLst>
          </p:cNvPr>
          <p:cNvSpPr txBox="1"/>
          <p:nvPr/>
        </p:nvSpPr>
        <p:spPr>
          <a:xfrm>
            <a:off x="8999984" y="3539724"/>
            <a:ext cx="3154023"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入稿素材に関する権利処理について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21" name="テキスト ボックス 20">
            <a:extLst>
              <a:ext uri="{FF2B5EF4-FFF2-40B4-BE49-F238E27FC236}">
                <a16:creationId xmlns:a16="http://schemas.microsoft.com/office/drawing/2014/main" id="{CA4B4DE9-91A7-941C-8D6C-AD3A1FDB33E4}"/>
              </a:ext>
            </a:extLst>
          </p:cNvPr>
          <p:cNvSpPr txBox="1"/>
          <p:nvPr/>
        </p:nvSpPr>
        <p:spPr>
          <a:xfrm>
            <a:off x="8989261" y="3976574"/>
            <a:ext cx="7920000" cy="1251689"/>
          </a:xfrm>
          <a:prstGeom prst="rect">
            <a:avLst/>
          </a:prstGeom>
          <a:noFill/>
        </p:spPr>
        <p:txBody>
          <a:bodyPr wrap="square" rtlCol="0">
            <a:spAutoFit/>
          </a:bodyPr>
          <a:lstStyle/>
          <a:p>
            <a:pPr algn="just">
              <a:lnSpc>
                <a:spcPct val="140000"/>
              </a:lnSpc>
            </a:pPr>
            <a:r>
              <a:rPr lang="en" altLang="ja-JP" sz="1100" kern="0" spc="126" dirty="0">
                <a:latin typeface="Noto Sans JP" panose="020B0200000000000000" pitchFamily="34" charset="-128"/>
                <a:ea typeface="Noto Sans JP" panose="020B0200000000000000" pitchFamily="34" charset="-128"/>
                <a:cs typeface="Noto Serif JP Regular" pitchFamily="34" charset="-120"/>
              </a:rPr>
              <a:t>TOKYO PRIME</a:t>
            </a:r>
            <a:r>
              <a:rPr lang="ja-JP" altLang="en-US" sz="1100" kern="0" spc="126">
                <a:latin typeface="Noto Sans JP" panose="020B0200000000000000" pitchFamily="34" charset="-128"/>
                <a:ea typeface="Noto Sans JP" panose="020B0200000000000000" pitchFamily="34" charset="-128"/>
                <a:cs typeface="Noto Serif JP Regular" pitchFamily="34" charset="-120"/>
              </a:rPr>
              <a:t>に掲載する入稿素材および当該入稿素材からの誘導先（ドメイン名、</a:t>
            </a:r>
            <a:r>
              <a:rPr lang="en" altLang="ja-JP" sz="1100" kern="0" spc="126" dirty="0">
                <a:latin typeface="Noto Sans JP" panose="020B0200000000000000" pitchFamily="34" charset="-128"/>
                <a:ea typeface="Noto Sans JP" panose="020B0200000000000000" pitchFamily="34" charset="-128"/>
                <a:cs typeface="Noto Serif JP Regular" pitchFamily="34" charset="-120"/>
              </a:rPr>
              <a:t>URL</a:t>
            </a:r>
            <a:r>
              <a:rPr lang="ja-JP" altLang="en" sz="1100" kern="0" spc="126">
                <a:latin typeface="Noto Sans JP" panose="020B0200000000000000" pitchFamily="34" charset="-128"/>
                <a:ea typeface="Noto Sans JP" panose="020B0200000000000000" pitchFamily="34" charset="-128"/>
                <a:cs typeface="Noto Serif JP Regular" pitchFamily="34" charset="-120"/>
              </a:rPr>
              <a:t>、</a:t>
            </a:r>
            <a:r>
              <a:rPr lang="ja-JP" altLang="en-US" sz="1100" kern="0" spc="126">
                <a:latin typeface="Noto Sans JP" panose="020B0200000000000000" pitchFamily="34" charset="-128"/>
                <a:ea typeface="Noto Sans JP" panose="020B0200000000000000" pitchFamily="34" charset="-128"/>
                <a:cs typeface="Noto Serif JP Regular" pitchFamily="34" charset="-120"/>
              </a:rPr>
              <a:t>同一ドメイン内のウェブサイト、アプリなどを含み、以下「誘導先」）における権利処理（</a:t>
            </a:r>
            <a:r>
              <a:rPr lang="en" altLang="ja-JP" sz="1100" kern="0" spc="126" dirty="0">
                <a:latin typeface="Noto Sans JP" panose="020B0200000000000000" pitchFamily="34" charset="-128"/>
                <a:ea typeface="Noto Sans JP" panose="020B0200000000000000" pitchFamily="34" charset="-128"/>
                <a:cs typeface="Noto Serif JP Regular" pitchFamily="34" charset="-120"/>
              </a:rPr>
              <a:t>JASRAC</a:t>
            </a:r>
            <a:r>
              <a:rPr lang="ja-JP" altLang="en-US" sz="1100" kern="0" spc="126">
                <a:latin typeface="Noto Sans JP" panose="020B0200000000000000" pitchFamily="34" charset="-128"/>
                <a:ea typeface="Noto Sans JP" panose="020B0200000000000000" pitchFamily="34" charset="-128"/>
                <a:cs typeface="Noto Serif JP Regular" pitchFamily="34" charset="-120"/>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altLang="ja-JP" sz="1100" dirty="0">
              <a:latin typeface="Noto Sans JP" panose="020B0200000000000000" pitchFamily="34" charset="-128"/>
              <a:ea typeface="Noto Sans JP" panose="020B0200000000000000" pitchFamily="34" charset="-128"/>
            </a:endParaRPr>
          </a:p>
        </p:txBody>
      </p:sp>
      <p:sp>
        <p:nvSpPr>
          <p:cNvPr id="22" name="テキスト ボックス 21">
            <a:extLst>
              <a:ext uri="{FF2B5EF4-FFF2-40B4-BE49-F238E27FC236}">
                <a16:creationId xmlns:a16="http://schemas.microsoft.com/office/drawing/2014/main" id="{65CE4FDE-6765-737C-1C11-2AD989445D88}"/>
              </a:ext>
            </a:extLst>
          </p:cNvPr>
          <p:cNvSpPr txBox="1"/>
          <p:nvPr/>
        </p:nvSpPr>
        <p:spPr>
          <a:xfrm>
            <a:off x="8999984" y="5551365"/>
            <a:ext cx="2107583"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広告審査基準について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23" name="テキスト ボックス 22">
            <a:extLst>
              <a:ext uri="{FF2B5EF4-FFF2-40B4-BE49-F238E27FC236}">
                <a16:creationId xmlns:a16="http://schemas.microsoft.com/office/drawing/2014/main" id="{32E3ECD8-CF9C-7C39-10D8-40EDED5D6D8B}"/>
              </a:ext>
            </a:extLst>
          </p:cNvPr>
          <p:cNvSpPr txBox="1"/>
          <p:nvPr/>
        </p:nvSpPr>
        <p:spPr>
          <a:xfrm>
            <a:off x="8989261" y="5988215"/>
            <a:ext cx="7920000" cy="1014701"/>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1100" dirty="0">
              <a:latin typeface="Noto Sans JP" panose="020B0200000000000000" pitchFamily="34" charset="-128"/>
              <a:ea typeface="Noto Sans JP" panose="020B0200000000000000" pitchFamily="34" charset="-128"/>
            </a:endParaRPr>
          </a:p>
        </p:txBody>
      </p:sp>
      <p:sp>
        <p:nvSpPr>
          <p:cNvPr id="24" name="Slide Number Placeholder 5">
            <a:extLst>
              <a:ext uri="{FF2B5EF4-FFF2-40B4-BE49-F238E27FC236}">
                <a16:creationId xmlns:a16="http://schemas.microsoft.com/office/drawing/2014/main" id="{C72DCC70-4318-49D6-0E74-D45E78CB8FCB}"/>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47</a:t>
            </a:fld>
            <a:endParaRPr kumimoji="1" lang="ja-JP" altLang="en-US">
              <a:solidFill>
                <a:srgbClr val="AAAAAA"/>
              </a:solidFill>
            </a:endParaRPr>
          </a:p>
        </p:txBody>
      </p:sp>
    </p:spTree>
    <p:extLst>
      <p:ext uri="{BB962C8B-B14F-4D97-AF65-F5344CB8AC3E}">
        <p14:creationId xmlns:p14="http://schemas.microsoft.com/office/powerpoint/2010/main" val="2369851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4" y="510988"/>
            <a:ext cx="1963679"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注意事項</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 2</a:t>
            </a:r>
            <a:endParaRPr kumimoji="1" lang="en-US" altLang="ja-JP" sz="2800" kern="3000" spc="60" dirty="0">
              <a:solidFill>
                <a:schemeClr val="bg1"/>
              </a:solidFill>
              <a:latin typeface="Noto Sans JP" panose="020B0200000000000000" pitchFamily="34" charset="-128"/>
              <a:ea typeface="Noto Sans JP" panose="020B0200000000000000" pitchFamily="34" charset="-128"/>
            </a:endParaRPr>
          </a:p>
        </p:txBody>
      </p:sp>
      <p:sp>
        <p:nvSpPr>
          <p:cNvPr id="3" name="テキスト ボックス 2">
            <a:extLst>
              <a:ext uri="{FF2B5EF4-FFF2-40B4-BE49-F238E27FC236}">
                <a16:creationId xmlns:a16="http://schemas.microsoft.com/office/drawing/2014/main" id="{0A16A827-926F-745D-82D0-4FD6B7B852BC}"/>
              </a:ext>
            </a:extLst>
          </p:cNvPr>
          <p:cNvSpPr txBox="1"/>
          <p:nvPr/>
        </p:nvSpPr>
        <p:spPr>
          <a:xfrm>
            <a:off x="641786" y="1987201"/>
            <a:ext cx="2281990"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広告主様の責任について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4" name="テキスト ボックス 3">
            <a:extLst>
              <a:ext uri="{FF2B5EF4-FFF2-40B4-BE49-F238E27FC236}">
                <a16:creationId xmlns:a16="http://schemas.microsoft.com/office/drawing/2014/main" id="{59C4C478-BBCC-0E9A-FA7C-0F4ACCC59D6B}"/>
              </a:ext>
            </a:extLst>
          </p:cNvPr>
          <p:cNvSpPr txBox="1"/>
          <p:nvPr/>
        </p:nvSpPr>
        <p:spPr>
          <a:xfrm>
            <a:off x="631062" y="2424051"/>
            <a:ext cx="7920000" cy="2436629"/>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広告主様は、入稿素材および誘導先が、</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(1)</a:t>
            </a:r>
            <a:r>
              <a:rPr lang="ja-JP" altLang="en-US" sz="1100" kern="0" spc="126">
                <a:latin typeface="Noto Sans JP" panose="020B0200000000000000" pitchFamily="34" charset="-128"/>
                <a:ea typeface="Noto Sans JP" panose="020B0200000000000000" pitchFamily="34" charset="-128"/>
                <a:cs typeface="Noto Serif JP Regular" pitchFamily="34" charset="-120"/>
              </a:rPr>
              <a:t>第三者の著作権、産業財産権、パブリシティ権、プライバシー権その他一切の権利を侵害していないこと、</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(2)</a:t>
            </a:r>
            <a:r>
              <a:rPr lang="ja-JP" altLang="en-US" sz="1100" kern="0" spc="126">
                <a:latin typeface="Noto Sans JP" panose="020B0200000000000000" pitchFamily="34" charset="-128"/>
                <a:ea typeface="Noto Sans JP" panose="020B0200000000000000" pitchFamily="34" charset="-128"/>
                <a:cs typeface="Noto Serif JP Regular" pitchFamily="34" charset="-120"/>
              </a:rPr>
              <a:t>薬事法、不当景品類および不当表示防止法その他一切の関連法令に抵触していないこと、</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(3) </a:t>
            </a:r>
            <a:r>
              <a:rPr lang="ja-JP" altLang="en-US" sz="1100" kern="0" spc="126">
                <a:latin typeface="Noto Sans JP" panose="020B0200000000000000" pitchFamily="34" charset="-128"/>
                <a:ea typeface="Noto Sans JP" panose="020B0200000000000000" pitchFamily="34" charset="-128"/>
                <a:cs typeface="Noto Serif JP Regular" pitchFamily="34" charset="-120"/>
              </a:rPr>
              <a:t>正確かつ最新の記載であり、かつ利用者に混乱を生じさせたり、コンピューターウイルスや虚偽の内容を含んだり、相互に無関係な内容となっていたりしないこと、</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(4)</a:t>
            </a:r>
            <a:r>
              <a:rPr lang="ja-JP" altLang="en-US" sz="1100" kern="0" spc="126">
                <a:latin typeface="Noto Sans JP" panose="020B0200000000000000" pitchFamily="34" charset="-128"/>
                <a:ea typeface="Noto Sans JP" panose="020B0200000000000000" pitchFamily="34" charset="-128"/>
                <a:cs typeface="Noto Serif JP Regular" pitchFamily="34" charset="-120"/>
              </a:rPr>
              <a:t>デッドリンクとなっていないこと、</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(5)</a:t>
            </a:r>
            <a:r>
              <a:rPr lang="ja-JP" altLang="en-US" sz="1100" kern="0" spc="126">
                <a:latin typeface="Noto Sans JP" panose="020B0200000000000000" pitchFamily="34" charset="-128"/>
                <a:ea typeface="Noto Sans JP" panose="020B0200000000000000" pitchFamily="34" charset="-128"/>
                <a:cs typeface="Noto Serif JP Regular" pitchFamily="34" charset="-120"/>
              </a:rPr>
              <a:t>公序良俗に反し、または第三者を誹謗中傷したり、名誉を毀損する内容を含まないこと、</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(6)</a:t>
            </a:r>
            <a:r>
              <a:rPr lang="ja-JP" altLang="en-US" sz="1100" kern="0" spc="126">
                <a:latin typeface="Noto Sans JP" panose="020B0200000000000000" pitchFamily="34" charset="-128"/>
                <a:ea typeface="Noto Sans JP" panose="020B0200000000000000" pitchFamily="34" charset="-128"/>
                <a:cs typeface="Noto Serif JP Regular" pitchFamily="34" charset="-120"/>
              </a:rPr>
              <a:t>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1100" dirty="0">
              <a:latin typeface="Noto Sans JP" panose="020B0200000000000000" pitchFamily="34" charset="-128"/>
              <a:ea typeface="Noto Sans JP" panose="020B0200000000000000" pitchFamily="34" charset="-128"/>
            </a:endParaRPr>
          </a:p>
        </p:txBody>
      </p:sp>
      <p:sp>
        <p:nvSpPr>
          <p:cNvPr id="6" name="テキスト ボックス 5">
            <a:extLst>
              <a:ext uri="{FF2B5EF4-FFF2-40B4-BE49-F238E27FC236}">
                <a16:creationId xmlns:a16="http://schemas.microsoft.com/office/drawing/2014/main" id="{A9F7BFF9-5E08-4305-31E1-80746B9E00B6}"/>
              </a:ext>
            </a:extLst>
          </p:cNvPr>
          <p:cNvSpPr txBox="1"/>
          <p:nvPr/>
        </p:nvSpPr>
        <p:spPr>
          <a:xfrm>
            <a:off x="641786" y="5144294"/>
            <a:ext cx="1758769"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掲載停止について</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7" name="テキスト ボックス 6">
            <a:extLst>
              <a:ext uri="{FF2B5EF4-FFF2-40B4-BE49-F238E27FC236}">
                <a16:creationId xmlns:a16="http://schemas.microsoft.com/office/drawing/2014/main" id="{EBB29A2E-45C6-E859-F7E9-53E78A52993C}"/>
              </a:ext>
            </a:extLst>
          </p:cNvPr>
          <p:cNvSpPr txBox="1"/>
          <p:nvPr/>
        </p:nvSpPr>
        <p:spPr>
          <a:xfrm>
            <a:off x="631062" y="5581144"/>
            <a:ext cx="7920000" cy="2436629"/>
          </a:xfrm>
          <a:prstGeom prst="rect">
            <a:avLst/>
          </a:prstGeom>
          <a:noFill/>
        </p:spPr>
        <p:txBody>
          <a:bodyPr wrap="square" rtlCol="0">
            <a:spAutoFit/>
          </a:bodyPr>
          <a:lstStyle/>
          <a:p>
            <a:pPr algn="just">
              <a:lnSpc>
                <a:spcPct val="140000"/>
              </a:lnSpc>
            </a:pPr>
            <a:r>
              <a:rPr lang="ja-JP" altLang="en-US" sz="1100" kern="0" spc="126">
                <a:latin typeface="Noto Sans JP" panose="020B0200000000000000" pitchFamily="34" charset="-128"/>
                <a:ea typeface="Noto Sans JP" panose="020B0200000000000000" pitchFamily="34" charset="-128"/>
                <a:cs typeface="Noto Serif JP Regular" pitchFamily="34" charset="-120"/>
              </a:rPr>
              <a:t>当社は、入稿素材の内容および形式ならびに誘導先について掲載ガイドライン等に従って当社所定の審査をした後においても、</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(1)</a:t>
            </a:r>
            <a:r>
              <a:rPr lang="ja-JP" altLang="en-US" sz="1100" kern="0" spc="126">
                <a:latin typeface="Noto Sans JP" panose="020B0200000000000000" pitchFamily="34" charset="-128"/>
                <a:ea typeface="Noto Sans JP" panose="020B0200000000000000" pitchFamily="34" charset="-128"/>
                <a:cs typeface="Noto Serif JP Regular" pitchFamily="34" charset="-120"/>
              </a:rPr>
              <a:t>入稿素材および当該入稿素材からの誘導先について当社所定の審査をした後において入稿素材もしくは当該入稿素材からの誘導先が変更になった場合、</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(2)</a:t>
            </a:r>
            <a:r>
              <a:rPr lang="ja-JP" altLang="en-US" sz="1100" kern="0" spc="126">
                <a:latin typeface="Noto Sans JP" panose="020B0200000000000000" pitchFamily="34" charset="-128"/>
                <a:ea typeface="Noto Sans JP" panose="020B0200000000000000" pitchFamily="34" charset="-128"/>
                <a:cs typeface="Noto Serif JP Regular" pitchFamily="34" charset="-120"/>
              </a:rPr>
              <a:t>本媒体資料に規定する広告主様の保証義務または遵守事項の違反がある場合、または当該違反のおそれがあると当社の裁量により判断された場合、または</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(3)</a:t>
            </a:r>
            <a:r>
              <a:rPr lang="ja-JP" altLang="en-US" sz="1100" kern="0" spc="126">
                <a:latin typeface="Noto Sans JP" panose="020B0200000000000000" pitchFamily="34" charset="-128"/>
                <a:ea typeface="Noto Sans JP" panose="020B0200000000000000" pitchFamily="34" charset="-128"/>
                <a:cs typeface="Noto Serif JP Regular" pitchFamily="34" charset="-120"/>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altLang="ja-JP" sz="1100" dirty="0">
              <a:latin typeface="Noto Sans JP" panose="020B0200000000000000" pitchFamily="34" charset="-128"/>
              <a:ea typeface="Noto Sans JP" panose="020B0200000000000000" pitchFamily="34" charset="-128"/>
            </a:endParaRPr>
          </a:p>
        </p:txBody>
      </p:sp>
      <p:sp>
        <p:nvSpPr>
          <p:cNvPr id="12" name="テキスト ボックス 11">
            <a:extLst>
              <a:ext uri="{FF2B5EF4-FFF2-40B4-BE49-F238E27FC236}">
                <a16:creationId xmlns:a16="http://schemas.microsoft.com/office/drawing/2014/main" id="{15FF56C3-FA92-613D-6556-2928A9F2615A}"/>
              </a:ext>
            </a:extLst>
          </p:cNvPr>
          <p:cNvSpPr txBox="1"/>
          <p:nvPr/>
        </p:nvSpPr>
        <p:spPr>
          <a:xfrm>
            <a:off x="9008368" y="1987201"/>
            <a:ext cx="886736" cy="345461"/>
          </a:xfrm>
          <a:prstGeom prst="rect">
            <a:avLst/>
          </a:prstGeom>
          <a:solidFill>
            <a:schemeClr val="tx1"/>
          </a:solidFill>
          <a:ln>
            <a:noFill/>
          </a:ln>
        </p:spPr>
        <p:txBody>
          <a:bodyPr wrap="none" lIns="180000" tIns="72000" rIns="180000" bIns="72000" rtlCol="0">
            <a:spAutoFit/>
          </a:bodyPr>
          <a:lstStyle/>
          <a:p>
            <a:r>
              <a:rPr lang="ja-JP" altLang="en-US" sz="1300" kern="3000" spc="60">
                <a:solidFill>
                  <a:schemeClr val="bg1"/>
                </a:solidFill>
                <a:latin typeface="Noto Sans JP" panose="020B0200000000000000" pitchFamily="34" charset="-128"/>
                <a:ea typeface="Noto Sans JP" panose="020B0200000000000000" pitchFamily="34" charset="-128"/>
              </a:rPr>
              <a:t>その他</a:t>
            </a:r>
            <a:endParaRPr lang="en-US" altLang="ja-JP" sz="13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3615FCDD-44B7-76D3-CECF-BF95C433AC54}"/>
              </a:ext>
            </a:extLst>
          </p:cNvPr>
          <p:cNvSpPr txBox="1"/>
          <p:nvPr/>
        </p:nvSpPr>
        <p:spPr>
          <a:xfrm>
            <a:off x="8997644" y="2424051"/>
            <a:ext cx="8112720" cy="1725665"/>
          </a:xfrm>
          <a:prstGeom prst="rect">
            <a:avLst/>
          </a:prstGeom>
          <a:noFill/>
        </p:spPr>
        <p:txBody>
          <a:bodyPr wrap="square" rtlCol="0">
            <a:spAutoFit/>
          </a:bodyPr>
          <a:lstStyle/>
          <a:p>
            <a:pPr marL="171450" indent="-171450" algn="just">
              <a:lnSpc>
                <a:spcPct val="140000"/>
              </a:lnSpc>
              <a:buFont typeface="Arial" panose="020B0604020202020204" pitchFamily="34" charset="0"/>
              <a:buChar char="•"/>
            </a:pPr>
            <a:r>
              <a:rPr lang="en" altLang="ja-JP" sz="1100" kern="0" spc="126" dirty="0">
                <a:latin typeface="Noto Sans JP" panose="020B0200000000000000" pitchFamily="34" charset="-128"/>
                <a:ea typeface="Noto Sans JP" panose="020B0200000000000000" pitchFamily="34" charset="-128"/>
                <a:cs typeface="Noto Serif JP Regular" pitchFamily="34" charset="-120"/>
              </a:rPr>
              <a:t>TOKYO PRIME</a:t>
            </a:r>
            <a:r>
              <a:rPr lang="ja-JP" altLang="en-US" sz="1100" kern="0" spc="126">
                <a:latin typeface="Noto Sans JP" panose="020B0200000000000000" pitchFamily="34" charset="-128"/>
                <a:ea typeface="Noto Sans JP" panose="020B0200000000000000" pitchFamily="34" charset="-128"/>
                <a:cs typeface="Noto Serif JP Regular" pitchFamily="34" charset="-120"/>
              </a:rPr>
              <a:t>の仕様を予告なく変更する場合がございますので、詳しくは担当営業にお問い合わせください。 </a:t>
            </a:r>
            <a:endParaRPr lang="en-US" altLang="ja-JP" sz="1100" kern="0" spc="126" dirty="0">
              <a:latin typeface="Noto Sans JP" panose="020B0200000000000000" pitchFamily="34" charset="-128"/>
              <a:ea typeface="Noto Sans JP" panose="020B0200000000000000" pitchFamily="34" charset="-128"/>
              <a:cs typeface="Noto Serif JP Regular" pitchFamily="34" charset="-120"/>
            </a:endParaRPr>
          </a:p>
          <a:p>
            <a:pPr marL="171450" indent="-171450" algn="just">
              <a:lnSpc>
                <a:spcPct val="140000"/>
              </a:lnSpc>
              <a:buFont typeface="Arial" panose="020B0604020202020204" pitchFamily="34" charset="0"/>
              <a:buChar char="•"/>
            </a:pPr>
            <a:r>
              <a:rPr lang="ja-JP" altLang="en-US" sz="1100" kern="0" spc="126">
                <a:latin typeface="Noto Sans JP" panose="020B0200000000000000" pitchFamily="34" charset="-128"/>
                <a:ea typeface="Noto Sans JP" panose="020B0200000000000000" pitchFamily="34" charset="-128"/>
                <a:cs typeface="Noto Serif JP Regular" pitchFamily="34" charset="-120"/>
              </a:rPr>
              <a:t>各制作メニューの画面イメージが一部変更となる場合がございます。</a:t>
            </a:r>
            <a:endParaRPr lang="en-US" altLang="ja-JP" sz="1100" kern="0" spc="126" dirty="0">
              <a:latin typeface="Noto Sans JP" panose="020B0200000000000000" pitchFamily="34" charset="-128"/>
              <a:ea typeface="Noto Sans JP" panose="020B0200000000000000" pitchFamily="34" charset="-128"/>
              <a:cs typeface="Noto Serif JP Regular" pitchFamily="34" charset="-120"/>
            </a:endParaRPr>
          </a:p>
          <a:p>
            <a:pPr marL="171450" indent="-171450" algn="just">
              <a:lnSpc>
                <a:spcPct val="140000"/>
              </a:lnSpc>
              <a:buFont typeface="Arial" panose="020B0604020202020204" pitchFamily="34" charset="0"/>
              <a:buChar char="•"/>
            </a:pPr>
            <a:r>
              <a:rPr lang="en" altLang="ja-JP" sz="1100" kern="0" spc="126" dirty="0">
                <a:latin typeface="Noto Sans JP" panose="020B0200000000000000" pitchFamily="34" charset="-128"/>
                <a:ea typeface="Noto Sans JP" panose="020B0200000000000000" pitchFamily="34" charset="-128"/>
                <a:cs typeface="Noto Serif JP Regular" pitchFamily="34" charset="-120"/>
              </a:rPr>
              <a:t>TOKYO PRIME</a:t>
            </a:r>
            <a:r>
              <a:rPr lang="ja-JP" altLang="en-US" sz="1100" kern="0" spc="126">
                <a:latin typeface="Noto Sans JP" panose="020B0200000000000000" pitchFamily="34" charset="-128"/>
                <a:ea typeface="Noto Sans JP" panose="020B0200000000000000" pitchFamily="34" charset="-128"/>
                <a:cs typeface="Noto Serif JP Regular" pitchFamily="34" charset="-120"/>
              </a:rPr>
              <a:t>において使用する日付および時間は、特別の定めの無い限り、日本国における日付および時間を基準とします。</a:t>
            </a:r>
            <a:endParaRPr lang="en-US" altLang="ja-JP" sz="1100" kern="0" spc="126" dirty="0">
              <a:latin typeface="Noto Sans JP" panose="020B0200000000000000" pitchFamily="34" charset="-128"/>
              <a:ea typeface="Noto Sans JP" panose="020B0200000000000000" pitchFamily="34" charset="-128"/>
              <a:cs typeface="Noto Serif JP Regular" pitchFamily="34" charset="-120"/>
            </a:endParaRPr>
          </a:p>
          <a:p>
            <a:pPr marL="171450" indent="-171450" algn="just">
              <a:lnSpc>
                <a:spcPct val="140000"/>
              </a:lnSpc>
              <a:buFont typeface="Arial" panose="020B0604020202020204" pitchFamily="34" charset="0"/>
              <a:buChar char="•"/>
            </a:pPr>
            <a:r>
              <a:rPr lang="ja-JP" altLang="en-US" sz="1100" kern="0" spc="126">
                <a:latin typeface="Noto Sans JP" panose="020B0200000000000000" pitchFamily="34" charset="-128"/>
                <a:ea typeface="Noto Sans JP" panose="020B0200000000000000" pitchFamily="34" charset="-128"/>
                <a:cs typeface="Noto Serif JP Regular" pitchFamily="34" charset="-120"/>
              </a:rPr>
              <a:t>最低放映率（実放映面数</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a:t>
            </a:r>
            <a:r>
              <a:rPr lang="ja-JP" altLang="en-US" sz="1100" kern="0" spc="126">
                <a:latin typeface="Noto Sans JP" panose="020B0200000000000000" pitchFamily="34" charset="-128"/>
                <a:ea typeface="Noto Sans JP" panose="020B0200000000000000" pitchFamily="34" charset="-128"/>
                <a:cs typeface="Noto Serif JP Regular" pitchFamily="34" charset="-120"/>
              </a:rPr>
              <a:t>設置面数）は</a:t>
            </a:r>
            <a:r>
              <a:rPr lang="en-US" altLang="ja-JP" sz="1100" kern="0" spc="126" dirty="0">
                <a:latin typeface="Noto Sans JP" panose="020B0200000000000000" pitchFamily="34" charset="-128"/>
                <a:ea typeface="Noto Sans JP" panose="020B0200000000000000" pitchFamily="34" charset="-128"/>
                <a:cs typeface="Noto Serif JP Regular" pitchFamily="34" charset="-120"/>
              </a:rPr>
              <a:t>90%</a:t>
            </a:r>
            <a:r>
              <a:rPr lang="ja-JP" altLang="en-US" sz="1100" kern="0" spc="126">
                <a:latin typeface="Noto Sans JP" panose="020B0200000000000000" pitchFamily="34" charset="-128"/>
                <a:ea typeface="Noto Sans JP" panose="020B0200000000000000" pitchFamily="34" charset="-128"/>
                <a:cs typeface="Noto Serif JP Regular" pitchFamily="34" charset="-120"/>
              </a:rPr>
              <a:t>とさせていただきます。</a:t>
            </a:r>
            <a:endParaRPr lang="en-US" altLang="ja-JP" sz="1100" kern="0" spc="126" dirty="0">
              <a:latin typeface="Noto Sans JP" panose="020B0200000000000000" pitchFamily="34" charset="-128"/>
              <a:ea typeface="Noto Sans JP" panose="020B0200000000000000" pitchFamily="34" charset="-128"/>
              <a:cs typeface="Noto Serif JP Regular" pitchFamily="34" charset="-120"/>
            </a:endParaRPr>
          </a:p>
          <a:p>
            <a:pPr marL="171450" indent="-171450" algn="just">
              <a:lnSpc>
                <a:spcPct val="140000"/>
              </a:lnSpc>
              <a:buFont typeface="Arial" panose="020B0604020202020204" pitchFamily="34" charset="0"/>
              <a:buChar char="•"/>
            </a:pPr>
            <a:r>
              <a:rPr lang="ja-JP" altLang="en-US" sz="1100" kern="0" spc="126">
                <a:latin typeface="Noto Sans JP" panose="020B0200000000000000" pitchFamily="34" charset="-128"/>
                <a:ea typeface="Noto Sans JP" panose="020B0200000000000000" pitchFamily="34" charset="-128"/>
                <a:cs typeface="Noto Serif JP Regular" pitchFamily="34" charset="-120"/>
              </a:rPr>
              <a:t>契約条件については、申込フォームに掲載の当社広告掲載規約をご確認のうえ、お申し込みください。 </a:t>
            </a:r>
            <a:endParaRPr lang="en-US" altLang="ja-JP" sz="1100" kern="0" spc="126" dirty="0">
              <a:latin typeface="Noto Sans JP" panose="020B0200000000000000" pitchFamily="34" charset="-128"/>
              <a:ea typeface="Noto Sans JP" panose="020B0200000000000000" pitchFamily="34" charset="-128"/>
              <a:cs typeface="Noto Serif JP Regular" pitchFamily="34" charset="-120"/>
            </a:endParaRPr>
          </a:p>
          <a:p>
            <a:pPr marL="171450" indent="-171450" algn="just">
              <a:lnSpc>
                <a:spcPct val="140000"/>
              </a:lnSpc>
              <a:buFont typeface="Arial" panose="020B0604020202020204" pitchFamily="34" charset="0"/>
              <a:buChar char="•"/>
            </a:pPr>
            <a:r>
              <a:rPr lang="ja-JP" altLang="en-US" sz="1100" kern="0" spc="126">
                <a:latin typeface="Noto Sans JP" panose="020B0200000000000000" pitchFamily="34" charset="-128"/>
                <a:ea typeface="Noto Sans JP" panose="020B0200000000000000" pitchFamily="34" charset="-128"/>
                <a:cs typeface="Noto Serif JP Regular" pitchFamily="34" charset="-120"/>
              </a:rPr>
              <a:t>広告出稿規程　</a:t>
            </a:r>
            <a:r>
              <a:rPr lang="en" altLang="ja-JP" sz="1100" u="sng" kern="0" spc="126" dirty="0">
                <a:solidFill>
                  <a:srgbClr val="AAAAAA"/>
                </a:solidFill>
                <a:latin typeface="Noto Sans JP" panose="020B0200000000000000" pitchFamily="34" charset="-128"/>
                <a:ea typeface="Noto Sans JP" panose="020B0200000000000000" pitchFamily="34" charset="-128"/>
                <a:cs typeface="Noto Serif JP Regular" pitchFamily="34" charset="-120"/>
              </a:rPr>
              <a:t>https://www.tokyo-prime.jp/term/</a:t>
            </a:r>
            <a:endParaRPr lang="en-US" altLang="ja-JP" sz="1100" u="sng" dirty="0">
              <a:solidFill>
                <a:srgbClr val="AAAAAA"/>
              </a:solidFill>
              <a:latin typeface="Noto Sans JP" panose="020B0200000000000000" pitchFamily="34" charset="-128"/>
              <a:ea typeface="Noto Sans JP" panose="020B0200000000000000" pitchFamily="34" charset="-128"/>
            </a:endParaRPr>
          </a:p>
        </p:txBody>
      </p:sp>
      <p:sp>
        <p:nvSpPr>
          <p:cNvPr id="14" name="Slide Number Placeholder 5">
            <a:extLst>
              <a:ext uri="{FF2B5EF4-FFF2-40B4-BE49-F238E27FC236}">
                <a16:creationId xmlns:a16="http://schemas.microsoft.com/office/drawing/2014/main" id="{45BDB6CB-4B70-22A8-5A3A-21F636243EBA}"/>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B049E-E732-EF42-BC2D-7B5004CEC76D}" type="slidenum">
              <a:rPr kumimoji="1" lang="ja-JP" altLang="en-US" smtClean="0">
                <a:solidFill>
                  <a:srgbClr val="AAAAAA"/>
                </a:solidFill>
              </a:rPr>
              <a:pPr/>
              <a:t>48</a:t>
            </a:fld>
            <a:endParaRPr kumimoji="1" lang="ja-JP" altLang="en-US">
              <a:solidFill>
                <a:srgbClr val="AAAAAA"/>
              </a:solidFill>
            </a:endParaRPr>
          </a:p>
        </p:txBody>
      </p:sp>
    </p:spTree>
    <p:extLst>
      <p:ext uri="{BB962C8B-B14F-4D97-AF65-F5344CB8AC3E}">
        <p14:creationId xmlns:p14="http://schemas.microsoft.com/office/powerpoint/2010/main" val="2852446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D291643-29A4-E982-F0FC-A474E58CBCA6}"/>
              </a:ext>
            </a:extLst>
          </p:cNvPr>
          <p:cNvSpPr/>
          <p:nvPr/>
        </p:nvSpPr>
        <p:spPr>
          <a:xfrm>
            <a:off x="0" y="794"/>
            <a:ext cx="18288000" cy="10287000"/>
          </a:xfrm>
          <a:prstGeom prst="rect">
            <a:avLst/>
          </a:prstGeom>
          <a:solidFill>
            <a:schemeClr val="bg1">
              <a:lumMod val="6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pic>
        <p:nvPicPr>
          <p:cNvPr id="4" name="図 3" descr="図形, 四角形&#10;&#10;自動的に生成された説明">
            <a:extLst>
              <a:ext uri="{FF2B5EF4-FFF2-40B4-BE49-F238E27FC236}">
                <a16:creationId xmlns:a16="http://schemas.microsoft.com/office/drawing/2014/main" id="{86909584-3F61-D017-2B7E-F6EB90180D99}"/>
              </a:ext>
            </a:extLst>
          </p:cNvPr>
          <p:cNvPicPr>
            <a:picLocks noChangeAspect="1"/>
          </p:cNvPicPr>
          <p:nvPr/>
        </p:nvPicPr>
        <p:blipFill>
          <a:blip r:embed="rId2"/>
          <a:stretch>
            <a:fillRect/>
          </a:stretch>
        </p:blipFill>
        <p:spPr>
          <a:xfrm>
            <a:off x="0" y="794"/>
            <a:ext cx="18288000" cy="10287000"/>
          </a:xfrm>
          <a:prstGeom prst="rect">
            <a:avLst/>
          </a:prstGeom>
        </p:spPr>
      </p:pic>
      <p:pic>
        <p:nvPicPr>
          <p:cNvPr id="11" name="図 10">
            <a:extLst>
              <a:ext uri="{FF2B5EF4-FFF2-40B4-BE49-F238E27FC236}">
                <a16:creationId xmlns:a16="http://schemas.microsoft.com/office/drawing/2014/main" id="{7963ECD0-2AE3-D5AC-1D39-F87024E5EBF4}"/>
              </a:ext>
            </a:extLst>
          </p:cNvPr>
          <p:cNvPicPr>
            <a:picLocks noChangeAspect="1"/>
          </p:cNvPicPr>
          <p:nvPr/>
        </p:nvPicPr>
        <p:blipFill>
          <a:blip r:embed="rId3"/>
          <a:stretch>
            <a:fillRect/>
          </a:stretch>
        </p:blipFill>
        <p:spPr>
          <a:xfrm>
            <a:off x="13809306" y="9345421"/>
            <a:ext cx="3946849" cy="427560"/>
          </a:xfrm>
          <a:prstGeom prst="rect">
            <a:avLst/>
          </a:prstGeom>
        </p:spPr>
      </p:pic>
      <p:sp>
        <p:nvSpPr>
          <p:cNvPr id="8" name="テキスト ボックス 7">
            <a:extLst>
              <a:ext uri="{FF2B5EF4-FFF2-40B4-BE49-F238E27FC236}">
                <a16:creationId xmlns:a16="http://schemas.microsoft.com/office/drawing/2014/main" id="{C787CA91-2D63-FFEA-64C3-77B10E015F9E}"/>
              </a:ext>
            </a:extLst>
          </p:cNvPr>
          <p:cNvSpPr txBox="1"/>
          <p:nvPr/>
        </p:nvSpPr>
        <p:spPr>
          <a:xfrm>
            <a:off x="9288313" y="4691111"/>
            <a:ext cx="6494417" cy="906366"/>
          </a:xfrm>
          <a:prstGeom prst="rect">
            <a:avLst/>
          </a:prstGeom>
          <a:noFill/>
          <a:ln>
            <a:noFill/>
          </a:ln>
        </p:spPr>
        <p:txBody>
          <a:bodyPr wrap="none" lIns="720000" tIns="144000" rIns="720000" bIns="144000" rtlCol="0">
            <a:spAutoFit/>
          </a:bodyPr>
          <a:lstStyle/>
          <a:p>
            <a:r>
              <a:rPr kumimoji="1" lang="en-US" altLang="ja-JP" sz="4000" b="1" spc="80" dirty="0">
                <a:solidFill>
                  <a:schemeClr val="bg1"/>
                </a:solidFill>
                <a:latin typeface="Roboto Black" panose="02000000000000000000" pitchFamily="2" charset="0"/>
                <a:ea typeface="Roboto Black" panose="02000000000000000000" pitchFamily="2" charset="0"/>
              </a:rPr>
              <a:t>www.tokyo-prime.jp</a:t>
            </a:r>
            <a:endParaRPr kumimoji="1" lang="ja-JP" altLang="en-US" sz="4000" b="1" spc="80">
              <a:solidFill>
                <a:schemeClr val="bg1"/>
              </a:solidFill>
              <a:latin typeface="Roboto Black" panose="02000000000000000000" pitchFamily="2" charset="0"/>
              <a:ea typeface="Noto Sans JP ExtraBold" panose="020B0200000000000000" pitchFamily="34" charset="-128"/>
            </a:endParaRPr>
          </a:p>
        </p:txBody>
      </p:sp>
    </p:spTree>
    <p:extLst>
      <p:ext uri="{BB962C8B-B14F-4D97-AF65-F5344CB8AC3E}">
        <p14:creationId xmlns:p14="http://schemas.microsoft.com/office/powerpoint/2010/main" val="386075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10219785"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東京および国内設置台数</a:t>
            </a:r>
            <a:r>
              <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rPr>
              <a:t>No.1</a:t>
            </a:r>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のタクシーサイネージメディア</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10984217" y="664876"/>
            <a:ext cx="4248279" cy="338554"/>
          </a:xfrm>
          <a:prstGeom prst="rect">
            <a:avLst/>
          </a:prstGeom>
          <a:noFill/>
        </p:spPr>
        <p:txBody>
          <a:bodyPr wrap="none" rtlCol="0">
            <a:spAutoFit/>
          </a:bodyPr>
          <a:lstStyle/>
          <a:p>
            <a:r>
              <a:rPr lang="ja-JP" altLang="en-US" sz="1600" kern="3000" spc="60">
                <a:solidFill>
                  <a:schemeClr val="bg1"/>
                </a:solidFill>
                <a:latin typeface="Noto Sans JP" panose="020B0200000000000000" pitchFamily="34" charset="-128"/>
                <a:ea typeface="Noto Sans JP" panose="020B0200000000000000" pitchFamily="34" charset="-128"/>
              </a:rPr>
              <a:t>全国</a:t>
            </a:r>
            <a:r>
              <a:rPr lang="en-US" altLang="ja-JP" sz="1600" kern="3000" spc="60" dirty="0">
                <a:solidFill>
                  <a:schemeClr val="bg1"/>
                </a:solidFill>
                <a:latin typeface="Noto Sans JP" panose="020B0200000000000000" pitchFamily="34" charset="-128"/>
                <a:ea typeface="Noto Sans JP" panose="020B0200000000000000" pitchFamily="34" charset="-128"/>
              </a:rPr>
              <a:t>35</a:t>
            </a:r>
            <a:r>
              <a:rPr lang="ja-JP" altLang="en-US" sz="1600" kern="3000" spc="60">
                <a:solidFill>
                  <a:schemeClr val="bg1"/>
                </a:solidFill>
                <a:latin typeface="Noto Sans JP" panose="020B0200000000000000" pitchFamily="34" charset="-128"/>
                <a:ea typeface="Noto Sans JP" panose="020B0200000000000000" pitchFamily="34" charset="-128"/>
              </a:rPr>
              <a:t>都道府県にて展開をしております。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24" name="テキスト ボックス 23">
            <a:extLst>
              <a:ext uri="{FF2B5EF4-FFF2-40B4-BE49-F238E27FC236}">
                <a16:creationId xmlns:a16="http://schemas.microsoft.com/office/drawing/2014/main" id="{F629263D-A403-B511-AAE4-FAB92AFFFBF4}"/>
              </a:ext>
            </a:extLst>
          </p:cNvPr>
          <p:cNvSpPr txBox="1"/>
          <p:nvPr/>
        </p:nvSpPr>
        <p:spPr>
          <a:xfrm>
            <a:off x="3706791" y="2018710"/>
            <a:ext cx="7814640" cy="738664"/>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サイネージ導入台数</a:t>
            </a:r>
            <a:r>
              <a:rPr kumimoji="1" lang="en-US" altLang="ja-JP" sz="2000" spc="40" dirty="0">
                <a:latin typeface="Noto Sans JP" panose="020B0200000000000000" pitchFamily="34" charset="-128"/>
                <a:ea typeface="Noto Sans JP" panose="020B0200000000000000" pitchFamily="34" charset="-128"/>
              </a:rPr>
              <a:t>  </a:t>
            </a:r>
            <a:r>
              <a:rPr kumimoji="1" lang="en-US" altLang="ja-JP" sz="4200" b="1" spc="40" dirty="0">
                <a:solidFill>
                  <a:srgbClr val="FF8F1C"/>
                </a:solidFill>
                <a:latin typeface="Roboto Black" panose="02000000000000000000" pitchFamily="2" charset="0"/>
                <a:ea typeface="Roboto Black" panose="02000000000000000000" pitchFamily="2" charset="0"/>
              </a:rPr>
              <a:t>70,000</a:t>
            </a:r>
            <a:r>
              <a:rPr kumimoji="1" lang="en-US" altLang="ja-JP" sz="2000" spc="40" dirty="0">
                <a:solidFill>
                  <a:srgbClr val="FF8F1C"/>
                </a:solidFill>
                <a:latin typeface="Noto Sans JP" panose="020B0200000000000000" pitchFamily="34" charset="-128"/>
                <a:ea typeface="Noto Sans JP" panose="020B0200000000000000" pitchFamily="34" charset="-128"/>
              </a:rPr>
              <a:t>  </a:t>
            </a:r>
            <a:r>
              <a:rPr kumimoji="1" lang="ja-JP" altLang="en-US" sz="2000" spc="40">
                <a:solidFill>
                  <a:srgbClr val="FF8F1C"/>
                </a:solidFill>
                <a:latin typeface="Noto Sans JP" panose="020B0200000000000000" pitchFamily="34" charset="-128"/>
                <a:ea typeface="Noto Sans JP" panose="020B0200000000000000" pitchFamily="34" charset="-128"/>
              </a:rPr>
              <a:t>台</a:t>
            </a:r>
            <a:r>
              <a:rPr kumimoji="1" lang="en-US" altLang="ja-JP" sz="2000" spc="40" dirty="0">
                <a:latin typeface="Noto Sans JP" panose="020B0200000000000000" pitchFamily="34" charset="-128"/>
                <a:ea typeface="Noto Sans JP" panose="020B0200000000000000" pitchFamily="34" charset="-128"/>
              </a:rPr>
              <a:t> </a:t>
            </a:r>
            <a:r>
              <a:rPr kumimoji="1" lang="ja-JP" altLang="en-US" sz="2000" spc="40">
                <a:latin typeface="Noto Sans JP" panose="020B0200000000000000" pitchFamily="34" charset="-128"/>
                <a:ea typeface="Noto Sans JP" panose="020B0200000000000000" pitchFamily="34" charset="-128"/>
              </a:rPr>
              <a:t>（東京</a:t>
            </a:r>
            <a:r>
              <a:rPr kumimoji="1" lang="en-US" altLang="ja-JP" sz="2000" spc="40" dirty="0">
                <a:latin typeface="Noto Sans JP" panose="020B0200000000000000" pitchFamily="34" charset="-128"/>
                <a:ea typeface="Noto Sans JP" panose="020B0200000000000000" pitchFamily="34" charset="-128"/>
              </a:rPr>
              <a:t> </a:t>
            </a:r>
            <a:r>
              <a:rPr kumimoji="1" lang="ja-JP" altLang="en-US" sz="2000" spc="40">
                <a:latin typeface="Noto Sans JP" panose="020B0200000000000000" pitchFamily="34" charset="-128"/>
                <a:ea typeface="Noto Sans JP" panose="020B0200000000000000" pitchFamily="34" charset="-128"/>
              </a:rPr>
              <a:t>約</a:t>
            </a:r>
            <a:r>
              <a:rPr kumimoji="1" lang="en-US" altLang="ja-JP" sz="2000" spc="40" dirty="0">
                <a:latin typeface="Noto Sans JP" panose="020B0200000000000000" pitchFamily="34" charset="-128"/>
                <a:ea typeface="Noto Sans JP" panose="020B0200000000000000" pitchFamily="34" charset="-128"/>
              </a:rPr>
              <a:t> </a:t>
            </a:r>
            <a:r>
              <a:rPr kumimoji="1" lang="en-US" altLang="ja-JP" sz="2800" b="1" spc="40" dirty="0">
                <a:latin typeface="Roboto Black" panose="02000000000000000000" pitchFamily="2" charset="0"/>
                <a:ea typeface="Roboto Black" panose="02000000000000000000" pitchFamily="2" charset="0"/>
              </a:rPr>
              <a:t>25,500</a:t>
            </a:r>
            <a:r>
              <a:rPr kumimoji="1" lang="en-US" altLang="ja-JP" sz="2000" spc="40" dirty="0">
                <a:latin typeface="Noto Sans JP" panose="020B0200000000000000" pitchFamily="34" charset="-128"/>
                <a:ea typeface="Noto Sans JP" panose="020B0200000000000000" pitchFamily="34" charset="-128"/>
              </a:rPr>
              <a:t> </a:t>
            </a:r>
            <a:r>
              <a:rPr kumimoji="1" lang="ja-JP" altLang="en-US" sz="2000" spc="40">
                <a:latin typeface="Noto Sans JP" panose="020B0200000000000000" pitchFamily="34" charset="-128"/>
                <a:ea typeface="Noto Sans JP" panose="020B0200000000000000" pitchFamily="34" charset="-128"/>
              </a:rPr>
              <a:t>台）</a:t>
            </a:r>
          </a:p>
        </p:txBody>
      </p:sp>
      <p:sp>
        <p:nvSpPr>
          <p:cNvPr id="26" name="テキスト ボックス 25">
            <a:extLst>
              <a:ext uri="{FF2B5EF4-FFF2-40B4-BE49-F238E27FC236}">
                <a16:creationId xmlns:a16="http://schemas.microsoft.com/office/drawing/2014/main" id="{02C69161-C498-61D9-7167-B7EE6F6603FF}"/>
              </a:ext>
            </a:extLst>
          </p:cNvPr>
          <p:cNvSpPr txBox="1"/>
          <p:nvPr/>
        </p:nvSpPr>
        <p:spPr>
          <a:xfrm>
            <a:off x="3706791" y="3005117"/>
            <a:ext cx="8717130" cy="738664"/>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月間リーチ数</a:t>
            </a:r>
            <a:r>
              <a:rPr kumimoji="1" lang="en-US" altLang="ja-JP" sz="2000" spc="40" dirty="0">
                <a:latin typeface="Noto Sans JP" panose="020B0200000000000000" pitchFamily="34" charset="-128"/>
                <a:ea typeface="Noto Sans JP" panose="020B0200000000000000" pitchFamily="34" charset="-128"/>
              </a:rPr>
              <a:t>  </a:t>
            </a:r>
            <a:r>
              <a:rPr kumimoji="1" lang="en-US" altLang="ja-JP" sz="4200" b="1" spc="40" dirty="0">
                <a:solidFill>
                  <a:srgbClr val="FF8F1C"/>
                </a:solidFill>
                <a:latin typeface="Roboto Black" panose="02000000000000000000" pitchFamily="2" charset="0"/>
                <a:ea typeface="Roboto Black" panose="02000000000000000000" pitchFamily="2" charset="0"/>
              </a:rPr>
              <a:t>35,000,000</a:t>
            </a:r>
            <a:r>
              <a:rPr kumimoji="1" lang="en-US" altLang="ja-JP" sz="2000" spc="40" dirty="0">
                <a:solidFill>
                  <a:srgbClr val="FF8F1C"/>
                </a:solidFill>
                <a:latin typeface="Noto Sans JP" panose="020B0200000000000000" pitchFamily="34" charset="-128"/>
                <a:ea typeface="Noto Sans JP" panose="020B0200000000000000" pitchFamily="34" charset="-128"/>
              </a:rPr>
              <a:t>  </a:t>
            </a:r>
            <a:r>
              <a:rPr kumimoji="1" lang="ja-JP" altLang="en-US" sz="2000" spc="40">
                <a:solidFill>
                  <a:srgbClr val="FF8F1C"/>
                </a:solidFill>
                <a:latin typeface="Noto Sans JP" panose="020B0200000000000000" pitchFamily="34" charset="-128"/>
                <a:ea typeface="Noto Sans JP" panose="020B0200000000000000" pitchFamily="34" charset="-128"/>
              </a:rPr>
              <a:t>人</a:t>
            </a:r>
            <a:r>
              <a:rPr kumimoji="1" lang="ja-JP" altLang="en-US" sz="2000" spc="40">
                <a:latin typeface="Noto Sans JP" panose="020B0200000000000000" pitchFamily="34" charset="-128"/>
                <a:ea typeface="Noto Sans JP" panose="020B0200000000000000" pitchFamily="34" charset="-128"/>
              </a:rPr>
              <a:t>（東京</a:t>
            </a:r>
            <a:r>
              <a:rPr kumimoji="1" lang="en-US" altLang="ja-JP" sz="2000" spc="40" dirty="0">
                <a:latin typeface="Noto Sans JP" panose="020B0200000000000000" pitchFamily="34" charset="-128"/>
                <a:ea typeface="Noto Sans JP" panose="020B0200000000000000" pitchFamily="34" charset="-128"/>
              </a:rPr>
              <a:t> </a:t>
            </a:r>
            <a:r>
              <a:rPr kumimoji="1" lang="en-US" altLang="ja-JP" sz="2800" b="1" spc="40" dirty="0">
                <a:latin typeface="Roboto Black" panose="02000000000000000000" pitchFamily="2" charset="0"/>
                <a:ea typeface="Roboto Black" panose="02000000000000000000" pitchFamily="2" charset="0"/>
              </a:rPr>
              <a:t>15,000,000</a:t>
            </a:r>
            <a:r>
              <a:rPr kumimoji="1" lang="en-US" altLang="ja-JP" sz="2000" spc="40" dirty="0">
                <a:latin typeface="Noto Sans JP" panose="020B0200000000000000" pitchFamily="34" charset="-128"/>
                <a:ea typeface="Noto Sans JP" panose="020B0200000000000000" pitchFamily="34" charset="-128"/>
              </a:rPr>
              <a:t> </a:t>
            </a:r>
            <a:r>
              <a:rPr kumimoji="1" lang="ja-JP" altLang="en-US" sz="2000" spc="40">
                <a:latin typeface="Noto Sans JP" panose="020B0200000000000000" pitchFamily="34" charset="-128"/>
                <a:ea typeface="Noto Sans JP" panose="020B0200000000000000" pitchFamily="34" charset="-128"/>
              </a:rPr>
              <a:t>人</a:t>
            </a:r>
            <a:r>
              <a:rPr kumimoji="1" lang="en-US" altLang="ja-JP" sz="2000" spc="40" dirty="0">
                <a:latin typeface="Noto Sans JP" panose="020B0200000000000000" pitchFamily="34" charset="-128"/>
                <a:ea typeface="Noto Sans JP" panose="020B0200000000000000" pitchFamily="34" charset="-128"/>
              </a:rPr>
              <a:t>〜</a:t>
            </a:r>
            <a:r>
              <a:rPr kumimoji="1" lang="ja-JP" altLang="en-US" sz="2000" spc="40">
                <a:latin typeface="Noto Sans JP" panose="020B0200000000000000" pitchFamily="34" charset="-128"/>
                <a:ea typeface="Noto Sans JP" panose="020B0200000000000000" pitchFamily="34" charset="-128"/>
              </a:rPr>
              <a:t>）</a:t>
            </a:r>
          </a:p>
        </p:txBody>
      </p:sp>
      <p:sp>
        <p:nvSpPr>
          <p:cNvPr id="27" name="テキスト ボックス 26">
            <a:extLst>
              <a:ext uri="{FF2B5EF4-FFF2-40B4-BE49-F238E27FC236}">
                <a16:creationId xmlns:a16="http://schemas.microsoft.com/office/drawing/2014/main" id="{867D7C45-DC22-E576-AC1F-E3D74DD08117}"/>
              </a:ext>
            </a:extLst>
          </p:cNvPr>
          <p:cNvSpPr txBox="1"/>
          <p:nvPr/>
        </p:nvSpPr>
        <p:spPr>
          <a:xfrm>
            <a:off x="2393380" y="3991524"/>
            <a:ext cx="3425938" cy="738664"/>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全国</a:t>
            </a:r>
            <a:r>
              <a:rPr kumimoji="1" lang="en-US" altLang="ja-JP" sz="2000" spc="40" dirty="0">
                <a:latin typeface="Noto Sans JP" panose="020B0200000000000000" pitchFamily="34" charset="-128"/>
                <a:ea typeface="Noto Sans JP" panose="020B0200000000000000" pitchFamily="34" charset="-128"/>
              </a:rPr>
              <a:t>  </a:t>
            </a:r>
            <a:r>
              <a:rPr kumimoji="1" lang="en-US" altLang="ja-JP" sz="4200" b="1" spc="40" dirty="0">
                <a:solidFill>
                  <a:srgbClr val="FF8F1C"/>
                </a:solidFill>
                <a:latin typeface="Roboto Black" panose="02000000000000000000" pitchFamily="2" charset="0"/>
                <a:ea typeface="Roboto Black" panose="02000000000000000000" pitchFamily="2" charset="0"/>
              </a:rPr>
              <a:t>35</a:t>
            </a:r>
            <a:r>
              <a:rPr kumimoji="1" lang="en-US" altLang="ja-JP" sz="2000" spc="40" dirty="0">
                <a:solidFill>
                  <a:srgbClr val="FF8F1C"/>
                </a:solidFill>
                <a:latin typeface="Noto Sans JP" panose="020B0200000000000000" pitchFamily="34" charset="-128"/>
                <a:ea typeface="Noto Sans JP" panose="020B0200000000000000" pitchFamily="34" charset="-128"/>
              </a:rPr>
              <a:t>  </a:t>
            </a:r>
            <a:r>
              <a:rPr kumimoji="1" lang="ja-JP" altLang="en-US" sz="2000" spc="40">
                <a:solidFill>
                  <a:srgbClr val="FF8F1C"/>
                </a:solidFill>
                <a:latin typeface="Noto Sans JP" panose="020B0200000000000000" pitchFamily="34" charset="-128"/>
                <a:ea typeface="Noto Sans JP" panose="020B0200000000000000" pitchFamily="34" charset="-128"/>
              </a:rPr>
              <a:t>都道府県</a:t>
            </a:r>
            <a:r>
              <a:rPr kumimoji="1" lang="ja-JP" altLang="en-US" sz="2000" spc="40">
                <a:latin typeface="Noto Sans JP" panose="020B0200000000000000" pitchFamily="34" charset="-128"/>
                <a:ea typeface="Noto Sans JP" panose="020B0200000000000000" pitchFamily="34" charset="-128"/>
              </a:rPr>
              <a:t>に展開</a:t>
            </a:r>
          </a:p>
        </p:txBody>
      </p:sp>
      <p:sp>
        <p:nvSpPr>
          <p:cNvPr id="28" name="テキスト ボックス 27">
            <a:extLst>
              <a:ext uri="{FF2B5EF4-FFF2-40B4-BE49-F238E27FC236}">
                <a16:creationId xmlns:a16="http://schemas.microsoft.com/office/drawing/2014/main" id="{A935FB17-748F-243F-DED1-1BB7A705A634}"/>
              </a:ext>
            </a:extLst>
          </p:cNvPr>
          <p:cNvSpPr txBox="1"/>
          <p:nvPr/>
        </p:nvSpPr>
        <p:spPr>
          <a:xfrm>
            <a:off x="2410005" y="4833809"/>
            <a:ext cx="815608" cy="2264915"/>
          </a:xfrm>
          <a:prstGeom prst="rect">
            <a:avLst/>
          </a:prstGeom>
          <a:noFill/>
        </p:spPr>
        <p:txBody>
          <a:bodyPr wrap="none" rtlCol="0">
            <a:spAutoFit/>
          </a:bodyPr>
          <a:lstStyle/>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札幌</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東京</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神奈川</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埼玉</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千葉</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名古屋</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71C5E706-213E-A94E-A126-E5C1F760AC84}"/>
              </a:ext>
            </a:extLst>
          </p:cNvPr>
          <p:cNvSpPr txBox="1"/>
          <p:nvPr/>
        </p:nvSpPr>
        <p:spPr>
          <a:xfrm>
            <a:off x="3372241" y="4833809"/>
            <a:ext cx="1262845" cy="2264915"/>
          </a:xfrm>
          <a:prstGeom prst="rect">
            <a:avLst/>
          </a:prstGeom>
          <a:noFill/>
        </p:spPr>
        <p:txBody>
          <a:bodyPr wrap="none" rtlCol="0">
            <a:spAutoFit/>
          </a:bodyPr>
          <a:lstStyle/>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2,100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25,500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8,100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3,000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3,000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4,000</a:t>
            </a:r>
            <a:r>
              <a:rPr kumimoji="1" lang="ja-JP" altLang="en-US" sz="1600" spc="40">
                <a:latin typeface="Noto Sans JP" panose="020B0200000000000000" pitchFamily="34" charset="-128"/>
                <a:ea typeface="Noto Sans JP" panose="020B0200000000000000" pitchFamily="34" charset="-128"/>
              </a:rPr>
              <a:t>台</a:t>
            </a:r>
          </a:p>
        </p:txBody>
      </p:sp>
      <p:sp>
        <p:nvSpPr>
          <p:cNvPr id="30" name="テキスト ボックス 29">
            <a:extLst>
              <a:ext uri="{FF2B5EF4-FFF2-40B4-BE49-F238E27FC236}">
                <a16:creationId xmlns:a16="http://schemas.microsoft.com/office/drawing/2014/main" id="{E79C2E47-A26A-94BB-8AEA-9EA9795C5628}"/>
              </a:ext>
            </a:extLst>
          </p:cNvPr>
          <p:cNvSpPr txBox="1"/>
          <p:nvPr/>
        </p:nvSpPr>
        <p:spPr>
          <a:xfrm>
            <a:off x="5284820" y="4833809"/>
            <a:ext cx="916918" cy="2264915"/>
          </a:xfrm>
          <a:prstGeom prst="rect">
            <a:avLst/>
          </a:prstGeom>
          <a:noFill/>
        </p:spPr>
        <p:txBody>
          <a:bodyPr wrap="none" rtlCol="0">
            <a:spAutoFit/>
          </a:bodyPr>
          <a:lstStyle/>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京都</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大阪</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神戸</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福岡</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沖縄</a:t>
            </a:r>
            <a:endParaRPr kumimoji="1" lang="en-US" altLang="ja-JP" sz="1600" spc="40" dirty="0">
              <a:solidFill>
                <a:srgbClr val="A9AAAA"/>
              </a:solidFill>
              <a:latin typeface="Noto Sans JP" panose="020B0200000000000000" pitchFamily="34" charset="-128"/>
              <a:ea typeface="Noto Sans JP" panose="020B0200000000000000" pitchFamily="34" charset="-128"/>
            </a:endParaRPr>
          </a:p>
          <a:p>
            <a:pPr>
              <a:lnSpc>
                <a:spcPct val="150000"/>
              </a:lnSpc>
            </a:pPr>
            <a:r>
              <a:rPr kumimoji="1" lang="ja-JP" altLang="en-US" sz="1600" spc="40">
                <a:solidFill>
                  <a:srgbClr val="A9AAAA"/>
                </a:solidFill>
                <a:latin typeface="Noto Sans JP" panose="020B0200000000000000" pitchFamily="34" charset="-128"/>
                <a:ea typeface="Noto Sans JP" panose="020B0200000000000000" pitchFamily="34" charset="-128"/>
              </a:rPr>
              <a:t>その他</a:t>
            </a:r>
            <a:r>
              <a:rPr kumimoji="1" lang="en-US" altLang="ja-JP" sz="1600" spc="40" dirty="0">
                <a:solidFill>
                  <a:srgbClr val="A9AAAA"/>
                </a:solidFill>
                <a:latin typeface="Noto Sans JP" panose="020B0200000000000000" pitchFamily="34" charset="-128"/>
                <a:ea typeface="Noto Sans JP" panose="020B0200000000000000" pitchFamily="34" charset="-128"/>
              </a:rPr>
              <a:t>*</a:t>
            </a:r>
            <a:endParaRPr kumimoji="1" lang="ja-JP" altLang="en-US" sz="1600" spc="40">
              <a:solidFill>
                <a:srgbClr val="A9AAAA"/>
              </a:solidFill>
              <a:latin typeface="Noto Sans JP" panose="020B0200000000000000" pitchFamily="34" charset="-128"/>
              <a:ea typeface="Noto Sans JP" panose="020B0200000000000000" pitchFamily="34" charset="-128"/>
            </a:endParaRPr>
          </a:p>
        </p:txBody>
      </p:sp>
      <p:sp>
        <p:nvSpPr>
          <p:cNvPr id="31" name="テキスト ボックス 30">
            <a:extLst>
              <a:ext uri="{FF2B5EF4-FFF2-40B4-BE49-F238E27FC236}">
                <a16:creationId xmlns:a16="http://schemas.microsoft.com/office/drawing/2014/main" id="{D311AC6A-BFFA-B968-7240-C159433E8E9F}"/>
              </a:ext>
            </a:extLst>
          </p:cNvPr>
          <p:cNvSpPr txBox="1"/>
          <p:nvPr/>
        </p:nvSpPr>
        <p:spPr>
          <a:xfrm>
            <a:off x="6247055" y="4833809"/>
            <a:ext cx="1143903" cy="2264915"/>
          </a:xfrm>
          <a:prstGeom prst="rect">
            <a:avLst/>
          </a:prstGeom>
          <a:noFill/>
        </p:spPr>
        <p:txBody>
          <a:bodyPr wrap="none" rtlCol="0">
            <a:spAutoFit/>
          </a:bodyPr>
          <a:lstStyle/>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3,600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9,100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3,300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2,400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500</a:t>
            </a:r>
            <a:r>
              <a:rPr kumimoji="1" lang="ja-JP" altLang="en-US" sz="1600" spc="40">
                <a:latin typeface="Noto Sans JP" panose="020B0200000000000000" pitchFamily="34" charset="-128"/>
                <a:ea typeface="Noto Sans JP" panose="020B0200000000000000" pitchFamily="34" charset="-128"/>
              </a:rPr>
              <a:t>台</a:t>
            </a:r>
            <a:endParaRPr kumimoji="1" lang="en-US" altLang="ja-JP" sz="1600" spc="40" dirty="0">
              <a:latin typeface="Noto Sans JP" panose="020B0200000000000000" pitchFamily="34" charset="-128"/>
              <a:ea typeface="Noto Sans JP" panose="020B0200000000000000" pitchFamily="34" charset="-128"/>
            </a:endParaRPr>
          </a:p>
          <a:p>
            <a:pPr algn="r">
              <a:lnSpc>
                <a:spcPct val="150000"/>
              </a:lnSpc>
            </a:pPr>
            <a:r>
              <a:rPr kumimoji="1" lang="ja-JP" altLang="en-US" sz="1600" spc="40">
                <a:latin typeface="Noto Sans JP" panose="020B0200000000000000" pitchFamily="34" charset="-128"/>
                <a:ea typeface="Noto Sans JP" panose="020B0200000000000000" pitchFamily="34" charset="-128"/>
              </a:rPr>
              <a:t>約</a:t>
            </a:r>
            <a:r>
              <a:rPr kumimoji="1" lang="en-US" altLang="ja-JP" sz="1600" spc="40" dirty="0">
                <a:latin typeface="Noto Sans JP" panose="020B0200000000000000" pitchFamily="34" charset="-128"/>
                <a:ea typeface="Noto Sans JP" panose="020B0200000000000000" pitchFamily="34" charset="-128"/>
              </a:rPr>
              <a:t>5,400</a:t>
            </a:r>
            <a:r>
              <a:rPr kumimoji="1" lang="ja-JP" altLang="en-US" sz="1600" spc="40">
                <a:latin typeface="Noto Sans JP" panose="020B0200000000000000" pitchFamily="34" charset="-128"/>
                <a:ea typeface="Noto Sans JP" panose="020B0200000000000000" pitchFamily="34" charset="-128"/>
              </a:rPr>
              <a:t>台</a:t>
            </a:r>
          </a:p>
        </p:txBody>
      </p:sp>
      <p:sp>
        <p:nvSpPr>
          <p:cNvPr id="32" name="テキスト ボックス 31">
            <a:extLst>
              <a:ext uri="{FF2B5EF4-FFF2-40B4-BE49-F238E27FC236}">
                <a16:creationId xmlns:a16="http://schemas.microsoft.com/office/drawing/2014/main" id="{BAB0F004-C2B5-6A6D-E14A-4EA2D8999E5F}"/>
              </a:ext>
            </a:extLst>
          </p:cNvPr>
          <p:cNvSpPr txBox="1"/>
          <p:nvPr/>
        </p:nvSpPr>
        <p:spPr>
          <a:xfrm>
            <a:off x="2443256" y="7282081"/>
            <a:ext cx="7164570" cy="840038"/>
          </a:xfrm>
          <a:prstGeom prst="rect">
            <a:avLst/>
          </a:prstGeom>
          <a:noFill/>
        </p:spPr>
        <p:txBody>
          <a:bodyPr wrap="square" rtlCol="0">
            <a:spAutoFit/>
          </a:bodyPr>
          <a:lstStyle/>
          <a:p>
            <a:pPr>
              <a:lnSpc>
                <a:spcPct val="140000"/>
              </a:lnSpc>
            </a:pPr>
            <a:r>
              <a:rPr lang="en-US" altLang="ja-JP" sz="1200" kern="0" spc="150" dirty="0">
                <a:solidFill>
                  <a:srgbClr val="A9AAAA"/>
                </a:solidFill>
                <a:latin typeface="Noto Sans JP" panose="020B0200000000000000" pitchFamily="34" charset="-128"/>
                <a:ea typeface="Noto Sans JP" panose="020B0200000000000000" pitchFamily="34" charset="-128"/>
                <a:cs typeface="Noto Serif JP Regular" pitchFamily="34" charset="-120"/>
              </a:rPr>
              <a:t>* </a:t>
            </a:r>
            <a:r>
              <a:rPr lang="ja-JP" altLang="en-US" sz="1200" kern="0" spc="150">
                <a:solidFill>
                  <a:srgbClr val="A9AAAA"/>
                </a:solidFill>
                <a:latin typeface="Noto Sans JP" panose="020B0200000000000000" pitchFamily="34" charset="-128"/>
                <a:ea typeface="Noto Sans JP" panose="020B0200000000000000" pitchFamily="34" charset="-128"/>
                <a:cs typeface="Noto Serif JP Regular" pitchFamily="34" charset="-120"/>
              </a:rPr>
              <a:t>北海道（札幌を除く）、岩手県、宮城県、秋田県、山形県、福島県、茨城県、栃木県、群馬県、新潟県、富山県、石川県、長野県、岐阜県、静岡県、愛知県（名古屋を除く）、三重県、滋賀県、奈良県、和歌山県、広島県、愛媛県、高知県、佐賀県、長崎県、熊本県</a:t>
            </a:r>
            <a:endParaRPr lang="ja-JP" altLang="en-US" sz="1200">
              <a:solidFill>
                <a:srgbClr val="A9AAAA"/>
              </a:solidFill>
              <a:latin typeface="Noto Sans JP" panose="020B0200000000000000" pitchFamily="34" charset="-128"/>
              <a:ea typeface="Noto Sans JP" panose="020B0200000000000000" pitchFamily="34" charset="-128"/>
            </a:endParaRPr>
          </a:p>
        </p:txBody>
      </p:sp>
      <p:pic>
        <p:nvPicPr>
          <p:cNvPr id="9" name="図 8">
            <a:extLst>
              <a:ext uri="{FF2B5EF4-FFF2-40B4-BE49-F238E27FC236}">
                <a16:creationId xmlns:a16="http://schemas.microsoft.com/office/drawing/2014/main" id="{B9BC5D54-1594-6FC6-36C5-11EE203F77A7}"/>
              </a:ext>
            </a:extLst>
          </p:cNvPr>
          <p:cNvPicPr>
            <a:picLocks noChangeAspect="1"/>
          </p:cNvPicPr>
          <p:nvPr/>
        </p:nvPicPr>
        <p:blipFill>
          <a:blip r:embed="rId4"/>
          <a:stretch>
            <a:fillRect/>
          </a:stretch>
        </p:blipFill>
        <p:spPr>
          <a:xfrm>
            <a:off x="10312233" y="2936663"/>
            <a:ext cx="4939382" cy="4761706"/>
          </a:xfrm>
          <a:prstGeom prst="rect">
            <a:avLst/>
          </a:prstGeom>
        </p:spPr>
      </p:pic>
      <p:pic>
        <p:nvPicPr>
          <p:cNvPr id="16" name="図 15">
            <a:extLst>
              <a:ext uri="{FF2B5EF4-FFF2-40B4-BE49-F238E27FC236}">
                <a16:creationId xmlns:a16="http://schemas.microsoft.com/office/drawing/2014/main" id="{E7125876-AAE6-7E59-C7CC-7262E34314BB}"/>
              </a:ext>
            </a:extLst>
          </p:cNvPr>
          <p:cNvPicPr>
            <a:picLocks noChangeAspect="1"/>
          </p:cNvPicPr>
          <p:nvPr/>
        </p:nvPicPr>
        <p:blipFill>
          <a:blip r:embed="rId5"/>
          <a:stretch>
            <a:fillRect/>
          </a:stretch>
        </p:blipFill>
        <p:spPr>
          <a:xfrm>
            <a:off x="2452967" y="2200257"/>
            <a:ext cx="1016373" cy="480610"/>
          </a:xfrm>
          <a:prstGeom prst="rect">
            <a:avLst/>
          </a:prstGeom>
        </p:spPr>
      </p:pic>
      <p:pic>
        <p:nvPicPr>
          <p:cNvPr id="17" name="図 16">
            <a:extLst>
              <a:ext uri="{FF2B5EF4-FFF2-40B4-BE49-F238E27FC236}">
                <a16:creationId xmlns:a16="http://schemas.microsoft.com/office/drawing/2014/main" id="{37F43220-34FD-3067-9CB8-8B16A96D36FF}"/>
              </a:ext>
            </a:extLst>
          </p:cNvPr>
          <p:cNvPicPr>
            <a:picLocks noChangeAspect="1"/>
          </p:cNvPicPr>
          <p:nvPr/>
        </p:nvPicPr>
        <p:blipFill>
          <a:blip r:embed="rId6"/>
          <a:stretch>
            <a:fillRect/>
          </a:stretch>
        </p:blipFill>
        <p:spPr>
          <a:xfrm>
            <a:off x="2546226" y="3171554"/>
            <a:ext cx="829855" cy="485387"/>
          </a:xfrm>
          <a:prstGeom prst="rect">
            <a:avLst/>
          </a:prstGeom>
        </p:spPr>
      </p:pic>
      <p:sp>
        <p:nvSpPr>
          <p:cNvPr id="5" name="Slide Number Placeholder 5">
            <a:extLst>
              <a:ext uri="{FF2B5EF4-FFF2-40B4-BE49-F238E27FC236}">
                <a16:creationId xmlns:a16="http://schemas.microsoft.com/office/drawing/2014/main" id="{AF67CF2C-B4F2-5863-4AC7-141D2DD29D0A}"/>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chemeClr val="bg1"/>
                </a:solidFill>
              </a:rPr>
              <a:t>0</a:t>
            </a:r>
            <a:fld id="{A27B049E-E732-EF42-BC2D-7B5004CEC76D}" type="slidenum">
              <a:rPr kumimoji="1" lang="ja-JP" altLang="en-US" smtClean="0">
                <a:solidFill>
                  <a:schemeClr val="bg1"/>
                </a:solidFill>
              </a:rPr>
              <a:pPr/>
              <a:t>5</a:t>
            </a:fld>
            <a:endParaRPr kumimoji="1" lang="ja-JP" altLang="en-US">
              <a:solidFill>
                <a:schemeClr val="bg1"/>
              </a:solidFill>
            </a:endParaRPr>
          </a:p>
        </p:txBody>
      </p:sp>
    </p:spTree>
    <p:extLst>
      <p:ext uri="{BB962C8B-B14F-4D97-AF65-F5344CB8AC3E}">
        <p14:creationId xmlns:p14="http://schemas.microsoft.com/office/powerpoint/2010/main" val="154225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6419706"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富裕層・ビジネス層に効率的にリーチ</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7" name="テキスト ボックス 6">
            <a:extLst>
              <a:ext uri="{FF2B5EF4-FFF2-40B4-BE49-F238E27FC236}">
                <a16:creationId xmlns:a16="http://schemas.microsoft.com/office/drawing/2014/main" id="{29F31FAC-E675-91DE-A47B-CE34E9AE4208}"/>
              </a:ext>
            </a:extLst>
          </p:cNvPr>
          <p:cNvSpPr txBox="1"/>
          <p:nvPr/>
        </p:nvSpPr>
        <p:spPr>
          <a:xfrm>
            <a:off x="7260115" y="348993"/>
            <a:ext cx="9764211" cy="744499"/>
          </a:xfrm>
          <a:prstGeom prst="rect">
            <a:avLst/>
          </a:prstGeom>
          <a:noFill/>
        </p:spPr>
        <p:txBody>
          <a:bodyPr wrap="none" rtlCol="0">
            <a:spAutoFit/>
          </a:bodyPr>
          <a:lstStyle/>
          <a:p>
            <a:pPr>
              <a:lnSpc>
                <a:spcPct val="140000"/>
              </a:lnSpc>
            </a:pPr>
            <a:r>
              <a:rPr lang="en-US" altLang="ja-JP" sz="1600" kern="3000" spc="60" dirty="0">
                <a:solidFill>
                  <a:schemeClr val="bg1"/>
                </a:solidFill>
                <a:latin typeface="Noto Sans JP" panose="020B0200000000000000" pitchFamily="34" charset="-128"/>
                <a:ea typeface="Noto Sans JP" panose="020B0200000000000000" pitchFamily="34" charset="-128"/>
              </a:rPr>
              <a:t>TOKYO PRIME</a:t>
            </a:r>
            <a:r>
              <a:rPr lang="ja-JP" altLang="en-US" sz="1600" kern="3000" spc="60">
                <a:solidFill>
                  <a:schemeClr val="bg1"/>
                </a:solidFill>
                <a:latin typeface="Noto Sans JP" panose="020B0200000000000000" pitchFamily="34" charset="-128"/>
                <a:ea typeface="Noto Sans JP" panose="020B0200000000000000" pitchFamily="34" charset="-128"/>
              </a:rPr>
              <a:t>を搭載するのは業界最大手の日本交通をはじめとするタクシー会社。</a:t>
            </a:r>
            <a:endParaRPr lang="en-US" altLang="ja-JP" sz="1600" kern="3000" spc="60" dirty="0">
              <a:solidFill>
                <a:schemeClr val="bg1"/>
              </a:solidFill>
              <a:latin typeface="Noto Sans JP" panose="020B0200000000000000" pitchFamily="34" charset="-128"/>
              <a:ea typeface="Noto Sans JP" panose="020B0200000000000000" pitchFamily="34" charset="-128"/>
            </a:endParaRPr>
          </a:p>
          <a:p>
            <a:pPr>
              <a:lnSpc>
                <a:spcPct val="140000"/>
              </a:lnSpc>
            </a:pPr>
            <a:r>
              <a:rPr kumimoji="1" lang="ja-JP" altLang="en-US" sz="1600" kern="3000" spc="60">
                <a:solidFill>
                  <a:schemeClr val="bg1"/>
                </a:solidFill>
                <a:latin typeface="Noto Sans JP" panose="020B0200000000000000" pitchFamily="34" charset="-128"/>
                <a:ea typeface="Noto Sans JP" panose="020B0200000000000000" pitchFamily="34" charset="-128"/>
              </a:rPr>
              <a:t>その中でも厳選された会社のみが保有する専用乗り場に、多くの富裕層・ビジネス層が乗降します。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F55DA8F2-E58D-FE47-ACC3-4D9776B7B638}"/>
              </a:ext>
            </a:extLst>
          </p:cNvPr>
          <p:cNvSpPr txBox="1"/>
          <p:nvPr/>
        </p:nvSpPr>
        <p:spPr>
          <a:xfrm>
            <a:off x="3789919" y="2178423"/>
            <a:ext cx="3585597" cy="400110"/>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都内タクシー利用者カバー率</a:t>
            </a:r>
          </a:p>
        </p:txBody>
      </p:sp>
      <p:sp>
        <p:nvSpPr>
          <p:cNvPr id="15" name="テキスト ボックス 14">
            <a:extLst>
              <a:ext uri="{FF2B5EF4-FFF2-40B4-BE49-F238E27FC236}">
                <a16:creationId xmlns:a16="http://schemas.microsoft.com/office/drawing/2014/main" id="{5AEB97BD-CD69-9D64-4A14-DC10635DF4D5}"/>
              </a:ext>
            </a:extLst>
          </p:cNvPr>
          <p:cNvSpPr txBox="1"/>
          <p:nvPr/>
        </p:nvSpPr>
        <p:spPr>
          <a:xfrm>
            <a:off x="3789919" y="3663595"/>
            <a:ext cx="2539157" cy="400110"/>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都内主要走行エリア</a:t>
            </a:r>
          </a:p>
        </p:txBody>
      </p:sp>
      <p:sp>
        <p:nvSpPr>
          <p:cNvPr id="17" name="テキスト ボックス 16">
            <a:extLst>
              <a:ext uri="{FF2B5EF4-FFF2-40B4-BE49-F238E27FC236}">
                <a16:creationId xmlns:a16="http://schemas.microsoft.com/office/drawing/2014/main" id="{AAE06AAB-783A-A668-E87B-8CE6FE44C4B3}"/>
              </a:ext>
            </a:extLst>
          </p:cNvPr>
          <p:cNvSpPr txBox="1"/>
          <p:nvPr/>
        </p:nvSpPr>
        <p:spPr>
          <a:xfrm>
            <a:off x="3789919" y="5409158"/>
            <a:ext cx="2749151" cy="2827056"/>
          </a:xfrm>
          <a:prstGeom prst="rect">
            <a:avLst/>
          </a:prstGeom>
          <a:noFill/>
        </p:spPr>
        <p:txBody>
          <a:bodyPr wrap="none" rtlCol="0">
            <a:spAutoFit/>
          </a:bodyPr>
          <a:lstStyle/>
          <a:p>
            <a:pPr>
              <a:lnSpc>
                <a:spcPct val="150000"/>
              </a:lnSpc>
            </a:pPr>
            <a:r>
              <a:rPr kumimoji="1" lang="ja-JP" altLang="en-US" sz="1600" spc="40">
                <a:solidFill>
                  <a:srgbClr val="FF8F1C"/>
                </a:solidFill>
                <a:latin typeface="Noto Sans JP" panose="020B0200000000000000" pitchFamily="34" charset="-128"/>
                <a:ea typeface="Noto Sans JP" panose="020B0200000000000000" pitchFamily="34" charset="-128"/>
              </a:rPr>
              <a:t>オフィスビル</a:t>
            </a:r>
            <a:endParaRPr kumimoji="1" lang="en-US" altLang="ja-JP" sz="1600" spc="40" dirty="0">
              <a:solidFill>
                <a:srgbClr val="FF8F1C"/>
              </a:solidFill>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六本木ヒルズ</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虎ノ門ヒルズ</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東京日本橋タワー</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東京汐留ビルディング</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東京ガーデンテラス紀尾井町</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汐留シティセンター</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大手町フィナンシャルシティ</a:t>
            </a:r>
            <a:r>
              <a:rPr kumimoji="1" lang="en-US" altLang="ja-JP" sz="1300" spc="40" dirty="0">
                <a:latin typeface="Noto Sans JP" panose="020B0200000000000000" pitchFamily="34" charset="-128"/>
                <a:ea typeface="Noto Sans JP" panose="020B0200000000000000" pitchFamily="34" charset="-128"/>
              </a:rPr>
              <a:t> </a:t>
            </a:r>
          </a:p>
          <a:p>
            <a:pPr>
              <a:lnSpc>
                <a:spcPct val="150000"/>
              </a:lnSpc>
              <a:buClr>
                <a:srgbClr val="A9AAAA"/>
              </a:buClr>
            </a:pPr>
            <a:r>
              <a:rPr kumimoji="1" lang="ja-JP" altLang="en-US" sz="1300" spc="40">
                <a:latin typeface="Noto Sans JP" panose="020B0200000000000000" pitchFamily="34" charset="-128"/>
                <a:ea typeface="Noto Sans JP" panose="020B0200000000000000" pitchFamily="34" charset="-128"/>
              </a:rPr>
              <a:t>　</a:t>
            </a:r>
            <a:r>
              <a:rPr kumimoji="1" lang="en-US" altLang="ja-JP" sz="1300" spc="40" dirty="0">
                <a:latin typeface="Noto Sans JP" panose="020B0200000000000000" pitchFamily="34" charset="-128"/>
                <a:ea typeface="Noto Sans JP" panose="020B0200000000000000" pitchFamily="34" charset="-128"/>
              </a:rPr>
              <a:t>   </a:t>
            </a:r>
            <a:r>
              <a:rPr kumimoji="1" lang="ja-JP" altLang="en-US" sz="1300" spc="40">
                <a:latin typeface="Noto Sans JP" panose="020B0200000000000000" pitchFamily="34" charset="-128"/>
                <a:ea typeface="Noto Sans JP" panose="020B0200000000000000" pitchFamily="34" charset="-128"/>
              </a:rPr>
              <a:t>グランキューブ</a:t>
            </a:r>
            <a:endParaRPr kumimoji="1" lang="en-US" altLang="ja-JP" sz="1300" spc="40" dirty="0">
              <a:latin typeface="Noto Sans JP" panose="020B0200000000000000" pitchFamily="34" charset="-128"/>
              <a:ea typeface="Noto Sans JP" panose="020B0200000000000000" pitchFamily="34" charset="-128"/>
            </a:endParaRPr>
          </a:p>
        </p:txBody>
      </p:sp>
      <p:sp>
        <p:nvSpPr>
          <p:cNvPr id="22" name="テキスト ボックス 21">
            <a:extLst>
              <a:ext uri="{FF2B5EF4-FFF2-40B4-BE49-F238E27FC236}">
                <a16:creationId xmlns:a16="http://schemas.microsoft.com/office/drawing/2014/main" id="{42397D0D-FD86-39AC-DD78-D66BFE6DAEC5}"/>
              </a:ext>
            </a:extLst>
          </p:cNvPr>
          <p:cNvSpPr txBox="1"/>
          <p:nvPr/>
        </p:nvSpPr>
        <p:spPr>
          <a:xfrm>
            <a:off x="3789919" y="4960057"/>
            <a:ext cx="2015936" cy="400110"/>
          </a:xfrm>
          <a:prstGeom prst="rect">
            <a:avLst/>
          </a:prstGeom>
          <a:noFill/>
        </p:spPr>
        <p:txBody>
          <a:bodyPr wrap="none" rtlCol="0">
            <a:spAutoFit/>
          </a:bodyPr>
          <a:lstStyle/>
          <a:p>
            <a:r>
              <a:rPr kumimoji="1" lang="ja-JP" altLang="en-US" sz="2000" spc="40">
                <a:latin typeface="Noto Sans JP" panose="020B0200000000000000" pitchFamily="34" charset="-128"/>
                <a:ea typeface="Noto Sans JP" panose="020B0200000000000000" pitchFamily="34" charset="-128"/>
              </a:rPr>
              <a:t>専用乗り場一例</a:t>
            </a:r>
          </a:p>
        </p:txBody>
      </p:sp>
      <p:sp>
        <p:nvSpPr>
          <p:cNvPr id="23" name="テキスト ボックス 22">
            <a:extLst>
              <a:ext uri="{FF2B5EF4-FFF2-40B4-BE49-F238E27FC236}">
                <a16:creationId xmlns:a16="http://schemas.microsoft.com/office/drawing/2014/main" id="{A425C1E1-1EEC-D942-D4AA-244AD6EE4E1D}"/>
              </a:ext>
            </a:extLst>
          </p:cNvPr>
          <p:cNvSpPr txBox="1"/>
          <p:nvPr/>
        </p:nvSpPr>
        <p:spPr>
          <a:xfrm>
            <a:off x="6817536" y="5409158"/>
            <a:ext cx="2707151" cy="1326645"/>
          </a:xfrm>
          <a:prstGeom prst="rect">
            <a:avLst/>
          </a:prstGeom>
          <a:noFill/>
        </p:spPr>
        <p:txBody>
          <a:bodyPr wrap="none" rtlCol="0">
            <a:spAutoFit/>
          </a:bodyPr>
          <a:lstStyle/>
          <a:p>
            <a:pPr>
              <a:lnSpc>
                <a:spcPct val="150000"/>
              </a:lnSpc>
            </a:pPr>
            <a:r>
              <a:rPr kumimoji="1" lang="ja-JP" altLang="en-US" sz="1600" spc="40">
                <a:solidFill>
                  <a:srgbClr val="FF8F1C"/>
                </a:solidFill>
                <a:latin typeface="Noto Sans JP" panose="020B0200000000000000" pitchFamily="34" charset="-128"/>
                <a:ea typeface="Noto Sans JP" panose="020B0200000000000000" pitchFamily="34" charset="-128"/>
              </a:rPr>
              <a:t>高級ホテル</a:t>
            </a:r>
            <a:endParaRPr kumimoji="1" lang="en-US" altLang="ja-JP" sz="1600" spc="40" dirty="0">
              <a:solidFill>
                <a:srgbClr val="FF8F1C"/>
              </a:solidFill>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グランドハイアット東京</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ザ・リッツ・カールトン東京</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シャングリ・ラ・ホテル東京</a:t>
            </a:r>
            <a:endParaRPr kumimoji="1" lang="en-US" altLang="ja-JP" sz="1300" spc="40" dirty="0">
              <a:latin typeface="Noto Sans JP" panose="020B0200000000000000" pitchFamily="34" charset="-128"/>
              <a:ea typeface="Noto Sans JP" panose="020B0200000000000000" pitchFamily="34" charset="-128"/>
            </a:endParaRPr>
          </a:p>
        </p:txBody>
      </p:sp>
      <p:sp>
        <p:nvSpPr>
          <p:cNvPr id="25" name="テキスト ボックス 24">
            <a:extLst>
              <a:ext uri="{FF2B5EF4-FFF2-40B4-BE49-F238E27FC236}">
                <a16:creationId xmlns:a16="http://schemas.microsoft.com/office/drawing/2014/main" id="{5B250B97-583B-4BF8-8A78-73FF062F5CDD}"/>
              </a:ext>
            </a:extLst>
          </p:cNvPr>
          <p:cNvSpPr txBox="1"/>
          <p:nvPr/>
        </p:nvSpPr>
        <p:spPr>
          <a:xfrm>
            <a:off x="9803153" y="5409158"/>
            <a:ext cx="2707151" cy="1626727"/>
          </a:xfrm>
          <a:prstGeom prst="rect">
            <a:avLst/>
          </a:prstGeom>
          <a:noFill/>
        </p:spPr>
        <p:txBody>
          <a:bodyPr wrap="none" rtlCol="0">
            <a:spAutoFit/>
          </a:bodyPr>
          <a:lstStyle/>
          <a:p>
            <a:pPr>
              <a:lnSpc>
                <a:spcPct val="150000"/>
              </a:lnSpc>
            </a:pPr>
            <a:r>
              <a:rPr kumimoji="1" lang="ja-JP" altLang="en-US" sz="1600" spc="40">
                <a:solidFill>
                  <a:srgbClr val="FF8F1C"/>
                </a:solidFill>
                <a:latin typeface="Noto Sans JP" panose="020B0200000000000000" pitchFamily="34" charset="-128"/>
                <a:ea typeface="Noto Sans JP" panose="020B0200000000000000" pitchFamily="34" charset="-128"/>
              </a:rPr>
              <a:t>複合施設</a:t>
            </a:r>
            <a:endParaRPr kumimoji="1" lang="en-US" altLang="ja-JP" sz="1600" spc="40" dirty="0">
              <a:solidFill>
                <a:srgbClr val="FF8F1C"/>
              </a:solidFill>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代官山</a:t>
            </a:r>
            <a:r>
              <a:rPr kumimoji="1" lang="en-US" altLang="ja-JP" sz="1300" spc="40" dirty="0">
                <a:latin typeface="Noto Sans JP" panose="020B0200000000000000" pitchFamily="34" charset="-128"/>
                <a:ea typeface="Noto Sans JP" panose="020B0200000000000000" pitchFamily="34" charset="-128"/>
              </a:rPr>
              <a:t>T-SITE</a:t>
            </a: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銀座ナイン</a:t>
            </a:r>
            <a:r>
              <a:rPr kumimoji="1" lang="en-US" altLang="ja-JP" sz="1300" spc="40" dirty="0">
                <a:latin typeface="Noto Sans JP" panose="020B0200000000000000" pitchFamily="34" charset="-128"/>
                <a:ea typeface="Noto Sans JP" panose="020B0200000000000000" pitchFamily="34" charset="-128"/>
              </a:rPr>
              <a:t>3</a:t>
            </a:r>
            <a:r>
              <a:rPr kumimoji="1" lang="ja-JP" altLang="en-US" sz="1300" spc="40">
                <a:latin typeface="Noto Sans JP" panose="020B0200000000000000" pitchFamily="34" charset="-128"/>
                <a:ea typeface="Noto Sans JP" panose="020B0200000000000000" pitchFamily="34" charset="-128"/>
              </a:rPr>
              <a:t>号館内</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東京ミッドタウン</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中野セントラルパークサウス</a:t>
            </a:r>
            <a:endParaRPr kumimoji="1" lang="en-US" altLang="ja-JP" sz="1300" spc="40" dirty="0">
              <a:latin typeface="Noto Sans JP" panose="020B0200000000000000" pitchFamily="34" charset="-128"/>
              <a:ea typeface="Noto Sans JP" panose="020B0200000000000000" pitchFamily="34" charset="-128"/>
            </a:endParaRPr>
          </a:p>
        </p:txBody>
      </p:sp>
      <p:sp>
        <p:nvSpPr>
          <p:cNvPr id="26" name="テキスト ボックス 25">
            <a:extLst>
              <a:ext uri="{FF2B5EF4-FFF2-40B4-BE49-F238E27FC236}">
                <a16:creationId xmlns:a16="http://schemas.microsoft.com/office/drawing/2014/main" id="{E0F9B932-8B5F-F95A-B9C0-013C9D978594}"/>
              </a:ext>
            </a:extLst>
          </p:cNvPr>
          <p:cNvSpPr txBox="1"/>
          <p:nvPr/>
        </p:nvSpPr>
        <p:spPr>
          <a:xfrm>
            <a:off x="12788771" y="5409158"/>
            <a:ext cx="2363468" cy="1626727"/>
          </a:xfrm>
          <a:prstGeom prst="rect">
            <a:avLst/>
          </a:prstGeom>
          <a:noFill/>
        </p:spPr>
        <p:txBody>
          <a:bodyPr wrap="none" rtlCol="0">
            <a:spAutoFit/>
          </a:bodyPr>
          <a:lstStyle/>
          <a:p>
            <a:pPr>
              <a:lnSpc>
                <a:spcPct val="150000"/>
              </a:lnSpc>
            </a:pPr>
            <a:r>
              <a:rPr kumimoji="1" lang="ja-JP" altLang="en-US" sz="1600" spc="40">
                <a:solidFill>
                  <a:srgbClr val="FF8F1C"/>
                </a:solidFill>
                <a:latin typeface="Noto Sans JP" panose="020B0200000000000000" pitchFamily="34" charset="-128"/>
                <a:ea typeface="Noto Sans JP" panose="020B0200000000000000" pitchFamily="34" charset="-128"/>
              </a:rPr>
              <a:t>病院</a:t>
            </a:r>
            <a:endParaRPr kumimoji="1" lang="en-US" altLang="ja-JP" sz="1600" spc="40" dirty="0">
              <a:solidFill>
                <a:srgbClr val="FF8F1C"/>
              </a:solidFill>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虎ノ門病院</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慶應義塾大学病院</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東京警察病院</a:t>
            </a:r>
            <a:endParaRPr kumimoji="1" lang="en-US" altLang="ja-JP" sz="1300" spc="40" dirty="0">
              <a:latin typeface="Noto Sans JP" panose="020B0200000000000000" pitchFamily="34" charset="-128"/>
              <a:ea typeface="Noto Sans JP" panose="020B0200000000000000" pitchFamily="34" charset="-128"/>
            </a:endParaRPr>
          </a:p>
          <a:p>
            <a:pPr marL="285750" indent="-285750">
              <a:lnSpc>
                <a:spcPct val="150000"/>
              </a:lnSpc>
              <a:buClr>
                <a:srgbClr val="A9AAAA"/>
              </a:buClr>
              <a:buFont typeface="Arial" panose="020B0604020202020204" pitchFamily="34" charset="0"/>
              <a:buChar char="•"/>
            </a:pPr>
            <a:r>
              <a:rPr kumimoji="1" lang="ja-JP" altLang="en-US" sz="1300" spc="40">
                <a:latin typeface="Noto Sans JP" panose="020B0200000000000000" pitchFamily="34" charset="-128"/>
                <a:ea typeface="Noto Sans JP" panose="020B0200000000000000" pitchFamily="34" charset="-128"/>
              </a:rPr>
              <a:t>日本赤十字医療センター</a:t>
            </a:r>
            <a:endParaRPr kumimoji="1" lang="en-US" altLang="ja-JP" sz="1300" spc="40" dirty="0">
              <a:latin typeface="Noto Sans JP" panose="020B0200000000000000" pitchFamily="34" charset="-128"/>
              <a:ea typeface="Noto Sans JP" panose="020B0200000000000000" pitchFamily="34" charset="-128"/>
            </a:endParaRPr>
          </a:p>
        </p:txBody>
      </p:sp>
      <p:sp>
        <p:nvSpPr>
          <p:cNvPr id="27" name="テキスト ボックス 26">
            <a:extLst>
              <a:ext uri="{FF2B5EF4-FFF2-40B4-BE49-F238E27FC236}">
                <a16:creationId xmlns:a16="http://schemas.microsoft.com/office/drawing/2014/main" id="{3F075FA7-DDA5-E70C-B3E8-A78DC58991E7}"/>
              </a:ext>
            </a:extLst>
          </p:cNvPr>
          <p:cNvSpPr txBox="1"/>
          <p:nvPr/>
        </p:nvSpPr>
        <p:spPr>
          <a:xfrm>
            <a:off x="3789919" y="2595234"/>
            <a:ext cx="2060179" cy="738664"/>
          </a:xfrm>
          <a:prstGeom prst="rect">
            <a:avLst/>
          </a:prstGeom>
          <a:noFill/>
        </p:spPr>
        <p:txBody>
          <a:bodyPr wrap="none" rtlCol="0">
            <a:spAutoFit/>
          </a:bodyPr>
          <a:lstStyle/>
          <a:p>
            <a:r>
              <a:rPr kumimoji="1" lang="ja-JP" altLang="en-US" sz="2000" spc="40">
                <a:solidFill>
                  <a:srgbClr val="FF8F1C"/>
                </a:solidFill>
                <a:latin typeface="Noto Sans JP" panose="020B0200000000000000" pitchFamily="34" charset="-128"/>
                <a:ea typeface="Noto Sans JP" panose="020B0200000000000000" pitchFamily="34" charset="-128"/>
              </a:rPr>
              <a:t>約</a:t>
            </a:r>
            <a:r>
              <a:rPr kumimoji="1" lang="en-US" altLang="ja-JP" sz="2000" spc="40" dirty="0">
                <a:solidFill>
                  <a:srgbClr val="FF8F1C"/>
                </a:solidFill>
                <a:latin typeface="Noto Sans JP" panose="020B0200000000000000" pitchFamily="34" charset="-128"/>
                <a:ea typeface="Noto Sans JP" panose="020B0200000000000000" pitchFamily="34" charset="-128"/>
              </a:rPr>
              <a:t>  </a:t>
            </a:r>
            <a:r>
              <a:rPr kumimoji="1" lang="en-US" altLang="ja-JP" sz="4200" b="1" spc="40" dirty="0">
                <a:solidFill>
                  <a:srgbClr val="FF8F1C"/>
                </a:solidFill>
                <a:latin typeface="Roboto Black" panose="02000000000000000000" pitchFamily="2" charset="0"/>
                <a:ea typeface="Roboto Black" panose="02000000000000000000" pitchFamily="2" charset="0"/>
              </a:rPr>
              <a:t>62.2</a:t>
            </a:r>
            <a:r>
              <a:rPr kumimoji="1" lang="en-US" altLang="ja-JP" sz="2000" spc="40" dirty="0">
                <a:solidFill>
                  <a:srgbClr val="FF8F1C"/>
                </a:solidFill>
                <a:latin typeface="Noto Sans JP" panose="020B0200000000000000" pitchFamily="34" charset="-128"/>
                <a:ea typeface="Noto Sans JP" panose="020B0200000000000000" pitchFamily="34" charset="-128"/>
              </a:rPr>
              <a:t>  %</a:t>
            </a:r>
            <a:endParaRPr kumimoji="1" lang="ja-JP" altLang="en-US" sz="2000" spc="40">
              <a:solidFill>
                <a:srgbClr val="FF8F1C"/>
              </a:solidFill>
              <a:latin typeface="Noto Sans JP" panose="020B0200000000000000" pitchFamily="34" charset="-128"/>
              <a:ea typeface="Noto Sans JP" panose="020B0200000000000000" pitchFamily="34" charset="-128"/>
            </a:endParaRPr>
          </a:p>
        </p:txBody>
      </p:sp>
      <p:sp>
        <p:nvSpPr>
          <p:cNvPr id="28" name="テキスト ボックス 27">
            <a:extLst>
              <a:ext uri="{FF2B5EF4-FFF2-40B4-BE49-F238E27FC236}">
                <a16:creationId xmlns:a16="http://schemas.microsoft.com/office/drawing/2014/main" id="{8E04ACBA-DB90-C6A2-B012-0E58F0129A4B}"/>
              </a:ext>
            </a:extLst>
          </p:cNvPr>
          <p:cNvSpPr txBox="1"/>
          <p:nvPr/>
        </p:nvSpPr>
        <p:spPr>
          <a:xfrm>
            <a:off x="3789919" y="4118628"/>
            <a:ext cx="6704399" cy="418256"/>
          </a:xfrm>
          <a:prstGeom prst="rect">
            <a:avLst/>
          </a:prstGeom>
          <a:noFill/>
        </p:spPr>
        <p:txBody>
          <a:bodyPr wrap="none" rtlCol="0">
            <a:spAutoFit/>
          </a:bodyPr>
          <a:lstStyle/>
          <a:p>
            <a:pPr>
              <a:lnSpc>
                <a:spcPct val="150000"/>
              </a:lnSpc>
              <a:buClr>
                <a:srgbClr val="A9AAAA"/>
              </a:buClr>
            </a:pPr>
            <a:r>
              <a:rPr kumimoji="1" lang="ja-JP" altLang="en-US" sz="1600" spc="40">
                <a:solidFill>
                  <a:srgbClr val="FF8F1C"/>
                </a:solidFill>
                <a:latin typeface="Noto Sans JP" panose="020B0200000000000000" pitchFamily="34" charset="-128"/>
                <a:ea typeface="Noto Sans JP" panose="020B0200000000000000" pitchFamily="34" charset="-128"/>
              </a:rPr>
              <a:t>千代田区・中央区・港区・渋谷区・新宿区・目黒区・文京区・品川区</a:t>
            </a:r>
            <a:endParaRPr kumimoji="1" lang="en-US" altLang="ja-JP" sz="1600" spc="40" dirty="0">
              <a:solidFill>
                <a:srgbClr val="FF8F1C"/>
              </a:solidFill>
              <a:latin typeface="Noto Sans JP" panose="020B0200000000000000" pitchFamily="34" charset="-128"/>
              <a:ea typeface="Noto Sans JP" panose="020B0200000000000000" pitchFamily="34" charset="-128"/>
            </a:endParaRPr>
          </a:p>
        </p:txBody>
      </p:sp>
      <p:sp>
        <p:nvSpPr>
          <p:cNvPr id="29" name="テキスト ボックス 28">
            <a:extLst>
              <a:ext uri="{FF2B5EF4-FFF2-40B4-BE49-F238E27FC236}">
                <a16:creationId xmlns:a16="http://schemas.microsoft.com/office/drawing/2014/main" id="{B86A9C9B-9812-6C0E-26FF-0FD1E3EF2D14}"/>
              </a:ext>
            </a:extLst>
          </p:cNvPr>
          <p:cNvSpPr txBox="1">
            <a:spLocks noChangeAspect="1"/>
          </p:cNvSpPr>
          <p:nvPr/>
        </p:nvSpPr>
        <p:spPr>
          <a:xfrm>
            <a:off x="6134107" y="2670287"/>
            <a:ext cx="8596045" cy="507639"/>
          </a:xfrm>
          <a:prstGeom prst="rect">
            <a:avLst/>
          </a:prstGeom>
          <a:noFill/>
        </p:spPr>
        <p:txBody>
          <a:bodyPr wrap="square" rtlCol="0">
            <a:noAutofit/>
          </a:bodyPr>
          <a:lstStyle/>
          <a:p>
            <a:pPr marL="171450" indent="-171450" algn="l">
              <a:lnSpc>
                <a:spcPct val="160000"/>
              </a:lnSpc>
              <a:buFont typeface="システムフォント（レギュラー）"/>
              <a:buChar char="※"/>
            </a:pP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出典元</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一般社団法人</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 </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全国ハイヤー・タクシー連合会</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ハイヤー・タクシー年鑑</a:t>
            </a: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 2023』】</a:t>
            </a:r>
            <a:r>
              <a:rPr lang="ja-JP" altLang="en-US" sz="900" kern="0" spc="83">
                <a:solidFill>
                  <a:srgbClr val="A9AAAA"/>
                </a:solidFill>
                <a:latin typeface="Noto Sans JP" panose="020B0200000000000000" pitchFamily="34" charset="-128"/>
                <a:ea typeface="Noto Sans JP" panose="020B0200000000000000" pitchFamily="34" charset="-128"/>
                <a:cs typeface="Noto Sans JP Light" pitchFamily="34" charset="-120"/>
              </a:rPr>
              <a:t>の</a:t>
            </a:r>
            <a:endPar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endParaRPr>
          </a:p>
          <a:p>
            <a:pPr algn="l">
              <a:lnSpc>
                <a:spcPct val="160000"/>
              </a:lnSpc>
            </a:pPr>
            <a:r>
              <a:rPr lang="ja-JP" altLang="en-US" sz="900">
                <a:solidFill>
                  <a:srgbClr val="A9AAAA"/>
                </a:solidFill>
                <a:latin typeface="Noto Sans JP" panose="020B0200000000000000" pitchFamily="34" charset="-128"/>
                <a:ea typeface="Noto Sans JP" panose="020B0200000000000000" pitchFamily="34" charset="-128"/>
              </a:rPr>
              <a:t>　</a:t>
            </a:r>
            <a:r>
              <a:rPr lang="en-US" altLang="ja-JP" sz="900" dirty="0">
                <a:solidFill>
                  <a:srgbClr val="A9AAAA"/>
                </a:solidFill>
                <a:latin typeface="Noto Sans JP" panose="020B0200000000000000" pitchFamily="34" charset="-128"/>
                <a:ea typeface="Noto Sans JP" panose="020B0200000000000000" pitchFamily="34" charset="-128"/>
              </a:rPr>
              <a:t>  </a:t>
            </a:r>
            <a:r>
              <a:rPr lang="ja-JP" altLang="en-US" sz="900">
                <a:solidFill>
                  <a:srgbClr val="A9AAAA"/>
                </a:solidFill>
                <a:latin typeface="Noto Sans JP" panose="020B0200000000000000" pitchFamily="34" charset="-128"/>
                <a:ea typeface="Noto Sans JP" panose="020B0200000000000000" pitchFamily="34" charset="-128"/>
              </a:rPr>
              <a:t>東京都タクシー台数における</a:t>
            </a:r>
            <a:r>
              <a:rPr lang="en-US" altLang="ja-JP" sz="900" dirty="0">
                <a:solidFill>
                  <a:srgbClr val="A9AAAA"/>
                </a:solidFill>
                <a:latin typeface="Noto Sans JP" panose="020B0200000000000000" pitchFamily="34" charset="-128"/>
                <a:ea typeface="Noto Sans JP" panose="020B0200000000000000" pitchFamily="34" charset="-128"/>
              </a:rPr>
              <a:t>TOKYO PRIME</a:t>
            </a:r>
            <a:r>
              <a:rPr lang="ja-JP" altLang="en-US" sz="900">
                <a:solidFill>
                  <a:srgbClr val="A9AAAA"/>
                </a:solidFill>
                <a:latin typeface="Noto Sans JP" panose="020B0200000000000000" pitchFamily="34" charset="-128"/>
                <a:ea typeface="Noto Sans JP" panose="020B0200000000000000" pitchFamily="34" charset="-128"/>
              </a:rPr>
              <a:t>デジタルサイネージ搭載台数割合（</a:t>
            </a:r>
            <a:r>
              <a:rPr lang="en-US" altLang="ja-JP" sz="900" dirty="0">
                <a:solidFill>
                  <a:srgbClr val="A9AAAA"/>
                </a:solidFill>
                <a:latin typeface="Noto Sans JP" panose="020B0200000000000000" pitchFamily="34" charset="-128"/>
                <a:ea typeface="Noto Sans JP" panose="020B0200000000000000" pitchFamily="34" charset="-128"/>
              </a:rPr>
              <a:t>2023</a:t>
            </a:r>
            <a:r>
              <a:rPr lang="ja-JP" altLang="en-US" sz="900">
                <a:solidFill>
                  <a:srgbClr val="A9AAAA"/>
                </a:solidFill>
                <a:latin typeface="Noto Sans JP" panose="020B0200000000000000" pitchFamily="34" charset="-128"/>
                <a:ea typeface="Noto Sans JP" panose="020B0200000000000000" pitchFamily="34" charset="-128"/>
              </a:rPr>
              <a:t>年</a:t>
            </a:r>
            <a:r>
              <a:rPr lang="en-US" altLang="ja-JP" sz="900" dirty="0">
                <a:solidFill>
                  <a:srgbClr val="A9AAAA"/>
                </a:solidFill>
                <a:latin typeface="Noto Sans JP" panose="020B0200000000000000" pitchFamily="34" charset="-128"/>
                <a:ea typeface="Noto Sans JP" panose="020B0200000000000000" pitchFamily="34" charset="-128"/>
              </a:rPr>
              <a:t>10</a:t>
            </a:r>
            <a:r>
              <a:rPr lang="ja-JP" altLang="en-US" sz="900">
                <a:solidFill>
                  <a:srgbClr val="A9AAAA"/>
                </a:solidFill>
                <a:latin typeface="Noto Sans JP" panose="020B0200000000000000" pitchFamily="34" charset="-128"/>
                <a:ea typeface="Noto Sans JP" panose="020B0200000000000000" pitchFamily="34" charset="-128"/>
              </a:rPr>
              <a:t>月</a:t>
            </a:r>
            <a:r>
              <a:rPr lang="en-US" altLang="ja-JP" sz="900" dirty="0">
                <a:solidFill>
                  <a:srgbClr val="A9AAAA"/>
                </a:solidFill>
                <a:latin typeface="Noto Sans JP" panose="020B0200000000000000" pitchFamily="34" charset="-128"/>
                <a:ea typeface="Noto Sans JP" panose="020B0200000000000000" pitchFamily="34" charset="-128"/>
              </a:rPr>
              <a:t>1</a:t>
            </a:r>
            <a:r>
              <a:rPr lang="ja-JP" altLang="en-US" sz="900">
                <a:solidFill>
                  <a:srgbClr val="A9AAAA"/>
                </a:solidFill>
                <a:latin typeface="Noto Sans JP" panose="020B0200000000000000" pitchFamily="34" charset="-128"/>
                <a:ea typeface="Noto Sans JP" panose="020B0200000000000000" pitchFamily="34" charset="-128"/>
              </a:rPr>
              <a:t>日時点）</a:t>
            </a:r>
            <a:endParaRPr lang="en-US" altLang="ja-JP" sz="900" dirty="0">
              <a:solidFill>
                <a:srgbClr val="A9AAAA"/>
              </a:solidFill>
              <a:latin typeface="Noto Sans JP" panose="020B0200000000000000" pitchFamily="34" charset="-128"/>
              <a:ea typeface="Noto Sans JP" panose="020B0200000000000000" pitchFamily="34" charset="-128"/>
            </a:endParaRPr>
          </a:p>
        </p:txBody>
      </p:sp>
      <p:pic>
        <p:nvPicPr>
          <p:cNvPr id="18" name="図 17">
            <a:extLst>
              <a:ext uri="{FF2B5EF4-FFF2-40B4-BE49-F238E27FC236}">
                <a16:creationId xmlns:a16="http://schemas.microsoft.com/office/drawing/2014/main" id="{8F29CB73-F47B-75AC-B2E8-D69CC6691880}"/>
              </a:ext>
            </a:extLst>
          </p:cNvPr>
          <p:cNvPicPr>
            <a:picLocks noChangeAspect="1"/>
          </p:cNvPicPr>
          <p:nvPr/>
        </p:nvPicPr>
        <p:blipFill>
          <a:blip r:embed="rId4"/>
          <a:stretch>
            <a:fillRect/>
          </a:stretch>
        </p:blipFill>
        <p:spPr>
          <a:xfrm>
            <a:off x="2560549" y="1906291"/>
            <a:ext cx="883635" cy="1068778"/>
          </a:xfrm>
          <a:prstGeom prst="rect">
            <a:avLst/>
          </a:prstGeom>
        </p:spPr>
      </p:pic>
      <p:pic>
        <p:nvPicPr>
          <p:cNvPr id="19" name="図 18">
            <a:extLst>
              <a:ext uri="{FF2B5EF4-FFF2-40B4-BE49-F238E27FC236}">
                <a16:creationId xmlns:a16="http://schemas.microsoft.com/office/drawing/2014/main" id="{417EF741-B623-5F1D-C700-E002A67BB7A1}"/>
              </a:ext>
            </a:extLst>
          </p:cNvPr>
          <p:cNvPicPr>
            <a:picLocks noChangeAspect="1"/>
          </p:cNvPicPr>
          <p:nvPr/>
        </p:nvPicPr>
        <p:blipFill>
          <a:blip r:embed="rId5"/>
          <a:stretch>
            <a:fillRect/>
          </a:stretch>
        </p:blipFill>
        <p:spPr>
          <a:xfrm>
            <a:off x="2471119" y="3385914"/>
            <a:ext cx="1062495" cy="869918"/>
          </a:xfrm>
          <a:prstGeom prst="rect">
            <a:avLst/>
          </a:prstGeom>
        </p:spPr>
      </p:pic>
      <p:pic>
        <p:nvPicPr>
          <p:cNvPr id="20" name="図 19">
            <a:extLst>
              <a:ext uri="{FF2B5EF4-FFF2-40B4-BE49-F238E27FC236}">
                <a16:creationId xmlns:a16="http://schemas.microsoft.com/office/drawing/2014/main" id="{7199FE8C-476F-5033-9417-049D4E1C4362}"/>
              </a:ext>
            </a:extLst>
          </p:cNvPr>
          <p:cNvPicPr>
            <a:picLocks noChangeAspect="1"/>
          </p:cNvPicPr>
          <p:nvPr/>
        </p:nvPicPr>
        <p:blipFill>
          <a:blip r:embed="rId6"/>
          <a:stretch>
            <a:fillRect/>
          </a:stretch>
        </p:blipFill>
        <p:spPr>
          <a:xfrm>
            <a:off x="2515729" y="4757674"/>
            <a:ext cx="1097258" cy="670217"/>
          </a:xfrm>
          <a:prstGeom prst="rect">
            <a:avLst/>
          </a:prstGeom>
        </p:spPr>
      </p:pic>
      <p:sp>
        <p:nvSpPr>
          <p:cNvPr id="8" name="Slide Number Placeholder 5">
            <a:extLst>
              <a:ext uri="{FF2B5EF4-FFF2-40B4-BE49-F238E27FC236}">
                <a16:creationId xmlns:a16="http://schemas.microsoft.com/office/drawing/2014/main" id="{07CCD0CD-5BAA-B47F-B18A-16578059E1DB}"/>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chemeClr val="bg1"/>
                </a:solidFill>
              </a:rPr>
              <a:t>0</a:t>
            </a:r>
            <a:fld id="{A27B049E-E732-EF42-BC2D-7B5004CEC76D}" type="slidenum">
              <a:rPr kumimoji="1" lang="ja-JP" altLang="en-US" smtClean="0">
                <a:solidFill>
                  <a:schemeClr val="bg1"/>
                </a:solidFill>
              </a:rPr>
              <a:pPr/>
              <a:t>6</a:t>
            </a:fld>
            <a:endParaRPr kumimoji="1" lang="ja-JP" altLang="en-US">
              <a:solidFill>
                <a:schemeClr val="bg1"/>
              </a:solidFill>
            </a:endParaRPr>
          </a:p>
        </p:txBody>
      </p:sp>
    </p:spTree>
    <p:extLst>
      <p:ext uri="{BB962C8B-B14F-4D97-AF65-F5344CB8AC3E}">
        <p14:creationId xmlns:p14="http://schemas.microsoft.com/office/powerpoint/2010/main" val="191586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8253541"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主要都道府県における主な設置タクシー会社一覧</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13" name="テキスト ボックス 12">
            <a:extLst>
              <a:ext uri="{FF2B5EF4-FFF2-40B4-BE49-F238E27FC236}">
                <a16:creationId xmlns:a16="http://schemas.microsoft.com/office/drawing/2014/main" id="{F55DA8F2-E58D-FE47-ACC3-4D9776B7B638}"/>
              </a:ext>
            </a:extLst>
          </p:cNvPr>
          <p:cNvSpPr txBox="1"/>
          <p:nvPr/>
        </p:nvSpPr>
        <p:spPr>
          <a:xfrm>
            <a:off x="1977744" y="4246522"/>
            <a:ext cx="2308324" cy="369332"/>
          </a:xfrm>
          <a:prstGeom prst="rect">
            <a:avLst/>
          </a:prstGeom>
          <a:noFill/>
        </p:spPr>
        <p:txBody>
          <a:bodyPr wrap="none" rtlCol="0">
            <a:spAutoFit/>
          </a:bodyPr>
          <a:lstStyle/>
          <a:p>
            <a:r>
              <a:rPr kumimoji="1" lang="ja-JP" altLang="en-US" spc="40">
                <a:latin typeface="Noto Sans JP" panose="020B0200000000000000" pitchFamily="34" charset="-128"/>
                <a:ea typeface="Noto Sans JP" panose="020B0200000000000000" pitchFamily="34" charset="-128"/>
              </a:rPr>
              <a:t>設置タクシー会社例</a:t>
            </a:r>
          </a:p>
        </p:txBody>
      </p:sp>
      <p:sp>
        <p:nvSpPr>
          <p:cNvPr id="17" name="テキスト ボックス 16">
            <a:extLst>
              <a:ext uri="{FF2B5EF4-FFF2-40B4-BE49-F238E27FC236}">
                <a16:creationId xmlns:a16="http://schemas.microsoft.com/office/drawing/2014/main" id="{AAE06AAB-783A-A668-E87B-8CE6FE44C4B3}"/>
              </a:ext>
            </a:extLst>
          </p:cNvPr>
          <p:cNvSpPr txBox="1"/>
          <p:nvPr/>
        </p:nvSpPr>
        <p:spPr>
          <a:xfrm>
            <a:off x="1994369" y="4667556"/>
            <a:ext cx="700192" cy="3643049"/>
          </a:xfrm>
          <a:prstGeom prst="rect">
            <a:avLst/>
          </a:prstGeom>
          <a:noFill/>
        </p:spPr>
        <p:txBody>
          <a:bodyPr wrap="none" rtlCol="0">
            <a:spAutoFit/>
          </a:bodyPr>
          <a:lstStyle/>
          <a:p>
            <a:pPr>
              <a:lnSpc>
                <a:spcPct val="180000"/>
              </a:lnSpc>
            </a:pPr>
            <a:r>
              <a:rPr kumimoji="1" lang="ja-JP" altLang="en-US" sz="1300" spc="40">
                <a:latin typeface="Noto Sans JP" panose="020B0200000000000000" pitchFamily="34" charset="-128"/>
                <a:ea typeface="Noto Sans JP" panose="020B0200000000000000" pitchFamily="34" charset="-128"/>
              </a:rPr>
              <a:t>札幌</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東京</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千葉</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神奈川</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埼玉</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名古屋</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京都</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大阪</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福岡</a:t>
            </a:r>
            <a:endParaRPr kumimoji="1" lang="en-US" altLang="ja-JP" sz="1300" spc="40" dirty="0">
              <a:latin typeface="Noto Sans JP" panose="020B0200000000000000" pitchFamily="34" charset="-128"/>
              <a:ea typeface="Noto Sans JP" panose="020B0200000000000000" pitchFamily="34" charset="-128"/>
            </a:endParaRPr>
          </a:p>
          <a:p>
            <a:pPr>
              <a:lnSpc>
                <a:spcPct val="180000"/>
              </a:lnSpc>
            </a:pPr>
            <a:r>
              <a:rPr kumimoji="1" lang="ja-JP" altLang="en-US" sz="1300" spc="40">
                <a:latin typeface="Noto Sans JP" panose="020B0200000000000000" pitchFamily="34" charset="-128"/>
                <a:ea typeface="Noto Sans JP" panose="020B0200000000000000" pitchFamily="34" charset="-128"/>
              </a:rPr>
              <a:t>沖縄</a:t>
            </a:r>
            <a:endParaRPr kumimoji="1" lang="en-US" altLang="ja-JP" sz="1300" spc="40" dirty="0">
              <a:latin typeface="Noto Sans JP" panose="020B0200000000000000" pitchFamily="34" charset="-128"/>
              <a:ea typeface="Noto Sans JP" panose="020B0200000000000000" pitchFamily="34" charset="-128"/>
            </a:endParaRPr>
          </a:p>
        </p:txBody>
      </p:sp>
      <p:sp>
        <p:nvSpPr>
          <p:cNvPr id="18" name="テキスト ボックス 17">
            <a:extLst>
              <a:ext uri="{FF2B5EF4-FFF2-40B4-BE49-F238E27FC236}">
                <a16:creationId xmlns:a16="http://schemas.microsoft.com/office/drawing/2014/main" id="{1B31ACC6-C7C5-B6F5-745F-BBB6BCAE87EF}"/>
              </a:ext>
            </a:extLst>
          </p:cNvPr>
          <p:cNvSpPr txBox="1"/>
          <p:nvPr/>
        </p:nvSpPr>
        <p:spPr>
          <a:xfrm>
            <a:off x="2856855" y="4667556"/>
            <a:ext cx="12193403" cy="3643049"/>
          </a:xfrm>
          <a:prstGeom prst="rect">
            <a:avLst/>
          </a:prstGeom>
          <a:noFill/>
        </p:spPr>
        <p:txBody>
          <a:bodyPr wrap="none" rtlCol="0">
            <a:spAutoFit/>
          </a:bodyPr>
          <a:lstStyle/>
          <a:p>
            <a:pPr>
              <a:lnSpc>
                <a:spcPct val="180000"/>
              </a:lnSpc>
            </a:pPr>
            <a:r>
              <a:rPr kumimoji="1" lang="en-US" altLang="ja-JP" sz="1300" spc="40" dirty="0">
                <a:solidFill>
                  <a:srgbClr val="A9AAAA"/>
                </a:solidFill>
                <a:latin typeface="Noto Sans JP" panose="020B0200000000000000" pitchFamily="34" charset="-128"/>
                <a:ea typeface="Noto Sans JP" panose="020B0200000000000000" pitchFamily="34" charset="-128"/>
              </a:rPr>
              <a:t>SK</a:t>
            </a:r>
            <a:r>
              <a:rPr kumimoji="1" lang="ja-JP" altLang="en-US" sz="1300" spc="40">
                <a:solidFill>
                  <a:srgbClr val="A9AAAA"/>
                </a:solidFill>
                <a:latin typeface="Noto Sans JP" panose="020B0200000000000000" pitchFamily="34" charset="-128"/>
                <a:ea typeface="Noto Sans JP" panose="020B0200000000000000" pitchFamily="34" charset="-128"/>
              </a:rPr>
              <a:t>無線タクシー、ハートタクシー、金星自動車、さわやか無線センター、トーコーグループ</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日本交通グループ、帝都自動車交通グループ、東京無線協同組合、東都タクシー、日の丸交通、東京都個人タクシー協同組合、日個連東京都営業協同組合</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京成タクシー、三ツ矢エミタスタクシー、千葉構内タクシー、</a:t>
            </a:r>
            <a:r>
              <a:rPr kumimoji="1" lang="en-US" altLang="ja-JP" sz="1300" spc="40" dirty="0">
                <a:solidFill>
                  <a:srgbClr val="A9AAAA"/>
                </a:solidFill>
                <a:latin typeface="Noto Sans JP" panose="020B0200000000000000" pitchFamily="34" charset="-128"/>
                <a:ea typeface="Noto Sans JP" panose="020B0200000000000000" pitchFamily="34" charset="-128"/>
              </a:rPr>
              <a:t>my</a:t>
            </a:r>
            <a:r>
              <a:rPr kumimoji="1" lang="ja-JP" altLang="en-US" sz="1300" spc="40">
                <a:solidFill>
                  <a:srgbClr val="A9AAAA"/>
                </a:solidFill>
                <a:latin typeface="Noto Sans JP" panose="020B0200000000000000" pitchFamily="34" charset="-128"/>
                <a:ea typeface="Noto Sans JP" panose="020B0200000000000000" pitchFamily="34" charset="-128"/>
              </a:rPr>
              <a:t>タクシーグループ</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神奈川都市交通、ラジオタクシーグループ、平和交通、神奈中タクシー、日本交通横浜、三和交通</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飛鳥交通グループ、西武ハイヤー、ダイヤモンド交通、川口自動車交通、埼玉交通</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宝交通、つばめグループ、名古屋近鉄タクシー、名鉄グループ</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アオイグループ、滋賀交通グループ、ぞうさんタクシー、都タクシー、ヤサカグループ</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東京・日本交通、相互タクシーグループ、近鉄タクシー、日本タクシー、国際興業大阪、未来都、関協タクシー</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福交運輸事業協同組合、三五会運輸事業協同組合、福岡西鉄タクシー、ラッキーグループ、フレンド運輸事業協同組合、筑タク</a:t>
            </a:r>
            <a:r>
              <a:rPr kumimoji="1" lang="en-US" altLang="ja-JP" sz="1300" spc="40" dirty="0" err="1">
                <a:solidFill>
                  <a:srgbClr val="A9AAAA"/>
                </a:solidFill>
                <a:latin typeface="Noto Sans JP" panose="020B0200000000000000" pitchFamily="34" charset="-128"/>
                <a:ea typeface="Noto Sans JP" panose="020B0200000000000000" pitchFamily="34" charset="-128"/>
              </a:rPr>
              <a:t>.net</a:t>
            </a:r>
            <a:r>
              <a:rPr kumimoji="1" lang="ja-JP" altLang="en-US" sz="1300" spc="40">
                <a:solidFill>
                  <a:srgbClr val="A9AAAA"/>
                </a:solidFill>
                <a:latin typeface="Noto Sans JP" panose="020B0200000000000000" pitchFamily="34" charset="-128"/>
                <a:ea typeface="Noto Sans JP" panose="020B0200000000000000" pitchFamily="34" charset="-128"/>
              </a:rPr>
              <a:t>、明交運輸事業協同組合</a:t>
            </a:r>
            <a:endParaRPr kumimoji="1" lang="en-US" altLang="ja-JP" sz="1300" spc="40" dirty="0">
              <a:solidFill>
                <a:srgbClr val="A9AAAA"/>
              </a:solidFill>
              <a:latin typeface="Noto Sans JP" panose="020B0200000000000000" pitchFamily="34" charset="-128"/>
              <a:ea typeface="Noto Sans JP" panose="020B0200000000000000" pitchFamily="34" charset="-128"/>
            </a:endParaRPr>
          </a:p>
          <a:p>
            <a:pPr>
              <a:lnSpc>
                <a:spcPct val="180000"/>
              </a:lnSpc>
            </a:pPr>
            <a:r>
              <a:rPr kumimoji="1" lang="ja-JP" altLang="en-US" sz="1300" spc="40">
                <a:solidFill>
                  <a:srgbClr val="A9AAAA"/>
                </a:solidFill>
                <a:latin typeface="Noto Sans JP" panose="020B0200000000000000" pitchFamily="34" charset="-128"/>
                <a:ea typeface="Noto Sans JP" panose="020B0200000000000000" pitchFamily="34" charset="-128"/>
              </a:rPr>
              <a:t>沖東交通</a:t>
            </a:r>
          </a:p>
        </p:txBody>
      </p:sp>
      <p:sp>
        <p:nvSpPr>
          <p:cNvPr id="5" name="テキスト ボックス 4">
            <a:extLst>
              <a:ext uri="{FF2B5EF4-FFF2-40B4-BE49-F238E27FC236}">
                <a16:creationId xmlns:a16="http://schemas.microsoft.com/office/drawing/2014/main" id="{EB5C363B-CFAF-4D4E-1EE5-59158E1E53EA}"/>
              </a:ext>
            </a:extLst>
          </p:cNvPr>
          <p:cNvSpPr txBox="1"/>
          <p:nvPr/>
        </p:nvSpPr>
        <p:spPr>
          <a:xfrm>
            <a:off x="5269583" y="2195974"/>
            <a:ext cx="8370561" cy="430887"/>
          </a:xfrm>
          <a:prstGeom prst="rect">
            <a:avLst/>
          </a:prstGeom>
          <a:noFill/>
        </p:spPr>
        <p:txBody>
          <a:bodyPr wrap="none" rtlCol="0">
            <a:spAutoFit/>
          </a:bodyPr>
          <a:lstStyle/>
          <a:p>
            <a:r>
              <a:rPr kumimoji="1" lang="en-US" altLang="ja-JP" sz="2200" b="1" spc="40" dirty="0">
                <a:solidFill>
                  <a:srgbClr val="FF8F1C"/>
                </a:solidFill>
                <a:latin typeface="Noto Sans JP ExtraBold" panose="020B0200000000000000" pitchFamily="34" charset="-128"/>
                <a:ea typeface="Noto Sans JP ExtraBold" panose="020B0200000000000000" pitchFamily="34" charset="-128"/>
              </a:rPr>
              <a:t>TOKYO PRIME</a:t>
            </a:r>
            <a:r>
              <a:rPr kumimoji="1" lang="ja-JP" altLang="en-US" sz="2200" b="1" spc="40">
                <a:solidFill>
                  <a:srgbClr val="FF8F1C"/>
                </a:solidFill>
                <a:latin typeface="Noto Sans JP ExtraBold" panose="020B0200000000000000" pitchFamily="34" charset="-128"/>
                <a:ea typeface="Noto Sans JP ExtraBold" panose="020B0200000000000000" pitchFamily="34" charset="-128"/>
              </a:rPr>
              <a:t>はタクシーアプリ</a:t>
            </a:r>
            <a:r>
              <a:rPr kumimoji="1" lang="en-US" altLang="ja-JP" sz="2200" b="1" spc="40" dirty="0">
                <a:solidFill>
                  <a:srgbClr val="FF8F1C"/>
                </a:solidFill>
                <a:latin typeface="Noto Sans JP ExtraBold" panose="020B0200000000000000" pitchFamily="34" charset="-128"/>
                <a:ea typeface="Noto Sans JP ExtraBold" panose="020B0200000000000000" pitchFamily="34" charset="-128"/>
              </a:rPr>
              <a:t>『GO』</a:t>
            </a:r>
            <a:r>
              <a:rPr kumimoji="1" lang="ja-JP" altLang="en-US" sz="2200" b="1" spc="40">
                <a:solidFill>
                  <a:srgbClr val="FF8F1C"/>
                </a:solidFill>
                <a:latin typeface="Noto Sans JP ExtraBold" panose="020B0200000000000000" pitchFamily="34" charset="-128"/>
                <a:ea typeface="Noto Sans JP ExtraBold" panose="020B0200000000000000" pitchFamily="34" charset="-128"/>
              </a:rPr>
              <a:t>加盟会社の多くで展開</a:t>
            </a:r>
          </a:p>
        </p:txBody>
      </p:sp>
      <p:pic>
        <p:nvPicPr>
          <p:cNvPr id="8" name="図 7" descr="ロゴ, アイコン&#10;&#10;自動的に生成された説明">
            <a:extLst>
              <a:ext uri="{FF2B5EF4-FFF2-40B4-BE49-F238E27FC236}">
                <a16:creationId xmlns:a16="http://schemas.microsoft.com/office/drawing/2014/main" id="{90031FB2-72FD-1380-D11E-A0FE9475D6C6}"/>
              </a:ext>
            </a:extLst>
          </p:cNvPr>
          <p:cNvPicPr>
            <a:picLocks noChangeAspect="1"/>
          </p:cNvPicPr>
          <p:nvPr/>
        </p:nvPicPr>
        <p:blipFill>
          <a:blip r:embed="rId4"/>
          <a:stretch>
            <a:fillRect/>
          </a:stretch>
        </p:blipFill>
        <p:spPr>
          <a:xfrm>
            <a:off x="5246270" y="2790828"/>
            <a:ext cx="1453789" cy="916579"/>
          </a:xfrm>
          <a:prstGeom prst="rect">
            <a:avLst/>
          </a:prstGeom>
        </p:spPr>
      </p:pic>
      <p:pic>
        <p:nvPicPr>
          <p:cNvPr id="23" name="図 22" descr="屋外, 道路, 車, トラック が含まれている画像&#10;&#10;自動的に生成された説明">
            <a:extLst>
              <a:ext uri="{FF2B5EF4-FFF2-40B4-BE49-F238E27FC236}">
                <a16:creationId xmlns:a16="http://schemas.microsoft.com/office/drawing/2014/main" id="{07E2DBA5-0519-C701-957B-0CD7F71F2B6D}"/>
              </a:ext>
            </a:extLst>
          </p:cNvPr>
          <p:cNvPicPr>
            <a:picLocks noChangeAspect="1"/>
          </p:cNvPicPr>
          <p:nvPr/>
        </p:nvPicPr>
        <p:blipFill rotWithShape="1">
          <a:blip r:embed="rId5"/>
          <a:srcRect l="17099" t="23863" r="7812" b="6507"/>
          <a:stretch/>
        </p:blipFill>
        <p:spPr>
          <a:xfrm>
            <a:off x="2078168" y="2078168"/>
            <a:ext cx="2876217" cy="1778923"/>
          </a:xfrm>
          <a:prstGeom prst="rect">
            <a:avLst/>
          </a:prstGeom>
        </p:spPr>
      </p:pic>
      <p:sp>
        <p:nvSpPr>
          <p:cNvPr id="27" name="テキスト ボックス 26">
            <a:extLst>
              <a:ext uri="{FF2B5EF4-FFF2-40B4-BE49-F238E27FC236}">
                <a16:creationId xmlns:a16="http://schemas.microsoft.com/office/drawing/2014/main" id="{62CC447B-FC72-C37C-8A94-21087C21FF35}"/>
              </a:ext>
            </a:extLst>
          </p:cNvPr>
          <p:cNvSpPr txBox="1"/>
          <p:nvPr/>
        </p:nvSpPr>
        <p:spPr>
          <a:xfrm>
            <a:off x="2111433" y="3591098"/>
            <a:ext cx="1996444" cy="215444"/>
          </a:xfrm>
          <a:prstGeom prst="rect">
            <a:avLst/>
          </a:prstGeom>
          <a:noFill/>
        </p:spPr>
        <p:txBody>
          <a:bodyPr wrap="none" rtlCol="0">
            <a:spAutoFit/>
          </a:bodyPr>
          <a:lstStyle/>
          <a:p>
            <a:r>
              <a:rPr lang="ja-JP" altLang="en-US" sz="800" kern="0" spc="83">
                <a:solidFill>
                  <a:schemeClr val="bg1"/>
                </a:solidFill>
                <a:latin typeface="Noto Sans JP" panose="020B0200000000000000" pitchFamily="34" charset="-128"/>
                <a:ea typeface="Noto Sans JP" panose="020B0200000000000000" pitchFamily="34" charset="-128"/>
                <a:cs typeface="Noto Sans JP Light" pitchFamily="34" charset="-120"/>
              </a:rPr>
              <a:t>撮影協力：グランドハイアット東京</a:t>
            </a:r>
            <a:endParaRPr lang="en-US" altLang="ja-JP" sz="800" dirty="0">
              <a:solidFill>
                <a:schemeClr val="bg1"/>
              </a:solidFill>
              <a:latin typeface="Noto Sans JP" panose="020B0200000000000000" pitchFamily="34" charset="-128"/>
              <a:ea typeface="Noto Sans JP" panose="020B0200000000000000" pitchFamily="34" charset="-128"/>
            </a:endParaRPr>
          </a:p>
        </p:txBody>
      </p:sp>
      <p:sp>
        <p:nvSpPr>
          <p:cNvPr id="7" name="Slide Number Placeholder 5">
            <a:extLst>
              <a:ext uri="{FF2B5EF4-FFF2-40B4-BE49-F238E27FC236}">
                <a16:creationId xmlns:a16="http://schemas.microsoft.com/office/drawing/2014/main" id="{2D3D2D49-69A6-8110-205C-3894569622C0}"/>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chemeClr val="bg1"/>
                </a:solidFill>
              </a:rPr>
              <a:t>0</a:t>
            </a:r>
            <a:fld id="{A27B049E-E732-EF42-BC2D-7B5004CEC76D}" type="slidenum">
              <a:rPr kumimoji="1" lang="ja-JP" altLang="en-US" smtClean="0">
                <a:solidFill>
                  <a:schemeClr val="bg1"/>
                </a:solidFill>
              </a:rPr>
              <a:pPr/>
              <a:t>7</a:t>
            </a:fld>
            <a:endParaRPr kumimoji="1" lang="ja-JP" altLang="en-US">
              <a:solidFill>
                <a:schemeClr val="bg1"/>
              </a:solidFill>
            </a:endParaRPr>
          </a:p>
        </p:txBody>
      </p:sp>
    </p:spTree>
    <p:extLst>
      <p:ext uri="{BB962C8B-B14F-4D97-AF65-F5344CB8AC3E}">
        <p14:creationId xmlns:p14="http://schemas.microsoft.com/office/powerpoint/2010/main" val="301063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descr="夜に光っている建物&#10;&#10;自動的に生成された説明">
            <a:extLst>
              <a:ext uri="{FF2B5EF4-FFF2-40B4-BE49-F238E27FC236}">
                <a16:creationId xmlns:a16="http://schemas.microsoft.com/office/drawing/2014/main" id="{7CD6ACEB-5792-E0F4-89A7-95F1F6709208}"/>
              </a:ext>
            </a:extLst>
          </p:cNvPr>
          <p:cNvPicPr>
            <a:picLocks noChangeAspect="1"/>
          </p:cNvPicPr>
          <p:nvPr/>
        </p:nvPicPr>
        <p:blipFill rotWithShape="1">
          <a:blip r:embed="rId2"/>
          <a:srcRect t="10921" r="5781" b="9569"/>
          <a:stretch/>
        </p:blipFill>
        <p:spPr>
          <a:xfrm>
            <a:off x="0" y="0"/>
            <a:ext cx="18288000" cy="10288588"/>
          </a:xfrm>
          <a:prstGeom prst="rect">
            <a:avLst/>
          </a:prstGeom>
        </p:spPr>
      </p:pic>
      <p:pic>
        <p:nvPicPr>
          <p:cNvPr id="5" name="図 4" descr="図形, 四角形&#10;&#10;自動的に生成された説明">
            <a:extLst>
              <a:ext uri="{FF2B5EF4-FFF2-40B4-BE49-F238E27FC236}">
                <a16:creationId xmlns:a16="http://schemas.microsoft.com/office/drawing/2014/main" id="{627A01C9-F235-CB7B-DD8E-FB392685721E}"/>
              </a:ext>
            </a:extLst>
          </p:cNvPr>
          <p:cNvPicPr>
            <a:picLocks noChangeAspect="1"/>
          </p:cNvPicPr>
          <p:nvPr/>
        </p:nvPicPr>
        <p:blipFill>
          <a:blip r:embed="rId3"/>
          <a:stretch>
            <a:fillRect/>
          </a:stretch>
        </p:blipFill>
        <p:spPr>
          <a:xfrm>
            <a:off x="0" y="1588"/>
            <a:ext cx="18288000" cy="10287000"/>
          </a:xfrm>
          <a:prstGeom prst="rect">
            <a:avLst/>
          </a:prstGeom>
        </p:spPr>
      </p:pic>
      <p:pic>
        <p:nvPicPr>
          <p:cNvPr id="6" name="図 5">
            <a:extLst>
              <a:ext uri="{FF2B5EF4-FFF2-40B4-BE49-F238E27FC236}">
                <a16:creationId xmlns:a16="http://schemas.microsoft.com/office/drawing/2014/main" id="{E35CFD68-97EA-8F63-FE12-889F3618D0E9}"/>
              </a:ext>
            </a:extLst>
          </p:cNvPr>
          <p:cNvPicPr>
            <a:picLocks noChangeAspect="1"/>
          </p:cNvPicPr>
          <p:nvPr/>
        </p:nvPicPr>
        <p:blipFill>
          <a:blip r:embed="rId4"/>
          <a:stretch>
            <a:fillRect/>
          </a:stretch>
        </p:blipFill>
        <p:spPr>
          <a:xfrm>
            <a:off x="13809306" y="9345421"/>
            <a:ext cx="3946849" cy="427560"/>
          </a:xfrm>
          <a:prstGeom prst="rect">
            <a:avLst/>
          </a:prstGeom>
        </p:spPr>
      </p:pic>
      <p:grpSp>
        <p:nvGrpSpPr>
          <p:cNvPr id="12" name="グループ化 11">
            <a:extLst>
              <a:ext uri="{FF2B5EF4-FFF2-40B4-BE49-F238E27FC236}">
                <a16:creationId xmlns:a16="http://schemas.microsoft.com/office/drawing/2014/main" id="{5E58F714-2352-5DD9-C8D4-C80DFF6D096D}"/>
              </a:ext>
            </a:extLst>
          </p:cNvPr>
          <p:cNvGrpSpPr/>
          <p:nvPr/>
        </p:nvGrpSpPr>
        <p:grpSpPr>
          <a:xfrm>
            <a:off x="7238350" y="4274757"/>
            <a:ext cx="3811300" cy="1739075"/>
            <a:chOff x="7742013" y="4113105"/>
            <a:chExt cx="3811300" cy="1739075"/>
          </a:xfrm>
        </p:grpSpPr>
        <p:sp>
          <p:nvSpPr>
            <p:cNvPr id="13" name="テキスト ボックス 12">
              <a:extLst>
                <a:ext uri="{FF2B5EF4-FFF2-40B4-BE49-F238E27FC236}">
                  <a16:creationId xmlns:a16="http://schemas.microsoft.com/office/drawing/2014/main" id="{D71A1126-21E6-DF60-D7F5-9933EC47DD5C}"/>
                </a:ext>
              </a:extLst>
            </p:cNvPr>
            <p:cNvSpPr txBox="1"/>
            <p:nvPr/>
          </p:nvSpPr>
          <p:spPr>
            <a:xfrm>
              <a:off x="7742013" y="5144294"/>
              <a:ext cx="3811300" cy="707886"/>
            </a:xfrm>
            <a:prstGeom prst="rect">
              <a:avLst/>
            </a:prstGeom>
            <a:noFill/>
          </p:spPr>
          <p:txBody>
            <a:bodyPr wrap="none" rtlCol="0">
              <a:spAutoFit/>
            </a:bodyPr>
            <a:lstStyle/>
            <a:p>
              <a:r>
                <a:rPr kumimoji="1" lang="ja-JP" altLang="en-US" sz="4000" b="1" spc="40">
                  <a:solidFill>
                    <a:schemeClr val="bg1"/>
                  </a:solidFill>
                  <a:latin typeface="Noto Sans JP ExtraBold" panose="020B0200000000000000" pitchFamily="34" charset="-128"/>
                  <a:ea typeface="Noto Sans JP ExtraBold" panose="020B0200000000000000" pitchFamily="34" charset="-128"/>
                </a:rPr>
                <a:t>ユーザーの特徴</a:t>
              </a:r>
            </a:p>
          </p:txBody>
        </p:sp>
        <p:sp>
          <p:nvSpPr>
            <p:cNvPr id="14" name="テキスト ボックス 13">
              <a:extLst>
                <a:ext uri="{FF2B5EF4-FFF2-40B4-BE49-F238E27FC236}">
                  <a16:creationId xmlns:a16="http://schemas.microsoft.com/office/drawing/2014/main" id="{B9E2EC99-0877-8009-E241-A7960D33AC4F}"/>
                </a:ext>
              </a:extLst>
            </p:cNvPr>
            <p:cNvSpPr txBox="1"/>
            <p:nvPr/>
          </p:nvSpPr>
          <p:spPr>
            <a:xfrm>
              <a:off x="8989062" y="4113105"/>
              <a:ext cx="1317202" cy="562359"/>
            </a:xfrm>
            <a:prstGeom prst="rect">
              <a:avLst/>
            </a:prstGeom>
            <a:solidFill>
              <a:srgbClr val="FF8F1C"/>
            </a:solidFill>
            <a:ln w="12700">
              <a:solidFill>
                <a:srgbClr val="FF8F1C"/>
              </a:solidFill>
            </a:ln>
          </p:spPr>
          <p:txBody>
            <a:bodyPr wrap="none" lIns="144000" bIns="54000" rtlCol="0">
              <a:spAutoFit/>
            </a:bodyPr>
            <a:lstStyle/>
            <a:p>
              <a:r>
                <a:rPr kumimoji="1" lang="en-US" altLang="ja-JP" sz="3000" spc="80" dirty="0">
                  <a:solidFill>
                    <a:schemeClr val="bg1"/>
                  </a:solidFill>
                  <a:latin typeface="Roboto" panose="02000000000000000000" pitchFamily="2" charset="0"/>
                  <a:ea typeface="Roboto" panose="02000000000000000000" pitchFamily="2" charset="0"/>
                </a:rPr>
                <a:t>Part 2</a:t>
              </a:r>
              <a:endParaRPr kumimoji="1" lang="ja-JP" altLang="en-US" sz="3000" spc="80">
                <a:solidFill>
                  <a:schemeClr val="bg1"/>
                </a:solidFill>
                <a:latin typeface="Roboto" panose="02000000000000000000" pitchFamily="2" charset="0"/>
                <a:ea typeface="Noto Sans JP ExtraBold" panose="020B0200000000000000" pitchFamily="34" charset="-128"/>
              </a:endParaRPr>
            </a:p>
          </p:txBody>
        </p:sp>
      </p:grpSp>
      <p:sp>
        <p:nvSpPr>
          <p:cNvPr id="2" name="Slide Number Placeholder 5">
            <a:extLst>
              <a:ext uri="{FF2B5EF4-FFF2-40B4-BE49-F238E27FC236}">
                <a16:creationId xmlns:a16="http://schemas.microsoft.com/office/drawing/2014/main" id="{7933718E-5ACF-5C63-8C6D-5E21862EABF5}"/>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0</a:t>
            </a:r>
            <a:fld id="{A27B049E-E732-EF42-BC2D-7B5004CEC76D}" type="slidenum">
              <a:rPr kumimoji="1" lang="ja-JP" altLang="en-US" smtClean="0"/>
              <a:pPr/>
              <a:t>8</a:t>
            </a:fld>
            <a:endParaRPr kumimoji="1" lang="ja-JP" altLang="en-US"/>
          </a:p>
        </p:txBody>
      </p:sp>
    </p:spTree>
    <p:extLst>
      <p:ext uri="{BB962C8B-B14F-4D97-AF65-F5344CB8AC3E}">
        <p14:creationId xmlns:p14="http://schemas.microsoft.com/office/powerpoint/2010/main" val="2391790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graphicFrame>
        <p:nvGraphicFramePr>
          <p:cNvPr id="29" name="グラフ 28">
            <a:extLst>
              <a:ext uri="{FF2B5EF4-FFF2-40B4-BE49-F238E27FC236}">
                <a16:creationId xmlns:a16="http://schemas.microsoft.com/office/drawing/2014/main" id="{7E08893C-83B8-EAB4-267E-F939AF613020}"/>
              </a:ext>
            </a:extLst>
          </p:cNvPr>
          <p:cNvGraphicFramePr/>
          <p:nvPr>
            <p:extLst>
              <p:ext uri="{D42A27DB-BD31-4B8C-83A1-F6EECF244321}">
                <p14:modId xmlns:p14="http://schemas.microsoft.com/office/powerpoint/2010/main" val="2952970168"/>
              </p:ext>
            </p:extLst>
          </p:nvPr>
        </p:nvGraphicFramePr>
        <p:xfrm>
          <a:off x="2396221" y="2933899"/>
          <a:ext cx="3600000"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グラフ 30">
            <a:extLst>
              <a:ext uri="{FF2B5EF4-FFF2-40B4-BE49-F238E27FC236}">
                <a16:creationId xmlns:a16="http://schemas.microsoft.com/office/drawing/2014/main" id="{1D2D2F62-5939-A037-80D2-A8452A36DAD0}"/>
              </a:ext>
            </a:extLst>
          </p:cNvPr>
          <p:cNvGraphicFramePr/>
          <p:nvPr>
            <p:extLst>
              <p:ext uri="{D42A27DB-BD31-4B8C-83A1-F6EECF244321}">
                <p14:modId xmlns:p14="http://schemas.microsoft.com/office/powerpoint/2010/main" val="976263534"/>
              </p:ext>
            </p:extLst>
          </p:nvPr>
        </p:nvGraphicFramePr>
        <p:xfrm>
          <a:off x="11572370" y="2933899"/>
          <a:ext cx="3600000" cy="360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グラフ 31">
            <a:extLst>
              <a:ext uri="{FF2B5EF4-FFF2-40B4-BE49-F238E27FC236}">
                <a16:creationId xmlns:a16="http://schemas.microsoft.com/office/drawing/2014/main" id="{86EBDEE3-CBBC-44E4-1F5D-4E54DDD2A1C8}"/>
              </a:ext>
            </a:extLst>
          </p:cNvPr>
          <p:cNvGraphicFramePr/>
          <p:nvPr>
            <p:extLst>
              <p:ext uri="{D42A27DB-BD31-4B8C-83A1-F6EECF244321}">
                <p14:modId xmlns:p14="http://schemas.microsoft.com/office/powerpoint/2010/main" val="147983832"/>
              </p:ext>
            </p:extLst>
          </p:nvPr>
        </p:nvGraphicFramePr>
        <p:xfrm>
          <a:off x="6984296" y="2933899"/>
          <a:ext cx="3600000" cy="3600000"/>
        </p:xfrm>
        <a:graphic>
          <a:graphicData uri="http://schemas.openxmlformats.org/drawingml/2006/chart">
            <c:chart xmlns:c="http://schemas.openxmlformats.org/drawingml/2006/chart" xmlns:r="http://schemas.openxmlformats.org/officeDocument/2006/relationships" r:id="rId6"/>
          </a:graphicData>
        </a:graphic>
      </p:graphicFrame>
      <p:sp>
        <p:nvSpPr>
          <p:cNvPr id="2" name="テキスト ボックス 1">
            <a:extLst>
              <a:ext uri="{FF2B5EF4-FFF2-40B4-BE49-F238E27FC236}">
                <a16:creationId xmlns:a16="http://schemas.microsoft.com/office/drawing/2014/main" id="{7CBC6E1F-2338-02D5-4D1B-3801B7784D30}"/>
              </a:ext>
            </a:extLst>
          </p:cNvPr>
          <p:cNvSpPr txBox="1"/>
          <p:nvPr/>
        </p:nvSpPr>
        <p:spPr>
          <a:xfrm>
            <a:off x="531845" y="510988"/>
            <a:ext cx="2385268" cy="523220"/>
          </a:xfrm>
          <a:prstGeom prst="rect">
            <a:avLst/>
          </a:prstGeom>
          <a:noFill/>
        </p:spPr>
        <p:txBody>
          <a:bodyPr wrap="none" rtlCol="0">
            <a:spAutoFit/>
          </a:bodyPr>
          <a:lstStyle/>
          <a:p>
            <a:r>
              <a:rPr kumimoji="1" lang="ja-JP" altLang="en-US" sz="2800" b="1" kern="3000" spc="60">
                <a:solidFill>
                  <a:schemeClr val="bg1"/>
                </a:solidFill>
                <a:latin typeface="Noto Sans JP ExtraBold" panose="020B0200000000000000" pitchFamily="34" charset="-128"/>
                <a:ea typeface="Noto Sans JP ExtraBold" panose="020B0200000000000000" pitchFamily="34" charset="-128"/>
              </a:rPr>
              <a:t>ユーザー属性</a:t>
            </a:r>
            <a:endParaRPr kumimoji="1" lang="en-US" altLang="ja-JP" sz="2800" b="1" kern="3000" spc="60" dirty="0">
              <a:solidFill>
                <a:schemeClr val="bg1"/>
              </a:solidFill>
              <a:latin typeface="Noto Sans JP ExtraBold" panose="020B0200000000000000" pitchFamily="34" charset="-128"/>
              <a:ea typeface="Noto Sans JP ExtraBold" panose="020B0200000000000000" pitchFamily="34" charset="-128"/>
            </a:endParaRPr>
          </a:p>
        </p:txBody>
      </p:sp>
      <p:sp>
        <p:nvSpPr>
          <p:cNvPr id="15" name="テキスト ボックス 14">
            <a:extLst>
              <a:ext uri="{FF2B5EF4-FFF2-40B4-BE49-F238E27FC236}">
                <a16:creationId xmlns:a16="http://schemas.microsoft.com/office/drawing/2014/main" id="{5AEB97BD-CD69-9D64-4A14-DC10635DF4D5}"/>
              </a:ext>
            </a:extLst>
          </p:cNvPr>
          <p:cNvSpPr txBox="1"/>
          <p:nvPr/>
        </p:nvSpPr>
        <p:spPr>
          <a:xfrm>
            <a:off x="4945168" y="2297266"/>
            <a:ext cx="1077859"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男性</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57.5</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21" name="テキスト ボックス 20">
            <a:extLst>
              <a:ext uri="{FF2B5EF4-FFF2-40B4-BE49-F238E27FC236}">
                <a16:creationId xmlns:a16="http://schemas.microsoft.com/office/drawing/2014/main" id="{789663D8-47B9-7507-33D7-C18EC7A9803D}"/>
              </a:ext>
            </a:extLst>
          </p:cNvPr>
          <p:cNvSpPr txBox="1"/>
          <p:nvPr/>
        </p:nvSpPr>
        <p:spPr>
          <a:xfrm>
            <a:off x="1977181" y="7428328"/>
            <a:ext cx="11438998" cy="950838"/>
          </a:xfrm>
          <a:prstGeom prst="rect">
            <a:avLst/>
          </a:prstGeom>
          <a:noFill/>
        </p:spPr>
        <p:txBody>
          <a:bodyPr wrap="square" rtlCol="0">
            <a:spAutoFit/>
          </a:bodyPr>
          <a:lstStyle/>
          <a:p>
            <a:pPr marL="171450" indent="-171450" algn="l">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モニタスアンケートによるタクシー利用者調査, 2023年5月</a:t>
            </a: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期間: 2023年5月</a:t>
            </a:r>
            <a:endParaRPr lang="en-US" altLang="ja-JP" sz="900" dirty="0">
              <a:solidFill>
                <a:srgbClr val="A9AAAA"/>
              </a:solidFill>
              <a:latin typeface="Noto Sans JP" panose="020B0200000000000000" pitchFamily="34" charset="-128"/>
              <a:ea typeface="Noto Sans JP" panose="020B0200000000000000" pitchFamily="34" charset="-128"/>
            </a:endParaRPr>
          </a:p>
          <a:p>
            <a:pPr marL="171450" indent="-171450">
              <a:lnSpc>
                <a:spcPct val="160000"/>
              </a:lnSpc>
              <a:buFont typeface="システムフォント（レギュラー）"/>
              <a:buChar char="※"/>
            </a:pPr>
            <a:r>
              <a:rPr lang="en-US" altLang="ja-JP" sz="900" kern="0" spc="83" dirty="0">
                <a:solidFill>
                  <a:srgbClr val="A9AAAA"/>
                </a:solidFill>
                <a:latin typeface="Noto Sans JP" panose="020B0200000000000000" pitchFamily="34" charset="-128"/>
                <a:ea typeface="Noto Sans JP" panose="020B0200000000000000" pitchFamily="34" charset="-128"/>
                <a:cs typeface="Noto Sans JP Light" pitchFamily="34" charset="-120"/>
              </a:rPr>
              <a:t>手法: インターネット調査。</a:t>
            </a:r>
            <a:endParaRPr lang="en-US" altLang="ja-JP" sz="900" dirty="0">
              <a:solidFill>
                <a:srgbClr val="A9AAAA"/>
              </a:solidFill>
              <a:latin typeface="Noto Sans JP" panose="020B0200000000000000" pitchFamily="34" charset="-128"/>
              <a:ea typeface="Noto Sans JP" panose="020B0200000000000000" pitchFamily="34" charset="-128"/>
            </a:endParaRPr>
          </a:p>
        </p:txBody>
      </p:sp>
      <p:sp>
        <p:nvSpPr>
          <p:cNvPr id="5" name="テキスト ボックス 4">
            <a:extLst>
              <a:ext uri="{FF2B5EF4-FFF2-40B4-BE49-F238E27FC236}">
                <a16:creationId xmlns:a16="http://schemas.microsoft.com/office/drawing/2014/main" id="{81B1A3AD-632B-C995-87D1-3E9D3301E42B}"/>
              </a:ext>
            </a:extLst>
          </p:cNvPr>
          <p:cNvSpPr txBox="1"/>
          <p:nvPr/>
        </p:nvSpPr>
        <p:spPr>
          <a:xfrm>
            <a:off x="3161751" y="594021"/>
            <a:ext cx="7422545" cy="399789"/>
          </a:xfrm>
          <a:prstGeom prst="rect">
            <a:avLst/>
          </a:prstGeom>
          <a:noFill/>
        </p:spPr>
        <p:txBody>
          <a:bodyPr wrap="none" rtlCol="0">
            <a:spAutoFit/>
          </a:bodyPr>
          <a:lstStyle/>
          <a:p>
            <a:pPr>
              <a:lnSpc>
                <a:spcPct val="140000"/>
              </a:lnSpc>
            </a:pPr>
            <a:r>
              <a:rPr lang="ja-JP" altLang="en-US" sz="1600" kern="3000" spc="60">
                <a:solidFill>
                  <a:schemeClr val="bg1"/>
                </a:solidFill>
                <a:latin typeface="Noto Sans JP" panose="020B0200000000000000" pitchFamily="34" charset="-128"/>
                <a:ea typeface="Noto Sans JP" panose="020B0200000000000000" pitchFamily="34" charset="-128"/>
              </a:rPr>
              <a:t>タクシーは全国主要都市において、性別、年齢を問わず利用されています。</a:t>
            </a:r>
            <a:endParaRPr kumimoji="1" lang="en-US" altLang="ja-JP" sz="1600" kern="3000" spc="60" dirty="0">
              <a:solidFill>
                <a:schemeClr val="bg1"/>
              </a:solidFill>
              <a:latin typeface="Noto Sans JP" panose="020B0200000000000000" pitchFamily="34" charset="-128"/>
              <a:ea typeface="Noto Sans JP" panose="020B0200000000000000" pitchFamily="34" charset="-128"/>
            </a:endParaRPr>
          </a:p>
        </p:txBody>
      </p:sp>
      <p:sp>
        <p:nvSpPr>
          <p:cNvPr id="13" name="テキスト ボックス 12">
            <a:extLst>
              <a:ext uri="{FF2B5EF4-FFF2-40B4-BE49-F238E27FC236}">
                <a16:creationId xmlns:a16="http://schemas.microsoft.com/office/drawing/2014/main" id="{F55DA8F2-E58D-FE47-ACC3-4D9776B7B638}"/>
              </a:ext>
            </a:extLst>
          </p:cNvPr>
          <p:cNvSpPr txBox="1"/>
          <p:nvPr/>
        </p:nvSpPr>
        <p:spPr>
          <a:xfrm>
            <a:off x="3773467" y="4537483"/>
            <a:ext cx="892552" cy="369332"/>
          </a:xfrm>
          <a:prstGeom prst="rect">
            <a:avLst/>
          </a:prstGeom>
          <a:noFill/>
        </p:spPr>
        <p:txBody>
          <a:bodyPr wrap="none" rtlCol="0">
            <a:spAutoFit/>
          </a:bodyPr>
          <a:lstStyle/>
          <a:p>
            <a:r>
              <a:rPr kumimoji="1" lang="ja-JP" altLang="en-US" spc="40">
                <a:latin typeface="Noto Sans JP" panose="020B0200000000000000" pitchFamily="34" charset="-128"/>
                <a:ea typeface="Noto Sans JP" panose="020B0200000000000000" pitchFamily="34" charset="-128"/>
              </a:rPr>
              <a:t>男女比</a:t>
            </a:r>
          </a:p>
        </p:txBody>
      </p:sp>
      <p:sp>
        <p:nvSpPr>
          <p:cNvPr id="33" name="テキスト ボックス 32">
            <a:extLst>
              <a:ext uri="{FF2B5EF4-FFF2-40B4-BE49-F238E27FC236}">
                <a16:creationId xmlns:a16="http://schemas.microsoft.com/office/drawing/2014/main" id="{1077FFAA-A70A-63EA-7A73-48DFB7767439}"/>
              </a:ext>
            </a:extLst>
          </p:cNvPr>
          <p:cNvSpPr txBox="1"/>
          <p:nvPr/>
        </p:nvSpPr>
        <p:spPr>
          <a:xfrm>
            <a:off x="7933540" y="4309119"/>
            <a:ext cx="1733808" cy="826060"/>
          </a:xfrm>
          <a:prstGeom prst="rect">
            <a:avLst/>
          </a:prstGeom>
          <a:noFill/>
        </p:spPr>
        <p:txBody>
          <a:bodyPr wrap="none" rtlCol="0">
            <a:spAutoFit/>
          </a:bodyPr>
          <a:lstStyle/>
          <a:p>
            <a:pPr algn="ctr">
              <a:lnSpc>
                <a:spcPct val="140000"/>
              </a:lnSpc>
            </a:pPr>
            <a:r>
              <a:rPr kumimoji="1" lang="en-US" altLang="ja-JP" spc="40" dirty="0">
                <a:latin typeface="Noto Sans JP" panose="020B0200000000000000" pitchFamily="34" charset="-128"/>
                <a:ea typeface="Noto Sans JP" panose="020B0200000000000000" pitchFamily="34" charset="-128"/>
              </a:rPr>
              <a:t>1</a:t>
            </a:r>
            <a:r>
              <a:rPr kumimoji="1" lang="ja-JP" altLang="en-US" spc="40">
                <a:latin typeface="Noto Sans JP" panose="020B0200000000000000" pitchFamily="34" charset="-128"/>
                <a:ea typeface="Noto Sans JP" panose="020B0200000000000000" pitchFamily="34" charset="-128"/>
              </a:rPr>
              <a:t>ヶ月あたりの</a:t>
            </a:r>
            <a:endParaRPr kumimoji="1" lang="en-US" altLang="ja-JP" spc="40" dirty="0">
              <a:latin typeface="Noto Sans JP" panose="020B0200000000000000" pitchFamily="34" charset="-128"/>
              <a:ea typeface="Noto Sans JP" panose="020B0200000000000000" pitchFamily="34" charset="-128"/>
            </a:endParaRPr>
          </a:p>
          <a:p>
            <a:pPr algn="ctr">
              <a:lnSpc>
                <a:spcPct val="140000"/>
              </a:lnSpc>
            </a:pPr>
            <a:r>
              <a:rPr kumimoji="1" lang="ja-JP" altLang="en-US" spc="40">
                <a:latin typeface="Noto Sans JP" panose="020B0200000000000000" pitchFamily="34" charset="-128"/>
                <a:ea typeface="Noto Sans JP" panose="020B0200000000000000" pitchFamily="34" charset="-128"/>
              </a:rPr>
              <a:t>乗車頻度</a:t>
            </a:r>
          </a:p>
        </p:txBody>
      </p:sp>
      <p:sp>
        <p:nvSpPr>
          <p:cNvPr id="34" name="テキスト ボックス 33">
            <a:extLst>
              <a:ext uri="{FF2B5EF4-FFF2-40B4-BE49-F238E27FC236}">
                <a16:creationId xmlns:a16="http://schemas.microsoft.com/office/drawing/2014/main" id="{047B426C-2566-5A0A-E47B-CBC7BA588208}"/>
              </a:ext>
            </a:extLst>
          </p:cNvPr>
          <p:cNvSpPr txBox="1"/>
          <p:nvPr/>
        </p:nvSpPr>
        <p:spPr>
          <a:xfrm>
            <a:off x="12944171" y="4537483"/>
            <a:ext cx="892552" cy="369332"/>
          </a:xfrm>
          <a:prstGeom prst="rect">
            <a:avLst/>
          </a:prstGeom>
          <a:noFill/>
        </p:spPr>
        <p:txBody>
          <a:bodyPr wrap="none" rtlCol="0">
            <a:spAutoFit/>
          </a:bodyPr>
          <a:lstStyle/>
          <a:p>
            <a:r>
              <a:rPr kumimoji="1" lang="ja-JP" altLang="en-US" spc="40">
                <a:latin typeface="Noto Sans JP" panose="020B0200000000000000" pitchFamily="34" charset="-128"/>
                <a:ea typeface="Noto Sans JP" panose="020B0200000000000000" pitchFamily="34" charset="-128"/>
              </a:rPr>
              <a:t>年齢比</a:t>
            </a:r>
          </a:p>
        </p:txBody>
      </p:sp>
      <p:sp>
        <p:nvSpPr>
          <p:cNvPr id="35" name="テキスト ボックス 34">
            <a:extLst>
              <a:ext uri="{FF2B5EF4-FFF2-40B4-BE49-F238E27FC236}">
                <a16:creationId xmlns:a16="http://schemas.microsoft.com/office/drawing/2014/main" id="{066E588E-DA2D-9168-5280-9FA7F2A45855}"/>
              </a:ext>
            </a:extLst>
          </p:cNvPr>
          <p:cNvSpPr txBox="1"/>
          <p:nvPr/>
        </p:nvSpPr>
        <p:spPr>
          <a:xfrm>
            <a:off x="1980294" y="5427925"/>
            <a:ext cx="1077859" cy="932307"/>
          </a:xfrm>
          <a:prstGeom prst="rect">
            <a:avLst/>
          </a:prstGeom>
          <a:noFill/>
        </p:spPr>
        <p:txBody>
          <a:bodyPr wrap="none" rtlCol="0">
            <a:spAutoFit/>
          </a:bodyPr>
          <a:lstStyle/>
          <a:p>
            <a:pPr>
              <a:lnSpc>
                <a:spcPts val="3400"/>
              </a:lnSpc>
            </a:pPr>
            <a:r>
              <a:rPr kumimoji="1" lang="ja-JP" altLang="en-US" sz="1600" spc="40">
                <a:latin typeface="Noto Sans JP" panose="020B0200000000000000" pitchFamily="34" charset="-128"/>
                <a:ea typeface="Noto Sans JP" panose="020B0200000000000000" pitchFamily="34" charset="-128"/>
              </a:rPr>
              <a:t>女性</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42.5</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6" name="テキスト ボックス 35">
            <a:extLst>
              <a:ext uri="{FF2B5EF4-FFF2-40B4-BE49-F238E27FC236}">
                <a16:creationId xmlns:a16="http://schemas.microsoft.com/office/drawing/2014/main" id="{E2E7E696-8D50-C066-BE8C-97763A230907}"/>
              </a:ext>
            </a:extLst>
          </p:cNvPr>
          <p:cNvSpPr txBox="1"/>
          <p:nvPr/>
        </p:nvSpPr>
        <p:spPr>
          <a:xfrm>
            <a:off x="9493153" y="2297266"/>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1〜3</a:t>
            </a:r>
            <a:r>
              <a:rPr kumimoji="1" lang="ja-JP" altLang="en-US" sz="1600" spc="40">
                <a:latin typeface="Noto Sans JP" panose="020B0200000000000000" pitchFamily="34" charset="-128"/>
                <a:ea typeface="Noto Sans JP" panose="020B0200000000000000" pitchFamily="34" charset="-128"/>
              </a:rPr>
              <a:t>回</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15.8</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7" name="テキスト ボックス 36">
            <a:extLst>
              <a:ext uri="{FF2B5EF4-FFF2-40B4-BE49-F238E27FC236}">
                <a16:creationId xmlns:a16="http://schemas.microsoft.com/office/drawing/2014/main" id="{38F69B67-0814-3261-641C-85DD9AF93695}"/>
              </a:ext>
            </a:extLst>
          </p:cNvPr>
          <p:cNvSpPr txBox="1"/>
          <p:nvPr/>
        </p:nvSpPr>
        <p:spPr>
          <a:xfrm>
            <a:off x="6776253" y="5830881"/>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4〜7</a:t>
            </a:r>
            <a:r>
              <a:rPr kumimoji="1" lang="ja-JP" altLang="en-US" sz="1600" spc="40">
                <a:latin typeface="Noto Sans JP" panose="020B0200000000000000" pitchFamily="34" charset="-128"/>
                <a:ea typeface="Noto Sans JP" panose="020B0200000000000000" pitchFamily="34" charset="-128"/>
              </a:rPr>
              <a:t>回</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52.4</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8" name="テキスト ボックス 37">
            <a:extLst>
              <a:ext uri="{FF2B5EF4-FFF2-40B4-BE49-F238E27FC236}">
                <a16:creationId xmlns:a16="http://schemas.microsoft.com/office/drawing/2014/main" id="{D13EEC90-47AC-6215-6405-D0380E70E7FD}"/>
              </a:ext>
            </a:extLst>
          </p:cNvPr>
          <p:cNvSpPr txBox="1"/>
          <p:nvPr/>
        </p:nvSpPr>
        <p:spPr>
          <a:xfrm>
            <a:off x="6326803" y="2896548"/>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8</a:t>
            </a:r>
            <a:r>
              <a:rPr kumimoji="1" lang="ja-JP" altLang="en-US" sz="1600" spc="40">
                <a:latin typeface="Noto Sans JP" panose="020B0200000000000000" pitchFamily="34" charset="-128"/>
                <a:ea typeface="Noto Sans JP" panose="020B0200000000000000" pitchFamily="34" charset="-128"/>
              </a:rPr>
              <a:t>回以上</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31.8</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39" name="テキスト ボックス 38">
            <a:extLst>
              <a:ext uri="{FF2B5EF4-FFF2-40B4-BE49-F238E27FC236}">
                <a16:creationId xmlns:a16="http://schemas.microsoft.com/office/drawing/2014/main" id="{B03A7DD6-BCAB-C408-E013-72FA86197388}"/>
              </a:ext>
            </a:extLst>
          </p:cNvPr>
          <p:cNvSpPr txBox="1"/>
          <p:nvPr/>
        </p:nvSpPr>
        <p:spPr>
          <a:xfrm>
            <a:off x="14042416" y="2297266"/>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20</a:t>
            </a:r>
            <a:r>
              <a:rPr kumimoji="1" lang="ja-JP" altLang="en-US" sz="1600" spc="40">
                <a:latin typeface="Noto Sans JP" panose="020B0200000000000000" pitchFamily="34" charset="-128"/>
                <a:ea typeface="Noto Sans JP" panose="020B0200000000000000" pitchFamily="34" charset="-128"/>
              </a:rPr>
              <a:t>代</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17.5</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40" name="テキスト ボックス 39">
            <a:extLst>
              <a:ext uri="{FF2B5EF4-FFF2-40B4-BE49-F238E27FC236}">
                <a16:creationId xmlns:a16="http://schemas.microsoft.com/office/drawing/2014/main" id="{657D3D75-628E-72A8-C772-D10D7A3B87F4}"/>
              </a:ext>
            </a:extLst>
          </p:cNvPr>
          <p:cNvSpPr txBox="1"/>
          <p:nvPr/>
        </p:nvSpPr>
        <p:spPr>
          <a:xfrm>
            <a:off x="11956961" y="6125349"/>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40</a:t>
            </a:r>
            <a:r>
              <a:rPr kumimoji="1" lang="ja-JP" altLang="en-US" sz="1600" spc="40">
                <a:latin typeface="Noto Sans JP" panose="020B0200000000000000" pitchFamily="34" charset="-128"/>
                <a:ea typeface="Noto Sans JP" panose="020B0200000000000000" pitchFamily="34" charset="-128"/>
              </a:rPr>
              <a:t>代</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24.7</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41" name="テキスト ボックス 40">
            <a:extLst>
              <a:ext uri="{FF2B5EF4-FFF2-40B4-BE49-F238E27FC236}">
                <a16:creationId xmlns:a16="http://schemas.microsoft.com/office/drawing/2014/main" id="{8ED57F01-FC01-021F-552C-C9A89B6810BE}"/>
              </a:ext>
            </a:extLst>
          </p:cNvPr>
          <p:cNvSpPr txBox="1"/>
          <p:nvPr/>
        </p:nvSpPr>
        <p:spPr>
          <a:xfrm>
            <a:off x="11232527" y="2524588"/>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60</a:t>
            </a:r>
            <a:r>
              <a:rPr kumimoji="1" lang="ja-JP" altLang="en-US" sz="1600" spc="40">
                <a:latin typeface="Noto Sans JP" panose="020B0200000000000000" pitchFamily="34" charset="-128"/>
                <a:ea typeface="Noto Sans JP" panose="020B0200000000000000" pitchFamily="34" charset="-128"/>
              </a:rPr>
              <a:t>代以上</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14.8</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42" name="テキスト ボックス 41">
            <a:extLst>
              <a:ext uri="{FF2B5EF4-FFF2-40B4-BE49-F238E27FC236}">
                <a16:creationId xmlns:a16="http://schemas.microsoft.com/office/drawing/2014/main" id="{5AF8AC9B-2BF2-229D-0D8D-0AA17C8C9CBF}"/>
              </a:ext>
            </a:extLst>
          </p:cNvPr>
          <p:cNvSpPr txBox="1"/>
          <p:nvPr/>
        </p:nvSpPr>
        <p:spPr>
          <a:xfrm>
            <a:off x="14956816" y="5129518"/>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30</a:t>
            </a:r>
            <a:r>
              <a:rPr kumimoji="1" lang="ja-JP" altLang="en-US" sz="1600" spc="40">
                <a:latin typeface="Noto Sans JP" panose="020B0200000000000000" pitchFamily="34" charset="-128"/>
                <a:ea typeface="Noto Sans JP" panose="020B0200000000000000" pitchFamily="34" charset="-128"/>
              </a:rPr>
              <a:t>代</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21.6</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43" name="テキスト ボックス 42">
            <a:extLst>
              <a:ext uri="{FF2B5EF4-FFF2-40B4-BE49-F238E27FC236}">
                <a16:creationId xmlns:a16="http://schemas.microsoft.com/office/drawing/2014/main" id="{D13B1741-0006-4AEE-C75D-AB58D6805067}"/>
              </a:ext>
            </a:extLst>
          </p:cNvPr>
          <p:cNvSpPr txBox="1"/>
          <p:nvPr/>
        </p:nvSpPr>
        <p:spPr>
          <a:xfrm>
            <a:off x="10752080" y="4581103"/>
            <a:ext cx="1077859" cy="932307"/>
          </a:xfrm>
          <a:prstGeom prst="rect">
            <a:avLst/>
          </a:prstGeom>
          <a:noFill/>
        </p:spPr>
        <p:txBody>
          <a:bodyPr wrap="none" rtlCol="0">
            <a:spAutoFit/>
          </a:bodyPr>
          <a:lstStyle/>
          <a:p>
            <a:pPr>
              <a:lnSpc>
                <a:spcPts val="3400"/>
              </a:lnSpc>
            </a:pPr>
            <a:r>
              <a:rPr kumimoji="1" lang="en-US" altLang="ja-JP" sz="1600" spc="40" dirty="0">
                <a:latin typeface="Noto Sans JP" panose="020B0200000000000000" pitchFamily="34" charset="-128"/>
                <a:ea typeface="Noto Sans JP" panose="020B0200000000000000" pitchFamily="34" charset="-128"/>
              </a:rPr>
              <a:t>50</a:t>
            </a:r>
            <a:r>
              <a:rPr kumimoji="1" lang="ja-JP" altLang="en-US" sz="1600" spc="40">
                <a:latin typeface="Noto Sans JP" panose="020B0200000000000000" pitchFamily="34" charset="-128"/>
                <a:ea typeface="Noto Sans JP" panose="020B0200000000000000" pitchFamily="34" charset="-128"/>
              </a:rPr>
              <a:t>代</a:t>
            </a:r>
            <a:endParaRPr kumimoji="1" lang="en-US" altLang="ja-JP" sz="1600" spc="40" dirty="0">
              <a:latin typeface="Noto Sans JP" panose="020B0200000000000000" pitchFamily="34" charset="-128"/>
              <a:ea typeface="Noto Sans JP" panose="020B0200000000000000" pitchFamily="34" charset="-128"/>
            </a:endParaRPr>
          </a:p>
          <a:p>
            <a:pPr>
              <a:lnSpc>
                <a:spcPts val="3400"/>
              </a:lnSpc>
            </a:pPr>
            <a:r>
              <a:rPr kumimoji="1" lang="en-US" altLang="ja-JP" sz="2400" b="1" spc="40" dirty="0">
                <a:solidFill>
                  <a:srgbClr val="FF8F1C"/>
                </a:solidFill>
                <a:latin typeface="Roboto Black" panose="02000000000000000000" pitchFamily="2" charset="0"/>
                <a:ea typeface="Roboto Black" panose="02000000000000000000" pitchFamily="2" charset="0"/>
              </a:rPr>
              <a:t>21.5</a:t>
            </a:r>
            <a:r>
              <a:rPr kumimoji="1" lang="en-US" altLang="ja-JP" sz="1600" spc="40" dirty="0">
                <a:solidFill>
                  <a:srgbClr val="FF8F1C"/>
                </a:solidFill>
                <a:latin typeface="Noto Sans JP" panose="020B0200000000000000" pitchFamily="34" charset="-128"/>
                <a:ea typeface="Noto Sans JP" panose="020B0200000000000000" pitchFamily="34" charset="-128"/>
              </a:rPr>
              <a:t> %</a:t>
            </a:r>
            <a:endParaRPr kumimoji="1" lang="ja-JP" altLang="en-US" sz="1600" spc="40">
              <a:solidFill>
                <a:srgbClr val="FF8F1C"/>
              </a:solidFill>
              <a:latin typeface="Noto Sans JP" panose="020B0200000000000000" pitchFamily="34" charset="-128"/>
              <a:ea typeface="Noto Sans JP" panose="020B0200000000000000" pitchFamily="34" charset="-128"/>
            </a:endParaRPr>
          </a:p>
        </p:txBody>
      </p:sp>
      <p:sp>
        <p:nvSpPr>
          <p:cNvPr id="7" name="Slide Number Placeholder 5">
            <a:extLst>
              <a:ext uri="{FF2B5EF4-FFF2-40B4-BE49-F238E27FC236}">
                <a16:creationId xmlns:a16="http://schemas.microsoft.com/office/drawing/2014/main" id="{3578097A-8330-A8E7-1C43-8DD8C7D89D2D}"/>
              </a:ext>
            </a:extLst>
          </p:cNvPr>
          <p:cNvSpPr txBox="1">
            <a:spLocks/>
          </p:cNvSpPr>
          <p:nvPr/>
        </p:nvSpPr>
        <p:spPr>
          <a:xfrm>
            <a:off x="556054" y="9371882"/>
            <a:ext cx="460288" cy="547772"/>
          </a:xfrm>
          <a:prstGeom prst="rect">
            <a:avLst/>
          </a:prstGeom>
        </p:spPr>
        <p:txBody>
          <a:bodyPr wrap="none"/>
          <a:lstStyle>
            <a:defPPr>
              <a:defRPr lang="en-US"/>
            </a:defPPr>
            <a:lvl1pPr marL="0" algn="ctr" defTabSz="457200" rtl="0" eaLnBrk="1" latinLnBrk="0" hangingPunct="1">
              <a:defRPr sz="2000" b="1" i="0" kern="1200">
                <a:solidFill>
                  <a:schemeClr val="tx1"/>
                </a:solidFill>
                <a:latin typeface="Roboto Black" panose="020000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chemeClr val="bg1"/>
                </a:solidFill>
              </a:rPr>
              <a:t>0</a:t>
            </a:r>
            <a:fld id="{A27B049E-E732-EF42-BC2D-7B5004CEC76D}" type="slidenum">
              <a:rPr kumimoji="1" lang="ja-JP" altLang="en-US" smtClean="0">
                <a:solidFill>
                  <a:schemeClr val="bg1"/>
                </a:solidFill>
              </a:rPr>
              <a:pPr/>
              <a:t>9</a:t>
            </a:fld>
            <a:endParaRPr kumimoji="1" lang="ja-JP" altLang="en-US">
              <a:solidFill>
                <a:schemeClr val="bg1"/>
              </a:solidFill>
            </a:endParaRPr>
          </a:p>
        </p:txBody>
      </p:sp>
    </p:spTree>
    <p:extLst>
      <p:ext uri="{BB962C8B-B14F-4D97-AF65-F5344CB8AC3E}">
        <p14:creationId xmlns:p14="http://schemas.microsoft.com/office/powerpoint/2010/main" val="228071025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10160</TotalTime>
  <Words>11214</Words>
  <Application>Microsoft Macintosh PowerPoint</Application>
  <PresentationFormat>ユーザー設定</PresentationFormat>
  <Paragraphs>1606</Paragraphs>
  <Slides>49</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49</vt:i4>
      </vt:variant>
    </vt:vector>
  </HeadingPairs>
  <TitlesOfParts>
    <vt:vector size="58" baseType="lpstr">
      <vt:lpstr>NotoSansJP</vt:lpstr>
      <vt:lpstr>システムフォント（レギュラー）</vt:lpstr>
      <vt:lpstr>游ゴシック</vt:lpstr>
      <vt:lpstr>Arial</vt:lpstr>
      <vt:lpstr>Noto Sans JP</vt:lpstr>
      <vt:lpstr>Noto Sans JP ExtraBold</vt:lpstr>
      <vt:lpstr>Roboto</vt:lpstr>
      <vt:lpstr>Roboto Black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正路 島津</dc:creator>
  <cp:lastModifiedBy>yuta.tsukagoshi</cp:lastModifiedBy>
  <cp:revision>103</cp:revision>
  <dcterms:created xsi:type="dcterms:W3CDTF">2023-12-12T08:42:37Z</dcterms:created>
  <dcterms:modified xsi:type="dcterms:W3CDTF">2024-03-13T04:25:07Z</dcterms:modified>
</cp:coreProperties>
</file>