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handoutMasterIdLst>
    <p:handoutMasterId r:id="rId44"/>
  </p:handoutMasterIdLst>
  <p:sldIdLst>
    <p:sldId id="267" r:id="rId2"/>
    <p:sldId id="256" r:id="rId3"/>
    <p:sldId id="311" r:id="rId4"/>
    <p:sldId id="271" r:id="rId5"/>
    <p:sldId id="270" r:id="rId6"/>
    <p:sldId id="257" r:id="rId7"/>
    <p:sldId id="258" r:id="rId8"/>
    <p:sldId id="259" r:id="rId9"/>
    <p:sldId id="312" r:id="rId10"/>
    <p:sldId id="315" r:id="rId11"/>
    <p:sldId id="316" r:id="rId12"/>
    <p:sldId id="313" r:id="rId13"/>
    <p:sldId id="262" r:id="rId14"/>
    <p:sldId id="305" r:id="rId15"/>
    <p:sldId id="300" r:id="rId16"/>
    <p:sldId id="276" r:id="rId17"/>
    <p:sldId id="301" r:id="rId18"/>
    <p:sldId id="314" r:id="rId19"/>
    <p:sldId id="279" r:id="rId20"/>
    <p:sldId id="306" r:id="rId21"/>
    <p:sldId id="307" r:id="rId22"/>
    <p:sldId id="282" r:id="rId23"/>
    <p:sldId id="280" r:id="rId24"/>
    <p:sldId id="265" r:id="rId25"/>
    <p:sldId id="286" r:id="rId26"/>
    <p:sldId id="285" r:id="rId27"/>
    <p:sldId id="308" r:id="rId28"/>
    <p:sldId id="304" r:id="rId29"/>
    <p:sldId id="266" r:id="rId30"/>
    <p:sldId id="288" r:id="rId31"/>
    <p:sldId id="289" r:id="rId32"/>
    <p:sldId id="290" r:id="rId33"/>
    <p:sldId id="291" r:id="rId34"/>
    <p:sldId id="292" r:id="rId35"/>
    <p:sldId id="309" r:id="rId36"/>
    <p:sldId id="310" r:id="rId37"/>
    <p:sldId id="294" r:id="rId38"/>
    <p:sldId id="295" r:id="rId39"/>
    <p:sldId id="296" r:id="rId40"/>
    <p:sldId id="298" r:id="rId41"/>
    <p:sldId id="299" r:id="rId42"/>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8"/>
    <p:restoredTop sz="95827" autoAdjust="0"/>
  </p:normalViewPr>
  <p:slideViewPr>
    <p:cSldViewPr snapToGrid="0" snapToObjects="1">
      <p:cViewPr varScale="1">
        <p:scale>
          <a:sx n="100" d="100"/>
          <a:sy n="100" d="100"/>
        </p:scale>
        <p:origin x="1704" y="90"/>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2020/10/2</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2020/10/2</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2021.01-2021.03</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emf"/><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1.emf"/><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3</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広告再生ログも</a:t>
            </a:r>
            <a:r>
              <a:rPr lang="en-US" altLang="ja-JP" dirty="0">
                <a:solidFill>
                  <a:srgbClr val="7F7F7F"/>
                </a:solidFill>
                <a:latin typeface="游明朝" panose="02020400000000000000" pitchFamily="18" charset="-128"/>
                <a:ea typeface="游明朝" panose="02020400000000000000" pitchFamily="18" charset="-128"/>
              </a:rPr>
              <a:t>2020</a:t>
            </a:r>
            <a:r>
              <a:rPr lang="ja-JP" altLang="en-US">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月の水準から</a:t>
            </a:r>
            <a:r>
              <a:rPr lang="en-US" altLang="ja-JP" dirty="0">
                <a:solidFill>
                  <a:srgbClr val="7F7F7F"/>
                </a:solidFill>
                <a:latin typeface="游明朝" panose="02020400000000000000" pitchFamily="18" charset="-128"/>
                <a:ea typeface="游明朝" panose="02020400000000000000" pitchFamily="18" charset="-128"/>
              </a:rPr>
              <a:t>80%</a:t>
            </a:r>
            <a:r>
              <a:rPr lang="ja-JP" altLang="en-US">
                <a:solidFill>
                  <a:srgbClr val="7F7F7F"/>
                </a:solidFill>
                <a:latin typeface="游明朝" panose="02020400000000000000" pitchFamily="18" charset="-128"/>
                <a:ea typeface="游明朝" panose="02020400000000000000" pitchFamily="18" charset="-128"/>
              </a:rPr>
              <a:t>前後の水準に回復している。</a:t>
            </a:r>
            <a:endParaRPr kumimoji="1" lang="ja-JP" altLang="en-US"/>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en-US" altLang="ja-JP" dirty="0">
                <a:latin typeface="游明朝 Demibold" panose="02020600000000000000" pitchFamily="18" charset="-128"/>
                <a:ea typeface="游明朝 Demibold" panose="02020600000000000000" pitchFamily="18" charset="-128"/>
              </a:rPr>
              <a:t>2020</a:t>
            </a:r>
            <a:r>
              <a:rPr lang="ja-JP" altLang="en-US">
                <a:latin typeface="游明朝 Demibold" panose="02020600000000000000" pitchFamily="18" charset="-128"/>
                <a:ea typeface="游明朝 Demibold" panose="02020600000000000000" pitchFamily="18" charset="-128"/>
              </a:rPr>
              <a:t>年</a:t>
            </a:r>
            <a:r>
              <a:rPr lang="en-US" altLang="ja-JP" dirty="0">
                <a:latin typeface="游明朝 Demibold" panose="02020600000000000000" pitchFamily="18" charset="-128"/>
                <a:ea typeface="游明朝 Demibold" panose="02020600000000000000" pitchFamily="18" charset="-128"/>
              </a:rPr>
              <a:t>9</a:t>
            </a:r>
            <a:r>
              <a:rPr lang="ja-JP" altLang="en-US">
                <a:latin typeface="游明朝 Demibold" panose="02020600000000000000" pitchFamily="18" charset="-128"/>
                <a:ea typeface="游明朝 Demibold" panose="02020600000000000000" pitchFamily="18" charset="-128"/>
              </a:rPr>
              <a:t>月時点 コロナ禍のタクシー利用実態</a:t>
            </a:r>
            <a:endParaRPr lang="ja-JP" altLang="en-US" dirty="0">
              <a:latin typeface="游明朝 Demibold" panose="02020600000000000000" pitchFamily="18" charset="-128"/>
              <a:ea typeface="游明朝 Demibold" panose="02020600000000000000" pitchFamily="18" charset="-128"/>
            </a:endParaRP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9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a:solidFill>
                  <a:srgbClr val="2B3A5B"/>
                </a:solidFill>
                <a:latin typeface="游明朝" panose="02020400000000000000" pitchFamily="18" charset="-128"/>
                <a:ea typeface="游明朝" panose="02020400000000000000" pitchFamily="18" charset="-128"/>
              </a:rPr>
              <a:t>ヶ月間のタクシー利用頻度は、</a:t>
            </a:r>
          </a:p>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最も当てはまるものをお答えください。</a:t>
            </a: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4" name="図 3">
            <a:extLst>
              <a:ext uri="{FF2B5EF4-FFF2-40B4-BE49-F238E27FC236}">
                <a16:creationId xmlns:a16="http://schemas.microsoft.com/office/drawing/2014/main" id="{0FB2224C-99CB-4CA9-AF4F-2150BEEB10CB}"/>
              </a:ext>
            </a:extLst>
          </p:cNvPr>
          <p:cNvPicPr>
            <a:picLocks noChangeAspect="1"/>
          </p:cNvPicPr>
          <p:nvPr/>
        </p:nvPicPr>
        <p:blipFill>
          <a:blip r:embed="rId3"/>
          <a:stretch>
            <a:fillRect/>
          </a:stretch>
        </p:blipFill>
        <p:spPr>
          <a:xfrm>
            <a:off x="557213" y="3235075"/>
            <a:ext cx="4744813" cy="2198009"/>
          </a:xfrm>
          <a:prstGeom prst="rect">
            <a:avLst/>
          </a:prstGeom>
        </p:spPr>
      </p:pic>
      <p:cxnSp>
        <p:nvCxnSpPr>
          <p:cNvPr id="40" name="直線矢印コネクタ 39">
            <a:extLst>
              <a:ext uri="{FF2B5EF4-FFF2-40B4-BE49-F238E27FC236}">
                <a16:creationId xmlns:a16="http://schemas.microsoft.com/office/drawing/2014/main" id="{89B550AD-8999-4EE0-BBF3-4EC6E24ECDB0}"/>
              </a:ext>
            </a:extLst>
          </p:cNvPr>
          <p:cNvCxnSpPr>
            <a:cxnSpLocks/>
          </p:cNvCxnSpPr>
          <p:nvPr/>
        </p:nvCxnSpPr>
        <p:spPr>
          <a:xfrm>
            <a:off x="591272" y="3439423"/>
            <a:ext cx="2409103"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638DEF60-4EBC-44F3-8086-9640AD4D040E}"/>
              </a:ext>
            </a:extLst>
          </p:cNvPr>
          <p:cNvSpPr txBox="1"/>
          <p:nvPr/>
        </p:nvSpPr>
        <p:spPr>
          <a:xfrm>
            <a:off x="557213" y="3143060"/>
            <a:ext cx="2443162" cy="246221"/>
          </a:xfrm>
          <a:prstGeom prst="rect">
            <a:avLst/>
          </a:prstGeom>
          <a:noFill/>
        </p:spPr>
        <p:txBody>
          <a:bodyPr wrap="square" rtlCol="0">
            <a:spAutoFit/>
          </a:bodyPr>
          <a:lstStyle/>
          <a:p>
            <a:pPr algn="ct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2020</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年</a:t>
            </a: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1</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月のデイリー広告再生回数</a:t>
            </a:r>
          </a:p>
        </p:txBody>
      </p:sp>
      <p:cxnSp>
        <p:nvCxnSpPr>
          <p:cNvPr id="44" name="直線矢印コネクタ 43">
            <a:extLst>
              <a:ext uri="{FF2B5EF4-FFF2-40B4-BE49-F238E27FC236}">
                <a16:creationId xmlns:a16="http://schemas.microsoft.com/office/drawing/2014/main" id="{11405984-D486-46A5-B301-2672E56EDE34}"/>
              </a:ext>
            </a:extLst>
          </p:cNvPr>
          <p:cNvCxnSpPr>
            <a:cxnSpLocks/>
          </p:cNvCxnSpPr>
          <p:nvPr/>
        </p:nvCxnSpPr>
        <p:spPr>
          <a:xfrm>
            <a:off x="3000375" y="3439423"/>
            <a:ext cx="2236788"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3C1AE3DF-4E63-4A27-B730-48E0E14475C6}"/>
              </a:ext>
            </a:extLst>
          </p:cNvPr>
          <p:cNvSpPr txBox="1"/>
          <p:nvPr/>
        </p:nvSpPr>
        <p:spPr>
          <a:xfrm>
            <a:off x="2905583" y="3152455"/>
            <a:ext cx="2443162" cy="246221"/>
          </a:xfrm>
          <a:prstGeom prst="rect">
            <a:avLst/>
          </a:prstGeom>
          <a:noFill/>
        </p:spPr>
        <p:txBody>
          <a:bodyPr wrap="square" rtlCol="0">
            <a:spAutoFit/>
          </a:bodyPr>
          <a:lstStyle/>
          <a:p>
            <a:pPr algn="ct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2020</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年</a:t>
            </a: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1</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月のデイリー広告再生回数</a:t>
            </a:r>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30155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広告再生回数は</a:t>
            </a: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a:t>
            </a:r>
            <a:r>
              <a:rPr lang="ja-JP" altLang="en-US" sz="1200" b="1" dirty="0">
                <a:solidFill>
                  <a:srgbClr val="2B3A5B"/>
                </a:solidFill>
                <a:latin typeface="游明朝" panose="02020400000000000000" pitchFamily="18" charset="-128"/>
                <a:ea typeface="游明朝" panose="02020400000000000000" pitchFamily="18" charset="-128"/>
              </a:rPr>
              <a:t>月の水準近くまで回復</a:t>
            </a: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平日の平均広告再生回数比（</a:t>
            </a:r>
            <a:r>
              <a:rPr lang="en-US" altLang="ja-JP" sz="1200" b="1" dirty="0">
                <a:solidFill>
                  <a:srgbClr val="2B3A5B"/>
                </a:solidFill>
                <a:latin typeface="游明朝" panose="02020400000000000000" pitchFamily="18" charset="-128"/>
                <a:ea typeface="游明朝" panose="02020400000000000000" pitchFamily="18" charset="-128"/>
              </a:rPr>
              <a:t>1</a:t>
            </a:r>
            <a:r>
              <a:rPr lang="ja-JP" altLang="en-US" sz="1200" b="1" dirty="0">
                <a:solidFill>
                  <a:srgbClr val="2B3A5B"/>
                </a:solidFill>
                <a:latin typeface="游明朝" panose="02020400000000000000" pitchFamily="18" charset="-128"/>
                <a:ea typeface="游明朝" panose="02020400000000000000" pitchFamily="18" charset="-128"/>
              </a:rPr>
              <a:t>月対</a:t>
            </a:r>
            <a:r>
              <a:rPr lang="en-US" altLang="ja-JP" sz="1200" b="1" dirty="0">
                <a:solidFill>
                  <a:srgbClr val="2B3A5B"/>
                </a:solidFill>
                <a:latin typeface="游明朝" panose="02020400000000000000" pitchFamily="18" charset="-128"/>
                <a:ea typeface="游明朝" panose="02020400000000000000" pitchFamily="18" charset="-128"/>
              </a:rPr>
              <a:t>9</a:t>
            </a:r>
            <a:r>
              <a:rPr lang="ja-JP" altLang="en-US" sz="1200" b="1" dirty="0">
                <a:solidFill>
                  <a:srgbClr val="2B3A5B"/>
                </a:solidFill>
                <a:latin typeface="游明朝" panose="02020400000000000000" pitchFamily="18" charset="-128"/>
                <a:ea typeface="游明朝" panose="02020400000000000000" pitchFamily="18" charset="-128"/>
              </a:rPr>
              <a:t>月）は</a:t>
            </a:r>
            <a:r>
              <a:rPr lang="en-US" altLang="ja-JP" sz="1200" b="1" dirty="0">
                <a:solidFill>
                  <a:srgbClr val="2B3A5B"/>
                </a:solidFill>
                <a:latin typeface="游明朝" panose="02020400000000000000" pitchFamily="18" charset="-128"/>
                <a:ea typeface="游明朝" panose="02020400000000000000" pitchFamily="18" charset="-128"/>
              </a:rPr>
              <a:t>95%</a:t>
            </a:r>
            <a:r>
              <a:rPr lang="ja-JP" altLang="en-US" sz="1200" b="1" dirty="0">
                <a:solidFill>
                  <a:srgbClr val="2B3A5B"/>
                </a:solidFill>
                <a:latin typeface="游明朝" panose="02020400000000000000" pitchFamily="18" charset="-128"/>
                <a:ea typeface="游明朝" panose="02020400000000000000" pitchFamily="18" charset="-128"/>
              </a:rPr>
              <a:t>となっている</a:t>
            </a:r>
          </a:p>
        </p:txBody>
      </p:sp>
    </p:spTree>
    <p:extLst>
      <p:ext uri="{BB962C8B-B14F-4D97-AF65-F5344CB8AC3E}">
        <p14:creationId xmlns:p14="http://schemas.microsoft.com/office/powerpoint/2010/main" val="174786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16</a:t>
            </a:fld>
            <a:endParaRPr kumimoji="1" lang="ja-JP" altLang="en-US"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17</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stretch>
            <a:fillRect/>
          </a:stretch>
        </p:blipFill>
        <p:spPr>
          <a:xfrm>
            <a:off x="835025" y="771525"/>
            <a:ext cx="8991600" cy="3797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711700"/>
            <a:ext cx="9655175" cy="132343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337726879"/>
              </p:ext>
            </p:extLst>
          </p:nvPr>
        </p:nvGraphicFramePr>
        <p:xfrm>
          <a:off x="552450" y="1377950"/>
          <a:ext cx="9366249" cy="2717801"/>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extLst>
              <p:ext uri="{D42A27DB-BD31-4B8C-83A1-F6EECF244321}">
                <p14:modId xmlns:p14="http://schemas.microsoft.com/office/powerpoint/2010/main" val="4099584202"/>
              </p:ext>
            </p:extLst>
          </p:nvPr>
        </p:nvGraphicFramePr>
        <p:xfrm>
          <a:off x="560388" y="1817688"/>
          <a:ext cx="9571036" cy="1508125"/>
        </p:xfrm>
        <a:graphic>
          <a:graphicData uri="http://schemas.openxmlformats.org/drawingml/2006/table">
            <a:tbl>
              <a:tblPr/>
              <a:tblGrid>
                <a:gridCol w="1845521">
                  <a:extLst>
                    <a:ext uri="{9D8B030D-6E8A-4147-A177-3AD203B41FA5}">
                      <a16:colId xmlns:a16="http://schemas.microsoft.com/office/drawing/2014/main" val="20000"/>
                    </a:ext>
                  </a:extLst>
                </a:gridCol>
                <a:gridCol w="981734">
                  <a:extLst>
                    <a:ext uri="{9D8B030D-6E8A-4147-A177-3AD203B41FA5}">
                      <a16:colId xmlns:a16="http://schemas.microsoft.com/office/drawing/2014/main" val="20001"/>
                    </a:ext>
                  </a:extLst>
                </a:gridCol>
                <a:gridCol w="1137840">
                  <a:extLst>
                    <a:ext uri="{9D8B030D-6E8A-4147-A177-3AD203B41FA5}">
                      <a16:colId xmlns:a16="http://schemas.microsoft.com/office/drawing/2014/main" val="20002"/>
                    </a:ext>
                  </a:extLst>
                </a:gridCol>
                <a:gridCol w="888070">
                  <a:extLst>
                    <a:ext uri="{9D8B030D-6E8A-4147-A177-3AD203B41FA5}">
                      <a16:colId xmlns:a16="http://schemas.microsoft.com/office/drawing/2014/main" val="20003"/>
                    </a:ext>
                  </a:extLst>
                </a:gridCol>
                <a:gridCol w="888070">
                  <a:extLst>
                    <a:ext uri="{9D8B030D-6E8A-4147-A177-3AD203B41FA5}">
                      <a16:colId xmlns:a16="http://schemas.microsoft.com/office/drawing/2014/main" val="20005"/>
                    </a:ext>
                  </a:extLst>
                </a:gridCol>
                <a:gridCol w="1224565">
                  <a:extLst>
                    <a:ext uri="{9D8B030D-6E8A-4147-A177-3AD203B41FA5}">
                      <a16:colId xmlns:a16="http://schemas.microsoft.com/office/drawing/2014/main" val="20006"/>
                    </a:ext>
                  </a:extLst>
                </a:gridCol>
                <a:gridCol w="648707">
                  <a:extLst>
                    <a:ext uri="{9D8B030D-6E8A-4147-A177-3AD203B41FA5}">
                      <a16:colId xmlns:a16="http://schemas.microsoft.com/office/drawing/2014/main" val="20007"/>
                    </a:ext>
                  </a:extLst>
                </a:gridCol>
                <a:gridCol w="810017">
                  <a:extLst>
                    <a:ext uri="{9D8B030D-6E8A-4147-A177-3AD203B41FA5}">
                      <a16:colId xmlns:a16="http://schemas.microsoft.com/office/drawing/2014/main" val="20008"/>
                    </a:ext>
                  </a:extLst>
                </a:gridCol>
                <a:gridCol w="1146512">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掲載できるメニューに変更いたしました</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56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extLst>
              <p:ext uri="{D42A27DB-BD31-4B8C-83A1-F6EECF244321}">
                <p14:modId xmlns:p14="http://schemas.microsoft.com/office/powerpoint/2010/main" val="1576181616"/>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08173031"/>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647141099"/>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2" name="表 1">
            <a:extLst>
              <a:ext uri="{FF2B5EF4-FFF2-40B4-BE49-F238E27FC236}">
                <a16:creationId xmlns:a16="http://schemas.microsoft.com/office/drawing/2014/main" id="{0FEFB9ED-02DF-4C95-B928-67D48FC12424}"/>
              </a:ext>
            </a:extLst>
          </p:cNvPr>
          <p:cNvGraphicFramePr>
            <a:graphicFrameLocks noGrp="1"/>
          </p:cNvGraphicFramePr>
          <p:nvPr>
            <p:extLst>
              <p:ext uri="{D42A27DB-BD31-4B8C-83A1-F6EECF244321}">
                <p14:modId xmlns:p14="http://schemas.microsoft.com/office/powerpoint/2010/main" val="2334433337"/>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95578032"/>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1754306783"/>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714174453"/>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459147423"/>
              </p:ext>
            </p:extLst>
          </p:nvPr>
        </p:nvGraphicFramePr>
        <p:xfrm>
          <a:off x="887413" y="3817938"/>
          <a:ext cx="4539198" cy="1526043"/>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014870281"/>
              </p:ext>
            </p:extLst>
          </p:nvPr>
        </p:nvGraphicFramePr>
        <p:xfrm>
          <a:off x="557213" y="1325564"/>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1,200,000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181600"/>
            <a:ext cx="9061450" cy="83099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8296644"/>
              </p:ext>
            </p:extLst>
          </p:nvPr>
        </p:nvGraphicFramePr>
        <p:xfrm>
          <a:off x="557213" y="431800"/>
          <a:ext cx="9577387" cy="5117613"/>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P.27</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2" y="1354137"/>
          <a:ext cx="9361487" cy="5665788"/>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3934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6723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搭載タクシーにおける利用状況</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利用者属性</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ブランディング効果</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P.9-P.12,P.18</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「コロナ禍」前のデータを掲載</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「コロナ禍」後のデータを掲載</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723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Tokyo Prime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制作タイアップメニューのメニュー改訂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の廃止</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98362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長時間乗車する乗客に広告フリークエンシー過多になることを防ぐため、</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が</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回以上ループ再生した後、長尺のコンテンツ動画を掲載する場合がある旨を追記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98362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制作タイアップメニューの掲載基準</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P.23-P.27</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・同一素材の掲載は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週間までとし、</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週間以上の掲載は不可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同一素材の連続掲載は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週間までとし再度掲載する場合は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週間の掲載インターバルを空ける</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同一素材の使用回数は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55084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制作タイアップメニューの制作条件</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週間以上のご発注で</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本目の動画を無償で制作</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3445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東京限定配信メニューを追加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3445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サンプリングメニューの掲載基準</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全台配信必須</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全台配信もしくは東京指定配信必須</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r h="55084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考査、仮押え、申込、入稿の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連絡方法</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全てメールで連絡</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仮押え、申込、入稿を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Google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フォームからの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連絡に変更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extLst>
              <p:ext uri="{D42A27DB-BD31-4B8C-83A1-F6EECF244321}">
                <p14:modId xmlns:p14="http://schemas.microsoft.com/office/powerpoint/2010/main" val="1887230696"/>
              </p:ext>
            </p:extLst>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全台配信もしくは東京指定配信必須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323439"/>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自動的に生成された説明">
            <a:extLst>
              <a:ext uri="{FF2B5EF4-FFF2-40B4-BE49-F238E27FC236}">
                <a16:creationId xmlns:a16="http://schemas.microsoft.com/office/drawing/2014/main" id="{44082F18-7C9D-B44C-8A7E-98ED4D6B35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3363" y="1822446"/>
            <a:ext cx="2323806" cy="5099053"/>
          </a:xfrm>
          <a:prstGeom prst="rect">
            <a:avLst/>
          </a:prstGeom>
          <a:ln>
            <a:noFill/>
          </a:ln>
        </p:spPr>
      </p:pic>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343525" y="69961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389563" y="1454150"/>
            <a:ext cx="2058573"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申込（フォーム）</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50175" y="69977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2870199" y="1454150"/>
            <a:ext cx="231219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2825750" y="6996113"/>
            <a:ext cx="2266156" cy="231774"/>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3030" y="1822447"/>
            <a:ext cx="2666669" cy="5099053"/>
          </a:xfrm>
          <a:prstGeom prst="rect">
            <a:avLst/>
          </a:prstGeom>
          <a:ln>
            <a:noFill/>
          </a:ln>
        </p:spPr>
      </p:pic>
      <p:pic>
        <p:nvPicPr>
          <p:cNvPr id="5" name="図 4" descr="パソコンの画面&#10;&#10;自動的に生成された説明">
            <a:extLst>
              <a:ext uri="{FF2B5EF4-FFF2-40B4-BE49-F238E27FC236}">
                <a16:creationId xmlns:a16="http://schemas.microsoft.com/office/drawing/2014/main" id="{911B4363-2F78-EE4C-A454-139A26F26F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74483" y="1822446"/>
            <a:ext cx="2278061" cy="5173667"/>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4047</TotalTime>
  <Words>10804</Words>
  <Application>Microsoft Office PowerPoint</Application>
  <PresentationFormat>ユーザー設定</PresentationFormat>
  <Paragraphs>1468</Paragraphs>
  <Slides>41</Slides>
  <Notes>31</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41</vt:i4>
      </vt:variant>
    </vt:vector>
  </HeadingPairs>
  <TitlesOfParts>
    <vt:vector size="57" baseType="lpstr">
      <vt:lpstr>.LucidaGrandeUI</vt:lpstr>
      <vt:lpstr>HG明朝B</vt:lpstr>
      <vt:lpstr>Trajan Pro 3 Semibold</vt:lpstr>
      <vt:lpstr>Trajan Sans Pro Semibold</vt:lpstr>
      <vt:lpstr>Yu Gothic Medium</vt:lpstr>
      <vt:lpstr>Yu Gothic</vt:lpstr>
      <vt:lpstr>Yu Gothic</vt:lpstr>
      <vt:lpstr>Yu Mincho</vt:lpstr>
      <vt:lpstr>Yu Mincho</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広告再生ログも2020年1月の水準から80%前後の水準に回復している。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Akuura Nao</cp:lastModifiedBy>
  <cp:revision>346</cp:revision>
  <cp:lastPrinted>2020-06-14T22:17:45Z</cp:lastPrinted>
  <dcterms:created xsi:type="dcterms:W3CDTF">2020-06-05T15:22:11Z</dcterms:created>
  <dcterms:modified xsi:type="dcterms:W3CDTF">2020-10-02T00:33:59Z</dcterms:modified>
</cp:coreProperties>
</file>