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8"/>
  </p:notesMasterIdLst>
  <p:handoutMasterIdLst>
    <p:handoutMasterId r:id="rId49"/>
  </p:handoutMasterIdLst>
  <p:sldIdLst>
    <p:sldId id="267" r:id="rId2"/>
    <p:sldId id="256" r:id="rId3"/>
    <p:sldId id="311" r:id="rId4"/>
    <p:sldId id="271" r:id="rId5"/>
    <p:sldId id="257" r:id="rId6"/>
    <p:sldId id="258" r:id="rId7"/>
    <p:sldId id="259" r:id="rId8"/>
    <p:sldId id="314" r:id="rId9"/>
    <p:sldId id="312" r:id="rId10"/>
    <p:sldId id="316" r:id="rId11"/>
    <p:sldId id="313" r:id="rId12"/>
    <p:sldId id="262" r:id="rId13"/>
    <p:sldId id="276" r:id="rId14"/>
    <p:sldId id="301" r:id="rId15"/>
    <p:sldId id="279" r:id="rId16"/>
    <p:sldId id="322" r:id="rId17"/>
    <p:sldId id="307" r:id="rId18"/>
    <p:sldId id="304" r:id="rId19"/>
    <p:sldId id="320" r:id="rId20"/>
    <p:sldId id="326" r:id="rId21"/>
    <p:sldId id="289" r:id="rId22"/>
    <p:sldId id="334" r:id="rId23"/>
    <p:sldId id="335" r:id="rId24"/>
    <p:sldId id="280" r:id="rId25"/>
    <p:sldId id="332" r:id="rId26"/>
    <p:sldId id="324" r:id="rId27"/>
    <p:sldId id="317" r:id="rId28"/>
    <p:sldId id="265" r:id="rId29"/>
    <p:sldId id="286" r:id="rId30"/>
    <p:sldId id="285" r:id="rId31"/>
    <p:sldId id="308" r:id="rId32"/>
    <p:sldId id="333" r:id="rId33"/>
    <p:sldId id="318" r:id="rId34"/>
    <p:sldId id="323" r:id="rId35"/>
    <p:sldId id="290" r:id="rId36"/>
    <p:sldId id="321" r:id="rId37"/>
    <p:sldId id="309" r:id="rId38"/>
    <p:sldId id="310" r:id="rId39"/>
    <p:sldId id="294" r:id="rId40"/>
    <p:sldId id="291" r:id="rId41"/>
    <p:sldId id="295" r:id="rId42"/>
    <p:sldId id="328" r:id="rId43"/>
    <p:sldId id="329" r:id="rId44"/>
    <p:sldId id="296" r:id="rId45"/>
    <p:sldId id="298" r:id="rId46"/>
    <p:sldId id="299" r:id="rId47"/>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B8B8A"/>
    <a:srgbClr val="696969"/>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907"/>
    <p:restoredTop sz="96973" autoAdjust="0"/>
  </p:normalViewPr>
  <p:slideViewPr>
    <p:cSldViewPr snapToGrid="0" snapToObjects="1">
      <p:cViewPr varScale="1">
        <p:scale>
          <a:sx n="138" d="100"/>
          <a:sy n="138" d="100"/>
        </p:scale>
        <p:origin x="2560" y="192"/>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2021/6/25</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2021/6/25</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062261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23</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226953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459151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27</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B905C28A-154D-4550-AA24-F7DF95C54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7789A3E-8039-4627-BC43-D58C7FDEA07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6324" name="スライド番号プレースホルダー 3">
            <a:extLst>
              <a:ext uri="{FF2B5EF4-FFF2-40B4-BE49-F238E27FC236}">
                <a16:creationId xmlns:a16="http://schemas.microsoft.com/office/drawing/2014/main" id="{0973D46D-0D25-4723-A7FC-F1B336380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8C20A6-D37E-41F5-8FCF-9FA602DC273A}"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46AFECFC-CD45-4331-B1F0-C19D6BA45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86CB17-ADCA-4ADB-9B14-AD80E7A976A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8372" name="スライド番号プレースホルダー 3">
            <a:extLst>
              <a:ext uri="{FF2B5EF4-FFF2-40B4-BE49-F238E27FC236}">
                <a16:creationId xmlns:a16="http://schemas.microsoft.com/office/drawing/2014/main" id="{916CF61F-09DC-4487-9922-27EEB22656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1B16CF6-C629-4341-BAFF-B3442C271E3A}"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31</a:t>
            </a:fld>
            <a:endParaRPr lang="ja-JP" altLang="en-US">
              <a:latin typeface="游ゴシック" panose="020B0400000000000000"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32</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965884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33</a:t>
            </a:fld>
            <a:endParaRPr lang="ja-JP" altLang="en-US">
              <a:latin typeface="游ゴシック" panose="020B0400000000000000" pitchFamily="50"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34</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35</a:t>
            </a:fld>
            <a:endParaRPr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39</a:t>
            </a:fld>
            <a:endParaRPr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40</a:t>
            </a:fld>
            <a:endParaRPr lang="ja-JP" altLang="en-US">
              <a:latin typeface="游ゴシック" panose="020B0400000000000000"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434667"/>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2021.10-2021.12</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21.emf"/><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57.gif"/><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67.emf"/></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3" cy="64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597560"/>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游明朝" panose="02020400000000000000" pitchFamily="18" charset="-128"/>
                <a:ea typeface="游明朝" panose="02020400000000000000" pitchFamily="18" charset="-128"/>
              </a:rPr>
              <a:t>Media Sheet</a:t>
            </a:r>
            <a:br>
              <a:rPr lang="en-US" altLang="ja-JP" sz="2000" dirty="0">
                <a:latin typeface="游明朝" panose="02020400000000000000" pitchFamily="18" charset="-128"/>
                <a:ea typeface="游明朝" panose="02020400000000000000" pitchFamily="18" charset="-128"/>
              </a:rPr>
            </a:br>
            <a:r>
              <a:rPr lang="en-US" altLang="ja-JP" sz="1800" dirty="0">
                <a:latin typeface="游明朝" panose="02020400000000000000" pitchFamily="18" charset="-128"/>
                <a:ea typeface="游明朝" panose="02020400000000000000" pitchFamily="18" charset="-128"/>
              </a:rPr>
              <a:t>2021</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10</a:t>
            </a:r>
            <a:r>
              <a:rPr lang="ja-JP" altLang="en-US" sz="1800">
                <a:latin typeface="游明朝" panose="02020400000000000000" pitchFamily="18" charset="-128"/>
                <a:ea typeface="游明朝" panose="02020400000000000000" pitchFamily="18" charset="-128"/>
              </a:rPr>
              <a:t>月</a:t>
            </a:r>
            <a:r>
              <a:rPr lang="en-US" altLang="ja-JP" sz="1800" dirty="0">
                <a:latin typeface="游明朝" panose="02020400000000000000" pitchFamily="18" charset="-128"/>
                <a:ea typeface="游明朝" panose="02020400000000000000" pitchFamily="18" charset="-128"/>
              </a:rPr>
              <a:t>- 2021</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12</a:t>
            </a:r>
            <a:r>
              <a:rPr lang="ja-JP" altLang="en-US" sz="1800">
                <a:latin typeface="游明朝" panose="02020400000000000000" pitchFamily="18" charset="-128"/>
                <a:ea typeface="游明朝" panose="02020400000000000000" pitchFamily="18" charset="-128"/>
              </a:rPr>
              <a:t>月</a:t>
            </a:r>
            <a:br>
              <a:rPr lang="en-US" altLang="ja-JP" sz="1050" dirty="0">
                <a:latin typeface="游明朝" panose="02020400000000000000" pitchFamily="18" charset="-128"/>
                <a:ea typeface="游明朝" panose="02020400000000000000" pitchFamily="18" charset="-128"/>
              </a:rPr>
            </a:br>
            <a:br>
              <a:rPr lang="en-US" altLang="ja-JP" sz="700" dirty="0">
                <a:latin typeface="游明朝" panose="02020400000000000000" pitchFamily="18" charset="-128"/>
                <a:ea typeface="游明朝" panose="02020400000000000000" pitchFamily="18" charset="-128"/>
              </a:rPr>
            </a:br>
            <a:r>
              <a:rPr lang="en-US" altLang="ja-JP" sz="1400" dirty="0">
                <a:latin typeface="游明朝" panose="02020400000000000000" pitchFamily="18" charset="-128"/>
                <a:ea typeface="游明朝"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503898"/>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タクシーで移動する利用者が</a:t>
            </a: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のオーディエンス。</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990165"/>
            <a:ext cx="10691813" cy="248432"/>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全国主要都市のタクシー利用者には、</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478958"/>
            <a:ext cx="9145587" cy="199284"/>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5">
            <a:extLst>
              <a:ext uri="{FF2B5EF4-FFF2-40B4-BE49-F238E27FC236}">
                <a16:creationId xmlns:a16="http://schemas.microsoft.com/office/drawing/2014/main" id="{169740B4-BBFA-4E03-A1A1-E4395DBE0393}"/>
              </a:ext>
            </a:extLst>
          </p:cNvPr>
          <p:cNvSpPr txBox="1"/>
          <p:nvPr/>
        </p:nvSpPr>
        <p:spPr>
          <a:xfrm>
            <a:off x="779463" y="2054225"/>
            <a:ext cx="8555037" cy="5309146"/>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入札権購入型オークション、オークション</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配車サービス、配車サービスを主たる事業とする企業が運営するフードデリバリーサービス、交通事故防止サービス等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1">
            <a:extLst>
              <a:ext uri="{FF2B5EF4-FFF2-40B4-BE49-F238E27FC236}">
                <a16:creationId xmlns:a16="http://schemas.microsoft.com/office/drawing/2014/main" id="{270CA6CB-8483-4211-8D9C-0711ACD58475}"/>
              </a:ext>
            </a:extLst>
          </p:cNvPr>
          <p:cNvSpPr txBox="1">
            <a:spLocks noChangeArrowheads="1"/>
          </p:cNvSpPr>
          <p:nvPr/>
        </p:nvSpPr>
        <p:spPr bwMode="auto">
          <a:xfrm>
            <a:off x="700088" y="763588"/>
            <a:ext cx="94345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sp>
        <p:nvSpPr>
          <p:cNvPr id="6" name="テキスト ボックス 5">
            <a:extLst>
              <a:ext uri="{FF2B5EF4-FFF2-40B4-BE49-F238E27FC236}">
                <a16:creationId xmlns:a16="http://schemas.microsoft.com/office/drawing/2014/main" id="{8240E230-61C0-4041-A3BC-CBC73A446BAA}"/>
              </a:ext>
            </a:extLst>
          </p:cNvPr>
          <p:cNvSpPr txBox="1"/>
          <p:nvPr/>
        </p:nvSpPr>
        <p:spPr>
          <a:xfrm>
            <a:off x="779463" y="2054225"/>
            <a:ext cx="4457700" cy="5339923"/>
          </a:xfrm>
          <a:prstGeom prst="rect">
            <a:avLst/>
          </a:prstGeom>
          <a:noFill/>
        </p:spPr>
        <p:txBody>
          <a:bodyPr>
            <a:spAutoFit/>
          </a:bodyPr>
          <a:lstStyle/>
          <a:p>
            <a:pPr eaLnBrk="1" fontAlgn="auto" hangingPunct="1">
              <a:spcBef>
                <a:spcPts val="0"/>
              </a:spcBef>
              <a:spcAft>
                <a:spcPts val="0"/>
              </a:spcAft>
              <a:defRPr/>
            </a:pPr>
            <a:r>
              <a:rPr lang="en-US" altLang="ja-JP" sz="12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2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2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アニメーション中心に構成されており、ゲームの解説・操作説明・実況がメインとなっている動画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36868" name="テキスト ボックス 10">
            <a:extLst>
              <a:ext uri="{FF2B5EF4-FFF2-40B4-BE49-F238E27FC236}">
                <a16:creationId xmlns:a16="http://schemas.microsoft.com/office/drawing/2014/main" id="{2B3BEAE4-85B3-4145-80E0-FEAB01598755}"/>
              </a:ext>
            </a:extLst>
          </p:cNvPr>
          <p:cNvSpPr txBox="1">
            <a:spLocks noChangeArrowheads="1"/>
          </p:cNvSpPr>
          <p:nvPr/>
        </p:nvSpPr>
        <p:spPr bwMode="auto">
          <a:xfrm>
            <a:off x="5454650" y="2441575"/>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4" cy="64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広告メニュー</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12003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の掲載記事を広告主の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Tie-up Contents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ロール以上した後、乗車後約</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長時間乗車する乗客に広告フリークエンシー過多になることを防ぐため、</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回以上ループ再生した後、長尺のコンテンツ動画を掲載する場合があります。</a:t>
            </a: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52,000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solidFill>
                  <a:srgbClr val="696969"/>
                </a:solidFill>
                <a:latin typeface="游明朝 Demibold" panose="02020600000000000000" pitchFamily="18" charset="-128"/>
                <a:ea typeface="游明朝 Demibold" panose="02020600000000000000" pitchFamily="18" charset="-128"/>
              </a:rPr>
              <a:t>広告枠の構成</a:t>
            </a:r>
          </a:p>
        </p:txBody>
      </p:sp>
      <p:pic>
        <p:nvPicPr>
          <p:cNvPr id="7" name="図 6" descr="テーブル&#10;&#10;自動的に生成された説明">
            <a:extLst>
              <a:ext uri="{FF2B5EF4-FFF2-40B4-BE49-F238E27FC236}">
                <a16:creationId xmlns:a16="http://schemas.microsoft.com/office/drawing/2014/main" id="{377C9C7E-C21B-3F4D-BB33-C75382F37BC4}"/>
              </a:ext>
            </a:extLst>
          </p:cNvPr>
          <p:cNvPicPr>
            <a:picLocks noChangeAspect="1"/>
          </p:cNvPicPr>
          <p:nvPr/>
        </p:nvPicPr>
        <p:blipFill>
          <a:blip r:embed="rId3"/>
          <a:stretch>
            <a:fillRect/>
          </a:stretch>
        </p:blipFill>
        <p:spPr>
          <a:xfrm>
            <a:off x="548482" y="579437"/>
            <a:ext cx="9517060" cy="2576969"/>
          </a:xfrm>
          <a:prstGeom prst="rect">
            <a:avLst/>
          </a:prstGeom>
        </p:spPr>
      </p:pic>
    </p:spTree>
    <p:extLst>
      <p:ext uri="{BB962C8B-B14F-4D97-AF65-F5344CB8AC3E}">
        <p14:creationId xmlns:p14="http://schemas.microsoft.com/office/powerpoint/2010/main" val="1190174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5086371"/>
            <a:ext cx="10228263" cy="1323439"/>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の掲載記事を広告主がメディアとタイアップした映像（</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26,000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graphicFrame>
        <p:nvGraphicFramePr>
          <p:cNvPr id="9" name="表 8">
            <a:extLst>
              <a:ext uri="{FF2B5EF4-FFF2-40B4-BE49-F238E27FC236}">
                <a16:creationId xmlns:a16="http://schemas.microsoft.com/office/drawing/2014/main" id="{D0F3B899-69DE-4336-989E-7862248FDA72}"/>
              </a:ext>
            </a:extLst>
          </p:cNvPr>
          <p:cNvGraphicFramePr>
            <a:graphicFrameLocks noGrp="1"/>
          </p:cNvGraphicFramePr>
          <p:nvPr>
            <p:extLst>
              <p:ext uri="{D42A27DB-BD31-4B8C-83A1-F6EECF244321}">
                <p14:modId xmlns:p14="http://schemas.microsoft.com/office/powerpoint/2010/main" val="2509773363"/>
              </p:ext>
            </p:extLst>
          </p:nvPr>
        </p:nvGraphicFramePr>
        <p:xfrm>
          <a:off x="552450" y="905166"/>
          <a:ext cx="9431928" cy="4114457"/>
        </p:xfrm>
        <a:graphic>
          <a:graphicData uri="http://schemas.openxmlformats.org/drawingml/2006/table">
            <a:tbl>
              <a:tblPr firstRow="1" bandRow="1">
                <a:tableStyleId>{5940675A-B579-460E-94D1-54222C63F5DA}</a:tableStyleId>
              </a:tblPr>
              <a:tblGrid>
                <a:gridCol w="2198151">
                  <a:extLst>
                    <a:ext uri="{9D8B030D-6E8A-4147-A177-3AD203B41FA5}">
                      <a16:colId xmlns:a16="http://schemas.microsoft.com/office/drawing/2014/main" val="20000"/>
                    </a:ext>
                  </a:extLst>
                </a:gridCol>
                <a:gridCol w="1110199">
                  <a:extLst>
                    <a:ext uri="{9D8B030D-6E8A-4147-A177-3AD203B41FA5}">
                      <a16:colId xmlns:a16="http://schemas.microsoft.com/office/drawing/2014/main" val="20001"/>
                    </a:ext>
                  </a:extLst>
                </a:gridCol>
                <a:gridCol w="950495">
                  <a:extLst>
                    <a:ext uri="{9D8B030D-6E8A-4147-A177-3AD203B41FA5}">
                      <a16:colId xmlns:a16="http://schemas.microsoft.com/office/drawing/2014/main" val="947368361"/>
                    </a:ext>
                  </a:extLst>
                </a:gridCol>
                <a:gridCol w="811825">
                  <a:extLst>
                    <a:ext uri="{9D8B030D-6E8A-4147-A177-3AD203B41FA5}">
                      <a16:colId xmlns:a16="http://schemas.microsoft.com/office/drawing/2014/main" val="20003"/>
                    </a:ext>
                  </a:extLst>
                </a:gridCol>
                <a:gridCol w="734095">
                  <a:extLst>
                    <a:ext uri="{9D8B030D-6E8A-4147-A177-3AD203B41FA5}">
                      <a16:colId xmlns:a16="http://schemas.microsoft.com/office/drawing/2014/main" val="20005"/>
                    </a:ext>
                  </a:extLst>
                </a:gridCol>
                <a:gridCol w="1011115">
                  <a:extLst>
                    <a:ext uri="{9D8B030D-6E8A-4147-A177-3AD203B41FA5}">
                      <a16:colId xmlns:a16="http://schemas.microsoft.com/office/drawing/2014/main" val="20006"/>
                    </a:ext>
                  </a:extLst>
                </a:gridCol>
                <a:gridCol w="651440">
                  <a:extLst>
                    <a:ext uri="{9D8B030D-6E8A-4147-A177-3AD203B41FA5}">
                      <a16:colId xmlns:a16="http://schemas.microsoft.com/office/drawing/2014/main" val="20007"/>
                    </a:ext>
                  </a:extLst>
                </a:gridCol>
                <a:gridCol w="813683">
                  <a:extLst>
                    <a:ext uri="{9D8B030D-6E8A-4147-A177-3AD203B41FA5}">
                      <a16:colId xmlns:a16="http://schemas.microsoft.com/office/drawing/2014/main" val="20008"/>
                    </a:ext>
                  </a:extLst>
                </a:gridCol>
                <a:gridCol w="1150925">
                  <a:extLst>
                    <a:ext uri="{9D8B030D-6E8A-4147-A177-3AD203B41FA5}">
                      <a16:colId xmlns:a16="http://schemas.microsoft.com/office/drawing/2014/main" val="20009"/>
                    </a:ext>
                  </a:extLst>
                </a:gridCol>
              </a:tblGrid>
              <a:tr h="424001">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3,300,000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52,000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1,130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@3.4</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91620762"/>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424001">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 </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430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@2.2</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23025016"/>
                  </a:ext>
                </a:extLst>
              </a:tr>
              <a:tr h="0">
                <a:tc gridSpan="9">
                  <a:txBody>
                    <a:bodyPr/>
                    <a:lstStyle/>
                    <a:p>
                      <a:endParaRPr kumimoji="1" lang="en-US" altLang="ja-JP" sz="1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buFont typeface="Arial" charset="0"/>
                        <a:buNone/>
                      </a:pPr>
                      <a:endPar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lnL w="12700" cmpd="sng">
                      <a:noFill/>
                    </a:lnL>
                    <a:lnT w="19050" cap="flat" cmpd="sng" algn="ctr">
                      <a:solidFill>
                        <a:schemeClr val="bg1"/>
                      </a:solidFill>
                      <a:prstDash val="solid"/>
                      <a:round/>
                      <a:headEnd type="none" w="med" len="med"/>
                      <a:tailEnd type="none" w="med" len="med"/>
                    </a:lnT>
                  </a:tcPr>
                </a:tc>
                <a:tc hMerge="1">
                  <a:txBody>
                    <a:bodyPr/>
                    <a:lstStyle/>
                    <a:p>
                      <a:pPr marL="0" indent="0" algn="ctr">
                        <a:buFont typeface="Arial" charset="0"/>
                        <a:buNone/>
                      </a:pPr>
                      <a:endParaRPr kumimoji="1" lang="ja-JP" altLang="en-US" sz="100" b="0" i="0" baseline="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3525993"/>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1,650,000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26,000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630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@3.8</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1,250,000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365</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24</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240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@2.4</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50" y="239713"/>
            <a:ext cx="9126538" cy="628362"/>
            <a:chOff x="682625" y="306256"/>
            <a:chExt cx="9127393" cy="627023"/>
          </a:xfrm>
        </p:grpSpPr>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619631"/>
              <a:ext cx="9127393" cy="31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p>
          </p:txBody>
        </p:sp>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306256"/>
              <a:ext cx="2308441" cy="3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広告メニュー 詳細</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1529250149"/>
              </p:ext>
            </p:extLst>
          </p:nvPr>
        </p:nvGraphicFramePr>
        <p:xfrm>
          <a:off x="557213" y="1072198"/>
          <a:ext cx="9577385" cy="415992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199677">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indent="0" algn="ctr">
                        <a:buFont typeface="Arial" charset="0"/>
                        <a:buNone/>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[HALF]</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190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@3.8</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868615"/>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300,000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236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236845"/>
            <a:ext cx="9061450"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地域別 広告メニュー 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3231988480"/>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300,000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3504069637"/>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52,000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@3.3</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1" name="직사각형 10">
            <a:extLst>
              <a:ext uri="{FF2B5EF4-FFF2-40B4-BE49-F238E27FC236}">
                <a16:creationId xmlns:a16="http://schemas.microsoft.com/office/drawing/2014/main" id="{7EC21A36-524E-4CB7-8B10-5270552CFFAB}"/>
              </a:ext>
            </a:extLst>
          </p:cNvPr>
          <p:cNvSpPr/>
          <p:nvPr/>
        </p:nvSpPr>
        <p:spPr>
          <a:xfrm>
            <a:off x="7115175" y="912813"/>
            <a:ext cx="3032125" cy="5718175"/>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9" name="テキスト ボックス 9">
            <a:extLst>
              <a:ext uri="{FF2B5EF4-FFF2-40B4-BE49-F238E27FC236}">
                <a16:creationId xmlns:a16="http://schemas.microsoft.com/office/drawing/2014/main" id="{26EE22E9-0D2C-4C7D-8719-A4143CB337B9}"/>
              </a:ext>
            </a:extLst>
          </p:cNvPr>
          <p:cNvSpPr txBox="1"/>
          <p:nvPr/>
        </p:nvSpPr>
        <p:spPr>
          <a:xfrm>
            <a:off x="7158038" y="971550"/>
            <a:ext cx="2992437" cy="5367816"/>
          </a:xfrm>
          <a:prstGeom prst="rect">
            <a:avLst/>
          </a:prstGeom>
          <a:noFill/>
        </p:spPr>
        <p:txBody>
          <a:bodyPr>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エントリーフォーマット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228725"/>
            <a:ext cx="4951038" cy="695062"/>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右記エントリーフォーマットに即してご連絡ください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4832350"/>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9223" name="グループ化 6">
            <a:extLst>
              <a:ext uri="{FF2B5EF4-FFF2-40B4-BE49-F238E27FC236}">
                <a16:creationId xmlns:a16="http://schemas.microsoft.com/office/drawing/2014/main" id="{A69CA2AB-6376-445A-91F0-FE8E7FFE5C7D}"/>
              </a:ext>
            </a:extLst>
          </p:cNvPr>
          <p:cNvGrpSpPr>
            <a:grpSpLocks/>
          </p:cNvGrpSpPr>
          <p:nvPr/>
        </p:nvGrpSpPr>
        <p:grpSpPr bwMode="auto">
          <a:xfrm>
            <a:off x="925513" y="5894392"/>
            <a:ext cx="6202362" cy="404406"/>
            <a:chOff x="1155700" y="6487630"/>
            <a:chExt cx="6202283" cy="405525"/>
          </a:xfrm>
        </p:grpSpPr>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31</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8" name="テキスト ボックス 9">
              <a:extLst>
                <a:ext uri="{FF2B5EF4-FFF2-40B4-BE49-F238E27FC236}">
                  <a16:creationId xmlns:a16="http://schemas.microsoft.com/office/drawing/2014/main" id="{889AA067-B608-4DD6-AC03-C254106BDF5E}"/>
                </a:ext>
              </a:extLst>
            </p:cNvPr>
            <p:cNvSpPr txBox="1">
              <a:spLocks noChangeArrowheads="1"/>
            </p:cNvSpPr>
            <p:nvPr/>
          </p:nvSpPr>
          <p:spPr bwMode="auto">
            <a:xfrm>
              <a:off x="4611643" y="6511508"/>
              <a:ext cx="2746340" cy="3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6" name="直線コネクタ 5">
              <a:extLst>
                <a:ext uri="{FF2B5EF4-FFF2-40B4-BE49-F238E27FC236}">
                  <a16:creationId xmlns:a16="http://schemas.microsoft.com/office/drawing/2014/main" id="{BC305A37-0201-4505-A015-75C7381E2275}"/>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4" name="グループ化 32">
            <a:extLst>
              <a:ext uri="{FF2B5EF4-FFF2-40B4-BE49-F238E27FC236}">
                <a16:creationId xmlns:a16="http://schemas.microsoft.com/office/drawing/2014/main" id="{C498B068-E8CF-43BA-9726-099447F0A92F}"/>
              </a:ext>
            </a:extLst>
          </p:cNvPr>
          <p:cNvGrpSpPr>
            <a:grpSpLocks/>
          </p:cNvGrpSpPr>
          <p:nvPr/>
        </p:nvGrpSpPr>
        <p:grpSpPr bwMode="auto">
          <a:xfrm>
            <a:off x="925513" y="912813"/>
            <a:ext cx="6202362" cy="404812"/>
            <a:chOff x="1155700" y="6487630"/>
            <a:chExt cx="6202283" cy="404341"/>
          </a:xfrm>
        </p:grpSpPr>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5" name="テキスト ボックス 9">
              <a:extLst>
                <a:ext uri="{FF2B5EF4-FFF2-40B4-BE49-F238E27FC236}">
                  <a16:creationId xmlns:a16="http://schemas.microsoft.com/office/drawing/2014/main" id="{DC3B3C32-F476-4972-AF8C-D9B386426278}"/>
                </a:ext>
              </a:extLst>
            </p:cNvPr>
            <p:cNvSpPr txBox="1">
              <a:spLocks noChangeArrowheads="1"/>
            </p:cNvSpPr>
            <p:nvPr/>
          </p:nvSpPr>
          <p:spPr bwMode="auto">
            <a:xfrm>
              <a:off x="4611643" y="6511414"/>
              <a:ext cx="2746340" cy="3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36" name="直線コネクタ 35">
              <a:extLst>
                <a:ext uri="{FF2B5EF4-FFF2-40B4-BE49-F238E27FC236}">
                  <a16:creationId xmlns:a16="http://schemas.microsoft.com/office/drawing/2014/main" id="{C8982C3B-E85E-4CDF-95EA-3EE4C992DCDB}"/>
                </a:ext>
              </a:extLst>
            </p:cNvPr>
            <p:cNvCxnSpPr/>
            <p:nvPr/>
          </p:nvCxnSpPr>
          <p:spPr>
            <a:xfrm>
              <a:off x="4056025" y="6712793"/>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5" name="グループ化 36">
            <a:extLst>
              <a:ext uri="{FF2B5EF4-FFF2-40B4-BE49-F238E27FC236}">
                <a16:creationId xmlns:a16="http://schemas.microsoft.com/office/drawing/2014/main" id="{23E8E512-9CC8-47CA-8571-E8C89761445E}"/>
              </a:ext>
            </a:extLst>
          </p:cNvPr>
          <p:cNvGrpSpPr>
            <a:grpSpLocks/>
          </p:cNvGrpSpPr>
          <p:nvPr/>
        </p:nvGrpSpPr>
        <p:grpSpPr bwMode="auto">
          <a:xfrm>
            <a:off x="925513" y="2374904"/>
            <a:ext cx="6202362" cy="404406"/>
            <a:chOff x="1155700" y="6487630"/>
            <a:chExt cx="6202283" cy="405525"/>
          </a:xfrm>
        </p:grpSpPr>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2" name="テキスト ボックス 9">
              <a:extLst>
                <a:ext uri="{FF2B5EF4-FFF2-40B4-BE49-F238E27FC236}">
                  <a16:creationId xmlns:a16="http://schemas.microsoft.com/office/drawing/2014/main" id="{B9B050A7-9647-402F-9EAC-ECFAF92CFA27}"/>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40" name="直線コネクタ 39">
              <a:extLst>
                <a:ext uri="{FF2B5EF4-FFF2-40B4-BE49-F238E27FC236}">
                  <a16:creationId xmlns:a16="http://schemas.microsoft.com/office/drawing/2014/main" id="{12DD5B8F-55D0-4357-8E41-D60C317F3E84}"/>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6" name="グループ化 48">
            <a:extLst>
              <a:ext uri="{FF2B5EF4-FFF2-40B4-BE49-F238E27FC236}">
                <a16:creationId xmlns:a16="http://schemas.microsoft.com/office/drawing/2014/main" id="{AC03A9AE-C896-4C67-8BB8-0A720F5CC601}"/>
              </a:ext>
            </a:extLst>
          </p:cNvPr>
          <p:cNvGrpSpPr>
            <a:grpSpLocks/>
          </p:cNvGrpSpPr>
          <p:nvPr/>
        </p:nvGrpSpPr>
        <p:grpSpPr bwMode="auto">
          <a:xfrm>
            <a:off x="925513" y="4492617"/>
            <a:ext cx="6202362" cy="404406"/>
            <a:chOff x="1155700" y="6487630"/>
            <a:chExt cx="6202283" cy="403935"/>
          </a:xfrm>
        </p:grpSpPr>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1155700" y="6487630"/>
              <a:ext cx="3325770" cy="40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9" name="テキスト ボックス 9">
              <a:extLst>
                <a:ext uri="{FF2B5EF4-FFF2-40B4-BE49-F238E27FC236}">
                  <a16:creationId xmlns:a16="http://schemas.microsoft.com/office/drawing/2014/main" id="{2DF62F03-0E0A-49C7-BCBD-57C47A52B6B2}"/>
                </a:ext>
              </a:extLst>
            </p:cNvPr>
            <p:cNvSpPr txBox="1">
              <a:spLocks noChangeArrowheads="1"/>
            </p:cNvSpPr>
            <p:nvPr/>
          </p:nvSpPr>
          <p:spPr bwMode="auto">
            <a:xfrm>
              <a:off x="4611643" y="6511415"/>
              <a:ext cx="2746340" cy="36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cxnSp>
          <p:nvCxnSpPr>
            <p:cNvPr id="52" name="直線コネクタ 51">
              <a:extLst>
                <a:ext uri="{FF2B5EF4-FFF2-40B4-BE49-F238E27FC236}">
                  <a16:creationId xmlns:a16="http://schemas.microsoft.com/office/drawing/2014/main" id="{A0B246F2-8A84-4820-A729-8DFCAFF664B3}"/>
                </a:ext>
              </a:extLst>
            </p:cNvPr>
            <p:cNvCxnSpPr>
              <a:cxnSpLocks/>
            </p:cNvCxnSpPr>
            <p:nvPr/>
          </p:nvCxnSpPr>
          <p:spPr>
            <a:xfrm>
              <a:off x="4287797" y="6712792"/>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7" name="グループ化 52">
            <a:extLst>
              <a:ext uri="{FF2B5EF4-FFF2-40B4-BE49-F238E27FC236}">
                <a16:creationId xmlns:a16="http://schemas.microsoft.com/office/drawing/2014/main" id="{217F7CEA-3B6E-46B2-AF14-5FE92D53EA2C}"/>
              </a:ext>
            </a:extLst>
          </p:cNvPr>
          <p:cNvGrpSpPr>
            <a:grpSpLocks/>
          </p:cNvGrpSpPr>
          <p:nvPr/>
        </p:nvGrpSpPr>
        <p:grpSpPr bwMode="auto">
          <a:xfrm>
            <a:off x="925513" y="5213354"/>
            <a:ext cx="6202362" cy="404406"/>
            <a:chOff x="1155700" y="6487630"/>
            <a:chExt cx="6202283" cy="405525"/>
          </a:xfrm>
        </p:grpSpPr>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1155700" y="6487630"/>
              <a:ext cx="3325770"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6" name="テキスト ボックス 9">
              <a:extLst>
                <a:ext uri="{FF2B5EF4-FFF2-40B4-BE49-F238E27FC236}">
                  <a16:creationId xmlns:a16="http://schemas.microsoft.com/office/drawing/2014/main" id="{2768D49C-3019-4170-BCD2-EB9AEB9DF3B8}"/>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56" name="直線コネクタ 55">
              <a:extLst>
                <a:ext uri="{FF2B5EF4-FFF2-40B4-BE49-F238E27FC236}">
                  <a16:creationId xmlns:a16="http://schemas.microsoft.com/office/drawing/2014/main" id="{A3BF5FB1-670D-4D3A-93F2-9AE3EDFDBADE}"/>
                </a:ext>
              </a:extLst>
            </p:cNvPr>
            <p:cNvCxnSpPr>
              <a:cxnSpLocks/>
            </p:cNvCxnSpPr>
            <p:nvPr/>
          </p:nvCxnSpPr>
          <p:spPr>
            <a:xfrm>
              <a:off x="4287797" y="6713679"/>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7" y="3006725"/>
            <a:ext cx="6637338" cy="1072887"/>
            <a:chOff x="721852" y="3323566"/>
            <a:chExt cx="6636131" cy="1073267"/>
          </a:xfrm>
        </p:grpSpPr>
        <p:grpSp>
          <p:nvGrpSpPr>
            <p:cNvPr id="9230" name="グループ化 44">
              <a:extLst>
                <a:ext uri="{FF2B5EF4-FFF2-40B4-BE49-F238E27FC236}">
                  <a16:creationId xmlns:a16="http://schemas.microsoft.com/office/drawing/2014/main" id="{DF47FD1C-659C-4EBD-8AA7-B00D23741EAE}"/>
                </a:ext>
              </a:extLst>
            </p:cNvPr>
            <p:cNvGrpSpPr>
              <a:grpSpLocks/>
            </p:cNvGrpSpPr>
            <p:nvPr/>
          </p:nvGrpSpPr>
          <p:grpSpPr bwMode="auto">
            <a:xfrm>
              <a:off x="1155161" y="3323566"/>
              <a:ext cx="6202822" cy="404549"/>
              <a:chOff x="1155161" y="6487630"/>
              <a:chExt cx="6202822" cy="404549"/>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6487630"/>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15</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3" name="テキスト ボックス 9">
                <a:extLst>
                  <a:ext uri="{FF2B5EF4-FFF2-40B4-BE49-F238E27FC236}">
                    <a16:creationId xmlns:a16="http://schemas.microsoft.com/office/drawing/2014/main" id="{4DD35B20-7487-4CC5-8AA8-BA67B341A1BB}"/>
                  </a:ext>
                </a:extLst>
              </p:cNvPr>
              <p:cNvSpPr txBox="1">
                <a:spLocks noChangeArrowheads="1"/>
              </p:cNvSpPr>
              <p:nvPr/>
            </p:nvSpPr>
            <p:spPr bwMode="auto">
              <a:xfrm>
                <a:off x="4612107" y="6511451"/>
                <a:ext cx="2745876" cy="3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cxnSp>
            <p:nvCxnSpPr>
              <p:cNvPr id="48" name="直線コネクタ 47">
                <a:extLst>
                  <a:ext uri="{FF2B5EF4-FFF2-40B4-BE49-F238E27FC236}">
                    <a16:creationId xmlns:a16="http://schemas.microsoft.com/office/drawing/2014/main" id="{9B14FB57-69D7-43E1-A36E-AA817444B4B2}"/>
                  </a:ext>
                </a:extLst>
              </p:cNvPr>
              <p:cNvCxnSpPr>
                <a:cxnSpLocks/>
              </p:cNvCxnSpPr>
              <p:nvPr/>
            </p:nvCxnSpPr>
            <p:spPr>
              <a:xfrm>
                <a:off x="4288316" y="6713135"/>
                <a:ext cx="193640"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2" y="3701525"/>
              <a:ext cx="6473862" cy="695308"/>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P.44</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2244904975"/>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537273791"/>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期間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1000">
                          <a:solidFill>
                            <a:srgbClr val="2B3A5B"/>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1</a:t>
                      </a:r>
                      <a:r>
                        <a:rPr kumimoji="1" lang="ja-JP" altLang="en-US" sz="1000">
                          <a:solidFill>
                            <a:srgbClr val="2B3A5B"/>
                          </a:solidFill>
                          <a:latin typeface="Yu Mincho" panose="02020400000000000000" pitchFamily="18" charset="-128"/>
                          <a:ea typeface="Yu Mincho" panose="02020400000000000000" pitchFamily="18" charset="-128"/>
                        </a:rPr>
                        <a:t>週間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月曜日</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午前</a:t>
                      </a:r>
                      <a:r>
                        <a:rPr kumimoji="1" lang="en-US" altLang="ja-JP" sz="700" dirty="0">
                          <a:solidFill>
                            <a:srgbClr val="2B3A5B"/>
                          </a:solidFill>
                          <a:latin typeface="Yu Mincho" panose="02020400000000000000" pitchFamily="18" charset="-128"/>
                          <a:ea typeface="Yu Mincho" panose="02020400000000000000" pitchFamily="18" charset="-128"/>
                        </a:rPr>
                        <a:t>0</a:t>
                      </a:r>
                      <a:r>
                        <a:rPr kumimoji="1" lang="ja-JP" altLang="en-US" sz="700">
                          <a:solidFill>
                            <a:srgbClr val="2B3A5B"/>
                          </a:solidFill>
                          <a:latin typeface="Yu Mincho" panose="02020400000000000000" pitchFamily="18" charset="-128"/>
                          <a:ea typeface="Yu Mincho" panose="02020400000000000000" pitchFamily="18" charset="-128"/>
                        </a:rPr>
                        <a:t>時</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約</a:t>
                      </a:r>
                      <a:r>
                        <a:rPr kumimoji="1" lang="en-US" altLang="ja-JP" sz="1000" dirty="0">
                          <a:solidFill>
                            <a:srgbClr val="2B3A5B"/>
                          </a:solidFill>
                          <a:latin typeface="Yu Mincho" panose="02020400000000000000" pitchFamily="18" charset="-128"/>
                          <a:ea typeface="Yu Mincho" panose="02020400000000000000" pitchFamily="18" charset="-128"/>
                        </a:rPr>
                        <a:t>46,000</a:t>
                      </a:r>
                      <a:r>
                        <a:rPr kumimoji="1" lang="ja-JP" altLang="en-US" sz="1000">
                          <a:solidFill>
                            <a:srgbClr val="2B3A5B"/>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en-US" altLang="ja-JP" sz="1200" dirty="0">
                          <a:solidFill>
                            <a:srgbClr val="2B3A5B"/>
                          </a:solidFill>
                          <a:latin typeface="Yu Mincho" panose="02020400000000000000" pitchFamily="18" charset="-128"/>
                          <a:ea typeface="Yu Mincho" panose="02020400000000000000" pitchFamily="18" charset="-128"/>
                        </a:rPr>
                        <a:t>180</a:t>
                      </a:r>
                      <a:r>
                        <a:rPr kumimoji="1" lang="ja-JP" altLang="en-US" sz="1000">
                          <a:solidFill>
                            <a:srgbClr val="2B3A5B"/>
                          </a:solidFill>
                          <a:latin typeface="Yu Mincho" panose="02020400000000000000" pitchFamily="18" charset="-128"/>
                          <a:ea typeface="Yu Mincho" panose="02020400000000000000" pitchFamily="18" charset="-128"/>
                        </a:rPr>
                        <a:t>万円</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en-US" altLang="ja-JP" sz="700" dirty="0">
                          <a:solidFill>
                            <a:srgbClr val="2B3A5B"/>
                          </a:solidFill>
                          <a:latin typeface="Yu Mincho" panose="02020400000000000000" pitchFamily="18" charset="-128"/>
                          <a:ea typeface="Yu Mincho" panose="02020400000000000000" pitchFamily="18" charset="-128"/>
                        </a:rPr>
                        <a:t>@0.6</a:t>
                      </a:r>
                      <a:r>
                        <a:rPr kumimoji="1" lang="ja-JP" altLang="en-US" sz="700">
                          <a:solidFill>
                            <a:srgbClr val="2B3A5B"/>
                          </a:solidFill>
                          <a:latin typeface="Yu Mincho" panose="02020400000000000000" pitchFamily="18" charset="-128"/>
                          <a:ea typeface="Yu Mincho" panose="02020400000000000000" pitchFamily="18" charset="-128"/>
                        </a:rPr>
                        <a:t>円</a:t>
                      </a:r>
                      <a:r>
                        <a:rPr kumimoji="1" lang="en-US" altLang="ja-JP" sz="700" dirty="0">
                          <a:solidFill>
                            <a:srgbClr val="2B3A5B"/>
                          </a:solidFill>
                          <a:latin typeface="Yu Mincho" panose="02020400000000000000" pitchFamily="18" charset="-128"/>
                          <a:ea typeface="Yu Mincho" panose="02020400000000000000" pitchFamily="18" charset="-128"/>
                        </a:rPr>
                        <a:t>※</a:t>
                      </a:r>
                      <a:r>
                        <a:rPr kumimoji="1" lang="ja-JP" altLang="en-US" sz="700">
                          <a:solidFill>
                            <a:srgbClr val="2B3A5B"/>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56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グロス</a:t>
            </a:r>
            <a:r>
              <a:rPr lang="en-US" altLang="ja-JP" dirty="0">
                <a:solidFill>
                  <a:srgbClr val="7F7F7F"/>
                </a:solidFill>
                <a:latin typeface="游明朝" panose="02020400000000000000" pitchFamily="18" charset="-128"/>
                <a:ea typeface="游明朝" panose="02020400000000000000" pitchFamily="18" charset="-128"/>
              </a:rPr>
              <a:t>1,000</a:t>
            </a:r>
            <a:r>
              <a:rPr lang="ja-JP" altLang="en-US">
                <a:solidFill>
                  <a:srgbClr val="7F7F7F"/>
                </a:solidFill>
                <a:latin typeface="游明朝" panose="02020400000000000000" pitchFamily="18" charset="-128"/>
                <a:ea typeface="游明朝" panose="02020400000000000000" pitchFamily="18" charset="-128"/>
              </a:rPr>
              <a:t>万円以上（</a:t>
            </a:r>
            <a:r>
              <a:rPr lang="en-US" altLang="ja-JP" dirty="0">
                <a:solidFill>
                  <a:srgbClr val="7F7F7F"/>
                </a:solidFill>
                <a:latin typeface="游明朝" panose="02020400000000000000" pitchFamily="18" charset="-128"/>
                <a:ea typeface="游明朝" panose="02020400000000000000" pitchFamily="18" charset="-128"/>
              </a:rPr>
              <a:t>※1</a:t>
            </a:r>
            <a:r>
              <a:rPr lang="ja-JP" altLang="en-US">
                <a:solidFill>
                  <a:srgbClr val="7F7F7F"/>
                </a:solidFill>
                <a:latin typeface="游明朝" panose="02020400000000000000" pitchFamily="18" charset="-128"/>
                <a:ea typeface="游明朝" panose="02020400000000000000" pitchFamily="18" charset="-128"/>
              </a:rPr>
              <a:t>回</a:t>
            </a:r>
            <a:r>
              <a:rPr lang="en-US" altLang="ja-JP" dirty="0">
                <a:solidFill>
                  <a:srgbClr val="7F7F7F"/>
                </a:solidFill>
                <a:latin typeface="游明朝" panose="02020400000000000000" pitchFamily="18" charset="-128"/>
                <a:ea typeface="游明朝" panose="02020400000000000000" pitchFamily="18" charset="-128"/>
              </a:rPr>
              <a:t>1</a:t>
            </a:r>
            <a:r>
              <a:rPr lang="ja-JP" altLang="en-US">
                <a:solidFill>
                  <a:srgbClr val="7F7F7F"/>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広告効果検証オプション</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P.27</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sp>
        <p:nvSpPr>
          <p:cNvPr id="24" name="正方形/長方形 13">
            <a:extLst>
              <a:ext uri="{FF2B5EF4-FFF2-40B4-BE49-F238E27FC236}">
                <a16:creationId xmlns:a16="http://schemas.microsoft.com/office/drawing/2014/main" id="{FA627DFE-D9A1-1144-B351-1F0B5C640681}"/>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6" name="テキスト ボックス 5">
            <a:extLst>
              <a:ext uri="{FF2B5EF4-FFF2-40B4-BE49-F238E27FC236}">
                <a16:creationId xmlns:a16="http://schemas.microsoft.com/office/drawing/2014/main" id="{5E4F673A-63DC-7B4B-8856-2AE885635A00}"/>
              </a:ext>
            </a:extLst>
          </p:cNvPr>
          <p:cNvSpPr txBox="1"/>
          <p:nvPr/>
        </p:nvSpPr>
        <p:spPr>
          <a:xfrm>
            <a:off x="1623862" y="6048647"/>
            <a:ext cx="8946895" cy="315727"/>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その他ご紹介可能なメディアもござますのでお問い合わせください。</a:t>
            </a:r>
            <a:endParaRPr kumimoji="1" lang="en-US" altLang="ja-JP" sz="800" b="1" i="0" dirty="0">
              <a:solidFill>
                <a:srgbClr val="4D4D4C"/>
              </a:solidFill>
              <a:latin typeface="Yu Mincho Demibold" panose="02020400000000000000" pitchFamily="18" charset="-128"/>
              <a:ea typeface="Yu Mincho Demibold" panose="02020400000000000000" pitchFamily="18" charset="-128"/>
            </a:endParaRPr>
          </a:p>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コンテンツパートナーとのタイアップは各社でプランの用意がございますので運営会社までお問い合わせください。</a:t>
            </a:r>
          </a:p>
        </p:txBody>
      </p:sp>
      <p:pic>
        <p:nvPicPr>
          <p:cNvPr id="29" name="図 20">
            <a:extLst>
              <a:ext uri="{FF2B5EF4-FFF2-40B4-BE49-F238E27FC236}">
                <a16:creationId xmlns:a16="http://schemas.microsoft.com/office/drawing/2014/main" id="{CCD97CC5-D450-1046-81F3-E3174BA879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2917" y="4491381"/>
            <a:ext cx="1515528" cy="4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35">
            <a:extLst>
              <a:ext uri="{FF2B5EF4-FFF2-40B4-BE49-F238E27FC236}">
                <a16:creationId xmlns:a16="http://schemas.microsoft.com/office/drawing/2014/main" id="{AF22D8C4-D327-C14A-9B36-FEBF0E69A7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0695" y="4543086"/>
            <a:ext cx="2210422" cy="3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39">
            <a:extLst>
              <a:ext uri="{FF2B5EF4-FFF2-40B4-BE49-F238E27FC236}">
                <a16:creationId xmlns:a16="http://schemas.microsoft.com/office/drawing/2014/main" id="{5F1656E8-F3E1-2D46-8757-9FCFF0FD996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6527" y="4454319"/>
            <a:ext cx="2258073" cy="5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3">
            <a:extLst>
              <a:ext uri="{FF2B5EF4-FFF2-40B4-BE49-F238E27FC236}">
                <a16:creationId xmlns:a16="http://schemas.microsoft.com/office/drawing/2014/main" id="{B42D3091-052A-9948-8345-3BFF471ADBC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3769" y="5376608"/>
            <a:ext cx="1684948" cy="3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5" descr="物体 が含まれている画像&#10;&#10;自動的に生成された説明">
            <a:extLst>
              <a:ext uri="{FF2B5EF4-FFF2-40B4-BE49-F238E27FC236}">
                <a16:creationId xmlns:a16="http://schemas.microsoft.com/office/drawing/2014/main" id="{9EBDD432-CDBC-AE45-914D-63CFFD7D7EA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73750" y="5221887"/>
            <a:ext cx="1683625" cy="5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2" descr="挿絵 が含まれている画像&#10;&#10;自動的に生成された説明">
            <a:extLst>
              <a:ext uri="{FF2B5EF4-FFF2-40B4-BE49-F238E27FC236}">
                <a16:creationId xmlns:a16="http://schemas.microsoft.com/office/drawing/2014/main" id="{09760B00-7908-9B48-9FE6-95112BB49CC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6960" y="5089810"/>
            <a:ext cx="1527442" cy="8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図 2" descr="挿絵 が含まれている画像&#10;&#10;自動的に生成された説明">
            <a:extLst>
              <a:ext uri="{FF2B5EF4-FFF2-40B4-BE49-F238E27FC236}">
                <a16:creationId xmlns:a16="http://schemas.microsoft.com/office/drawing/2014/main" id="{446DFBF6-B636-D740-99E3-CE6365626AA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1616" y="1862202"/>
            <a:ext cx="1590057" cy="8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17" descr="挿絵 が含まれている画像&#10;&#10;自動的に生成された説明">
            <a:extLst>
              <a:ext uri="{FF2B5EF4-FFF2-40B4-BE49-F238E27FC236}">
                <a16:creationId xmlns:a16="http://schemas.microsoft.com/office/drawing/2014/main" id="{97A03C7B-1AD1-294D-BC19-83CF4A79A25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85809" y="1862202"/>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テキスト ボックス 11">
            <a:extLst>
              <a:ext uri="{FF2B5EF4-FFF2-40B4-BE49-F238E27FC236}">
                <a16:creationId xmlns:a16="http://schemas.microsoft.com/office/drawing/2014/main" id="{EB242837-1FF6-C24A-A802-FDA806267A33}"/>
              </a:ext>
            </a:extLst>
          </p:cNvPr>
          <p:cNvSpPr txBox="1">
            <a:spLocks noChangeArrowheads="1"/>
          </p:cNvSpPr>
          <p:nvPr/>
        </p:nvSpPr>
        <p:spPr bwMode="auto">
          <a:xfrm>
            <a:off x="884587" y="2705712"/>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44" name="テキスト ボックス 11">
            <a:extLst>
              <a:ext uri="{FF2B5EF4-FFF2-40B4-BE49-F238E27FC236}">
                <a16:creationId xmlns:a16="http://schemas.microsoft.com/office/drawing/2014/main" id="{1D46F723-C9C2-8743-BC95-3920E79886BB}"/>
              </a:ext>
            </a:extLst>
          </p:cNvPr>
          <p:cNvSpPr txBox="1">
            <a:spLocks noChangeArrowheads="1"/>
          </p:cNvSpPr>
          <p:nvPr/>
        </p:nvSpPr>
        <p:spPr bwMode="auto">
          <a:xfrm>
            <a:off x="613222" y="3105895"/>
            <a:ext cx="2981129"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sp>
        <p:nvSpPr>
          <p:cNvPr id="46" name="テキスト ボックス 11">
            <a:extLst>
              <a:ext uri="{FF2B5EF4-FFF2-40B4-BE49-F238E27FC236}">
                <a16:creationId xmlns:a16="http://schemas.microsoft.com/office/drawing/2014/main" id="{A5CF031B-DC53-EA46-9174-53EE3D75D4A1}"/>
              </a:ext>
            </a:extLst>
          </p:cNvPr>
          <p:cNvSpPr txBox="1">
            <a:spLocks noChangeArrowheads="1"/>
          </p:cNvSpPr>
          <p:nvPr/>
        </p:nvSpPr>
        <p:spPr bwMode="auto">
          <a:xfrm>
            <a:off x="4027043" y="2705712"/>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47" name="テキスト ボックス 11">
            <a:extLst>
              <a:ext uri="{FF2B5EF4-FFF2-40B4-BE49-F238E27FC236}">
                <a16:creationId xmlns:a16="http://schemas.microsoft.com/office/drawing/2014/main" id="{BAF685F6-5031-914D-82C7-F0DEB73DBD50}"/>
              </a:ext>
            </a:extLst>
          </p:cNvPr>
          <p:cNvSpPr txBox="1">
            <a:spLocks noChangeArrowheads="1"/>
          </p:cNvSpPr>
          <p:nvPr/>
        </p:nvSpPr>
        <p:spPr bwMode="auto">
          <a:xfrm>
            <a:off x="3631162" y="3105895"/>
            <a:ext cx="3429487"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000">
                <a:solidFill>
                  <a:srgbClr val="595959"/>
                </a:solidFill>
                <a:latin typeface="游明朝" panose="02020400000000000000" pitchFamily="18" charset="-128"/>
                <a:ea typeface="游明朝" panose="02020400000000000000" pitchFamily="18" charset="-128"/>
              </a:rPr>
              <a:t>Tokyo Prime </a:t>
            </a:r>
            <a:r>
              <a:rPr lang="ja-JP" altLang="en-US" sz="1000">
                <a:solidFill>
                  <a:srgbClr val="595959"/>
                </a:solidFill>
                <a:latin typeface="游明朝" panose="02020400000000000000" pitchFamily="18" charset="-128"/>
                <a:ea typeface="游明朝" panose="02020400000000000000" pitchFamily="18" charset="-128"/>
              </a:rPr>
              <a:t>と </a:t>
            </a:r>
            <a:r>
              <a:rPr lang="ja-JP" altLang="ja-JP" sz="1000">
                <a:solidFill>
                  <a:srgbClr val="595959"/>
                </a:solidFill>
                <a:latin typeface="游明朝" panose="02020400000000000000" pitchFamily="18" charset="-128"/>
                <a:ea typeface="游明朝" panose="02020400000000000000" pitchFamily="18" charset="-128"/>
              </a:rPr>
              <a:t>ONE MEDIA </a:t>
            </a:r>
            <a:r>
              <a:rPr lang="ja-JP" altLang="en-US" sz="10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sp>
        <p:nvSpPr>
          <p:cNvPr id="49" name="テキスト ボックス 11">
            <a:extLst>
              <a:ext uri="{FF2B5EF4-FFF2-40B4-BE49-F238E27FC236}">
                <a16:creationId xmlns:a16="http://schemas.microsoft.com/office/drawing/2014/main" id="{10B201B2-CEE8-CA4E-B8C0-50891422650F}"/>
              </a:ext>
            </a:extLst>
          </p:cNvPr>
          <p:cNvSpPr txBox="1">
            <a:spLocks noChangeArrowheads="1"/>
          </p:cNvSpPr>
          <p:nvPr/>
        </p:nvSpPr>
        <p:spPr bwMode="auto">
          <a:xfrm>
            <a:off x="7456530" y="2705712"/>
            <a:ext cx="2438400" cy="373064"/>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50" name="テキスト ボックス 11">
            <a:extLst>
              <a:ext uri="{FF2B5EF4-FFF2-40B4-BE49-F238E27FC236}">
                <a16:creationId xmlns:a16="http://schemas.microsoft.com/office/drawing/2014/main" id="{FEE26A0F-781C-464C-A118-AC6D0D3A3540}"/>
              </a:ext>
            </a:extLst>
          </p:cNvPr>
          <p:cNvSpPr txBox="1">
            <a:spLocks noChangeArrowheads="1"/>
          </p:cNvSpPr>
          <p:nvPr/>
        </p:nvSpPr>
        <p:spPr bwMode="auto">
          <a:xfrm>
            <a:off x="7135660" y="3105895"/>
            <a:ext cx="3080140"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日本経済新聞社が培った取材力や企画力を駆使してつくり出す、今という時代を伝える独自番組</a:t>
            </a:r>
          </a:p>
        </p:txBody>
      </p:sp>
      <p:pic>
        <p:nvPicPr>
          <p:cNvPr id="51" name="図 3">
            <a:extLst>
              <a:ext uri="{FF2B5EF4-FFF2-40B4-BE49-F238E27FC236}">
                <a16:creationId xmlns:a16="http://schemas.microsoft.com/office/drawing/2014/main" id="{FB701BFE-2EBF-6245-A0A8-A315EC8CC57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199354" y="1866965"/>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グループ化 8">
            <a:extLst>
              <a:ext uri="{FF2B5EF4-FFF2-40B4-BE49-F238E27FC236}">
                <a16:creationId xmlns:a16="http://schemas.microsoft.com/office/drawing/2014/main" id="{9A22BF95-2829-7F41-A6A3-45733D2E7A9B}"/>
              </a:ext>
            </a:extLst>
          </p:cNvPr>
          <p:cNvGrpSpPr/>
          <p:nvPr/>
        </p:nvGrpSpPr>
        <p:grpSpPr>
          <a:xfrm>
            <a:off x="3126558" y="1355613"/>
            <a:ext cx="4777171" cy="469900"/>
            <a:chOff x="3210168" y="1289887"/>
            <a:chExt cx="4777171" cy="469900"/>
          </a:xfrm>
        </p:grpSpPr>
        <p:pic>
          <p:nvPicPr>
            <p:cNvPr id="53" name="図 2">
              <a:extLst>
                <a:ext uri="{FF2B5EF4-FFF2-40B4-BE49-F238E27FC236}">
                  <a16:creationId xmlns:a16="http://schemas.microsoft.com/office/drawing/2014/main" id="{55B7CC7B-B899-8442-9C4A-A16A952400A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210168" y="1331972"/>
              <a:ext cx="1953667" cy="20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テキスト プレースホルダー 2">
              <a:extLst>
                <a:ext uri="{FF2B5EF4-FFF2-40B4-BE49-F238E27FC236}">
                  <a16:creationId xmlns:a16="http://schemas.microsoft.com/office/drawing/2014/main" id="{A10568E2-5476-594B-8D35-A7E240CF7EBD}"/>
                </a:ext>
              </a:extLst>
            </p:cNvPr>
            <p:cNvSpPr txBox="1">
              <a:spLocks/>
            </p:cNvSpPr>
            <p:nvPr/>
          </p:nvSpPr>
          <p:spPr>
            <a:xfrm>
              <a:off x="5175363" y="1289887"/>
              <a:ext cx="2811976"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defRPr/>
              </a:pPr>
              <a:r>
                <a:rPr lang="ja-JP" altLang="en-US" sz="2000">
                  <a:latin typeface="游明朝 Demibold" panose="02020600000000000000" pitchFamily="18" charset="-128"/>
                  <a:ea typeface="游明朝 Demibold" panose="02020600000000000000" pitchFamily="18" charset="-128"/>
                </a:rPr>
                <a:t>オリジナルコンテンツ</a:t>
              </a:r>
              <a:endParaRPr lang="en" sz="2000" dirty="0">
                <a:latin typeface="游明朝 Demibold" panose="02020600000000000000" pitchFamily="18" charset="-128"/>
                <a:ea typeface="游明朝 Demibold" panose="02020600000000000000" pitchFamily="18" charset="-128"/>
              </a:endParaRPr>
            </a:p>
          </p:txBody>
        </p:sp>
      </p:grpSp>
      <p:sp>
        <p:nvSpPr>
          <p:cNvPr id="67" name="テキスト プレースホルダー 2">
            <a:extLst>
              <a:ext uri="{FF2B5EF4-FFF2-40B4-BE49-F238E27FC236}">
                <a16:creationId xmlns:a16="http://schemas.microsoft.com/office/drawing/2014/main" id="{4319BE56-882E-B44C-9DB5-3AD7F9BC144A}"/>
              </a:ext>
            </a:extLst>
          </p:cNvPr>
          <p:cNvSpPr txBox="1">
            <a:spLocks/>
          </p:cNvSpPr>
          <p:nvPr/>
        </p:nvSpPr>
        <p:spPr>
          <a:xfrm>
            <a:off x="3939556" y="3969659"/>
            <a:ext cx="3063694"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000">
                <a:latin typeface="游明朝 Demibold" panose="02020600000000000000" pitchFamily="18" charset="-128"/>
                <a:ea typeface="游明朝 Demibold" panose="02020600000000000000" pitchFamily="18" charset="-128"/>
              </a:rPr>
              <a:t>コンテンツパートナー</a:t>
            </a:r>
            <a:endParaRPr lang="en" sz="2000" dirty="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894252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graphicFrame>
        <p:nvGraphicFramePr>
          <p:cNvPr id="2" name="表 1">
            <a:extLst>
              <a:ext uri="{FF2B5EF4-FFF2-40B4-BE49-F238E27FC236}">
                <a16:creationId xmlns:a16="http://schemas.microsoft.com/office/drawing/2014/main" id="{7C6C816D-FB92-4340-8E1A-E4E7E39D86E1}"/>
              </a:ext>
            </a:extLst>
          </p:cNvPr>
          <p:cNvGraphicFramePr>
            <a:graphicFrameLocks noGrp="1"/>
          </p:cNvGraphicFramePr>
          <p:nvPr>
            <p:extLst>
              <p:ext uri="{D42A27DB-BD31-4B8C-83A1-F6EECF244321}">
                <p14:modId xmlns:p14="http://schemas.microsoft.com/office/powerpoint/2010/main" val="1091007251"/>
              </p:ext>
            </p:extLst>
          </p:nvPr>
        </p:nvGraphicFramePr>
        <p:xfrm>
          <a:off x="450307" y="1282402"/>
          <a:ext cx="9791197" cy="4656568"/>
        </p:xfrm>
        <a:graphic>
          <a:graphicData uri="http://schemas.openxmlformats.org/drawingml/2006/table">
            <a:tbl>
              <a:tblPr firstRow="1" bandRow="1">
                <a:tableStyleId>{2D5ABB26-0587-4C30-8999-92F81FD0307C}</a:tableStyleId>
              </a:tblPr>
              <a:tblGrid>
                <a:gridCol w="2776440">
                  <a:extLst>
                    <a:ext uri="{9D8B030D-6E8A-4147-A177-3AD203B41FA5}">
                      <a16:colId xmlns:a16="http://schemas.microsoft.com/office/drawing/2014/main" val="1338572013"/>
                    </a:ext>
                  </a:extLst>
                </a:gridCol>
                <a:gridCol w="7014757">
                  <a:extLst>
                    <a:ext uri="{9D8B030D-6E8A-4147-A177-3AD203B41FA5}">
                      <a16:colId xmlns:a16="http://schemas.microsoft.com/office/drawing/2014/main" val="1529638325"/>
                    </a:ext>
                  </a:extLst>
                </a:gridCol>
              </a:tblGrid>
              <a:tr h="767475">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メディアタイアップ定義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広告主がメディアとタイアップした映像</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のコンテンツパートナーとタイアップした映像</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オリジナルコンテンツとタイアップした映像</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9144803"/>
                  </a:ext>
                </a:extLst>
              </a:tr>
              <a:tr h="540808">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特定告知定義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スポーツイベントの告知、アニメ番組の告知、映画の公開告知、ドラマや</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TV</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番組の番組宣伝、美術館の展示イベント告知、書籍の販売告知、</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Web</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メディアの宣伝告知</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4116240"/>
                  </a:ext>
                </a:extLst>
              </a:tr>
              <a:tr h="1220810">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業種、商材、クリエイティブ考査基準は広告メニューに準拠</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特定告知は上記</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 </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に規定の告知のみ可</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素材に「</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PR</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表記」「スポンサード表記」が必要</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素材と同じものは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トンマナが </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にそぐわないものは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4485681"/>
                  </a:ext>
                </a:extLst>
              </a:tr>
              <a:tr h="2127475">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週間までとし、再度掲載する場合は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週間の掲載インターバルを空けて頂くこととします。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同一素材の使用回数は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6</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週間までとします。</a:t>
                      </a:r>
                      <a:endParaRPr lang="en-US" altLang="ja-JP" sz="1000" dirty="0">
                        <a:solidFill>
                          <a:srgbClr val="FF0000"/>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エンドキャップの入稿は不可とします。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弊社コンテンツパートナーの独自メニューと金額が異なる場合があります。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料金は手数料が含まれたグロス金額です。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表示回数及び表示単価はあくまで目安です。タクシーの営業</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稼働状況により変動します。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掲載内容は１申込につき、</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商品または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サービスを基本とします。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FULL</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メニューと</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HALF</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メニューの枠は共有です。どちらかが埋まった場合、枠数が同時に減少します。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すべての掲載内容について事前審査が必要です。修正可能な段階で必ず事前にご相談ください。</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75026712"/>
                  </a:ext>
                </a:extLst>
              </a:tr>
            </a:tbl>
          </a:graphicData>
        </a:graphic>
      </p:graphicFrame>
      <p:sp>
        <p:nvSpPr>
          <p:cNvPr id="21" name="テキスト ボックス 11">
            <a:extLst>
              <a:ext uri="{FF2B5EF4-FFF2-40B4-BE49-F238E27FC236}">
                <a16:creationId xmlns:a16="http://schemas.microsoft.com/office/drawing/2014/main" id="{61779041-EEC9-5942-B83F-3CE750ECE201}"/>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P.27</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sp>
        <p:nvSpPr>
          <p:cNvPr id="22" name="正方形/長方形 13">
            <a:extLst>
              <a:ext uri="{FF2B5EF4-FFF2-40B4-BE49-F238E27FC236}">
                <a16:creationId xmlns:a16="http://schemas.microsoft.com/office/drawing/2014/main" id="{632D8D48-A284-6D4E-A5C8-607309C31216}"/>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extLst>
      <p:ext uri="{BB962C8B-B14F-4D97-AF65-F5344CB8AC3E}">
        <p14:creationId xmlns:p14="http://schemas.microsoft.com/office/powerpoint/2010/main" val="2959665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テーブル&#10;&#10;自動的に生成された説明">
            <a:extLst>
              <a:ext uri="{FF2B5EF4-FFF2-40B4-BE49-F238E27FC236}">
                <a16:creationId xmlns:a16="http://schemas.microsoft.com/office/drawing/2014/main" id="{11B0BA95-0847-2041-8AD3-6EAB85A50225}"/>
              </a:ext>
            </a:extLst>
          </p:cNvPr>
          <p:cNvPicPr>
            <a:picLocks noChangeAspect="1"/>
          </p:cNvPicPr>
          <p:nvPr/>
        </p:nvPicPr>
        <p:blipFill>
          <a:blip r:embed="rId3"/>
          <a:stretch>
            <a:fillRect/>
          </a:stretch>
        </p:blipFill>
        <p:spPr>
          <a:xfrm>
            <a:off x="571342" y="1162367"/>
            <a:ext cx="9517060" cy="2576969"/>
          </a:xfrm>
          <a:prstGeom prst="rect">
            <a:avLst/>
          </a:prstGeom>
        </p:spPr>
      </p:pic>
      <p:sp>
        <p:nvSpPr>
          <p:cNvPr id="28" name="タイトル 1">
            <a:extLst>
              <a:ext uri="{FF2B5EF4-FFF2-40B4-BE49-F238E27FC236}">
                <a16:creationId xmlns:a16="http://schemas.microsoft.com/office/drawing/2014/main" id="{706D0518-0EAF-EE4F-81E7-C0905EE2C5E6}"/>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メニュー詳細</a:t>
            </a:r>
          </a:p>
        </p:txBody>
      </p:sp>
      <p:pic>
        <p:nvPicPr>
          <p:cNvPr id="29" name="図 28" descr="黒い背景に白い文字がある&#10;&#10;中程度の精度で自動的に生成された説明">
            <a:extLst>
              <a:ext uri="{FF2B5EF4-FFF2-40B4-BE49-F238E27FC236}">
                <a16:creationId xmlns:a16="http://schemas.microsoft.com/office/drawing/2014/main" id="{75355FDB-675B-C446-8847-4BBAA0254B32}"/>
              </a:ext>
            </a:extLst>
          </p:cNvPr>
          <p:cNvPicPr>
            <a:picLocks noChangeAspect="1"/>
          </p:cNvPicPr>
          <p:nvPr/>
        </p:nvPicPr>
        <p:blipFill>
          <a:blip r:embed="rId4"/>
          <a:stretch>
            <a:fillRect/>
          </a:stretch>
        </p:blipFill>
        <p:spPr>
          <a:xfrm>
            <a:off x="1923374" y="6437615"/>
            <a:ext cx="4356012" cy="809524"/>
          </a:xfrm>
          <a:prstGeom prst="rect">
            <a:avLst/>
          </a:prstGeom>
        </p:spPr>
      </p:pic>
      <p:sp>
        <p:nvSpPr>
          <p:cNvPr id="31" name="正方形/長方形 2">
            <a:extLst>
              <a:ext uri="{FF2B5EF4-FFF2-40B4-BE49-F238E27FC236}">
                <a16:creationId xmlns:a16="http://schemas.microsoft.com/office/drawing/2014/main" id="{09F6E037-CCA7-C844-8234-E3E10A4013FA}"/>
              </a:ext>
            </a:extLst>
          </p:cNvPr>
          <p:cNvSpPr>
            <a:spLocks noChangeArrowheads="1"/>
          </p:cNvSpPr>
          <p:nvPr/>
        </p:nvSpPr>
        <p:spPr bwMode="auto">
          <a:xfrm>
            <a:off x="299527" y="3337734"/>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52,000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2" name="正方形/長方形 31">
            <a:extLst>
              <a:ext uri="{FF2B5EF4-FFF2-40B4-BE49-F238E27FC236}">
                <a16:creationId xmlns:a16="http://schemas.microsoft.com/office/drawing/2014/main" id="{CAEAD04C-614A-4C49-A19B-41188824B910}"/>
              </a:ext>
            </a:extLst>
          </p:cNvPr>
          <p:cNvSpPr/>
          <p:nvPr/>
        </p:nvSpPr>
        <p:spPr>
          <a:xfrm>
            <a:off x="2711670" y="2643994"/>
            <a:ext cx="288000" cy="756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3" name="正方形/長方形 32">
            <a:extLst>
              <a:ext uri="{FF2B5EF4-FFF2-40B4-BE49-F238E27FC236}">
                <a16:creationId xmlns:a16="http://schemas.microsoft.com/office/drawing/2014/main" id="{CC774AB1-B9E0-B14D-BDD2-48E38BE93AF0}"/>
              </a:ext>
            </a:extLst>
          </p:cNvPr>
          <p:cNvSpPr/>
          <p:nvPr/>
        </p:nvSpPr>
        <p:spPr>
          <a:xfrm>
            <a:off x="4641851" y="2636220"/>
            <a:ext cx="289034" cy="756000"/>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4" name="正方形/長方形 33">
            <a:extLst>
              <a:ext uri="{FF2B5EF4-FFF2-40B4-BE49-F238E27FC236}">
                <a16:creationId xmlns:a16="http://schemas.microsoft.com/office/drawing/2014/main" id="{AAF84F5C-007D-3344-A10B-9365F785855E}"/>
              </a:ext>
            </a:extLst>
          </p:cNvPr>
          <p:cNvSpPr/>
          <p:nvPr/>
        </p:nvSpPr>
        <p:spPr>
          <a:xfrm>
            <a:off x="4358206" y="2625519"/>
            <a:ext cx="118851" cy="756000"/>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5" name="テキスト ボックス 11">
            <a:extLst>
              <a:ext uri="{FF2B5EF4-FFF2-40B4-BE49-F238E27FC236}">
                <a16:creationId xmlns:a16="http://schemas.microsoft.com/office/drawing/2014/main" id="{D4429777-F327-1746-802F-92F7A14BF29A}"/>
              </a:ext>
            </a:extLst>
          </p:cNvPr>
          <p:cNvSpPr txBox="1">
            <a:spLocks noChangeArrowheads="1"/>
          </p:cNvSpPr>
          <p:nvPr/>
        </p:nvSpPr>
        <p:spPr bwMode="auto">
          <a:xfrm>
            <a:off x="490538" y="516411"/>
            <a:ext cx="964088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コンテンツ枠で広告主がメディアとタイアップした映像を放映することが可能です。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また、広告枠をご購入いただくと</a:t>
            </a: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p:txBody>
      </p:sp>
      <p:sp>
        <p:nvSpPr>
          <p:cNvPr id="36" name="正方形/長方形 13">
            <a:extLst>
              <a:ext uri="{FF2B5EF4-FFF2-40B4-BE49-F238E27FC236}">
                <a16:creationId xmlns:a16="http://schemas.microsoft.com/office/drawing/2014/main" id="{8AFC40B1-7F78-AD4E-A182-2B52D8505794}"/>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41" name="正方形/長方形 40">
            <a:extLst>
              <a:ext uri="{FF2B5EF4-FFF2-40B4-BE49-F238E27FC236}">
                <a16:creationId xmlns:a16="http://schemas.microsoft.com/office/drawing/2014/main" id="{3C579BF9-46E2-B243-93D3-BFD00B0D84D4}"/>
              </a:ext>
            </a:extLst>
          </p:cNvPr>
          <p:cNvSpPr/>
          <p:nvPr/>
        </p:nvSpPr>
        <p:spPr>
          <a:xfrm>
            <a:off x="538986" y="4378731"/>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42" name="図 1">
            <a:extLst>
              <a:ext uri="{FF2B5EF4-FFF2-40B4-BE49-F238E27FC236}">
                <a16:creationId xmlns:a16="http://schemas.microsoft.com/office/drawing/2014/main" id="{CEF6F68F-EB92-0644-8C1F-BDA83518D79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81606" y="4424283"/>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グループ化 8">
            <a:extLst>
              <a:ext uri="{FF2B5EF4-FFF2-40B4-BE49-F238E27FC236}">
                <a16:creationId xmlns:a16="http://schemas.microsoft.com/office/drawing/2014/main" id="{26ED69C0-E069-5244-9FE6-59AF063D64DB}"/>
              </a:ext>
            </a:extLst>
          </p:cNvPr>
          <p:cNvGrpSpPr>
            <a:grpSpLocks/>
          </p:cNvGrpSpPr>
          <p:nvPr/>
        </p:nvGrpSpPr>
        <p:grpSpPr bwMode="auto">
          <a:xfrm>
            <a:off x="6666976" y="4420144"/>
            <a:ext cx="1876732" cy="1055711"/>
            <a:chOff x="6016482" y="4307604"/>
            <a:chExt cx="2737868" cy="1546643"/>
          </a:xfrm>
        </p:grpSpPr>
        <p:sp>
          <p:nvSpPr>
            <p:cNvPr id="44" name="正方形/長方形 28">
              <a:extLst>
                <a:ext uri="{FF2B5EF4-FFF2-40B4-BE49-F238E27FC236}">
                  <a16:creationId xmlns:a16="http://schemas.microsoft.com/office/drawing/2014/main" id="{506FD67C-A10D-0441-9B5D-46FEEE8A27BF}"/>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45" name="직사각형 22">
              <a:extLst>
                <a:ext uri="{FF2B5EF4-FFF2-40B4-BE49-F238E27FC236}">
                  <a16:creationId xmlns:a16="http://schemas.microsoft.com/office/drawing/2014/main" id="{DE0491A2-ED3E-FF47-9FEF-B8A8B930761A}"/>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46" name="二等辺三角形 26">
            <a:extLst>
              <a:ext uri="{FF2B5EF4-FFF2-40B4-BE49-F238E27FC236}">
                <a16:creationId xmlns:a16="http://schemas.microsoft.com/office/drawing/2014/main" id="{6179D2F9-0493-E54B-AC68-30323488F047}"/>
              </a:ext>
            </a:extLst>
          </p:cNvPr>
          <p:cNvSpPr/>
          <p:nvPr/>
        </p:nvSpPr>
        <p:spPr>
          <a:xfrm rot="5400000">
            <a:off x="5258728" y="4720975"/>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47" name="正方形/長方形 29">
            <a:extLst>
              <a:ext uri="{FF2B5EF4-FFF2-40B4-BE49-F238E27FC236}">
                <a16:creationId xmlns:a16="http://schemas.microsoft.com/office/drawing/2014/main" id="{263000A4-A218-1942-88F3-19C1969DAC11}"/>
              </a:ext>
            </a:extLst>
          </p:cNvPr>
          <p:cNvSpPr>
            <a:spLocks noChangeArrowheads="1"/>
          </p:cNvSpPr>
          <p:nvPr/>
        </p:nvSpPr>
        <p:spPr bwMode="auto">
          <a:xfrm>
            <a:off x="6582991" y="5206820"/>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48" name="正方形/長方形 31">
            <a:extLst>
              <a:ext uri="{FF2B5EF4-FFF2-40B4-BE49-F238E27FC236}">
                <a16:creationId xmlns:a16="http://schemas.microsoft.com/office/drawing/2014/main" id="{72A8EAEA-B284-6644-88B4-B3EFE25B52A2}"/>
              </a:ext>
            </a:extLst>
          </p:cNvPr>
          <p:cNvSpPr>
            <a:spLocks noChangeArrowheads="1"/>
          </p:cNvSpPr>
          <p:nvPr/>
        </p:nvSpPr>
        <p:spPr bwMode="auto">
          <a:xfrm>
            <a:off x="3832021" y="5203766"/>
            <a:ext cx="3055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4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4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49" name="正方形/長方形 29">
            <a:extLst>
              <a:ext uri="{FF2B5EF4-FFF2-40B4-BE49-F238E27FC236}">
                <a16:creationId xmlns:a16="http://schemas.microsoft.com/office/drawing/2014/main" id="{69B45A28-6CBB-A24E-AFCC-74982011A52F}"/>
              </a:ext>
            </a:extLst>
          </p:cNvPr>
          <p:cNvSpPr>
            <a:spLocks noChangeArrowheads="1"/>
          </p:cNvSpPr>
          <p:nvPr/>
        </p:nvSpPr>
        <p:spPr bwMode="auto">
          <a:xfrm>
            <a:off x="6582991" y="4675929"/>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50" name="직사각형 22">
            <a:extLst>
              <a:ext uri="{FF2B5EF4-FFF2-40B4-BE49-F238E27FC236}">
                <a16:creationId xmlns:a16="http://schemas.microsoft.com/office/drawing/2014/main" id="{24CC3904-3AE5-7549-BBB3-3B6523EFD898}"/>
              </a:ext>
            </a:extLst>
          </p:cNvPr>
          <p:cNvSpPr/>
          <p:nvPr/>
        </p:nvSpPr>
        <p:spPr>
          <a:xfrm rot="16200000">
            <a:off x="2764697" y="4176177"/>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51" name="正方形/長方形 24">
            <a:extLst>
              <a:ext uri="{FF2B5EF4-FFF2-40B4-BE49-F238E27FC236}">
                <a16:creationId xmlns:a16="http://schemas.microsoft.com/office/drawing/2014/main" id="{5EB5BBDA-A748-2249-916C-2234341C896D}"/>
              </a:ext>
            </a:extLst>
          </p:cNvPr>
          <p:cNvSpPr>
            <a:spLocks noChangeArrowheads="1"/>
          </p:cNvSpPr>
          <p:nvPr/>
        </p:nvSpPr>
        <p:spPr bwMode="auto">
          <a:xfrm>
            <a:off x="1948819" y="5119437"/>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Tie-up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52" name="直線矢印コネクタ 51">
            <a:extLst>
              <a:ext uri="{FF2B5EF4-FFF2-40B4-BE49-F238E27FC236}">
                <a16:creationId xmlns:a16="http://schemas.microsoft.com/office/drawing/2014/main" id="{B9FF230B-E05A-DD4F-92E9-D8078292FC0A}"/>
              </a:ext>
            </a:extLst>
          </p:cNvPr>
          <p:cNvCxnSpPr>
            <a:cxnSpLocks/>
          </p:cNvCxnSpPr>
          <p:nvPr/>
        </p:nvCxnSpPr>
        <p:spPr>
          <a:xfrm>
            <a:off x="1975673" y="553471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9AE04452-576A-3A4F-AC2F-2ED2D86CE5FD}"/>
              </a:ext>
            </a:extLst>
          </p:cNvPr>
          <p:cNvSpPr txBox="1"/>
          <p:nvPr/>
        </p:nvSpPr>
        <p:spPr>
          <a:xfrm>
            <a:off x="468313" y="4036289"/>
            <a:ext cx="5157728" cy="261162"/>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＋動画広告（</a:t>
            </a:r>
            <a:r>
              <a:rPr kumimoji="1" lang="en-US" altLang="ja-JP" sz="1200" dirty="0">
                <a:solidFill>
                  <a:srgbClr val="4D4D4C"/>
                </a:solidFill>
                <a:latin typeface="Yu Mincho" panose="02020400000000000000" pitchFamily="18" charset="-128"/>
                <a:ea typeface="Yu Mincho" panose="02020400000000000000" pitchFamily="18" charset="-128"/>
              </a:rPr>
              <a:t>30</a:t>
            </a:r>
            <a:r>
              <a:rPr kumimoji="1" lang="ja-JP" altLang="en-US" sz="1200">
                <a:solidFill>
                  <a:srgbClr val="4D4D4C"/>
                </a:solidFill>
                <a:latin typeface="Yu Mincho" panose="02020400000000000000" pitchFamily="18" charset="-128"/>
                <a:ea typeface="Yu Mincho" panose="02020400000000000000" pitchFamily="18" charset="-128"/>
              </a:rPr>
              <a:t>秒）の掲載イメージ</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a:extLst>
              <a:ext uri="{FF2B5EF4-FFF2-40B4-BE49-F238E27FC236}">
                <a16:creationId xmlns:a16="http://schemas.microsoft.com/office/drawing/2014/main" id="{4A6FB671-AC7E-6C4F-99C7-BAC47FF0936F}"/>
              </a:ext>
            </a:extLst>
          </p:cNvPr>
          <p:cNvGraphicFramePr>
            <a:graphicFrameLocks noGrp="1"/>
          </p:cNvGraphicFramePr>
          <p:nvPr>
            <p:extLst>
              <p:ext uri="{D42A27DB-BD31-4B8C-83A1-F6EECF244321}">
                <p14:modId xmlns:p14="http://schemas.microsoft.com/office/powerpoint/2010/main" val="3465404345"/>
              </p:ext>
            </p:extLst>
          </p:nvPr>
        </p:nvGraphicFramePr>
        <p:xfrm>
          <a:off x="576639" y="1316884"/>
          <a:ext cx="9571036" cy="1336038"/>
        </p:xfrm>
        <a:graphic>
          <a:graphicData uri="http://schemas.openxmlformats.org/drawingml/2006/table">
            <a:tbl>
              <a:tblPr firstRow="1" bandRow="1">
                <a:tableStyleId>{5940675A-B579-460E-94D1-54222C63F5DA}</a:tableStyleId>
              </a:tblPr>
              <a:tblGrid>
                <a:gridCol w="1706747">
                  <a:extLst>
                    <a:ext uri="{9D8B030D-6E8A-4147-A177-3AD203B41FA5}">
                      <a16:colId xmlns:a16="http://schemas.microsoft.com/office/drawing/2014/main" val="20000"/>
                    </a:ext>
                  </a:extLst>
                </a:gridCol>
                <a:gridCol w="995083">
                  <a:extLst>
                    <a:ext uri="{9D8B030D-6E8A-4147-A177-3AD203B41FA5}">
                      <a16:colId xmlns:a16="http://schemas.microsoft.com/office/drawing/2014/main" val="20001"/>
                    </a:ext>
                  </a:extLst>
                </a:gridCol>
                <a:gridCol w="1165411">
                  <a:extLst>
                    <a:ext uri="{9D8B030D-6E8A-4147-A177-3AD203B41FA5}">
                      <a16:colId xmlns:a16="http://schemas.microsoft.com/office/drawing/2014/main" val="20002"/>
                    </a:ext>
                  </a:extLst>
                </a:gridCol>
                <a:gridCol w="905436">
                  <a:extLst>
                    <a:ext uri="{9D8B030D-6E8A-4147-A177-3AD203B41FA5}">
                      <a16:colId xmlns:a16="http://schemas.microsoft.com/office/drawing/2014/main" val="20003"/>
                    </a:ext>
                  </a:extLst>
                </a:gridCol>
                <a:gridCol w="905435">
                  <a:extLst>
                    <a:ext uri="{9D8B030D-6E8A-4147-A177-3AD203B41FA5}">
                      <a16:colId xmlns:a16="http://schemas.microsoft.com/office/drawing/2014/main" val="20005"/>
                    </a:ext>
                  </a:extLst>
                </a:gridCol>
                <a:gridCol w="1246094">
                  <a:extLst>
                    <a:ext uri="{9D8B030D-6E8A-4147-A177-3AD203B41FA5}">
                      <a16:colId xmlns:a16="http://schemas.microsoft.com/office/drawing/2014/main" val="20006"/>
                    </a:ext>
                  </a:extLst>
                </a:gridCol>
                <a:gridCol w="654424">
                  <a:extLst>
                    <a:ext uri="{9D8B030D-6E8A-4147-A177-3AD203B41FA5}">
                      <a16:colId xmlns:a16="http://schemas.microsoft.com/office/drawing/2014/main" val="20007"/>
                    </a:ext>
                  </a:extLst>
                </a:gridCol>
                <a:gridCol w="824753">
                  <a:extLst>
                    <a:ext uri="{9D8B030D-6E8A-4147-A177-3AD203B41FA5}">
                      <a16:colId xmlns:a16="http://schemas.microsoft.com/office/drawing/2014/main" val="20008"/>
                    </a:ext>
                  </a:extLst>
                </a:gridCol>
                <a:gridCol w="1167653">
                  <a:extLst>
                    <a:ext uri="{9D8B030D-6E8A-4147-A177-3AD203B41FA5}">
                      <a16:colId xmlns:a16="http://schemas.microsoft.com/office/drawing/2014/main" val="20009"/>
                    </a:ext>
                  </a:extLst>
                </a:gridCol>
              </a:tblGrid>
              <a:tr h="228813">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800" b="0"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58151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 </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rPr>
                      </a:br>
                      <a:r>
                        <a:rPr kumimoji="1" lang="ja-JP" altLang="en-US" sz="1000" b="0" i="0" baseline="0">
                          <a:solidFill>
                            <a:srgbClr val="2B3A5B"/>
                          </a:solidFill>
                          <a:latin typeface="游明朝" panose="02020400000000000000" pitchFamily="18" charset="-128"/>
                          <a:ea typeface="游明朝" panose="02020400000000000000" pitchFamily="18" charset="-128"/>
                        </a:rPr>
                        <a:t>掲載保証</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52,000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521317">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p>
                      <a:pPr marL="0" indent="0" algn="ctr">
                        <a:buFont typeface="Arial" charset="0"/>
                        <a:buNone/>
                      </a:pP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1,250,000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26,000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365</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27" name="正方形/長方形 13">
            <a:extLst>
              <a:ext uri="{FF2B5EF4-FFF2-40B4-BE49-F238E27FC236}">
                <a16:creationId xmlns:a16="http://schemas.microsoft.com/office/drawing/2014/main" id="{9D9C7FD1-AB2A-0645-BB02-50DA99D32B2E}"/>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28" name="タイトル 1">
            <a:extLst>
              <a:ext uri="{FF2B5EF4-FFF2-40B4-BE49-F238E27FC236}">
                <a16:creationId xmlns:a16="http://schemas.microsoft.com/office/drawing/2014/main" id="{706D0518-0EAF-EE4F-81E7-C0905EE2C5E6}"/>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メニュー詳細</a:t>
            </a:r>
          </a:p>
        </p:txBody>
      </p:sp>
      <p:pic>
        <p:nvPicPr>
          <p:cNvPr id="29" name="図 28" descr="黒い背景に白い文字がある&#10;&#10;中程度の精度で自動的に生成された説明">
            <a:extLst>
              <a:ext uri="{FF2B5EF4-FFF2-40B4-BE49-F238E27FC236}">
                <a16:creationId xmlns:a16="http://schemas.microsoft.com/office/drawing/2014/main" id="{75355FDB-675B-C446-8847-4BBAA0254B32}"/>
              </a:ext>
            </a:extLst>
          </p:cNvPr>
          <p:cNvPicPr>
            <a:picLocks noChangeAspect="1"/>
          </p:cNvPicPr>
          <p:nvPr/>
        </p:nvPicPr>
        <p:blipFill>
          <a:blip r:embed="rId3"/>
          <a:stretch>
            <a:fillRect/>
          </a:stretch>
        </p:blipFill>
        <p:spPr>
          <a:xfrm>
            <a:off x="1923374" y="6437615"/>
            <a:ext cx="4356012" cy="809524"/>
          </a:xfrm>
          <a:prstGeom prst="rect">
            <a:avLst/>
          </a:prstGeom>
        </p:spPr>
      </p:pic>
      <p:sp>
        <p:nvSpPr>
          <p:cNvPr id="30" name="テキスト ボックス 29">
            <a:extLst>
              <a:ext uri="{FF2B5EF4-FFF2-40B4-BE49-F238E27FC236}">
                <a16:creationId xmlns:a16="http://schemas.microsoft.com/office/drawing/2014/main" id="{E0CA6112-52C4-6448-8C12-0944DD5513E6}"/>
              </a:ext>
            </a:extLst>
          </p:cNvPr>
          <p:cNvSpPr txBox="1"/>
          <p:nvPr/>
        </p:nvSpPr>
        <p:spPr>
          <a:xfrm>
            <a:off x="573065" y="1058701"/>
            <a:ext cx="6880679" cy="258853"/>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a:t>
            </a:r>
            <a:r>
              <a:rPr kumimoji="1" lang="en-US" altLang="ja-JP" sz="1200" dirty="0">
                <a:solidFill>
                  <a:srgbClr val="4D4D4C"/>
                </a:solidFill>
                <a:latin typeface="Yu Mincho" panose="02020400000000000000" pitchFamily="18" charset="-128"/>
                <a:ea typeface="Yu Mincho" panose="02020400000000000000" pitchFamily="18" charset="-128"/>
              </a:rPr>
              <a:t>Collaboration Video Ads</a:t>
            </a:r>
            <a:r>
              <a:rPr kumimoji="1" lang="ja-JP" altLang="en-US" sz="1200">
                <a:solidFill>
                  <a:srgbClr val="4D4D4C"/>
                </a:solidFill>
                <a:latin typeface="Yu Mincho" panose="02020400000000000000" pitchFamily="18" charset="-128"/>
                <a:ea typeface="Yu Mincho" panose="02020400000000000000" pitchFamily="18" charset="-128"/>
              </a:rPr>
              <a:t>配信（　　　　　　部分</a:t>
            </a:r>
            <a:r>
              <a:rPr kumimoji="1" lang="en-US" altLang="ja-JP" sz="1200" dirty="0">
                <a:solidFill>
                  <a:srgbClr val="4D4D4C"/>
                </a:solidFill>
                <a:latin typeface="Yu Mincho" panose="02020400000000000000" pitchFamily="18" charset="-128"/>
                <a:ea typeface="Yu Mincho" panose="02020400000000000000" pitchFamily="18" charset="-128"/>
              </a:rPr>
              <a:t> </a:t>
            </a:r>
            <a:r>
              <a:rPr kumimoji="1" lang="en-US" altLang="ja-JP" sz="800" dirty="0">
                <a:solidFill>
                  <a:srgbClr val="4D4D4C"/>
                </a:solidFill>
                <a:latin typeface="Yu Mincho" panose="02020400000000000000" pitchFamily="18" charset="-128"/>
                <a:ea typeface="Yu Mincho" panose="02020400000000000000" pitchFamily="18" charset="-128"/>
              </a:rPr>
              <a:t>※P.24</a:t>
            </a:r>
            <a:r>
              <a:rPr kumimoji="1" lang="ja-JP" altLang="en-US" sz="800">
                <a:solidFill>
                  <a:srgbClr val="4D4D4C"/>
                </a:solidFill>
                <a:latin typeface="Yu Mincho" panose="02020400000000000000" pitchFamily="18" charset="-128"/>
                <a:ea typeface="Yu Mincho" panose="02020400000000000000" pitchFamily="18" charset="-128"/>
              </a:rPr>
              <a:t>図参照</a:t>
            </a:r>
            <a:r>
              <a:rPr kumimoji="1" lang="ja-JP" altLang="en-US" sz="1200">
                <a:solidFill>
                  <a:srgbClr val="4D4D4C"/>
                </a:solidFill>
                <a:latin typeface="Yu Mincho" panose="02020400000000000000" pitchFamily="18" charset="-128"/>
                <a:ea typeface="Yu Mincho" panose="02020400000000000000" pitchFamily="18" charset="-128"/>
              </a:rPr>
              <a:t>）</a:t>
            </a:r>
          </a:p>
        </p:txBody>
      </p:sp>
      <p:sp>
        <p:nvSpPr>
          <p:cNvPr id="31" name="正方形/長方形 30">
            <a:extLst>
              <a:ext uri="{FF2B5EF4-FFF2-40B4-BE49-F238E27FC236}">
                <a16:creationId xmlns:a16="http://schemas.microsoft.com/office/drawing/2014/main" id="{64913C41-E430-9241-A388-089B6309D7F4}"/>
              </a:ext>
            </a:extLst>
          </p:cNvPr>
          <p:cNvSpPr/>
          <p:nvPr/>
        </p:nvSpPr>
        <p:spPr>
          <a:xfrm>
            <a:off x="4096629" y="1058701"/>
            <a:ext cx="750877" cy="18556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3" name="テキスト ボックス 32">
            <a:extLst>
              <a:ext uri="{FF2B5EF4-FFF2-40B4-BE49-F238E27FC236}">
                <a16:creationId xmlns:a16="http://schemas.microsoft.com/office/drawing/2014/main" id="{DC6F00C5-A072-2C44-98AD-4F0C9D9F4E5C}"/>
              </a:ext>
            </a:extLst>
          </p:cNvPr>
          <p:cNvSpPr txBox="1"/>
          <p:nvPr/>
        </p:nvSpPr>
        <p:spPr>
          <a:xfrm>
            <a:off x="573066" y="2817372"/>
            <a:ext cx="9368166" cy="261162"/>
          </a:xfrm>
          <a:prstGeom prst="rect">
            <a:avLst/>
          </a:prstGeom>
        </p:spPr>
        <p:txBody>
          <a:bodyPr wrap="square" rtlCol="0">
            <a:spAutoFit/>
          </a:bodyPr>
          <a:lstStyle/>
          <a:p>
            <a:pPr defTabSz="1006475" eaLnBrk="1" hangingPunct="1">
              <a:lnSpc>
                <a:spcPct val="90000"/>
              </a:lnSpc>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a:t>
            </a:r>
            <a:r>
              <a:rPr kumimoji="1" lang="en-US" altLang="ja-JP" sz="1200" dirty="0">
                <a:solidFill>
                  <a:srgbClr val="4D4D4C"/>
                </a:solidFill>
                <a:latin typeface="Yu Mincho" panose="02020400000000000000" pitchFamily="18" charset="-128"/>
                <a:ea typeface="Yu Mincho" panose="02020400000000000000" pitchFamily="18" charset="-128"/>
              </a:rPr>
              <a:t>Standard Video Ads</a:t>
            </a:r>
            <a:r>
              <a:rPr kumimoji="1" lang="ja-JP" altLang="en-US" sz="1200">
                <a:solidFill>
                  <a:srgbClr val="4D4D4C"/>
                </a:solidFill>
                <a:latin typeface="Yu Mincho" panose="02020400000000000000" pitchFamily="18" charset="-128"/>
                <a:ea typeface="Yu Mincho" panose="02020400000000000000" pitchFamily="18" charset="-128"/>
              </a:rPr>
              <a:t>配信（　　　　　　部分</a:t>
            </a:r>
            <a:r>
              <a:rPr kumimoji="1" lang="en-US" altLang="ja-JP" sz="1200" dirty="0">
                <a:solidFill>
                  <a:srgbClr val="4D4D4C"/>
                </a:solidFill>
                <a:latin typeface="Yu Mincho" panose="02020400000000000000" pitchFamily="18" charset="-128"/>
                <a:ea typeface="Yu Mincho" panose="02020400000000000000" pitchFamily="18" charset="-128"/>
              </a:rPr>
              <a:t> </a:t>
            </a:r>
            <a:r>
              <a:rPr kumimoji="1" lang="en-US" altLang="ja-JP" sz="800" dirty="0">
                <a:solidFill>
                  <a:srgbClr val="4D4D4C"/>
                </a:solidFill>
                <a:latin typeface="Yu Mincho" panose="02020400000000000000" pitchFamily="18" charset="-128"/>
                <a:ea typeface="Yu Mincho" panose="02020400000000000000" pitchFamily="18" charset="-128"/>
              </a:rPr>
              <a:t>※P.24</a:t>
            </a:r>
            <a:r>
              <a:rPr kumimoji="1" lang="ja-JP" altLang="en-US" sz="800">
                <a:solidFill>
                  <a:srgbClr val="4D4D4C"/>
                </a:solidFill>
                <a:latin typeface="Yu Mincho" panose="02020400000000000000" pitchFamily="18" charset="-128"/>
                <a:ea typeface="Yu Mincho" panose="02020400000000000000" pitchFamily="18" charset="-128"/>
              </a:rPr>
              <a:t>図参照</a:t>
            </a:r>
            <a:r>
              <a:rPr kumimoji="1" lang="ja-JP" altLang="en-US" sz="1200">
                <a:solidFill>
                  <a:srgbClr val="4D4D4C"/>
                </a:solidFill>
                <a:latin typeface="Yu Mincho" panose="02020400000000000000" pitchFamily="18" charset="-128"/>
                <a:ea typeface="Yu Mincho" panose="02020400000000000000" pitchFamily="18" charset="-128"/>
              </a:rPr>
              <a:t>）</a:t>
            </a:r>
          </a:p>
        </p:txBody>
      </p:sp>
      <p:graphicFrame>
        <p:nvGraphicFramePr>
          <p:cNvPr id="35" name="表 34">
            <a:extLst>
              <a:ext uri="{FF2B5EF4-FFF2-40B4-BE49-F238E27FC236}">
                <a16:creationId xmlns:a16="http://schemas.microsoft.com/office/drawing/2014/main" id="{EC0353BF-D0A6-6B4E-93C7-3A037550E186}"/>
              </a:ext>
            </a:extLst>
          </p:cNvPr>
          <p:cNvGraphicFramePr>
            <a:graphicFrameLocks noGrp="1"/>
          </p:cNvGraphicFramePr>
          <p:nvPr>
            <p:extLst>
              <p:ext uri="{D42A27DB-BD31-4B8C-83A1-F6EECF244321}">
                <p14:modId xmlns:p14="http://schemas.microsoft.com/office/powerpoint/2010/main" val="2668458557"/>
              </p:ext>
            </p:extLst>
          </p:nvPr>
        </p:nvGraphicFramePr>
        <p:xfrm>
          <a:off x="576639" y="5127588"/>
          <a:ext cx="9571036" cy="1142876"/>
        </p:xfrm>
        <a:graphic>
          <a:graphicData uri="http://schemas.openxmlformats.org/drawingml/2006/table">
            <a:tbl>
              <a:tblPr firstRow="1" bandRow="1">
                <a:tableStyleId>{5940675A-B579-460E-94D1-54222C63F5DA}</a:tableStyleId>
              </a:tblPr>
              <a:tblGrid>
                <a:gridCol w="1706747">
                  <a:extLst>
                    <a:ext uri="{9D8B030D-6E8A-4147-A177-3AD203B41FA5}">
                      <a16:colId xmlns:a16="http://schemas.microsoft.com/office/drawing/2014/main" val="20000"/>
                    </a:ext>
                  </a:extLst>
                </a:gridCol>
                <a:gridCol w="995083">
                  <a:extLst>
                    <a:ext uri="{9D8B030D-6E8A-4147-A177-3AD203B41FA5}">
                      <a16:colId xmlns:a16="http://schemas.microsoft.com/office/drawing/2014/main" val="20001"/>
                    </a:ext>
                  </a:extLst>
                </a:gridCol>
                <a:gridCol w="1165411">
                  <a:extLst>
                    <a:ext uri="{9D8B030D-6E8A-4147-A177-3AD203B41FA5}">
                      <a16:colId xmlns:a16="http://schemas.microsoft.com/office/drawing/2014/main" val="20002"/>
                    </a:ext>
                  </a:extLst>
                </a:gridCol>
                <a:gridCol w="905436">
                  <a:extLst>
                    <a:ext uri="{9D8B030D-6E8A-4147-A177-3AD203B41FA5}">
                      <a16:colId xmlns:a16="http://schemas.microsoft.com/office/drawing/2014/main" val="20003"/>
                    </a:ext>
                  </a:extLst>
                </a:gridCol>
                <a:gridCol w="905435">
                  <a:extLst>
                    <a:ext uri="{9D8B030D-6E8A-4147-A177-3AD203B41FA5}">
                      <a16:colId xmlns:a16="http://schemas.microsoft.com/office/drawing/2014/main" val="20005"/>
                    </a:ext>
                  </a:extLst>
                </a:gridCol>
                <a:gridCol w="1246094">
                  <a:extLst>
                    <a:ext uri="{9D8B030D-6E8A-4147-A177-3AD203B41FA5}">
                      <a16:colId xmlns:a16="http://schemas.microsoft.com/office/drawing/2014/main" val="20006"/>
                    </a:ext>
                  </a:extLst>
                </a:gridCol>
                <a:gridCol w="654424">
                  <a:extLst>
                    <a:ext uri="{9D8B030D-6E8A-4147-A177-3AD203B41FA5}">
                      <a16:colId xmlns:a16="http://schemas.microsoft.com/office/drawing/2014/main" val="20007"/>
                    </a:ext>
                  </a:extLst>
                </a:gridCol>
                <a:gridCol w="824753">
                  <a:extLst>
                    <a:ext uri="{9D8B030D-6E8A-4147-A177-3AD203B41FA5}">
                      <a16:colId xmlns:a16="http://schemas.microsoft.com/office/drawing/2014/main" val="20008"/>
                    </a:ext>
                  </a:extLst>
                </a:gridCol>
                <a:gridCol w="1167653">
                  <a:extLst>
                    <a:ext uri="{9D8B030D-6E8A-4147-A177-3AD203B41FA5}">
                      <a16:colId xmlns:a16="http://schemas.microsoft.com/office/drawing/2014/main" val="20009"/>
                    </a:ext>
                  </a:extLst>
                </a:gridCol>
              </a:tblGrid>
              <a:tr h="169455">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800" b="0"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3065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[FULL]</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ポジション</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52,000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3860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26,000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@1.1</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36" name="正方形/長方形 35">
            <a:extLst>
              <a:ext uri="{FF2B5EF4-FFF2-40B4-BE49-F238E27FC236}">
                <a16:creationId xmlns:a16="http://schemas.microsoft.com/office/drawing/2014/main" id="{8BA1C4FD-50C1-3F47-8312-35995226B876}"/>
              </a:ext>
            </a:extLst>
          </p:cNvPr>
          <p:cNvSpPr/>
          <p:nvPr/>
        </p:nvSpPr>
        <p:spPr>
          <a:xfrm flipH="1">
            <a:off x="2638091" y="4874143"/>
            <a:ext cx="723650" cy="181166"/>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7" name="テキスト ボックス 36">
            <a:extLst>
              <a:ext uri="{FF2B5EF4-FFF2-40B4-BE49-F238E27FC236}">
                <a16:creationId xmlns:a16="http://schemas.microsoft.com/office/drawing/2014/main" id="{C112A7BB-9000-1543-8820-8BAAEF6F7E2A}"/>
              </a:ext>
            </a:extLst>
          </p:cNvPr>
          <p:cNvSpPr txBox="1"/>
          <p:nvPr/>
        </p:nvSpPr>
        <p:spPr>
          <a:xfrm>
            <a:off x="576638" y="4849168"/>
            <a:ext cx="5702747" cy="258853"/>
          </a:xfrm>
          <a:prstGeom prst="rect">
            <a:avLst/>
          </a:prstGeom>
        </p:spPr>
        <p:txBody>
          <a:bodyPr wrap="square" rtlCol="0">
            <a:spAutoFit/>
          </a:bodyPr>
          <a:lstStyle/>
          <a:p>
            <a:pPr defTabSz="1006475" eaLnBrk="1" hangingPunct="1">
              <a:lnSpc>
                <a:spcPct val="90000"/>
              </a:lnSpc>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のみ配信（　　　　　　部分</a:t>
            </a:r>
            <a:r>
              <a:rPr kumimoji="1" lang="en-US" altLang="ja-JP" sz="1200" dirty="0">
                <a:solidFill>
                  <a:srgbClr val="4D4D4C"/>
                </a:solidFill>
                <a:latin typeface="Yu Mincho" panose="02020400000000000000" pitchFamily="18" charset="-128"/>
                <a:ea typeface="Yu Mincho" panose="02020400000000000000" pitchFamily="18" charset="-128"/>
              </a:rPr>
              <a:t> </a:t>
            </a:r>
            <a:r>
              <a:rPr kumimoji="1" lang="en-US" altLang="ja-JP" sz="800" dirty="0">
                <a:solidFill>
                  <a:srgbClr val="4D4D4C"/>
                </a:solidFill>
                <a:latin typeface="Yu Mincho" panose="02020400000000000000" pitchFamily="18" charset="-128"/>
                <a:ea typeface="Yu Mincho" panose="02020400000000000000" pitchFamily="18" charset="-128"/>
              </a:rPr>
              <a:t>※P.24</a:t>
            </a:r>
            <a:r>
              <a:rPr kumimoji="1" lang="ja-JP" altLang="en-US" sz="800">
                <a:solidFill>
                  <a:srgbClr val="4D4D4C"/>
                </a:solidFill>
                <a:latin typeface="Yu Mincho" panose="02020400000000000000" pitchFamily="18" charset="-128"/>
                <a:ea typeface="Yu Mincho" panose="02020400000000000000" pitchFamily="18" charset="-128"/>
              </a:rPr>
              <a:t>図参照</a:t>
            </a:r>
            <a:r>
              <a:rPr kumimoji="1" lang="ja-JP" altLang="en-US" sz="1200">
                <a:solidFill>
                  <a:srgbClr val="4D4D4C"/>
                </a:solidFill>
                <a:latin typeface="Yu Mincho" panose="02020400000000000000" pitchFamily="18" charset="-128"/>
                <a:ea typeface="Yu Mincho" panose="02020400000000000000" pitchFamily="18" charset="-128"/>
              </a:rPr>
              <a:t>）</a:t>
            </a:r>
          </a:p>
        </p:txBody>
      </p:sp>
      <p:sp>
        <p:nvSpPr>
          <p:cNvPr id="38" name="正方形/長方形 37">
            <a:extLst>
              <a:ext uri="{FF2B5EF4-FFF2-40B4-BE49-F238E27FC236}">
                <a16:creationId xmlns:a16="http://schemas.microsoft.com/office/drawing/2014/main" id="{D1DB0A2F-5255-0244-A2B7-1538E4A62988}"/>
              </a:ext>
            </a:extLst>
          </p:cNvPr>
          <p:cNvSpPr/>
          <p:nvPr/>
        </p:nvSpPr>
        <p:spPr>
          <a:xfrm>
            <a:off x="3794425" y="2828058"/>
            <a:ext cx="760273" cy="192646"/>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graphicFrame>
        <p:nvGraphicFramePr>
          <p:cNvPr id="39" name="表 17">
            <a:extLst>
              <a:ext uri="{FF2B5EF4-FFF2-40B4-BE49-F238E27FC236}">
                <a16:creationId xmlns:a16="http://schemas.microsoft.com/office/drawing/2014/main" id="{73B84016-DB59-DE4A-8456-E52209A6CF3E}"/>
              </a:ext>
            </a:extLst>
          </p:cNvPr>
          <p:cNvGraphicFramePr>
            <a:graphicFrameLocks noGrp="1"/>
          </p:cNvGraphicFramePr>
          <p:nvPr>
            <p:extLst>
              <p:ext uri="{D42A27DB-BD31-4B8C-83A1-F6EECF244321}">
                <p14:modId xmlns:p14="http://schemas.microsoft.com/office/powerpoint/2010/main" val="2486429032"/>
              </p:ext>
            </p:extLst>
          </p:nvPr>
        </p:nvGraphicFramePr>
        <p:xfrm>
          <a:off x="576639" y="3101211"/>
          <a:ext cx="9574212" cy="1272372"/>
        </p:xfrm>
        <a:graphic>
          <a:graphicData uri="http://schemas.openxmlformats.org/drawingml/2006/table">
            <a:tbl>
              <a:tblPr/>
              <a:tblGrid>
                <a:gridCol w="17208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157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1243012">
                  <a:extLst>
                    <a:ext uri="{9D8B030D-6E8A-4147-A177-3AD203B41FA5}">
                      <a16:colId xmlns:a16="http://schemas.microsoft.com/office/drawing/2014/main" val="20005"/>
                    </a:ext>
                  </a:extLst>
                </a:gridCol>
                <a:gridCol w="658813">
                  <a:extLst>
                    <a:ext uri="{9D8B030D-6E8A-4147-A177-3AD203B41FA5}">
                      <a16:colId xmlns:a16="http://schemas.microsoft.com/office/drawing/2014/main" val="20006"/>
                    </a:ext>
                  </a:extLst>
                </a:gridCol>
                <a:gridCol w="823912">
                  <a:extLst>
                    <a:ext uri="{9D8B030D-6E8A-4147-A177-3AD203B41FA5}">
                      <a16:colId xmlns:a16="http://schemas.microsoft.com/office/drawing/2014/main" val="20007"/>
                    </a:ext>
                  </a:extLst>
                </a:gridCol>
                <a:gridCol w="1165225">
                  <a:extLst>
                    <a:ext uri="{9D8B030D-6E8A-4147-A177-3AD203B41FA5}">
                      <a16:colId xmlns:a16="http://schemas.microsoft.com/office/drawing/2014/main" val="20008"/>
                    </a:ext>
                  </a:extLst>
                </a:gridCol>
              </a:tblGrid>
              <a:tr h="18564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形式</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タイミング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想定表示回数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枠数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3952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Standard Video Ads [FULL]</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52,000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430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@2.2</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030718913"/>
                  </a:ext>
                </a:extLst>
              </a:tr>
              <a:tr h="43256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Standard Video Ads [HALF]</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26,000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240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@2.4</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0" name="テキスト ボックス 11">
            <a:extLst>
              <a:ext uri="{FF2B5EF4-FFF2-40B4-BE49-F238E27FC236}">
                <a16:creationId xmlns:a16="http://schemas.microsoft.com/office/drawing/2014/main" id="{0B3BAD75-3C75-8448-982E-438C3E32CA5C}"/>
              </a:ext>
            </a:extLst>
          </p:cNvPr>
          <p:cNvSpPr txBox="1">
            <a:spLocks noChangeArrowheads="1"/>
          </p:cNvSpPr>
          <p:nvPr/>
        </p:nvSpPr>
        <p:spPr bwMode="auto">
          <a:xfrm>
            <a:off x="490538" y="516411"/>
            <a:ext cx="9640887" cy="31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秒）をセットで掲載すること可能です。</a:t>
            </a:r>
            <a:endParaRPr lang="en-US" altLang="ja-JP" sz="1200" dirty="0">
              <a:solidFill>
                <a:srgbClr val="595959"/>
              </a:solidFill>
              <a:latin typeface="Yu Mincho" panose="02020400000000000000" pitchFamily="18" charset="-128"/>
              <a:ea typeface="Yu Mincho" panose="02020400000000000000" pitchFamily="18" charset="-128"/>
            </a:endParaRPr>
          </a:p>
        </p:txBody>
      </p:sp>
      <p:sp>
        <p:nvSpPr>
          <p:cNvPr id="16" name="テキスト ボックス 10">
            <a:extLst>
              <a:ext uri="{FF2B5EF4-FFF2-40B4-BE49-F238E27FC236}">
                <a16:creationId xmlns:a16="http://schemas.microsoft.com/office/drawing/2014/main" id="{AA54933C-998A-EA42-B03E-75972A0740A4}"/>
              </a:ext>
            </a:extLst>
          </p:cNvPr>
          <p:cNvSpPr txBox="1">
            <a:spLocks noChangeArrowheads="1"/>
          </p:cNvSpPr>
          <p:nvPr/>
        </p:nvSpPr>
        <p:spPr bwMode="auto">
          <a:xfrm>
            <a:off x="557213" y="4431371"/>
            <a:ext cx="7511022" cy="315727"/>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defTabSz="1006475" eaLnBrk="1" hangingPunct="1">
              <a:lnSpc>
                <a:spcPct val="90000"/>
              </a:lnSpc>
              <a:buFont typeface="システムフォント（レギュラー）"/>
              <a:buChar char="※"/>
            </a:pP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Standard Video Ads</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の枠でコンテンツセット配信を行う場合は、</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コンテンツ＋広告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セットのクリエイティブを完パケで入稿いただく必要がございます。弊社側での編集は承っておりませんので、ご容赦ください</a:t>
            </a:r>
          </a:p>
        </p:txBody>
      </p:sp>
    </p:spTree>
    <p:extLst>
      <p:ext uri="{BB962C8B-B14F-4D97-AF65-F5344CB8AC3E}">
        <p14:creationId xmlns:p14="http://schemas.microsoft.com/office/powerpoint/2010/main" val="401866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655A606F-4D07-1A48-8C2D-E5FC64C111A9}"/>
              </a:ext>
            </a:extLst>
          </p:cNvPr>
          <p:cNvSpPr/>
          <p:nvPr/>
        </p:nvSpPr>
        <p:spPr>
          <a:xfrm>
            <a:off x="560388" y="4571430"/>
            <a:ext cx="9571037" cy="13955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grpSp>
        <p:nvGrpSpPr>
          <p:cNvPr id="42" name="グループ化 8">
            <a:extLst>
              <a:ext uri="{FF2B5EF4-FFF2-40B4-BE49-F238E27FC236}">
                <a16:creationId xmlns:a16="http://schemas.microsoft.com/office/drawing/2014/main" id="{4AB8544F-772F-7844-ADEE-545B31FE0F6F}"/>
              </a:ext>
            </a:extLst>
          </p:cNvPr>
          <p:cNvGrpSpPr>
            <a:grpSpLocks/>
          </p:cNvGrpSpPr>
          <p:nvPr/>
        </p:nvGrpSpPr>
        <p:grpSpPr bwMode="auto">
          <a:xfrm>
            <a:off x="6055955" y="4680399"/>
            <a:ext cx="1923179" cy="1117671"/>
            <a:chOff x="6016482" y="4307604"/>
            <a:chExt cx="2737868" cy="1546643"/>
          </a:xfrm>
        </p:grpSpPr>
        <p:sp>
          <p:nvSpPr>
            <p:cNvPr id="43" name="正方形/長方形 42">
              <a:extLst>
                <a:ext uri="{FF2B5EF4-FFF2-40B4-BE49-F238E27FC236}">
                  <a16:creationId xmlns:a16="http://schemas.microsoft.com/office/drawing/2014/main" id="{A43377CD-3024-CF4D-B0D4-508F3ABFB78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44" name="직사각형 22">
              <a:extLst>
                <a:ext uri="{FF2B5EF4-FFF2-40B4-BE49-F238E27FC236}">
                  <a16:creationId xmlns:a16="http://schemas.microsoft.com/office/drawing/2014/main" id="{1F19CFCE-BC24-864C-A9A4-BC4B827C1579}"/>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45" name="正方形/長方形 29">
            <a:extLst>
              <a:ext uri="{FF2B5EF4-FFF2-40B4-BE49-F238E27FC236}">
                <a16:creationId xmlns:a16="http://schemas.microsoft.com/office/drawing/2014/main" id="{A8449BDA-B7EB-E14E-A6A6-437562CDE074}"/>
              </a:ext>
            </a:extLst>
          </p:cNvPr>
          <p:cNvSpPr>
            <a:spLocks noChangeArrowheads="1"/>
          </p:cNvSpPr>
          <p:nvPr/>
        </p:nvSpPr>
        <p:spPr bwMode="auto">
          <a:xfrm>
            <a:off x="6055954" y="5064164"/>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dirty="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dirty="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50" name="二等辺三角形 26">
            <a:extLst>
              <a:ext uri="{FF2B5EF4-FFF2-40B4-BE49-F238E27FC236}">
                <a16:creationId xmlns:a16="http://schemas.microsoft.com/office/drawing/2014/main" id="{D4E8E759-6385-7940-9DD4-B2E17F911BAF}"/>
              </a:ext>
            </a:extLst>
          </p:cNvPr>
          <p:cNvSpPr/>
          <p:nvPr/>
        </p:nvSpPr>
        <p:spPr>
          <a:xfrm rot="5400000">
            <a:off x="4746445" y="5017333"/>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51" name="正方形/長方形 25">
            <a:extLst>
              <a:ext uri="{FF2B5EF4-FFF2-40B4-BE49-F238E27FC236}">
                <a16:creationId xmlns:a16="http://schemas.microsoft.com/office/drawing/2014/main" id="{4E1892B9-9B35-404C-9EC5-E475620A6242}"/>
              </a:ext>
            </a:extLst>
          </p:cNvPr>
          <p:cNvSpPr>
            <a:spLocks noChangeArrowheads="1"/>
          </p:cNvSpPr>
          <p:nvPr/>
        </p:nvSpPr>
        <p:spPr bwMode="auto">
          <a:xfrm>
            <a:off x="560388" y="4656419"/>
            <a:ext cx="1492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sp>
        <p:nvSpPr>
          <p:cNvPr id="52" name="正方形/長方形 31">
            <a:extLst>
              <a:ext uri="{FF2B5EF4-FFF2-40B4-BE49-F238E27FC236}">
                <a16:creationId xmlns:a16="http://schemas.microsoft.com/office/drawing/2014/main" id="{2F4325BD-65FD-E64F-B1F9-0F7E3F116B7E}"/>
              </a:ext>
            </a:extLst>
          </p:cNvPr>
          <p:cNvSpPr>
            <a:spLocks noChangeArrowheads="1"/>
          </p:cNvSpPr>
          <p:nvPr/>
        </p:nvSpPr>
        <p:spPr bwMode="auto">
          <a:xfrm>
            <a:off x="3434711" y="5539846"/>
            <a:ext cx="30559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0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45</a:t>
            </a:r>
            <a:r>
              <a:rPr lang="ja-JP" altLang="en-US" sz="10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0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cxnSp>
        <p:nvCxnSpPr>
          <p:cNvPr id="53" name="直線矢印コネクタ 52">
            <a:extLst>
              <a:ext uri="{FF2B5EF4-FFF2-40B4-BE49-F238E27FC236}">
                <a16:creationId xmlns:a16="http://schemas.microsoft.com/office/drawing/2014/main" id="{4883181E-5F22-7B43-B63C-AD9078357A48}"/>
              </a:ext>
            </a:extLst>
          </p:cNvPr>
          <p:cNvCxnSpPr>
            <a:cxnSpLocks/>
          </p:cNvCxnSpPr>
          <p:nvPr/>
        </p:nvCxnSpPr>
        <p:spPr>
          <a:xfrm>
            <a:off x="1703643" y="5881495"/>
            <a:ext cx="688253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正方形/長方形 29">
            <a:extLst>
              <a:ext uri="{FF2B5EF4-FFF2-40B4-BE49-F238E27FC236}">
                <a16:creationId xmlns:a16="http://schemas.microsoft.com/office/drawing/2014/main" id="{4886AD4F-8400-CA45-B1A9-C1894056377C}"/>
              </a:ext>
            </a:extLst>
          </p:cNvPr>
          <p:cNvSpPr>
            <a:spLocks noChangeArrowheads="1"/>
          </p:cNvSpPr>
          <p:nvPr/>
        </p:nvSpPr>
        <p:spPr bwMode="auto">
          <a:xfrm>
            <a:off x="5969794" y="5505462"/>
            <a:ext cx="20447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0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0" name="タイトル 1">
            <a:extLst>
              <a:ext uri="{FF2B5EF4-FFF2-40B4-BE49-F238E27FC236}">
                <a16:creationId xmlns:a16="http://schemas.microsoft.com/office/drawing/2014/main" id="{3E9DFB3C-EA15-2B46-B696-C30C38E8B9E0}"/>
              </a:ext>
            </a:extLst>
          </p:cNvPr>
          <p:cNvSpPr>
            <a:spLocks noGrp="1" noChangeArrowheads="1"/>
          </p:cNvSpPr>
          <p:nvPr>
            <p:ph type="title"/>
          </p:nvPr>
        </p:nvSpPr>
        <p:spPr bwMode="auto">
          <a:xfrm>
            <a:off x="560388" y="6573838"/>
            <a:ext cx="957103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天気指数配信メニュー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p>
        </p:txBody>
      </p:sp>
      <p:graphicFrame>
        <p:nvGraphicFramePr>
          <p:cNvPr id="21" name="表 2">
            <a:extLst>
              <a:ext uri="{FF2B5EF4-FFF2-40B4-BE49-F238E27FC236}">
                <a16:creationId xmlns:a16="http://schemas.microsoft.com/office/drawing/2014/main" id="{D725FCEC-4F8D-5249-B7D5-109728AE5A35}"/>
              </a:ext>
            </a:extLst>
          </p:cNvPr>
          <p:cNvGraphicFramePr>
            <a:graphicFrameLocks noGrp="1"/>
          </p:cNvGraphicFramePr>
          <p:nvPr>
            <p:extLst>
              <p:ext uri="{D42A27DB-BD31-4B8C-83A1-F6EECF244321}">
                <p14:modId xmlns:p14="http://schemas.microsoft.com/office/powerpoint/2010/main" val="756494630"/>
              </p:ext>
            </p:extLst>
          </p:nvPr>
        </p:nvGraphicFramePr>
        <p:xfrm>
          <a:off x="560388" y="2455692"/>
          <a:ext cx="9574212" cy="2042160"/>
        </p:xfrm>
        <a:graphic>
          <a:graphicData uri="http://schemas.openxmlformats.org/drawingml/2006/table">
            <a:tbl>
              <a:tblPr firstRow="1" bandRow="1">
                <a:tableStyleId>{F5AB1C69-6EDB-4FF4-983F-18BD219EF322}</a:tableStyleId>
              </a:tblPr>
              <a:tblGrid>
                <a:gridCol w="1354823">
                  <a:extLst>
                    <a:ext uri="{9D8B030D-6E8A-4147-A177-3AD203B41FA5}">
                      <a16:colId xmlns:a16="http://schemas.microsoft.com/office/drawing/2014/main" val="3491085008"/>
                    </a:ext>
                  </a:extLst>
                </a:gridCol>
                <a:gridCol w="1455273">
                  <a:extLst>
                    <a:ext uri="{9D8B030D-6E8A-4147-A177-3AD203B41FA5}">
                      <a16:colId xmlns:a16="http://schemas.microsoft.com/office/drawing/2014/main" val="239204601"/>
                    </a:ext>
                  </a:extLst>
                </a:gridCol>
                <a:gridCol w="3382058">
                  <a:extLst>
                    <a:ext uri="{9D8B030D-6E8A-4147-A177-3AD203B41FA5}">
                      <a16:colId xmlns:a16="http://schemas.microsoft.com/office/drawing/2014/main" val="2003118920"/>
                    </a:ext>
                  </a:extLst>
                </a:gridCol>
                <a:gridCol w="3382058">
                  <a:extLst>
                    <a:ext uri="{9D8B030D-6E8A-4147-A177-3AD203B41FA5}">
                      <a16:colId xmlns:a16="http://schemas.microsoft.com/office/drawing/2014/main" val="2801047125"/>
                    </a:ext>
                  </a:extLst>
                </a:gridCol>
              </a:tblGrid>
              <a:tr h="235979">
                <a:tc>
                  <a:txBody>
                    <a:bodyPr/>
                    <a:lstStyle/>
                    <a:p>
                      <a:pPr algn="l"/>
                      <a:r>
                        <a:rPr kumimoji="1" lang="ja-JP" altLang="en-US" sz="900" b="0">
                          <a:latin typeface="Yu Mincho" panose="02020400000000000000" pitchFamily="18" charset="-128"/>
                          <a:ea typeface="Yu Mincho" panose="02020400000000000000" pitchFamily="18" charset="-128"/>
                        </a:rPr>
                        <a:t>提供期間</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l"/>
                      <a:r>
                        <a:rPr kumimoji="1" lang="ja-JP" altLang="en-US" sz="900" b="0">
                          <a:latin typeface="Yu Mincho" panose="02020400000000000000" pitchFamily="18" charset="-128"/>
                          <a:ea typeface="Yu Mincho" panose="02020400000000000000" pitchFamily="18" charset="-128"/>
                        </a:rPr>
                        <a:t>指数名</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r>
                        <a:rPr kumimoji="1" lang="ja-JP" altLang="en-US" sz="900" b="0">
                          <a:latin typeface="Yu Mincho" panose="02020400000000000000" pitchFamily="18" charset="-128"/>
                          <a:ea typeface="Yu Mincho" panose="02020400000000000000" pitchFamily="18" charset="-128"/>
                        </a:rPr>
                        <a:t>内容</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r>
                        <a:rPr kumimoji="1" lang="ja-JP" altLang="en-US" sz="1000" b="0">
                          <a:latin typeface="Yu Mincho" panose="02020400000000000000" pitchFamily="18" charset="-128"/>
                          <a:ea typeface="Yu Mincho" panose="02020400000000000000" pitchFamily="18" charset="-128"/>
                        </a:rPr>
                        <a:t>価格／各種規定</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730484095"/>
                  </a:ext>
                </a:extLst>
              </a:tr>
              <a:tr h="222097">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通年</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lnT w="19050" cap="flat" cmpd="sng" algn="ctr">
                      <a:solidFill>
                        <a:schemeClr val="bg1"/>
                      </a:solidFill>
                      <a:prstDash val="solid"/>
                      <a:round/>
                      <a:headEnd type="none" w="med" len="med"/>
                      <a:tailEnd type="none" w="med" len="med"/>
                    </a:lnT>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洗濯指数</a:t>
                      </a:r>
                    </a:p>
                  </a:txBody>
                  <a:tcPr anchor="ctr">
                    <a:lnT w="19050" cap="flat" cmpd="sng" algn="ctr">
                      <a:solidFill>
                        <a:schemeClr val="bg1"/>
                      </a:solidFill>
                      <a:prstDash val="solid"/>
                      <a:round/>
                      <a:headEnd type="none" w="med" len="med"/>
                      <a:tailEnd type="none" w="med" len="med"/>
                    </a:lnT>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洗濯の乾きやすさ</a:t>
                      </a:r>
                    </a:p>
                  </a:txBody>
                  <a:tcPr anchor="ctr">
                    <a:lnT w="19050" cap="flat" cmpd="sng" algn="ctr">
                      <a:solidFill>
                        <a:schemeClr val="bg1"/>
                      </a:solidFill>
                      <a:prstDash val="solid"/>
                      <a:round/>
                      <a:headEnd type="none" w="med" len="med"/>
                      <a:tailEnd type="none" w="med" len="med"/>
                    </a:lnT>
                    <a:solidFill>
                      <a:schemeClr val="bg1">
                        <a:lumMod val="85000"/>
                      </a:schemeClr>
                    </a:solidFill>
                  </a:tcPr>
                </a:tc>
                <a:tc rowSpan="7">
                  <a:txBody>
                    <a:bodyPr/>
                    <a:lstStyle/>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・価格は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Collaboration Video Ads </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と同額</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制作費等の追加費用はかかりません</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・静止画広告の入稿規定は以下の通り</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サイズ：</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300×800px</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形式：</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jpg </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もしくは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png</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容量：</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300KB</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以下</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その他：静止画広告内の文字量は全体の</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20%</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程度推奨</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7</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種の天気指数から</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種選択</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・各指数推奨実施時期につきましてはお問い合わせください</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・指数情報の更新頻度は</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日</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回</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・指数情報はエリアごとの最新情報</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・静止画広告の制作を弊社で請け負うことはできません</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3852135718"/>
                  </a:ext>
                </a:extLst>
              </a:tr>
              <a:tr h="222097">
                <a:tc rowSpan="3">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夏季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(4</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~9</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a:t>
                      </a:r>
                      <a:endParaRPr kumimoji="1" lang="ja-JP" altLang="en-US" sz="90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solidFill>
                      <a:schemeClr val="bg1">
                        <a:lumMod val="85000"/>
                      </a:schemeClr>
                    </a:solidFill>
                  </a:tcPr>
                </a:tc>
                <a:tc>
                  <a:txBody>
                    <a:bodyPr/>
                    <a:lstStyle/>
                    <a:p>
                      <a:pPr algn="l"/>
                      <a:r>
                        <a:rPr kumimoji="1" lang="en" altLang="ja-JP" sz="900" dirty="0">
                          <a:solidFill>
                            <a:schemeClr val="tx1">
                              <a:lumMod val="75000"/>
                              <a:lumOff val="25000"/>
                            </a:schemeClr>
                          </a:solidFill>
                          <a:latin typeface="Yu Mincho" panose="02020400000000000000" pitchFamily="18" charset="-128"/>
                          <a:ea typeface="Yu Mincho" panose="02020400000000000000" pitchFamily="18" charset="-128"/>
                        </a:rPr>
                        <a:t>WBGT</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熱中症情報</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熱中症の注意度合い</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1346769677"/>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汗かき指数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汗のかきやすさ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564612416"/>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紫外線指数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紫外線の強さ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681932257"/>
                  </a:ext>
                </a:extLst>
              </a:tr>
              <a:tr h="222097">
                <a:tc rowSpan="2">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冬季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~3</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a:t>
                      </a:r>
                      <a:endParaRPr kumimoji="1" lang="ja-JP" altLang="en-US" sz="90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素肌乾燥指数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空気の乾燥が肌に与える影響度</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838010286"/>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風邪引き指数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流行性感冒への感染しやすさ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4028658190"/>
                  </a:ext>
                </a:extLst>
              </a:tr>
              <a:tr h="0">
                <a:tc>
                  <a:txBody>
                    <a:bodyPr/>
                    <a:lstStyle/>
                    <a:p>
                      <a:pPr algn="l"/>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2</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〜5</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p>
                  </a:txBody>
                  <a:tcPr anchor="ctr">
                    <a:lnL w="12700" cmpd="sng">
                      <a:noFill/>
                    </a:lnL>
                    <a:lnB w="12700" cmpd="sng">
                      <a:noFill/>
                    </a:lnB>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花粉指数</a:t>
                      </a:r>
                    </a:p>
                  </a:txBody>
                  <a:tcPr anchor="ctr">
                    <a:lnB w="12700" cmpd="sng">
                      <a:noFill/>
                    </a:lnB>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花粉飛散量のメッシュデータ</a:t>
                      </a:r>
                    </a:p>
                  </a:txBody>
                  <a:tcPr anchor="ctr">
                    <a:lnB w="12700" cmpd="sng">
                      <a:noFill/>
                    </a:lnB>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3812307717"/>
                  </a:ext>
                </a:extLst>
              </a:tr>
            </a:tbl>
          </a:graphicData>
        </a:graphic>
      </p:graphicFrame>
      <p:sp>
        <p:nvSpPr>
          <p:cNvPr id="39" name="テキスト ボックス 11">
            <a:extLst>
              <a:ext uri="{FF2B5EF4-FFF2-40B4-BE49-F238E27FC236}">
                <a16:creationId xmlns:a16="http://schemas.microsoft.com/office/drawing/2014/main" id="{ECCE8E73-8E12-B74D-82CC-8B4200E5F881}"/>
              </a:ext>
            </a:extLst>
          </p:cNvPr>
          <p:cNvSpPr txBox="1">
            <a:spLocks noChangeArrowheads="1"/>
          </p:cNvSpPr>
          <p:nvPr/>
        </p:nvSpPr>
        <p:spPr bwMode="auto">
          <a:xfrm>
            <a:off x="509587" y="469668"/>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天気指数コンテンツと広告を </a:t>
            </a:r>
            <a:r>
              <a:rPr lang="ja-JP" altLang="ja-JP" sz="1200">
                <a:solidFill>
                  <a:srgbClr val="595959"/>
                </a:solidFill>
                <a:latin typeface="Yu Mincho" panose="02020400000000000000" pitchFamily="18" charset="-128"/>
                <a:ea typeface="Yu Mincho" panose="02020400000000000000" pitchFamily="18" charset="-128"/>
              </a:rPr>
              <a:t>Collaboration Video Ads</a:t>
            </a:r>
            <a:r>
              <a:rPr lang="en-US" altLang="ja-JP" sz="1200" dirty="0">
                <a:solidFill>
                  <a:srgbClr val="595959"/>
                </a:solidFill>
                <a:latin typeface="Yu Mincho" panose="02020400000000000000" pitchFamily="18" charset="-128"/>
                <a:ea typeface="Yu Mincho" panose="02020400000000000000" pitchFamily="18" charset="-128"/>
              </a:rPr>
              <a:t> </a:t>
            </a:r>
            <a:r>
              <a:rPr lang="ja-JP" altLang="en-US" sz="1200">
                <a:solidFill>
                  <a:srgbClr val="595959"/>
                </a:solidFill>
                <a:latin typeface="Yu Mincho" panose="02020400000000000000" pitchFamily="18" charset="-128"/>
                <a:ea typeface="Yu Mincho" panose="02020400000000000000" pitchFamily="18" charset="-128"/>
              </a:rPr>
              <a:t>ポジションで掲載できるメニューです。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鼻炎薬や風邪薬、サンケア用品、制汗剤などシーズナリティの高い医薬品や日用雑貨品の訴求に適しています。</a:t>
            </a:r>
          </a:p>
        </p:txBody>
      </p:sp>
      <p:graphicFrame>
        <p:nvGraphicFramePr>
          <p:cNvPr id="40" name="表 39">
            <a:extLst>
              <a:ext uri="{FF2B5EF4-FFF2-40B4-BE49-F238E27FC236}">
                <a16:creationId xmlns:a16="http://schemas.microsoft.com/office/drawing/2014/main" id="{C614EC10-6B33-2C4C-94F0-75167A917C81}"/>
              </a:ext>
            </a:extLst>
          </p:cNvPr>
          <p:cNvGraphicFramePr>
            <a:graphicFrameLocks noGrp="1"/>
          </p:cNvGraphicFramePr>
          <p:nvPr>
            <p:extLst>
              <p:ext uri="{D42A27DB-BD31-4B8C-83A1-F6EECF244321}">
                <p14:modId xmlns:p14="http://schemas.microsoft.com/office/powerpoint/2010/main" val="3241034144"/>
              </p:ext>
            </p:extLst>
          </p:nvPr>
        </p:nvGraphicFramePr>
        <p:xfrm>
          <a:off x="560389" y="1018935"/>
          <a:ext cx="9571036" cy="1384805"/>
        </p:xfrm>
        <a:graphic>
          <a:graphicData uri="http://schemas.openxmlformats.org/drawingml/2006/table">
            <a:tbl>
              <a:tblPr firstRow="1" bandRow="1">
                <a:tableStyleId>{5940675A-B579-460E-94D1-54222C63F5DA}</a:tableStyleId>
              </a:tblPr>
              <a:tblGrid>
                <a:gridCol w="2246212">
                  <a:extLst>
                    <a:ext uri="{9D8B030D-6E8A-4147-A177-3AD203B41FA5}">
                      <a16:colId xmlns:a16="http://schemas.microsoft.com/office/drawing/2014/main" val="20000"/>
                    </a:ext>
                  </a:extLst>
                </a:gridCol>
                <a:gridCol w="1211217">
                  <a:extLst>
                    <a:ext uri="{9D8B030D-6E8A-4147-A177-3AD203B41FA5}">
                      <a16:colId xmlns:a16="http://schemas.microsoft.com/office/drawing/2014/main" val="20001"/>
                    </a:ext>
                  </a:extLst>
                </a:gridCol>
                <a:gridCol w="932873">
                  <a:extLst>
                    <a:ext uri="{9D8B030D-6E8A-4147-A177-3AD203B41FA5}">
                      <a16:colId xmlns:a16="http://schemas.microsoft.com/office/drawing/2014/main" val="20002"/>
                    </a:ext>
                  </a:extLst>
                </a:gridCol>
                <a:gridCol w="729673">
                  <a:extLst>
                    <a:ext uri="{9D8B030D-6E8A-4147-A177-3AD203B41FA5}">
                      <a16:colId xmlns:a16="http://schemas.microsoft.com/office/drawing/2014/main" val="20003"/>
                    </a:ext>
                  </a:extLst>
                </a:gridCol>
                <a:gridCol w="744593">
                  <a:extLst>
                    <a:ext uri="{9D8B030D-6E8A-4147-A177-3AD203B41FA5}">
                      <a16:colId xmlns:a16="http://schemas.microsoft.com/office/drawing/2014/main" val="20005"/>
                    </a:ext>
                  </a:extLst>
                </a:gridCol>
                <a:gridCol w="1033222">
                  <a:extLst>
                    <a:ext uri="{9D8B030D-6E8A-4147-A177-3AD203B41FA5}">
                      <a16:colId xmlns:a16="http://schemas.microsoft.com/office/drawing/2014/main" val="20006"/>
                    </a:ext>
                  </a:extLst>
                </a:gridCol>
                <a:gridCol w="665683">
                  <a:extLst>
                    <a:ext uri="{9D8B030D-6E8A-4147-A177-3AD203B41FA5}">
                      <a16:colId xmlns:a16="http://schemas.microsoft.com/office/drawing/2014/main" val="20007"/>
                    </a:ext>
                  </a:extLst>
                </a:gridCol>
                <a:gridCol w="831474">
                  <a:extLst>
                    <a:ext uri="{9D8B030D-6E8A-4147-A177-3AD203B41FA5}">
                      <a16:colId xmlns:a16="http://schemas.microsoft.com/office/drawing/2014/main" val="20008"/>
                    </a:ext>
                  </a:extLst>
                </a:gridCol>
                <a:gridCol w="1176089">
                  <a:extLst>
                    <a:ext uri="{9D8B030D-6E8A-4147-A177-3AD203B41FA5}">
                      <a16:colId xmlns:a16="http://schemas.microsoft.com/office/drawing/2014/main" val="20009"/>
                    </a:ext>
                  </a:extLst>
                </a:gridCol>
              </a:tblGrid>
              <a:tr h="333381">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800" b="0"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6108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天気指数コンテンツ</a:t>
                      </a: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p>
                      <a:pPr marL="0" indent="0" algn="ctr">
                        <a:buFont typeface="Arial" charset="0"/>
                        <a:buNone/>
                      </a:pP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天気指数コンテンツ</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15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rPr>
                      </a:br>
                      <a:r>
                        <a:rPr kumimoji="1" lang="ja-JP" altLang="en-US" sz="1000" b="0" i="0" baseline="0">
                          <a:solidFill>
                            <a:srgbClr val="2B3A5B"/>
                          </a:solidFill>
                          <a:latin typeface="游明朝" panose="02020400000000000000" pitchFamily="18" charset="-128"/>
                          <a:ea typeface="游明朝" panose="02020400000000000000" pitchFamily="18" charset="-128"/>
                        </a:rPr>
                        <a:t>掲載保証</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52,000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41335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天気指数コンテンツ</a:t>
                      </a: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p>
                      <a:pPr marL="0" indent="0" algn="ctr">
                        <a:buFont typeface="Arial" charset="0"/>
                        <a:buNone/>
                      </a:pP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1,250,000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26,000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365</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22" name="正方形/長方形 13">
            <a:extLst>
              <a:ext uri="{FF2B5EF4-FFF2-40B4-BE49-F238E27FC236}">
                <a16:creationId xmlns:a16="http://schemas.microsoft.com/office/drawing/2014/main" id="{B7207D50-1012-8B43-9283-FA1E30226A48}"/>
              </a:ext>
            </a:extLst>
          </p:cNvPr>
          <p:cNvSpPr>
            <a:spLocks noChangeArrowheads="1"/>
          </p:cNvSpPr>
          <p:nvPr/>
        </p:nvSpPr>
        <p:spPr bwMode="auto">
          <a:xfrm>
            <a:off x="468313" y="242325"/>
            <a:ext cx="24913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天気指数配信</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pic>
        <p:nvPicPr>
          <p:cNvPr id="5" name="図 4" descr="モニター, 座る, コンピュータ, 電子レンジ が含まれている画像&#10;&#10;自動的に生成された説明">
            <a:extLst>
              <a:ext uri="{FF2B5EF4-FFF2-40B4-BE49-F238E27FC236}">
                <a16:creationId xmlns:a16="http://schemas.microsoft.com/office/drawing/2014/main" id="{A1262E1D-2CD8-3C46-B35A-8F0F2A6DAC23}"/>
              </a:ext>
            </a:extLst>
          </p:cNvPr>
          <p:cNvPicPr>
            <a:picLocks noChangeAspect="1"/>
          </p:cNvPicPr>
          <p:nvPr/>
        </p:nvPicPr>
        <p:blipFill>
          <a:blip r:embed="rId2"/>
          <a:stretch>
            <a:fillRect/>
          </a:stretch>
        </p:blipFill>
        <p:spPr>
          <a:xfrm>
            <a:off x="1855237" y="4614807"/>
            <a:ext cx="2112661" cy="1239078"/>
          </a:xfrm>
          <a:prstGeom prst="rect">
            <a:avLst/>
          </a:prstGeom>
        </p:spPr>
      </p:pic>
    </p:spTree>
    <p:extLst>
      <p:ext uri="{BB962C8B-B14F-4D97-AF65-F5344CB8AC3E}">
        <p14:creationId xmlns:p14="http://schemas.microsoft.com/office/powerpoint/2010/main" val="1626808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制作タイアップメニュー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0691814" cy="6439989"/>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a:extLst>
              <a:ext uri="{FF2B5EF4-FFF2-40B4-BE49-F238E27FC236}">
                <a16:creationId xmlns:a16="http://schemas.microsoft.com/office/drawing/2014/main" id="{95A8A711-1CB8-42C1-AA54-4ABA3D7C3D1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875" y="1155700"/>
            <a:ext cx="37703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テキスト ボックス 2">
            <a:extLst>
              <a:ext uri="{FF2B5EF4-FFF2-40B4-BE49-F238E27FC236}">
                <a16:creationId xmlns:a16="http://schemas.microsoft.com/office/drawing/2014/main" id="{A68595D1-6590-48EA-876D-8B5C5371A4A9}"/>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21050"/>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7545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素晴らしい商品やサービス、作品を手掛けている方々のインタビューをお届けする自社番組</a:t>
            </a:r>
          </a:p>
          <a:p>
            <a:pPr eaLnBrk="1" hangingPunct="1">
              <a:lnSpc>
                <a:spcPct val="150000"/>
              </a:lnSpc>
            </a:pP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Voice』</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1313193286"/>
              </p:ext>
            </p:extLst>
          </p:nvPr>
        </p:nvGraphicFramePr>
        <p:xfrm>
          <a:off x="6064250" y="1146175"/>
          <a:ext cx="4083050" cy="4649505"/>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3161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141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0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57082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箇所、都内近郊</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遠隔地の場合、交通費・宿泊費は別途請求</a:t>
                      </a:r>
                      <a:endParaRPr kumimoji="1" lang="en-US" altLang="ja-JP" sz="7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名程度想定）</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ナレーション、アニメーションなし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08415">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17850" y="6785928"/>
            <a:ext cx="4456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 8">
            <a:extLst>
              <a:ext uri="{FF2B5EF4-FFF2-40B4-BE49-F238E27FC236}">
                <a16:creationId xmlns:a16="http://schemas.microsoft.com/office/drawing/2014/main" id="{BB0AC318-C0FC-4867-BE45-5C65F3E03274}"/>
              </a:ext>
            </a:extLst>
          </p:cNvPr>
          <p:cNvGraphicFramePr>
            <a:graphicFrameLocks noGrp="1"/>
          </p:cNvGraphicFramePr>
          <p:nvPr>
            <p:extLst>
              <p:ext uri="{D42A27DB-BD31-4B8C-83A1-F6EECF244321}">
                <p14:modId xmlns:p14="http://schemas.microsoft.com/office/powerpoint/2010/main" val="543927717"/>
              </p:ext>
            </p:extLst>
          </p:nvPr>
        </p:nvGraphicFramePr>
        <p:xfrm>
          <a:off x="887413" y="3659188"/>
          <a:ext cx="4539198" cy="2161098"/>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07860">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565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930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1,295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pic>
        <p:nvPicPr>
          <p:cNvPr id="3" name="図 2" descr="黒い背景に白い文字がある&#10;&#10;中程度の精度で自動的に生成された説明">
            <a:extLst>
              <a:ext uri="{FF2B5EF4-FFF2-40B4-BE49-F238E27FC236}">
                <a16:creationId xmlns:a16="http://schemas.microsoft.com/office/drawing/2014/main" id="{F2E5E417-6D84-054D-8F90-36EB28E54DD1}"/>
              </a:ext>
            </a:extLst>
          </p:cNvPr>
          <p:cNvPicPr>
            <a:picLocks noChangeAspect="1"/>
          </p:cNvPicPr>
          <p:nvPr/>
        </p:nvPicPr>
        <p:blipFill>
          <a:blip r:embed="rId5"/>
          <a:stretch>
            <a:fillRect/>
          </a:stretch>
        </p:blipFill>
        <p:spPr>
          <a:xfrm>
            <a:off x="2589879" y="6423279"/>
            <a:ext cx="2425321" cy="45072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descr="人, 男, 持つ, フロント が含まれている画像&#10;&#10;自動的に生成された説明">
            <a:extLst>
              <a:ext uri="{FF2B5EF4-FFF2-40B4-BE49-F238E27FC236}">
                <a16:creationId xmlns:a16="http://schemas.microsoft.com/office/drawing/2014/main" id="{0F099BA4-27DB-46B6-8673-D268D17C3C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6938" y="1136650"/>
            <a:ext cx="3767137"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図 17" descr="挿絵 が含まれている画像&#10;&#10;自動的に生成された説明">
            <a:extLst>
              <a:ext uri="{FF2B5EF4-FFF2-40B4-BE49-F238E27FC236}">
                <a16:creationId xmlns:a16="http://schemas.microsoft.com/office/drawing/2014/main" id="{2FC61111-B7AE-4D99-90C1-609DE5EB496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73475" y="676783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表 15">
            <a:extLst>
              <a:ext uri="{FF2B5EF4-FFF2-40B4-BE49-F238E27FC236}">
                <a16:creationId xmlns:a16="http://schemas.microsoft.com/office/drawing/2014/main" id="{6D8827E3-B913-42D9-B731-A08F6D05452F}"/>
              </a:ext>
            </a:extLst>
          </p:cNvPr>
          <p:cNvGraphicFramePr>
            <a:graphicFrameLocks noGrp="1"/>
          </p:cNvGraphicFramePr>
          <p:nvPr>
            <p:extLst>
              <p:ext uri="{D42A27DB-BD31-4B8C-83A1-F6EECF244321}">
                <p14:modId xmlns:p14="http://schemas.microsoft.com/office/powerpoint/2010/main" val="28275182"/>
              </p:ext>
            </p:extLst>
          </p:nvPr>
        </p:nvGraphicFramePr>
        <p:xfrm>
          <a:off x="6064250" y="1146177"/>
          <a:ext cx="4083050" cy="4666168"/>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5" marB="45725"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タイアップ（人物撮影あり）</a:t>
                      </a:r>
                    </a:p>
                  </a:txBody>
                  <a:tcPr marL="91423" marR="91423" marT="45725" marB="45725"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0730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335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644505">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箇所、都内近郊 </a:t>
                      </a:r>
                    </a:p>
                    <a:p>
                      <a:pPr marL="171450" indent="-171450">
                        <a:buFont typeface="システムフォント（レギュラー）"/>
                        <a:buChar char="※"/>
                      </a:pPr>
                      <a:r>
                        <a:rPr kumimoji="1" lang="ja-JP" altLang="en-US" sz="700" b="0" i="0" baseline="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名程度想定）</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相談可能</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公式</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オーガニック投稿）での使用期間は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6877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55340" name="正方形/長方形 22">
            <a:extLst>
              <a:ext uri="{FF2B5EF4-FFF2-40B4-BE49-F238E27FC236}">
                <a16:creationId xmlns:a16="http://schemas.microsoft.com/office/drawing/2014/main" id="{B3FF0A98-BA0D-47FD-8AA1-7C8C6ED0B96D}"/>
              </a:ext>
            </a:extLst>
          </p:cNvPr>
          <p:cNvSpPr>
            <a:spLocks noChangeArrowheads="1"/>
          </p:cNvSpPr>
          <p:nvPr/>
        </p:nvSpPr>
        <p:spPr bwMode="auto">
          <a:xfrm>
            <a:off x="460375" y="306388"/>
            <a:ext cx="82629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「人物撮影あり」のモーション動画のフォーマットでタイアップ動画広告を制作するメニューです。</a:t>
            </a:r>
          </a:p>
        </p:txBody>
      </p:sp>
      <p:sp>
        <p:nvSpPr>
          <p:cNvPr id="55341" name="正方形/長方形 13">
            <a:extLst>
              <a:ext uri="{FF2B5EF4-FFF2-40B4-BE49-F238E27FC236}">
                <a16:creationId xmlns:a16="http://schemas.microsoft.com/office/drawing/2014/main" id="{DE7ED6D4-B638-4243-93EE-4BFCF3229DEF}"/>
              </a:ext>
            </a:extLst>
          </p:cNvPr>
          <p:cNvSpPr>
            <a:spLocks noChangeArrowheads="1"/>
          </p:cNvSpPr>
          <p:nvPr/>
        </p:nvSpPr>
        <p:spPr bwMode="auto">
          <a:xfrm>
            <a:off x="815975" y="3319463"/>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dirty="0">
              <a:solidFill>
                <a:srgbClr val="4D4D4C"/>
              </a:solidFill>
              <a:latin typeface="游明朝" panose="02020400000000000000" pitchFamily="18" charset="-128"/>
              <a:ea typeface="游明朝" panose="02020400000000000000" pitchFamily="18" charset="-128"/>
            </a:endParaRPr>
          </a:p>
        </p:txBody>
      </p:sp>
      <p:graphicFrame>
        <p:nvGraphicFramePr>
          <p:cNvPr id="9" name="表 8">
            <a:extLst>
              <a:ext uri="{FF2B5EF4-FFF2-40B4-BE49-F238E27FC236}">
                <a16:creationId xmlns:a16="http://schemas.microsoft.com/office/drawing/2014/main" id="{4B91CE36-544E-4AEF-8D22-E4AC10DEB4F5}"/>
              </a:ext>
            </a:extLst>
          </p:cNvPr>
          <p:cNvGraphicFramePr>
            <a:graphicFrameLocks noGrp="1"/>
          </p:cNvGraphicFramePr>
          <p:nvPr>
            <p:extLst>
              <p:ext uri="{D42A27DB-BD31-4B8C-83A1-F6EECF244321}">
                <p14:modId xmlns:p14="http://schemas.microsoft.com/office/powerpoint/2010/main" val="4259283861"/>
              </p:ext>
            </p:extLst>
          </p:nvPr>
        </p:nvGraphicFramePr>
        <p:xfrm>
          <a:off x="887413" y="3606455"/>
          <a:ext cx="4539198" cy="2205891"/>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27643">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565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930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1,295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
        <p:nvSpPr>
          <p:cNvPr id="12" name="テキスト ボックス 2">
            <a:extLst>
              <a:ext uri="{FF2B5EF4-FFF2-40B4-BE49-F238E27FC236}">
                <a16:creationId xmlns:a16="http://schemas.microsoft.com/office/drawing/2014/main" id="{1843A76B-2648-F94A-B8BF-7D65FF284B1B}"/>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pic>
        <p:nvPicPr>
          <p:cNvPr id="10" name="図 9" descr="黒い背景に白い文字がある&#10;&#10;中程度の精度で自動的に生成された説明">
            <a:extLst>
              <a:ext uri="{FF2B5EF4-FFF2-40B4-BE49-F238E27FC236}">
                <a16:creationId xmlns:a16="http://schemas.microsoft.com/office/drawing/2014/main" id="{7BD14348-38B7-804D-AE10-11A480896717}"/>
              </a:ext>
            </a:extLst>
          </p:cNvPr>
          <p:cNvPicPr>
            <a:picLocks noChangeAspect="1"/>
          </p:cNvPicPr>
          <p:nvPr/>
        </p:nvPicPr>
        <p:blipFill>
          <a:blip r:embed="rId5"/>
          <a:stretch>
            <a:fillRect/>
          </a:stretch>
        </p:blipFill>
        <p:spPr>
          <a:xfrm>
            <a:off x="2589879" y="6423279"/>
            <a:ext cx="2425321" cy="45072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4233346563"/>
              </p:ext>
            </p:extLst>
          </p:nvPr>
        </p:nvGraphicFramePr>
        <p:xfrm>
          <a:off x="773112" y="1234867"/>
          <a:ext cx="9361487" cy="6027326"/>
        </p:xfrm>
        <a:graphic>
          <a:graphicData uri="http://schemas.openxmlformats.org/drawingml/2006/table">
            <a:tbl>
              <a:tblPr/>
              <a:tblGrid>
                <a:gridCol w="2162112">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gridCol w="3090672">
                  <a:extLst>
                    <a:ext uri="{9D8B030D-6E8A-4147-A177-3AD203B41FA5}">
                      <a16:colId xmlns:a16="http://schemas.microsoft.com/office/drawing/2014/main" val="20002"/>
                    </a:ext>
                  </a:extLst>
                </a:gridCol>
                <a:gridCol w="3102863">
                  <a:extLst>
                    <a:ext uri="{9D8B030D-6E8A-4147-A177-3AD203B41FA5}">
                      <a16:colId xmlns:a16="http://schemas.microsoft.com/office/drawing/2014/main" val="20003"/>
                    </a:ext>
                  </a:extLst>
                </a:gridCol>
              </a:tblGrid>
              <a:tr h="41642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サイネージ導入台数、月間のべリーチ人数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P.5</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51,000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19,000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25,000,000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52,000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26,000,000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396746606"/>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想定表示回数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3,200,000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1,600,000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2,400,000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3,300,000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1,650,000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2,500,000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1,250,000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29095822"/>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1,080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630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350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1,130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630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650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365</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08258419"/>
                  </a:ext>
                </a:extLst>
              </a:tr>
              <a:tr h="801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広告メニュー</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と</a:t>
                      </a: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の枠在庫は共有とし、</a:t>
                      </a: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枠に変更</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617440070"/>
                  </a:ext>
                </a:extLst>
              </a:tr>
              <a:tr h="801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広告メニュー</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東京</a:t>
                      </a: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メニューを新設</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215734329"/>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lang="ja-JP" altLang="ja-JP" sz="1100" b="0">
                          <a:solidFill>
                            <a:srgbClr val="595959"/>
                          </a:solidFill>
                          <a:latin typeface="游明朝 Demibold" panose="02020600000000000000" pitchFamily="18" charset="-128"/>
                          <a:ea typeface="游明朝 Demibold" panose="02020600000000000000" pitchFamily="18" charset="-128"/>
                        </a:rPr>
                        <a:t>“</a:t>
                      </a:r>
                      <a:r>
                        <a:rPr lang="ja-JP" altLang="en-US" sz="1100" b="0">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100" b="0">
                          <a:solidFill>
                            <a:srgbClr val="595959"/>
                          </a:solidFill>
                          <a:latin typeface="游明朝 Demibold" panose="02020600000000000000" pitchFamily="18" charset="-128"/>
                          <a:ea typeface="游明朝 Demibold" panose="02020600000000000000" pitchFamily="18" charset="-128"/>
                        </a:rPr>
                        <a:t>” </a:t>
                      </a:r>
                      <a:r>
                        <a:rPr lang="ja-JP" altLang="en-US" sz="1100" b="0">
                          <a:solidFill>
                            <a:srgbClr val="595959"/>
                          </a:solidFill>
                          <a:latin typeface="游明朝 Demibold" panose="02020600000000000000" pitchFamily="18" charset="-128"/>
                          <a:ea typeface="游明朝 Demibold" panose="02020600000000000000" pitchFamily="18" charset="-128"/>
                        </a:rPr>
                        <a:t>メニュー</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P.20</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音声あり最大</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 typeface=".LucidaGrandeUI"/>
                        <a:buNone/>
                        <a:tabLst/>
                        <a:defRPr/>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音声あり</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〜15</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012900236"/>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入稿規定</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P.42</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Tie-up Contents</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で詳細説明画像の指定は不可</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 typeface=".LucidaGrandeUI"/>
                        <a:buNone/>
                        <a:tabLst/>
                        <a:defRPr/>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Tie-up Contents</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で詳細説明画像の指定は可</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837066473"/>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2021</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10</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- 2021</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12</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図 4" descr="食品, 座る, 記号, 表示 が含まれている画像&#10;&#10;自動的に生成された説明">
            <a:extLst>
              <a:ext uri="{FF2B5EF4-FFF2-40B4-BE49-F238E27FC236}">
                <a16:creationId xmlns:a16="http://schemas.microsoft.com/office/drawing/2014/main" id="{83AC6151-D12A-449C-8DF8-BC891BBA48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4875" y="1130300"/>
            <a:ext cx="376713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 15">
            <a:extLst>
              <a:ext uri="{FF2B5EF4-FFF2-40B4-BE49-F238E27FC236}">
                <a16:creationId xmlns:a16="http://schemas.microsoft.com/office/drawing/2014/main" id="{00A04C1F-C166-42C6-AB8A-79B824388F42}"/>
              </a:ext>
            </a:extLst>
          </p:cNvPr>
          <p:cNvGraphicFramePr>
            <a:graphicFrameLocks noGrp="1"/>
          </p:cNvGraphicFramePr>
          <p:nvPr>
            <p:extLst>
              <p:ext uri="{D42A27DB-BD31-4B8C-83A1-F6EECF244321}">
                <p14:modId xmlns:p14="http://schemas.microsoft.com/office/powerpoint/2010/main" val="1260208334"/>
              </p:ext>
            </p:extLst>
          </p:nvPr>
        </p:nvGraphicFramePr>
        <p:xfrm>
          <a:off x="6064250" y="1146175"/>
          <a:ext cx="4083050" cy="4649507"/>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タイアップ（撮影なし）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5486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endPar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Video</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Ads</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0180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8810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オウンドメディア（</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HP</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、公式</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オーガニック投稿）での使用期間は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2822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pSp>
        <p:nvGrpSpPr>
          <p:cNvPr id="57373" name="グループ化 1">
            <a:extLst>
              <a:ext uri="{FF2B5EF4-FFF2-40B4-BE49-F238E27FC236}">
                <a16:creationId xmlns:a16="http://schemas.microsoft.com/office/drawing/2014/main" id="{CCF39121-C7E1-4F31-99B5-2F63201B925D}"/>
              </a:ext>
            </a:extLst>
          </p:cNvPr>
          <p:cNvGrpSpPr>
            <a:grpSpLocks/>
          </p:cNvGrpSpPr>
          <p:nvPr/>
        </p:nvGrpSpPr>
        <p:grpSpPr bwMode="auto">
          <a:xfrm>
            <a:off x="823913" y="3314700"/>
            <a:ext cx="4197350" cy="258763"/>
            <a:chOff x="823398" y="3314242"/>
            <a:chExt cx="4197350" cy="258763"/>
          </a:xfrm>
        </p:grpSpPr>
        <p:sp>
          <p:nvSpPr>
            <p:cNvPr id="57390" name="正方形/長方形 13">
              <a:extLst>
                <a:ext uri="{FF2B5EF4-FFF2-40B4-BE49-F238E27FC236}">
                  <a16:creationId xmlns:a16="http://schemas.microsoft.com/office/drawing/2014/main" id="{B76099E2-FC2C-4DC4-ADB6-55A4EB203069}"/>
                </a:ext>
              </a:extLst>
            </p:cNvPr>
            <p:cNvSpPr>
              <a:spLocks noChangeArrowheads="1"/>
            </p:cNvSpPr>
            <p:nvPr/>
          </p:nvSpPr>
          <p:spPr bwMode="auto">
            <a:xfrm>
              <a:off x="823398" y="3319854"/>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dirty="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19" name="正方形/長方形 12">
              <a:extLst>
                <a:ext uri="{FF2B5EF4-FFF2-40B4-BE49-F238E27FC236}">
                  <a16:creationId xmlns:a16="http://schemas.microsoft.com/office/drawing/2014/main" id="{627CAB1E-3556-4157-B825-788C4CDA3447}"/>
                </a:ext>
              </a:extLst>
            </p:cNvPr>
            <p:cNvSpPr/>
            <p:nvPr/>
          </p:nvSpPr>
          <p:spPr>
            <a:xfrm>
              <a:off x="4122223" y="3314242"/>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grpSp>
      <p:sp>
        <p:nvSpPr>
          <p:cNvPr id="57389" name="正方形/長方形 12">
            <a:extLst>
              <a:ext uri="{FF2B5EF4-FFF2-40B4-BE49-F238E27FC236}">
                <a16:creationId xmlns:a16="http://schemas.microsoft.com/office/drawing/2014/main" id="{56525D9E-A697-4CE3-B11A-0C66D643FB09}"/>
              </a:ext>
            </a:extLst>
          </p:cNvPr>
          <p:cNvSpPr>
            <a:spLocks noChangeArrowheads="1"/>
          </p:cNvSpPr>
          <p:nvPr/>
        </p:nvSpPr>
        <p:spPr bwMode="auto">
          <a:xfrm>
            <a:off x="460375" y="306388"/>
            <a:ext cx="79041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「撮影なしのモーション動画」のフォーマットでタイアップ動画広告を制作するメニューです。</a:t>
            </a:r>
          </a:p>
        </p:txBody>
      </p:sp>
      <p:graphicFrame>
        <p:nvGraphicFramePr>
          <p:cNvPr id="3" name="表 2">
            <a:extLst>
              <a:ext uri="{FF2B5EF4-FFF2-40B4-BE49-F238E27FC236}">
                <a16:creationId xmlns:a16="http://schemas.microsoft.com/office/drawing/2014/main" id="{5AB3A983-A834-4C73-A8D7-E85B81024548}"/>
              </a:ext>
            </a:extLst>
          </p:cNvPr>
          <p:cNvGraphicFramePr>
            <a:graphicFrameLocks noGrp="1"/>
          </p:cNvGraphicFramePr>
          <p:nvPr>
            <p:extLst>
              <p:ext uri="{D42A27DB-BD31-4B8C-83A1-F6EECF244321}">
                <p14:modId xmlns:p14="http://schemas.microsoft.com/office/powerpoint/2010/main" val="804037401"/>
              </p:ext>
            </p:extLst>
          </p:nvPr>
        </p:nvGraphicFramePr>
        <p:xfrm>
          <a:off x="887413" y="3606455"/>
          <a:ext cx="4539198" cy="2202214"/>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12265">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2,110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340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880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525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890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pic>
        <p:nvPicPr>
          <p:cNvPr id="12" name="図 17" descr="挿絵 が含まれている画像&#10;&#10;自動的に生成された説明">
            <a:extLst>
              <a:ext uri="{FF2B5EF4-FFF2-40B4-BE49-F238E27FC236}">
                <a16:creationId xmlns:a16="http://schemas.microsoft.com/office/drawing/2014/main" id="{BC791271-4A8C-8C44-8FD5-9AF734085AF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73475" y="676783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2">
            <a:extLst>
              <a:ext uri="{FF2B5EF4-FFF2-40B4-BE49-F238E27FC236}">
                <a16:creationId xmlns:a16="http://schemas.microsoft.com/office/drawing/2014/main" id="{5C1A715E-BD9E-E841-BCC3-B47B6461748D}"/>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撮影なし</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pic>
        <p:nvPicPr>
          <p:cNvPr id="16" name="図 15" descr="黒い背景に白い文字がある&#10;&#10;中程度の精度で自動的に生成された説明">
            <a:extLst>
              <a:ext uri="{FF2B5EF4-FFF2-40B4-BE49-F238E27FC236}">
                <a16:creationId xmlns:a16="http://schemas.microsoft.com/office/drawing/2014/main" id="{8511C92E-4EFE-7541-B592-681F490BB62C}"/>
              </a:ext>
            </a:extLst>
          </p:cNvPr>
          <p:cNvPicPr>
            <a:picLocks noChangeAspect="1"/>
          </p:cNvPicPr>
          <p:nvPr/>
        </p:nvPicPr>
        <p:blipFill>
          <a:blip r:embed="rId5"/>
          <a:stretch>
            <a:fillRect/>
          </a:stretch>
        </p:blipFill>
        <p:spPr>
          <a:xfrm>
            <a:off x="2589879" y="6423279"/>
            <a:ext cx="2425321" cy="45072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55F90E67-1D86-D842-9680-644C68C6B769}"/>
              </a:ext>
            </a:extLst>
          </p:cNvPr>
          <p:cNvPicPr>
            <a:picLocks noChangeAspect="1"/>
          </p:cNvPicPr>
          <p:nvPr/>
        </p:nvPicPr>
        <p:blipFill>
          <a:blip r:embed="rId3"/>
          <a:stretch>
            <a:fillRect/>
          </a:stretch>
        </p:blipFill>
        <p:spPr>
          <a:xfrm>
            <a:off x="904875" y="1155700"/>
            <a:ext cx="3846029" cy="2123975"/>
          </a:xfrm>
          <a:prstGeom prst="rect">
            <a:avLst/>
          </a:prstGeom>
        </p:spPr>
      </p:pic>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9085761" cy="6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a:lnSpc>
                <a:spcPct val="150000"/>
              </a:lnSpc>
            </a:pPr>
            <a:r>
              <a:rPr lang="ja-JP" altLang="en-US" sz="13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r>
              <a:rPr lang="en-US" altLang="ja-JP" sz="1300" b="1" dirty="0">
                <a:solidFill>
                  <a:srgbClr val="696969"/>
                </a:solidFill>
                <a:latin typeface="游明朝 Demibold" panose="02020600000000000000" pitchFamily="18" charset="-128"/>
                <a:ea typeface="游明朝 Demibold" panose="02020600000000000000" pitchFamily="18" charset="-128"/>
              </a:rPr>
              <a:t>『Ride on NIKKEI』</a:t>
            </a:r>
            <a:r>
              <a:rPr lang="ja-JP" altLang="en-US" sz="1300" b="1">
                <a:solidFill>
                  <a:srgbClr val="696969"/>
                </a:solidFill>
                <a:latin typeface="游明朝 Demibold" panose="02020600000000000000" pitchFamily="18" charset="-128"/>
                <a:ea typeface="游明朝 Demibold" panose="02020600000000000000" pitchFamily="18" charset="-128"/>
              </a:rPr>
              <a:t>の</a:t>
            </a:r>
            <a:endParaRPr lang="en-US" altLang="ja-JP" sz="1300" b="1" dirty="0">
              <a:solidFill>
                <a:srgbClr val="696969"/>
              </a:solidFill>
              <a:latin typeface="游明朝 Demibold" panose="02020600000000000000" pitchFamily="18" charset="-128"/>
              <a:ea typeface="游明朝 Demibold" panose="02020600000000000000" pitchFamily="18" charset="-128"/>
            </a:endParaRPr>
          </a:p>
          <a:p>
            <a:pPr defTabSz="390997">
              <a:lnSpc>
                <a:spcPct val="150000"/>
              </a:lnSpc>
            </a:pPr>
            <a:r>
              <a:rPr lang="ja-JP" altLang="en-US" sz="1300" b="1">
                <a:solidFill>
                  <a:srgbClr val="696969"/>
                </a:solidFill>
                <a:latin typeface="游明朝 Demibold" panose="02020600000000000000" pitchFamily="18" charset="-128"/>
                <a:ea typeface="游明朝 Demibold" panose="02020600000000000000" pitchFamily="18" charset="-128"/>
              </a:rPr>
              <a:t>「動画撮影あり」のフォーマットでタイアップ動画広告を制作するメニューです</a:t>
            </a:r>
            <a:endParaRPr lang="en-US" altLang="ja-JP" sz="1300" b="1" dirty="0">
              <a:solidFill>
                <a:srgbClr val="696969"/>
              </a:solidFill>
              <a:latin typeface="游明朝 Demibold" panose="02020600000000000000" pitchFamily="18" charset="-128"/>
              <a:ea typeface="游明朝 Demibold" panose="02020600000000000000" pitchFamily="18" charset="-128"/>
            </a:endParaRP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extLst>
              <p:ext uri="{D42A27DB-BD31-4B8C-83A1-F6EECF244321}">
                <p14:modId xmlns:p14="http://schemas.microsoft.com/office/powerpoint/2010/main" val="812466173"/>
              </p:ext>
            </p:extLst>
          </p:nvPr>
        </p:nvGraphicFramePr>
        <p:xfrm>
          <a:off x="6064250" y="1144976"/>
          <a:ext cx="4083050" cy="4956500"/>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Ride on NIKKEI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76576">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2423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撮影を</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1</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週間以上のご発注で</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本目の動画を無償で制作いたします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87448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箇所、都内近郊　</a:t>
                      </a: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遠隔地の場合、交通費・宿泊費は別途請求</a:t>
                      </a: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名程度想定）</a:t>
                      </a: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日経側で著名人や有識者をアサインする際は謝礼等別途お見積り</a:t>
                      </a: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ナレーション、アニメーションなし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二次利用については別途ご相談</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3074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77077" y="6828282"/>
            <a:ext cx="2699067" cy="69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2">
            <a:extLst>
              <a:ext uri="{FF2B5EF4-FFF2-40B4-BE49-F238E27FC236}">
                <a16:creationId xmlns:a16="http://schemas.microsoft.com/office/drawing/2014/main" id="{816957F0-B272-0340-A35F-2F9332545A76}"/>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pic>
        <p:nvPicPr>
          <p:cNvPr id="10" name="図 9" descr="黒い背景に白い文字がある&#10;&#10;中程度の精度で自動的に生成された説明">
            <a:extLst>
              <a:ext uri="{FF2B5EF4-FFF2-40B4-BE49-F238E27FC236}">
                <a16:creationId xmlns:a16="http://schemas.microsoft.com/office/drawing/2014/main" id="{6A665D50-0CF8-BE41-8669-8E32BD95F240}"/>
              </a:ext>
            </a:extLst>
          </p:cNvPr>
          <p:cNvPicPr>
            <a:picLocks noChangeAspect="1"/>
          </p:cNvPicPr>
          <p:nvPr/>
        </p:nvPicPr>
        <p:blipFill>
          <a:blip r:embed="rId5"/>
          <a:stretch>
            <a:fillRect/>
          </a:stretch>
        </p:blipFill>
        <p:spPr>
          <a:xfrm>
            <a:off x="2589879" y="6423279"/>
            <a:ext cx="2425321" cy="450723"/>
          </a:xfrm>
          <a:prstGeom prst="rect">
            <a:avLst/>
          </a:prstGeom>
        </p:spPr>
      </p:pic>
      <p:graphicFrame>
        <p:nvGraphicFramePr>
          <p:cNvPr id="11" name="表 10">
            <a:extLst>
              <a:ext uri="{FF2B5EF4-FFF2-40B4-BE49-F238E27FC236}">
                <a16:creationId xmlns:a16="http://schemas.microsoft.com/office/drawing/2014/main" id="{BCD3EB1D-DD7A-854A-A01F-A6D33E554B58}"/>
              </a:ext>
            </a:extLst>
          </p:cNvPr>
          <p:cNvGraphicFramePr>
            <a:graphicFrameLocks noGrp="1"/>
          </p:cNvGraphicFramePr>
          <p:nvPr>
            <p:extLst>
              <p:ext uri="{D42A27DB-BD31-4B8C-83A1-F6EECF244321}">
                <p14:modId xmlns:p14="http://schemas.microsoft.com/office/powerpoint/2010/main" val="1737470126"/>
              </p:ext>
            </p:extLst>
          </p:nvPr>
        </p:nvGraphicFramePr>
        <p:xfrm>
          <a:off x="887413" y="3606455"/>
          <a:ext cx="4539198" cy="2205891"/>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27643">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565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930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1,295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B8AE3C32-D2FE-E44F-B57D-DDBE60C7F3AA}"/>
              </a:ext>
            </a:extLst>
          </p:cNvPr>
          <p:cNvPicPr>
            <a:picLocks noChangeAspect="1"/>
          </p:cNvPicPr>
          <p:nvPr/>
        </p:nvPicPr>
        <p:blipFill rotWithShape="1">
          <a:blip r:embed="rId3"/>
          <a:srcRect r="1451"/>
          <a:stretch/>
        </p:blipFill>
        <p:spPr>
          <a:xfrm>
            <a:off x="904875" y="1155699"/>
            <a:ext cx="3871868" cy="2205891"/>
          </a:xfrm>
          <a:prstGeom prst="rect">
            <a:avLst/>
          </a:prstGeom>
        </p:spPr>
      </p:pic>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7019870" cy="6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a:lnSpc>
                <a:spcPct val="150000"/>
              </a:lnSpc>
            </a:pPr>
            <a:r>
              <a:rPr lang="ja-JP" altLang="en-US" sz="13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r>
              <a:rPr lang="en-US" altLang="ja-JP" sz="1300" b="1" dirty="0">
                <a:solidFill>
                  <a:srgbClr val="696969"/>
                </a:solidFill>
                <a:latin typeface="游明朝 Demibold" panose="02020600000000000000" pitchFamily="18" charset="-128"/>
                <a:ea typeface="游明朝 Demibold" panose="02020600000000000000" pitchFamily="18" charset="-128"/>
              </a:rPr>
              <a:t>『Ride on NIKKEI』</a:t>
            </a:r>
            <a:r>
              <a:rPr lang="ja-JP" altLang="en-US" sz="1300" b="1">
                <a:solidFill>
                  <a:srgbClr val="696969"/>
                </a:solidFill>
                <a:latin typeface="游明朝 Demibold" panose="02020600000000000000" pitchFamily="18" charset="-128"/>
                <a:ea typeface="游明朝 Demibold" panose="02020600000000000000" pitchFamily="18" charset="-128"/>
              </a:rPr>
              <a:t>の</a:t>
            </a:r>
            <a:endParaRPr lang="en-US" altLang="ja-JP" sz="1300" b="1" dirty="0">
              <a:solidFill>
                <a:srgbClr val="696969"/>
              </a:solidFill>
              <a:latin typeface="游明朝 Demibold" panose="02020600000000000000" pitchFamily="18" charset="-128"/>
              <a:ea typeface="游明朝 Demibold" panose="02020600000000000000" pitchFamily="18" charset="-128"/>
            </a:endParaRPr>
          </a:p>
          <a:p>
            <a:pPr defTabSz="390997">
              <a:lnSpc>
                <a:spcPct val="150000"/>
              </a:lnSpc>
            </a:pPr>
            <a:r>
              <a:rPr lang="ja-JP" altLang="en-US" sz="1300" b="1">
                <a:solidFill>
                  <a:srgbClr val="696969"/>
                </a:solidFill>
                <a:latin typeface="游明朝 Demibold" panose="02020600000000000000" pitchFamily="18" charset="-128"/>
                <a:ea typeface="游明朝 Demibold" panose="02020600000000000000" pitchFamily="18" charset="-128"/>
              </a:rPr>
              <a:t>「撮影なし」のモーション動画フォーマットでタイアップ動画広告を制作するメニューです</a:t>
            </a:r>
            <a:endParaRPr lang="en-US" altLang="ja-JP" sz="1300" b="1" dirty="0">
              <a:solidFill>
                <a:srgbClr val="696969"/>
              </a:solidFill>
              <a:latin typeface="游明朝 Demibold" panose="02020600000000000000" pitchFamily="18" charset="-128"/>
              <a:ea typeface="游明朝 Demibold" panose="02020600000000000000" pitchFamily="18" charset="-128"/>
            </a:endParaRP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extLst>
              <p:ext uri="{D42A27DB-BD31-4B8C-83A1-F6EECF244321}">
                <p14:modId xmlns:p14="http://schemas.microsoft.com/office/powerpoint/2010/main" val="3605708627"/>
              </p:ext>
            </p:extLst>
          </p:nvPr>
        </p:nvGraphicFramePr>
        <p:xfrm>
          <a:off x="6064250" y="1144976"/>
          <a:ext cx="4083050" cy="4956500"/>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Ride on NIKKEI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76576">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696969"/>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696969"/>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696969"/>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696969"/>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696969"/>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696969"/>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696969"/>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696969"/>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2423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87448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marR="0" lvl="0" indent="-171450" algn="l" defTabSz="8619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800" b="0" i="0" baseline="0">
                          <a:solidFill>
                            <a:srgbClr val="696969"/>
                          </a:solidFill>
                          <a:latin typeface="游明朝" panose="02020400000000000000" pitchFamily="18" charset="-128"/>
                          <a:ea typeface="游明朝" panose="02020400000000000000" pitchFamily="18" charset="-128"/>
                          <a:cs typeface="Yu Mincho" charset="-128"/>
                        </a:rPr>
                        <a:t>二次利用については別途ご相談</a:t>
                      </a:r>
                      <a:endParaRPr kumimoji="1" lang="en-US" altLang="ja-JP" sz="800" b="0" i="0" baseline="0" dirty="0">
                        <a:solidFill>
                          <a:srgbClr val="696969"/>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3074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77077" y="6828282"/>
            <a:ext cx="2699067" cy="69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2">
            <a:extLst>
              <a:ext uri="{FF2B5EF4-FFF2-40B4-BE49-F238E27FC236}">
                <a16:creationId xmlns:a16="http://schemas.microsoft.com/office/drawing/2014/main" id="{816957F0-B272-0340-A35F-2F9332545A76}"/>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撮影なし</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pic>
        <p:nvPicPr>
          <p:cNvPr id="10" name="図 9" descr="黒い背景に白い文字がある&#10;&#10;中程度の精度で自動的に生成された説明">
            <a:extLst>
              <a:ext uri="{FF2B5EF4-FFF2-40B4-BE49-F238E27FC236}">
                <a16:creationId xmlns:a16="http://schemas.microsoft.com/office/drawing/2014/main" id="{6A665D50-0CF8-BE41-8669-8E32BD95F240}"/>
              </a:ext>
            </a:extLst>
          </p:cNvPr>
          <p:cNvPicPr>
            <a:picLocks noChangeAspect="1"/>
          </p:cNvPicPr>
          <p:nvPr/>
        </p:nvPicPr>
        <p:blipFill>
          <a:blip r:embed="rId5"/>
          <a:stretch>
            <a:fillRect/>
          </a:stretch>
        </p:blipFill>
        <p:spPr>
          <a:xfrm>
            <a:off x="2589879" y="6423279"/>
            <a:ext cx="2425321" cy="450723"/>
          </a:xfrm>
          <a:prstGeom prst="rect">
            <a:avLst/>
          </a:prstGeom>
        </p:spPr>
      </p:pic>
      <p:graphicFrame>
        <p:nvGraphicFramePr>
          <p:cNvPr id="9" name="表 8">
            <a:extLst>
              <a:ext uri="{FF2B5EF4-FFF2-40B4-BE49-F238E27FC236}">
                <a16:creationId xmlns:a16="http://schemas.microsoft.com/office/drawing/2014/main" id="{6EEEE3A4-695A-C542-BF66-620F7FC5D29D}"/>
              </a:ext>
            </a:extLst>
          </p:cNvPr>
          <p:cNvGraphicFramePr>
            <a:graphicFrameLocks noGrp="1"/>
          </p:cNvGraphicFramePr>
          <p:nvPr>
            <p:extLst>
              <p:ext uri="{D42A27DB-BD31-4B8C-83A1-F6EECF244321}">
                <p14:modId xmlns:p14="http://schemas.microsoft.com/office/powerpoint/2010/main" val="1737470126"/>
              </p:ext>
            </p:extLst>
          </p:nvPr>
        </p:nvGraphicFramePr>
        <p:xfrm>
          <a:off x="887413" y="3606455"/>
          <a:ext cx="4539198" cy="2205891"/>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27643">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565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930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1,295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extLst>
      <p:ext uri="{BB962C8B-B14F-4D97-AF65-F5344CB8AC3E}">
        <p14:creationId xmlns:p14="http://schemas.microsoft.com/office/powerpoint/2010/main" val="1029296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65000"/>
                    <a:lumOff val="3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230832"/>
          </a:xfrm>
          <a:prstGeom prst="rect">
            <a:avLst/>
          </a:prstGeom>
          <a:noFill/>
        </p:spPr>
        <p:txBody>
          <a:bodyPr wrap="square">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9" name="テキスト ボックス 2">
            <a:extLst>
              <a:ext uri="{FF2B5EF4-FFF2-40B4-BE49-F238E27FC236}">
                <a16:creationId xmlns:a16="http://schemas.microsoft.com/office/drawing/2014/main" id="{A9F73B38-B005-DD41-99E2-35B913519924}"/>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p>
        </p:txBody>
      </p:sp>
      <p:pic>
        <p:nvPicPr>
          <p:cNvPr id="11" name="図 10" descr="黒い背景に白い文字がある&#10;&#10;中程度の精度で自動的に生成された説明">
            <a:extLst>
              <a:ext uri="{FF2B5EF4-FFF2-40B4-BE49-F238E27FC236}">
                <a16:creationId xmlns:a16="http://schemas.microsoft.com/office/drawing/2014/main" id="{CEB4EFCC-61FA-F04A-A403-3F56DA91FB54}"/>
              </a:ext>
            </a:extLst>
          </p:cNvPr>
          <p:cNvPicPr>
            <a:picLocks noChangeAspect="1"/>
          </p:cNvPicPr>
          <p:nvPr/>
        </p:nvPicPr>
        <p:blipFill>
          <a:blip r:embed="rId5"/>
          <a:stretch>
            <a:fillRect/>
          </a:stretch>
        </p:blipFill>
        <p:spPr>
          <a:xfrm>
            <a:off x="3010503" y="6423279"/>
            <a:ext cx="2425321" cy="45072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65000"/>
                    <a:lumOff val="3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7995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秒への短尺化は承っておりません、また</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more 1 meter</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は冠なし</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30</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秒動画のみのご提供となります。</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6" name="テキスト プレースホルダー 2">
            <a:extLst>
              <a:ext uri="{FF2B5EF4-FFF2-40B4-BE49-F238E27FC236}">
                <a16:creationId xmlns:a16="http://schemas.microsoft.com/office/drawing/2014/main" id="{5291D2C2-E43E-3942-8E5B-83A919347814}"/>
              </a:ext>
            </a:extLst>
          </p:cNvPr>
          <p:cNvSpPr txBox="1">
            <a:spLocks noChangeArrowheads="1"/>
          </p:cNvSpPr>
          <p:nvPr/>
        </p:nvSpPr>
        <p:spPr bwMode="auto">
          <a:xfrm>
            <a:off x="6656906" y="1577508"/>
            <a:ext cx="227096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more 1 meter</a:t>
            </a:r>
          </a:p>
        </p:txBody>
      </p:sp>
      <p:graphicFrame>
        <p:nvGraphicFramePr>
          <p:cNvPr id="17" name="表 17">
            <a:extLst>
              <a:ext uri="{FF2B5EF4-FFF2-40B4-BE49-F238E27FC236}">
                <a16:creationId xmlns:a16="http://schemas.microsoft.com/office/drawing/2014/main" id="{EA4772EB-E882-2242-975B-D037087BE3E2}"/>
              </a:ext>
            </a:extLst>
          </p:cNvPr>
          <p:cNvGraphicFramePr>
            <a:graphicFrameLocks noGrp="1"/>
          </p:cNvGraphicFramePr>
          <p:nvPr/>
        </p:nvGraphicFramePr>
        <p:xfrm>
          <a:off x="6780459" y="1911864"/>
          <a:ext cx="2396792" cy="1580592"/>
        </p:xfrm>
        <a:graphic>
          <a:graphicData uri="http://schemas.openxmlformats.org/drawingml/2006/table">
            <a:tbl>
              <a:tblPr/>
              <a:tblGrid>
                <a:gridCol w="599198">
                  <a:extLst>
                    <a:ext uri="{9D8B030D-6E8A-4147-A177-3AD203B41FA5}">
                      <a16:colId xmlns:a16="http://schemas.microsoft.com/office/drawing/2014/main" val="1753760030"/>
                    </a:ext>
                  </a:extLst>
                </a:gridCol>
                <a:gridCol w="1797594">
                  <a:extLst>
                    <a:ext uri="{9D8B030D-6E8A-4147-A177-3AD203B41FA5}">
                      <a16:colId xmlns:a16="http://schemas.microsoft.com/office/drawing/2014/main" val="20003"/>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1" y="3695161"/>
            <a:ext cx="3526662" cy="46166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more 1 meter</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2" name="テキスト ボックス 2">
            <a:extLst>
              <a:ext uri="{FF2B5EF4-FFF2-40B4-BE49-F238E27FC236}">
                <a16:creationId xmlns:a16="http://schemas.microsoft.com/office/drawing/2014/main" id="{EFAA0559-943D-2741-BBCE-852280487090}"/>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p>
        </p:txBody>
      </p:sp>
      <p:pic>
        <p:nvPicPr>
          <p:cNvPr id="24" name="図 23" descr="黒い背景に白い文字がある&#10;&#10;中程度の精度で自動的に生成された説明">
            <a:extLst>
              <a:ext uri="{FF2B5EF4-FFF2-40B4-BE49-F238E27FC236}">
                <a16:creationId xmlns:a16="http://schemas.microsoft.com/office/drawing/2014/main" id="{260F8BD9-0752-964D-B892-3DF254A05170}"/>
              </a:ext>
            </a:extLst>
          </p:cNvPr>
          <p:cNvPicPr>
            <a:picLocks noChangeAspect="1"/>
          </p:cNvPicPr>
          <p:nvPr/>
        </p:nvPicPr>
        <p:blipFill>
          <a:blip r:embed="rId3"/>
          <a:stretch>
            <a:fillRect/>
          </a:stretch>
        </p:blipFill>
        <p:spPr>
          <a:xfrm>
            <a:off x="3019647" y="6423279"/>
            <a:ext cx="2425321" cy="450723"/>
          </a:xfrm>
          <a:prstGeom prst="rect">
            <a:avLst/>
          </a:prstGeom>
        </p:spPr>
      </p:pic>
    </p:spTree>
    <p:extLst>
      <p:ext uri="{BB962C8B-B14F-4D97-AF65-F5344CB8AC3E}">
        <p14:creationId xmlns:p14="http://schemas.microsoft.com/office/powerpoint/2010/main" val="2098633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
            <a:ext cx="10691813" cy="641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各種仕様 </a:t>
            </a:r>
            <a:r>
              <a:rPr lang="en-US" altLang="ja-JP" dirty="0">
                <a:latin typeface="游明朝" panose="02020400000000000000" pitchFamily="18" charset="-128"/>
                <a:ea typeface="游明朝" panose="02020400000000000000" pitchFamily="18" charset="-128"/>
              </a:rPr>
              <a:t>/ </a:t>
            </a:r>
            <a:r>
              <a:rPr lang="ja-JP" altLang="en-US">
                <a:latin typeface="游明朝" panose="02020400000000000000" pitchFamily="18" charset="-128"/>
                <a:ea typeface="游明朝"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2650250789"/>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1,130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(@3.4</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(52,000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(26,000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650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(@2.6</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(52,000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365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(@2.9</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(26,000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430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(52,000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(@2.4</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(26,000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P.18</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(52,000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(26,000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Tie-up 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詳細タップ数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画面</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広告メニュー別 仕様一覧</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P.19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、天気指数配信は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4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時以降の仮押さえは翌日の仮押さえとみなします。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897629662"/>
              </p:ext>
            </p:extLst>
          </p:nvPr>
        </p:nvGraphicFramePr>
        <p:xfrm>
          <a:off x="1914525" y="942975"/>
          <a:ext cx="8777288" cy="5207000"/>
        </p:xfrm>
        <a:graphic>
          <a:graphicData uri="http://schemas.openxmlformats.org/drawingml/2006/table">
            <a:tbl>
              <a:tblPr/>
              <a:tblGrid>
                <a:gridCol w="1970625">
                  <a:extLst>
                    <a:ext uri="{9D8B030D-6E8A-4147-A177-3AD203B41FA5}">
                      <a16:colId xmlns:a16="http://schemas.microsoft.com/office/drawing/2014/main" val="20000"/>
                    </a:ext>
                  </a:extLst>
                </a:gridCol>
                <a:gridCol w="6806663">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有効期間は「フォームからの仮押さえ依頼日を含めて</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営業日以内」とし、最終日の</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17</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時に自動解放いたします。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同一広告主による</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回目以降の仮押さえは、有効期間を過ぎたことによる仮押さえの解除から</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申込にあたって、必ず事前にクリエイティブ考査が必要です。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クリエイティブ考査を通さず申込をいただいても受領することは出来ません。</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考査はメールでご依頼ください。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9833"/>
            <a:ext cx="10691814" cy="642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入稿規定／キャンセル規定／注意事項</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588"/>
            <a:ext cx="10691813" cy="64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a:solidFill>
                  <a:srgbClr val="0A1239"/>
                </a:solidFill>
                <a:latin typeface="游明朝" panose="02020400000000000000" pitchFamily="18" charset="-128"/>
                <a:ea typeface="游明朝"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dirty="0">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テキストと二次元バーコードを自動生成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136490518"/>
              </p:ext>
            </p:extLst>
          </p:nvPr>
        </p:nvGraphicFramePr>
        <p:xfrm>
          <a:off x="557214" y="715063"/>
          <a:ext cx="9635658" cy="646212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5">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312238429"/>
              </p:ext>
            </p:extLst>
          </p:nvPr>
        </p:nvGraphicFramePr>
        <p:xfrm>
          <a:off x="557213" y="713871"/>
          <a:ext cx="9662550" cy="6617983"/>
        </p:xfrm>
        <a:graphic>
          <a:graphicData uri="http://schemas.openxmlformats.org/drawingml/2006/table">
            <a:tbl>
              <a:tblPr/>
              <a:tblGrid>
                <a:gridCol w="2074418">
                  <a:extLst>
                    <a:ext uri="{9D8B030D-6E8A-4147-A177-3AD203B41FA5}">
                      <a16:colId xmlns:a16="http://schemas.microsoft.com/office/drawing/2014/main" val="20000"/>
                    </a:ext>
                  </a:extLst>
                </a:gridCol>
                <a:gridCol w="1608675">
                  <a:extLst>
                    <a:ext uri="{9D8B030D-6E8A-4147-A177-3AD203B41FA5}">
                      <a16:colId xmlns:a16="http://schemas.microsoft.com/office/drawing/2014/main" val="20001"/>
                    </a:ext>
                  </a:extLst>
                </a:gridCol>
                <a:gridCol w="146750">
                  <a:extLst>
                    <a:ext uri="{9D8B030D-6E8A-4147-A177-3AD203B41FA5}">
                      <a16:colId xmlns:a16="http://schemas.microsoft.com/office/drawing/2014/main" val="20002"/>
                    </a:ext>
                  </a:extLst>
                </a:gridCol>
                <a:gridCol w="1377250">
                  <a:extLst>
                    <a:ext uri="{9D8B030D-6E8A-4147-A177-3AD203B41FA5}">
                      <a16:colId xmlns:a16="http://schemas.microsoft.com/office/drawing/2014/main" val="3221927031"/>
                    </a:ext>
                  </a:extLst>
                </a:gridCol>
                <a:gridCol w="2133600">
                  <a:extLst>
                    <a:ext uri="{9D8B030D-6E8A-4147-A177-3AD203B41FA5}">
                      <a16:colId xmlns:a16="http://schemas.microsoft.com/office/drawing/2014/main" val="2900120009"/>
                    </a:ext>
                  </a:extLst>
                </a:gridCol>
                <a:gridCol w="2321857">
                  <a:extLst>
                    <a:ext uri="{9D8B030D-6E8A-4147-A177-3AD203B41FA5}">
                      <a16:colId xmlns:a16="http://schemas.microsoft.com/office/drawing/2014/main" val="1658993963"/>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hMerge="1">
                  <a:txBody>
                    <a:bodyPr/>
                    <a:lstStyle/>
                    <a:p>
                      <a:endParaRPr kumimoji="1" lang="ja-JP" altLang="en-US"/>
                    </a:p>
                  </a:txBody>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天気指数配信</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6320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天気指数コンテンツ横静止画の規定は以下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W:300×H:800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300KB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その他規定あり（次頁参照）</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2">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9449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9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モニター, 座る, 車, オーブン が含まれている画像&#10;&#10;自動的に生成された説明">
            <a:extLst>
              <a:ext uri="{FF2B5EF4-FFF2-40B4-BE49-F238E27FC236}">
                <a16:creationId xmlns:a16="http://schemas.microsoft.com/office/drawing/2014/main" id="{52ADD000-8A26-D14B-9D9B-14036D29FEBB}"/>
              </a:ext>
            </a:extLst>
          </p:cNvPr>
          <p:cNvPicPr>
            <a:picLocks noChangeAspect="1"/>
          </p:cNvPicPr>
          <p:nvPr/>
        </p:nvPicPr>
        <p:blipFill>
          <a:blip r:embed="rId2"/>
          <a:stretch>
            <a:fillRect/>
          </a:stretch>
        </p:blipFill>
        <p:spPr>
          <a:xfrm>
            <a:off x="704241" y="1647142"/>
            <a:ext cx="3901712" cy="2288359"/>
          </a:xfrm>
          <a:prstGeom prst="rect">
            <a:avLst/>
          </a:prstGeom>
        </p:spPr>
      </p:pic>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5377656"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Yu Mincho" panose="02020400000000000000" pitchFamily="18" charset="-128"/>
                <a:ea typeface="Yu Mincho" panose="02020400000000000000" pitchFamily="18" charset="-128"/>
              </a:rPr>
              <a:t>天気指数コンテンツ横静止画　入稿規定</a:t>
            </a:r>
          </a:p>
        </p:txBody>
      </p:sp>
      <p:graphicFrame>
        <p:nvGraphicFramePr>
          <p:cNvPr id="4" name="表 3">
            <a:extLst>
              <a:ext uri="{FF2B5EF4-FFF2-40B4-BE49-F238E27FC236}">
                <a16:creationId xmlns:a16="http://schemas.microsoft.com/office/drawing/2014/main" id="{025D1335-B920-6541-BDBD-23F275AF7039}"/>
              </a:ext>
            </a:extLst>
          </p:cNvPr>
          <p:cNvGraphicFramePr>
            <a:graphicFrameLocks noGrp="1"/>
          </p:cNvGraphicFramePr>
          <p:nvPr>
            <p:extLst>
              <p:ext uri="{D42A27DB-BD31-4B8C-83A1-F6EECF244321}">
                <p14:modId xmlns:p14="http://schemas.microsoft.com/office/powerpoint/2010/main" val="324870935"/>
              </p:ext>
            </p:extLst>
          </p:nvPr>
        </p:nvGraphicFramePr>
        <p:xfrm>
          <a:off x="690885" y="4051229"/>
          <a:ext cx="8328682" cy="1310640"/>
        </p:xfrm>
        <a:graphic>
          <a:graphicData uri="http://schemas.openxmlformats.org/drawingml/2006/table">
            <a:tbl>
              <a:tblPr firstRow="1" bandRow="1">
                <a:tableStyleId>{073A0DAA-6AF3-43AB-8588-CEC1D06C72B9}</a:tableStyleId>
              </a:tblPr>
              <a:tblGrid>
                <a:gridCol w="1258896">
                  <a:extLst>
                    <a:ext uri="{9D8B030D-6E8A-4147-A177-3AD203B41FA5}">
                      <a16:colId xmlns:a16="http://schemas.microsoft.com/office/drawing/2014/main" val="20000"/>
                    </a:ext>
                  </a:extLst>
                </a:gridCol>
                <a:gridCol w="1578861">
                  <a:extLst>
                    <a:ext uri="{9D8B030D-6E8A-4147-A177-3AD203B41FA5}">
                      <a16:colId xmlns:a16="http://schemas.microsoft.com/office/drawing/2014/main" val="20001"/>
                    </a:ext>
                  </a:extLst>
                </a:gridCol>
                <a:gridCol w="1465711">
                  <a:extLst>
                    <a:ext uri="{9D8B030D-6E8A-4147-A177-3AD203B41FA5}">
                      <a16:colId xmlns:a16="http://schemas.microsoft.com/office/drawing/2014/main" val="20002"/>
                    </a:ext>
                  </a:extLst>
                </a:gridCol>
                <a:gridCol w="1438837">
                  <a:extLst>
                    <a:ext uri="{9D8B030D-6E8A-4147-A177-3AD203B41FA5}">
                      <a16:colId xmlns:a16="http://schemas.microsoft.com/office/drawing/2014/main" val="20003"/>
                    </a:ext>
                  </a:extLst>
                </a:gridCol>
                <a:gridCol w="2586377">
                  <a:extLst>
                    <a:ext uri="{9D8B030D-6E8A-4147-A177-3AD203B41FA5}">
                      <a16:colId xmlns:a16="http://schemas.microsoft.com/office/drawing/2014/main" val="20004"/>
                    </a:ext>
                  </a:extLst>
                </a:gridCol>
              </a:tblGrid>
              <a:tr h="0">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配信形式</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画像サイズ</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ファイル形式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容量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非推奨事項</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568938">
                <a:tc>
                  <a:txBody>
                    <a:bodyPr/>
                    <a:lstStyle/>
                    <a:p>
                      <a:pPr algn="ct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静止画</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300×800px</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jpg</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png</a:t>
                      </a:r>
                    </a:p>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※gif</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（アニメ含む）、</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flash</a:t>
                      </a:r>
                      <a:r>
                        <a:rPr kumimoji="1" lang="ja-JP" altLang="en-US" sz="800" b="0" err="1">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html</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不可</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300KB</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以下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・アニメーション</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・多色デザイン（</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5</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色以上）</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・枠線</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・二重広告主表記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・バナー内の詳細ボタン表記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ctr"/>
                      <a:endPar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5" name="テキスト ボックス 4">
            <a:extLst>
              <a:ext uri="{FF2B5EF4-FFF2-40B4-BE49-F238E27FC236}">
                <a16:creationId xmlns:a16="http://schemas.microsoft.com/office/drawing/2014/main" id="{940EB642-8AC4-7A4B-9754-B920F349437C}"/>
              </a:ext>
            </a:extLst>
          </p:cNvPr>
          <p:cNvSpPr txBox="1"/>
          <p:nvPr/>
        </p:nvSpPr>
        <p:spPr>
          <a:xfrm>
            <a:off x="690884" y="5846783"/>
            <a:ext cx="7401753" cy="369332"/>
          </a:xfrm>
          <a:prstGeom prst="rect">
            <a:avLst/>
          </a:prstGeom>
          <a:noFill/>
        </p:spPr>
        <p:txBody>
          <a:bodyPr wrap="square" rtlCol="0">
            <a:spAutoFit/>
          </a:bodyPr>
          <a:lstStyle/>
          <a:p>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※Tokyo Prime </a:t>
            </a:r>
            <a:r>
              <a:rPr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媒体審査基準に則り、クリエイティブ審査をおこないます。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a:p>
            <a:r>
              <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a:t>
            </a:r>
            <a:r>
              <a:rPr kumimoji="1"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バナー内に広告主ロゴ表記が必須となります。</a:t>
            </a:r>
            <a:endPar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p:txBody>
      </p:sp>
      <p:sp>
        <p:nvSpPr>
          <p:cNvPr id="6" name="テキスト ボックス 5">
            <a:extLst>
              <a:ext uri="{FF2B5EF4-FFF2-40B4-BE49-F238E27FC236}">
                <a16:creationId xmlns:a16="http://schemas.microsoft.com/office/drawing/2014/main" id="{54219C67-A276-D849-87C3-D49B3D62CBD8}"/>
              </a:ext>
            </a:extLst>
          </p:cNvPr>
          <p:cNvSpPr txBox="1"/>
          <p:nvPr/>
        </p:nvSpPr>
        <p:spPr>
          <a:xfrm>
            <a:off x="690885" y="1375106"/>
            <a:ext cx="407405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掲載イメージ</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2" name="テキスト ボックス 21">
            <a:extLst>
              <a:ext uri="{FF2B5EF4-FFF2-40B4-BE49-F238E27FC236}">
                <a16:creationId xmlns:a16="http://schemas.microsoft.com/office/drawing/2014/main" id="{765D1A2C-E715-CB47-9CED-88D0547B7FF6}"/>
              </a:ext>
            </a:extLst>
          </p:cNvPr>
          <p:cNvSpPr txBox="1"/>
          <p:nvPr/>
        </p:nvSpPr>
        <p:spPr>
          <a:xfrm>
            <a:off x="5568337" y="1370143"/>
            <a:ext cx="129031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非推奨例</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3" name="角丸四角形 1">
            <a:extLst>
              <a:ext uri="{FF2B5EF4-FFF2-40B4-BE49-F238E27FC236}">
                <a16:creationId xmlns:a16="http://schemas.microsoft.com/office/drawing/2014/main" id="{4BC314C9-1A6B-4C43-8BA7-45677759BC97}"/>
              </a:ext>
            </a:extLst>
          </p:cNvPr>
          <p:cNvSpPr/>
          <p:nvPr/>
        </p:nvSpPr>
        <p:spPr>
          <a:xfrm>
            <a:off x="5662512" y="1999723"/>
            <a:ext cx="755642" cy="1434258"/>
          </a:xfrm>
          <a:prstGeom prst="roundRect">
            <a:avLst>
              <a:gd name="adj" fmla="val 1163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Mincho" panose="02020400000000000000" pitchFamily="18" charset="-128"/>
              <a:ea typeface="Yu Mincho" panose="02020400000000000000" pitchFamily="18" charset="-128"/>
              <a:cs typeface="Meiryo" charset="-128"/>
            </a:endParaRPr>
          </a:p>
        </p:txBody>
      </p:sp>
      <p:pic>
        <p:nvPicPr>
          <p:cNvPr id="24" name="図 23">
            <a:extLst>
              <a:ext uri="{FF2B5EF4-FFF2-40B4-BE49-F238E27FC236}">
                <a16:creationId xmlns:a16="http://schemas.microsoft.com/office/drawing/2014/main" id="{A139E6E9-15DD-B440-BED9-51DD0F0B8CB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64885" y="2042475"/>
            <a:ext cx="810859" cy="817533"/>
          </a:xfrm>
          <a:prstGeom prst="rect">
            <a:avLst/>
          </a:prstGeom>
        </p:spPr>
      </p:pic>
      <p:pic>
        <p:nvPicPr>
          <p:cNvPr id="25" name="図 24">
            <a:extLst>
              <a:ext uri="{FF2B5EF4-FFF2-40B4-BE49-F238E27FC236}">
                <a16:creationId xmlns:a16="http://schemas.microsoft.com/office/drawing/2014/main" id="{04BD9EA6-B8E4-0A4B-A2C6-E5ECB2462D59}"/>
              </a:ext>
            </a:extLst>
          </p:cNvPr>
          <p:cNvPicPr>
            <a:picLocks noChangeAspect="1"/>
          </p:cNvPicPr>
          <p:nvPr/>
        </p:nvPicPr>
        <p:blipFill rotWithShape="1">
          <a:blip r:embed="rId4">
            <a:extLst>
              <a:ext uri="{28A0092B-C50C-407E-A947-70E740481C1C}">
                <a14:useLocalDpi xmlns:a14="http://schemas.microsoft.com/office/drawing/2010/main"/>
              </a:ext>
            </a:extLst>
          </a:blip>
          <a:srcRect l="13992" r="15273"/>
          <a:stretch/>
        </p:blipFill>
        <p:spPr>
          <a:xfrm rot="16200000">
            <a:off x="7341828" y="2339256"/>
            <a:ext cx="1430943" cy="732805"/>
          </a:xfrm>
          <a:prstGeom prst="rect">
            <a:avLst/>
          </a:prstGeom>
        </p:spPr>
      </p:pic>
      <p:sp>
        <p:nvSpPr>
          <p:cNvPr id="26" name="テキスト ボックス 25">
            <a:extLst>
              <a:ext uri="{FF2B5EF4-FFF2-40B4-BE49-F238E27FC236}">
                <a16:creationId xmlns:a16="http://schemas.microsoft.com/office/drawing/2014/main" id="{38F60E47-4125-EF40-83AC-7A55BEF48046}"/>
              </a:ext>
            </a:extLst>
          </p:cNvPr>
          <p:cNvSpPr txBox="1"/>
          <p:nvPr/>
        </p:nvSpPr>
        <p:spPr>
          <a:xfrm>
            <a:off x="5590831" y="1746402"/>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7" name="テキスト ボックス 26">
            <a:extLst>
              <a:ext uri="{FF2B5EF4-FFF2-40B4-BE49-F238E27FC236}">
                <a16:creationId xmlns:a16="http://schemas.microsoft.com/office/drawing/2014/main" id="{E5D92168-3AF4-664F-97C3-122719C7D300}"/>
              </a:ext>
            </a:extLst>
          </p:cNvPr>
          <p:cNvSpPr txBox="1"/>
          <p:nvPr/>
        </p:nvSpPr>
        <p:spPr>
          <a:xfrm>
            <a:off x="6574028" y="175112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8" name="テキスト ボックス 27">
            <a:extLst>
              <a:ext uri="{FF2B5EF4-FFF2-40B4-BE49-F238E27FC236}">
                <a16:creationId xmlns:a16="http://schemas.microsoft.com/office/drawing/2014/main" id="{5AB1817E-0C96-FA41-9CD5-CD9530C0F494}"/>
              </a:ext>
            </a:extLst>
          </p:cNvPr>
          <p:cNvSpPr txBox="1"/>
          <p:nvPr/>
        </p:nvSpPr>
        <p:spPr>
          <a:xfrm>
            <a:off x="7624324" y="175446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Tree>
    <p:extLst>
      <p:ext uri="{BB962C8B-B14F-4D97-AF65-F5344CB8AC3E}">
        <p14:creationId xmlns:p14="http://schemas.microsoft.com/office/powerpoint/2010/main" val="3701370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rPr>
              <a:t>5. </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rPr>
              <a:t>掲載停止について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chemeClr val="bg2">
                    <a:lumMod val="50000"/>
                  </a:schemeClr>
                </a:solidFill>
                <a:latin typeface="游明朝" panose="02020400000000000000" pitchFamily="18" charset="-128"/>
                <a:ea typeface="游明朝" panose="02020400000000000000" pitchFamily="18" charset="-128"/>
              </a:rPr>
              <a:t>について</a:t>
            </a:r>
            <a:r>
              <a:rPr lang="ja-JP" altLang="en-US" sz="800">
                <a:solidFill>
                  <a:schemeClr val="bg2">
                    <a:lumMod val="50000"/>
                  </a:schemeClr>
                </a:solidFill>
                <a:latin typeface="游明朝" panose="02020400000000000000" pitchFamily="18" charset="-128"/>
                <a:ea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panose="02020400000000000000" pitchFamily="18" charset="-128"/>
              </a:rPr>
              <a:t>当社所定の審査</a:t>
            </a:r>
            <a:r>
              <a:rPr lang="ja-JP" altLang="en-US" sz="800">
                <a:solidFill>
                  <a:schemeClr val="bg2">
                    <a:lumMod val="50000"/>
                  </a:schemeClr>
                </a:solidFill>
                <a:latin typeface="游明朝" panose="02020400000000000000" pitchFamily="18" charset="-128"/>
                <a:ea typeface="游明朝" panose="02020400000000000000" pitchFamily="18" charset="-128"/>
              </a:rPr>
              <a:t>をした後においても、</a:t>
            </a:r>
            <a:r>
              <a:rPr lang="en-US" altLang="ja-JP" sz="800" dirty="0">
                <a:solidFill>
                  <a:schemeClr val="bg2">
                    <a:lumMod val="50000"/>
                  </a:schemeClr>
                </a:solidFill>
                <a:latin typeface="游明朝" panose="02020400000000000000" pitchFamily="18" charset="-128"/>
                <a:ea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chemeClr val="bg2">
                    <a:lumMod val="50000"/>
                  </a:schemeClr>
                </a:solidFill>
                <a:latin typeface="游明朝" panose="02020400000000000000" pitchFamily="18" charset="-128"/>
                <a:ea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chemeClr val="bg2">
                    <a:lumMod val="50000"/>
                  </a:schemeClr>
                </a:solidFill>
                <a:latin typeface="游明朝" panose="02020400000000000000" pitchFamily="18" charset="-128"/>
                <a:ea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chemeClr val="bg2">
                    <a:lumMod val="50000"/>
                  </a:schemeClr>
                </a:solidFill>
                <a:latin typeface="游明朝" panose="02020400000000000000" pitchFamily="18" charset="-128"/>
                <a:ea typeface="游明朝" panose="02020400000000000000" pitchFamily="18" charset="-128"/>
              </a:rPr>
              <a:t>の掲載を</a:t>
            </a:r>
            <a:r>
              <a:rPr lang="ja-JP" altLang="en-US" sz="800">
                <a:solidFill>
                  <a:schemeClr val="bg2">
                    <a:lumMod val="50000"/>
                  </a:schemeClr>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chemeClr val="bg2">
                  <a:lumMod val="50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88340"/>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游明朝" panose="02020400000000000000" pitchFamily="18" charset="-128"/>
                <a:ea typeface="游明朝" panose="02020400000000000000" pitchFamily="18" charset="-128"/>
              </a:rPr>
              <a:t>www.tokyo-prime.jp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游明朝" panose="02020400000000000000" pitchFamily="18" charset="-128"/>
                <a:ea typeface="游明朝" panose="02020400000000000000" pitchFamily="18" charset="-128"/>
              </a:rPr>
              <a:t>sales@tokyo-prime.jp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b="1">
                <a:solidFill>
                  <a:srgbClr val="0A1239"/>
                </a:solidFill>
                <a:latin typeface="游明朝" panose="02020400000000000000" pitchFamily="18" charset="-128"/>
                <a:ea typeface="游明朝" panose="02020400000000000000" pitchFamily="18" charset="-128"/>
              </a:rPr>
              <a:t>株式会社</a:t>
            </a:r>
            <a:r>
              <a:rPr lang="en-US" altLang="ja-JP" sz="1200" b="1" dirty="0">
                <a:solidFill>
                  <a:srgbClr val="0A1239"/>
                </a:solidFill>
                <a:latin typeface="游明朝" panose="02020400000000000000" pitchFamily="18" charset="-128"/>
                <a:ea typeface="游明朝" panose="02020400000000000000" pitchFamily="18" charset="-128"/>
              </a:rPr>
              <a:t>IRIS</a:t>
            </a:r>
            <a:endParaRPr lang="ja-JP" altLang="ja-JP" sz="1200" b="1">
              <a:solidFill>
                <a:srgbClr val="0A1239"/>
              </a:solidFill>
              <a:latin typeface="游明朝" panose="02020400000000000000" pitchFamily="18" charset="-128"/>
              <a:ea typeface="游明朝"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52,000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26,000,000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847" cy="1335417"/>
              <a:chOff x="8477610" y="2324922"/>
              <a:chExt cx="1778847" cy="1335417"/>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4" y="2324922"/>
                <a:ext cx="1775673" cy="1335417"/>
                <a:chOff x="8480784" y="2324922"/>
                <a:chExt cx="1775673" cy="1335417"/>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399563" y="2331274"/>
                  <a:ext cx="814049" cy="1329065"/>
                  <a:chOff x="9399563" y="2331274"/>
                  <a:chExt cx="814049" cy="1329065"/>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20,000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8335"/>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1,300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3,300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上記都市以外でも静岡、岐阜、三重、滋賀、茨城、奈良、徳島、金沢、富山で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設置台数は</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2021</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年</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7043642"/>
            <a:ext cx="10587037" cy="363728"/>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国内</a:t>
            </a:r>
            <a:r>
              <a:rPr lang="en-US" altLang="ja-JP" dirty="0">
                <a:solidFill>
                  <a:srgbClr val="7F7F7F"/>
                </a:solidFill>
                <a:latin typeface="游明朝" panose="02020400000000000000" pitchFamily="18" charset="-128"/>
                <a:ea typeface="游明朝" panose="02020400000000000000" pitchFamily="18" charset="-128"/>
              </a:rPr>
              <a:t>No.1 </a:t>
            </a:r>
            <a:r>
              <a:rPr lang="ja-JP" altLang="en-US">
                <a:solidFill>
                  <a:srgbClr val="7F7F7F"/>
                </a:solidFill>
                <a:latin typeface="游明朝" panose="02020400000000000000" pitchFamily="18" charset="-128"/>
                <a:ea typeface="游明朝" panose="02020400000000000000" pitchFamily="18" charset="-128"/>
              </a:rPr>
              <a:t>タクシー・サイネージメディア　</a:t>
            </a:r>
            <a:r>
              <a:rPr lang="en-US" altLang="ja-JP" dirty="0">
                <a:solidFill>
                  <a:srgbClr val="7F7F7F"/>
                </a:solidFill>
                <a:latin typeface="游明朝" panose="02020400000000000000" pitchFamily="18" charset="-128"/>
                <a:ea typeface="游明朝" panose="02020400000000000000" pitchFamily="18" charset="-128"/>
              </a:rPr>
              <a:t>〜</a:t>
            </a:r>
            <a:r>
              <a:rPr lang="ja-JP" altLang="en-US">
                <a:solidFill>
                  <a:srgbClr val="7F7F7F"/>
                </a:solidFill>
                <a:latin typeface="游明朝" panose="02020400000000000000" pitchFamily="18" charset="-128"/>
                <a:ea typeface="游明朝" panose="02020400000000000000" pitchFamily="18" charset="-128"/>
              </a:rPr>
              <a:t>東京および国内での設置台数最多</a:t>
            </a:r>
            <a:r>
              <a:rPr lang="en-US" altLang="ja-JP" dirty="0">
                <a:solidFill>
                  <a:srgbClr val="7F7F7F"/>
                </a:solidFill>
                <a:latin typeface="游明朝" panose="02020400000000000000" pitchFamily="18" charset="-128"/>
                <a:ea typeface="游明朝" panose="02020400000000000000" pitchFamily="18" charset="-128"/>
              </a:rPr>
              <a:t>〜</a:t>
            </a:r>
            <a:endParaRPr lang="ja-JP" altLang="en-US">
              <a:solidFill>
                <a:srgbClr val="7F7F7F"/>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99403"/>
            <a:ext cx="9145587" cy="291771"/>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a:t>
            </a:r>
            <a:r>
              <a:rPr lang="en-US" altLang="ja-JP" dirty="0">
                <a:latin typeface="游明朝 Demibold" panose="02020600000000000000" pitchFamily="18" charset="-128"/>
                <a:ea typeface="游明朝 Demibold" panose="02020600000000000000" pitchFamily="18" charset="-128"/>
              </a:rPr>
              <a:t>12</a:t>
            </a:r>
            <a:r>
              <a:rPr>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7011724"/>
            <a:ext cx="10691813" cy="205315"/>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496252"/>
            <a:ext cx="9145587" cy="164697"/>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934647"/>
            <a:ext cx="10691813" cy="55821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１回のタクシー乗車は平均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lang="en-US" altLang="ja-JP" dirty="0">
                <a:latin typeface="游明朝 Demibold" panose="02020600000000000000" pitchFamily="18" charset="-128"/>
                <a:ea typeface="游明朝 Demibold" panose="02020600000000000000" pitchFamily="18" charset="-128"/>
              </a:rPr>
              <a:t>18</a:t>
            </a:r>
            <a:r>
              <a:rPr>
                <a:latin typeface="游明朝 Demibold" panose="02020600000000000000" pitchFamily="18" charset="-128"/>
                <a:ea typeface="游明朝 Demibold" panose="02020600000000000000" pitchFamily="18" charset="-128"/>
              </a:rPr>
              <a:t>分間のリラックス。眼前</a:t>
            </a:r>
            <a:r>
              <a:rPr lang="en-US" altLang="ja-JP" dirty="0">
                <a:latin typeface="游明朝 Demibold" panose="02020600000000000000" pitchFamily="18" charset="-128"/>
                <a:ea typeface="游明朝 Demibold" panose="02020600000000000000" pitchFamily="18" charset="-128"/>
              </a:rPr>
              <a:t>60</a:t>
            </a:r>
            <a:r>
              <a:rPr>
                <a:latin typeface="游明朝 Demibold" panose="02020600000000000000" pitchFamily="18" charset="-128"/>
                <a:ea typeface="游明朝 Demibold" panose="02020600000000000000" pitchFamily="18" charset="-128"/>
              </a:rPr>
              <a:t>センチ。</a:t>
            </a:r>
          </a:p>
        </p:txBody>
      </p:sp>
      <p:sp>
        <p:nvSpPr>
          <p:cNvPr id="4" name="正方形/長方形 3">
            <a:extLst>
              <a:ext uri="{FF2B5EF4-FFF2-40B4-BE49-F238E27FC236}">
                <a16:creationId xmlns:a16="http://schemas.microsoft.com/office/drawing/2014/main" id="{861E841B-4F00-C543-AD78-C549FE73E2BF}"/>
              </a:ext>
            </a:extLst>
          </p:cNvPr>
          <p:cNvSpPr/>
          <p:nvPr/>
        </p:nvSpPr>
        <p:spPr>
          <a:xfrm>
            <a:off x="4120303" y="7319416"/>
            <a:ext cx="2440092" cy="240259"/>
          </a:xfrm>
          <a:prstGeom prst="rect">
            <a:avLst/>
          </a:prstGeom>
        </p:spPr>
        <p:txBody>
          <a:bodyPr wrap="none">
            <a:spAutoFit/>
          </a:bodyPr>
          <a:lstStyle/>
          <a:p>
            <a:pPr algn="ctr" eaLnBrk="1" hangingPunct="1">
              <a:lnSpc>
                <a:spcPct val="130000"/>
              </a:lnSpc>
            </a:pPr>
            <a:r>
              <a:rPr lang="en-US" altLang="ja-JP" sz="800" dirty="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深夜時間帯 </a:t>
            </a:r>
            <a:r>
              <a:rPr lang="en-US" altLang="ja-JP" sz="800" dirty="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22:00〜5:59 </a:t>
            </a:r>
            <a:r>
              <a:rPr lang="ja-JP" altLang="en-US" sz="80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はデフォルト音声</a:t>
            </a:r>
            <a:r>
              <a:rPr lang="en-US" altLang="ja-JP" sz="800" dirty="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OFF</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 </a:t>
            </a:r>
            <a:r>
              <a:rPr lang="ja-JP" altLang="en-US">
                <a:solidFill>
                  <a:srgbClr val="7F7F7F"/>
                </a:solidFill>
                <a:latin typeface="游明朝" panose="02020400000000000000" pitchFamily="18" charset="-128"/>
                <a:ea typeface="游明朝" panose="02020400000000000000" pitchFamily="18" charset="-128"/>
              </a:rPr>
              <a:t>に接触したユーザに対し、</a:t>
            </a:r>
            <a:r>
              <a:rPr lang="en-US" altLang="ja-JP" dirty="0">
                <a:solidFill>
                  <a:srgbClr val="7F7F7F"/>
                </a:solidFill>
                <a:latin typeface="游明朝" panose="02020400000000000000" pitchFamily="18" charset="-128"/>
                <a:ea typeface="游明朝" panose="02020400000000000000" pitchFamily="18" charset="-128"/>
              </a:rPr>
              <a:t>3</a:t>
            </a:r>
            <a:r>
              <a:rPr lang="ja-JP" altLang="en-US">
                <a:solidFill>
                  <a:srgbClr val="7F7F7F"/>
                </a:solidFill>
                <a:latin typeface="游明朝" panose="02020400000000000000" pitchFamily="18" charset="-128"/>
                <a:ea typeface="游明朝" panose="02020400000000000000" pitchFamily="18" charset="-128"/>
              </a:rPr>
              <a:t>つの観点で効果検証。</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rgbClr val="7F7F7F"/>
                </a:solidFill>
                <a:latin typeface="游明朝" panose="02020400000000000000" pitchFamily="18" charset="-128"/>
                <a:ea typeface="游明朝" panose="02020400000000000000" pitchFamily="18" charset="-128"/>
              </a:rPr>
              <a:t>24</a:t>
            </a:r>
            <a:r>
              <a:rPr lang="ja-JP" altLang="en-US">
                <a:solidFill>
                  <a:srgbClr val="7F7F7F"/>
                </a:solidFill>
                <a:latin typeface="游明朝" panose="02020400000000000000" pitchFamily="18" charset="-128"/>
                <a:ea typeface="游明朝" panose="02020400000000000000" pitchFamily="18" charset="-128"/>
              </a:rPr>
              <a:t>時間</a:t>
            </a:r>
            <a:r>
              <a:rPr lang="en-US" altLang="ja-JP" dirty="0">
                <a:solidFill>
                  <a:srgbClr val="7F7F7F"/>
                </a:solidFill>
                <a:latin typeface="游明朝" panose="02020400000000000000" pitchFamily="18" charset="-128"/>
                <a:ea typeface="游明朝" panose="02020400000000000000" pitchFamily="18" charset="-128"/>
              </a:rPr>
              <a:t>365</a:t>
            </a:r>
            <a:r>
              <a:rPr lang="ja-JP" altLang="en-US">
                <a:solidFill>
                  <a:srgbClr val="7F7F7F"/>
                </a:solidFill>
                <a:latin typeface="游明朝" panose="02020400000000000000" pitchFamily="18" charset="-128"/>
                <a:ea typeface="游明朝" panose="02020400000000000000" pitchFamily="18" charset="-128"/>
              </a:rPr>
              <a:t>日利用されています。</a:t>
            </a:r>
            <a:br>
              <a:rPr lang="en-US" altLang="ja-JP" dirty="0">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21775" cy="4881563"/>
            <a:chOff x="927100" y="847725"/>
            <a:chExt cx="9121775"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136269</TotalTime>
  <Words>13073</Words>
  <Application>Microsoft Macintosh PowerPoint</Application>
  <PresentationFormat>ユーザー設定</PresentationFormat>
  <Paragraphs>1903</Paragraphs>
  <Slides>46</Slides>
  <Notes>35</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46</vt:i4>
      </vt:variant>
    </vt:vector>
  </HeadingPairs>
  <TitlesOfParts>
    <vt:vector size="63" baseType="lpstr">
      <vt:lpstr>.LucidaGrandeUI</vt:lpstr>
      <vt:lpstr>HG明朝B</vt:lpstr>
      <vt:lpstr>Yu Gothic Medium</vt:lpstr>
      <vt:lpstr>システムフォント（レギュラー）</vt:lpstr>
      <vt:lpstr>Yu Gothic</vt:lpstr>
      <vt:lpstr>Yu Gothic</vt:lpstr>
      <vt:lpstr>游明朝</vt:lpstr>
      <vt:lpstr>游明朝</vt:lpstr>
      <vt:lpstr>游明朝 Demibold</vt:lpstr>
      <vt:lpstr>游明朝 Demibold</vt:lpstr>
      <vt:lpstr>游明朝 Light</vt:lpstr>
      <vt:lpstr>Arial</vt:lpstr>
      <vt:lpstr>Calibri</vt:lpstr>
      <vt:lpstr>Cambria</vt:lpstr>
      <vt:lpstr>Trajan Pro 3 Semibold</vt:lpstr>
      <vt:lpstr>Trajan Sans Pro Semibold</vt:lpstr>
      <vt:lpstr>Office テーマ</vt:lpstr>
      <vt:lpstr>PowerPoint プレゼンテーション</vt:lpstr>
      <vt:lpstr>PowerPoint プレゼンテーション</vt:lpstr>
      <vt:lpstr>PowerPoint プレゼンテーション</vt:lpstr>
      <vt:lpstr>PowerPoint プレゼンテーション</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グロス1,000万円以上（※1回1期間あたり）のご発注で態度変容調査を無償提供します。</vt:lpstr>
      <vt:lpstr>　　　　　　　メニュー </vt:lpstr>
      <vt:lpstr>　　　　　　　メニュー </vt:lpstr>
      <vt:lpstr>　　　　　　　　　　メニュー詳細</vt:lpstr>
      <vt:lpstr>　　　　　　　　　　メニュー詳細</vt:lpstr>
      <vt:lpstr>天気指数配信メニュー 詳細</vt:lpstr>
      <vt:lpstr>制作タイアップメニュー 詳細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各種仕様 / 申込の流れ</vt:lpstr>
      <vt:lpstr>広告メニュー別 仕様一覧</vt:lpstr>
      <vt:lpstr>PowerPoint プレゼンテーション</vt:lpstr>
      <vt:lpstr>PowerPoint プレゼンテーション</vt:lpstr>
      <vt:lpstr>入稿規定／キャンセル規定／注意事項</vt:lpstr>
      <vt:lpstr>クリエイティブ表示領域と画面下部の各種操作ボタン領域とにわかれています。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769</cp:revision>
  <cp:lastPrinted>2020-06-14T22:17:45Z</cp:lastPrinted>
  <dcterms:created xsi:type="dcterms:W3CDTF">2020-06-05T15:22:11Z</dcterms:created>
  <dcterms:modified xsi:type="dcterms:W3CDTF">2021-06-28T09:04:47Z</dcterms:modified>
</cp:coreProperties>
</file>