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9"/>
  </p:notesMasterIdLst>
  <p:handoutMasterIdLst>
    <p:handoutMasterId r:id="rId50"/>
  </p:handoutMasterIdLst>
  <p:sldIdLst>
    <p:sldId id="267" r:id="rId2"/>
    <p:sldId id="256" r:id="rId3"/>
    <p:sldId id="311" r:id="rId4"/>
    <p:sldId id="271" r:id="rId5"/>
    <p:sldId id="270" r:id="rId6"/>
    <p:sldId id="257" r:id="rId7"/>
    <p:sldId id="258" r:id="rId8"/>
    <p:sldId id="259" r:id="rId9"/>
    <p:sldId id="314" r:id="rId10"/>
    <p:sldId id="312" r:id="rId11"/>
    <p:sldId id="315" r:id="rId12"/>
    <p:sldId id="316" r:id="rId13"/>
    <p:sldId id="313" r:id="rId14"/>
    <p:sldId id="262" r:id="rId15"/>
    <p:sldId id="305" r:id="rId16"/>
    <p:sldId id="300" r:id="rId17"/>
    <p:sldId id="276" r:id="rId18"/>
    <p:sldId id="301" r:id="rId19"/>
    <p:sldId id="279" r:id="rId20"/>
    <p:sldId id="322" r:id="rId21"/>
    <p:sldId id="307" r:id="rId22"/>
    <p:sldId id="304" r:id="rId23"/>
    <p:sldId id="320" r:id="rId24"/>
    <p:sldId id="326" r:id="rId25"/>
    <p:sldId id="280" r:id="rId26"/>
    <p:sldId id="330" r:id="rId27"/>
    <p:sldId id="324" r:id="rId28"/>
    <p:sldId id="321" r:id="rId29"/>
    <p:sldId id="289" r:id="rId30"/>
    <p:sldId id="317" r:id="rId31"/>
    <p:sldId id="265" r:id="rId32"/>
    <p:sldId id="286" r:id="rId33"/>
    <p:sldId id="285" r:id="rId34"/>
    <p:sldId id="308" r:id="rId35"/>
    <p:sldId id="318" r:id="rId36"/>
    <p:sldId id="323" r:id="rId37"/>
    <p:sldId id="290" r:id="rId38"/>
    <p:sldId id="291" r:id="rId39"/>
    <p:sldId id="309" r:id="rId40"/>
    <p:sldId id="310" r:id="rId41"/>
    <p:sldId id="294" r:id="rId42"/>
    <p:sldId id="295" r:id="rId43"/>
    <p:sldId id="328" r:id="rId44"/>
    <p:sldId id="329" r:id="rId45"/>
    <p:sldId id="296" r:id="rId46"/>
    <p:sldId id="298" r:id="rId47"/>
    <p:sldId id="299" r:id="rId48"/>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68"/>
    <p:restoredTop sz="95827" autoAdjust="0"/>
  </p:normalViewPr>
  <p:slideViewPr>
    <p:cSldViewPr snapToGrid="0" snapToObjects="1">
      <p:cViewPr varScale="1">
        <p:scale>
          <a:sx n="139" d="100"/>
          <a:sy n="139" d="100"/>
        </p:scale>
        <p:origin x="2552" y="168"/>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2021/3/29</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2021/3/29</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47292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30</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37</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40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41</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2021.07-2021.09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emf"/><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22.em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9.gif"/></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8.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0.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7</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9</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グラフィックス 7">
            <a:extLst>
              <a:ext uri="{FF2B5EF4-FFF2-40B4-BE49-F238E27FC236}">
                <a16:creationId xmlns:a16="http://schemas.microsoft.com/office/drawing/2014/main" id="{C3B6A19E-2FDC-614C-BAAA-EAE6F76E92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204" y="1000655"/>
            <a:ext cx="8606672" cy="5010617"/>
          </a:xfrm>
          <a:prstGeom prst="rect">
            <a:avLst/>
          </a:prstGeom>
        </p:spPr>
      </p:pic>
      <p:cxnSp>
        <p:nvCxnSpPr>
          <p:cNvPr id="36" name="直線コネクタ 35">
            <a:extLst>
              <a:ext uri="{FF2B5EF4-FFF2-40B4-BE49-F238E27FC236}">
                <a16:creationId xmlns:a16="http://schemas.microsoft.com/office/drawing/2014/main" id="{86F964E3-1538-6940-AC17-E069E6D60752}"/>
              </a:ext>
            </a:extLst>
          </p:cNvPr>
          <p:cNvCxnSpPr/>
          <p:nvPr/>
        </p:nvCxnSpPr>
        <p:spPr>
          <a:xfrm>
            <a:off x="1893974" y="2386445"/>
            <a:ext cx="770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en-US" altLang="ja-JP" dirty="0">
                <a:solidFill>
                  <a:srgbClr val="7F7F7F"/>
                </a:solidFill>
                <a:latin typeface="游明朝" panose="02020400000000000000" pitchFamily="18" charset="-128"/>
                <a:ea typeface="游明朝" panose="02020400000000000000" pitchFamily="18" charset="-128"/>
              </a:rPr>
              <a:t>Premium Video Ads</a:t>
            </a:r>
            <a:r>
              <a:rPr lang="ja-JP" altLang="en-US">
                <a:solidFill>
                  <a:srgbClr val="7F7F7F"/>
                </a:solidFill>
                <a:latin typeface="游明朝" panose="02020400000000000000" pitchFamily="18" charset="-128"/>
                <a:ea typeface="游明朝" panose="02020400000000000000" pitchFamily="18" charset="-128"/>
              </a:rPr>
              <a:t>の表示回数は安定して想定表示回数（</a:t>
            </a:r>
            <a:r>
              <a:rPr lang="en-US" altLang="ja-JP" dirty="0">
                <a:solidFill>
                  <a:srgbClr val="7F7F7F"/>
                </a:solidFill>
                <a:latin typeface="游明朝" panose="02020400000000000000" pitchFamily="18" charset="-128"/>
                <a:ea typeface="游明朝" panose="02020400000000000000" pitchFamily="18" charset="-128"/>
              </a:rPr>
              <a:t>320</a:t>
            </a:r>
            <a:r>
              <a:rPr lang="ja-JP" altLang="en-US">
                <a:solidFill>
                  <a:srgbClr val="7F7F7F"/>
                </a:solidFill>
                <a:latin typeface="游明朝" panose="02020400000000000000" pitchFamily="18" charset="-128"/>
                <a:ea typeface="游明朝" panose="02020400000000000000" pitchFamily="18" charset="-128"/>
              </a:rPr>
              <a:t>万回）を上回っています</a:t>
            </a:r>
            <a:endParaRPr kumimoji="1" lang="ja-JP" altLang="en-US"/>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ja-JP" altLang="en-US">
                <a:latin typeface="游明朝 Demibold" panose="02020600000000000000" pitchFamily="18" charset="-128"/>
                <a:ea typeface="游明朝 Demibold" panose="02020600000000000000" pitchFamily="18" charset="-128"/>
              </a:rPr>
              <a:t>　　　　　　　　　　　　の広告表示回数</a:t>
            </a:r>
          </a:p>
        </p:txBody>
      </p:sp>
      <p:sp>
        <p:nvSpPr>
          <p:cNvPr id="40" name="正方形/長方形 18">
            <a:extLst>
              <a:ext uri="{FF2B5EF4-FFF2-40B4-BE49-F238E27FC236}">
                <a16:creationId xmlns:a16="http://schemas.microsoft.com/office/drawing/2014/main" id="{09118D07-1747-3D4E-B251-E8DE8418F172}"/>
              </a:ext>
            </a:extLst>
          </p:cNvPr>
          <p:cNvSpPr>
            <a:spLocks noChangeArrowheads="1"/>
          </p:cNvSpPr>
          <p:nvPr/>
        </p:nvSpPr>
        <p:spPr bwMode="auto">
          <a:xfrm>
            <a:off x="682625" y="306388"/>
            <a:ext cx="51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600" b="1" dirty="0">
                <a:solidFill>
                  <a:srgbClr val="595959"/>
                </a:solidFill>
                <a:latin typeface="游明朝 Demibold" panose="02020600000000000000" pitchFamily="18" charset="-128"/>
                <a:ea typeface="游明朝 Demibold" panose="02020600000000000000" pitchFamily="18" charset="-128"/>
              </a:rPr>
              <a:t>2021</a:t>
            </a:r>
            <a:r>
              <a:rPr lang="ja-JP" altLang="en-US" sz="1600" b="1">
                <a:solidFill>
                  <a:srgbClr val="595959"/>
                </a:solidFill>
                <a:latin typeface="游明朝 Demibold" panose="02020600000000000000" pitchFamily="18" charset="-128"/>
                <a:ea typeface="游明朝 Demibold" panose="02020600000000000000" pitchFamily="18" charset="-128"/>
              </a:rPr>
              <a:t>年</a:t>
            </a:r>
            <a:r>
              <a:rPr lang="en-US" altLang="ja-JP" sz="1600" b="1" dirty="0">
                <a:solidFill>
                  <a:srgbClr val="595959"/>
                </a:solidFill>
                <a:latin typeface="游明朝 Demibold" panose="02020600000000000000" pitchFamily="18" charset="-128"/>
                <a:ea typeface="游明朝 Demibold" panose="02020600000000000000" pitchFamily="18" charset="-128"/>
              </a:rPr>
              <a:t>1</a:t>
            </a:r>
            <a:r>
              <a:rPr lang="ja-JP" altLang="en-US" sz="1600" b="1">
                <a:solidFill>
                  <a:srgbClr val="595959"/>
                </a:solidFill>
                <a:latin typeface="游明朝 Demibold" panose="02020600000000000000" pitchFamily="18" charset="-128"/>
                <a:ea typeface="游明朝 Demibold" panose="02020600000000000000" pitchFamily="18" charset="-128"/>
              </a:rPr>
              <a:t>月</a:t>
            </a:r>
            <a:r>
              <a:rPr lang="en-US" altLang="ja-JP" sz="1600" b="1" dirty="0">
                <a:solidFill>
                  <a:srgbClr val="595959"/>
                </a:solidFill>
                <a:latin typeface="游明朝 Demibold" panose="02020600000000000000" pitchFamily="18" charset="-128"/>
                <a:ea typeface="游明朝 Demibold" panose="02020600000000000000" pitchFamily="18" charset="-128"/>
              </a:rPr>
              <a:t>〜3</a:t>
            </a:r>
            <a:r>
              <a:rPr lang="ja-JP" altLang="en-US" sz="1600" b="1">
                <a:solidFill>
                  <a:srgbClr val="595959"/>
                </a:solidFill>
                <a:latin typeface="游明朝 Demibold" panose="02020600000000000000" pitchFamily="18" charset="-128"/>
                <a:ea typeface="游明朝 Demibold" panose="02020600000000000000" pitchFamily="18" charset="-128"/>
              </a:rPr>
              <a:t>月の</a:t>
            </a:r>
            <a:r>
              <a:rPr lang="en-US" altLang="ja-JP" sz="1600" b="1" dirty="0">
                <a:solidFill>
                  <a:srgbClr val="595959"/>
                </a:solidFill>
                <a:latin typeface="游明朝 Demibold" panose="02020600000000000000" pitchFamily="18" charset="-128"/>
                <a:ea typeface="游明朝 Demibold" panose="02020600000000000000" pitchFamily="18" charset="-128"/>
              </a:rPr>
              <a:t>Premium Video Ads</a:t>
            </a:r>
            <a:r>
              <a:rPr lang="ja-JP" altLang="en-US" sz="1600" b="1">
                <a:solidFill>
                  <a:srgbClr val="595959"/>
                </a:solidFill>
                <a:latin typeface="游明朝 Demibold" panose="02020600000000000000" pitchFamily="18" charset="-128"/>
                <a:ea typeface="游明朝 Demibold" panose="02020600000000000000" pitchFamily="18" charset="-128"/>
              </a:rPr>
              <a:t>の表示回数推移</a:t>
            </a:r>
          </a:p>
        </p:txBody>
      </p:sp>
      <p:pic>
        <p:nvPicPr>
          <p:cNvPr id="6" name="図 5" descr="テキスト&#10;&#10;自動的に生成された説明">
            <a:extLst>
              <a:ext uri="{FF2B5EF4-FFF2-40B4-BE49-F238E27FC236}">
                <a16:creationId xmlns:a16="http://schemas.microsoft.com/office/drawing/2014/main" id="{1EC305FC-D397-724D-83D4-903C5BD8A88D}"/>
              </a:ext>
            </a:extLst>
          </p:cNvPr>
          <p:cNvPicPr>
            <a:picLocks noChangeAspect="1"/>
          </p:cNvPicPr>
          <p:nvPr/>
        </p:nvPicPr>
        <p:blipFill>
          <a:blip r:embed="rId4"/>
          <a:stretch>
            <a:fillRect/>
          </a:stretch>
        </p:blipFill>
        <p:spPr>
          <a:xfrm>
            <a:off x="1727630" y="6255749"/>
            <a:ext cx="4394200" cy="723900"/>
          </a:xfrm>
          <a:prstGeom prst="rect">
            <a:avLst/>
          </a:prstGeom>
        </p:spPr>
      </p:pic>
    </p:spTree>
    <p:extLst>
      <p:ext uri="{BB962C8B-B14F-4D97-AF65-F5344CB8AC3E}">
        <p14:creationId xmlns:p14="http://schemas.microsoft.com/office/powerpoint/2010/main" val="174786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6412" y="1298126"/>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2243349" y="4491449"/>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1750535" y="2064854"/>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2511" y="1393755"/>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4501461" y="2064854"/>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30818" y="1260026"/>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7526131" y="2064854"/>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27630" y="3731381"/>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75305" y="3561519"/>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7651539" y="4491449"/>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4374460" y="4491449"/>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49268" y="3392450"/>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と </a:t>
              </a:r>
              <a:r>
                <a:rPr lang="ja-JP" altLang="ja-JP" sz="1200">
                  <a:solidFill>
                    <a:srgbClr val="595959"/>
                  </a:solidFill>
                  <a:latin typeface="游明朝" panose="02020400000000000000" pitchFamily="18" charset="-128"/>
                  <a:ea typeface="游明朝" panose="02020400000000000000" pitchFamily="18" charset="-128"/>
                </a:rPr>
                <a:t>ONE MEDIA </a:t>
              </a:r>
              <a:r>
                <a:rPr lang="ja-JP" altLang="en-US" sz="12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Original Contents</a:t>
            </a:r>
            <a:endParaRPr>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339923"/>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4951038" cy="695062"/>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006725"/>
            <a:ext cx="6637338" cy="1072887"/>
            <a:chOff x="721852" y="3323566"/>
            <a:chExt cx="6636131" cy="1073267"/>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12</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6473862" cy="695308"/>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9AA99BD-936B-EE42-9B21-6BE46A6AE0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555" y="655409"/>
            <a:ext cx="9583042" cy="2591123"/>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51,000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741863"/>
            <a:ext cx="10228263" cy="1200329"/>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25,500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1438238877"/>
              </p:ext>
            </p:extLst>
          </p:nvPr>
        </p:nvGraphicFramePr>
        <p:xfrm>
          <a:off x="552450" y="1015998"/>
          <a:ext cx="9366249" cy="3720802"/>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51,000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1,080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ja-JP" altLang="en-US" sz="100" b="0" i="0" baseline="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628362"/>
            <a:chOff x="682625" y="306256"/>
            <a:chExt cx="9127393" cy="627023"/>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19631"/>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1958020596"/>
              </p:ext>
            </p:extLst>
          </p:nvPr>
        </p:nvGraphicFramePr>
        <p:xfrm>
          <a:off x="557213" y="1220789"/>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76825"/>
            <a:ext cx="9061450"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231988480"/>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81173379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@3.3</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1830472001"/>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537273791"/>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46,000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4A6FB671-AC7E-6C4F-99C7-BAC47FF0936F}"/>
              </a:ext>
            </a:extLst>
          </p:cNvPr>
          <p:cNvGraphicFramePr>
            <a:graphicFrameLocks noGrp="1"/>
          </p:cNvGraphicFramePr>
          <p:nvPr>
            <p:extLst>
              <p:ext uri="{D42A27DB-BD31-4B8C-83A1-F6EECF244321}">
                <p14:modId xmlns:p14="http://schemas.microsoft.com/office/powerpoint/2010/main" val="161501598"/>
              </p:ext>
            </p:extLst>
          </p:nvPr>
        </p:nvGraphicFramePr>
        <p:xfrm>
          <a:off x="576639" y="1316884"/>
          <a:ext cx="9571036" cy="1627390"/>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27963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7106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63709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extLst>
              <p:ext uri="{D42A27DB-BD31-4B8C-83A1-F6EECF244321}">
                <p14:modId xmlns:p14="http://schemas.microsoft.com/office/powerpoint/2010/main" val="3715925551"/>
              </p:ext>
            </p:extLst>
          </p:nvPr>
        </p:nvGraphicFramePr>
        <p:xfrm>
          <a:off x="568700" y="4537923"/>
          <a:ext cx="9574212" cy="142688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26138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5564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60904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25,500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9814" y="64341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516411"/>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コンテンツ枠で広告主がメディアとタイアップした映像を</a:t>
            </a:r>
            <a:r>
              <a:rPr lang="en-US" altLang="ja-JP" sz="1200" dirty="0">
                <a:solidFill>
                  <a:srgbClr val="595959"/>
                </a:solidFill>
                <a:latin typeface="Yu Mincho" panose="02020400000000000000" pitchFamily="18" charset="-128"/>
                <a:ea typeface="Yu Mincho" panose="02020400000000000000" pitchFamily="18" charset="-128"/>
              </a:rPr>
              <a:t> </a:t>
            </a:r>
            <a:r>
              <a:rPr lang="ja-JP" altLang="ja-JP" sz="1200">
                <a:solidFill>
                  <a:srgbClr val="595959"/>
                </a:solidFill>
                <a:latin typeface="Yu Mincho" panose="02020400000000000000" pitchFamily="18" charset="-128"/>
                <a:ea typeface="Yu Mincho" panose="02020400000000000000" pitchFamily="18" charset="-128"/>
              </a:rPr>
              <a:t>Branded Contents (</a:t>
            </a:r>
            <a:r>
              <a:rPr lang="ja-JP" altLang="en-US" sz="1200">
                <a:solidFill>
                  <a:srgbClr val="595959"/>
                </a:solidFill>
                <a:latin typeface="Yu Mincho" panose="02020400000000000000" pitchFamily="18" charset="-128"/>
                <a:ea typeface="Yu Mincho" panose="02020400000000000000" pitchFamily="18" charset="-128"/>
              </a:rPr>
              <a:t>タイアップ広告</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として放映可能です。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また、</a:t>
            </a:r>
            <a:r>
              <a:rPr lang="en-US" altLang="ja-JP" sz="1200" dirty="0">
                <a:solidFill>
                  <a:srgbClr val="595959"/>
                </a:solidFill>
                <a:latin typeface="Yu Mincho" panose="02020400000000000000" pitchFamily="18" charset="-128"/>
                <a:ea typeface="Yu Mincho" panose="02020400000000000000" pitchFamily="18" charset="-128"/>
              </a:rPr>
              <a:t>Collaboration Video Ads </a:t>
            </a:r>
            <a:r>
              <a:rPr lang="ja-JP" altLang="en-US" sz="1200">
                <a:solidFill>
                  <a:srgbClr val="595959"/>
                </a:solidFill>
                <a:latin typeface="Yu Mincho" panose="02020400000000000000" pitchFamily="18" charset="-128"/>
                <a:ea typeface="Yu Mincho" panose="02020400000000000000" pitchFamily="18" charset="-128"/>
              </a:rPr>
              <a:t>では、</a:t>
            </a:r>
            <a:r>
              <a:rPr lang="en-US" altLang="ja-JP" sz="1200" dirty="0">
                <a:solidFill>
                  <a:srgbClr val="595959"/>
                </a:solidFill>
                <a:latin typeface="Yu Mincho" panose="02020400000000000000" pitchFamily="18" charset="-128"/>
                <a:ea typeface="Yu Mincho" panose="02020400000000000000" pitchFamily="18" charset="-128"/>
              </a:rPr>
              <a:t> </a:t>
            </a:r>
            <a:r>
              <a:rPr lang="ja-JP" altLang="ja-JP" sz="1200">
                <a:solidFill>
                  <a:srgbClr val="595959"/>
                </a:solidFill>
                <a:latin typeface="Yu Mincho" panose="02020400000000000000" pitchFamily="18" charset="-128"/>
                <a:ea typeface="Yu Mincho" panose="02020400000000000000" pitchFamily="18" charset="-128"/>
              </a:rPr>
              <a:t>Branded Contents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12" name="正方形/長方形 11">
            <a:extLst>
              <a:ext uri="{FF2B5EF4-FFF2-40B4-BE49-F238E27FC236}">
                <a16:creationId xmlns:a16="http://schemas.microsoft.com/office/drawing/2014/main" id="{642AB3DD-AA39-8C43-BA04-664CF378F201}"/>
              </a:ext>
            </a:extLst>
          </p:cNvPr>
          <p:cNvSpPr/>
          <p:nvPr/>
        </p:nvSpPr>
        <p:spPr>
          <a:xfrm>
            <a:off x="560388" y="3041090"/>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13" name="図 1">
            <a:extLst>
              <a:ext uri="{FF2B5EF4-FFF2-40B4-BE49-F238E27FC236}">
                <a16:creationId xmlns:a16="http://schemas.microsoft.com/office/drawing/2014/main" id="{9040F0A3-0B7A-0142-8DF6-9BD6F3AD85E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03008" y="3086642"/>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グループ化 8">
            <a:extLst>
              <a:ext uri="{FF2B5EF4-FFF2-40B4-BE49-F238E27FC236}">
                <a16:creationId xmlns:a16="http://schemas.microsoft.com/office/drawing/2014/main" id="{09CC3C31-5645-B34C-B5BA-CD3E27415CBC}"/>
              </a:ext>
            </a:extLst>
          </p:cNvPr>
          <p:cNvGrpSpPr>
            <a:grpSpLocks/>
          </p:cNvGrpSpPr>
          <p:nvPr/>
        </p:nvGrpSpPr>
        <p:grpSpPr bwMode="auto">
          <a:xfrm>
            <a:off x="6688378" y="3082503"/>
            <a:ext cx="1876732" cy="1055711"/>
            <a:chOff x="6016482" y="4307604"/>
            <a:chExt cx="2737868" cy="1546643"/>
          </a:xfrm>
        </p:grpSpPr>
        <p:sp>
          <p:nvSpPr>
            <p:cNvPr id="15" name="正方形/長方形 28">
              <a:extLst>
                <a:ext uri="{FF2B5EF4-FFF2-40B4-BE49-F238E27FC236}">
                  <a16:creationId xmlns:a16="http://schemas.microsoft.com/office/drawing/2014/main" id="{AB07FBAC-D07F-FA4F-B586-CBDD2D3FC6B0}"/>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16" name="직사각형 22">
              <a:extLst>
                <a:ext uri="{FF2B5EF4-FFF2-40B4-BE49-F238E27FC236}">
                  <a16:creationId xmlns:a16="http://schemas.microsoft.com/office/drawing/2014/main" id="{695941AF-A913-9740-969E-1F56E0EF1BF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7" name="二等辺三角形 26">
            <a:extLst>
              <a:ext uri="{FF2B5EF4-FFF2-40B4-BE49-F238E27FC236}">
                <a16:creationId xmlns:a16="http://schemas.microsoft.com/office/drawing/2014/main" id="{45446204-C3A0-9549-9912-6F5056F21559}"/>
              </a:ext>
            </a:extLst>
          </p:cNvPr>
          <p:cNvSpPr/>
          <p:nvPr/>
        </p:nvSpPr>
        <p:spPr>
          <a:xfrm rot="5400000">
            <a:off x="5280130" y="3383334"/>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18" name="正方形/長方形 29">
            <a:extLst>
              <a:ext uri="{FF2B5EF4-FFF2-40B4-BE49-F238E27FC236}">
                <a16:creationId xmlns:a16="http://schemas.microsoft.com/office/drawing/2014/main" id="{B8408DE3-C50B-C84E-B22F-161CDE1204C5}"/>
              </a:ext>
            </a:extLst>
          </p:cNvPr>
          <p:cNvSpPr>
            <a:spLocks noChangeArrowheads="1"/>
          </p:cNvSpPr>
          <p:nvPr/>
        </p:nvSpPr>
        <p:spPr bwMode="auto">
          <a:xfrm>
            <a:off x="6604393" y="3869179"/>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19" name="正方形/長方形 31">
            <a:extLst>
              <a:ext uri="{FF2B5EF4-FFF2-40B4-BE49-F238E27FC236}">
                <a16:creationId xmlns:a16="http://schemas.microsoft.com/office/drawing/2014/main" id="{0A0FFC0B-1AC1-464F-BC15-471DAF009283}"/>
              </a:ext>
            </a:extLst>
          </p:cNvPr>
          <p:cNvSpPr>
            <a:spLocks noChangeArrowheads="1"/>
          </p:cNvSpPr>
          <p:nvPr/>
        </p:nvSpPr>
        <p:spPr bwMode="auto">
          <a:xfrm>
            <a:off x="3853423" y="3866125"/>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20" name="正方形/長方形 29">
            <a:extLst>
              <a:ext uri="{FF2B5EF4-FFF2-40B4-BE49-F238E27FC236}">
                <a16:creationId xmlns:a16="http://schemas.microsoft.com/office/drawing/2014/main" id="{3DA372AE-18DC-DD42-BF94-1AFF1774ABE4}"/>
              </a:ext>
            </a:extLst>
          </p:cNvPr>
          <p:cNvSpPr>
            <a:spLocks noChangeArrowheads="1"/>
          </p:cNvSpPr>
          <p:nvPr/>
        </p:nvSpPr>
        <p:spPr bwMode="auto">
          <a:xfrm>
            <a:off x="6604393" y="3338288"/>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21" name="직사각형 22">
            <a:extLst>
              <a:ext uri="{FF2B5EF4-FFF2-40B4-BE49-F238E27FC236}">
                <a16:creationId xmlns:a16="http://schemas.microsoft.com/office/drawing/2014/main" id="{064F1907-B055-5940-B02F-BA34F1C7B6B2}"/>
              </a:ext>
            </a:extLst>
          </p:cNvPr>
          <p:cNvSpPr/>
          <p:nvPr/>
        </p:nvSpPr>
        <p:spPr>
          <a:xfrm rot="16200000">
            <a:off x="2786099" y="2838536"/>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22" name="正方形/長方形 24">
            <a:extLst>
              <a:ext uri="{FF2B5EF4-FFF2-40B4-BE49-F238E27FC236}">
                <a16:creationId xmlns:a16="http://schemas.microsoft.com/office/drawing/2014/main" id="{B3481085-FC1A-1F4A-8816-F89A0C6B3082}"/>
              </a:ext>
            </a:extLst>
          </p:cNvPr>
          <p:cNvSpPr>
            <a:spLocks noChangeArrowheads="1"/>
          </p:cNvSpPr>
          <p:nvPr/>
        </p:nvSpPr>
        <p:spPr bwMode="auto">
          <a:xfrm>
            <a:off x="1970221" y="3781796"/>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23" name="直線矢印コネクタ 22">
            <a:extLst>
              <a:ext uri="{FF2B5EF4-FFF2-40B4-BE49-F238E27FC236}">
                <a16:creationId xmlns:a16="http://schemas.microsoft.com/office/drawing/2014/main" id="{E3914D69-FBDF-7346-B5EC-0664E00D0F60}"/>
              </a:ext>
            </a:extLst>
          </p:cNvPr>
          <p:cNvCxnSpPr>
            <a:cxnSpLocks/>
          </p:cNvCxnSpPr>
          <p:nvPr/>
        </p:nvCxnSpPr>
        <p:spPr>
          <a:xfrm>
            <a:off x="1997075" y="4197077"/>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BD2B7B1D-DB61-7A49-8B33-7E6BDAB5B2EC}"/>
              </a:ext>
            </a:extLst>
          </p:cNvPr>
          <p:cNvSpPr txBox="1"/>
          <p:nvPr/>
        </p:nvSpPr>
        <p:spPr>
          <a:xfrm>
            <a:off x="573463" y="1093695"/>
            <a:ext cx="4472699" cy="233013"/>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b="1" i="0" dirty="0">
                <a:solidFill>
                  <a:srgbClr val="4D4D4C"/>
                </a:solidFill>
                <a:latin typeface="Yu Mincho Demibold" panose="02020400000000000000" pitchFamily="18" charset="-128"/>
                <a:ea typeface="Yu Mincho Demibold" panose="02020400000000000000" pitchFamily="18" charset="-128"/>
              </a:rPr>
              <a:t>Collaboration Video Ads </a:t>
            </a:r>
            <a:r>
              <a:rPr kumimoji="1" lang="ja-JP" altLang="en-US" sz="1000" b="1" i="0">
                <a:solidFill>
                  <a:srgbClr val="4D4D4C"/>
                </a:solidFill>
                <a:latin typeface="Yu Mincho Demibold" panose="02020400000000000000" pitchFamily="18" charset="-128"/>
                <a:ea typeface="Yu Mincho Demibold" panose="02020400000000000000" pitchFamily="18" charset="-128"/>
              </a:rPr>
              <a:t>の枠でコンテンツ＋動画広告の配信を行う場合</a:t>
            </a:r>
          </a:p>
        </p:txBody>
      </p:sp>
      <p:sp>
        <p:nvSpPr>
          <p:cNvPr id="24" name="テキスト ボックス 23">
            <a:extLst>
              <a:ext uri="{FF2B5EF4-FFF2-40B4-BE49-F238E27FC236}">
                <a16:creationId xmlns:a16="http://schemas.microsoft.com/office/drawing/2014/main" id="{B25491C0-9DFF-BD48-8A72-4EE48C3F011C}"/>
              </a:ext>
            </a:extLst>
          </p:cNvPr>
          <p:cNvSpPr txBox="1"/>
          <p:nvPr/>
        </p:nvSpPr>
        <p:spPr>
          <a:xfrm>
            <a:off x="560388" y="4342904"/>
            <a:ext cx="3307316" cy="233013"/>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b="1" i="0" dirty="0">
                <a:solidFill>
                  <a:srgbClr val="4D4D4C"/>
                </a:solidFill>
                <a:latin typeface="Yu Mincho Demibold" panose="02020400000000000000" pitchFamily="18" charset="-128"/>
                <a:ea typeface="Yu Mincho Demibold" panose="02020400000000000000" pitchFamily="18" charset="-128"/>
              </a:rPr>
              <a:t>Standard Video Ads </a:t>
            </a:r>
            <a:r>
              <a:rPr kumimoji="1" lang="ja-JP" altLang="en-US" sz="1000" b="1" i="0">
                <a:solidFill>
                  <a:srgbClr val="4D4D4C"/>
                </a:solidFill>
                <a:latin typeface="Yu Mincho Demibold" panose="02020400000000000000" pitchFamily="18" charset="-128"/>
                <a:ea typeface="Yu Mincho Demibold" panose="02020400000000000000" pitchFamily="18" charset="-128"/>
              </a:rPr>
              <a:t>のコンテンツ枠で配信を行う場合</a:t>
            </a:r>
          </a:p>
        </p:txBody>
      </p:sp>
      <p:sp>
        <p:nvSpPr>
          <p:cNvPr id="26" name="正方形/長方形 25">
            <a:extLst>
              <a:ext uri="{FF2B5EF4-FFF2-40B4-BE49-F238E27FC236}">
                <a16:creationId xmlns:a16="http://schemas.microsoft.com/office/drawing/2014/main" id="{5AD65141-1FD4-A543-B03D-A4C070AC6502}"/>
              </a:ext>
            </a:extLst>
          </p:cNvPr>
          <p:cNvSpPr>
            <a:spLocks noChangeArrowheads="1"/>
          </p:cNvSpPr>
          <p:nvPr/>
        </p:nvSpPr>
        <p:spPr bwMode="auto">
          <a:xfrm>
            <a:off x="557212" y="304525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27" name="正方形/長方形 13">
            <a:extLst>
              <a:ext uri="{FF2B5EF4-FFF2-40B4-BE49-F238E27FC236}">
                <a16:creationId xmlns:a16="http://schemas.microsoft.com/office/drawing/2014/main" id="{9D9C7FD1-AB2A-0645-BB02-50DA99D32B2E}"/>
              </a:ext>
            </a:extLst>
          </p:cNvPr>
          <p:cNvSpPr>
            <a:spLocks noChangeArrowheads="1"/>
          </p:cNvSpPr>
          <p:nvPr/>
        </p:nvSpPr>
        <p:spPr bwMode="auto">
          <a:xfrm>
            <a:off x="468313" y="242325"/>
            <a:ext cx="2941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Branded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346076"/>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Branded Contents</a:t>
            </a:r>
            <a:r>
              <a:rPr lang="ja-JP" altLang="ja-JP" sz="120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タイアップ広告</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は以下メディアとのタイアップメニューを制作することが可能です。</a:t>
            </a: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P.30</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10" name="図 20">
            <a:extLst>
              <a:ext uri="{FF2B5EF4-FFF2-40B4-BE49-F238E27FC236}">
                <a16:creationId xmlns:a16="http://schemas.microsoft.com/office/drawing/2014/main" id="{2540EB46-5434-AC40-BD42-635158457C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430" y="1540439"/>
            <a:ext cx="1220211" cy="36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35">
            <a:extLst>
              <a:ext uri="{FF2B5EF4-FFF2-40B4-BE49-F238E27FC236}">
                <a16:creationId xmlns:a16="http://schemas.microsoft.com/office/drawing/2014/main" id="{B79D326E-3AAC-9E42-A31C-21503827C3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7991" y="1579870"/>
            <a:ext cx="1779695" cy="32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39">
            <a:extLst>
              <a:ext uri="{FF2B5EF4-FFF2-40B4-BE49-F238E27FC236}">
                <a16:creationId xmlns:a16="http://schemas.microsoft.com/office/drawing/2014/main" id="{E2FA29FC-2303-4A47-8911-69FA61A1995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6038" y="1467239"/>
            <a:ext cx="181806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3">
            <a:extLst>
              <a:ext uri="{FF2B5EF4-FFF2-40B4-BE49-F238E27FC236}">
                <a16:creationId xmlns:a16="http://schemas.microsoft.com/office/drawing/2014/main" id="{6DCF062F-763E-CE41-B97D-3ACCA2D4A32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89531" y="2196700"/>
            <a:ext cx="13566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5" descr="物体 が含まれている画像&#10;&#10;自動的に生成された説明">
            <a:extLst>
              <a:ext uri="{FF2B5EF4-FFF2-40B4-BE49-F238E27FC236}">
                <a16:creationId xmlns:a16="http://schemas.microsoft.com/office/drawing/2014/main" id="{22B7FFEB-C593-0B41-B838-6414230FBEC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11994" y="2070149"/>
            <a:ext cx="1355552" cy="4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 descr="挿絵 が含まれている画像&#10;&#10;自動的に生成された説明">
            <a:extLst>
              <a:ext uri="{FF2B5EF4-FFF2-40B4-BE49-F238E27FC236}">
                <a16:creationId xmlns:a16="http://schemas.microsoft.com/office/drawing/2014/main" id="{327E423D-AC8B-E040-8E42-CEA8A6FB0CC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9839" y="1990234"/>
            <a:ext cx="1229802" cy="69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 descr="挿絵 が含まれている画像&#10;&#10;自動的に生成された説明">
            <a:extLst>
              <a:ext uri="{FF2B5EF4-FFF2-40B4-BE49-F238E27FC236}">
                <a16:creationId xmlns:a16="http://schemas.microsoft.com/office/drawing/2014/main" id="{CCB5AD87-0D74-7D48-957B-69B0B73A0DC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634851" y="1572252"/>
            <a:ext cx="1128234" cy="63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descr="挿絵 が含まれている画像&#10;&#10;自動的に生成された説明">
            <a:extLst>
              <a:ext uri="{FF2B5EF4-FFF2-40B4-BE49-F238E27FC236}">
                <a16:creationId xmlns:a16="http://schemas.microsoft.com/office/drawing/2014/main" id="{9F57D2FA-732B-4A41-9496-7E98E59E4E3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99262" y="1676153"/>
            <a:ext cx="1932362" cy="43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3">
            <a:extLst>
              <a:ext uri="{FF2B5EF4-FFF2-40B4-BE49-F238E27FC236}">
                <a16:creationId xmlns:a16="http://schemas.microsoft.com/office/drawing/2014/main" id="{1DFC785D-32E3-A145-8C72-ACA9BBC1350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824547" y="1702358"/>
            <a:ext cx="1592441" cy="4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AF4EE064-5DE7-534D-9E77-BE7030C15774}"/>
              </a:ext>
            </a:extLst>
          </p:cNvPr>
          <p:cNvSpPr txBox="1"/>
          <p:nvPr/>
        </p:nvSpPr>
        <p:spPr>
          <a:xfrm>
            <a:off x="5634851" y="1122060"/>
            <a:ext cx="4747123" cy="317459"/>
          </a:xfrm>
          <a:prstGeom prst="rect">
            <a:avLst/>
          </a:prstGeom>
        </p:spPr>
        <p:txBody>
          <a:bodyPr wrap="squar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en-US" altLang="ja-JP" sz="1600" b="1" i="0" u="sng" dirty="0">
                <a:solidFill>
                  <a:schemeClr val="tx1">
                    <a:lumMod val="75000"/>
                    <a:lumOff val="25000"/>
                  </a:schemeClr>
                </a:solidFill>
                <a:latin typeface="Yu Mincho Demibold" panose="02020400000000000000" pitchFamily="18" charset="-128"/>
                <a:ea typeface="Yu Mincho Demibold" panose="02020400000000000000" pitchFamily="18" charset="-128"/>
              </a:rPr>
              <a:t>Tokyo Prime </a:t>
            </a:r>
            <a:r>
              <a:rPr kumimoji="1" lang="ja-JP" altLang="en-US" sz="1600" b="1" i="0" u="sng">
                <a:solidFill>
                  <a:schemeClr val="tx1">
                    <a:lumMod val="75000"/>
                    <a:lumOff val="25000"/>
                  </a:schemeClr>
                </a:solidFill>
                <a:latin typeface="Yu Mincho Demibold" panose="02020400000000000000" pitchFamily="18" charset="-128"/>
                <a:ea typeface="Yu Mincho Demibold" panose="02020400000000000000" pitchFamily="18" charset="-128"/>
              </a:rPr>
              <a:t>オリジナルコンテンツ</a:t>
            </a:r>
          </a:p>
        </p:txBody>
      </p:sp>
      <p:sp>
        <p:nvSpPr>
          <p:cNvPr id="21" name="テキスト ボックス 20">
            <a:extLst>
              <a:ext uri="{FF2B5EF4-FFF2-40B4-BE49-F238E27FC236}">
                <a16:creationId xmlns:a16="http://schemas.microsoft.com/office/drawing/2014/main" id="{8F42AD2C-96BC-D24F-BAA8-8A2EDD29A3FB}"/>
              </a:ext>
            </a:extLst>
          </p:cNvPr>
          <p:cNvSpPr txBox="1"/>
          <p:nvPr/>
        </p:nvSpPr>
        <p:spPr>
          <a:xfrm>
            <a:off x="309839" y="1119052"/>
            <a:ext cx="5104260" cy="317459"/>
          </a:xfrm>
          <a:prstGeom prst="rect">
            <a:avLst/>
          </a:prstGeom>
        </p:spPr>
        <p:txBody>
          <a:bodyPr wrap="squar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600" b="1" i="0" u="sng">
                <a:solidFill>
                  <a:schemeClr val="tx1">
                    <a:lumMod val="75000"/>
                    <a:lumOff val="25000"/>
                  </a:schemeClr>
                </a:solidFill>
                <a:latin typeface="Yu Mincho Demibold" panose="02020400000000000000" pitchFamily="18" charset="-128"/>
                <a:ea typeface="Yu Mincho Demibold" panose="02020400000000000000" pitchFamily="18" charset="-128"/>
              </a:rPr>
              <a:t>コンテンツパートナー</a:t>
            </a:r>
          </a:p>
        </p:txBody>
      </p:sp>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859088"/>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298950"/>
            <a:ext cx="8601075" cy="17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FULL</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メニューと</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HALF</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メニューの枠は共有です。どちらかが埋まった場合、枠数が同時に減少します。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Tree>
    <p:extLst>
      <p:ext uri="{BB962C8B-B14F-4D97-AF65-F5344CB8AC3E}">
        <p14:creationId xmlns:p14="http://schemas.microsoft.com/office/powerpoint/2010/main" val="327653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571430"/>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680399"/>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064164"/>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017333"/>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65641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539846"/>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5881495"/>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505462"/>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天気指数配信メニュー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756494630"/>
              </p:ext>
            </p:extLst>
          </p:nvPr>
        </p:nvGraphicFramePr>
        <p:xfrm>
          <a:off x="560388" y="2455692"/>
          <a:ext cx="9574212" cy="204216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・静止画広告の制作を弊社で請け負うことはできません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1136587073"/>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882525">
                  <a:extLst>
                    <a:ext uri="{9D8B030D-6E8A-4147-A177-3AD203B41FA5}">
                      <a16:colId xmlns:a16="http://schemas.microsoft.com/office/drawing/2014/main" val="20001"/>
                    </a:ext>
                  </a:extLst>
                </a:gridCol>
                <a:gridCol w="1156109">
                  <a:extLst>
                    <a:ext uri="{9D8B030D-6E8A-4147-A177-3AD203B41FA5}">
                      <a16:colId xmlns:a16="http://schemas.microsoft.com/office/drawing/2014/main" val="20002"/>
                    </a:ext>
                  </a:extLst>
                </a:gridCol>
                <a:gridCol w="829575">
                  <a:extLst>
                    <a:ext uri="{9D8B030D-6E8A-4147-A177-3AD203B41FA5}">
                      <a16:colId xmlns:a16="http://schemas.microsoft.com/office/drawing/2014/main" val="20003"/>
                    </a:ext>
                  </a:extLst>
                </a:gridCol>
                <a:gridCol w="750147">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5" name="図 4" descr="モニター, 座る, コンピュータ, 電子レンジ が含まれている画像&#10;&#10;自動的に生成された説明">
            <a:extLst>
              <a:ext uri="{FF2B5EF4-FFF2-40B4-BE49-F238E27FC236}">
                <a16:creationId xmlns:a16="http://schemas.microsoft.com/office/drawing/2014/main" id="{A1262E1D-2CD8-3C46-B35A-8F0F2A6DAC23}"/>
              </a:ext>
            </a:extLst>
          </p:cNvPr>
          <p:cNvPicPr>
            <a:picLocks noChangeAspect="1"/>
          </p:cNvPicPr>
          <p:nvPr/>
        </p:nvPicPr>
        <p:blipFill>
          <a:blip r:embed="rId2"/>
          <a:stretch>
            <a:fillRect/>
          </a:stretch>
        </p:blipFill>
        <p:spPr>
          <a:xfrm>
            <a:off x="1855237" y="4614807"/>
            <a:ext cx="2112661" cy="1239078"/>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567906065"/>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1,080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P.24</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512330058"/>
              </p:ext>
            </p:extLst>
          </p:nvPr>
        </p:nvGraphicFramePr>
        <p:xfrm>
          <a:off x="773112" y="1354136"/>
          <a:ext cx="9361487" cy="3318227"/>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409164">
                  <a:extLst>
                    <a:ext uri="{9D8B030D-6E8A-4147-A177-3AD203B41FA5}">
                      <a16:colId xmlns:a16="http://schemas.microsoft.com/office/drawing/2014/main" val="20002"/>
                    </a:ext>
                  </a:extLst>
                </a:gridCol>
                <a:gridCol w="3473823">
                  <a:extLst>
                    <a:ext uri="{9D8B030D-6E8A-4147-A177-3AD203B41FA5}">
                      <a16:colId xmlns:a16="http://schemas.microsoft.com/office/drawing/2014/main" val="20003"/>
                    </a:ext>
                  </a:extLst>
                </a:gridCol>
              </a:tblGrid>
              <a:tr h="78842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432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「緊急車両のサイレンやそのように誤認される可能性のある音声が入ったもの」を追加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8432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シートベルト着用アナウンス</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と同じ週の発注で発車直後に自社商品とタイアップした動画が配信可能なシートベルト着用アナウンスメニューを新設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879973798"/>
                  </a:ext>
                </a:extLst>
              </a:tr>
              <a:tr h="8432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P.27</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天気指数を選択して配信が可能な天気指数配信メニューを新設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7</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0691813" cy="6051566"/>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354317742"/>
              </p:ext>
            </p:extLst>
          </p:nvPr>
        </p:nvGraphicFramePr>
        <p:xfrm>
          <a:off x="6064250" y="1146175"/>
          <a:ext cx="4083050" cy="464950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0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endParaRPr kumimoji="1" lang="en-US" altLang="ja-JP" sz="7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992122388"/>
              </p:ext>
            </p:extLst>
          </p:nvPr>
        </p:nvGraphicFramePr>
        <p:xfrm>
          <a:off x="887413" y="3659188"/>
          <a:ext cx="4539198" cy="2161098"/>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3070242999"/>
              </p:ext>
            </p:extLst>
          </p:nvPr>
        </p:nvGraphicFramePr>
        <p:xfrm>
          <a:off x="6064250" y="1146177"/>
          <a:ext cx="4083050" cy="466616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504085300"/>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2621586190"/>
              </p:ext>
            </p:extLst>
          </p:nvPr>
        </p:nvGraphicFramePr>
        <p:xfrm>
          <a:off x="6064250" y="1146175"/>
          <a:ext cx="4083050" cy="464950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a:t>
            </a:r>
            <a:r>
              <a:rPr lang="ja-JP" altLang="en-US" sz="1200" b="1">
                <a:solidFill>
                  <a:srgbClr val="595959"/>
                </a:solidFill>
                <a:latin typeface="游明朝 Demibold" panose="02020600000000000000" pitchFamily="18" charset="-128"/>
                <a:ea typeface="游明朝 Demibold" panose="02020600000000000000" pitchFamily="18" charset="-128"/>
              </a:rPr>
              <a:t>なし</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1266695857"/>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790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dirty="0">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2349525251"/>
              </p:ext>
            </p:extLst>
          </p:nvPr>
        </p:nvGraphicFramePr>
        <p:xfrm>
          <a:off x="6064250" y="1144976"/>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日経側で著名人や有識者をアサインする際は謝礼等別途お見積り</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2705193534"/>
              </p:ext>
            </p:extLst>
          </p:nvPr>
        </p:nvGraphicFramePr>
        <p:xfrm>
          <a:off x="887413" y="3817937"/>
          <a:ext cx="4539198" cy="2014537"/>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5489">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16786719"/>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26" name="テキスト ボックス 2">
            <a:extLst>
              <a:ext uri="{FF2B5EF4-FFF2-40B4-BE49-F238E27FC236}">
                <a16:creationId xmlns:a16="http://schemas.microsoft.com/office/drawing/2014/main" id="{17FC7030-FF6E-4F34-8757-C4FC8DE52ACC}"/>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2">
            <a:extLst>
              <a:ext uri="{FF2B5EF4-FFF2-40B4-BE49-F238E27FC236}">
                <a16:creationId xmlns:a16="http://schemas.microsoft.com/office/drawing/2014/main" id="{0D873B23-A294-AB45-886C-D85AE40F37B0}"/>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2098633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dirty="0">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2608960071"/>
              </p:ext>
            </p:extLst>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有効期間は「フォームからの仮押さえ依頼日を含めて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a:t>
                      </a:r>
                      <a:r>
                        <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a:t>
                      </a:r>
                      <a:r>
                        <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Tokyo Prime</a:t>
                      </a: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360530522"/>
              </p:ext>
            </p:extLst>
          </p:nvPr>
        </p:nvGraphicFramePr>
        <p:xfrm>
          <a:off x="557214" y="715063"/>
          <a:ext cx="9635657" cy="632496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4">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631472317"/>
              </p:ext>
            </p:extLst>
          </p:nvPr>
        </p:nvGraphicFramePr>
        <p:xfrm>
          <a:off x="557213" y="713871"/>
          <a:ext cx="9662550" cy="6493751"/>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100MB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1991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2487093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3">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pic>
        <p:nvPicPr>
          <p:cNvPr id="13" name="図 12" descr="モニター, 座る, コンピュータ, 電子レンジ が含まれている画像&#10;&#10;自動的に生成された説明">
            <a:extLst>
              <a:ext uri="{FF2B5EF4-FFF2-40B4-BE49-F238E27FC236}">
                <a16:creationId xmlns:a16="http://schemas.microsoft.com/office/drawing/2014/main" id="{1206D56B-F46A-5B4C-BCAC-22AD76E28749}"/>
              </a:ext>
            </a:extLst>
          </p:cNvPr>
          <p:cNvPicPr>
            <a:picLocks noChangeAspect="1"/>
          </p:cNvPicPr>
          <p:nvPr/>
        </p:nvPicPr>
        <p:blipFill>
          <a:blip r:embed="rId4"/>
          <a:stretch>
            <a:fillRect/>
          </a:stretch>
        </p:blipFill>
        <p:spPr>
          <a:xfrm>
            <a:off x="705081" y="1647142"/>
            <a:ext cx="3901713" cy="2288359"/>
          </a:xfrm>
          <a:prstGeom prst="rect">
            <a:avLst/>
          </a:prstGeom>
        </p:spPr>
      </p:pic>
    </p:spTree>
    <p:extLst>
      <p:ext uri="{BB962C8B-B14F-4D97-AF65-F5344CB8AC3E}">
        <p14:creationId xmlns:p14="http://schemas.microsoft.com/office/powerpoint/2010/main" val="3701370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dirty="0">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51,000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7</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31761</TotalTime>
  <Words>11987</Words>
  <Application>Microsoft Macintosh PowerPoint</Application>
  <PresentationFormat>ユーザー設定</PresentationFormat>
  <Paragraphs>1723</Paragraphs>
  <Slides>47</Slides>
  <Notes>34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47</vt:i4>
      </vt:variant>
    </vt:vector>
  </HeadingPairs>
  <TitlesOfParts>
    <vt:vector size="64" baseType="lpstr">
      <vt:lpstr>.LucidaGrandeUI</vt:lpstr>
      <vt:lpstr>HG明朝B</vt:lpstr>
      <vt:lpstr>Yu Gothic Medium</vt:lpstr>
      <vt:lpstr>システムフォント（レギュラー）</vt:lpstr>
      <vt:lpstr>Yu Gothic</vt:lpstr>
      <vt:lpstr>Yu Gothic</vt:lpstr>
      <vt:lpstr>Yu Mincho</vt:lpstr>
      <vt:lpstr>Yu Mincho</vt:lpstr>
      <vt:lpstr>Yu Mincho Demibold</vt:lpstr>
      <vt:lpstr>Yu Mincho Demibold</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Premium Video Adsの表示回数は安定して想定表示回数（320万回）を上回っています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詳細 </vt:lpstr>
      <vt:lpstr>　　　　　　　　　　  メニュー </vt:lpstr>
      <vt:lpstr>天気指数配信メニュー 詳細</vt:lpstr>
      <vt:lpstr>広告メニュー別 掲載規定</vt:lpstr>
      <vt:lpstr>グロス1,000万円以上（※1回1期間あたり）のご発注で態度変容調査を無償提供します。</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クリエイティブ表示領域と画面下部の各種操作ボタン領域とにわかれています。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655</cp:revision>
  <cp:lastPrinted>2020-06-14T22:17:45Z</cp:lastPrinted>
  <dcterms:created xsi:type="dcterms:W3CDTF">2020-06-05T15:22:11Z</dcterms:created>
  <dcterms:modified xsi:type="dcterms:W3CDTF">2021-03-30T10:53:13Z</dcterms:modified>
</cp:coreProperties>
</file>