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267" r:id="rId2"/>
    <p:sldId id="256" r:id="rId3"/>
    <p:sldId id="343" r:id="rId4"/>
    <p:sldId id="311" r:id="rId5"/>
    <p:sldId id="271" r:id="rId6"/>
    <p:sldId id="257" r:id="rId7"/>
    <p:sldId id="258" r:id="rId8"/>
    <p:sldId id="259" r:id="rId9"/>
    <p:sldId id="314" r:id="rId10"/>
    <p:sldId id="312" r:id="rId11"/>
    <p:sldId id="316" r:id="rId12"/>
    <p:sldId id="313" r:id="rId13"/>
    <p:sldId id="262" r:id="rId14"/>
    <p:sldId id="276" r:id="rId15"/>
    <p:sldId id="344" r:id="rId16"/>
    <p:sldId id="279" r:id="rId17"/>
    <p:sldId id="322" r:id="rId18"/>
    <p:sldId id="340" r:id="rId19"/>
    <p:sldId id="304" r:id="rId20"/>
    <p:sldId id="320" r:id="rId21"/>
    <p:sldId id="326" r:id="rId22"/>
    <p:sldId id="342" r:id="rId23"/>
    <p:sldId id="289" r:id="rId24"/>
    <p:sldId id="334" r:id="rId25"/>
    <p:sldId id="335" r:id="rId26"/>
    <p:sldId id="317" r:id="rId27"/>
    <p:sldId id="265" r:id="rId28"/>
    <p:sldId id="341" r:id="rId29"/>
    <p:sldId id="345" r:id="rId30"/>
    <p:sldId id="318" r:id="rId31"/>
    <p:sldId id="323" r:id="rId32"/>
    <p:sldId id="290" r:id="rId33"/>
    <p:sldId id="321" r:id="rId34"/>
    <p:sldId id="309" r:id="rId35"/>
    <p:sldId id="310" r:id="rId36"/>
    <p:sldId id="294" r:id="rId37"/>
    <p:sldId id="291" r:id="rId38"/>
    <p:sldId id="295" r:id="rId39"/>
    <p:sldId id="328"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p:restoredTop sz="95859" autoAdjust="0"/>
  </p:normalViewPr>
  <p:slideViewPr>
    <p:cSldViewPr snapToGrid="0" snapToObjects="1">
      <p:cViewPr varScale="1">
        <p:scale>
          <a:sx n="112" d="100"/>
          <a:sy n="112" d="100"/>
        </p:scale>
        <p:origin x="2208" y="200"/>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582000493505914E-2"/>
          <c:y val="5.8789668025220329E-2"/>
          <c:w val="0.9091868368514322"/>
          <c:h val="0.8824206639495592"/>
        </c:manualLayout>
      </c:layout>
      <c:doughnutChart>
        <c:varyColors val="1"/>
        <c:ser>
          <c:idx val="0"/>
          <c:order val="0"/>
          <c:tx>
            <c:strRef>
              <c:f>Sheet1!$B$1</c:f>
              <c:strCache>
                <c:ptCount val="1"/>
                <c:pt idx="0">
                  <c:v>男女比</c:v>
                </c:pt>
              </c:strCache>
            </c:strRef>
          </c:tx>
          <c:spPr>
            <a:ln>
              <a:noFill/>
            </a:ln>
          </c:spPr>
          <c:dPt>
            <c:idx val="0"/>
            <c:bubble3D val="0"/>
            <c:spPr>
              <a:solidFill>
                <a:srgbClr val="5B6CBC"/>
              </a:solidFill>
              <a:ln w="19050">
                <a:noFill/>
              </a:ln>
              <a:effectLst/>
            </c:spPr>
            <c:extLst>
              <c:ext xmlns:c16="http://schemas.microsoft.com/office/drawing/2014/chart" uri="{C3380CC4-5D6E-409C-BE32-E72D297353CC}">
                <c16:uniqueId val="{00000001-5DA7-E340-9FA3-A65902B1D7EE}"/>
              </c:ext>
            </c:extLst>
          </c:dPt>
          <c:dPt>
            <c:idx val="1"/>
            <c:bubble3D val="0"/>
            <c:spPr>
              <a:solidFill>
                <a:srgbClr val="CAA979"/>
              </a:solidFill>
              <a:ln w="19050">
                <a:noFill/>
              </a:ln>
              <a:effectLst/>
            </c:spPr>
            <c:extLst>
              <c:ext xmlns:c16="http://schemas.microsoft.com/office/drawing/2014/chart" uri="{C3380CC4-5D6E-409C-BE32-E72D297353CC}">
                <c16:uniqueId val="{00000003-5DA7-E340-9FA3-A65902B1D7EE}"/>
              </c:ext>
            </c:extLst>
          </c:dPt>
          <c:dLbls>
            <c:dLbl>
              <c:idx val="0"/>
              <c:layout>
                <c:manualLayout>
                  <c:x val="2.194176071516377E-2"/>
                  <c:y val="-0.16293127749711234"/>
                </c:manualLayout>
              </c:layout>
              <c:tx>
                <c:rich>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8E633B97-60CE-4B66-8C5D-3C5D5CEC9DC3}" type="CATEGORYNAME">
                      <a:rPr lang="ja-JP" altLang="en-US" sz="1400"/>
                      <a:pPr>
                        <a:lnSpc>
                          <a:spcPts val="4000"/>
                        </a:lnSpc>
                        <a:defRPr b="1">
                          <a:solidFill>
                            <a:schemeClr val="bg1"/>
                          </a:solidFill>
                          <a:latin typeface="游明朝" panose="02020400000000000000" pitchFamily="18" charset="-128"/>
                          <a:ea typeface="游明朝" panose="02020400000000000000" pitchFamily="18" charset="-128"/>
                        </a:defRPr>
                      </a:pPr>
                      <a:t>[分類名]</a:t>
                    </a:fld>
                    <a:endParaRPr lang="ja-JP" altLang="en-US" baseline="0" dirty="0"/>
                  </a:p>
                  <a:p>
                    <a:pPr>
                      <a:lnSpc>
                        <a:spcPts val="4000"/>
                      </a:lnSpc>
                      <a:defRPr b="1">
                        <a:solidFill>
                          <a:schemeClr val="bg1"/>
                        </a:solidFill>
                        <a:latin typeface="游明朝" panose="02020400000000000000" pitchFamily="18" charset="-128"/>
                        <a:ea typeface="游明朝" panose="02020400000000000000" pitchFamily="18" charset="-128"/>
                      </a:defRPr>
                    </a:pPr>
                    <a:fld id="{FB5BAEB1-5047-4724-AECE-9163076B989E}" type="VALUE">
                      <a:rPr lang="en-US" altLang="ja-JP" sz="3600"/>
                      <a:pPr>
                        <a:lnSpc>
                          <a:spcPts val="4000"/>
                        </a:lnSpc>
                        <a:defRPr b="1">
                          <a:solidFill>
                            <a:schemeClr val="bg1"/>
                          </a:solidFill>
                          <a:latin typeface="游明朝" panose="02020400000000000000" pitchFamily="18" charset="-128"/>
                          <a:ea typeface="游明朝" panose="02020400000000000000" pitchFamily="18"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extLst>
                <c:ext xmlns:c15="http://schemas.microsoft.com/office/drawing/2012/chart" uri="{CE6537A1-D6FC-4f65-9D91-7224C49458BB}">
                  <c15:layout>
                    <c:manualLayout>
                      <c:w val="0.22773478357434412"/>
                      <c:h val="0.25693062417059881"/>
                    </c:manualLayout>
                  </c15:layout>
                  <c15:dlblFieldTable/>
                  <c15:showDataLabelsRange val="0"/>
                </c:ext>
                <c:ext xmlns:c16="http://schemas.microsoft.com/office/drawing/2014/chart" uri="{C3380CC4-5D6E-409C-BE32-E72D297353CC}">
                  <c16:uniqueId val="{00000001-5DA7-E340-9FA3-A65902B1D7EE}"/>
                </c:ext>
              </c:extLst>
            </c:dLbl>
            <c:dLbl>
              <c:idx val="1"/>
              <c:layout>
                <c:manualLayout>
                  <c:x val="-2.0906343855663787E-2"/>
                  <c:y val="8.1982947912058832E-2"/>
                </c:manualLayout>
              </c:layout>
              <c:tx>
                <c:rich>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6D5B225-1883-4F28-9CD7-515E59A8A6C0}" type="CATEGORYNAME">
                      <a:rPr lang="ja-JP" altLang="en-US" sz="1400"/>
                      <a:pPr>
                        <a:lnSpc>
                          <a:spcPts val="4000"/>
                        </a:lnSpc>
                        <a:defRPr b="1">
                          <a:solidFill>
                            <a:schemeClr val="bg1"/>
                          </a:solidFill>
                          <a:latin typeface="游明朝" panose="02020400000000000000" pitchFamily="18" charset="-128"/>
                          <a:ea typeface="游明朝" panose="02020400000000000000" pitchFamily="18" charset="-128"/>
                        </a:defRPr>
                      </a:pPr>
                      <a:t>[分類名]</a:t>
                    </a:fld>
                    <a:endParaRPr lang="ja-JP" altLang="en-US" baseline="0" dirty="0"/>
                  </a:p>
                  <a:p>
                    <a:pPr>
                      <a:lnSpc>
                        <a:spcPts val="4000"/>
                      </a:lnSpc>
                      <a:defRPr b="1">
                        <a:solidFill>
                          <a:schemeClr val="bg1"/>
                        </a:solidFill>
                        <a:latin typeface="游明朝" panose="02020400000000000000" pitchFamily="18" charset="-128"/>
                        <a:ea typeface="游明朝" panose="02020400000000000000" pitchFamily="18" charset="-128"/>
                      </a:defRPr>
                    </a:pPr>
                    <a:fld id="{FB1B0C64-870A-451A-A1FA-5E6FE86B927F}" type="VALUE">
                      <a:rPr lang="en-US" altLang="ja-JP" sz="3600"/>
                      <a:pPr>
                        <a:lnSpc>
                          <a:spcPts val="4000"/>
                        </a:lnSpc>
                        <a:defRPr b="1">
                          <a:solidFill>
                            <a:schemeClr val="bg1"/>
                          </a:solidFill>
                          <a:latin typeface="游明朝" panose="02020400000000000000" pitchFamily="18" charset="-128"/>
                          <a:ea typeface="游明朝" panose="02020400000000000000" pitchFamily="18"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extLst>
                <c:ext xmlns:c15="http://schemas.microsoft.com/office/drawing/2012/chart" uri="{CE6537A1-D6FC-4f65-9D91-7224C49458BB}">
                  <c15:layout>
                    <c:manualLayout>
                      <c:w val="0.23466983537096048"/>
                      <c:h val="0.29914863665737945"/>
                    </c:manualLayout>
                  </c15:layout>
                  <c15:dlblFieldTable/>
                  <c15:showDataLabelsRange val="0"/>
                </c:ext>
                <c:ext xmlns:c16="http://schemas.microsoft.com/office/drawing/2014/chart" uri="{C3380CC4-5D6E-409C-BE32-E72D297353CC}">
                  <c16:uniqueId val="{00000003-5DA7-E340-9FA3-A65902B1D7EE}"/>
                </c:ext>
              </c:extLst>
            </c:dLbl>
            <c:spPr>
              <a:noFill/>
              <a:ln>
                <a:noFill/>
              </a:ln>
              <a:effectLst/>
            </c:spPr>
            <c:txPr>
              <a:bodyPr rot="0" spcFirstLastPara="1" vertOverflow="ellipsis" vert="horz" wrap="square" lIns="38100" tIns="19050" rIns="38100" bIns="19050" anchor="ctr" anchorCtr="1">
                <a:spAutoFit/>
              </a:bodyPr>
              <a:lstStyle/>
              <a:p>
                <a:pPr>
                  <a:lnSpc>
                    <a:spcPts val="38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Sheet1!$A$2:$A$3</c:f>
              <c:strCache>
                <c:ptCount val="2"/>
                <c:pt idx="0">
                  <c:v>男性</c:v>
                </c:pt>
                <c:pt idx="1">
                  <c:v>女性</c:v>
                </c:pt>
              </c:strCache>
            </c:strRef>
          </c:cat>
          <c:val>
            <c:numRef>
              <c:f>Sheet1!$B$2:$B$3</c:f>
              <c:numCache>
                <c:formatCode>0%</c:formatCode>
                <c:ptCount val="2"/>
                <c:pt idx="0">
                  <c:v>0.62</c:v>
                </c:pt>
                <c:pt idx="1">
                  <c:v>0.38</c:v>
                </c:pt>
              </c:numCache>
            </c:numRef>
          </c:val>
          <c:extLst>
            <c:ext xmlns:c16="http://schemas.microsoft.com/office/drawing/2014/chart" uri="{C3380CC4-5D6E-409C-BE32-E72D297353CC}">
              <c16:uniqueId val="{00000004-5DA7-E340-9FA3-A65902B1D7EE}"/>
            </c:ext>
          </c:extLst>
        </c:ser>
        <c:dLbls>
          <c:showLegendKey val="0"/>
          <c:showVal val="0"/>
          <c:showCatName val="0"/>
          <c:showSerName val="0"/>
          <c:showPercent val="0"/>
          <c:showBubbleSize val="0"/>
          <c:showLeaderLines val="0"/>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109786863968013E-2"/>
          <c:y val="5.9674232749375923E-2"/>
          <c:w val="0.86578042627206397"/>
          <c:h val="0.88065153450124811"/>
        </c:manualLayout>
      </c:layout>
      <c:doughnutChart>
        <c:varyColors val="1"/>
        <c:ser>
          <c:idx val="0"/>
          <c:order val="0"/>
          <c:tx>
            <c:strRef>
              <c:f>Sheet1!$B$1</c:f>
              <c:strCache>
                <c:ptCount val="1"/>
                <c:pt idx="0">
                  <c:v>年齢比</c:v>
                </c:pt>
              </c:strCache>
            </c:strRef>
          </c:tx>
          <c:spPr>
            <a:ln>
              <a:noFill/>
            </a:ln>
          </c:spPr>
          <c:dPt>
            <c:idx val="0"/>
            <c:bubble3D val="0"/>
            <c:spPr>
              <a:solidFill>
                <a:srgbClr val="1B1C38"/>
              </a:solidFill>
              <a:ln w="19050">
                <a:noFill/>
              </a:ln>
              <a:effectLst/>
            </c:spPr>
            <c:extLst>
              <c:ext xmlns:c16="http://schemas.microsoft.com/office/drawing/2014/chart" uri="{C3380CC4-5D6E-409C-BE32-E72D297353CC}">
                <c16:uniqueId val="{00000001-12EB-BA48-86F9-EC703397E513}"/>
              </c:ext>
            </c:extLst>
          </c:dPt>
          <c:dPt>
            <c:idx val="1"/>
            <c:bubble3D val="0"/>
            <c:spPr>
              <a:solidFill>
                <a:srgbClr val="2C3F70"/>
              </a:solidFill>
              <a:ln w="19050">
                <a:noFill/>
              </a:ln>
              <a:effectLst/>
            </c:spPr>
            <c:extLst>
              <c:ext xmlns:c16="http://schemas.microsoft.com/office/drawing/2014/chart" uri="{C3380CC4-5D6E-409C-BE32-E72D297353CC}">
                <c16:uniqueId val="{00000003-12EB-BA48-86F9-EC703397E513}"/>
              </c:ext>
            </c:extLst>
          </c:dPt>
          <c:dPt>
            <c:idx val="2"/>
            <c:bubble3D val="0"/>
            <c:spPr>
              <a:solidFill>
                <a:srgbClr val="5B6CBC"/>
              </a:solidFill>
              <a:ln w="19050">
                <a:noFill/>
              </a:ln>
              <a:effectLst/>
            </c:spPr>
            <c:extLst>
              <c:ext xmlns:c16="http://schemas.microsoft.com/office/drawing/2014/chart" uri="{C3380CC4-5D6E-409C-BE32-E72D297353CC}">
                <c16:uniqueId val="{00000005-12EB-BA48-86F9-EC703397E513}"/>
              </c:ext>
            </c:extLst>
          </c:dPt>
          <c:dPt>
            <c:idx val="3"/>
            <c:bubble3D val="0"/>
            <c:spPr>
              <a:solidFill>
                <a:srgbClr val="8C512D"/>
              </a:solidFill>
              <a:ln w="19050">
                <a:noFill/>
              </a:ln>
              <a:effectLst/>
            </c:spPr>
            <c:extLst>
              <c:ext xmlns:c16="http://schemas.microsoft.com/office/drawing/2014/chart" uri="{C3380CC4-5D6E-409C-BE32-E72D297353CC}">
                <c16:uniqueId val="{00000007-12EB-BA48-86F9-EC703397E513}"/>
              </c:ext>
            </c:extLst>
          </c:dPt>
          <c:dPt>
            <c:idx val="4"/>
            <c:bubble3D val="0"/>
            <c:spPr>
              <a:solidFill>
                <a:srgbClr val="CAA979"/>
              </a:solidFill>
              <a:ln w="19050">
                <a:noFill/>
              </a:ln>
              <a:effectLst/>
            </c:spPr>
            <c:extLst>
              <c:ext xmlns:c16="http://schemas.microsoft.com/office/drawing/2014/chart" uri="{C3380CC4-5D6E-409C-BE32-E72D297353CC}">
                <c16:uniqueId val="{00000009-12EB-BA48-86F9-EC703397E513}"/>
              </c:ext>
            </c:extLst>
          </c:dPt>
          <c:dLbls>
            <c:dLbl>
              <c:idx val="0"/>
              <c:layout>
                <c:manualLayout>
                  <c:x val="2.9376476196842746E-3"/>
                  <c:y val="-1.432710656975679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E51F71E2-EFF7-479F-BA67-F3B4E5372781}"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8D1383FA-5F91-40DC-B549-11E720F73C9B}"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628699614427966"/>
                      <c:h val="0.22672657427826354"/>
                    </c:manualLayout>
                  </c15:layout>
                  <c15:dlblFieldTable/>
                  <c15:showDataLabelsRange val="0"/>
                </c:ext>
                <c:ext xmlns:c16="http://schemas.microsoft.com/office/drawing/2014/chart" uri="{C3380CC4-5D6E-409C-BE32-E72D297353CC}">
                  <c16:uniqueId val="{00000001-12EB-BA48-86F9-EC703397E513}"/>
                </c:ext>
              </c:extLst>
            </c:dLbl>
            <c:dLbl>
              <c:idx val="1"/>
              <c:layout>
                <c:manualLayout>
                  <c:x val="-2.9376476196842746E-3"/>
                  <c:y val="-3.1519521641602231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C946B1B-CB54-407E-A2DC-1BA30FAECA89}"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CCEB65B6-58FA-4EA4-B6D5-6C37B942FB5E}"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1747405328522684"/>
                      <c:h val="0.22672657427826351"/>
                    </c:manualLayout>
                  </c15:layout>
                  <c15:dlblFieldTable/>
                  <c15:showDataLabelsRange val="0"/>
                </c:ext>
                <c:ext xmlns:c16="http://schemas.microsoft.com/office/drawing/2014/chart" uri="{C3380CC4-5D6E-409C-BE32-E72D297353CC}">
                  <c16:uniqueId val="{00000003-12EB-BA48-86F9-EC703397E513}"/>
                </c:ext>
              </c:extLst>
            </c:dLbl>
            <c:dLbl>
              <c:idx val="2"/>
              <c:layout>
                <c:manualLayout>
                  <c:x val="8.8129428590528244E-3"/>
                  <c:y val="-2.0057949197659471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6C69C8DF-BFFC-4E61-BD87-C00AA1AC19D3}"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221EF5C1-D7E0-4422-9BD0-49FC9FA1201D}"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922464376396395"/>
                      <c:h val="0.22672657427826354"/>
                    </c:manualLayout>
                  </c15:layout>
                  <c15:dlblFieldTable/>
                  <c15:showDataLabelsRange val="0"/>
                </c:ext>
                <c:ext xmlns:c16="http://schemas.microsoft.com/office/drawing/2014/chart" uri="{C3380CC4-5D6E-409C-BE32-E72D297353CC}">
                  <c16:uniqueId val="{00000005-12EB-BA48-86F9-EC703397E513}"/>
                </c:ext>
              </c:extLst>
            </c:dLbl>
            <c:dLbl>
              <c:idx val="3"/>
              <c:layout>
                <c:manualLayout>
                  <c:x val="0"/>
                  <c:y val="-1.7192527883708116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E4F0FA1B-0955-4D07-80DB-5CF757F39BD5}"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C37253E-F989-4152-AB51-E212FABC7520}"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628699614427966"/>
                      <c:h val="0.24678452347592303"/>
                    </c:manualLayout>
                  </c15:layout>
                  <c15:dlblFieldTable/>
                  <c15:showDataLabelsRange val="0"/>
                </c:ext>
                <c:ext xmlns:c16="http://schemas.microsoft.com/office/drawing/2014/chart" uri="{C3380CC4-5D6E-409C-BE32-E72D297353CC}">
                  <c16:uniqueId val="{00000007-12EB-BA48-86F9-EC703397E513}"/>
                </c:ext>
              </c:extLst>
            </c:dLbl>
            <c:dLbl>
              <c:idx val="4"/>
              <c:layout>
                <c:manualLayout>
                  <c:x val="-1.3219298633161165E-2"/>
                  <c:y val="-1.4325978451129224E-3"/>
                </c:manualLayout>
              </c:layout>
              <c:tx>
                <c:rich>
                  <a:bodyPr rot="0" spcFirstLastPara="1" vertOverflow="overflow" horzOverflow="overflow" vert="horz" wrap="square" anchor="ctr" anchorCtr="1">
                    <a:noAutofit/>
                  </a:bodyPr>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70D0E3D1-6188-458E-86AE-1A3E7A09381F}"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FD6950E8-F8A1-46EF-8092-C945DC62F838}"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2605198433470491"/>
                      <c:h val="0.18087983325504184"/>
                    </c:manualLayout>
                  </c15:layout>
                  <c15:dlblFieldTable/>
                  <c15:showDataLabelsRange val="0"/>
                </c:ext>
                <c:ext xmlns:c16="http://schemas.microsoft.com/office/drawing/2014/chart" uri="{C3380CC4-5D6E-409C-BE32-E72D297353CC}">
                  <c16:uniqueId val="{00000009-12EB-BA48-86F9-EC703397E513}"/>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5"/>
                <c:pt idx="0">
                  <c:v>20代</c:v>
                </c:pt>
                <c:pt idx="1">
                  <c:v>30代</c:v>
                </c:pt>
                <c:pt idx="2">
                  <c:v>40代</c:v>
                </c:pt>
                <c:pt idx="3">
                  <c:v>50代</c:v>
                </c:pt>
                <c:pt idx="4">
                  <c:v>60代以上</c:v>
                </c:pt>
              </c:strCache>
            </c:strRef>
          </c:cat>
          <c:val>
            <c:numRef>
              <c:f>Sheet1!$B$2:$B$6</c:f>
              <c:numCache>
                <c:formatCode>0%</c:formatCode>
                <c:ptCount val="5"/>
                <c:pt idx="0">
                  <c:v>0.2</c:v>
                </c:pt>
                <c:pt idx="1">
                  <c:v>0.25</c:v>
                </c:pt>
                <c:pt idx="2">
                  <c:v>0.21</c:v>
                </c:pt>
                <c:pt idx="3">
                  <c:v>0.16</c:v>
                </c:pt>
                <c:pt idx="4">
                  <c:v>0.17</c:v>
                </c:pt>
              </c:numCache>
            </c:numRef>
          </c:val>
          <c:extLst>
            <c:ext xmlns:c16="http://schemas.microsoft.com/office/drawing/2014/chart" uri="{C3380CC4-5D6E-409C-BE32-E72D297353CC}">
              <c16:uniqueId val="{0000000A-12EB-BA48-86F9-EC703397E513}"/>
            </c:ext>
          </c:extLst>
        </c:ser>
        <c:dLbls>
          <c:showLegendKey val="0"/>
          <c:showVal val="1"/>
          <c:showCatName val="0"/>
          <c:showSerName val="0"/>
          <c:showPercent val="0"/>
          <c:showBubbleSize val="0"/>
          <c:showLeaderLines val="0"/>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男性</c:v>
                </c:pt>
              </c:strCache>
            </c:strRef>
          </c:tx>
          <c:spPr>
            <a:solidFill>
              <a:schemeClr val="accent1"/>
            </a:solidFill>
            <a:ln>
              <a:noFill/>
            </a:ln>
            <a:effectLst/>
          </c:spPr>
          <c:invertIfNegative val="0"/>
          <c:dPt>
            <c:idx val="0"/>
            <c:invertIfNegative val="0"/>
            <c:bubble3D val="0"/>
            <c:spPr>
              <a:solidFill>
                <a:srgbClr val="5B6CBC"/>
              </a:solidFill>
              <a:ln>
                <a:noFill/>
              </a:ln>
              <a:effectLst/>
            </c:spPr>
            <c:extLst>
              <c:ext xmlns:c16="http://schemas.microsoft.com/office/drawing/2014/chart" uri="{C3380CC4-5D6E-409C-BE32-E72D297353CC}">
                <c16:uniqueId val="{00000001-E071-8040-92B5-058030B6ED08}"/>
              </c:ext>
            </c:extLst>
          </c:dPt>
          <c:dPt>
            <c:idx val="1"/>
            <c:invertIfNegative val="0"/>
            <c:bubble3D val="0"/>
            <c:spPr>
              <a:solidFill>
                <a:srgbClr val="5B6CBC"/>
              </a:solidFill>
              <a:ln>
                <a:noFill/>
              </a:ln>
              <a:effectLst/>
            </c:spPr>
            <c:extLst>
              <c:ext xmlns:c16="http://schemas.microsoft.com/office/drawing/2014/chart" uri="{C3380CC4-5D6E-409C-BE32-E72D297353CC}">
                <c16:uniqueId val="{00000003-E071-8040-92B5-058030B6ED08}"/>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Sheet1!$B$2:$B$3</c:f>
              <c:numCache>
                <c:formatCode>0%</c:formatCode>
                <c:ptCount val="2"/>
                <c:pt idx="0">
                  <c:v>0.67</c:v>
                </c:pt>
                <c:pt idx="1">
                  <c:v>0.65</c:v>
                </c:pt>
              </c:numCache>
            </c:numRef>
          </c:val>
          <c:extLst>
            <c:ext xmlns:c16="http://schemas.microsoft.com/office/drawing/2014/chart" uri="{C3380CC4-5D6E-409C-BE32-E72D297353CC}">
              <c16:uniqueId val="{00000004-E071-8040-92B5-058030B6ED08}"/>
            </c:ext>
          </c:extLst>
        </c:ser>
        <c:ser>
          <c:idx val="1"/>
          <c:order val="1"/>
          <c:tx>
            <c:strRef>
              <c:f>Sheet1!$C$1</c:f>
              <c:strCache>
                <c:ptCount val="1"/>
                <c:pt idx="0">
                  <c:v>女性</c:v>
                </c:pt>
              </c:strCache>
            </c:strRef>
          </c:tx>
          <c:spPr>
            <a:solidFill>
              <a:schemeClr val="accent2"/>
            </a:solidFill>
            <a:ln>
              <a:noFill/>
            </a:ln>
            <a:effectLst/>
          </c:spPr>
          <c:invertIfNegative val="0"/>
          <c:dPt>
            <c:idx val="0"/>
            <c:invertIfNegative val="0"/>
            <c:bubble3D val="0"/>
            <c:spPr>
              <a:solidFill>
                <a:srgbClr val="CAA979"/>
              </a:solidFill>
              <a:ln>
                <a:noFill/>
              </a:ln>
              <a:effectLst/>
            </c:spPr>
            <c:extLst>
              <c:ext xmlns:c16="http://schemas.microsoft.com/office/drawing/2014/chart" uri="{C3380CC4-5D6E-409C-BE32-E72D297353CC}">
                <c16:uniqueId val="{00000006-E071-8040-92B5-058030B6ED08}"/>
              </c:ext>
            </c:extLst>
          </c:dPt>
          <c:dPt>
            <c:idx val="1"/>
            <c:invertIfNegative val="0"/>
            <c:bubble3D val="0"/>
            <c:spPr>
              <a:solidFill>
                <a:srgbClr val="CAA979"/>
              </a:solidFill>
              <a:ln>
                <a:noFill/>
              </a:ln>
              <a:effectLst/>
            </c:spPr>
            <c:extLst>
              <c:ext xmlns:c16="http://schemas.microsoft.com/office/drawing/2014/chart" uri="{C3380CC4-5D6E-409C-BE32-E72D297353CC}">
                <c16:uniqueId val="{00000008-E071-8040-92B5-058030B6ED08}"/>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Sheet1!$C$2:$C$3</c:f>
              <c:numCache>
                <c:formatCode>0%</c:formatCode>
                <c:ptCount val="2"/>
                <c:pt idx="0">
                  <c:v>0.33</c:v>
                </c:pt>
                <c:pt idx="1">
                  <c:v>0.35</c:v>
                </c:pt>
              </c:numCache>
            </c:numRef>
          </c:val>
          <c:extLst>
            <c:ext xmlns:c16="http://schemas.microsoft.com/office/drawing/2014/chart" uri="{C3380CC4-5D6E-409C-BE32-E72D297353CC}">
              <c16:uniqueId val="{00000009-E071-8040-92B5-058030B6ED08}"/>
            </c:ext>
          </c:extLst>
        </c:ser>
        <c:dLbls>
          <c:dLblPos val="ctr"/>
          <c:showLegendKey val="0"/>
          <c:showVal val="1"/>
          <c:showCatName val="0"/>
          <c:showSerName val="0"/>
          <c:showPercent val="0"/>
          <c:showBubbleSize val="0"/>
        </c:dLbls>
        <c:gapWidth val="30"/>
        <c:overlap val="100"/>
        <c:axId val="1777066671"/>
        <c:axId val="1777065423"/>
      </c:barChart>
      <c:catAx>
        <c:axId val="1777066671"/>
        <c:scaling>
          <c:orientation val="minMax"/>
        </c:scaling>
        <c:delete val="0"/>
        <c:axPos val="l"/>
        <c:numFmt formatCode="General" sourceLinked="1"/>
        <c:majorTickMark val="none"/>
        <c:minorTickMark val="none"/>
        <c:tickLblPos val="nextTo"/>
        <c:spPr>
          <a:noFill/>
          <a:ln w="12700" cap="flat" cmpd="sng" algn="ctr">
            <a:solidFill>
              <a:schemeClr val="tx1">
                <a:lumMod val="65000"/>
                <a:lumOff val="3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游明朝" panose="02020400000000000000" pitchFamily="18" charset="-128"/>
                <a:ea typeface="游明朝" panose="02020400000000000000" pitchFamily="18" charset="-128"/>
                <a:cs typeface="+mn-cs"/>
              </a:defRPr>
            </a:pPr>
            <a:endParaRPr lang="ja-JP"/>
          </a:p>
        </c:txPr>
        <c:crossAx val="1777065423"/>
        <c:crosses val="autoZero"/>
        <c:auto val="1"/>
        <c:lblAlgn val="ctr"/>
        <c:lblOffset val="100"/>
        <c:tickLblSkip val="1"/>
        <c:noMultiLvlLbl val="0"/>
      </c:catAx>
      <c:valAx>
        <c:axId val="1777065423"/>
        <c:scaling>
          <c:orientation val="minMax"/>
        </c:scaling>
        <c:delete val="1"/>
        <c:axPos val="b"/>
        <c:numFmt formatCode="0%" sourceLinked="1"/>
        <c:majorTickMark val="none"/>
        <c:minorTickMark val="none"/>
        <c:tickLblPos val="nextTo"/>
        <c:crossAx val="1777066671"/>
        <c:crosses val="autoZero"/>
        <c:crossBetween val="between"/>
      </c:valAx>
      <c:spPr>
        <a:noFill/>
        <a:ln w="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游明朝" panose="02020400000000000000" pitchFamily="18" charset="-128"/>
          <a:ea typeface="游明朝" panose="02020400000000000000" pitchFamily="18"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20代</c:v>
                </c:pt>
              </c:strCache>
            </c:strRef>
          </c:tx>
          <c:spPr>
            <a:solidFill>
              <a:srgbClr val="1B1C38"/>
            </a:solidFill>
            <a:ln>
              <a:noFill/>
            </a:ln>
            <a:effectLst/>
          </c:spPr>
          <c:invertIfNegative val="0"/>
          <c:dPt>
            <c:idx val="0"/>
            <c:invertIfNegative val="0"/>
            <c:bubble3D val="0"/>
            <c:spPr>
              <a:solidFill>
                <a:srgbClr val="1B1C38"/>
              </a:solidFill>
              <a:ln>
                <a:noFill/>
              </a:ln>
              <a:effectLst/>
            </c:spPr>
            <c:extLst>
              <c:ext xmlns:c16="http://schemas.microsoft.com/office/drawing/2014/chart" uri="{C3380CC4-5D6E-409C-BE32-E72D297353CC}">
                <c16:uniqueId val="{00000001-C444-0C45-92DB-1C91599D4AA0}"/>
              </c:ext>
            </c:extLst>
          </c:dPt>
          <c:dPt>
            <c:idx val="1"/>
            <c:invertIfNegative val="0"/>
            <c:bubble3D val="0"/>
            <c:spPr>
              <a:solidFill>
                <a:srgbClr val="1B1C38"/>
              </a:solidFill>
              <a:ln>
                <a:noFill/>
              </a:ln>
              <a:effectLst/>
            </c:spPr>
            <c:extLst>
              <c:ext xmlns:c16="http://schemas.microsoft.com/office/drawing/2014/chart" uri="{C3380CC4-5D6E-409C-BE32-E72D297353CC}">
                <c16:uniqueId val="{00000003-C444-0C45-92DB-1C91599D4AA0}"/>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Sheet1!$B$2:$B$3</c:f>
              <c:numCache>
                <c:formatCode>0%</c:formatCode>
                <c:ptCount val="2"/>
                <c:pt idx="0">
                  <c:v>0.16</c:v>
                </c:pt>
                <c:pt idx="1">
                  <c:v>0.27</c:v>
                </c:pt>
              </c:numCache>
            </c:numRef>
          </c:val>
          <c:extLst>
            <c:ext xmlns:c16="http://schemas.microsoft.com/office/drawing/2014/chart" uri="{C3380CC4-5D6E-409C-BE32-E72D297353CC}">
              <c16:uniqueId val="{00000004-C444-0C45-92DB-1C91599D4AA0}"/>
            </c:ext>
          </c:extLst>
        </c:ser>
        <c:ser>
          <c:idx val="1"/>
          <c:order val="1"/>
          <c:tx>
            <c:strRef>
              <c:f>Sheet1!$C$1</c:f>
              <c:strCache>
                <c:ptCount val="1"/>
                <c:pt idx="0">
                  <c:v>30代</c:v>
                </c:pt>
              </c:strCache>
            </c:strRef>
          </c:tx>
          <c:spPr>
            <a:solidFill>
              <a:srgbClr val="2C3F70"/>
            </a:solidFill>
            <a:ln>
              <a:noFill/>
            </a:ln>
            <a:effectLst/>
          </c:spPr>
          <c:invertIfNegative val="0"/>
          <c:dPt>
            <c:idx val="0"/>
            <c:invertIfNegative val="0"/>
            <c:bubble3D val="0"/>
            <c:spPr>
              <a:solidFill>
                <a:srgbClr val="2C3F70"/>
              </a:solidFill>
              <a:ln>
                <a:noFill/>
              </a:ln>
              <a:effectLst/>
            </c:spPr>
            <c:extLst>
              <c:ext xmlns:c16="http://schemas.microsoft.com/office/drawing/2014/chart" uri="{C3380CC4-5D6E-409C-BE32-E72D297353CC}">
                <c16:uniqueId val="{00000006-C444-0C45-92DB-1C91599D4AA0}"/>
              </c:ext>
            </c:extLst>
          </c:dPt>
          <c:dPt>
            <c:idx val="1"/>
            <c:invertIfNegative val="0"/>
            <c:bubble3D val="0"/>
            <c:spPr>
              <a:solidFill>
                <a:srgbClr val="2C3F70"/>
              </a:solidFill>
              <a:ln>
                <a:noFill/>
              </a:ln>
              <a:effectLst/>
            </c:spPr>
            <c:extLst>
              <c:ext xmlns:c16="http://schemas.microsoft.com/office/drawing/2014/chart" uri="{C3380CC4-5D6E-409C-BE32-E72D297353CC}">
                <c16:uniqueId val="{00000008-C444-0C45-92DB-1C91599D4AA0}"/>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Sheet1!$C$2:$C$3</c:f>
              <c:numCache>
                <c:formatCode>0%</c:formatCode>
                <c:ptCount val="2"/>
                <c:pt idx="0">
                  <c:v>0.3</c:v>
                </c:pt>
                <c:pt idx="1">
                  <c:v>0.28999999999999998</c:v>
                </c:pt>
              </c:numCache>
            </c:numRef>
          </c:val>
          <c:extLst>
            <c:ext xmlns:c16="http://schemas.microsoft.com/office/drawing/2014/chart" uri="{C3380CC4-5D6E-409C-BE32-E72D297353CC}">
              <c16:uniqueId val="{00000009-C444-0C45-92DB-1C91599D4AA0}"/>
            </c:ext>
          </c:extLst>
        </c:ser>
        <c:ser>
          <c:idx val="2"/>
          <c:order val="2"/>
          <c:tx>
            <c:strRef>
              <c:f>Sheet1!$D$1</c:f>
              <c:strCache>
                <c:ptCount val="1"/>
                <c:pt idx="0">
                  <c:v>40代</c:v>
                </c:pt>
              </c:strCache>
            </c:strRef>
          </c:tx>
          <c:spPr>
            <a:solidFill>
              <a:srgbClr val="5B6CB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Sheet1!$D$2:$D$3</c:f>
              <c:numCache>
                <c:formatCode>0%</c:formatCode>
                <c:ptCount val="2"/>
                <c:pt idx="0">
                  <c:v>0.18</c:v>
                </c:pt>
                <c:pt idx="1">
                  <c:v>0.22</c:v>
                </c:pt>
              </c:numCache>
            </c:numRef>
          </c:val>
          <c:extLst>
            <c:ext xmlns:c16="http://schemas.microsoft.com/office/drawing/2014/chart" uri="{C3380CC4-5D6E-409C-BE32-E72D297353CC}">
              <c16:uniqueId val="{0000000A-C444-0C45-92DB-1C91599D4AA0}"/>
            </c:ext>
          </c:extLst>
        </c:ser>
        <c:ser>
          <c:idx val="3"/>
          <c:order val="3"/>
          <c:tx>
            <c:strRef>
              <c:f>Sheet1!$E$1</c:f>
              <c:strCache>
                <c:ptCount val="1"/>
                <c:pt idx="0">
                  <c:v>50代</c:v>
                </c:pt>
              </c:strCache>
            </c:strRef>
          </c:tx>
          <c:spPr>
            <a:solidFill>
              <a:srgbClr val="8C512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Sheet1!$E$2:$E$3</c:f>
              <c:numCache>
                <c:formatCode>0%</c:formatCode>
                <c:ptCount val="2"/>
                <c:pt idx="0">
                  <c:v>0.14000000000000001</c:v>
                </c:pt>
                <c:pt idx="1">
                  <c:v>0.12</c:v>
                </c:pt>
              </c:numCache>
            </c:numRef>
          </c:val>
          <c:extLst>
            <c:ext xmlns:c16="http://schemas.microsoft.com/office/drawing/2014/chart" uri="{C3380CC4-5D6E-409C-BE32-E72D297353CC}">
              <c16:uniqueId val="{0000000B-C444-0C45-92DB-1C91599D4AA0}"/>
            </c:ext>
          </c:extLst>
        </c:ser>
        <c:ser>
          <c:idx val="4"/>
          <c:order val="4"/>
          <c:tx>
            <c:strRef>
              <c:f>Sheet1!$F$1</c:f>
              <c:strCache>
                <c:ptCount val="1"/>
                <c:pt idx="0">
                  <c:v>60代以上</c:v>
                </c:pt>
              </c:strCache>
            </c:strRef>
          </c:tx>
          <c:spPr>
            <a:solidFill>
              <a:srgbClr val="CAA9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Sheet1!$F$2:$F$3</c:f>
              <c:numCache>
                <c:formatCode>0%</c:formatCode>
                <c:ptCount val="2"/>
                <c:pt idx="0">
                  <c:v>0.22</c:v>
                </c:pt>
                <c:pt idx="1">
                  <c:v>0.1</c:v>
                </c:pt>
              </c:numCache>
            </c:numRef>
          </c:val>
          <c:extLst>
            <c:ext xmlns:c16="http://schemas.microsoft.com/office/drawing/2014/chart" uri="{C3380CC4-5D6E-409C-BE32-E72D297353CC}">
              <c16:uniqueId val="{0000000C-C444-0C45-92DB-1C91599D4AA0}"/>
            </c:ext>
          </c:extLst>
        </c:ser>
        <c:dLbls>
          <c:dLblPos val="ctr"/>
          <c:showLegendKey val="0"/>
          <c:showVal val="1"/>
          <c:showCatName val="0"/>
          <c:showSerName val="0"/>
          <c:showPercent val="0"/>
          <c:showBubbleSize val="0"/>
        </c:dLbls>
        <c:gapWidth val="30"/>
        <c:overlap val="100"/>
        <c:axId val="1777066671"/>
        <c:axId val="1777065423"/>
      </c:barChart>
      <c:catAx>
        <c:axId val="1777066671"/>
        <c:scaling>
          <c:orientation val="minMax"/>
        </c:scaling>
        <c:delete val="0"/>
        <c:axPos val="l"/>
        <c:numFmt formatCode="General" sourceLinked="1"/>
        <c:majorTickMark val="none"/>
        <c:minorTickMark val="none"/>
        <c:tickLblPos val="nextTo"/>
        <c:spPr>
          <a:noFill/>
          <a:ln w="12700" cap="flat" cmpd="sng" algn="ctr">
            <a:solidFill>
              <a:schemeClr val="tx1">
                <a:lumMod val="65000"/>
                <a:lumOff val="3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游明朝" panose="02020400000000000000" pitchFamily="18" charset="-128"/>
                <a:ea typeface="游明朝" panose="02020400000000000000" pitchFamily="18" charset="-128"/>
                <a:cs typeface="+mn-cs"/>
              </a:defRPr>
            </a:pPr>
            <a:endParaRPr lang="ja-JP"/>
          </a:p>
        </c:txPr>
        <c:crossAx val="1777065423"/>
        <c:crosses val="autoZero"/>
        <c:auto val="1"/>
        <c:lblAlgn val="ctr"/>
        <c:lblOffset val="100"/>
        <c:tickLblSkip val="1"/>
        <c:noMultiLvlLbl val="0"/>
      </c:catAx>
      <c:valAx>
        <c:axId val="1777065423"/>
        <c:scaling>
          <c:orientation val="minMax"/>
        </c:scaling>
        <c:delete val="1"/>
        <c:axPos val="b"/>
        <c:numFmt formatCode="0%" sourceLinked="1"/>
        <c:majorTickMark val="none"/>
        <c:minorTickMark val="none"/>
        <c:tickLblPos val="nextTo"/>
        <c:crossAx val="1777066671"/>
        <c:crosses val="autoZero"/>
        <c:crossBetween val="between"/>
      </c:valAx>
      <c:spPr>
        <a:noFill/>
        <a:ln w="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游明朝" panose="02020400000000000000" pitchFamily="18" charset="-128"/>
          <a:ea typeface="游明朝" panose="02020400000000000000" pitchFamily="18"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2022/2/24</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2022/2/24</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2888734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868022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26</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489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590066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32</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2126239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36</a:t>
            </a:fld>
            <a:endParaRPr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37</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2022.04-2022.09</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emf"/><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3.xml"/><Relationship Id="rId16"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emf"/><Relationship Id="rId10" Type="http://schemas.openxmlformats.org/officeDocument/2006/relationships/image" Target="../media/image31.png"/><Relationship Id="rId4" Type="http://schemas.openxmlformats.org/officeDocument/2006/relationships/image" Target="../media/image25.emf"/><Relationship Id="rId9" Type="http://schemas.openxmlformats.org/officeDocument/2006/relationships/image" Target="../media/image30.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fout.box.com/s/3ar2zus0kfft9rnw57abzntf5eurz071"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6.gif"/></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6.gif"/><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3" Type="http://schemas.openxmlformats.org/officeDocument/2006/relationships/hyperlink" Target="https://fout.box.com/s/gcuebvqkpj1c8olpqf6d7j0ebgoqctfq"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64.emf"/></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Yu Mincho" panose="02020400000000000000" pitchFamily="18" charset="-128"/>
                <a:ea typeface="Yu Mincho" panose="02020400000000000000" pitchFamily="18" charset="-128"/>
              </a:rPr>
              <a:t>Media Sheet</a:t>
            </a:r>
            <a:br>
              <a:rPr lang="en-US" altLang="ja-JP" sz="2000" dirty="0">
                <a:latin typeface="Yu Mincho" panose="02020400000000000000" pitchFamily="18" charset="-128"/>
                <a:ea typeface="Yu Mincho" panose="02020400000000000000" pitchFamily="18" charset="-128"/>
              </a:rPr>
            </a:br>
            <a:r>
              <a:rPr lang="en-US" altLang="ja-JP" sz="1800" dirty="0">
                <a:latin typeface="Yu Mincho" panose="02020400000000000000" pitchFamily="18" charset="-128"/>
                <a:ea typeface="Yu Mincho" panose="02020400000000000000" pitchFamily="18" charset="-128"/>
              </a:rPr>
              <a:t>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4</a:t>
            </a:r>
            <a:r>
              <a:rPr lang="ja-JP" altLang="en-US" sz="1800">
                <a:latin typeface="Yu Mincho" panose="02020400000000000000" pitchFamily="18" charset="-128"/>
                <a:ea typeface="Yu Mincho" panose="02020400000000000000" pitchFamily="18" charset="-128"/>
              </a:rPr>
              <a:t>月</a:t>
            </a:r>
            <a:r>
              <a:rPr lang="en-US" altLang="ja-JP" sz="1800" dirty="0">
                <a:latin typeface="Yu Mincho" panose="02020400000000000000" pitchFamily="18" charset="-128"/>
                <a:ea typeface="Yu Mincho" panose="02020400000000000000" pitchFamily="18" charset="-128"/>
              </a:rPr>
              <a:t>- 2022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9</a:t>
            </a:r>
            <a:r>
              <a:rPr lang="ja-JP" altLang="en-US" sz="1800">
                <a:latin typeface="Yu Mincho" panose="02020400000000000000" pitchFamily="18" charset="-128"/>
                <a:ea typeface="Yu Mincho" panose="02020400000000000000" pitchFamily="18" charset="-128"/>
              </a:rPr>
              <a:t>月</a:t>
            </a:r>
            <a:br>
              <a:rPr lang="en-US" altLang="ja-JP" sz="1050" dirty="0">
                <a:latin typeface="Yu Mincho" panose="02020400000000000000" pitchFamily="18" charset="-128"/>
                <a:ea typeface="Yu Mincho" panose="02020400000000000000" pitchFamily="18" charset="-128"/>
              </a:rPr>
            </a:br>
            <a:br>
              <a:rPr lang="en-US" altLang="ja-JP" sz="700" dirty="0">
                <a:latin typeface="Yu Mincho" panose="02020400000000000000" pitchFamily="18" charset="-128"/>
                <a:ea typeface="Yu Mincho" panose="02020400000000000000" pitchFamily="18" charset="-128"/>
              </a:rPr>
            </a:br>
            <a:r>
              <a:rPr lang="en-US" altLang="ja-JP" sz="1400" dirty="0">
                <a:latin typeface="Yu Mincho" panose="02020400000000000000" pitchFamily="18" charset="-128"/>
                <a:ea typeface="Yu Mincho"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17330560-62E7-2049-B91F-1102C67DFD75}"/>
              </a:ext>
            </a:extLst>
          </p:cNvPr>
          <p:cNvPicPr>
            <a:picLocks noChangeAspect="1"/>
          </p:cNvPicPr>
          <p:nvPr/>
        </p:nvPicPr>
        <p:blipFill rotWithShape="1">
          <a:blip r:embed="rId3"/>
          <a:srcRect t="5434"/>
          <a:stretch/>
        </p:blipFill>
        <p:spPr>
          <a:xfrm>
            <a:off x="926508" y="793284"/>
            <a:ext cx="8828128" cy="4704229"/>
          </a:xfrm>
          <a:prstGeom prst="rect">
            <a:avLst/>
          </a:prstGeom>
        </p:spPr>
      </p:pic>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24</a:t>
            </a:r>
            <a:r>
              <a:rPr lang="ja-JP" altLang="en-US">
                <a:solidFill>
                  <a:schemeClr val="tx1">
                    <a:lumMod val="75000"/>
                    <a:lumOff val="25000"/>
                  </a:schemeClr>
                </a:solidFill>
                <a:latin typeface="游明朝" panose="02020400000000000000" pitchFamily="18" charset="-128"/>
                <a:ea typeface="游明朝" panose="02020400000000000000" pitchFamily="18" charset="-128"/>
              </a:rPr>
              <a:t>時間</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365</a:t>
            </a:r>
            <a:r>
              <a:rPr lang="ja-JP" altLang="en-US">
                <a:solidFill>
                  <a:schemeClr val="tx1">
                    <a:lumMod val="75000"/>
                    <a:lumOff val="25000"/>
                  </a:schemeClr>
                </a:solidFill>
                <a:latin typeface="游明朝" panose="02020400000000000000" pitchFamily="18" charset="-128"/>
                <a:ea typeface="游明朝" panose="02020400000000000000" pitchFamily="18" charset="-128"/>
              </a:rPr>
              <a:t>日利用されています。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14</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47</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30</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タクシーで移動する利用者が</a:t>
            </a: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のオーディエンス。</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「都心のタクシー利用者」という縛り</a:t>
            </a:r>
          </a:p>
        </p:txBody>
      </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59" name="グループ化 23">
            <a:extLst>
              <a:ext uri="{FF2B5EF4-FFF2-40B4-BE49-F238E27FC236}">
                <a16:creationId xmlns:a16="http://schemas.microsoft.com/office/drawing/2014/main" id="{E7CFD147-CFFF-1347-BF18-1C4E53E1FA3D}"/>
              </a:ext>
            </a:extLst>
          </p:cNvPr>
          <p:cNvGrpSpPr>
            <a:grpSpLocks/>
          </p:cNvGrpSpPr>
          <p:nvPr/>
        </p:nvGrpSpPr>
        <p:grpSpPr bwMode="auto">
          <a:xfrm>
            <a:off x="2208213" y="2046288"/>
            <a:ext cx="1762125" cy="928687"/>
            <a:chOff x="2622307" y="1992620"/>
            <a:chExt cx="1762021" cy="927622"/>
          </a:xfrm>
        </p:grpSpPr>
        <p:sp>
          <p:nvSpPr>
            <p:cNvPr id="60" name="正方形/長方形 19">
              <a:extLst>
                <a:ext uri="{FF2B5EF4-FFF2-40B4-BE49-F238E27FC236}">
                  <a16:creationId xmlns:a16="http://schemas.microsoft.com/office/drawing/2014/main" id="{795BB707-99F8-264A-9EE1-E2908539CC02}"/>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61" name="正方形/長方形 22">
              <a:extLst>
                <a:ext uri="{FF2B5EF4-FFF2-40B4-BE49-F238E27FC236}">
                  <a16:creationId xmlns:a16="http://schemas.microsoft.com/office/drawing/2014/main" id="{79E688FF-69F4-C14E-B680-AD0CD84DB00D}"/>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62" name="グループ化 30">
            <a:extLst>
              <a:ext uri="{FF2B5EF4-FFF2-40B4-BE49-F238E27FC236}">
                <a16:creationId xmlns:a16="http://schemas.microsoft.com/office/drawing/2014/main" id="{1DD95DE7-F5C8-B942-8735-52BCA32EC1D4}"/>
              </a:ext>
            </a:extLst>
          </p:cNvPr>
          <p:cNvGrpSpPr>
            <a:grpSpLocks/>
          </p:cNvGrpSpPr>
          <p:nvPr/>
        </p:nvGrpSpPr>
        <p:grpSpPr bwMode="auto">
          <a:xfrm>
            <a:off x="6789738" y="2049463"/>
            <a:ext cx="1760537" cy="927100"/>
            <a:chOff x="2622307" y="1992620"/>
            <a:chExt cx="1762021" cy="927424"/>
          </a:xfrm>
        </p:grpSpPr>
        <p:sp>
          <p:nvSpPr>
            <p:cNvPr id="63" name="正方形/長方形 99">
              <a:extLst>
                <a:ext uri="{FF2B5EF4-FFF2-40B4-BE49-F238E27FC236}">
                  <a16:creationId xmlns:a16="http://schemas.microsoft.com/office/drawing/2014/main" id="{C520150E-5692-F342-94CD-EA5AB771AAB8}"/>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dirty="0">
                  <a:solidFill>
                    <a:srgbClr val="0A1239"/>
                  </a:solidFill>
                  <a:latin typeface="游明朝 Demibold" panose="02020600000000000000" pitchFamily="18" charset="-128"/>
                  <a:ea typeface="游明朝 Demibold" panose="02020600000000000000" pitchFamily="18" charset="-128"/>
                </a:rPr>
                <a:t>年齢比</a:t>
              </a:r>
            </a:p>
          </p:txBody>
        </p:sp>
        <p:sp>
          <p:nvSpPr>
            <p:cNvPr id="64" name="正方形/長方形 100">
              <a:extLst>
                <a:ext uri="{FF2B5EF4-FFF2-40B4-BE49-F238E27FC236}">
                  <a16:creationId xmlns:a16="http://schemas.microsoft.com/office/drawing/2014/main" id="{2B9767E3-B106-0D49-8390-764A5CFFE2A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aphicFrame>
        <p:nvGraphicFramePr>
          <p:cNvPr id="65" name="グラフ 64">
            <a:extLst>
              <a:ext uri="{FF2B5EF4-FFF2-40B4-BE49-F238E27FC236}">
                <a16:creationId xmlns:a16="http://schemas.microsoft.com/office/drawing/2014/main" id="{2E0CD1DB-A84B-CB45-907D-498BE323D49F}"/>
              </a:ext>
            </a:extLst>
          </p:cNvPr>
          <p:cNvGraphicFramePr/>
          <p:nvPr>
            <p:extLst>
              <p:ext uri="{D42A27DB-BD31-4B8C-83A1-F6EECF244321}">
                <p14:modId xmlns:p14="http://schemas.microsoft.com/office/powerpoint/2010/main" val="214251483"/>
              </p:ext>
            </p:extLst>
          </p:nvPr>
        </p:nvGraphicFramePr>
        <p:xfrm>
          <a:off x="839277" y="154958"/>
          <a:ext cx="4461971" cy="45122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6" name="グラフ 65">
            <a:extLst>
              <a:ext uri="{FF2B5EF4-FFF2-40B4-BE49-F238E27FC236}">
                <a16:creationId xmlns:a16="http://schemas.microsoft.com/office/drawing/2014/main" id="{9628A66B-9BB7-9149-8C62-BEC04F682448}"/>
              </a:ext>
            </a:extLst>
          </p:cNvPr>
          <p:cNvGraphicFramePr/>
          <p:nvPr>
            <p:extLst>
              <p:ext uri="{D42A27DB-BD31-4B8C-83A1-F6EECF244321}">
                <p14:modId xmlns:p14="http://schemas.microsoft.com/office/powerpoint/2010/main" val="1103057957"/>
              </p:ext>
            </p:extLst>
          </p:nvPr>
        </p:nvGraphicFramePr>
        <p:xfrm>
          <a:off x="5345906" y="152990"/>
          <a:ext cx="4571822" cy="44946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7" name="グラフ 66">
            <a:extLst>
              <a:ext uri="{FF2B5EF4-FFF2-40B4-BE49-F238E27FC236}">
                <a16:creationId xmlns:a16="http://schemas.microsoft.com/office/drawing/2014/main" id="{0CA3DAD6-01FE-BC48-BC34-9D6C28D2A982}"/>
              </a:ext>
            </a:extLst>
          </p:cNvPr>
          <p:cNvGraphicFramePr/>
          <p:nvPr>
            <p:extLst>
              <p:ext uri="{D42A27DB-BD31-4B8C-83A1-F6EECF244321}">
                <p14:modId xmlns:p14="http://schemas.microsoft.com/office/powerpoint/2010/main" val="2553814681"/>
              </p:ext>
            </p:extLst>
          </p:nvPr>
        </p:nvGraphicFramePr>
        <p:xfrm>
          <a:off x="848785" y="4628775"/>
          <a:ext cx="4007731" cy="6496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8" name="グラフ 67">
            <a:extLst>
              <a:ext uri="{FF2B5EF4-FFF2-40B4-BE49-F238E27FC236}">
                <a16:creationId xmlns:a16="http://schemas.microsoft.com/office/drawing/2014/main" id="{155F01B2-00F4-0C44-B1FC-8B301F7A533E}"/>
              </a:ext>
            </a:extLst>
          </p:cNvPr>
          <p:cNvGraphicFramePr/>
          <p:nvPr>
            <p:extLst>
              <p:ext uri="{D42A27DB-BD31-4B8C-83A1-F6EECF244321}">
                <p14:modId xmlns:p14="http://schemas.microsoft.com/office/powerpoint/2010/main" val="444910094"/>
              </p:ext>
            </p:extLst>
          </p:nvPr>
        </p:nvGraphicFramePr>
        <p:xfrm>
          <a:off x="5479559" y="4629878"/>
          <a:ext cx="4007731" cy="649684"/>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全国主要都市のタクシー利用者には、</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099445"/>
            <a:chOff x="596725" y="233070"/>
            <a:chExt cx="9442461" cy="1099192"/>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73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100">
                  <a:solidFill>
                    <a:srgbClr val="595959"/>
                  </a:solidFill>
                  <a:latin typeface="游明朝" panose="02020400000000000000" pitchFamily="18" charset="-128"/>
                  <a:ea typeface="游明朝" panose="02020400000000000000" pitchFamily="18" charset="-128"/>
                </a:rPr>
                <a:t>Tokyo Prime </a:t>
              </a:r>
              <a:r>
                <a:rPr lang="ja-JP" altLang="en-US" sz="1100">
                  <a:solidFill>
                    <a:srgbClr val="595959"/>
                  </a:solidFill>
                  <a:latin typeface="游明朝" panose="02020400000000000000" pitchFamily="18" charset="-128"/>
                  <a:ea typeface="游明朝" panose="02020400000000000000" pitchFamily="18" charset="-128"/>
                </a:rPr>
                <a:t>を搭載する加盟タクシー会社は、「タクシーはお客様がリラックスするおもてなしの空間である」、ということを大事にしています。</a:t>
              </a:r>
            </a:p>
            <a:p>
              <a:pPr eaLnBrk="1" hangingPunct="1">
                <a:lnSpc>
                  <a:spcPct val="130000"/>
                </a:lnSpc>
              </a:pPr>
              <a:r>
                <a:rPr lang="ja-JP" altLang="en-US" sz="11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1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1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6" name="テキスト ボックス 5">
            <a:extLst>
              <a:ext uri="{FF2B5EF4-FFF2-40B4-BE49-F238E27FC236}">
                <a16:creationId xmlns:a16="http://schemas.microsoft.com/office/drawing/2014/main" id="{2A49F26A-B785-1844-A0CE-A05D76A8851E}"/>
              </a:ext>
            </a:extLst>
          </p:cNvPr>
          <p:cNvSpPr txBox="1"/>
          <p:nvPr/>
        </p:nvSpPr>
        <p:spPr>
          <a:xfrm>
            <a:off x="700088" y="1619647"/>
            <a:ext cx="9644697" cy="5539978"/>
          </a:xfrm>
          <a:prstGeom prst="rect">
            <a:avLst/>
          </a:prstGeom>
          <a:noFill/>
        </p:spPr>
        <p:txBody>
          <a:bodyPr wrap="square">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保護育成上</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好ましく</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ない商品サービス、精力剤、合法ドラッグ等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政治関連（政治家</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元政治家の出演も含む）</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法人</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ローン、不動産担保ローン、ファクタリング</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されていない暗号資産交換</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業者</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
        <p:nvSpPr>
          <p:cNvPr id="8" name="テキスト ボックス 7">
            <a:extLst>
              <a:ext uri="{FF2B5EF4-FFF2-40B4-BE49-F238E27FC236}">
                <a16:creationId xmlns:a16="http://schemas.microsoft.com/office/drawing/2014/main" id="{7EB7A6BA-948D-F649-84BF-EA5E8B7BA7D0}"/>
              </a:ext>
            </a:extLst>
          </p:cNvPr>
          <p:cNvSpPr txBox="1"/>
          <p:nvPr/>
        </p:nvSpPr>
        <p:spPr>
          <a:xfrm>
            <a:off x="777214" y="1083823"/>
            <a:ext cx="4457700" cy="3954929"/>
          </a:xfrm>
          <a:prstGeom prst="rect">
            <a:avLst/>
          </a:prstGeom>
          <a:noFill/>
        </p:spPr>
        <p:txBody>
          <a:bodyPr>
            <a:spAutoFit/>
          </a:bodyPr>
          <a:lstStyle/>
          <a:p>
            <a:pPr eaLnBrk="1" fontAlgn="auto" hangingPunct="1">
              <a:spcBef>
                <a:spcPts val="0"/>
              </a:spcBef>
              <a:spcAft>
                <a:spcPts val="0"/>
              </a:spcAft>
              <a:defRPr/>
            </a:pPr>
            <a:r>
              <a:rPr lang="en-US" altLang="ja-JP" sz="14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4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4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恐怖を感じる可能性があるもの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9" name="テキスト ボックス 10">
            <a:extLst>
              <a:ext uri="{FF2B5EF4-FFF2-40B4-BE49-F238E27FC236}">
                <a16:creationId xmlns:a16="http://schemas.microsoft.com/office/drawing/2014/main" id="{3708E208-2581-5E49-ACEF-3FD7F090BE67}"/>
              </a:ext>
            </a:extLst>
          </p:cNvPr>
          <p:cNvSpPr txBox="1">
            <a:spLocks noChangeArrowheads="1"/>
          </p:cNvSpPr>
          <p:nvPr/>
        </p:nvSpPr>
        <p:spPr bwMode="auto">
          <a:xfrm>
            <a:off x="5650495" y="1436650"/>
            <a:ext cx="4464050"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」「世界初」などの言葉を表示する際に客観的な出典がないもの（最新の</a:t>
            </a: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年以内のデータのみ有効）</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順位、割合、件数など調査結果等の定量的な言葉を表示する際に客観的な出典がないもの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1000" dirty="0">
              <a:solidFill>
                <a:srgbClr val="4D4D4C"/>
              </a:solidFill>
              <a:latin typeface="游明朝" panose="02020400000000000000" pitchFamily="18" charset="-128"/>
              <a:ea typeface="游明朝" panose="02020400000000000000" pitchFamily="18" charset="-128"/>
            </a:endParaRPr>
          </a:p>
        </p:txBody>
      </p:sp>
      <p:sp>
        <p:nvSpPr>
          <p:cNvPr id="6" name="テキスト ボックス 5">
            <a:extLst>
              <a:ext uri="{FF2B5EF4-FFF2-40B4-BE49-F238E27FC236}">
                <a16:creationId xmlns:a16="http://schemas.microsoft.com/office/drawing/2014/main" id="{4B37E45C-4C92-C847-AA9F-77099C01C692}"/>
              </a:ext>
            </a:extLst>
          </p:cNvPr>
          <p:cNvSpPr txBox="1"/>
          <p:nvPr/>
        </p:nvSpPr>
        <p:spPr>
          <a:xfrm>
            <a:off x="777214" y="5851575"/>
            <a:ext cx="9337331" cy="1308050"/>
          </a:xfrm>
          <a:prstGeom prst="rect">
            <a:avLst/>
          </a:prstGeom>
          <a:noFill/>
        </p:spPr>
        <p:txBody>
          <a:bodyPr wrap="square">
            <a:spAutoFit/>
          </a:bodyPr>
          <a:lstStyle/>
          <a:p>
            <a:pPr eaLnBrk="1" fontAlgn="auto" hangingPunct="1">
              <a:spcBef>
                <a:spcPts val="0"/>
              </a:spcBef>
              <a:spcAft>
                <a:spcPts val="0"/>
              </a:spcAft>
              <a:defRPr/>
            </a:pPr>
            <a:r>
              <a:rPr lang="ja-JP" altLang="en-US" sz="14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14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marL="628650" lvl="1" eaLnBrk="1" fontAlgn="auto" hangingPunct="1">
              <a:spcBef>
                <a:spcPts val="0"/>
              </a:spcBef>
              <a:spcAft>
                <a:spcPts val="0"/>
              </a:spcAft>
              <a:buFont typeface="システムフォント（レギュラー）"/>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628650" lvl="1" eaLnBrk="1" fontAlgn="auto" hangingPunct="1">
              <a:spcBef>
                <a:spcPts val="0"/>
              </a:spcBef>
              <a:spcAft>
                <a:spcPts val="0"/>
              </a:spcAft>
              <a:buFont typeface="システムフォント（レギュラー）"/>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とする場合がありますので事前にご相談ください</a:t>
            </a: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10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10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10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10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p:txBody>
      </p:sp>
      <p:cxnSp>
        <p:nvCxnSpPr>
          <p:cNvPr id="4" name="直線コネクタ 3">
            <a:extLst>
              <a:ext uri="{FF2B5EF4-FFF2-40B4-BE49-F238E27FC236}">
                <a16:creationId xmlns:a16="http://schemas.microsoft.com/office/drawing/2014/main" id="{A9AF79D2-390C-F043-BD39-A3C06C5AE49B}"/>
              </a:ext>
            </a:extLst>
          </p:cNvPr>
          <p:cNvCxnSpPr>
            <a:cxnSpLocks/>
          </p:cNvCxnSpPr>
          <p:nvPr/>
        </p:nvCxnSpPr>
        <p:spPr>
          <a:xfrm>
            <a:off x="1511658" y="5762518"/>
            <a:ext cx="811392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86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広告メニュー</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0618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は乗車後約</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chemeClr val="tx1">
                    <a:lumMod val="75000"/>
                    <a:lumOff val="25000"/>
                  </a:schemeClr>
                </a:solidFill>
                <a:latin typeface="游明朝 Demibold" panose="02020600000000000000" pitchFamily="18" charset="-128"/>
                <a:ea typeface="游明朝 Demibold" panose="02020600000000000000" pitchFamily="18" charset="-128"/>
              </a:rPr>
              <a:t>広告枠の構成</a:t>
            </a:r>
          </a:p>
        </p:txBody>
      </p:sp>
      <p:pic>
        <p:nvPicPr>
          <p:cNvPr id="8" name="図 7" descr="テーブル&#10;&#10;自動的に生成された説明">
            <a:extLst>
              <a:ext uri="{FF2B5EF4-FFF2-40B4-BE49-F238E27FC236}">
                <a16:creationId xmlns:a16="http://schemas.microsoft.com/office/drawing/2014/main" id="{6DB1C544-4AEA-DA4C-9D60-E055A7427A23}"/>
              </a:ext>
            </a:extLst>
          </p:cNvPr>
          <p:cNvPicPr>
            <a:picLocks noChangeAspect="1"/>
          </p:cNvPicPr>
          <p:nvPr/>
        </p:nvPicPr>
        <p:blipFill>
          <a:blip r:embed="rId3"/>
          <a:stretch>
            <a:fillRect/>
          </a:stretch>
        </p:blipFill>
        <p:spPr>
          <a:xfrm>
            <a:off x="523728" y="665164"/>
            <a:ext cx="9644355" cy="2611437"/>
          </a:xfrm>
          <a:prstGeom prst="rect">
            <a:avLst/>
          </a:prstGeom>
        </p:spPr>
      </p:pic>
    </p:spTree>
    <p:extLst>
      <p:ext uri="{BB962C8B-B14F-4D97-AF65-F5344CB8AC3E}">
        <p14:creationId xmlns:p14="http://schemas.microsoft.com/office/powerpoint/2010/main" val="1190174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903701"/>
            <a:ext cx="10097771" cy="1446550"/>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は直前のコンテンツを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に変更することができます。</a:t>
            </a:r>
            <a:r>
              <a:rPr lang="ja-JP" altLang="en-US" sz="800">
                <a:solidFill>
                  <a:srgbClr val="FF0000"/>
                </a:solidFill>
                <a:latin typeface="游明朝" panose="02020400000000000000" pitchFamily="18" charset="-128"/>
                <a:ea typeface="游明朝" panose="02020400000000000000" pitchFamily="18" charset="-128"/>
              </a:rPr>
              <a:t>（その場合は</a:t>
            </a:r>
            <a:r>
              <a:rPr lang="en-US" altLang="ja-JP" sz="800" dirty="0">
                <a:solidFill>
                  <a:srgbClr val="FF0000"/>
                </a:solidFill>
                <a:latin typeface="游明朝" panose="02020400000000000000" pitchFamily="18" charset="-128"/>
                <a:ea typeface="游明朝" panose="02020400000000000000" pitchFamily="18" charset="-128"/>
              </a:rPr>
              <a:t>FULL50</a:t>
            </a:r>
            <a:r>
              <a:rPr lang="ja-JP" altLang="en-US" sz="800">
                <a:solidFill>
                  <a:srgbClr val="FF0000"/>
                </a:solidFill>
                <a:latin typeface="游明朝" panose="02020400000000000000" pitchFamily="18" charset="-128"/>
                <a:ea typeface="游明朝" panose="02020400000000000000" pitchFamily="18" charset="-128"/>
              </a:rPr>
              <a:t>万円、</a:t>
            </a:r>
            <a:r>
              <a:rPr lang="en-US" altLang="ja-JP" sz="800" dirty="0">
                <a:solidFill>
                  <a:srgbClr val="FF0000"/>
                </a:solidFill>
                <a:latin typeface="游明朝" panose="02020400000000000000" pitchFamily="18" charset="-128"/>
                <a:ea typeface="游明朝" panose="02020400000000000000" pitchFamily="18" charset="-128"/>
              </a:rPr>
              <a:t>HALF30</a:t>
            </a:r>
            <a:r>
              <a:rPr lang="ja-JP" altLang="en-US" sz="800">
                <a:solidFill>
                  <a:srgbClr val="FF0000"/>
                </a:solidFill>
                <a:latin typeface="游明朝" panose="02020400000000000000" pitchFamily="18" charset="-128"/>
                <a:ea typeface="游明朝" panose="02020400000000000000" pitchFamily="18" charset="-128"/>
              </a:rPr>
              <a:t>万円の追加費用をいただきます）</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ただし、</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は週に</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枠までとなり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a:t>
            </a: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週間分掲載いただいた後に継続して掲載する場合、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のエリア内訳は、エリアとタクシー会社に偏りが出ないよう制御して配信されます。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49" y="249133"/>
            <a:ext cx="9126538" cy="868361"/>
            <a:chOff x="682625" y="41636"/>
            <a:chExt cx="9127393" cy="866511"/>
          </a:xfrm>
        </p:grpSpPr>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41636"/>
              <a:ext cx="2116483" cy="33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355009"/>
              <a:ext cx="9127393" cy="5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Tie-up Contents</a:t>
              </a:r>
              <a:r>
                <a:rPr lang="ja-JP" altLang="en-US" sz="1200">
                  <a:solidFill>
                    <a:srgbClr val="595959"/>
                  </a:solidFill>
                  <a:latin typeface="Yu Mincho" panose="02020400000000000000" pitchFamily="18" charset="-128"/>
                  <a:ea typeface="Yu Mincho" panose="02020400000000000000" pitchFamily="18" charset="-128"/>
                </a:rPr>
                <a:t>の詳細は</a:t>
              </a:r>
              <a:r>
                <a:rPr lang="en-US" altLang="ja-JP" sz="1200" dirty="0">
                  <a:solidFill>
                    <a:srgbClr val="595959"/>
                  </a:solidFill>
                  <a:latin typeface="Yu Mincho" panose="02020400000000000000" pitchFamily="18" charset="-128"/>
                  <a:ea typeface="Yu Mincho" panose="02020400000000000000" pitchFamily="18" charset="-128"/>
                </a:rPr>
                <a:t>P.24</a:t>
              </a:r>
              <a:r>
                <a:rPr lang="ja-JP" altLang="en-US" sz="1200">
                  <a:solidFill>
                    <a:srgbClr val="595959"/>
                  </a:solidFill>
                  <a:latin typeface="Yu Mincho" panose="02020400000000000000" pitchFamily="18" charset="-128"/>
                  <a:ea typeface="Yu Mincho" panose="02020400000000000000" pitchFamily="18" charset="-128"/>
                </a:rPr>
                <a:t>、</a:t>
              </a:r>
              <a:r>
                <a:rPr lang="en-US" altLang="ja-JP" sz="1200" dirty="0">
                  <a:solidFill>
                    <a:srgbClr val="595959"/>
                  </a:solidFill>
                  <a:latin typeface="Yu Mincho" panose="02020400000000000000" pitchFamily="18" charset="-128"/>
                  <a:ea typeface="Yu Mincho" panose="02020400000000000000" pitchFamily="18" charset="-128"/>
                </a:rPr>
                <a:t>25</a:t>
              </a:r>
              <a:r>
                <a:rPr lang="ja-JP" altLang="en-US" sz="1200">
                  <a:solidFill>
                    <a:srgbClr val="595959"/>
                  </a:solidFill>
                  <a:latin typeface="Yu Mincho" panose="02020400000000000000" pitchFamily="18" charset="-128"/>
                  <a:ea typeface="Yu Mincho" panose="02020400000000000000" pitchFamily="18" charset="-128"/>
                </a:rPr>
                <a:t>をご参照ください</a:t>
              </a:r>
              <a:endParaRPr lang="ja-JP" altLang="en-US" sz="1200">
                <a:solidFill>
                  <a:srgbClr val="595959"/>
                </a:solidFill>
                <a:latin typeface="游明朝" panose="02020400000000000000" pitchFamily="18" charset="-128"/>
                <a:ea typeface="游明朝" panose="02020400000000000000" pitchFamily="18" charset="-128"/>
              </a:endParaRP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 詳細</a:t>
            </a:r>
          </a:p>
        </p:txBody>
      </p:sp>
      <p:graphicFrame>
        <p:nvGraphicFramePr>
          <p:cNvPr id="13" name="表 12">
            <a:extLst>
              <a:ext uri="{FF2B5EF4-FFF2-40B4-BE49-F238E27FC236}">
                <a16:creationId xmlns:a16="http://schemas.microsoft.com/office/drawing/2014/main" id="{A6DCA24D-5BC3-8041-BBB9-735DB8D7A3CE}"/>
              </a:ext>
            </a:extLst>
          </p:cNvPr>
          <p:cNvGraphicFramePr>
            <a:graphicFrameLocks noGrp="1"/>
          </p:cNvGraphicFramePr>
          <p:nvPr>
            <p:extLst>
              <p:ext uri="{D42A27DB-BD31-4B8C-83A1-F6EECF244321}">
                <p14:modId xmlns:p14="http://schemas.microsoft.com/office/powerpoint/2010/main" val="2860254067"/>
              </p:ext>
            </p:extLst>
          </p:nvPr>
        </p:nvGraphicFramePr>
        <p:xfrm>
          <a:off x="538189" y="1203631"/>
          <a:ext cx="9796020" cy="3605218"/>
        </p:xfrm>
        <a:graphic>
          <a:graphicData uri="http://schemas.openxmlformats.org/drawingml/2006/table">
            <a:tbl>
              <a:tblPr/>
              <a:tblGrid>
                <a:gridCol w="1621283">
                  <a:extLst>
                    <a:ext uri="{9D8B030D-6E8A-4147-A177-3AD203B41FA5}">
                      <a16:colId xmlns:a16="http://schemas.microsoft.com/office/drawing/2014/main" val="557081604"/>
                    </a:ext>
                  </a:extLst>
                </a:gridCol>
                <a:gridCol w="566928">
                  <a:extLst>
                    <a:ext uri="{9D8B030D-6E8A-4147-A177-3AD203B41FA5}">
                      <a16:colId xmlns:a16="http://schemas.microsoft.com/office/drawing/2014/main" val="2493490605"/>
                    </a:ext>
                  </a:extLst>
                </a:gridCol>
                <a:gridCol w="1207008">
                  <a:extLst>
                    <a:ext uri="{9D8B030D-6E8A-4147-A177-3AD203B41FA5}">
                      <a16:colId xmlns:a16="http://schemas.microsoft.com/office/drawing/2014/main" val="1324804032"/>
                    </a:ext>
                  </a:extLst>
                </a:gridCol>
                <a:gridCol w="1133856">
                  <a:extLst>
                    <a:ext uri="{9D8B030D-6E8A-4147-A177-3AD203B41FA5}">
                      <a16:colId xmlns:a16="http://schemas.microsoft.com/office/drawing/2014/main" val="3763936178"/>
                    </a:ext>
                  </a:extLst>
                </a:gridCol>
                <a:gridCol w="969264">
                  <a:extLst>
                    <a:ext uri="{9D8B030D-6E8A-4147-A177-3AD203B41FA5}">
                      <a16:colId xmlns:a16="http://schemas.microsoft.com/office/drawing/2014/main" val="1786339053"/>
                    </a:ext>
                  </a:extLst>
                </a:gridCol>
                <a:gridCol w="740664">
                  <a:extLst>
                    <a:ext uri="{9D8B030D-6E8A-4147-A177-3AD203B41FA5}">
                      <a16:colId xmlns:a16="http://schemas.microsoft.com/office/drawing/2014/main" val="1179847838"/>
                    </a:ext>
                  </a:extLst>
                </a:gridCol>
                <a:gridCol w="1042416">
                  <a:extLst>
                    <a:ext uri="{9D8B030D-6E8A-4147-A177-3AD203B41FA5}">
                      <a16:colId xmlns:a16="http://schemas.microsoft.com/office/drawing/2014/main" val="1570089323"/>
                    </a:ext>
                  </a:extLst>
                </a:gridCol>
                <a:gridCol w="502920">
                  <a:extLst>
                    <a:ext uri="{9D8B030D-6E8A-4147-A177-3AD203B41FA5}">
                      <a16:colId xmlns:a16="http://schemas.microsoft.com/office/drawing/2014/main" val="2748956502"/>
                    </a:ext>
                  </a:extLst>
                </a:gridCol>
                <a:gridCol w="713232">
                  <a:extLst>
                    <a:ext uri="{9D8B030D-6E8A-4147-A177-3AD203B41FA5}">
                      <a16:colId xmlns:a16="http://schemas.microsoft.com/office/drawing/2014/main" val="3485483488"/>
                    </a:ext>
                  </a:extLst>
                </a:gridCol>
                <a:gridCol w="1298449">
                  <a:extLst>
                    <a:ext uri="{9D8B030D-6E8A-4147-A177-3AD203B41FA5}">
                      <a16:colId xmlns:a16="http://schemas.microsoft.com/office/drawing/2014/main" val="2573360661"/>
                    </a:ext>
                  </a:extLst>
                </a:gridCol>
              </a:tblGrid>
              <a:tr h="319270">
                <a:tc gridSpan="2">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メニュー名</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hMerge="1">
                  <a:txBody>
                    <a:bodyPr/>
                    <a:lstStyle/>
                    <a:p>
                      <a:endParaRPr kumimoji="1" lang="ja-JP" altLang="en-US"/>
                    </a:p>
                  </a:txBody>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形式</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タイミング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保証形態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掲載期間</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想定表示回数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枠数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台数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広告料金</a:t>
                      </a:r>
                      <a:br>
                        <a:rPr lang="ja-JP" altLang="en-US" sz="1000" b="1" i="0" u="none" strike="noStrike">
                          <a:solidFill>
                            <a:srgbClr val="FFFFFF"/>
                          </a:solidFill>
                          <a:effectLst/>
                          <a:latin typeface="游明朝" panose="02020400000000000000" pitchFamily="18" charset="-128"/>
                          <a:ea typeface="游明朝" panose="02020400000000000000" pitchFamily="18" charset="-128"/>
                        </a:rPr>
                      </a:b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1"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p>
                  </a:txBody>
                  <a:tcPr marL="5017" marR="5017" marT="5017"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03706555"/>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Premium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発車直後</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期間掲載保証</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週間</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月曜日</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午前</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時</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掲載開始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4,200,000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@3.6</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67224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2,100,000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850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4938136"/>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Collaboration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4">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Tie-up Contents</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発車から</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@3.3</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00965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@4.0</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6386497"/>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Standard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vMerge="1">
                  <a:txBody>
                    <a:bodyPr/>
                    <a:lstStyle/>
                    <a:p>
                      <a:endParaRPr kumimoji="1" lang="ja-JP" altLang="en-US"/>
                    </a:p>
                  </a:txBody>
                  <a:tcPr/>
                </a:tc>
                <a:tc rowSpan="2">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Collaboration</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Video Ads</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終了後</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1,600,000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93334347"/>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24</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280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20921652"/>
                  </a:ext>
                </a:extLst>
              </a:tr>
              <a:tr h="410272">
                <a:tc>
                  <a:txBody>
                    <a:bodyPr/>
                    <a:lstStyle/>
                    <a:p>
                      <a:pPr marL="13493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Tie-up Contents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もしくは</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静止画 音声なし</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Collaboration</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Video Ads</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終了後</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コンテンツ枠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1,600,000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5</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180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97253894"/>
                  </a:ext>
                </a:extLst>
              </a:tr>
              <a:tr h="414044">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pPr algn="ctr" rtl="0" fontAlgn="ctr"/>
                      <a:r>
                        <a:rPr lang="ja-JP" altLang="en-US" sz="400" b="0" i="0" u="none" strike="noStrike">
                          <a:solidFill>
                            <a:srgbClr val="2B3A5B"/>
                          </a:solidFill>
                          <a:effectLst/>
                          <a:latin typeface="游明朝" panose="02020400000000000000" pitchFamily="18" charset="-128"/>
                          <a:ea typeface="游明朝" panose="02020400000000000000" pitchFamily="18" charset="-128"/>
                        </a:rPr>
                        <a:t>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10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3141188"/>
                  </a:ext>
                </a:extLst>
              </a:tr>
            </a:tbl>
          </a:graphicData>
        </a:graphic>
      </p:graphicFrame>
    </p:spTree>
    <p:extLst>
      <p:ext uri="{BB962C8B-B14F-4D97-AF65-F5344CB8AC3E}">
        <p14:creationId xmlns:p14="http://schemas.microsoft.com/office/powerpoint/2010/main" val="4051191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22095266"/>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400,000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12,500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@5.0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87.5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2,600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7,900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2,600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地域別 広告メニュー 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9">
            <a:extLst>
              <a:ext uri="{FF2B5EF4-FFF2-40B4-BE49-F238E27FC236}">
                <a16:creationId xmlns:a16="http://schemas.microsoft.com/office/drawing/2014/main" id="{B676BE0A-638C-8C4B-964C-4156524B8C0F}"/>
              </a:ext>
            </a:extLst>
          </p:cNvPr>
          <p:cNvSpPr txBox="1">
            <a:spLocks noChangeArrowheads="1"/>
          </p:cNvSpPr>
          <p:nvPr/>
        </p:nvSpPr>
        <p:spPr bwMode="auto">
          <a:xfrm>
            <a:off x="2891941" y="4706828"/>
            <a:ext cx="77998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marL="285750" lvl="0" indent="-285750">
              <a:spcBef>
                <a:spcPts val="0"/>
              </a:spcBef>
              <a:spcAft>
                <a:spcPts val="0"/>
              </a:spcAft>
              <a:buFont typeface="Arial" panose="020B0604020202020204" pitchFamily="34" charset="0"/>
              <a:buChar char="•"/>
            </a:pPr>
            <a:r>
              <a:rPr lang="ja-JP" altLang="en-US" sz="1500">
                <a:solidFill>
                  <a:srgbClr val="595959"/>
                </a:solidFill>
                <a:latin typeface="Yu Mincho" panose="02020400000000000000" pitchFamily="18" charset="-128"/>
                <a:ea typeface="Yu Mincho" panose="02020400000000000000" pitchFamily="18" charset="-128"/>
              </a:rPr>
              <a:t>タクシーシェルター広告以外の買い切り単位は</a:t>
            </a:r>
            <a:r>
              <a:rPr lang="en-US" altLang="ja-JP" sz="1500" dirty="0">
                <a:solidFill>
                  <a:srgbClr val="595959"/>
                </a:solidFill>
                <a:latin typeface="Yu Mincho" panose="02020400000000000000" pitchFamily="18" charset="-128"/>
                <a:ea typeface="Yu Mincho" panose="02020400000000000000" pitchFamily="18" charset="-128"/>
              </a:rPr>
              <a:t>26</a:t>
            </a:r>
            <a:r>
              <a:rPr lang="ja-JP" altLang="en-US" sz="1500">
                <a:solidFill>
                  <a:srgbClr val="595959"/>
                </a:solidFill>
                <a:latin typeface="Yu Mincho" panose="02020400000000000000" pitchFamily="18" charset="-128"/>
                <a:ea typeface="Yu Mincho" panose="02020400000000000000" pitchFamily="18" charset="-128"/>
              </a:rPr>
              <a:t>枠ずつとなります</a:t>
            </a:r>
            <a:endParaRPr lang="en-US" altLang="ja-JP" sz="1500" dirty="0">
              <a:solidFill>
                <a:srgbClr val="595959"/>
              </a:solidFill>
              <a:latin typeface="Yu Mincho" panose="02020400000000000000" pitchFamily="18" charset="-128"/>
              <a:ea typeface="Yu Mincho" panose="02020400000000000000" pitchFamily="18" charset="-128"/>
            </a:endParaRPr>
          </a:p>
          <a:p>
            <a:pPr marL="285750" lvl="0" indent="-285750">
              <a:spcBef>
                <a:spcPts val="0"/>
              </a:spcBef>
              <a:spcAft>
                <a:spcPts val="0"/>
              </a:spcAft>
              <a:buFont typeface="Arial" panose="020B0604020202020204" pitchFamily="34" charset="0"/>
              <a:buChar char="•"/>
            </a:pPr>
            <a:r>
              <a:rPr lang="ja-JP" altLang="en-US" sz="1500">
                <a:solidFill>
                  <a:srgbClr val="595959"/>
                </a:solidFill>
                <a:latin typeface="Yu Mincho" panose="02020400000000000000" pitchFamily="18" charset="-128"/>
                <a:ea typeface="Yu Mincho" panose="02020400000000000000" pitchFamily="18" charset="-128"/>
              </a:rPr>
              <a:t>買い切りエントリーは</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担当営業と</a:t>
            </a:r>
            <a:r>
              <a:rPr lang="en-US" altLang="ja-JP" sz="1500" u="sng" dirty="0" err="1">
                <a:solidFill>
                  <a:schemeClr val="accent1"/>
                </a:solidFill>
                <a:latin typeface="游明朝" panose="02020400000000000000" pitchFamily="18" charset="-128"/>
                <a:ea typeface="游明朝" panose="02020400000000000000" pitchFamily="18" charset="-128"/>
              </a:rPr>
              <a:t>entry@tokyo-prime.jp</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 宛</a:t>
            </a:r>
            <a:r>
              <a:rPr lang="ja-JP" altLang="en-US" sz="1500">
                <a:solidFill>
                  <a:srgbClr val="595959"/>
                </a:solidFill>
                <a:latin typeface="Yu Mincho" panose="02020400000000000000" pitchFamily="18" charset="-128"/>
                <a:ea typeface="Yu Mincho" panose="02020400000000000000" pitchFamily="18" charset="-128"/>
              </a:rPr>
              <a:t>にメールでご連絡ください</a:t>
            </a:r>
            <a:endParaRPr lang="en-US" altLang="ja-JP" sz="1500" dirty="0">
              <a:solidFill>
                <a:srgbClr val="595959"/>
              </a:solidFill>
              <a:latin typeface="Yu Mincho" panose="02020400000000000000" pitchFamily="18" charset="-128"/>
              <a:ea typeface="Yu Mincho" panose="02020400000000000000" pitchFamily="18" charset="-128"/>
            </a:endParaRPr>
          </a:p>
          <a:p>
            <a:pPr marL="285750" indent="-285750">
              <a:spcBef>
                <a:spcPts val="0"/>
              </a:spcBef>
              <a:spcAft>
                <a:spcPts val="0"/>
              </a:spcAft>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別途お申し込みを頂戴いたしますが、結果報告をもって契約の成立とし、</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a:spcBef>
                <a:spcPts val="0"/>
              </a:spcBef>
              <a:spcAft>
                <a:spcPts val="0"/>
              </a:spcAft>
            </a:pP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以降のキャンセルは、規定に則ったキャンセル料を頂戴いたします</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参照）</a:t>
            </a:r>
            <a:endParaRPr lang="ja-JP" altLang="en-US" sz="1200">
              <a:solidFill>
                <a:srgbClr val="595959"/>
              </a:solidFill>
              <a:latin typeface="Yu Mincho" panose="02020400000000000000" pitchFamily="18" charset="-128"/>
              <a:ea typeface="Yu Mincho" panose="02020400000000000000" pitchFamily="18" charset="-128"/>
            </a:endParaRPr>
          </a:p>
        </p:txBody>
      </p:sp>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買い切りエントリー</a:t>
            </a:r>
          </a:p>
        </p:txBody>
      </p:sp>
      <p:sp>
        <p:nvSpPr>
          <p:cNvPr id="20" name="テキスト ボックス 9">
            <a:extLst>
              <a:ext uri="{FF2B5EF4-FFF2-40B4-BE49-F238E27FC236}">
                <a16:creationId xmlns:a16="http://schemas.microsoft.com/office/drawing/2014/main" id="{EC243EA9-BE1D-F346-A0CD-0F45F2EA3388}"/>
              </a:ext>
            </a:extLst>
          </p:cNvPr>
          <p:cNvSpPr txBox="1">
            <a:spLocks noChangeArrowheads="1"/>
          </p:cNvSpPr>
          <p:nvPr/>
        </p:nvSpPr>
        <p:spPr bwMode="auto">
          <a:xfrm>
            <a:off x="925513" y="1495005"/>
            <a:ext cx="5256626"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対象広告枠：</a:t>
            </a: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21" name="テキスト ボックス 9">
            <a:extLst>
              <a:ext uri="{FF2B5EF4-FFF2-40B4-BE49-F238E27FC236}">
                <a16:creationId xmlns:a16="http://schemas.microsoft.com/office/drawing/2014/main" id="{29AC013D-7D7E-4B48-AFFC-3028E08D1FDB}"/>
              </a:ext>
            </a:extLst>
          </p:cNvPr>
          <p:cNvSpPr txBox="1">
            <a:spLocks noChangeArrowheads="1"/>
          </p:cNvSpPr>
          <p:nvPr/>
        </p:nvSpPr>
        <p:spPr bwMode="auto">
          <a:xfrm>
            <a:off x="925512" y="5862467"/>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スケジュール：</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6" name="テキスト ボックス 9">
            <a:extLst>
              <a:ext uri="{FF2B5EF4-FFF2-40B4-BE49-F238E27FC236}">
                <a16:creationId xmlns:a16="http://schemas.microsoft.com/office/drawing/2014/main" id="{F7CDA0D6-EAE3-D74C-A513-5BAE76F050A2}"/>
              </a:ext>
            </a:extLst>
          </p:cNvPr>
          <p:cNvSpPr txBox="1">
            <a:spLocks noChangeArrowheads="1"/>
          </p:cNvSpPr>
          <p:nvPr/>
        </p:nvSpPr>
        <p:spPr bwMode="auto">
          <a:xfrm>
            <a:off x="2959131" y="1557092"/>
            <a:ext cx="747946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1500" dirty="0">
                <a:solidFill>
                  <a:srgbClr val="595959"/>
                </a:solidFill>
                <a:latin typeface="游明朝" panose="02020400000000000000" pitchFamily="18" charset="-128"/>
                <a:ea typeface="游明朝" panose="02020400000000000000" pitchFamily="18" charset="-128"/>
              </a:rPr>
              <a:t>Collaboration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Ads[FULL]</a:t>
            </a:r>
          </a:p>
          <a:p>
            <a:r>
              <a:rPr lang="en-US" altLang="ja-JP" sz="1500" dirty="0">
                <a:solidFill>
                  <a:srgbClr val="595959"/>
                </a:solidFill>
                <a:latin typeface="游明朝" panose="02020400000000000000" pitchFamily="18" charset="-128"/>
                <a:ea typeface="游明朝" panose="02020400000000000000" pitchFamily="18" charset="-128"/>
              </a:rPr>
              <a:t>Collaboration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Ads[HALF]</a:t>
            </a:r>
          </a:p>
          <a:p>
            <a:r>
              <a:rPr lang="en-US" altLang="ja-JP" sz="1500" dirty="0">
                <a:solidFill>
                  <a:srgbClr val="595959"/>
                </a:solidFill>
                <a:latin typeface="游明朝" panose="02020400000000000000" pitchFamily="18" charset="-128"/>
                <a:ea typeface="游明朝" panose="02020400000000000000" pitchFamily="18" charset="-128"/>
              </a:rPr>
              <a:t>Standard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Ads[FULL]</a:t>
            </a:r>
          </a:p>
          <a:p>
            <a:r>
              <a:rPr lang="en-US" altLang="ja-JP" sz="1500" dirty="0">
                <a:solidFill>
                  <a:srgbClr val="595959"/>
                </a:solidFill>
                <a:latin typeface="游明朝" panose="02020400000000000000" pitchFamily="18" charset="-128"/>
                <a:ea typeface="游明朝" panose="02020400000000000000" pitchFamily="18" charset="-128"/>
              </a:rPr>
              <a:t>Standard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Ads[HALF]</a:t>
            </a:r>
          </a:p>
          <a:p>
            <a:r>
              <a:rPr lang="en-US" altLang="ja-JP" sz="1500" dirty="0">
                <a:solidFill>
                  <a:srgbClr val="595959"/>
                </a:solidFill>
                <a:latin typeface="游明朝" panose="02020400000000000000" pitchFamily="18" charset="-128"/>
                <a:ea typeface="游明朝" panose="02020400000000000000" pitchFamily="18" charset="-128"/>
              </a:rPr>
              <a:t>Tie-up Contents[FULL]</a:t>
            </a:r>
          </a:p>
          <a:p>
            <a:r>
              <a:rPr lang="en-US" altLang="ja-JP" sz="1500" dirty="0">
                <a:solidFill>
                  <a:srgbClr val="595959"/>
                </a:solidFill>
                <a:latin typeface="游明朝" panose="02020400000000000000" pitchFamily="18" charset="-128"/>
                <a:ea typeface="游明朝" panose="02020400000000000000" pitchFamily="18" charset="-128"/>
              </a:rPr>
              <a:t>Tie-up Contents[HALF]</a:t>
            </a:r>
          </a:p>
          <a:p>
            <a:r>
              <a:rPr lang="en-US" altLang="ja-JP" sz="1500" dirty="0">
                <a:solidFill>
                  <a:srgbClr val="595959"/>
                </a:solidFill>
                <a:latin typeface="游明朝" panose="02020400000000000000" pitchFamily="18" charset="-128"/>
                <a:ea typeface="游明朝" panose="02020400000000000000" pitchFamily="18" charset="-128"/>
              </a:rPr>
              <a:t>Area Ads </a:t>
            </a:r>
            <a:r>
              <a:rPr lang="ja-JP" altLang="en-US" sz="1500">
                <a:solidFill>
                  <a:srgbClr val="595959"/>
                </a:solidFill>
                <a:latin typeface="游明朝" panose="02020400000000000000" pitchFamily="18" charset="-128"/>
                <a:ea typeface="游明朝" panose="02020400000000000000" pitchFamily="18" charset="-128"/>
              </a:rPr>
              <a:t>東京</a:t>
            </a:r>
            <a:endParaRPr lang="en-US" altLang="ja-JP" sz="1500" dirty="0">
              <a:solidFill>
                <a:srgbClr val="595959"/>
              </a:solidFill>
              <a:latin typeface="游明朝" panose="02020400000000000000" pitchFamily="18" charset="-128"/>
              <a:ea typeface="游明朝" panose="02020400000000000000" pitchFamily="18" charset="-128"/>
            </a:endParaRPr>
          </a:p>
          <a:p>
            <a:r>
              <a:rPr lang="en-US" altLang="ja-JP" sz="1500" dirty="0">
                <a:solidFill>
                  <a:srgbClr val="595959"/>
                </a:solidFill>
                <a:latin typeface="游明朝" panose="02020400000000000000" pitchFamily="18" charset="-128"/>
                <a:ea typeface="游明朝" panose="02020400000000000000" pitchFamily="18" charset="-128"/>
              </a:rPr>
              <a:t>Area Ads </a:t>
            </a:r>
            <a:r>
              <a:rPr lang="ja-JP" altLang="en-US" sz="1500">
                <a:solidFill>
                  <a:srgbClr val="595959"/>
                </a:solidFill>
                <a:latin typeface="游明朝" panose="02020400000000000000" pitchFamily="18" charset="-128"/>
                <a:ea typeface="游明朝" panose="02020400000000000000" pitchFamily="18" charset="-128"/>
              </a:rPr>
              <a:t>東京</a:t>
            </a:r>
            <a:r>
              <a:rPr lang="en-US" altLang="ja-JP" sz="1500" dirty="0">
                <a:solidFill>
                  <a:srgbClr val="595959"/>
                </a:solidFill>
                <a:latin typeface="游明朝" panose="02020400000000000000" pitchFamily="18" charset="-128"/>
                <a:ea typeface="游明朝" panose="02020400000000000000" pitchFamily="18" charset="-128"/>
              </a:rPr>
              <a:t>[HALF]</a:t>
            </a:r>
          </a:p>
          <a:p>
            <a:r>
              <a:rPr lang="ja-JP" altLang="en-US" sz="1500">
                <a:solidFill>
                  <a:srgbClr val="595959"/>
                </a:solidFill>
                <a:latin typeface="游明朝" panose="02020400000000000000" pitchFamily="18" charset="-128"/>
                <a:ea typeface="游明朝" panose="02020400000000000000" pitchFamily="18" charset="-128"/>
              </a:rPr>
              <a:t>タクシーシェルター広告</a:t>
            </a:r>
            <a:endParaRPr lang="en-US" altLang="ja-JP" sz="15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通常エントリー用に一定の枠数を残して販売いたします</a:t>
            </a:r>
            <a:endParaRPr lang="en-US" altLang="ja-JP" sz="900" dirty="0">
              <a:solidFill>
                <a:srgbClr val="595959"/>
              </a:solidFill>
              <a:latin typeface="游明朝" panose="02020400000000000000" pitchFamily="18" charset="-128"/>
              <a:ea typeface="游明朝" panose="02020400000000000000" pitchFamily="18" charset="-128"/>
            </a:endParaRPr>
          </a:p>
        </p:txBody>
      </p:sp>
      <p:sp>
        <p:nvSpPr>
          <p:cNvPr id="27" name="テキスト ボックス 9">
            <a:extLst>
              <a:ext uri="{FF2B5EF4-FFF2-40B4-BE49-F238E27FC236}">
                <a16:creationId xmlns:a16="http://schemas.microsoft.com/office/drawing/2014/main" id="{DC4195D8-F3DA-604A-94E8-FAB8C0B849C7}"/>
              </a:ext>
            </a:extLst>
          </p:cNvPr>
          <p:cNvSpPr txBox="1">
            <a:spLocks noChangeArrowheads="1"/>
          </p:cNvSpPr>
          <p:nvPr/>
        </p:nvSpPr>
        <p:spPr bwMode="auto">
          <a:xfrm>
            <a:off x="2959131" y="5834638"/>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24</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28" name="テキスト ボックス 9">
            <a:extLst>
              <a:ext uri="{FF2B5EF4-FFF2-40B4-BE49-F238E27FC236}">
                <a16:creationId xmlns:a16="http://schemas.microsoft.com/office/drawing/2014/main" id="{8EDE1136-CF5E-4049-9E8E-E71D507ED8D7}"/>
              </a:ext>
            </a:extLst>
          </p:cNvPr>
          <p:cNvSpPr txBox="1">
            <a:spLocks noChangeArrowheads="1"/>
          </p:cNvSpPr>
          <p:nvPr/>
        </p:nvSpPr>
        <p:spPr bwMode="auto">
          <a:xfrm>
            <a:off x="5886316" y="5855445"/>
            <a:ext cx="2548103"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29" name="テキスト ボックス 9">
            <a:extLst>
              <a:ext uri="{FF2B5EF4-FFF2-40B4-BE49-F238E27FC236}">
                <a16:creationId xmlns:a16="http://schemas.microsoft.com/office/drawing/2014/main" id="{F7813E21-CD44-6E4E-BB27-22D3F0D35C52}"/>
              </a:ext>
            </a:extLst>
          </p:cNvPr>
          <p:cNvSpPr txBox="1">
            <a:spLocks noChangeArrowheads="1"/>
          </p:cNvSpPr>
          <p:nvPr/>
        </p:nvSpPr>
        <p:spPr bwMode="auto">
          <a:xfrm>
            <a:off x="2959131" y="6351360"/>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25</a:t>
            </a:r>
            <a:r>
              <a:rPr lang="ja-JP" altLang="en-US" sz="1500">
                <a:solidFill>
                  <a:srgbClr val="595959"/>
                </a:solidFill>
                <a:latin typeface="游明朝" panose="02020400000000000000" pitchFamily="18" charset="-128"/>
                <a:ea typeface="游明朝" panose="02020400000000000000" pitchFamily="18" charset="-128"/>
              </a:rPr>
              <a:t>日（火）</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0" name="テキスト ボックス 9">
            <a:extLst>
              <a:ext uri="{FF2B5EF4-FFF2-40B4-BE49-F238E27FC236}">
                <a16:creationId xmlns:a16="http://schemas.microsoft.com/office/drawing/2014/main" id="{639EBBF6-EF1D-3E47-AAC7-3FC578B7441C}"/>
              </a:ext>
            </a:extLst>
          </p:cNvPr>
          <p:cNvSpPr txBox="1">
            <a:spLocks noChangeArrowheads="1"/>
          </p:cNvSpPr>
          <p:nvPr/>
        </p:nvSpPr>
        <p:spPr bwMode="auto">
          <a:xfrm>
            <a:off x="5978666" y="6386358"/>
            <a:ext cx="2455753"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買い切りエントリー終了</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1" name="テキスト ボックス 9">
            <a:extLst>
              <a:ext uri="{FF2B5EF4-FFF2-40B4-BE49-F238E27FC236}">
                <a16:creationId xmlns:a16="http://schemas.microsoft.com/office/drawing/2014/main" id="{7DB5C644-B864-6349-87CA-54AAE71A5B96}"/>
              </a:ext>
            </a:extLst>
          </p:cNvPr>
          <p:cNvSpPr txBox="1">
            <a:spLocks noChangeArrowheads="1"/>
          </p:cNvSpPr>
          <p:nvPr/>
        </p:nvSpPr>
        <p:spPr bwMode="auto">
          <a:xfrm>
            <a:off x="2959131" y="686808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27</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19</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2" name="テキスト ボックス 9">
            <a:extLst>
              <a:ext uri="{FF2B5EF4-FFF2-40B4-BE49-F238E27FC236}">
                <a16:creationId xmlns:a16="http://schemas.microsoft.com/office/drawing/2014/main" id="{E8C43493-8243-654D-A30D-47BC7745E126}"/>
              </a:ext>
            </a:extLst>
          </p:cNvPr>
          <p:cNvSpPr txBox="1">
            <a:spLocks noChangeArrowheads="1"/>
          </p:cNvSpPr>
          <p:nvPr/>
        </p:nvSpPr>
        <p:spPr bwMode="auto">
          <a:xfrm>
            <a:off x="5796864" y="6888888"/>
            <a:ext cx="263755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買い切りエントリー結果報告</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3" name="テキスト ボックス 9">
            <a:extLst>
              <a:ext uri="{FF2B5EF4-FFF2-40B4-BE49-F238E27FC236}">
                <a16:creationId xmlns:a16="http://schemas.microsoft.com/office/drawing/2014/main" id="{7A189DAE-8CB0-2643-ABA9-A916BC166744}"/>
              </a:ext>
            </a:extLst>
          </p:cNvPr>
          <p:cNvSpPr txBox="1">
            <a:spLocks noChangeArrowheads="1"/>
          </p:cNvSpPr>
          <p:nvPr/>
        </p:nvSpPr>
        <p:spPr bwMode="auto">
          <a:xfrm>
            <a:off x="925513" y="3903446"/>
            <a:ext cx="5256626" cy="68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最低エントリー枠数：</a:t>
            </a:r>
            <a:endParaRPr lang="en-US" altLang="ja-JP" sz="1500" b="1"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34" name="テキスト ボックス 9">
            <a:extLst>
              <a:ext uri="{FF2B5EF4-FFF2-40B4-BE49-F238E27FC236}">
                <a16:creationId xmlns:a16="http://schemas.microsoft.com/office/drawing/2014/main" id="{F27B41BB-B080-4840-AB82-58D452AC8EE2}"/>
              </a:ext>
            </a:extLst>
          </p:cNvPr>
          <p:cNvSpPr txBox="1">
            <a:spLocks noChangeArrowheads="1"/>
          </p:cNvSpPr>
          <p:nvPr/>
        </p:nvSpPr>
        <p:spPr bwMode="auto">
          <a:xfrm>
            <a:off x="2991333" y="3983628"/>
            <a:ext cx="586443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1500" dirty="0">
                <a:solidFill>
                  <a:srgbClr val="595959"/>
                </a:solidFill>
                <a:latin typeface="游明朝" panose="02020400000000000000" pitchFamily="18" charset="-128"/>
                <a:ea typeface="游明朝" panose="02020400000000000000" pitchFamily="18" charset="-128"/>
              </a:rPr>
              <a:t>52</a:t>
            </a:r>
            <a:r>
              <a:rPr lang="ja-JP" altLang="en-US" sz="1500">
                <a:solidFill>
                  <a:srgbClr val="595959"/>
                </a:solidFill>
                <a:latin typeface="游明朝" panose="02020400000000000000" pitchFamily="18" charset="-128"/>
                <a:ea typeface="游明朝" panose="02020400000000000000" pitchFamily="18" charset="-128"/>
              </a:rPr>
              <a:t>枠</a:t>
            </a:r>
            <a:r>
              <a:rPr lang="ja-JP" altLang="en-US" sz="1200">
                <a:solidFill>
                  <a:srgbClr val="595959"/>
                </a:solidFill>
                <a:latin typeface="游明朝" panose="02020400000000000000" pitchFamily="18" charset="-128"/>
                <a:ea typeface="游明朝" panose="02020400000000000000" pitchFamily="18" charset="-128"/>
              </a:rPr>
              <a:t>（</a:t>
            </a:r>
            <a:r>
              <a:rPr lang="en-US" altLang="ja-JP" sz="1200" dirty="0">
                <a:solidFill>
                  <a:srgbClr val="595959"/>
                </a:solidFill>
                <a:latin typeface="游明朝" panose="02020400000000000000" pitchFamily="18" charset="-128"/>
                <a:ea typeface="游明朝" panose="02020400000000000000" pitchFamily="18" charset="-128"/>
              </a:rPr>
              <a:t>26</a:t>
            </a:r>
            <a:r>
              <a:rPr lang="ja-JP" altLang="en-US" sz="1200">
                <a:solidFill>
                  <a:srgbClr val="595959"/>
                </a:solidFill>
                <a:latin typeface="游明朝" panose="02020400000000000000" pitchFamily="18" charset="-128"/>
                <a:ea typeface="游明朝" panose="02020400000000000000" pitchFamily="18" charset="-128"/>
              </a:rPr>
              <a:t>週間</a:t>
            </a:r>
            <a:r>
              <a:rPr lang="en-US" altLang="ja-JP" sz="1200" dirty="0">
                <a:solidFill>
                  <a:srgbClr val="595959"/>
                </a:solidFill>
                <a:latin typeface="游明朝" panose="02020400000000000000" pitchFamily="18" charset="-128"/>
                <a:ea typeface="游明朝" panose="02020400000000000000" pitchFamily="18" charset="-128"/>
              </a:rPr>
              <a:t>×2</a:t>
            </a:r>
            <a:r>
              <a:rPr lang="ja-JP" altLang="en-US" sz="1200">
                <a:solidFill>
                  <a:srgbClr val="595959"/>
                </a:solidFill>
                <a:latin typeface="游明朝" panose="02020400000000000000" pitchFamily="18" charset="-128"/>
                <a:ea typeface="游明朝" panose="02020400000000000000" pitchFamily="18" charset="-128"/>
              </a:rPr>
              <a:t>枠）</a:t>
            </a:r>
            <a:endParaRPr lang="en-US" altLang="ja-JP" sz="12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最低エントリー枠数の成約をお約束するものではありません</a:t>
            </a:r>
            <a:endParaRPr lang="en-US" altLang="ja-JP" sz="9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Yu Mincho" panose="02020400000000000000" pitchFamily="18" charset="-128"/>
                <a:ea typeface="Yu Mincho" panose="02020400000000000000" pitchFamily="18" charset="-128"/>
              </a:rPr>
              <a:t> ※</a:t>
            </a:r>
            <a:r>
              <a:rPr lang="ja-JP" altLang="en-US" sz="900">
                <a:solidFill>
                  <a:srgbClr val="595959"/>
                </a:solidFill>
                <a:latin typeface="Yu Mincho" panose="02020400000000000000" pitchFamily="18" charset="-128"/>
                <a:ea typeface="Yu Mincho" panose="02020400000000000000" pitchFamily="18" charset="-128"/>
              </a:rPr>
              <a:t>買い切りエントリーの詳細条件に関しては各営業担当までお問合せください</a:t>
            </a:r>
            <a:endParaRPr lang="ja-JP" altLang="en-US" sz="900"/>
          </a:p>
        </p:txBody>
      </p:sp>
      <p:sp>
        <p:nvSpPr>
          <p:cNvPr id="37" name="テキスト ボックス 9">
            <a:extLst>
              <a:ext uri="{FF2B5EF4-FFF2-40B4-BE49-F238E27FC236}">
                <a16:creationId xmlns:a16="http://schemas.microsoft.com/office/drawing/2014/main" id="{B090E967-76DA-C14C-8B95-CC70D74AC511}"/>
              </a:ext>
            </a:extLst>
          </p:cNvPr>
          <p:cNvSpPr txBox="1">
            <a:spLocks noChangeArrowheads="1"/>
          </p:cNvSpPr>
          <p:nvPr/>
        </p:nvSpPr>
        <p:spPr bwMode="auto">
          <a:xfrm>
            <a:off x="925512" y="827602"/>
            <a:ext cx="9500635" cy="61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月から</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月の広告枠に関して対象広告枠に限り、</a:t>
            </a:r>
            <a:r>
              <a:rPr lang="en-US" altLang="ja-JP" sz="1200" dirty="0">
                <a:solidFill>
                  <a:srgbClr val="595959"/>
                </a:solidFill>
                <a:latin typeface="游明朝" panose="02020400000000000000" pitchFamily="18" charset="-128"/>
                <a:ea typeface="游明朝" panose="02020400000000000000" pitchFamily="18" charset="-128"/>
              </a:rPr>
              <a:t>6</a:t>
            </a:r>
            <a:r>
              <a:rPr lang="ja-JP" altLang="en-US" sz="1200">
                <a:solidFill>
                  <a:srgbClr val="595959"/>
                </a:solidFill>
                <a:latin typeface="游明朝" panose="02020400000000000000" pitchFamily="18" charset="-128"/>
                <a:ea typeface="游明朝" panose="02020400000000000000" pitchFamily="18" charset="-128"/>
              </a:rPr>
              <a:t>ヶ月間（</a:t>
            </a:r>
            <a:r>
              <a:rPr lang="en-US" altLang="ja-JP" sz="1200" dirty="0">
                <a:solidFill>
                  <a:srgbClr val="595959"/>
                </a:solidFill>
                <a:latin typeface="游明朝" panose="02020400000000000000" pitchFamily="18" charset="-128"/>
                <a:ea typeface="游明朝" panose="02020400000000000000" pitchFamily="18" charset="-128"/>
              </a:rPr>
              <a:t>26</a:t>
            </a:r>
            <a:r>
              <a:rPr lang="ja-JP" altLang="en-US" sz="1200">
                <a:solidFill>
                  <a:srgbClr val="595959"/>
                </a:solidFill>
                <a:latin typeface="游明朝" panose="02020400000000000000" pitchFamily="18" charset="-128"/>
                <a:ea typeface="游明朝" panose="02020400000000000000" pitchFamily="18" charset="-128"/>
              </a:rPr>
              <a:t>週間）を帯で押さえることが可能な“買い切りエントリー”を</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ja-JP" altLang="en-US" sz="1200">
                <a:solidFill>
                  <a:srgbClr val="595959"/>
                </a:solidFill>
                <a:latin typeface="游明朝" panose="02020400000000000000" pitchFamily="18" charset="-128"/>
                <a:ea typeface="游明朝" panose="02020400000000000000" pitchFamily="18" charset="-128"/>
              </a:rPr>
              <a:t>通常エントリー前に行います</a:t>
            </a: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17" name="テキスト ボックス 9">
            <a:extLst>
              <a:ext uri="{FF2B5EF4-FFF2-40B4-BE49-F238E27FC236}">
                <a16:creationId xmlns:a16="http://schemas.microsoft.com/office/drawing/2014/main" id="{203D0F9B-EEF1-2C48-AB7F-88C297AFF529}"/>
              </a:ext>
            </a:extLst>
          </p:cNvPr>
          <p:cNvSpPr txBox="1">
            <a:spLocks noChangeArrowheads="1"/>
          </p:cNvSpPr>
          <p:nvPr/>
        </p:nvSpPr>
        <p:spPr bwMode="auto">
          <a:xfrm>
            <a:off x="925512" y="4626646"/>
            <a:ext cx="5256626" cy="68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注意事項：</a:t>
            </a:r>
            <a:endParaRPr lang="en-US" altLang="ja-JP" sz="1500" b="1"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22" name="직사각형 10">
            <a:extLst>
              <a:ext uri="{FF2B5EF4-FFF2-40B4-BE49-F238E27FC236}">
                <a16:creationId xmlns:a16="http://schemas.microsoft.com/office/drawing/2014/main" id="{020BF485-274A-5246-83FF-9172C655D6AD}"/>
              </a:ext>
            </a:extLst>
          </p:cNvPr>
          <p:cNvSpPr/>
          <p:nvPr/>
        </p:nvSpPr>
        <p:spPr>
          <a:xfrm>
            <a:off x="7036170" y="1630243"/>
            <a:ext cx="3247335" cy="2308324"/>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23" name="テキスト ボックス 9">
            <a:extLst>
              <a:ext uri="{FF2B5EF4-FFF2-40B4-BE49-F238E27FC236}">
                <a16:creationId xmlns:a16="http://schemas.microsoft.com/office/drawing/2014/main" id="{BC0A26B0-AEAC-7945-9145-C044409E5BD3}"/>
              </a:ext>
            </a:extLst>
          </p:cNvPr>
          <p:cNvSpPr txBox="1"/>
          <p:nvPr/>
        </p:nvSpPr>
        <p:spPr>
          <a:xfrm>
            <a:off x="7049216" y="1682959"/>
            <a:ext cx="3247335" cy="2253117"/>
          </a:xfrm>
          <a:prstGeom prst="rect">
            <a:avLst/>
          </a:prstGeom>
          <a:noFill/>
        </p:spPr>
        <p:txBody>
          <a:bodyPr wrap="square">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貴社名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2022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年</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4−9</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本文：</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買い切りエントリー詳細</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・貴社名：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・買い切り希望メニュー名：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24" name="テキスト ボックス 23">
            <a:extLst>
              <a:ext uri="{FF2B5EF4-FFF2-40B4-BE49-F238E27FC236}">
                <a16:creationId xmlns:a16="http://schemas.microsoft.com/office/drawing/2014/main" id="{367B869D-493A-4347-A987-BC0BB8580EC9}"/>
              </a:ext>
            </a:extLst>
          </p:cNvPr>
          <p:cNvSpPr txBox="1"/>
          <p:nvPr/>
        </p:nvSpPr>
        <p:spPr>
          <a:xfrm>
            <a:off x="6881077" y="1378574"/>
            <a:ext cx="3041375" cy="254172"/>
          </a:xfrm>
          <a:prstGeom prst="rect">
            <a:avLst/>
          </a:prstGeom>
          <a:noFill/>
        </p:spPr>
        <p:txBody>
          <a:bodyPr wrap="square">
            <a:spAutoFit/>
          </a:bodyPr>
          <a:lstStyle/>
          <a:p>
            <a:pPr eaLnBrk="1" fontAlgn="auto" hangingPunct="1">
              <a:lnSpc>
                <a:spcPct val="110000"/>
              </a:lnSpc>
              <a:spcBef>
                <a:spcPts val="0"/>
              </a:spcBef>
              <a:spcAft>
                <a:spcPts val="0"/>
              </a:spcAft>
              <a:defRPr/>
            </a:pP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買い切りエントリーメールフォーマット</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2800406557"/>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2946118076"/>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@6.7</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@5.0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4272739096"/>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期間</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週間</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月曜日</a:t>
                      </a:r>
                      <a:endPar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午前</a:t>
                      </a: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0</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時</a:t>
                      </a:r>
                      <a:endPar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約</a:t>
                      </a: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55,000</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rPr>
                        <a:t>180</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@0.6</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円</a:t>
                      </a: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9">
            <a:extLst>
              <a:ext uri="{FF2B5EF4-FFF2-40B4-BE49-F238E27FC236}">
                <a16:creationId xmlns:a16="http://schemas.microsoft.com/office/drawing/2014/main" id="{60E1C908-9FCD-3C43-9E55-15E613FC52C1}"/>
              </a:ext>
            </a:extLst>
          </p:cNvPr>
          <p:cNvSpPr>
            <a:spLocks noChangeArrowheads="1"/>
          </p:cNvSpPr>
          <p:nvPr/>
        </p:nvSpPr>
        <p:spPr bwMode="auto">
          <a:xfrm>
            <a:off x="192699" y="566090"/>
            <a:ext cx="8832867" cy="6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lnSpc>
                <a:spcPct val="130000"/>
              </a:lnSpc>
              <a:spcBef>
                <a:spcPct val="0"/>
              </a:spcBef>
              <a:spcAft>
                <a:spcPct val="0"/>
              </a:spcAft>
            </a:pP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ビジネスマン人口の</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多い都内に点在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するタクシーシェルター（屋根付きタクシー</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乗り場） </a:t>
            </a: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8</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か所をジャックできるオプションメニューとなります。</a:t>
            </a:r>
            <a:b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b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Tokyo Prime</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の各メニューと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セットでご実施いただくことで、タクシーの待ち時間から乗車中まで継続して広告訴求が可能となります。</a:t>
            </a:r>
          </a:p>
          <a:p>
            <a:pPr defTabSz="390997" fontAlgn="base">
              <a:lnSpc>
                <a:spcPct val="130000"/>
              </a:lnSpc>
              <a:spcBef>
                <a:spcPct val="0"/>
              </a:spcBef>
              <a:spcAft>
                <a:spcPct val="0"/>
              </a:spcAft>
            </a:pPr>
            <a:endParaRPr lang="en-US" altLang="ja-JP" sz="1026" dirty="0">
              <a:solidFill>
                <a:prstClr val="black">
                  <a:lumMod val="65000"/>
                  <a:lumOff val="35000"/>
                </a:prstClr>
              </a:solidFill>
              <a:latin typeface="Yu Mincho" panose="02020400000000000000" pitchFamily="18" charset="-128"/>
              <a:ea typeface="Yu Mincho" panose="02020400000000000000" pitchFamily="18" charset="-128"/>
            </a:endParaRPr>
          </a:p>
        </p:txBody>
      </p:sp>
      <p:graphicFrame>
        <p:nvGraphicFramePr>
          <p:cNvPr id="7" name="表 6">
            <a:extLst>
              <a:ext uri="{FF2B5EF4-FFF2-40B4-BE49-F238E27FC236}">
                <a16:creationId xmlns:a16="http://schemas.microsoft.com/office/drawing/2014/main" id="{1DC37D84-6034-6C4F-888E-B517D7E160C4}"/>
              </a:ext>
            </a:extLst>
          </p:cNvPr>
          <p:cNvGraphicFramePr>
            <a:graphicFrameLocks noGrp="1"/>
          </p:cNvGraphicFramePr>
          <p:nvPr>
            <p:extLst>
              <p:ext uri="{D42A27DB-BD31-4B8C-83A1-F6EECF244321}">
                <p14:modId xmlns:p14="http://schemas.microsoft.com/office/powerpoint/2010/main" val="32567858"/>
              </p:ext>
            </p:extLst>
          </p:nvPr>
        </p:nvGraphicFramePr>
        <p:xfrm>
          <a:off x="6069209" y="1219632"/>
          <a:ext cx="3946292" cy="4616880"/>
        </p:xfrm>
        <a:graphic>
          <a:graphicData uri="http://schemas.openxmlformats.org/drawingml/2006/table">
            <a:tbl>
              <a:tblPr firstRow="1" bandRow="1">
                <a:tableStyleId>{2D5ABB26-0587-4C30-8999-92F81FD0307C}</a:tableStyleId>
              </a:tblPr>
              <a:tblGrid>
                <a:gridCol w="872339">
                  <a:extLst>
                    <a:ext uri="{9D8B030D-6E8A-4147-A177-3AD203B41FA5}">
                      <a16:colId xmlns:a16="http://schemas.microsoft.com/office/drawing/2014/main" val="20000"/>
                    </a:ext>
                  </a:extLst>
                </a:gridCol>
                <a:gridCol w="3073953">
                  <a:extLst>
                    <a:ext uri="{9D8B030D-6E8A-4147-A177-3AD203B41FA5}">
                      <a16:colId xmlns:a16="http://schemas.microsoft.com/office/drawing/2014/main" val="20001"/>
                    </a:ext>
                  </a:extLst>
                </a:gridCol>
              </a:tblGrid>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掲出枠数</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以下</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枠全てを</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ヶ月</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社で独占掲出</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793427">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掲出エリア</a:t>
                      </a:r>
                      <a:endParaRPr kumimoji="1" lang="en-US" altLang="ja-JP" sz="900" b="0" i="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詳細</a:t>
                      </a:r>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三田国際ビルヂング前／コレド日本橋前／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山王パークタワー前／ベルビー赤坂前／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代々木駅西口前／五反田駅西口前／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大井町駅西口前／イトーヨーカドー大井町店際</a:t>
                      </a:r>
                      <a:endParaRPr kumimoji="1" lang="ja-JP" altLang="en-US" sz="85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18261">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掲出方法</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ポスター（ユポ紙）出力したものを設置</a:t>
                      </a:r>
                      <a:endParaRPr kumimoji="1" lang="en-US" altLang="ja-JP"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点灯時間：</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14:00</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～翌</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a:t>
                      </a:r>
                      <a:endParaRPr kumimoji="1" lang="en-US" altLang="ja-JP" sz="6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平日の交通量</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約</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万人</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日　</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ヶ所合計</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047080">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掲出条件</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■掲載可否基準及び注意事項</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Tokyo Prime</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Pure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Area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東京指定</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ご実施の　　広告主様限定です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広告料金は手数料が含まれたグロス金額（税別）です</a:t>
                      </a: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実施には広告料金と設置料金が必要となります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掲載エリアを分割してのご購入はできかねます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全エリアともに、対象となる各行政に対し、広告掲載前に屋外広告物申請が必須となります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港区エリアに関しては屋外広告物申請の前に、景観事前協議が必要となります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endParaRPr kumimoji="1" lang="en-US" altLang="ja-JP" sz="5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■その他</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当該メニューの詳細情報は、以下資料をご確認ください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hlinkClick r:id="rId2"/>
                        </a:rPr>
                        <a:t>https://fout.box.com/s/3ar2zus0kfft9rnw57abzntf5eurz071</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お申込の際は、各営業担当までご連絡ください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8" name="正方形/長方形 7">
            <a:extLst>
              <a:ext uri="{FF2B5EF4-FFF2-40B4-BE49-F238E27FC236}">
                <a16:creationId xmlns:a16="http://schemas.microsoft.com/office/drawing/2014/main" id="{BDC2ACAE-E625-8841-9962-577D916CCEA8}"/>
              </a:ext>
            </a:extLst>
          </p:cNvPr>
          <p:cNvSpPr/>
          <p:nvPr/>
        </p:nvSpPr>
        <p:spPr>
          <a:xfrm>
            <a:off x="925213" y="4807596"/>
            <a:ext cx="3301887" cy="395430"/>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390997" eaLnBrk="0" fontAlgn="base" hangingPunct="0">
              <a:spcBef>
                <a:spcPct val="0"/>
              </a:spcBef>
              <a:spcAft>
                <a:spcPct val="0"/>
              </a:spcAft>
            </a:pPr>
            <a:endParaRPr kumimoji="1" lang="ja-JP" altLang="en-US" sz="1809">
              <a:solidFill>
                <a:prstClr val="white"/>
              </a:solidFill>
              <a:latin typeface="Cambria" panose="02040503050406030204"/>
              <a:ea typeface="HG明朝B" panose="02020809000000000000" pitchFamily="17" charset="-128"/>
            </a:endParaRPr>
          </a:p>
        </p:txBody>
      </p:sp>
      <p:sp>
        <p:nvSpPr>
          <p:cNvPr id="9" name="正方形/長方形 13">
            <a:extLst>
              <a:ext uri="{FF2B5EF4-FFF2-40B4-BE49-F238E27FC236}">
                <a16:creationId xmlns:a16="http://schemas.microsoft.com/office/drawing/2014/main" id="{FC6ABB6E-24C5-C646-96AE-BC4B55DEEA6F}"/>
              </a:ext>
            </a:extLst>
          </p:cNvPr>
          <p:cNvSpPr>
            <a:spLocks noChangeArrowheads="1"/>
          </p:cNvSpPr>
          <p:nvPr/>
        </p:nvSpPr>
        <p:spPr bwMode="auto">
          <a:xfrm>
            <a:off x="192699" y="292862"/>
            <a:ext cx="3517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ja-JP" altLang="ja-JP" sz="1600" b="1" dirty="0">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タクシーシェルター広告</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aphicFrame>
        <p:nvGraphicFramePr>
          <p:cNvPr id="10" name="表 6">
            <a:extLst>
              <a:ext uri="{FF2B5EF4-FFF2-40B4-BE49-F238E27FC236}">
                <a16:creationId xmlns:a16="http://schemas.microsoft.com/office/drawing/2014/main" id="{3FA356A4-A0DF-4643-A26D-856CAECE54AE}"/>
              </a:ext>
            </a:extLst>
          </p:cNvPr>
          <p:cNvGraphicFramePr>
            <a:graphicFrameLocks noGrp="1"/>
          </p:cNvGraphicFramePr>
          <p:nvPr>
            <p:extLst>
              <p:ext uri="{D42A27DB-BD31-4B8C-83A1-F6EECF244321}">
                <p14:modId xmlns:p14="http://schemas.microsoft.com/office/powerpoint/2010/main" val="84358337"/>
              </p:ext>
            </p:extLst>
          </p:nvPr>
        </p:nvGraphicFramePr>
        <p:xfrm>
          <a:off x="598111" y="3522751"/>
          <a:ext cx="4583248" cy="929742"/>
        </p:xfrm>
        <a:graphic>
          <a:graphicData uri="http://schemas.openxmlformats.org/drawingml/2006/table">
            <a:tbl>
              <a:tblPr firstRow="1" bandRow="1">
                <a:tableStyleId>{F5AB1C69-6EDB-4FF4-983F-18BD219EF322}</a:tableStyleId>
              </a:tblPr>
              <a:tblGrid>
                <a:gridCol w="1251954">
                  <a:extLst>
                    <a:ext uri="{9D8B030D-6E8A-4147-A177-3AD203B41FA5}">
                      <a16:colId xmlns:a16="http://schemas.microsoft.com/office/drawing/2014/main" val="3296458513"/>
                    </a:ext>
                  </a:extLst>
                </a:gridCol>
                <a:gridCol w="830146">
                  <a:extLst>
                    <a:ext uri="{9D8B030D-6E8A-4147-A177-3AD203B41FA5}">
                      <a16:colId xmlns:a16="http://schemas.microsoft.com/office/drawing/2014/main" val="3621600783"/>
                    </a:ext>
                  </a:extLst>
                </a:gridCol>
                <a:gridCol w="792887">
                  <a:extLst>
                    <a:ext uri="{9D8B030D-6E8A-4147-A177-3AD203B41FA5}">
                      <a16:colId xmlns:a16="http://schemas.microsoft.com/office/drawing/2014/main" val="2829361384"/>
                    </a:ext>
                  </a:extLst>
                </a:gridCol>
                <a:gridCol w="736663">
                  <a:extLst>
                    <a:ext uri="{9D8B030D-6E8A-4147-A177-3AD203B41FA5}">
                      <a16:colId xmlns:a16="http://schemas.microsoft.com/office/drawing/2014/main" val="3177235041"/>
                    </a:ext>
                  </a:extLst>
                </a:gridCol>
                <a:gridCol w="971598">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メニュー名</a:t>
                      </a:r>
                    </a:p>
                  </a:txBody>
                  <a:tcPr marL="78203" marR="78203" marT="39101" marB="39101"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保証形態</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掲載期間</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掲出エリア</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広告料金</a:t>
                      </a:r>
                      <a:r>
                        <a:rPr kumimoji="1" lang="ja-JP" altLang="en-US" sz="700" b="0" dirty="0">
                          <a:latin typeface="Yu Mincho" panose="02020400000000000000" pitchFamily="18" charset="-128"/>
                          <a:ea typeface="Yu Mincho" panose="02020400000000000000" pitchFamily="18" charset="-128"/>
                        </a:rPr>
                        <a:t>（税抜）</a:t>
                      </a: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612587">
                <a:tc>
                  <a:txBody>
                    <a:bodyPr/>
                    <a:lstStyle/>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タクシーシェルター広告</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78203" marR="78203" marT="39101" marB="39101"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期間</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掲載保証</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ヶ月</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東京都内</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8</a:t>
                      </a: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ヶ所</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250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1" name="タイトル 1">
            <a:extLst>
              <a:ext uri="{FF2B5EF4-FFF2-40B4-BE49-F238E27FC236}">
                <a16:creationId xmlns:a16="http://schemas.microsoft.com/office/drawing/2014/main" id="{39FF64AC-AC39-1140-BCA3-2AF0D817E78E}"/>
              </a:ext>
            </a:extLst>
          </p:cNvPr>
          <p:cNvSpPr>
            <a:spLocks noGrp="1" noChangeArrowheads="1"/>
          </p:cNvSpPr>
          <p:nvPr>
            <p:ph type="title"/>
          </p:nvPr>
        </p:nvSpPr>
        <p:spPr bwMode="auto">
          <a:xfrm>
            <a:off x="0" y="6623845"/>
            <a:ext cx="10691813" cy="4493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8203" tIns="39101" rIns="78203" bIns="39101"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タクシーシェルター広告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12" name="図 11">
            <a:extLst>
              <a:ext uri="{FF2B5EF4-FFF2-40B4-BE49-F238E27FC236}">
                <a16:creationId xmlns:a16="http://schemas.microsoft.com/office/drawing/2014/main" id="{8EAC2A0E-854C-D44B-8D49-89E58356F848}"/>
              </a:ext>
            </a:extLst>
          </p:cNvPr>
          <p:cNvPicPr>
            <a:picLocks noChangeAspect="1"/>
          </p:cNvPicPr>
          <p:nvPr/>
        </p:nvPicPr>
        <p:blipFill>
          <a:blip r:embed="rId3"/>
          <a:stretch>
            <a:fillRect/>
          </a:stretch>
        </p:blipFill>
        <p:spPr>
          <a:xfrm>
            <a:off x="598111" y="1219323"/>
            <a:ext cx="4583248" cy="1848803"/>
          </a:xfrm>
          <a:prstGeom prst="rect">
            <a:avLst/>
          </a:prstGeom>
        </p:spPr>
      </p:pic>
      <p:graphicFrame>
        <p:nvGraphicFramePr>
          <p:cNvPr id="13" name="表 6">
            <a:extLst>
              <a:ext uri="{FF2B5EF4-FFF2-40B4-BE49-F238E27FC236}">
                <a16:creationId xmlns:a16="http://schemas.microsoft.com/office/drawing/2014/main" id="{584F5E1E-366D-D444-94C1-33BB4E9CD347}"/>
              </a:ext>
            </a:extLst>
          </p:cNvPr>
          <p:cNvGraphicFramePr>
            <a:graphicFrameLocks noGrp="1"/>
          </p:cNvGraphicFramePr>
          <p:nvPr>
            <p:extLst>
              <p:ext uri="{D42A27DB-BD31-4B8C-83A1-F6EECF244321}">
                <p14:modId xmlns:p14="http://schemas.microsoft.com/office/powerpoint/2010/main" val="595721787"/>
              </p:ext>
            </p:extLst>
          </p:nvPr>
        </p:nvGraphicFramePr>
        <p:xfrm>
          <a:off x="598111" y="4791894"/>
          <a:ext cx="4583248" cy="1044619"/>
        </p:xfrm>
        <a:graphic>
          <a:graphicData uri="http://schemas.openxmlformats.org/drawingml/2006/table">
            <a:tbl>
              <a:tblPr firstRow="1" bandRow="1">
                <a:tableStyleId>{F5AB1C69-6EDB-4FF4-983F-18BD219EF322}</a:tableStyleId>
              </a:tblPr>
              <a:tblGrid>
                <a:gridCol w="1869615">
                  <a:extLst>
                    <a:ext uri="{9D8B030D-6E8A-4147-A177-3AD203B41FA5}">
                      <a16:colId xmlns:a16="http://schemas.microsoft.com/office/drawing/2014/main" val="3621600783"/>
                    </a:ext>
                  </a:extLst>
                </a:gridCol>
                <a:gridCol w="1089619">
                  <a:extLst>
                    <a:ext uri="{9D8B030D-6E8A-4147-A177-3AD203B41FA5}">
                      <a16:colId xmlns:a16="http://schemas.microsoft.com/office/drawing/2014/main" val="2829361384"/>
                    </a:ext>
                  </a:extLst>
                </a:gridCol>
                <a:gridCol w="1624014">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ポスター出力取付費</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費用</a:t>
                      </a:r>
                      <a:r>
                        <a:rPr kumimoji="1" lang="ja-JP" altLang="en-US" sz="700" b="0">
                          <a:latin typeface="Yu Mincho" panose="02020400000000000000" pitchFamily="18" charset="-128"/>
                          <a:ea typeface="Yu Mincho" panose="02020400000000000000" pitchFamily="18" charset="-128"/>
                        </a:rPr>
                        <a:t>（税抜）</a:t>
                      </a:r>
                      <a:endParaRPr kumimoji="1" lang="en-US" altLang="ja-JP" sz="700" b="0" dirty="0">
                        <a:latin typeface="Yu Mincho" panose="02020400000000000000" pitchFamily="18" charset="-128"/>
                        <a:ea typeface="Yu Mincho" panose="02020400000000000000" pitchFamily="18" charset="-128"/>
                      </a:endParaRP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備考</a:t>
                      </a:r>
                      <a:endParaRPr kumimoji="1" lang="ja-JP" altLang="en-US" sz="700" b="0" dirty="0">
                        <a:latin typeface="Yu Mincho" panose="02020400000000000000" pitchFamily="18" charset="-128"/>
                        <a:ea typeface="Yu Mincho" panose="02020400000000000000" pitchFamily="18" charset="-128"/>
                      </a:endParaRP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67246">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両面同一ビジュアル同日作業</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（取付費込み）</a:t>
                      </a:r>
                      <a:endPar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60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ミニ校正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回付</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214439"/>
                  </a:ext>
                </a:extLst>
              </a:tr>
              <a:tr h="360218">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両面別ビジュアル同日作業</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（取付費込み）</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76</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ミニ校正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回付</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4" name="正方形/長方形 13">
            <a:extLst>
              <a:ext uri="{FF2B5EF4-FFF2-40B4-BE49-F238E27FC236}">
                <a16:creationId xmlns:a16="http://schemas.microsoft.com/office/drawing/2014/main" id="{EBD7DE67-CFF4-0346-BBE3-A2E61C45C36D}"/>
              </a:ext>
            </a:extLst>
          </p:cNvPr>
          <p:cNvSpPr>
            <a:spLocks noChangeArrowheads="1"/>
          </p:cNvSpPr>
          <p:nvPr/>
        </p:nvSpPr>
        <p:spPr bwMode="auto">
          <a:xfrm>
            <a:off x="583923" y="3255562"/>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広告料金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5" name="正方形/長方形 13">
            <a:extLst>
              <a:ext uri="{FF2B5EF4-FFF2-40B4-BE49-F238E27FC236}">
                <a16:creationId xmlns:a16="http://schemas.microsoft.com/office/drawing/2014/main" id="{A4E7A7BA-05D2-E04C-8118-C04E4D5ED92C}"/>
              </a:ext>
            </a:extLst>
          </p:cNvPr>
          <p:cNvSpPr>
            <a:spLocks noChangeArrowheads="1"/>
          </p:cNvSpPr>
          <p:nvPr/>
        </p:nvSpPr>
        <p:spPr bwMode="auto">
          <a:xfrm>
            <a:off x="583923" y="4513923"/>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設置料金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9" name="テキスト ボックス 18">
            <a:extLst>
              <a:ext uri="{FF2B5EF4-FFF2-40B4-BE49-F238E27FC236}">
                <a16:creationId xmlns:a16="http://schemas.microsoft.com/office/drawing/2014/main" id="{133A78CE-2D69-8545-8E4C-7D36332B3574}"/>
              </a:ext>
            </a:extLst>
          </p:cNvPr>
          <p:cNvSpPr txBox="1"/>
          <p:nvPr/>
        </p:nvSpPr>
        <p:spPr>
          <a:xfrm>
            <a:off x="583923" y="5897942"/>
            <a:ext cx="8946895" cy="204928"/>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i="0">
                <a:solidFill>
                  <a:srgbClr val="4D4D4C"/>
                </a:solidFill>
                <a:latin typeface="Yu Mincho Demibold" panose="02020400000000000000" pitchFamily="18" charset="-128"/>
                <a:ea typeface="Yu Mincho Demibold" panose="02020400000000000000" pitchFamily="18" charset="-128"/>
              </a:rPr>
              <a:t>ミニ校正とは縮小版で印刷した色校正見本で行う校正です</a:t>
            </a:r>
          </a:p>
        </p:txBody>
      </p:sp>
    </p:spTree>
    <p:extLst>
      <p:ext uri="{BB962C8B-B14F-4D97-AF65-F5344CB8AC3E}">
        <p14:creationId xmlns:p14="http://schemas.microsoft.com/office/powerpoint/2010/main" val="3629289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93363A5-A045-BA4B-95E1-9300932C76EB}"/>
              </a:ext>
            </a:extLst>
          </p:cNvPr>
          <p:cNvSpPr/>
          <p:nvPr/>
        </p:nvSpPr>
        <p:spPr>
          <a:xfrm>
            <a:off x="1046163" y="5307275"/>
            <a:ext cx="8597899" cy="9106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621795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グロス</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1,000</a:t>
            </a:r>
            <a:r>
              <a:rPr lang="ja-JP" altLang="en-US">
                <a:solidFill>
                  <a:schemeClr val="tx1">
                    <a:lumMod val="75000"/>
                    <a:lumOff val="25000"/>
                  </a:schemeClr>
                </a:solidFill>
                <a:latin typeface="游明朝" panose="02020400000000000000" pitchFamily="18" charset="-128"/>
                <a:ea typeface="游明朝" panose="02020400000000000000" pitchFamily="18" charset="-128"/>
              </a:rPr>
              <a:t>万円以上</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回</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期間あたり）</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のご発注で態度変容調査を無償提供します。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無償提供は６ヶ月の間に一回のみとします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広告効果検証オプション</a:t>
            </a:r>
          </a:p>
        </p:txBody>
      </p:sp>
      <p:sp>
        <p:nvSpPr>
          <p:cNvPr id="7" name="テキスト ボックス 6">
            <a:extLst>
              <a:ext uri="{FF2B5EF4-FFF2-40B4-BE49-F238E27FC236}">
                <a16:creationId xmlns:a16="http://schemas.microsoft.com/office/drawing/2014/main" id="{545C3B4D-4051-9B4E-9201-948E3A588B85}"/>
              </a:ext>
            </a:extLst>
          </p:cNvPr>
          <p:cNvSpPr txBox="1"/>
          <p:nvPr/>
        </p:nvSpPr>
        <p:spPr>
          <a:xfrm>
            <a:off x="1025244" y="5338039"/>
            <a:ext cx="1980029" cy="289375"/>
          </a:xfrm>
          <a:prstGeom prst="rect">
            <a:avLst/>
          </a:prstGeom>
        </p:spPr>
        <p:txBody>
          <a:bodyPr wrap="none" rtlCol="0">
            <a:spAutoFit/>
          </a:bodyPr>
          <a:lstStyle/>
          <a:p>
            <a:pPr marL="0" marR="0" indent="0" algn="ctr" defTabSz="1006475" rtl="0" eaLnBrk="1" fontAlgn="base" latinLnBrk="0" hangingPunct="1">
              <a:lnSpc>
                <a:spcPct val="90000"/>
              </a:lnSpc>
              <a:spcBef>
                <a:spcPct val="0"/>
              </a:spcBef>
              <a:spcAft>
                <a:spcPct val="0"/>
              </a:spcAft>
              <a:buClrTx/>
              <a:buSzTx/>
              <a:buFontTx/>
              <a:buNone/>
              <a:tabLst/>
            </a:pPr>
            <a:r>
              <a:rPr kumimoji="1" lang="ja-JP" altLang="en-US" sz="1400" i="0">
                <a:solidFill>
                  <a:schemeClr val="bg1"/>
                </a:solidFill>
                <a:latin typeface="Yu Mincho Demibold" panose="02020400000000000000" pitchFamily="18" charset="-128"/>
                <a:ea typeface="Yu Mincho Demibold" panose="02020400000000000000" pitchFamily="18" charset="-128"/>
              </a:rPr>
              <a:t>リサーチスケジュール</a:t>
            </a:r>
          </a:p>
        </p:txBody>
      </p:sp>
      <p:sp>
        <p:nvSpPr>
          <p:cNvPr id="14" name="テキスト ボックス 13">
            <a:extLst>
              <a:ext uri="{FF2B5EF4-FFF2-40B4-BE49-F238E27FC236}">
                <a16:creationId xmlns:a16="http://schemas.microsoft.com/office/drawing/2014/main" id="{641F1CEC-D288-3A4C-B175-111A083CFA6A}"/>
              </a:ext>
            </a:extLst>
          </p:cNvPr>
          <p:cNvSpPr txBox="1"/>
          <p:nvPr/>
        </p:nvSpPr>
        <p:spPr>
          <a:xfrm>
            <a:off x="3553127" y="5372758"/>
            <a:ext cx="1467068"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①</a:t>
            </a:r>
            <a:r>
              <a:rPr kumimoji="1" lang="ja-JP" altLang="en-US" sz="1000">
                <a:solidFill>
                  <a:schemeClr val="bg1"/>
                </a:solidFill>
                <a:latin typeface="Yu Mincho" panose="02020400000000000000" pitchFamily="18" charset="-128"/>
                <a:ea typeface="Yu Mincho" panose="02020400000000000000" pitchFamily="18" charset="-128"/>
              </a:rPr>
              <a:t>調査申込</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②</a:t>
            </a:r>
            <a:r>
              <a:rPr kumimoji="1" lang="ja-JP" altLang="en-US" sz="1000">
                <a:solidFill>
                  <a:schemeClr val="bg1"/>
                </a:solidFill>
                <a:latin typeface="Yu Mincho" panose="02020400000000000000" pitchFamily="18" charset="-128"/>
                <a:ea typeface="Yu Mincho" panose="02020400000000000000" pitchFamily="18" charset="-128"/>
              </a:rPr>
              <a:t>調査票入稿</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③</a:t>
            </a:r>
            <a:r>
              <a:rPr kumimoji="1" lang="ja-JP" altLang="en-US" sz="1000">
                <a:solidFill>
                  <a:schemeClr val="bg1"/>
                </a:solidFill>
                <a:latin typeface="Yu Mincho" panose="02020400000000000000" pitchFamily="18" charset="-128"/>
                <a:ea typeface="Yu Mincho" panose="02020400000000000000" pitchFamily="18" charset="-128"/>
              </a:rPr>
              <a:t>スクリーニング調査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④</a:t>
            </a:r>
            <a:r>
              <a:rPr kumimoji="1" lang="ja-JP" altLang="en-US" sz="1000">
                <a:solidFill>
                  <a:schemeClr val="bg1"/>
                </a:solidFill>
                <a:latin typeface="Yu Mincho" panose="02020400000000000000" pitchFamily="18" charset="-128"/>
                <a:ea typeface="Yu Mincho" panose="02020400000000000000" pitchFamily="18" charset="-128"/>
              </a:rPr>
              <a:t>本調査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⑤</a:t>
            </a:r>
            <a:r>
              <a:rPr kumimoji="1" lang="ja-JP" altLang="en-US" sz="1000">
                <a:solidFill>
                  <a:schemeClr val="bg1"/>
                </a:solidFill>
                <a:latin typeface="Yu Mincho" panose="02020400000000000000" pitchFamily="18" charset="-128"/>
                <a:ea typeface="Yu Mincho" panose="02020400000000000000" pitchFamily="18" charset="-128"/>
              </a:rPr>
              <a:t>レポート納品</a:t>
            </a:r>
          </a:p>
        </p:txBody>
      </p:sp>
      <p:sp>
        <p:nvSpPr>
          <p:cNvPr id="22" name="テキスト ボックス 21">
            <a:extLst>
              <a:ext uri="{FF2B5EF4-FFF2-40B4-BE49-F238E27FC236}">
                <a16:creationId xmlns:a16="http://schemas.microsoft.com/office/drawing/2014/main" id="{71C663AC-ECE5-A147-BD13-3F5B35077D37}"/>
              </a:ext>
            </a:extLst>
          </p:cNvPr>
          <p:cNvSpPr txBox="1"/>
          <p:nvPr/>
        </p:nvSpPr>
        <p:spPr>
          <a:xfrm>
            <a:off x="5196357" y="5365465"/>
            <a:ext cx="2749471"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：広告申込時</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a:t>
            </a:r>
            <a:r>
              <a:rPr kumimoji="1" lang="en-US" altLang="ja-JP" sz="1000" dirty="0">
                <a:solidFill>
                  <a:schemeClr val="bg1"/>
                </a:solidFill>
                <a:latin typeface="Yu Mincho" panose="02020400000000000000" pitchFamily="18" charset="-128"/>
                <a:ea typeface="Yu Mincho" panose="02020400000000000000" pitchFamily="18" charset="-128"/>
              </a:rPr>
              <a:t>5</a:t>
            </a:r>
            <a:r>
              <a:rPr kumimoji="1" lang="ja-JP" altLang="en-US" sz="1000">
                <a:solidFill>
                  <a:schemeClr val="bg1"/>
                </a:solidFill>
                <a:latin typeface="Yu Mincho" panose="02020400000000000000" pitchFamily="18" charset="-128"/>
                <a:ea typeface="Yu Mincho" panose="02020400000000000000" pitchFamily="18" charset="-128"/>
              </a:rPr>
              <a:t>営業日前まで</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：スクリーニング調査終了から３営業日以内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：本調査終了から</a:t>
            </a:r>
            <a:r>
              <a:rPr kumimoji="1" lang="en-US" altLang="ja-JP" sz="1000" dirty="0">
                <a:solidFill>
                  <a:schemeClr val="bg1"/>
                </a:solidFill>
                <a:latin typeface="Yu Mincho" panose="02020400000000000000" pitchFamily="18" charset="-128"/>
                <a:ea typeface="Yu Mincho" panose="02020400000000000000" pitchFamily="18" charset="-128"/>
              </a:rPr>
              <a:t>10</a:t>
            </a:r>
            <a:r>
              <a:rPr kumimoji="1" lang="ja-JP" altLang="en-US" sz="1000">
                <a:solidFill>
                  <a:schemeClr val="bg1"/>
                </a:solidFill>
                <a:latin typeface="Yu Mincho" panose="02020400000000000000" pitchFamily="18" charset="-128"/>
                <a:ea typeface="Yu Mincho" panose="02020400000000000000" pitchFamily="18" charset="-128"/>
              </a:rPr>
              <a:t>営業日以内</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タイトル 1">
            <a:extLst>
              <a:ext uri="{FF2B5EF4-FFF2-40B4-BE49-F238E27FC236}">
                <a16:creationId xmlns:a16="http://schemas.microsoft.com/office/drawing/2014/main" id="{AD0ADF5B-677D-634C-9208-792DEE167BA5}"/>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35" name="テキスト ボックス 11">
            <a:extLst>
              <a:ext uri="{FF2B5EF4-FFF2-40B4-BE49-F238E27FC236}">
                <a16:creationId xmlns:a16="http://schemas.microsoft.com/office/drawing/2014/main" id="{18F7AFFE-9EC5-DE40-8E8D-D46A58F12125}"/>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P.27</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36" name="図 35" descr="黒い背景に白い文字がある&#10;&#10;中程度の精度で自動的に生成された説明">
            <a:extLst>
              <a:ext uri="{FF2B5EF4-FFF2-40B4-BE49-F238E27FC236}">
                <a16:creationId xmlns:a16="http://schemas.microsoft.com/office/drawing/2014/main" id="{645638D5-AB99-F947-9A02-9A431EA38004}"/>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37" name="正方形/長方形 13">
            <a:extLst>
              <a:ext uri="{FF2B5EF4-FFF2-40B4-BE49-F238E27FC236}">
                <a16:creationId xmlns:a16="http://schemas.microsoft.com/office/drawing/2014/main" id="{35E441C8-1B23-AF4F-A0E7-E23E0C2DC42C}"/>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38" name="テキスト ボックス 37">
            <a:extLst>
              <a:ext uri="{FF2B5EF4-FFF2-40B4-BE49-F238E27FC236}">
                <a16:creationId xmlns:a16="http://schemas.microsoft.com/office/drawing/2014/main" id="{85B12988-8EF8-774B-A06D-DCAF46E68AB5}"/>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39" name="図 20">
            <a:extLst>
              <a:ext uri="{FF2B5EF4-FFF2-40B4-BE49-F238E27FC236}">
                <a16:creationId xmlns:a16="http://schemas.microsoft.com/office/drawing/2014/main" id="{DC3393F4-E5AF-C643-AE3D-211C53543AA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図 35">
            <a:extLst>
              <a:ext uri="{FF2B5EF4-FFF2-40B4-BE49-F238E27FC236}">
                <a16:creationId xmlns:a16="http://schemas.microsoft.com/office/drawing/2014/main" id="{5FD333C8-5DC9-114C-B467-5E9DF153420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図 39">
            <a:extLst>
              <a:ext uri="{FF2B5EF4-FFF2-40B4-BE49-F238E27FC236}">
                <a16:creationId xmlns:a16="http://schemas.microsoft.com/office/drawing/2014/main" id="{EEE78BA9-426E-8A46-A088-361E29A34BE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図 3">
            <a:extLst>
              <a:ext uri="{FF2B5EF4-FFF2-40B4-BE49-F238E27FC236}">
                <a16:creationId xmlns:a16="http://schemas.microsoft.com/office/drawing/2014/main" id="{D358349E-91EC-8C49-AAC1-7430B07CE40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図 5" descr="物体 が含まれている画像&#10;&#10;自動的に生成された説明">
            <a:extLst>
              <a:ext uri="{FF2B5EF4-FFF2-40B4-BE49-F238E27FC236}">
                <a16:creationId xmlns:a16="http://schemas.microsoft.com/office/drawing/2014/main" id="{DD17915F-2ADB-E44D-8D5A-A9B4135A613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図 2" descr="挿絵 が含まれている画像&#10;&#10;自動的に生成された説明">
            <a:extLst>
              <a:ext uri="{FF2B5EF4-FFF2-40B4-BE49-F238E27FC236}">
                <a16:creationId xmlns:a16="http://schemas.microsoft.com/office/drawing/2014/main" id="{0E9795CA-A80D-C14E-A560-B57E48D93BF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図 2" descr="挿絵 が含まれている画像&#10;&#10;自動的に生成された説明">
            <a:extLst>
              <a:ext uri="{FF2B5EF4-FFF2-40B4-BE49-F238E27FC236}">
                <a16:creationId xmlns:a16="http://schemas.microsoft.com/office/drawing/2014/main" id="{E5EEB74B-1822-E341-BB2F-28344EAAEA8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テキスト ボックス 11">
            <a:extLst>
              <a:ext uri="{FF2B5EF4-FFF2-40B4-BE49-F238E27FC236}">
                <a16:creationId xmlns:a16="http://schemas.microsoft.com/office/drawing/2014/main" id="{BA9D733F-E66F-8D4C-A6B5-AB9C96797CAD}"/>
              </a:ext>
            </a:extLst>
          </p:cNvPr>
          <p:cNvSpPr txBox="1">
            <a:spLocks noChangeArrowheads="1"/>
          </p:cNvSpPr>
          <p:nvPr/>
        </p:nvSpPr>
        <p:spPr bwMode="auto">
          <a:xfrm>
            <a:off x="747444" y="2731871"/>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58" name="テキスト ボックス 11">
            <a:extLst>
              <a:ext uri="{FF2B5EF4-FFF2-40B4-BE49-F238E27FC236}">
                <a16:creationId xmlns:a16="http://schemas.microsoft.com/office/drawing/2014/main" id="{5B7546BB-CF17-3B46-A023-54646BC348F4}"/>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59" name="テキスト ボックス 11">
            <a:extLst>
              <a:ext uri="{FF2B5EF4-FFF2-40B4-BE49-F238E27FC236}">
                <a16:creationId xmlns:a16="http://schemas.microsoft.com/office/drawing/2014/main" id="{BD901F04-2E84-4646-A4F8-4E125A6CFB85}"/>
              </a:ext>
            </a:extLst>
          </p:cNvPr>
          <p:cNvSpPr txBox="1">
            <a:spLocks noChangeArrowheads="1"/>
          </p:cNvSpPr>
          <p:nvPr/>
        </p:nvSpPr>
        <p:spPr bwMode="auto">
          <a:xfrm>
            <a:off x="3848100" y="2705712"/>
            <a:ext cx="2990919" cy="369781"/>
          </a:xfrm>
          <a:prstGeom prst="rect">
            <a:avLst/>
          </a:prstGeom>
          <a:noFill/>
          <a:ln>
            <a:noFill/>
          </a:ln>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 </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 ESG</a:t>
            </a:r>
          </a:p>
        </p:txBody>
      </p:sp>
      <p:sp>
        <p:nvSpPr>
          <p:cNvPr id="60" name="テキスト ボックス 11">
            <a:extLst>
              <a:ext uri="{FF2B5EF4-FFF2-40B4-BE49-F238E27FC236}">
                <a16:creationId xmlns:a16="http://schemas.microsoft.com/office/drawing/2014/main" id="{0B640B86-854E-4640-99F9-08E55C3334C6}"/>
              </a:ext>
            </a:extLst>
          </p:cNvPr>
          <p:cNvSpPr txBox="1">
            <a:spLocks noChangeArrowheads="1"/>
          </p:cNvSpPr>
          <p:nvPr/>
        </p:nvSpPr>
        <p:spPr bwMode="auto">
          <a:xfrm>
            <a:off x="3631162" y="3105895"/>
            <a:ext cx="3429487" cy="47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chemeClr val="bg2">
                    <a:lumMod val="50000"/>
                  </a:schemeClr>
                </a:solidFill>
                <a:latin typeface="Yu Mincho" panose="02020400000000000000" pitchFamily="18" charset="-128"/>
                <a:ea typeface="Yu Mincho" panose="02020400000000000000" pitchFamily="18" charset="-128"/>
              </a:rPr>
              <a:t>タクシーに乗車の機関投資家、ビジネスパーソン向けに企業の様々な</a:t>
            </a:r>
            <a:r>
              <a:rPr lang="en" altLang="ja-JP" sz="1000" dirty="0">
                <a:solidFill>
                  <a:schemeClr val="bg2">
                    <a:lumMod val="50000"/>
                  </a:schemeClr>
                </a:solidFill>
                <a:latin typeface="Yu Mincho" panose="02020400000000000000" pitchFamily="18" charset="-128"/>
                <a:ea typeface="Yu Mincho" panose="02020400000000000000" pitchFamily="18" charset="-128"/>
              </a:rPr>
              <a:t>ESG</a:t>
            </a:r>
            <a:r>
              <a:rPr lang="ja-JP" altLang="en-US" sz="1000">
                <a:solidFill>
                  <a:schemeClr val="bg2">
                    <a:lumMod val="50000"/>
                  </a:schemeClr>
                </a:solidFill>
                <a:latin typeface="Yu Mincho" panose="02020400000000000000" pitchFamily="18" charset="-128"/>
                <a:ea typeface="Yu Mincho" panose="02020400000000000000" pitchFamily="18" charset="-128"/>
              </a:rPr>
              <a:t>活動をご紹介する自社番組</a:t>
            </a:r>
          </a:p>
        </p:txBody>
      </p:sp>
      <p:sp>
        <p:nvSpPr>
          <p:cNvPr id="61" name="テキスト ボックス 11">
            <a:extLst>
              <a:ext uri="{FF2B5EF4-FFF2-40B4-BE49-F238E27FC236}">
                <a16:creationId xmlns:a16="http://schemas.microsoft.com/office/drawing/2014/main" id="{5BDC2915-904A-784D-9505-21538865992E}"/>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62" name="テキスト ボックス 11">
            <a:extLst>
              <a:ext uri="{FF2B5EF4-FFF2-40B4-BE49-F238E27FC236}">
                <a16:creationId xmlns:a16="http://schemas.microsoft.com/office/drawing/2014/main" id="{E24A7D98-AC0E-E944-A82A-48FBB650A572}"/>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63" name="図 3">
            <a:extLst>
              <a:ext uri="{FF2B5EF4-FFF2-40B4-BE49-F238E27FC236}">
                <a16:creationId xmlns:a16="http://schemas.microsoft.com/office/drawing/2014/main" id="{CEE1C0FC-139E-7E4F-88D1-BF295A881B07}"/>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グループ化 63">
            <a:extLst>
              <a:ext uri="{FF2B5EF4-FFF2-40B4-BE49-F238E27FC236}">
                <a16:creationId xmlns:a16="http://schemas.microsoft.com/office/drawing/2014/main" id="{55F327C4-90D8-924B-AC4B-A2D45CFCAD8D}"/>
              </a:ext>
            </a:extLst>
          </p:cNvPr>
          <p:cNvGrpSpPr/>
          <p:nvPr/>
        </p:nvGrpSpPr>
        <p:grpSpPr>
          <a:xfrm>
            <a:off x="3126558" y="1355613"/>
            <a:ext cx="4777171" cy="469900"/>
            <a:chOff x="3210168" y="1289887"/>
            <a:chExt cx="4777171" cy="469900"/>
          </a:xfrm>
        </p:grpSpPr>
        <p:pic>
          <p:nvPicPr>
            <p:cNvPr id="65" name="図 2">
              <a:extLst>
                <a:ext uri="{FF2B5EF4-FFF2-40B4-BE49-F238E27FC236}">
                  <a16:creationId xmlns:a16="http://schemas.microsoft.com/office/drawing/2014/main" id="{C74DE2DF-C2C1-2C42-89D7-83F41878F61F}"/>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テキスト プレースホルダー 2">
              <a:extLst>
                <a:ext uri="{FF2B5EF4-FFF2-40B4-BE49-F238E27FC236}">
                  <a16:creationId xmlns:a16="http://schemas.microsoft.com/office/drawing/2014/main" id="{2E5F825D-6E83-A84D-84EF-A884387F3215}"/>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solidFill>
                    <a:schemeClr val="tx1">
                      <a:lumMod val="75000"/>
                      <a:lumOff val="25000"/>
                    </a:schemeClr>
                  </a:solidFill>
                  <a:latin typeface="游明朝 Demibold" panose="02020600000000000000" pitchFamily="18" charset="-128"/>
                  <a:ea typeface="游明朝 Demibold" panose="02020600000000000000" pitchFamily="18" charset="-128"/>
                </a:rPr>
                <a:t>オリジナルコンテンツ</a:t>
              </a:r>
              <a:endParaRPr lang="en" sz="2000"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pSp>
      <p:sp>
        <p:nvSpPr>
          <p:cNvPr id="68" name="テキスト プレースホルダー 2">
            <a:extLst>
              <a:ext uri="{FF2B5EF4-FFF2-40B4-BE49-F238E27FC236}">
                <a16:creationId xmlns:a16="http://schemas.microsoft.com/office/drawing/2014/main" id="{DD8DAEC7-82E1-5448-9507-EB61220D6E4B}"/>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solidFill>
                  <a:schemeClr val="tx1">
                    <a:lumMod val="75000"/>
                    <a:lumOff val="25000"/>
                  </a:schemeClr>
                </a:solidFill>
                <a:latin typeface="游明朝 Demibold" panose="02020600000000000000" pitchFamily="18" charset="-128"/>
                <a:ea typeface="游明朝 Demibold" panose="02020600000000000000" pitchFamily="18" charset="-128"/>
              </a:rPr>
              <a:t>コンテンツパートナー</a:t>
            </a:r>
            <a:endParaRPr lang="en" sz="2000"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テキスト&#10;&#10;自動的に生成された説明">
            <a:extLst>
              <a:ext uri="{FF2B5EF4-FFF2-40B4-BE49-F238E27FC236}">
                <a16:creationId xmlns:a16="http://schemas.microsoft.com/office/drawing/2014/main" id="{0F3BE656-7738-EB4B-A4B3-F25EBCF4AA90}"/>
              </a:ext>
            </a:extLst>
          </p:cNvPr>
          <p:cNvPicPr>
            <a:picLocks noChangeAspect="1"/>
          </p:cNvPicPr>
          <p:nvPr/>
        </p:nvPicPr>
        <p:blipFill>
          <a:blip r:embed="rId13"/>
          <a:stretch>
            <a:fillRect/>
          </a:stretch>
        </p:blipFill>
        <p:spPr>
          <a:xfrm>
            <a:off x="3991009" y="1854814"/>
            <a:ext cx="2705100" cy="838200"/>
          </a:xfrm>
          <a:prstGeom prst="rect">
            <a:avLst/>
          </a:prstGeom>
        </p:spPr>
      </p:pic>
    </p:spTree>
    <p:extLst>
      <p:ext uri="{BB962C8B-B14F-4D97-AF65-F5344CB8AC3E}">
        <p14:creationId xmlns:p14="http://schemas.microsoft.com/office/powerpoint/2010/main" val="3894252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263274025"/>
              </p:ext>
            </p:extLst>
          </p:nvPr>
        </p:nvGraphicFramePr>
        <p:xfrm>
          <a:off x="575804" y="1332483"/>
          <a:ext cx="9791197" cy="3487692"/>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43856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3090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スポーツイベントの告知、アニメ番組の告知、映画の公開告知、番組宣伝（アプリのダウンロードや会員登録を促すような表現は不可）、美術館の展示イベント告知、書籍の販売告知</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79590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自社メディアとのタイアップは不可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121573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一素材を</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週間分掲載いただいた後に継続して掲載する場合は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週間の掲載インターバルを空けていただくこととします。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r>
                        <a:rPr lang="ja-JP" altLang="en-US" sz="800">
                          <a:solidFill>
                            <a:srgbClr val="FF0000"/>
                          </a:solidFill>
                          <a:latin typeface="Yu Mincho" panose="02020400000000000000" pitchFamily="18" charset="-128"/>
                          <a:ea typeface="Yu Mincho" panose="02020400000000000000" pitchFamily="18" charset="-128"/>
                          <a:cs typeface="游明朝" panose="02020400000000000000" pitchFamily="18" charset="-128"/>
                        </a:rPr>
                        <a:t>（過去制作分に関しても適用）</a:t>
                      </a:r>
                      <a:endParaRPr lang="en-US" altLang="ja-JP" sz="8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7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0" name="正方形/長方形 19">
            <a:extLst>
              <a:ext uri="{FF2B5EF4-FFF2-40B4-BE49-F238E27FC236}">
                <a16:creationId xmlns:a16="http://schemas.microsoft.com/office/drawing/2014/main" id="{57FF3B89-42EB-9F4F-ABBA-DFD551CA7BD0}"/>
              </a:ext>
            </a:extLst>
          </p:cNvPr>
          <p:cNvSpPr/>
          <p:nvPr/>
        </p:nvSpPr>
        <p:spPr>
          <a:xfrm>
            <a:off x="538986" y="517879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23" name="図 1">
            <a:extLst>
              <a:ext uri="{FF2B5EF4-FFF2-40B4-BE49-F238E27FC236}">
                <a16:creationId xmlns:a16="http://schemas.microsoft.com/office/drawing/2014/main" id="{0943B1AB-87F7-ED42-B511-20F5770E33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1606" y="522434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8">
            <a:extLst>
              <a:ext uri="{FF2B5EF4-FFF2-40B4-BE49-F238E27FC236}">
                <a16:creationId xmlns:a16="http://schemas.microsoft.com/office/drawing/2014/main" id="{4D89B41E-AFA6-FC4E-A821-FE699A2D2C47}"/>
              </a:ext>
            </a:extLst>
          </p:cNvPr>
          <p:cNvGrpSpPr>
            <a:grpSpLocks/>
          </p:cNvGrpSpPr>
          <p:nvPr/>
        </p:nvGrpSpPr>
        <p:grpSpPr bwMode="auto">
          <a:xfrm>
            <a:off x="6666976" y="5220204"/>
            <a:ext cx="1876732" cy="1055711"/>
            <a:chOff x="6016482" y="4307604"/>
            <a:chExt cx="2737868" cy="1546643"/>
          </a:xfrm>
        </p:grpSpPr>
        <p:sp>
          <p:nvSpPr>
            <p:cNvPr id="25" name="正方形/長方形 28">
              <a:extLst>
                <a:ext uri="{FF2B5EF4-FFF2-40B4-BE49-F238E27FC236}">
                  <a16:creationId xmlns:a16="http://schemas.microsoft.com/office/drawing/2014/main" id="{613D74DF-A6FC-E242-929F-3540CE288BC4}"/>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26" name="직사각형 22">
              <a:extLst>
                <a:ext uri="{FF2B5EF4-FFF2-40B4-BE49-F238E27FC236}">
                  <a16:creationId xmlns:a16="http://schemas.microsoft.com/office/drawing/2014/main" id="{14D1DF22-0C52-2F4D-A41C-77F8E5A2DA8E}"/>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27" name="二等辺三角形 26">
            <a:extLst>
              <a:ext uri="{FF2B5EF4-FFF2-40B4-BE49-F238E27FC236}">
                <a16:creationId xmlns:a16="http://schemas.microsoft.com/office/drawing/2014/main" id="{AED87378-D2C5-D540-A1E2-68A770D24BD1}"/>
              </a:ext>
            </a:extLst>
          </p:cNvPr>
          <p:cNvSpPr/>
          <p:nvPr/>
        </p:nvSpPr>
        <p:spPr>
          <a:xfrm rot="5400000">
            <a:off x="5258728" y="552103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28" name="正方形/長方形 29">
            <a:extLst>
              <a:ext uri="{FF2B5EF4-FFF2-40B4-BE49-F238E27FC236}">
                <a16:creationId xmlns:a16="http://schemas.microsoft.com/office/drawing/2014/main" id="{A2B37411-593D-B54A-827D-C8A83A809E7F}"/>
              </a:ext>
            </a:extLst>
          </p:cNvPr>
          <p:cNvSpPr>
            <a:spLocks noChangeArrowheads="1"/>
          </p:cNvSpPr>
          <p:nvPr/>
        </p:nvSpPr>
        <p:spPr bwMode="auto">
          <a:xfrm>
            <a:off x="6582991" y="600688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9" name="正方形/長方形 31">
            <a:extLst>
              <a:ext uri="{FF2B5EF4-FFF2-40B4-BE49-F238E27FC236}">
                <a16:creationId xmlns:a16="http://schemas.microsoft.com/office/drawing/2014/main" id="{2D843EB3-06E9-1041-AF6D-F46A1AE10460}"/>
              </a:ext>
            </a:extLst>
          </p:cNvPr>
          <p:cNvSpPr>
            <a:spLocks noChangeArrowheads="1"/>
          </p:cNvSpPr>
          <p:nvPr/>
        </p:nvSpPr>
        <p:spPr bwMode="auto">
          <a:xfrm>
            <a:off x="3832021" y="6003826"/>
            <a:ext cx="305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30" name="正方形/長方形 29">
            <a:extLst>
              <a:ext uri="{FF2B5EF4-FFF2-40B4-BE49-F238E27FC236}">
                <a16:creationId xmlns:a16="http://schemas.microsoft.com/office/drawing/2014/main" id="{2BD23C0E-3100-CA45-B602-13B20AA10507}"/>
              </a:ext>
            </a:extLst>
          </p:cNvPr>
          <p:cNvSpPr>
            <a:spLocks noChangeArrowheads="1"/>
          </p:cNvSpPr>
          <p:nvPr/>
        </p:nvSpPr>
        <p:spPr bwMode="auto">
          <a:xfrm>
            <a:off x="6582991" y="547598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31" name="직사각형 22">
            <a:extLst>
              <a:ext uri="{FF2B5EF4-FFF2-40B4-BE49-F238E27FC236}">
                <a16:creationId xmlns:a16="http://schemas.microsoft.com/office/drawing/2014/main" id="{119F51F9-3E80-1846-9874-DD345BAF19AD}"/>
              </a:ext>
            </a:extLst>
          </p:cNvPr>
          <p:cNvSpPr/>
          <p:nvPr/>
        </p:nvSpPr>
        <p:spPr>
          <a:xfrm rot="16200000">
            <a:off x="2764697" y="497623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32" name="正方形/長方形 24">
            <a:extLst>
              <a:ext uri="{FF2B5EF4-FFF2-40B4-BE49-F238E27FC236}">
                <a16:creationId xmlns:a16="http://schemas.microsoft.com/office/drawing/2014/main" id="{D211F044-E666-A340-B069-88149B596477}"/>
              </a:ext>
            </a:extLst>
          </p:cNvPr>
          <p:cNvSpPr>
            <a:spLocks noChangeArrowheads="1"/>
          </p:cNvSpPr>
          <p:nvPr/>
        </p:nvSpPr>
        <p:spPr bwMode="auto">
          <a:xfrm>
            <a:off x="1948819" y="591949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33" name="直線矢印コネクタ 32">
            <a:extLst>
              <a:ext uri="{FF2B5EF4-FFF2-40B4-BE49-F238E27FC236}">
                <a16:creationId xmlns:a16="http://schemas.microsoft.com/office/drawing/2014/main" id="{3246C61E-B3E3-BD4F-92ED-2B0DEC43F88C}"/>
              </a:ext>
            </a:extLst>
          </p:cNvPr>
          <p:cNvCxnSpPr>
            <a:cxnSpLocks/>
          </p:cNvCxnSpPr>
          <p:nvPr/>
        </p:nvCxnSpPr>
        <p:spPr>
          <a:xfrm>
            <a:off x="1975673" y="633477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DECC4122-981D-AB4B-8F4D-2F08523F9D0E}"/>
              </a:ext>
            </a:extLst>
          </p:cNvPr>
          <p:cNvSpPr txBox="1"/>
          <p:nvPr/>
        </p:nvSpPr>
        <p:spPr>
          <a:xfrm>
            <a:off x="468313" y="4872925"/>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extLst>
      <p:ext uri="{BB962C8B-B14F-4D97-AF65-F5344CB8AC3E}">
        <p14:creationId xmlns:p14="http://schemas.microsoft.com/office/powerpoint/2010/main" val="2959665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制作メニュー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9">
            <a:extLst>
              <a:ext uri="{FF2B5EF4-FFF2-40B4-BE49-F238E27FC236}">
                <a16:creationId xmlns:a16="http://schemas.microsoft.com/office/drawing/2014/main" id="{82833FAE-B790-024C-9F00-67DA1871EE8F}"/>
              </a:ext>
            </a:extLst>
          </p:cNvPr>
          <p:cNvSpPr>
            <a:spLocks noChangeArrowheads="1"/>
          </p:cNvSpPr>
          <p:nvPr/>
        </p:nvSpPr>
        <p:spPr bwMode="auto">
          <a:xfrm>
            <a:off x="416893" y="426022"/>
            <a:ext cx="2749471" cy="44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a:t>
            </a:r>
            <a:endParaRPr lang="en-US" altLang="ja-JP" sz="800" b="1" dirty="0">
              <a:solidFill>
                <a:srgbClr val="595959"/>
              </a:solidFill>
              <a:latin typeface="游明朝 Demibold" panose="02020600000000000000" pitchFamily="18" charset="-128"/>
              <a:ea typeface="游明朝 Demibold" panose="02020600000000000000" pitchFamily="18" charset="-128"/>
            </a:endParaRPr>
          </a:p>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インタビューをお届けする自社番組</a:t>
            </a:r>
          </a:p>
        </p:txBody>
      </p:sp>
      <p:pic>
        <p:nvPicPr>
          <p:cNvPr id="18" name="図 4">
            <a:extLst>
              <a:ext uri="{FF2B5EF4-FFF2-40B4-BE49-F238E27FC236}">
                <a16:creationId xmlns:a16="http://schemas.microsoft.com/office/drawing/2014/main" id="{DB336C0E-D427-6E4D-AB9F-4E58B25A751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20550" y="133852"/>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0">
            <a:extLst>
              <a:ext uri="{FF2B5EF4-FFF2-40B4-BE49-F238E27FC236}">
                <a16:creationId xmlns:a16="http://schemas.microsoft.com/office/drawing/2014/main" id="{E44FADFA-DFB4-624F-8508-E904D43DB47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72894" y="68164"/>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正方形/長方形 20">
            <a:extLst>
              <a:ext uri="{FF2B5EF4-FFF2-40B4-BE49-F238E27FC236}">
                <a16:creationId xmlns:a16="http://schemas.microsoft.com/office/drawing/2014/main" id="{BB3F1CCA-EE87-944C-B618-4AEF4E0641A5}"/>
              </a:ext>
            </a:extLst>
          </p:cNvPr>
          <p:cNvSpPr/>
          <p:nvPr/>
        </p:nvSpPr>
        <p:spPr>
          <a:xfrm>
            <a:off x="3756497" y="499982"/>
            <a:ext cx="3383367" cy="338554"/>
          </a:xfrm>
          <a:prstGeom prst="rect">
            <a:avLst/>
          </a:prstGeom>
        </p:spPr>
        <p:txBody>
          <a:bodyPr wrap="square">
            <a:spAutoFit/>
          </a:bodyPr>
          <a:lstStyle/>
          <a:p>
            <a:pPr algn="ct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タクシーに乗車の機関投資家、ビジネスパーソン向けに企業の様々な</a:t>
            </a:r>
            <a:r>
              <a:rPr lang="en" altLang="ja-JP" sz="800" b="1" dirty="0">
                <a:solidFill>
                  <a:schemeClr val="bg2">
                    <a:lumMod val="50000"/>
                  </a:schemeClr>
                </a:solidFill>
                <a:latin typeface="Yu Mincho Demibold" panose="02020400000000000000" pitchFamily="18" charset="-128"/>
                <a:ea typeface="Yu Mincho Demibold" panose="02020400000000000000" pitchFamily="18" charset="-128"/>
              </a:rPr>
              <a:t>ESG</a:t>
            </a: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活動をご紹介する自社番組</a:t>
            </a:r>
            <a:r>
              <a:rPr lang="en-US" altLang="ja-JP" sz="800" b="1" dirty="0">
                <a:solidFill>
                  <a:schemeClr val="bg2">
                    <a:lumMod val="50000"/>
                  </a:schemeClr>
                </a:solidFill>
                <a:latin typeface="Yu Mincho Demibold" panose="02020400000000000000" pitchFamily="18" charset="-128"/>
                <a:ea typeface="Yu Mincho Demibold" panose="02020400000000000000" pitchFamily="18" charset="-128"/>
              </a:rPr>
              <a:t>120</a:t>
            </a: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秒素材を無償付帯、二次利用可能</a:t>
            </a:r>
          </a:p>
        </p:txBody>
      </p:sp>
      <p:sp>
        <p:nvSpPr>
          <p:cNvPr id="23" name="正方形/長方形 22">
            <a:extLst>
              <a:ext uri="{FF2B5EF4-FFF2-40B4-BE49-F238E27FC236}">
                <a16:creationId xmlns:a16="http://schemas.microsoft.com/office/drawing/2014/main" id="{96A29A24-EB5F-534D-8A8F-EC78281406FA}"/>
              </a:ext>
            </a:extLst>
          </p:cNvPr>
          <p:cNvSpPr/>
          <p:nvPr/>
        </p:nvSpPr>
        <p:spPr>
          <a:xfrm>
            <a:off x="7156477" y="623093"/>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24" name="図 1">
            <a:extLst>
              <a:ext uri="{FF2B5EF4-FFF2-40B4-BE49-F238E27FC236}">
                <a16:creationId xmlns:a16="http://schemas.microsoft.com/office/drawing/2014/main" id="{1E30E1FA-DB42-C64E-B4B1-7F79B648622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6893" y="870079"/>
            <a:ext cx="2840633" cy="15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24">
            <a:extLst>
              <a:ext uri="{FF2B5EF4-FFF2-40B4-BE49-F238E27FC236}">
                <a16:creationId xmlns:a16="http://schemas.microsoft.com/office/drawing/2014/main" id="{19035EDE-725C-4F40-A299-FA1B429FDF60}"/>
              </a:ext>
            </a:extLst>
          </p:cNvPr>
          <p:cNvPicPr>
            <a:picLocks noChangeAspect="1"/>
          </p:cNvPicPr>
          <p:nvPr/>
        </p:nvPicPr>
        <p:blipFill>
          <a:blip r:embed="rId6"/>
          <a:stretch>
            <a:fillRect/>
          </a:stretch>
        </p:blipFill>
        <p:spPr>
          <a:xfrm>
            <a:off x="7499049" y="870079"/>
            <a:ext cx="2990191" cy="1651338"/>
          </a:xfrm>
          <a:prstGeom prst="rect">
            <a:avLst/>
          </a:prstGeom>
        </p:spPr>
      </p:pic>
      <p:sp>
        <p:nvSpPr>
          <p:cNvPr id="26" name="正方形/長方形 17">
            <a:extLst>
              <a:ext uri="{FF2B5EF4-FFF2-40B4-BE49-F238E27FC236}">
                <a16:creationId xmlns:a16="http://schemas.microsoft.com/office/drawing/2014/main" id="{F6D5ADDA-3A5D-6341-A881-10BE434300A7}"/>
              </a:ext>
            </a:extLst>
          </p:cNvPr>
          <p:cNvSpPr>
            <a:spLocks noChangeArrowheads="1"/>
          </p:cNvSpPr>
          <p:nvPr/>
        </p:nvSpPr>
        <p:spPr bwMode="auto">
          <a:xfrm>
            <a:off x="412164" y="2460298"/>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29" name="タイトル 1">
            <a:extLst>
              <a:ext uri="{FF2B5EF4-FFF2-40B4-BE49-F238E27FC236}">
                <a16:creationId xmlns:a16="http://schemas.microsoft.com/office/drawing/2014/main" id="{179C1765-3E9E-0545-92A5-C8317F3B1ED9}"/>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30" name="表 29">
            <a:extLst>
              <a:ext uri="{FF2B5EF4-FFF2-40B4-BE49-F238E27FC236}">
                <a16:creationId xmlns:a16="http://schemas.microsoft.com/office/drawing/2014/main" id="{FBCE8FB4-A622-2841-97A8-B595567357AC}"/>
              </a:ext>
            </a:extLst>
          </p:cNvPr>
          <p:cNvGraphicFramePr>
            <a:graphicFrameLocks noGrp="1"/>
          </p:cNvGraphicFramePr>
          <p:nvPr>
            <p:extLst>
              <p:ext uri="{D42A27DB-BD31-4B8C-83A1-F6EECF244321}">
                <p14:modId xmlns:p14="http://schemas.microsoft.com/office/powerpoint/2010/main" val="1349350416"/>
              </p:ext>
            </p:extLst>
          </p:nvPr>
        </p:nvGraphicFramePr>
        <p:xfrm>
          <a:off x="807838" y="2898431"/>
          <a:ext cx="9138896" cy="3603365"/>
        </p:xfrm>
        <a:graphic>
          <a:graphicData uri="http://schemas.openxmlformats.org/drawingml/2006/table">
            <a:tbl>
              <a:tblPr/>
              <a:tblGrid>
                <a:gridCol w="1461576">
                  <a:extLst>
                    <a:ext uri="{9D8B030D-6E8A-4147-A177-3AD203B41FA5}">
                      <a16:colId xmlns:a16="http://schemas.microsoft.com/office/drawing/2014/main" val="3143814184"/>
                    </a:ext>
                  </a:extLst>
                </a:gridCol>
                <a:gridCol w="2559106">
                  <a:extLst>
                    <a:ext uri="{9D8B030D-6E8A-4147-A177-3AD203B41FA5}">
                      <a16:colId xmlns:a16="http://schemas.microsoft.com/office/drawing/2014/main" val="2822657958"/>
                    </a:ext>
                  </a:extLst>
                </a:gridCol>
                <a:gridCol w="2559107">
                  <a:extLst>
                    <a:ext uri="{9D8B030D-6E8A-4147-A177-3AD203B41FA5}">
                      <a16:colId xmlns:a16="http://schemas.microsoft.com/office/drawing/2014/main" val="3273969713"/>
                    </a:ext>
                  </a:extLst>
                </a:gridCol>
                <a:gridCol w="2559107">
                  <a:extLst>
                    <a:ext uri="{9D8B030D-6E8A-4147-A177-3AD203B41FA5}">
                      <a16:colId xmlns:a16="http://schemas.microsoft.com/office/drawing/2014/main" val="2003444807"/>
                    </a:ext>
                  </a:extLst>
                </a:gridCol>
              </a:tblGrid>
              <a:tr h="235947">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US" altLang="ja-JP"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 + ESG</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企業あたり</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週間最大</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400625233"/>
                  </a:ext>
                </a:extLst>
              </a:tr>
              <a:tr h="460338">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buFont typeface="Arial" panose="020B0604020202020204" pitchFamily="34" charset="0"/>
                        <a:buNone/>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4062877657"/>
                  </a:ext>
                </a:extLst>
              </a:tr>
              <a:tr h="2637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44450" marR="0" lvl="0" indent="0" algn="l" defTabSz="1007943" rtl="0" eaLnBrk="1" fontAlgn="ctr"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Collaboration Video Ads 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2436281172"/>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株式会社</a:t>
                      </a:r>
                      <a:r>
                        <a:rPr lang="en" altLang="ja-JP" sz="800" b="0" i="0" u="none" strike="noStrike" dirty="0" err="1">
                          <a:solidFill>
                            <a:srgbClr val="404040"/>
                          </a:solidFill>
                          <a:effectLst/>
                          <a:latin typeface="Yu Mincho Light" panose="02020300000000000000" pitchFamily="18" charset="-128"/>
                          <a:ea typeface="Yu Mincho Light" panose="02020300000000000000" pitchFamily="18" charset="-128"/>
                        </a:rPr>
                        <a:t>Viibar</a:t>
                      </a: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014400">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箇所、都内近郊　</a:t>
                      </a:r>
                      <a:r>
                        <a:rPr lang="en-US" altLang="ja-JP" sz="7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700" b="0" i="0" u="none" strike="noStrike">
                          <a:solidFill>
                            <a:srgbClr val="404040"/>
                          </a:solidFill>
                          <a:effectLst/>
                          <a:latin typeface="Yu Mincho Light" panose="02020300000000000000" pitchFamily="18" charset="-128"/>
                          <a:ea typeface="Yu Mincho Light" panose="02020300000000000000" pitchFamily="18" charset="-128"/>
                        </a:rPr>
                        <a:t>遠隔地の場合、交通費・宿泊費は別途請求</a:t>
                      </a:r>
                    </a:p>
                    <a:p>
                      <a:pPr marL="171450" marR="0" lvl="0" indent="-127000" algn="l" defTabSz="1007943" rtl="0" eaLnBrk="1" fontAlgn="ctr" latinLnBrk="0" hangingPunct="1">
                        <a:lnSpc>
                          <a:spcPct val="100000"/>
                        </a:lnSpc>
                        <a:spcBef>
                          <a:spcPts val="0"/>
                        </a:spcBef>
                        <a:spcAft>
                          <a:spcPts val="0"/>
                        </a:spcAft>
                        <a:buClrTx/>
                        <a:buSzTx/>
                        <a:buFont typeface="Arial" panose="020B0604020202020204" pitchFamily="34" charset="0"/>
                        <a:buChar char="•"/>
                        <a:tabLst/>
                        <a:defRPr/>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出演者：依頼主にて手配（</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名程度想定）</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撮影場所：依頼主にて手配</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撮影なしの場合は素材をご用意いただく必要があります（</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ご相談ください）</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いずれかのメニューを同時に申し込む必要があります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お電話やメールでの取材にご協力をお願いします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次利用範囲はご相談ください</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765527297"/>
                  </a:ext>
                </a:extLst>
              </a:tr>
              <a:tr h="646280">
                <a:tc vMerge="1">
                  <a:txBody>
                    <a:bodyPr/>
                    <a:lstStyle/>
                    <a:p>
                      <a:endParaRPr kumimoji="1" lang="ja-JP" altLang="en-US"/>
                    </a:p>
                  </a:txBody>
                  <a:tcPr/>
                </a:tc>
                <a:tc gridSpan="2">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p>
                      <a:pPr marL="44450" indent="0" algn="l" rtl="0" fontAlgn="ctr">
                        <a:buFont typeface="Arial" panose="020B0604020202020204" pitchFamily="34" charset="0"/>
                        <a:buNone/>
                        <a:tabLst/>
                      </a:pP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p>
                      <a:pPr marL="44450" indent="0" algn="l" rtl="0" fontAlgn="ctr">
                        <a:buFont typeface="Arial" panose="020B0604020202020204" pitchFamily="34" charset="0"/>
                        <a:buNone/>
                        <a:tabLst/>
                      </a:pP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 ESG</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のみ</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a:t>
                      </a:r>
                    </a:p>
                    <a:p>
                      <a:pPr marL="215900" indent="-171450" algn="l" rtl="0" fontAlgn="ctr">
                        <a:buFont typeface="Arial" panose="020B0604020202020204" pitchFamily="34" charset="0"/>
                        <a:buChar char="•"/>
                        <a:tabLst/>
                      </a:pP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サスティナビリティ日本フォーラム代表理事である後藤敏彦氏の監修が入ります</a:t>
                      </a:r>
                      <a:endParaRPr kumimoji="1" lang="en-US" altLang="ja-JP" sz="800" b="0" i="0" kern="1200" dirty="0">
                        <a:solidFill>
                          <a:schemeClr val="tx1">
                            <a:lumMod val="75000"/>
                            <a:lumOff val="25000"/>
                          </a:schemeClr>
                        </a:solidFill>
                        <a:effectLst/>
                        <a:latin typeface="Yu Mincho Light" panose="02020300000000000000" pitchFamily="18" charset="-128"/>
                        <a:ea typeface="Yu Mincho Light" panose="02020300000000000000" pitchFamily="18" charset="-128"/>
                        <a:cs typeface="+mn-cs"/>
                      </a:endParaRPr>
                    </a:p>
                    <a:p>
                      <a:pPr marL="215900" indent="-171450" algn="l" rtl="0" fontAlgn="ctr">
                        <a:buFont typeface="Arial" panose="020B0604020202020204" pitchFamily="34" charset="0"/>
                        <a:buChar char="•"/>
                        <a:tabLst/>
                      </a:pP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二次利用のための</a:t>
                      </a:r>
                      <a:r>
                        <a:rPr kumimoji="1" lang="en-US" altLang="ja-JP" sz="800" b="0" i="0" kern="1200" dirty="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120</a:t>
                      </a: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秒素材無償付帯（半永久）</a:t>
                      </a: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endPar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二次利用については別途ご相談</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3912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4</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4</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pic>
        <p:nvPicPr>
          <p:cNvPr id="32" name="図 31" descr="テキスト&#10;&#10;自動的に生成された説明">
            <a:extLst>
              <a:ext uri="{FF2B5EF4-FFF2-40B4-BE49-F238E27FC236}">
                <a16:creationId xmlns:a16="http://schemas.microsoft.com/office/drawing/2014/main" id="{8BA36E7F-A2AC-9745-876D-A5EF8F823B20}"/>
              </a:ext>
            </a:extLst>
          </p:cNvPr>
          <p:cNvPicPr>
            <a:picLocks noChangeAspect="1"/>
          </p:cNvPicPr>
          <p:nvPr/>
        </p:nvPicPr>
        <p:blipFill>
          <a:blip r:embed="rId7"/>
          <a:stretch>
            <a:fillRect/>
          </a:stretch>
        </p:blipFill>
        <p:spPr>
          <a:xfrm>
            <a:off x="3558492" y="68164"/>
            <a:ext cx="3815431" cy="550216"/>
          </a:xfrm>
          <a:prstGeom prst="rect">
            <a:avLst/>
          </a:prstGeom>
        </p:spPr>
      </p:pic>
      <p:pic>
        <p:nvPicPr>
          <p:cNvPr id="16" name="図 15" descr="座る, テーブル, 記号, コンパクトディスク が含まれている画像&#10;&#10;自動的に生成された説明">
            <a:extLst>
              <a:ext uri="{FF2B5EF4-FFF2-40B4-BE49-F238E27FC236}">
                <a16:creationId xmlns:a16="http://schemas.microsoft.com/office/drawing/2014/main" id="{6BD4E8A4-7DDB-3746-ADE2-5C0B7D66A4A4}"/>
              </a:ext>
            </a:extLst>
          </p:cNvPr>
          <p:cNvPicPr>
            <a:picLocks noChangeAspect="1"/>
          </p:cNvPicPr>
          <p:nvPr/>
        </p:nvPicPr>
        <p:blipFill>
          <a:blip r:embed="rId8"/>
          <a:stretch>
            <a:fillRect/>
          </a:stretch>
        </p:blipFill>
        <p:spPr>
          <a:xfrm>
            <a:off x="3913818" y="870079"/>
            <a:ext cx="2864173" cy="161109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BACFDB7F-1A39-A747-ACA0-ED5C5EB5207B}"/>
              </a:ext>
            </a:extLst>
          </p:cNvPr>
          <p:cNvSpPr txBox="1">
            <a:spLocks noChangeArrowheads="1"/>
          </p:cNvSpPr>
          <p:nvPr/>
        </p:nvSpPr>
        <p:spPr bwMode="auto">
          <a:xfrm>
            <a:off x="455612" y="772911"/>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1" name="テキスト プレースホルダー 2">
            <a:extLst>
              <a:ext uri="{FF2B5EF4-FFF2-40B4-BE49-F238E27FC236}">
                <a16:creationId xmlns:a16="http://schemas.microsoft.com/office/drawing/2014/main" id="{65AAD23F-4B64-AD4C-968C-750E15063855}"/>
              </a:ext>
            </a:extLst>
          </p:cNvPr>
          <p:cNvSpPr txBox="1">
            <a:spLocks noChangeArrowheads="1"/>
          </p:cNvSpPr>
          <p:nvPr/>
        </p:nvSpPr>
        <p:spPr bwMode="auto">
          <a:xfrm>
            <a:off x="455612" y="3624237"/>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2" name="タイトル 1">
            <a:extLst>
              <a:ext uri="{FF2B5EF4-FFF2-40B4-BE49-F238E27FC236}">
                <a16:creationId xmlns:a16="http://schemas.microsoft.com/office/drawing/2014/main" id="{8DA334C7-EAAA-6348-952A-755DC26D45CD}"/>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17" name="図 4">
            <a:extLst>
              <a:ext uri="{FF2B5EF4-FFF2-40B4-BE49-F238E27FC236}">
                <a16:creationId xmlns:a16="http://schemas.microsoft.com/office/drawing/2014/main" id="{CF0899D6-619B-2845-A91E-A8EE8ED0FFD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327129" y="187569"/>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a:extLst>
              <a:ext uri="{FF2B5EF4-FFF2-40B4-BE49-F238E27FC236}">
                <a16:creationId xmlns:a16="http://schemas.microsoft.com/office/drawing/2014/main" id="{11B69A57-D527-7543-9884-ED288A653C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6803" y="140125"/>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509D727C-859B-354C-8976-BDA04533112C}"/>
              </a:ext>
            </a:extLst>
          </p:cNvPr>
          <p:cNvGraphicFramePr>
            <a:graphicFrameLocks noGrp="1"/>
          </p:cNvGraphicFramePr>
          <p:nvPr>
            <p:extLst>
              <p:ext uri="{D42A27DB-BD31-4B8C-83A1-F6EECF244321}">
                <p14:modId xmlns:p14="http://schemas.microsoft.com/office/powerpoint/2010/main" val="4160167148"/>
              </p:ext>
            </p:extLst>
          </p:nvPr>
        </p:nvGraphicFramePr>
        <p:xfrm>
          <a:off x="1815896" y="1108695"/>
          <a:ext cx="7060018"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806507">
                  <a:extLst>
                    <a:ext uri="{9D8B030D-6E8A-4147-A177-3AD203B41FA5}">
                      <a16:colId xmlns:a16="http://schemas.microsoft.com/office/drawing/2014/main" val="200982417"/>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2,080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2,680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430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graphicFrame>
        <p:nvGraphicFramePr>
          <p:cNvPr id="14" name="表 13">
            <a:extLst>
              <a:ext uri="{FF2B5EF4-FFF2-40B4-BE49-F238E27FC236}">
                <a16:creationId xmlns:a16="http://schemas.microsoft.com/office/drawing/2014/main" id="{8609F0C2-9BE4-8343-AE37-57ACE0D7BAF2}"/>
              </a:ext>
            </a:extLst>
          </p:cNvPr>
          <p:cNvGraphicFramePr>
            <a:graphicFrameLocks noGrp="1"/>
          </p:cNvGraphicFramePr>
          <p:nvPr>
            <p:extLst>
              <p:ext uri="{D42A27DB-BD31-4B8C-83A1-F6EECF244321}">
                <p14:modId xmlns:p14="http://schemas.microsoft.com/office/powerpoint/2010/main" val="1552729934"/>
              </p:ext>
            </p:extLst>
          </p:nvPr>
        </p:nvGraphicFramePr>
        <p:xfrm>
          <a:off x="1815896" y="4047314"/>
          <a:ext cx="7060018" cy="2303488"/>
        </p:xfrm>
        <a:graphic>
          <a:graphicData uri="http://schemas.openxmlformats.org/drawingml/2006/table">
            <a:tbl>
              <a:tblPr/>
              <a:tblGrid>
                <a:gridCol w="3914349">
                  <a:extLst>
                    <a:ext uri="{9D8B030D-6E8A-4147-A177-3AD203B41FA5}">
                      <a16:colId xmlns:a16="http://schemas.microsoft.com/office/drawing/2014/main" val="2309261487"/>
                    </a:ext>
                  </a:extLst>
                </a:gridCol>
                <a:gridCol w="795874">
                  <a:extLst>
                    <a:ext uri="{9D8B030D-6E8A-4147-A177-3AD203B41FA5}">
                      <a16:colId xmlns:a16="http://schemas.microsoft.com/office/drawing/2014/main" val="222760831"/>
                    </a:ext>
                  </a:extLst>
                </a:gridCol>
                <a:gridCol w="808074">
                  <a:extLst>
                    <a:ext uri="{9D8B030D-6E8A-4147-A177-3AD203B41FA5}">
                      <a16:colId xmlns:a16="http://schemas.microsoft.com/office/drawing/2014/main" val="990067135"/>
                    </a:ext>
                  </a:extLst>
                </a:gridCol>
                <a:gridCol w="786810">
                  <a:extLst>
                    <a:ext uri="{9D8B030D-6E8A-4147-A177-3AD203B41FA5}">
                      <a16:colId xmlns:a16="http://schemas.microsoft.com/office/drawing/2014/main" val="219697138"/>
                    </a:ext>
                  </a:extLst>
                </a:gridCol>
                <a:gridCol w="754911">
                  <a:extLst>
                    <a:ext uri="{9D8B030D-6E8A-4147-A177-3AD203B41FA5}">
                      <a16:colId xmlns:a16="http://schemas.microsoft.com/office/drawing/2014/main" val="506807077"/>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4197982834"/>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95897162"/>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2,040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2,640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886488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2,260</a:t>
                      </a:r>
                      <a:r>
                        <a:rPr lang="ja-JP" altLang="en-US" sz="11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238147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531431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930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7729185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5055377"/>
                  </a:ext>
                </a:extLst>
              </a:tr>
            </a:tbl>
          </a:graphicData>
        </a:graphic>
      </p:graphicFrame>
    </p:spTree>
    <p:extLst>
      <p:ext uri="{BB962C8B-B14F-4D97-AF65-F5344CB8AC3E}">
        <p14:creationId xmlns:p14="http://schemas.microsoft.com/office/powerpoint/2010/main" val="2099910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3FD07AF2-1FCA-BE47-90FA-747251DB4898}"/>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16" name="テキスト プレースホルダー 2">
            <a:extLst>
              <a:ext uri="{FF2B5EF4-FFF2-40B4-BE49-F238E27FC236}">
                <a16:creationId xmlns:a16="http://schemas.microsoft.com/office/drawing/2014/main" id="{13CAEF9E-C2B9-7146-AD34-B0A5C31379E0}"/>
              </a:ext>
            </a:extLst>
          </p:cNvPr>
          <p:cNvSpPr txBox="1">
            <a:spLocks noChangeArrowheads="1"/>
          </p:cNvSpPr>
          <p:nvPr/>
        </p:nvSpPr>
        <p:spPr bwMode="auto">
          <a:xfrm>
            <a:off x="455612" y="3455274"/>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r>
              <a:rPr kumimoji="1" lang="ja-JP" altLang="en-US" sz="1200" b="1">
                <a:solidFill>
                  <a:schemeClr val="tx1">
                    <a:lumMod val="65000"/>
                    <a:lumOff val="35000"/>
                  </a:schemeClr>
                </a:solidFill>
                <a:latin typeface="游明朝 Demibold" panose="02020600000000000000" pitchFamily="18" charset="-128"/>
                <a:ea typeface="游明朝 Demibold" panose="02020600000000000000" pitchFamily="18" charset="-128"/>
              </a:rPr>
              <a:t>（</a:t>
            </a:r>
            <a:r>
              <a:rPr kumimoji="1" lang="en-US" altLang="ja-JP" sz="12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200" b="1">
                <a:solidFill>
                  <a:schemeClr val="tx1">
                    <a:lumMod val="65000"/>
                    <a:lumOff val="35000"/>
                  </a:schemeClr>
                </a:solidFill>
                <a:latin typeface="游明朝 Demibold" panose="02020600000000000000" pitchFamily="18" charset="-128"/>
                <a:ea typeface="游明朝 Demibold" panose="02020600000000000000" pitchFamily="18" charset="-128"/>
              </a:rPr>
              <a:t>週間からの発注となります）</a:t>
            </a:r>
            <a:endParaRPr kumimoji="1" lang="en-US" altLang="ja-JP" sz="12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graphicFrame>
        <p:nvGraphicFramePr>
          <p:cNvPr id="9" name="表 8">
            <a:extLst>
              <a:ext uri="{FF2B5EF4-FFF2-40B4-BE49-F238E27FC236}">
                <a16:creationId xmlns:a16="http://schemas.microsoft.com/office/drawing/2014/main" id="{89AFB236-770F-A040-B08E-6F10E420FAB6}"/>
              </a:ext>
            </a:extLst>
          </p:cNvPr>
          <p:cNvGraphicFramePr>
            <a:graphicFrameLocks noGrp="1"/>
          </p:cNvGraphicFramePr>
          <p:nvPr>
            <p:extLst>
              <p:ext uri="{D42A27DB-BD31-4B8C-83A1-F6EECF244321}">
                <p14:modId xmlns:p14="http://schemas.microsoft.com/office/powerpoint/2010/main" val="4258841423"/>
              </p:ext>
            </p:extLst>
          </p:nvPr>
        </p:nvGraphicFramePr>
        <p:xfrm>
          <a:off x="1866002" y="3837919"/>
          <a:ext cx="6253511"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1.700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2,900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1,950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sp>
        <p:nvSpPr>
          <p:cNvPr id="11" name="テキスト ボックス 11">
            <a:extLst>
              <a:ext uri="{FF2B5EF4-FFF2-40B4-BE49-F238E27FC236}">
                <a16:creationId xmlns:a16="http://schemas.microsoft.com/office/drawing/2014/main" id="{1DBC9727-3616-CB44-95A1-6C1CBD2B60D7}"/>
              </a:ext>
            </a:extLst>
          </p:cNvPr>
          <p:cNvSpPr txBox="1">
            <a:spLocks noChangeArrowheads="1"/>
          </p:cNvSpPr>
          <p:nvPr/>
        </p:nvSpPr>
        <p:spPr bwMode="auto">
          <a:xfrm>
            <a:off x="3766568" y="1415833"/>
            <a:ext cx="6259323" cy="134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1200">
                <a:solidFill>
                  <a:schemeClr val="bg1">
                    <a:lumMod val="50000"/>
                  </a:schemeClr>
                </a:solidFill>
                <a:latin typeface="Yu Mincho" panose="02020400000000000000" pitchFamily="18" charset="-128"/>
                <a:ea typeface="Yu Mincho" panose="02020400000000000000" pitchFamily="18" charset="-128"/>
              </a:rPr>
              <a:t>特定非営利活動法人 サステナビリティ日本フォーラム 代表理事</a:t>
            </a:r>
            <a:r>
              <a:rPr lang="en-US" altLang="ja-JP" sz="1200" dirty="0">
                <a:solidFill>
                  <a:schemeClr val="bg1">
                    <a:lumMod val="50000"/>
                  </a:schemeClr>
                </a:solidFill>
                <a:latin typeface="Yu Mincho" panose="02020400000000000000" pitchFamily="18" charset="-128"/>
                <a:ea typeface="Yu Mincho" panose="02020400000000000000" pitchFamily="18" charset="-128"/>
              </a:rPr>
              <a:t> </a:t>
            </a:r>
            <a:r>
              <a:rPr lang="ja-JP" altLang="en-US" sz="1200">
                <a:solidFill>
                  <a:schemeClr val="bg1">
                    <a:lumMod val="50000"/>
                  </a:schemeClr>
                </a:solidFill>
                <a:latin typeface="Yu Mincho" panose="02020400000000000000" pitchFamily="18" charset="-128"/>
                <a:ea typeface="Yu Mincho" panose="02020400000000000000" pitchFamily="18" charset="-128"/>
              </a:rPr>
              <a:t>後藤敏彦氏の監修付きの企業の</a:t>
            </a:r>
            <a:r>
              <a:rPr lang="en-US" altLang="ja-JP" sz="1200" dirty="0">
                <a:solidFill>
                  <a:schemeClr val="bg1">
                    <a:lumMod val="50000"/>
                  </a:schemeClr>
                </a:solidFill>
                <a:latin typeface="Yu Mincho" panose="02020400000000000000" pitchFamily="18" charset="-128"/>
                <a:ea typeface="Yu Mincho" panose="02020400000000000000" pitchFamily="18" charset="-128"/>
              </a:rPr>
              <a:t>ESG</a:t>
            </a:r>
            <a:r>
              <a:rPr lang="ja-JP" altLang="en-US" sz="1200">
                <a:solidFill>
                  <a:schemeClr val="bg1">
                    <a:lumMod val="50000"/>
                  </a:schemeClr>
                </a:solidFill>
                <a:latin typeface="Yu Mincho" panose="02020400000000000000" pitchFamily="18" charset="-128"/>
                <a:ea typeface="Yu Mincho" panose="02020400000000000000" pitchFamily="18" charset="-128"/>
              </a:rPr>
              <a:t>活動に特化した動画制作プランです。</a:t>
            </a:r>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bg1">
                    <a:lumMod val="50000"/>
                  </a:schemeClr>
                </a:solidFill>
                <a:latin typeface="Yu Mincho" panose="02020400000000000000" pitchFamily="18" charset="-128"/>
                <a:ea typeface="Yu Mincho" panose="02020400000000000000" pitchFamily="18" charset="-128"/>
              </a:rPr>
              <a:t>ご発注は</a:t>
            </a:r>
            <a:r>
              <a:rPr lang="en-US" altLang="ja-JP" sz="1200" dirty="0">
                <a:solidFill>
                  <a:schemeClr val="bg1">
                    <a:lumMod val="50000"/>
                  </a:schemeClr>
                </a:solidFill>
                <a:latin typeface="Yu Mincho" panose="02020400000000000000" pitchFamily="18" charset="-128"/>
                <a:ea typeface="Yu Mincho" panose="02020400000000000000" pitchFamily="18" charset="-128"/>
              </a:rPr>
              <a:t>2</a:t>
            </a:r>
            <a:r>
              <a:rPr lang="ja-JP" altLang="en-US" sz="1200">
                <a:solidFill>
                  <a:schemeClr val="bg1">
                    <a:lumMod val="50000"/>
                  </a:schemeClr>
                </a:solidFill>
                <a:latin typeface="Yu Mincho" panose="02020400000000000000" pitchFamily="18" charset="-128"/>
                <a:ea typeface="Yu Mincho" panose="02020400000000000000" pitchFamily="18" charset="-128"/>
              </a:rPr>
              <a:t>週間から承っており、</a:t>
            </a:r>
            <a:r>
              <a:rPr lang="en-US" altLang="ja-JP" sz="1200" dirty="0">
                <a:solidFill>
                  <a:schemeClr val="bg1">
                    <a:lumMod val="50000"/>
                  </a:schemeClr>
                </a:solidFill>
                <a:latin typeface="Yu Mincho" panose="02020400000000000000" pitchFamily="18" charset="-128"/>
                <a:ea typeface="Yu Mincho" panose="02020400000000000000" pitchFamily="18" charset="-128"/>
              </a:rPr>
              <a:t>Tokyo Prime</a:t>
            </a:r>
            <a:r>
              <a:rPr lang="ja-JP" altLang="en-US" sz="1200">
                <a:solidFill>
                  <a:schemeClr val="bg1">
                    <a:lumMod val="50000"/>
                  </a:schemeClr>
                </a:solidFill>
                <a:latin typeface="Yu Mincho" panose="02020400000000000000" pitchFamily="18" charset="-128"/>
                <a:ea typeface="Yu Mincho" panose="02020400000000000000" pitchFamily="18" charset="-128"/>
              </a:rPr>
              <a:t>内で放映する</a:t>
            </a:r>
            <a:r>
              <a:rPr lang="en-US" altLang="ja-JP" sz="1200" dirty="0">
                <a:solidFill>
                  <a:schemeClr val="bg1">
                    <a:lumMod val="50000"/>
                  </a:schemeClr>
                </a:solidFill>
                <a:latin typeface="Yu Mincho" panose="02020400000000000000" pitchFamily="18" charset="-128"/>
                <a:ea typeface="Yu Mincho" panose="02020400000000000000" pitchFamily="18" charset="-128"/>
              </a:rPr>
              <a:t>30</a:t>
            </a:r>
            <a:r>
              <a:rPr lang="ja-JP" altLang="en-US" sz="1200">
                <a:solidFill>
                  <a:schemeClr val="bg1">
                    <a:lumMod val="50000"/>
                  </a:schemeClr>
                </a:solidFill>
                <a:latin typeface="Yu Mincho" panose="02020400000000000000" pitchFamily="18" charset="-128"/>
                <a:ea typeface="Yu Mincho" panose="02020400000000000000" pitchFamily="18" charset="-128"/>
              </a:rPr>
              <a:t>秒動画に加え、二次利用を目的とした</a:t>
            </a:r>
            <a:r>
              <a:rPr lang="en-US" altLang="ja-JP" sz="1200" dirty="0">
                <a:solidFill>
                  <a:schemeClr val="bg1">
                    <a:lumMod val="50000"/>
                  </a:schemeClr>
                </a:solidFill>
                <a:latin typeface="Yu Mincho" panose="02020400000000000000" pitchFamily="18" charset="-128"/>
                <a:ea typeface="Yu Mincho" panose="02020400000000000000" pitchFamily="18" charset="-128"/>
              </a:rPr>
              <a:t>120</a:t>
            </a:r>
            <a:r>
              <a:rPr lang="ja-JP" altLang="en-US" sz="1200">
                <a:solidFill>
                  <a:schemeClr val="bg1">
                    <a:lumMod val="50000"/>
                  </a:schemeClr>
                </a:solidFill>
                <a:latin typeface="Yu Mincho" panose="02020400000000000000" pitchFamily="18" charset="-128"/>
                <a:ea typeface="Yu Mincho" panose="02020400000000000000" pitchFamily="18" charset="-128"/>
              </a:rPr>
              <a:t>秒版の動画も付帯いたします。</a:t>
            </a:r>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bg1">
                    <a:lumMod val="50000"/>
                  </a:schemeClr>
                </a:solidFill>
                <a:latin typeface="Yu Mincho" panose="02020400000000000000" pitchFamily="18" charset="-128"/>
                <a:ea typeface="Yu Mincho" panose="02020400000000000000" pitchFamily="18" charset="-128"/>
              </a:rPr>
              <a:t>尚、</a:t>
            </a:r>
            <a:r>
              <a:rPr lang="en-US" altLang="ja-JP" sz="1200" dirty="0">
                <a:solidFill>
                  <a:schemeClr val="bg1">
                    <a:lumMod val="50000"/>
                  </a:schemeClr>
                </a:solidFill>
                <a:latin typeface="Yu Mincho" panose="02020400000000000000" pitchFamily="18" charset="-128"/>
                <a:ea typeface="Yu Mincho" panose="02020400000000000000" pitchFamily="18" charset="-128"/>
              </a:rPr>
              <a:t>120</a:t>
            </a:r>
            <a:r>
              <a:rPr lang="ja-JP" altLang="en-US" sz="1200">
                <a:solidFill>
                  <a:schemeClr val="bg1">
                    <a:lumMod val="50000"/>
                  </a:schemeClr>
                </a:solidFill>
                <a:latin typeface="Yu Mincho" panose="02020400000000000000" pitchFamily="18" charset="-128"/>
                <a:ea typeface="Yu Mincho" panose="02020400000000000000" pitchFamily="18" charset="-128"/>
              </a:rPr>
              <a:t>秒動画のご利用は無期限となります。</a:t>
            </a:r>
          </a:p>
        </p:txBody>
      </p:sp>
      <p:pic>
        <p:nvPicPr>
          <p:cNvPr id="14" name="図 13" descr="テキスト&#10;&#10;自動的に生成された説明">
            <a:extLst>
              <a:ext uri="{FF2B5EF4-FFF2-40B4-BE49-F238E27FC236}">
                <a16:creationId xmlns:a16="http://schemas.microsoft.com/office/drawing/2014/main" id="{40AAF4AD-3D6C-4A4E-A205-9209947A0EAD}"/>
              </a:ext>
            </a:extLst>
          </p:cNvPr>
          <p:cNvPicPr>
            <a:picLocks noChangeAspect="1"/>
          </p:cNvPicPr>
          <p:nvPr/>
        </p:nvPicPr>
        <p:blipFill>
          <a:blip r:embed="rId3"/>
          <a:stretch>
            <a:fillRect/>
          </a:stretch>
        </p:blipFill>
        <p:spPr>
          <a:xfrm>
            <a:off x="3647540" y="593001"/>
            <a:ext cx="5372100" cy="774700"/>
          </a:xfrm>
          <a:prstGeom prst="rect">
            <a:avLst/>
          </a:prstGeom>
        </p:spPr>
      </p:pic>
      <p:pic>
        <p:nvPicPr>
          <p:cNvPr id="15" name="図 14">
            <a:extLst>
              <a:ext uri="{FF2B5EF4-FFF2-40B4-BE49-F238E27FC236}">
                <a16:creationId xmlns:a16="http://schemas.microsoft.com/office/drawing/2014/main" id="{6D900E09-DDC4-484D-A1BE-CD5D226F0124}"/>
              </a:ext>
            </a:extLst>
          </p:cNvPr>
          <p:cNvPicPr>
            <a:picLocks noChangeAspect="1"/>
          </p:cNvPicPr>
          <p:nvPr/>
        </p:nvPicPr>
        <p:blipFill>
          <a:blip r:embed="rId4"/>
          <a:stretch>
            <a:fillRect/>
          </a:stretch>
        </p:blipFill>
        <p:spPr>
          <a:xfrm>
            <a:off x="505718" y="690758"/>
            <a:ext cx="3003292" cy="2251060"/>
          </a:xfrm>
          <a:prstGeom prst="rect">
            <a:avLst/>
          </a:prstGeom>
          <a:ln>
            <a:solidFill>
              <a:schemeClr val="bg1">
                <a:lumMod val="85000"/>
              </a:schemeClr>
            </a:solidFill>
          </a:ln>
        </p:spPr>
      </p:pic>
      <p:sp>
        <p:nvSpPr>
          <p:cNvPr id="18" name="テキスト ボックス 17">
            <a:extLst>
              <a:ext uri="{FF2B5EF4-FFF2-40B4-BE49-F238E27FC236}">
                <a16:creationId xmlns:a16="http://schemas.microsoft.com/office/drawing/2014/main" id="{F394513D-2FAC-D84F-839B-272DC42DD999}"/>
              </a:ext>
            </a:extLst>
          </p:cNvPr>
          <p:cNvSpPr txBox="1"/>
          <p:nvPr/>
        </p:nvSpPr>
        <p:spPr>
          <a:xfrm>
            <a:off x="455047" y="2971286"/>
            <a:ext cx="4560570" cy="287451"/>
          </a:xfrm>
          <a:prstGeom prst="rect">
            <a:avLst/>
          </a:prstGeom>
        </p:spPr>
        <p:txBody>
          <a:bodyPr wrap="square" rtlCol="0">
            <a:spAutoFit/>
          </a:bodyPr>
          <a:lstStyle/>
          <a:p>
            <a:pPr defTabSz="1006475" eaLnBrk="1" hangingPunct="1">
              <a:lnSpc>
                <a:spcPct val="90000"/>
              </a:lnSpc>
            </a:pPr>
            <a:r>
              <a:rPr lang="ja-JP" altLang="en-US" sz="700">
                <a:solidFill>
                  <a:schemeClr val="bg1">
                    <a:lumMod val="50000"/>
                  </a:schemeClr>
                </a:solidFill>
                <a:latin typeface="Yu Mincho" panose="02020400000000000000" pitchFamily="18" charset="-128"/>
                <a:ea typeface="Yu Mincho" panose="02020400000000000000" pitchFamily="18" charset="-128"/>
              </a:rPr>
              <a:t>特定非営利活動法人 サステナビリティ日本フォーラム 代表理事</a:t>
            </a:r>
            <a:endParaRPr lang="en-US" altLang="ja-JP" sz="700" dirty="0">
              <a:solidFill>
                <a:schemeClr val="bg1">
                  <a:lumMod val="50000"/>
                </a:schemeClr>
              </a:solidFill>
              <a:latin typeface="Yu Mincho" panose="02020400000000000000" pitchFamily="18" charset="-128"/>
              <a:ea typeface="Yu Mincho" panose="02020400000000000000" pitchFamily="18" charset="-128"/>
            </a:endParaRPr>
          </a:p>
          <a:p>
            <a:pPr defTabSz="1006475" eaLnBrk="1" hangingPunct="1">
              <a:lnSpc>
                <a:spcPct val="90000"/>
              </a:lnSpc>
            </a:pPr>
            <a:r>
              <a:rPr lang="ja-JP" altLang="en-US" sz="700">
                <a:solidFill>
                  <a:schemeClr val="bg1">
                    <a:lumMod val="50000"/>
                  </a:schemeClr>
                </a:solidFill>
                <a:latin typeface="Yu Mincho" panose="02020400000000000000" pitchFamily="18" charset="-128"/>
                <a:ea typeface="Yu Mincho" panose="02020400000000000000" pitchFamily="18" charset="-128"/>
              </a:rPr>
              <a:t>後藤敏彦氏</a:t>
            </a:r>
            <a:endParaRPr kumimoji="1" lang="ja-JP" altLang="en-US" sz="700" b="1" i="0">
              <a:solidFill>
                <a:srgbClr val="4D4D4C"/>
              </a:solidFill>
              <a:latin typeface="Yu Mincho Demibold" panose="02020400000000000000" pitchFamily="18" charset="-128"/>
              <a:ea typeface="Yu Mincho Demibold" panose="02020400000000000000" pitchFamily="18" charset="-128"/>
            </a:endParaRPr>
          </a:p>
        </p:txBody>
      </p:sp>
    </p:spTree>
    <p:extLst>
      <p:ext uri="{BB962C8B-B14F-4D97-AF65-F5344CB8AC3E}">
        <p14:creationId xmlns:p14="http://schemas.microsoft.com/office/powerpoint/2010/main" val="2538483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7" y="471488"/>
            <a:ext cx="4701001"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通常エントリー</a:t>
            </a: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6575730" y="6052398"/>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3070048" y="6641278"/>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28</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3070048" y="4501276"/>
            <a:ext cx="3070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日（火）</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3070048" y="492960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3</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3070048" y="5785439"/>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3070048" y="6213358"/>
            <a:ext cx="3508694"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3068460" y="5357520"/>
            <a:ext cx="3327400"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7</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15</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5" name="テキスト ボックス 9">
            <a:extLst>
              <a:ext uri="{FF2B5EF4-FFF2-40B4-BE49-F238E27FC236}">
                <a16:creationId xmlns:a16="http://schemas.microsoft.com/office/drawing/2014/main" id="{9DE907F1-5BEF-864C-A8DC-AC9D911EAB42}"/>
              </a:ext>
            </a:extLst>
          </p:cNvPr>
          <p:cNvSpPr txBox="1">
            <a:spLocks noChangeArrowheads="1"/>
          </p:cNvSpPr>
          <p:nvPr/>
        </p:nvSpPr>
        <p:spPr bwMode="auto">
          <a:xfrm>
            <a:off x="6207298" y="4522707"/>
            <a:ext cx="188083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通常エントリー開始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8" name="テキスト ボックス 9">
            <a:extLst>
              <a:ext uri="{FF2B5EF4-FFF2-40B4-BE49-F238E27FC236}">
                <a16:creationId xmlns:a16="http://schemas.microsoft.com/office/drawing/2014/main" id="{0E1FB112-E7AA-4E45-BECE-773E46AF08EB}"/>
              </a:ext>
            </a:extLst>
          </p:cNvPr>
          <p:cNvSpPr txBox="1">
            <a:spLocks noChangeArrowheads="1"/>
          </p:cNvSpPr>
          <p:nvPr/>
        </p:nvSpPr>
        <p:spPr bwMode="auto">
          <a:xfrm>
            <a:off x="6207298" y="4949124"/>
            <a:ext cx="188083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通常エントリー終了</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9" name="テキスト ボックス 9">
            <a:extLst>
              <a:ext uri="{FF2B5EF4-FFF2-40B4-BE49-F238E27FC236}">
                <a16:creationId xmlns:a16="http://schemas.microsoft.com/office/drawing/2014/main" id="{619D1BFB-9C2A-C44B-ABEB-715BFBD6F23D}"/>
              </a:ext>
            </a:extLst>
          </p:cNvPr>
          <p:cNvSpPr txBox="1">
            <a:spLocks noChangeArrowheads="1"/>
          </p:cNvSpPr>
          <p:nvPr/>
        </p:nvSpPr>
        <p:spPr bwMode="auto">
          <a:xfrm>
            <a:off x="6207298" y="5372455"/>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ご成約可否連絡</a:t>
            </a:r>
          </a:p>
        </p:txBody>
      </p:sp>
      <p:sp>
        <p:nvSpPr>
          <p:cNvPr id="41" name="テキスト ボックス 9">
            <a:extLst>
              <a:ext uri="{FF2B5EF4-FFF2-40B4-BE49-F238E27FC236}">
                <a16:creationId xmlns:a16="http://schemas.microsoft.com/office/drawing/2014/main" id="{5F914319-03F5-A840-97AE-ECAC4B672892}"/>
              </a:ext>
            </a:extLst>
          </p:cNvPr>
          <p:cNvSpPr txBox="1">
            <a:spLocks noChangeArrowheads="1"/>
          </p:cNvSpPr>
          <p:nvPr/>
        </p:nvSpPr>
        <p:spPr bwMode="auto">
          <a:xfrm>
            <a:off x="6207298" y="5809118"/>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通常販売開始</a:t>
            </a:r>
          </a:p>
        </p:txBody>
      </p:sp>
      <p:sp>
        <p:nvSpPr>
          <p:cNvPr id="42" name="テキスト ボックス 9">
            <a:extLst>
              <a:ext uri="{FF2B5EF4-FFF2-40B4-BE49-F238E27FC236}">
                <a16:creationId xmlns:a16="http://schemas.microsoft.com/office/drawing/2014/main" id="{3F2ECC83-3B28-0C44-AA5C-46511E3A5AEE}"/>
              </a:ext>
            </a:extLst>
          </p:cNvPr>
          <p:cNvSpPr txBox="1">
            <a:spLocks noChangeArrowheads="1"/>
          </p:cNvSpPr>
          <p:nvPr/>
        </p:nvSpPr>
        <p:spPr bwMode="auto">
          <a:xfrm>
            <a:off x="6207298" y="6252924"/>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仮押え受付開始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43" name="テキスト ボックス 9">
            <a:extLst>
              <a:ext uri="{FF2B5EF4-FFF2-40B4-BE49-F238E27FC236}">
                <a16:creationId xmlns:a16="http://schemas.microsoft.com/office/drawing/2014/main" id="{0D15227B-0F67-714C-A79E-8518958E92AF}"/>
              </a:ext>
            </a:extLst>
          </p:cNvPr>
          <p:cNvSpPr txBox="1">
            <a:spLocks noChangeArrowheads="1"/>
          </p:cNvSpPr>
          <p:nvPr/>
        </p:nvSpPr>
        <p:spPr bwMode="auto">
          <a:xfrm>
            <a:off x="6207298" y="6663299"/>
            <a:ext cx="188083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成約枠の申込期日</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20" name="テキスト ボックス 9">
            <a:extLst>
              <a:ext uri="{FF2B5EF4-FFF2-40B4-BE49-F238E27FC236}">
                <a16:creationId xmlns:a16="http://schemas.microsoft.com/office/drawing/2014/main" id="{EE4383C1-D905-7242-B9E5-3891AADDBF48}"/>
              </a:ext>
            </a:extLst>
          </p:cNvPr>
          <p:cNvSpPr txBox="1">
            <a:spLocks noChangeArrowheads="1"/>
          </p:cNvSpPr>
          <p:nvPr/>
        </p:nvSpPr>
        <p:spPr bwMode="auto">
          <a:xfrm>
            <a:off x="925513" y="4501276"/>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スケジュール：</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1" name="テキスト ボックス 9">
            <a:extLst>
              <a:ext uri="{FF2B5EF4-FFF2-40B4-BE49-F238E27FC236}">
                <a16:creationId xmlns:a16="http://schemas.microsoft.com/office/drawing/2014/main" id="{762EBBFA-F1CA-694C-A268-26658696798E}"/>
              </a:ext>
            </a:extLst>
          </p:cNvPr>
          <p:cNvSpPr txBox="1">
            <a:spLocks noChangeArrowheads="1"/>
          </p:cNvSpPr>
          <p:nvPr/>
        </p:nvSpPr>
        <p:spPr bwMode="auto">
          <a:xfrm>
            <a:off x="925512" y="827602"/>
            <a:ext cx="9500635" cy="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月から</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月の広告枠に関して“買い切りエントリー”の対象ではない広告枠や、 “買い切りエントリー”で残った広告枠に対して</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ja-JP" altLang="en-US" sz="1200">
                <a:solidFill>
                  <a:srgbClr val="595959"/>
                </a:solidFill>
                <a:latin typeface="游明朝" panose="02020400000000000000" pitchFamily="18" charset="-128"/>
                <a:ea typeface="游明朝" panose="02020400000000000000" pitchFamily="18" charset="-128"/>
              </a:rPr>
              <a:t>通常販売前にエントリーを受け付けます</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 “買い切りエントリー”の対象広告枠に関しても通常エントリー用に一定数確保しております</a:t>
            </a:r>
            <a:endParaRPr lang="en-US" altLang="ja-JP" sz="900" dirty="0">
              <a:solidFill>
                <a:srgbClr val="595959"/>
              </a:solidFill>
              <a:latin typeface="游明朝" panose="02020400000000000000" pitchFamily="18" charset="-128"/>
              <a:ea typeface="游明朝" panose="02020400000000000000" pitchFamily="18" charset="-128"/>
            </a:endParaRPr>
          </a:p>
        </p:txBody>
      </p:sp>
      <p:sp>
        <p:nvSpPr>
          <p:cNvPr id="23" name="テキスト ボックス 9">
            <a:extLst>
              <a:ext uri="{FF2B5EF4-FFF2-40B4-BE49-F238E27FC236}">
                <a16:creationId xmlns:a16="http://schemas.microsoft.com/office/drawing/2014/main" id="{9F953FB7-45DA-D646-8F27-D58C0A17FE1E}"/>
              </a:ext>
            </a:extLst>
          </p:cNvPr>
          <p:cNvSpPr txBox="1">
            <a:spLocks noChangeArrowheads="1"/>
          </p:cNvSpPr>
          <p:nvPr/>
        </p:nvSpPr>
        <p:spPr bwMode="auto">
          <a:xfrm>
            <a:off x="925513" y="1674022"/>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エントリー方法：</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4" name="テキスト ボックス 9">
            <a:extLst>
              <a:ext uri="{FF2B5EF4-FFF2-40B4-BE49-F238E27FC236}">
                <a16:creationId xmlns:a16="http://schemas.microsoft.com/office/drawing/2014/main" id="{07E26A9E-5E6C-4740-9276-0150DD0D653C}"/>
              </a:ext>
            </a:extLst>
          </p:cNvPr>
          <p:cNvSpPr txBox="1">
            <a:spLocks noChangeArrowheads="1"/>
          </p:cNvSpPr>
          <p:nvPr/>
        </p:nvSpPr>
        <p:spPr bwMode="auto">
          <a:xfrm>
            <a:off x="3068460" y="1751055"/>
            <a:ext cx="72483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1500">
                <a:solidFill>
                  <a:srgbClr val="595959"/>
                </a:solidFill>
                <a:latin typeface="游明朝" panose="02020400000000000000" pitchFamily="18" charset="-128"/>
                <a:ea typeface="游明朝" panose="02020400000000000000" pitchFamily="18" charset="-128"/>
              </a:rPr>
              <a:t>第</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希望までのエントリーを承りますので、</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エントリー専用の</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を下記</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よりダウンロードいただき、担当営業と</a:t>
            </a:r>
            <a:r>
              <a:rPr lang="en-US" altLang="ja-JP" sz="1500" u="sng" dirty="0" err="1">
                <a:solidFill>
                  <a:schemeClr val="accent1"/>
                </a:solidFill>
                <a:latin typeface="游明朝" panose="02020400000000000000" pitchFamily="18" charset="-128"/>
                <a:ea typeface="游明朝" panose="02020400000000000000" pitchFamily="18" charset="-128"/>
              </a:rPr>
              <a:t>entry@tokyo-prime.jp</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 宛に</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を添付の上、メールにてエントリーください</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エントリー専用</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500" dirty="0">
                <a:solidFill>
                  <a:srgbClr val="0563C1"/>
                </a:solidFill>
                <a:latin typeface="游明朝" panose="02020400000000000000" pitchFamily="18" charset="-128"/>
                <a:ea typeface="游明朝" panose="02020400000000000000" pitchFamily="18" charset="-128"/>
                <a:hlinkClick r:id="rId3"/>
              </a:rPr>
              <a:t>https://fout.box.com/s/gcuebvqkpj1c8olpqf6d7j0ebgoqctfq</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5" name="テキスト ボックス 9">
            <a:extLst>
              <a:ext uri="{FF2B5EF4-FFF2-40B4-BE49-F238E27FC236}">
                <a16:creationId xmlns:a16="http://schemas.microsoft.com/office/drawing/2014/main" id="{6CCA84C9-51A3-BF4A-9545-162EFB5E8D04}"/>
              </a:ext>
            </a:extLst>
          </p:cNvPr>
          <p:cNvSpPr txBox="1">
            <a:spLocks noChangeArrowheads="1"/>
          </p:cNvSpPr>
          <p:nvPr/>
        </p:nvSpPr>
        <p:spPr bwMode="auto">
          <a:xfrm>
            <a:off x="923925" y="2992989"/>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注意事項：</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6" name="テキスト ボックス 9">
            <a:extLst>
              <a:ext uri="{FF2B5EF4-FFF2-40B4-BE49-F238E27FC236}">
                <a16:creationId xmlns:a16="http://schemas.microsoft.com/office/drawing/2014/main" id="{33674AF0-7ED2-C442-B000-50A4411AB369}"/>
              </a:ext>
            </a:extLst>
          </p:cNvPr>
          <p:cNvSpPr txBox="1">
            <a:spLocks noChangeArrowheads="1"/>
          </p:cNvSpPr>
          <p:nvPr/>
        </p:nvSpPr>
        <p:spPr bwMode="auto">
          <a:xfrm>
            <a:off x="3068461" y="2997278"/>
            <a:ext cx="7623352"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marL="285750" indent="-285750">
              <a:buFont typeface="Arial" panose="020B0604020202020204" pitchFamily="34" charset="0"/>
              <a:buChar char="•"/>
            </a:pPr>
            <a:r>
              <a:rPr lang="ja-JP" altLang="en-US" sz="1500">
                <a:solidFill>
                  <a:srgbClr val="FF0000"/>
                </a:solidFill>
                <a:latin typeface="游明朝" panose="02020400000000000000" pitchFamily="18" charset="-128"/>
                <a:ea typeface="游明朝" panose="02020400000000000000" pitchFamily="18" charset="-128"/>
              </a:rPr>
              <a:t>エントリーは定価のみの受付となります</a:t>
            </a:r>
            <a:endParaRPr lang="en-US" altLang="ja-JP" sz="1500" dirty="0">
              <a:solidFill>
                <a:srgbClr val="FF0000"/>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別途お申し込みを頂戴いたしますが、成約可否連絡をもって契約の成立とし、</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以降のキャンセルは規定に則ったキャンセル料を頂戴いたします</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参照）</a:t>
            </a:r>
          </a:p>
          <a:p>
            <a:pPr marL="285750" indent="-285750">
              <a:buFont typeface="Arial" panose="020B0604020202020204" pitchFamily="34" charset="0"/>
              <a:buChar char="•"/>
            </a:pP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1418455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338554"/>
          </a:xfrm>
          <a:prstGeom prst="rect">
            <a:avLst/>
          </a:prstGeom>
          <a:noFill/>
        </p:spPr>
        <p:txBody>
          <a:bodyPr wrap="square">
            <a:spAutoFit/>
          </a:bodyPr>
          <a:lstStyle/>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75000"/>
                    <a:lumOff val="2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9448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0" y="3695161"/>
            <a:ext cx="5671583" cy="33855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各種仕様 </a:t>
            </a:r>
            <a:r>
              <a:rPr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rPr>
              <a:t>/ </a:t>
            </a:r>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graphicFrame>
        <p:nvGraphicFramePr>
          <p:cNvPr id="7" name="表 11">
            <a:extLst>
              <a:ext uri="{FF2B5EF4-FFF2-40B4-BE49-F238E27FC236}">
                <a16:creationId xmlns:a16="http://schemas.microsoft.com/office/drawing/2014/main" id="{A632E571-2DB8-8B49-A8E1-2E8465C7C85A}"/>
              </a:ext>
            </a:extLst>
          </p:cNvPr>
          <p:cNvGraphicFramePr>
            <a:graphicFrameLocks noGrp="1"/>
          </p:cNvGraphicFramePr>
          <p:nvPr>
            <p:extLst>
              <p:ext uri="{D42A27DB-BD31-4B8C-83A1-F6EECF244321}">
                <p14:modId xmlns:p14="http://schemas.microsoft.com/office/powerpoint/2010/main" val="1326962749"/>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7</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1,500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(@3.6</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850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1,000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(@3.3</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(@4.0</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500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280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(@3.5</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24</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P.19</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(@1.3</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入稿規定／キャンセル規定／注意事項</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28120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a:solidFill>
                  <a:srgbClr val="5D6EB3"/>
                </a:solidFill>
                <a:latin typeface="游明朝" panose="02020400000000000000" pitchFamily="18" charset="-128"/>
                <a:ea typeface="游明朝" panose="02020400000000000000" pitchFamily="18" charset="-128"/>
              </a:rPr>
              <a:t>入稿された</a:t>
            </a:r>
            <a:r>
              <a:rPr lang="en-US" altLang="ja-JP" sz="1000" dirty="0">
                <a:solidFill>
                  <a:srgbClr val="5D6EB3"/>
                </a:solidFill>
                <a:latin typeface="游明朝" panose="02020400000000000000" pitchFamily="18" charset="-128"/>
                <a:ea typeface="游明朝" panose="02020400000000000000" pitchFamily="18" charset="-128"/>
              </a:rPr>
              <a:t>URL</a:t>
            </a:r>
            <a:r>
              <a:rPr lang="ja-JP" altLang="en-US" sz="1000">
                <a:solidFill>
                  <a:srgbClr val="5D6EB3"/>
                </a:solidFill>
                <a:latin typeface="游明朝" panose="02020400000000000000" pitchFamily="18" charset="-128"/>
                <a:ea typeface="游明朝" panose="02020400000000000000" pitchFamily="18" charset="-128"/>
              </a:rPr>
              <a:t>から自動生成した二次元バーコードとテキストを表示</a:t>
            </a:r>
            <a:br>
              <a:rPr lang="en-US" altLang="ja-JP" sz="1000" b="1" dirty="0">
                <a:solidFill>
                  <a:srgbClr val="5D6EB3"/>
                </a:solidFill>
                <a:latin typeface="游明朝" panose="02020400000000000000" pitchFamily="18" charset="-128"/>
                <a:ea typeface="游明朝" panose="02020400000000000000" pitchFamily="18" charset="-128"/>
              </a:rPr>
            </a:b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入稿された</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URL</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から二次元バーコードのみ自動生成されます。</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514254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74249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2" y="728663"/>
            <a:ext cx="2603495" cy="4783764"/>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2828918067"/>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endParaRPr kumimoji="1" lang="ja-JP" altLang="en-US" sz="2400">
                        <a:solidFill>
                          <a:schemeClr val="tx1">
                            <a:lumMod val="75000"/>
                            <a:lumOff val="25000"/>
                          </a:schemeClr>
                        </a:solidFill>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推奨</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事前に表示イメージの共有はしておりません</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684330980"/>
              </p:ext>
            </p:extLst>
          </p:nvPr>
        </p:nvGraphicFramePr>
        <p:xfrm>
          <a:off x="557212" y="713871"/>
          <a:ext cx="9590639" cy="5955718"/>
        </p:xfrm>
        <a:graphic>
          <a:graphicData uri="http://schemas.openxmlformats.org/drawingml/2006/table">
            <a:tbl>
              <a:tblPr/>
              <a:tblGrid>
                <a:gridCol w="2325136">
                  <a:extLst>
                    <a:ext uri="{9D8B030D-6E8A-4147-A177-3AD203B41FA5}">
                      <a16:colId xmlns:a16="http://schemas.microsoft.com/office/drawing/2014/main" val="20000"/>
                    </a:ext>
                  </a:extLst>
                </a:gridCol>
                <a:gridCol w="2474843">
                  <a:extLst>
                    <a:ext uri="{9D8B030D-6E8A-4147-A177-3AD203B41FA5}">
                      <a16:colId xmlns:a16="http://schemas.microsoft.com/office/drawing/2014/main" val="20001"/>
                    </a:ext>
                  </a:extLst>
                </a:gridCol>
                <a:gridCol w="203723">
                  <a:extLst>
                    <a:ext uri="{9D8B030D-6E8A-4147-A177-3AD203B41FA5}">
                      <a16:colId xmlns:a16="http://schemas.microsoft.com/office/drawing/2014/main" val="545829570"/>
                    </a:ext>
                  </a:extLst>
                </a:gridCol>
                <a:gridCol w="2320816">
                  <a:extLst>
                    <a:ext uri="{9D8B030D-6E8A-4147-A177-3AD203B41FA5}">
                      <a16:colId xmlns:a16="http://schemas.microsoft.com/office/drawing/2014/main" val="3221927031"/>
                    </a:ext>
                  </a:extLst>
                </a:gridCol>
                <a:gridCol w="2266121">
                  <a:extLst>
                    <a:ext uri="{9D8B030D-6E8A-4147-A177-3AD203B41FA5}">
                      <a16:colId xmlns:a16="http://schemas.microsoft.com/office/drawing/2014/main" val="2900120009"/>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75000"/>
                              <a:lumOff val="2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endParaRPr kumimoji="1" lang="ja-JP" altLang="en-US" sz="2400">
                        <a:solidFill>
                          <a:schemeClr val="tx1">
                            <a:lumMod val="75000"/>
                            <a:lumOff val="25000"/>
                          </a:schemeClr>
                        </a:solidFill>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に準拠</a:t>
                      </a:r>
                      <a:endParaRPr kumimoji="1" lang="ja-JP" altLang="en-US">
                        <a:solidFill>
                          <a:schemeClr val="tx1">
                            <a:lumMod val="75000"/>
                            <a:lumOff val="25000"/>
                          </a:schemeClr>
                        </a:solidFill>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75000"/>
                              <a:lumOff val="2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4">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1093858241"/>
              </p:ext>
            </p:extLst>
          </p:nvPr>
        </p:nvGraphicFramePr>
        <p:xfrm>
          <a:off x="526473" y="1145416"/>
          <a:ext cx="9310254" cy="6095892"/>
        </p:xfrm>
        <a:graphic>
          <a:graphicData uri="http://schemas.openxmlformats.org/drawingml/2006/table">
            <a:tbl>
              <a:tblPr/>
              <a:tblGrid>
                <a:gridCol w="2673134">
                  <a:extLst>
                    <a:ext uri="{9D8B030D-6E8A-4147-A177-3AD203B41FA5}">
                      <a16:colId xmlns:a16="http://schemas.microsoft.com/office/drawing/2014/main" val="20000"/>
                    </a:ext>
                  </a:extLst>
                </a:gridCol>
                <a:gridCol w="947520">
                  <a:extLst>
                    <a:ext uri="{9D8B030D-6E8A-4147-A177-3AD203B41FA5}">
                      <a16:colId xmlns:a16="http://schemas.microsoft.com/office/drawing/2014/main" val="20001"/>
                    </a:ext>
                  </a:extLst>
                </a:gridCol>
                <a:gridCol w="2854037">
                  <a:extLst>
                    <a:ext uri="{9D8B030D-6E8A-4147-A177-3AD203B41FA5}">
                      <a16:colId xmlns:a16="http://schemas.microsoft.com/office/drawing/2014/main" val="20002"/>
                    </a:ext>
                  </a:extLst>
                </a:gridCol>
                <a:gridCol w="2835563">
                  <a:extLst>
                    <a:ext uri="{9D8B030D-6E8A-4147-A177-3AD203B41FA5}">
                      <a16:colId xmlns:a16="http://schemas.microsoft.com/office/drawing/2014/main" val="20003"/>
                    </a:ext>
                  </a:extLst>
                </a:gridCol>
              </a:tblGrid>
              <a:tr h="3449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媒体資料期間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ヶ月</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ヶ月</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482632026"/>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買い切りエントリー</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rPr>
                        <a:t>P.2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買い切りエントリーを追加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サイネージ導入台数、月間のべリーチ人数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rPr>
                        <a:t>P.6</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54,000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22,000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東京以外のサイネージ導入台数：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32,000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27,000,000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60,000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25,000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東京以外のサイネージ導入台数：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35,000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30,000,000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70768832"/>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想定表示回数、広告料金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19</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全メニューの想定表示回数、広告料金を改訂</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広告枠数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11</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22</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24</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Collaboration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実施の際、直前のコンテンツを無料で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に変更可</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Collaboration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実施の際、直前のコンテンツを</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に変更する場合、</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50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万円、</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万円の追加費用が発生</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4051173715"/>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P.25</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週間までで、再度掲載する場合は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週間の掲載インターバル、最大放映期間は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週間までで、再度掲載する場合は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週間の掲載インターバル、最大放映期間は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12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940526544"/>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Tokyo Prime Voice + ESG</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P.29</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企業の</a:t>
                      </a:r>
                      <a:r>
                        <a:rPr lang="en" altLang="ja-JP" sz="1000" b="0" i="0" dirty="0">
                          <a:solidFill>
                            <a:schemeClr val="tx1">
                              <a:lumMod val="75000"/>
                              <a:lumOff val="25000"/>
                            </a:schemeClr>
                          </a:solidFill>
                          <a:effectLst/>
                          <a:latin typeface="Yu Mincho" panose="02020400000000000000" pitchFamily="18" charset="-128"/>
                          <a:ea typeface="Yu Mincho" panose="02020400000000000000" pitchFamily="18" charset="-128"/>
                        </a:rPr>
                        <a:t>ESG</a:t>
                      </a: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活動に特化した動画制作プランの“</a:t>
                      </a:r>
                      <a:r>
                        <a:rPr lang="en-US" altLang="ja-JP" sz="1000" b="0" i="0" dirty="0">
                          <a:solidFill>
                            <a:schemeClr val="tx1">
                              <a:lumMod val="75000"/>
                              <a:lumOff val="25000"/>
                            </a:schemeClr>
                          </a:solidFill>
                          <a:effectLst/>
                          <a:latin typeface="Yu Mincho" panose="02020400000000000000" pitchFamily="18" charset="-128"/>
                          <a:ea typeface="Yu Mincho" panose="02020400000000000000" pitchFamily="18" charset="-128"/>
                        </a:rPr>
                        <a:t>Tokyo Prime Voice + ESG</a:t>
                      </a: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”を追加</a:t>
                      </a:r>
                      <a:endParaRPr kumimoji="1" lang="en-US" altLang="ja-JP" sz="1000" b="0" i="0" u="none" strike="noStrike" cap="none" normalizeH="0" baseline="0" dirty="0">
                        <a:ln>
                          <a:noFill/>
                        </a:ln>
                        <a:solidFill>
                          <a:schemeClr val="tx1">
                            <a:lumMod val="75000"/>
                            <a:lumOff val="2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443439202"/>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広告料金に対して以下の料率でキャンセル料を頂戴します。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のキャンセル料を頂戴します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366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4568131"/>
            <a:chOff x="463550" y="3309938"/>
            <a:chExt cx="4464050" cy="4568131"/>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422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512"/>
            <a:ext cx="10679113" cy="7480163"/>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Yu Mincho" panose="02020400000000000000" pitchFamily="18" charset="-128"/>
                <a:ea typeface="Yu Mincho" panose="02020400000000000000" pitchFamily="18" charset="-128"/>
              </a:rPr>
              <a:t>www.tokyo-prime.jp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Yu Mincho" panose="02020400000000000000" pitchFamily="18" charset="-128"/>
                <a:ea typeface="Yu Mincho" panose="02020400000000000000" pitchFamily="18" charset="-128"/>
              </a:rPr>
              <a:t>sales@tokyo-prime.jp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0A1239"/>
                </a:solidFill>
                <a:latin typeface="Yu Mincho" panose="02020400000000000000" pitchFamily="18" charset="-128"/>
                <a:ea typeface="Yu Mincho" panose="02020400000000000000" pitchFamily="18" charset="-128"/>
              </a:rPr>
              <a:t>株式会社</a:t>
            </a:r>
            <a:r>
              <a:rPr lang="en-US" altLang="ja-JP" sz="1200" dirty="0">
                <a:solidFill>
                  <a:srgbClr val="0A1239"/>
                </a:solidFill>
                <a:latin typeface="Yu Mincho" panose="02020400000000000000" pitchFamily="18" charset="-128"/>
                <a:ea typeface="Yu Mincho" panose="02020400000000000000" pitchFamily="18" charset="-128"/>
              </a:rPr>
              <a:t>IRIS</a:t>
            </a:r>
            <a:endParaRPr lang="ja-JP" altLang="ja-JP" sz="1200">
              <a:solidFill>
                <a:srgbClr val="0A1239"/>
              </a:solidFill>
              <a:latin typeface="Yu Mincho" panose="02020400000000000000" pitchFamily="18" charset="-128"/>
              <a:ea typeface="Yu Mincho"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b="1">
                <a:solidFill>
                  <a:schemeClr val="tx1">
                    <a:lumMod val="75000"/>
                    <a:lumOff val="25000"/>
                  </a:schemeClr>
                </a:solidFill>
                <a:latin typeface="Yu Mincho Demibold" panose="02020400000000000000" pitchFamily="18" charset="-128"/>
                <a:ea typeface="Yu Mincho Demibold" panose="02020400000000000000" pitchFamily="18" charset="-128"/>
              </a:rPr>
              <a:t>メディア概要</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60,000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30,000,000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25,000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5,600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35,000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7,900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2022</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国内</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No.1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タクシー・サイネージメディア　</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a:solidFill>
                  <a:schemeClr val="tx1">
                    <a:lumMod val="75000"/>
                    <a:lumOff val="25000"/>
                  </a:schemeClr>
                </a:solidFill>
                <a:latin typeface="游明朝" panose="02020400000000000000" pitchFamily="18" charset="-128"/>
                <a:ea typeface="游明朝" panose="02020400000000000000" pitchFamily="18" charset="-128"/>
              </a:rPr>
              <a:t>東京および国内での設置台数最多</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endParaRPr lang="ja-JP" altLang="en-US">
              <a:solidFill>
                <a:schemeClr val="tx1">
                  <a:lumMod val="75000"/>
                  <a:lumOff val="25000"/>
                </a:schemeClr>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12</a:t>
            </a:r>
            <a:r>
              <a:rPr>
                <a:solidFill>
                  <a:schemeClr val="tx1">
                    <a:lumMod val="75000"/>
                    <a:lumOff val="25000"/>
                  </a:schemeClr>
                </a:solidFill>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１回のタクシー乗車は平均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18</a:t>
            </a:r>
            <a:r>
              <a:rPr>
                <a:solidFill>
                  <a:schemeClr val="tx1">
                    <a:lumMod val="75000"/>
                    <a:lumOff val="25000"/>
                  </a:schemeClr>
                </a:solidFill>
                <a:latin typeface="游明朝 Demibold" panose="02020600000000000000" pitchFamily="18" charset="-128"/>
                <a:ea typeface="游明朝 Demibold" panose="02020600000000000000" pitchFamily="18" charset="-128"/>
              </a:rPr>
              <a:t>分間のリラックス。眼前</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60</a:t>
            </a:r>
            <a:r>
              <a:rPr>
                <a:solidFill>
                  <a:schemeClr val="tx1">
                    <a:lumMod val="75000"/>
                    <a:lumOff val="25000"/>
                  </a:schemeClr>
                </a:solidFill>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に接触したユーザに対し、</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つの観点で効果検証。</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289579</TotalTime>
  <Words>11200</Words>
  <Application>Microsoft Macintosh PowerPoint</Application>
  <PresentationFormat>ユーザー設定</PresentationFormat>
  <Paragraphs>1457</Paragraphs>
  <Slides>42</Slides>
  <Notes>32</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42</vt:i4>
      </vt:variant>
    </vt:vector>
  </HeadingPairs>
  <TitlesOfParts>
    <vt:vector size="58" baseType="lpstr">
      <vt:lpstr>.LucidaGrandeUI</vt:lpstr>
      <vt:lpstr>システムフォント（レギュラー）</vt:lpstr>
      <vt:lpstr>Yu Gothic</vt:lpstr>
      <vt:lpstr>Yu Gothic</vt:lpstr>
      <vt:lpstr>Yu Gothic Medium</vt:lpstr>
      <vt:lpstr>游明朝</vt:lpstr>
      <vt:lpstr>游明朝</vt:lpstr>
      <vt:lpstr>Yu Mincho Demibold</vt:lpstr>
      <vt:lpstr>Yu Mincho Demibold</vt:lpstr>
      <vt:lpstr>Yu Mincho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タクシーシェルター広告　メニュー 詳細</vt:lpstr>
      <vt:lpstr>グロス1,000万円以上（※1回1期間あたり）のご発注で態度変容調査を無償提供します。 ※無償提供は６ヶ月の間に一回のみとします</vt:lpstr>
      <vt:lpstr>　　　　　　　メニュー </vt:lpstr>
      <vt:lpstr>　　　　　　　メニュー </vt:lpstr>
      <vt:lpstr>制作メニュー 詳細</vt:lpstr>
      <vt:lpstr>制作タイアップメニュー</vt:lpstr>
      <vt:lpstr>制作タイアップメニュー詳細</vt:lpstr>
      <vt:lpstr>制作タイアップメニュー詳細</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840</cp:revision>
  <cp:lastPrinted>2020-06-14T22:17:45Z</cp:lastPrinted>
  <dcterms:created xsi:type="dcterms:W3CDTF">2020-06-05T15:22:11Z</dcterms:created>
  <dcterms:modified xsi:type="dcterms:W3CDTF">2022-02-24T05:05:09Z</dcterms:modified>
</cp:coreProperties>
</file>