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4"/>
  </p:notesMasterIdLst>
  <p:handoutMasterIdLst>
    <p:handoutMasterId r:id="rId45"/>
  </p:handoutMasterIdLst>
  <p:sldIdLst>
    <p:sldId id="267" r:id="rId2"/>
    <p:sldId id="256" r:id="rId3"/>
    <p:sldId id="343" r:id="rId4"/>
    <p:sldId id="311" r:id="rId5"/>
    <p:sldId id="271" r:id="rId6"/>
    <p:sldId id="257" r:id="rId7"/>
    <p:sldId id="258" r:id="rId8"/>
    <p:sldId id="259" r:id="rId9"/>
    <p:sldId id="314" r:id="rId10"/>
    <p:sldId id="312" r:id="rId11"/>
    <p:sldId id="316" r:id="rId12"/>
    <p:sldId id="313" r:id="rId13"/>
    <p:sldId id="262" r:id="rId14"/>
    <p:sldId id="276" r:id="rId15"/>
    <p:sldId id="344" r:id="rId16"/>
    <p:sldId id="279" r:id="rId17"/>
    <p:sldId id="322" r:id="rId18"/>
    <p:sldId id="340" r:id="rId19"/>
    <p:sldId id="304" r:id="rId20"/>
    <p:sldId id="320" r:id="rId21"/>
    <p:sldId id="326" r:id="rId22"/>
    <p:sldId id="342" r:id="rId23"/>
    <p:sldId id="289" r:id="rId24"/>
    <p:sldId id="334" r:id="rId25"/>
    <p:sldId id="335" r:id="rId26"/>
    <p:sldId id="317" r:id="rId27"/>
    <p:sldId id="265" r:id="rId28"/>
    <p:sldId id="341" r:id="rId29"/>
    <p:sldId id="345" r:id="rId30"/>
    <p:sldId id="318" r:id="rId31"/>
    <p:sldId id="323" r:id="rId32"/>
    <p:sldId id="290" r:id="rId33"/>
    <p:sldId id="321" r:id="rId34"/>
    <p:sldId id="309" r:id="rId35"/>
    <p:sldId id="310" r:id="rId36"/>
    <p:sldId id="294" r:id="rId37"/>
    <p:sldId id="291" r:id="rId38"/>
    <p:sldId id="295" r:id="rId39"/>
    <p:sldId id="328" r:id="rId40"/>
    <p:sldId id="296" r:id="rId41"/>
    <p:sldId id="298" r:id="rId42"/>
    <p:sldId id="299" r:id="rId43"/>
  </p:sldIdLst>
  <p:sldSz cx="10691813" cy="7559675"/>
  <p:notesSz cx="9144000" cy="6858000"/>
  <p:defaultTextStyle>
    <a:defPPr>
      <a:defRPr lang="en-US"/>
    </a:defPPr>
    <a:lvl1pPr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5pPr>
    <a:lvl6pPr marL="2286000" algn="l" defTabSz="914400" rtl="0" eaLnBrk="1" latinLnBrk="0" hangingPunct="1">
      <a:defRPr kern="1200">
        <a:solidFill>
          <a:schemeClr val="tx1"/>
        </a:solidFill>
        <a:latin typeface="Cambria" panose="02040503050406030204" pitchFamily="18" charset="0"/>
        <a:ea typeface="+mn-ea"/>
        <a:cs typeface="+mn-cs"/>
      </a:defRPr>
    </a:lvl6pPr>
    <a:lvl7pPr marL="2743200" algn="l" defTabSz="914400" rtl="0" eaLnBrk="1" latinLnBrk="0" hangingPunct="1">
      <a:defRPr kern="1200">
        <a:solidFill>
          <a:schemeClr val="tx1"/>
        </a:solidFill>
        <a:latin typeface="Cambria" panose="02040503050406030204" pitchFamily="18" charset="0"/>
        <a:ea typeface="+mn-ea"/>
        <a:cs typeface="+mn-cs"/>
      </a:defRPr>
    </a:lvl7pPr>
    <a:lvl8pPr marL="3200400" algn="l" defTabSz="914400" rtl="0" eaLnBrk="1" latinLnBrk="0" hangingPunct="1">
      <a:defRPr kern="1200">
        <a:solidFill>
          <a:schemeClr val="tx1"/>
        </a:solidFill>
        <a:latin typeface="Cambria" panose="02040503050406030204" pitchFamily="18" charset="0"/>
        <a:ea typeface="+mn-ea"/>
        <a:cs typeface="+mn-cs"/>
      </a:defRPr>
    </a:lvl8pPr>
    <a:lvl9pPr marL="3657600" algn="l" defTabSz="914400" rtl="0" eaLnBrk="1" latinLnBrk="0" hangingPunct="1">
      <a:defRPr kern="1200">
        <a:solidFill>
          <a:schemeClr val="tx1"/>
        </a:solidFill>
        <a:latin typeface="Cambria" panose="02040503050406030204" pitchFamily="18" charset="0"/>
        <a:ea typeface="+mn-ea"/>
        <a:cs typeface="+mn-cs"/>
      </a:defRPr>
    </a:lvl9pPr>
  </p:defaultTextStyle>
  <p:extLst>
    <p:ext uri="{EFAFB233-063F-42B5-8137-9DF3F51BA10A}">
      <p15:sldGuideLst xmlns:p15="http://schemas.microsoft.com/office/powerpoint/2012/main">
        <p15:guide id="1" orient="horz" pos="2381">
          <p15:clr>
            <a:srgbClr val="A4A3A4"/>
          </p15:clr>
        </p15:guide>
        <p15:guide id="2" pos="3368" userDrawn="1">
          <p15:clr>
            <a:srgbClr val="A4A3A4"/>
          </p15:clr>
        </p15:guide>
        <p15:guide id="3" pos="192" userDrawn="1">
          <p15:clr>
            <a:srgbClr val="A4A3A4"/>
          </p15:clr>
        </p15:guide>
        <p15:guide id="4" pos="6611">
          <p15:clr>
            <a:srgbClr val="A4A3A4"/>
          </p15:clr>
        </p15:guide>
        <p15:guide id="5" orient="horz" pos="136">
          <p15:clr>
            <a:srgbClr val="A4A3A4"/>
          </p15:clr>
        </p15:guide>
        <p15:guide id="6" orient="horz" pos="4649">
          <p15:clr>
            <a:srgbClr val="A4A3A4"/>
          </p15:clr>
        </p15:guide>
        <p15:guide id="7" pos="351">
          <p15:clr>
            <a:srgbClr val="A4A3A4"/>
          </p15:clr>
        </p15:guide>
        <p15:guide id="8" pos="6384">
          <p15:clr>
            <a:srgbClr val="A4A3A4"/>
          </p15:clr>
        </p15:guide>
        <p15:guide id="9" orient="horz" pos="4422">
          <p15:clr>
            <a:srgbClr val="A4A3A4"/>
          </p15:clr>
        </p15:guide>
        <p15:guide id="10" pos="465">
          <p15:clr>
            <a:srgbClr val="A4A3A4"/>
          </p15:clr>
        </p15:guide>
        <p15:guide id="11" pos="6248">
          <p15:clr>
            <a:srgbClr val="A4A3A4"/>
          </p15:clr>
        </p15:guide>
        <p15:guide id="12" orient="horz" pos="3674">
          <p15:clr>
            <a:srgbClr val="A4A3A4"/>
          </p15:clr>
        </p15:guide>
        <p15:guide id="13" orient="horz" pos="272">
          <p15:clr>
            <a:srgbClr val="A4A3A4"/>
          </p15:clr>
        </p15:guide>
        <p15:guide id="14" pos="3299">
          <p15:clr>
            <a:srgbClr val="A4A3A4"/>
          </p15:clr>
        </p15:guide>
        <p15:guide id="15" orient="horz" pos="3991" userDrawn="1">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8B8B8A"/>
    <a:srgbClr val="696969"/>
    <a:srgbClr val="2B3A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113A9D2-9D6B-4929-AA2D-F23B5EE8CBE7}" styleName="テーマ スタイル 2 - アクセント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46F890A9-2807-4EBB-B81D-B2AA78EC7F39}" styleName="濃色スタイル 2 - アクセント 5/アクセント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548"/>
    <p:restoredTop sz="95859" autoAdjust="0"/>
  </p:normalViewPr>
  <p:slideViewPr>
    <p:cSldViewPr snapToGrid="0" snapToObjects="1">
      <p:cViewPr varScale="1">
        <p:scale>
          <a:sx n="138" d="100"/>
          <a:sy n="138" d="100"/>
        </p:scale>
        <p:origin x="2592" y="192"/>
      </p:cViewPr>
      <p:guideLst>
        <p:guide orient="horz" pos="2381"/>
        <p:guide pos="3368"/>
        <p:guide pos="192"/>
        <p:guide pos="6611"/>
        <p:guide orient="horz" pos="136"/>
        <p:guide orient="horz" pos="4649"/>
        <p:guide pos="351"/>
        <p:guide pos="6384"/>
        <p:guide orient="horz" pos="4422"/>
        <p:guide pos="465"/>
        <p:guide pos="6248"/>
        <p:guide orient="horz" pos="3674"/>
        <p:guide orient="horz" pos="272"/>
        <p:guide pos="3299"/>
        <p:guide orient="horz" pos="3991"/>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48" d="100"/>
          <a:sy n="148" d="100"/>
        </p:scale>
        <p:origin x="3608" y="192"/>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______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___3.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582000493505914E-2"/>
          <c:y val="5.8789668025220329E-2"/>
          <c:w val="0.9091868368514322"/>
          <c:h val="0.8824206639495592"/>
        </c:manualLayout>
      </c:layout>
      <c:doughnutChart>
        <c:varyColors val="1"/>
        <c:ser>
          <c:idx val="0"/>
          <c:order val="0"/>
          <c:tx>
            <c:strRef>
              <c:f>Sheet1!$B$1</c:f>
              <c:strCache>
                <c:ptCount val="1"/>
                <c:pt idx="0">
                  <c:v>男女比</c:v>
                </c:pt>
              </c:strCache>
            </c:strRef>
          </c:tx>
          <c:spPr>
            <a:ln>
              <a:noFill/>
            </a:ln>
          </c:spPr>
          <c:dPt>
            <c:idx val="0"/>
            <c:bubble3D val="0"/>
            <c:spPr>
              <a:solidFill>
                <a:srgbClr val="5B6CBC"/>
              </a:solidFill>
              <a:ln w="19050">
                <a:noFill/>
              </a:ln>
              <a:effectLst/>
            </c:spPr>
            <c:extLst>
              <c:ext xmlns:c16="http://schemas.microsoft.com/office/drawing/2014/chart" uri="{C3380CC4-5D6E-409C-BE32-E72D297353CC}">
                <c16:uniqueId val="{00000001-5DA7-E340-9FA3-A65902B1D7EE}"/>
              </c:ext>
            </c:extLst>
          </c:dPt>
          <c:dPt>
            <c:idx val="1"/>
            <c:bubble3D val="0"/>
            <c:spPr>
              <a:solidFill>
                <a:srgbClr val="CAA979"/>
              </a:solidFill>
              <a:ln w="19050">
                <a:noFill/>
              </a:ln>
              <a:effectLst/>
            </c:spPr>
            <c:extLst>
              <c:ext xmlns:c16="http://schemas.microsoft.com/office/drawing/2014/chart" uri="{C3380CC4-5D6E-409C-BE32-E72D297353CC}">
                <c16:uniqueId val="{00000003-5DA7-E340-9FA3-A65902B1D7EE}"/>
              </c:ext>
            </c:extLst>
          </c:dPt>
          <c:dLbls>
            <c:dLbl>
              <c:idx val="0"/>
              <c:layout>
                <c:manualLayout>
                  <c:x val="2.194176071516377E-2"/>
                  <c:y val="-0.16293127749711234"/>
                </c:manualLayout>
              </c:layout>
              <c:tx>
                <c:rich>
                  <a:bodyPr rot="0" spcFirstLastPara="1" vertOverflow="ellipsis" vert="horz" wrap="square" lIns="38100" tIns="19050" rIns="38100" bIns="19050" anchor="ctr" anchorCtr="1">
                    <a:noAutofit/>
                  </a:bodyPr>
                  <a:lstStyle/>
                  <a:p>
                    <a:pPr>
                      <a:lnSpc>
                        <a:spcPts val="40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8E633B97-60CE-4B66-8C5D-3C5D5CEC9DC3}" type="CATEGORYNAME">
                      <a:rPr lang="ja-JP" altLang="en-US" sz="1400"/>
                      <a:pPr>
                        <a:lnSpc>
                          <a:spcPts val="4000"/>
                        </a:lnSpc>
                        <a:defRPr b="1">
                          <a:solidFill>
                            <a:schemeClr val="bg1"/>
                          </a:solidFill>
                          <a:latin typeface="游明朝" panose="02020400000000000000" pitchFamily="18" charset="-128"/>
                          <a:ea typeface="游明朝" panose="02020400000000000000" pitchFamily="18" charset="-128"/>
                        </a:defRPr>
                      </a:pPr>
                      <a:t>[分類名]</a:t>
                    </a:fld>
                    <a:endParaRPr lang="ja-JP" altLang="en-US" baseline="0" dirty="0"/>
                  </a:p>
                  <a:p>
                    <a:pPr>
                      <a:lnSpc>
                        <a:spcPts val="4000"/>
                      </a:lnSpc>
                      <a:defRPr b="1">
                        <a:solidFill>
                          <a:schemeClr val="bg1"/>
                        </a:solidFill>
                        <a:latin typeface="游明朝" panose="02020400000000000000" pitchFamily="18" charset="-128"/>
                        <a:ea typeface="游明朝" panose="02020400000000000000" pitchFamily="18" charset="-128"/>
                      </a:defRPr>
                    </a:pPr>
                    <a:fld id="{FB5BAEB1-5047-4724-AECE-9163076B989E}" type="VALUE">
                      <a:rPr lang="en-US" altLang="ja-JP" sz="3600"/>
                      <a:pPr>
                        <a:lnSpc>
                          <a:spcPts val="4000"/>
                        </a:lnSpc>
                        <a:defRPr b="1">
                          <a:solidFill>
                            <a:schemeClr val="bg1"/>
                          </a:solidFill>
                          <a:latin typeface="游明朝" panose="02020400000000000000" pitchFamily="18" charset="-128"/>
                          <a:ea typeface="游明朝" panose="02020400000000000000" pitchFamily="18" charset="-128"/>
                        </a:defRPr>
                      </a:pPr>
                      <a:t>[値]</a:t>
                    </a:fld>
                    <a:endParaRPr lang="ja-JP" altLang="en-US"/>
                  </a:p>
                </c:rich>
              </c:tx>
              <c:spPr>
                <a:noFill/>
                <a:ln>
                  <a:noFill/>
                </a:ln>
                <a:effectLst/>
              </c:spPr>
              <c:txPr>
                <a:bodyPr rot="0" spcFirstLastPara="1" vertOverflow="ellipsis" vert="horz" wrap="square" lIns="38100" tIns="19050" rIns="38100" bIns="19050" anchor="ctr" anchorCtr="1">
                  <a:noAutofit/>
                </a:bodyPr>
                <a:lstStyle/>
                <a:p>
                  <a:pPr>
                    <a:lnSpc>
                      <a:spcPts val="40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showLegendKey val="0"/>
              <c:showVal val="1"/>
              <c:showCatName val="1"/>
              <c:showSerName val="0"/>
              <c:showPercent val="0"/>
              <c:showBubbleSize val="0"/>
              <c:separator>
</c:separator>
              <c:extLst>
                <c:ext xmlns:c15="http://schemas.microsoft.com/office/drawing/2012/chart" uri="{CE6537A1-D6FC-4f65-9D91-7224C49458BB}">
                  <c15:layout>
                    <c:manualLayout>
                      <c:w val="0.22773478357434412"/>
                      <c:h val="0.25693062417059881"/>
                    </c:manualLayout>
                  </c15:layout>
                  <c15:dlblFieldTable/>
                  <c15:showDataLabelsRange val="0"/>
                </c:ext>
                <c:ext xmlns:c16="http://schemas.microsoft.com/office/drawing/2014/chart" uri="{C3380CC4-5D6E-409C-BE32-E72D297353CC}">
                  <c16:uniqueId val="{00000001-5DA7-E340-9FA3-A65902B1D7EE}"/>
                </c:ext>
              </c:extLst>
            </c:dLbl>
            <c:dLbl>
              <c:idx val="1"/>
              <c:layout>
                <c:manualLayout>
                  <c:x val="-2.0906343855663787E-2"/>
                  <c:y val="8.1982947912058832E-2"/>
                </c:manualLayout>
              </c:layout>
              <c:tx>
                <c:rich>
                  <a:bodyPr rot="0" spcFirstLastPara="1" vertOverflow="ellipsis" vert="horz" wrap="square" lIns="38100" tIns="19050" rIns="38100" bIns="19050" anchor="ctr" anchorCtr="1">
                    <a:noAutofit/>
                  </a:bodyPr>
                  <a:lstStyle/>
                  <a:p>
                    <a:pPr>
                      <a:lnSpc>
                        <a:spcPts val="40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D6D5B225-1883-4F28-9CD7-515E59A8A6C0}" type="CATEGORYNAME">
                      <a:rPr lang="ja-JP" altLang="en-US" sz="1400"/>
                      <a:pPr>
                        <a:lnSpc>
                          <a:spcPts val="4000"/>
                        </a:lnSpc>
                        <a:defRPr b="1">
                          <a:solidFill>
                            <a:schemeClr val="bg1"/>
                          </a:solidFill>
                          <a:latin typeface="游明朝" panose="02020400000000000000" pitchFamily="18" charset="-128"/>
                          <a:ea typeface="游明朝" panose="02020400000000000000" pitchFamily="18" charset="-128"/>
                        </a:defRPr>
                      </a:pPr>
                      <a:t>[分類名]</a:t>
                    </a:fld>
                    <a:endParaRPr lang="ja-JP" altLang="en-US" baseline="0" dirty="0"/>
                  </a:p>
                  <a:p>
                    <a:pPr>
                      <a:lnSpc>
                        <a:spcPts val="4000"/>
                      </a:lnSpc>
                      <a:defRPr b="1">
                        <a:solidFill>
                          <a:schemeClr val="bg1"/>
                        </a:solidFill>
                        <a:latin typeface="游明朝" panose="02020400000000000000" pitchFamily="18" charset="-128"/>
                        <a:ea typeface="游明朝" panose="02020400000000000000" pitchFamily="18" charset="-128"/>
                      </a:defRPr>
                    </a:pPr>
                    <a:fld id="{FB1B0C64-870A-451A-A1FA-5E6FE86B927F}" type="VALUE">
                      <a:rPr lang="en-US" altLang="ja-JP" sz="3600"/>
                      <a:pPr>
                        <a:lnSpc>
                          <a:spcPts val="4000"/>
                        </a:lnSpc>
                        <a:defRPr b="1">
                          <a:solidFill>
                            <a:schemeClr val="bg1"/>
                          </a:solidFill>
                          <a:latin typeface="游明朝" panose="02020400000000000000" pitchFamily="18" charset="-128"/>
                          <a:ea typeface="游明朝" panose="02020400000000000000" pitchFamily="18" charset="-128"/>
                        </a:defRPr>
                      </a:pPr>
                      <a:t>[値]</a:t>
                    </a:fld>
                    <a:endParaRPr lang="ja-JP" altLang="en-US"/>
                  </a:p>
                </c:rich>
              </c:tx>
              <c:spPr>
                <a:noFill/>
                <a:ln>
                  <a:noFill/>
                </a:ln>
                <a:effectLst/>
              </c:spPr>
              <c:txPr>
                <a:bodyPr rot="0" spcFirstLastPara="1" vertOverflow="ellipsis" vert="horz" wrap="square" lIns="38100" tIns="19050" rIns="38100" bIns="19050" anchor="ctr" anchorCtr="1">
                  <a:noAutofit/>
                </a:bodyPr>
                <a:lstStyle/>
                <a:p>
                  <a:pPr>
                    <a:lnSpc>
                      <a:spcPts val="40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showLegendKey val="0"/>
              <c:showVal val="1"/>
              <c:showCatName val="1"/>
              <c:showSerName val="0"/>
              <c:showPercent val="0"/>
              <c:showBubbleSize val="0"/>
              <c:separator>
</c:separator>
              <c:extLst>
                <c:ext xmlns:c15="http://schemas.microsoft.com/office/drawing/2012/chart" uri="{CE6537A1-D6FC-4f65-9D91-7224C49458BB}">
                  <c15:layout>
                    <c:manualLayout>
                      <c:w val="0.23466983537096048"/>
                      <c:h val="0.29914863665737945"/>
                    </c:manualLayout>
                  </c15:layout>
                  <c15:dlblFieldTable/>
                  <c15:showDataLabelsRange val="0"/>
                </c:ext>
                <c:ext xmlns:c16="http://schemas.microsoft.com/office/drawing/2014/chart" uri="{C3380CC4-5D6E-409C-BE32-E72D297353CC}">
                  <c16:uniqueId val="{00000003-5DA7-E340-9FA3-A65902B1D7EE}"/>
                </c:ext>
              </c:extLst>
            </c:dLbl>
            <c:spPr>
              <a:noFill/>
              <a:ln>
                <a:noFill/>
              </a:ln>
              <a:effectLst/>
            </c:spPr>
            <c:txPr>
              <a:bodyPr rot="0" spcFirstLastPara="1" vertOverflow="ellipsis" vert="horz" wrap="square" lIns="38100" tIns="19050" rIns="38100" bIns="19050" anchor="ctr" anchorCtr="1">
                <a:spAutoFit/>
              </a:bodyPr>
              <a:lstStyle/>
              <a:p>
                <a:pPr>
                  <a:lnSpc>
                    <a:spcPts val="38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Sheet1!$A$2:$A$3</c:f>
              <c:strCache>
                <c:ptCount val="2"/>
                <c:pt idx="0">
                  <c:v>男性</c:v>
                </c:pt>
                <c:pt idx="1">
                  <c:v>女性</c:v>
                </c:pt>
              </c:strCache>
            </c:strRef>
          </c:cat>
          <c:val>
            <c:numRef>
              <c:f>Sheet1!$B$2:$B$3</c:f>
              <c:numCache>
                <c:formatCode>0%</c:formatCode>
                <c:ptCount val="2"/>
                <c:pt idx="0">
                  <c:v>0.62</c:v>
                </c:pt>
                <c:pt idx="1">
                  <c:v>0.38</c:v>
                </c:pt>
              </c:numCache>
            </c:numRef>
          </c:val>
          <c:extLst>
            <c:ext xmlns:c16="http://schemas.microsoft.com/office/drawing/2014/chart" uri="{C3380CC4-5D6E-409C-BE32-E72D297353CC}">
              <c16:uniqueId val="{00000004-5DA7-E340-9FA3-A65902B1D7EE}"/>
            </c:ext>
          </c:extLst>
        </c:ser>
        <c:dLbls>
          <c:showLegendKey val="0"/>
          <c:showVal val="0"/>
          <c:showCatName val="0"/>
          <c:showSerName val="0"/>
          <c:showPercent val="0"/>
          <c:showBubbleSize val="0"/>
          <c:showLeaderLines val="0"/>
        </c:dLbls>
        <c:firstSliceAng val="0"/>
        <c:holeSize val="4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109786863968013E-2"/>
          <c:y val="5.9674232749375923E-2"/>
          <c:w val="0.86578042627206397"/>
          <c:h val="0.88065153450124811"/>
        </c:manualLayout>
      </c:layout>
      <c:doughnutChart>
        <c:varyColors val="1"/>
        <c:ser>
          <c:idx val="0"/>
          <c:order val="0"/>
          <c:tx>
            <c:strRef>
              <c:f>Sheet1!$B$1</c:f>
              <c:strCache>
                <c:ptCount val="1"/>
                <c:pt idx="0">
                  <c:v>年齢比</c:v>
                </c:pt>
              </c:strCache>
            </c:strRef>
          </c:tx>
          <c:spPr>
            <a:ln>
              <a:noFill/>
            </a:ln>
          </c:spPr>
          <c:dPt>
            <c:idx val="0"/>
            <c:bubble3D val="0"/>
            <c:spPr>
              <a:solidFill>
                <a:srgbClr val="1B1C38"/>
              </a:solidFill>
              <a:ln w="19050">
                <a:noFill/>
              </a:ln>
              <a:effectLst/>
            </c:spPr>
            <c:extLst>
              <c:ext xmlns:c16="http://schemas.microsoft.com/office/drawing/2014/chart" uri="{C3380CC4-5D6E-409C-BE32-E72D297353CC}">
                <c16:uniqueId val="{00000001-12EB-BA48-86F9-EC703397E513}"/>
              </c:ext>
            </c:extLst>
          </c:dPt>
          <c:dPt>
            <c:idx val="1"/>
            <c:bubble3D val="0"/>
            <c:spPr>
              <a:solidFill>
                <a:srgbClr val="2C3F70"/>
              </a:solidFill>
              <a:ln w="19050">
                <a:noFill/>
              </a:ln>
              <a:effectLst/>
            </c:spPr>
            <c:extLst>
              <c:ext xmlns:c16="http://schemas.microsoft.com/office/drawing/2014/chart" uri="{C3380CC4-5D6E-409C-BE32-E72D297353CC}">
                <c16:uniqueId val="{00000003-12EB-BA48-86F9-EC703397E513}"/>
              </c:ext>
            </c:extLst>
          </c:dPt>
          <c:dPt>
            <c:idx val="2"/>
            <c:bubble3D val="0"/>
            <c:spPr>
              <a:solidFill>
                <a:srgbClr val="5B6CBC"/>
              </a:solidFill>
              <a:ln w="19050">
                <a:noFill/>
              </a:ln>
              <a:effectLst/>
            </c:spPr>
            <c:extLst>
              <c:ext xmlns:c16="http://schemas.microsoft.com/office/drawing/2014/chart" uri="{C3380CC4-5D6E-409C-BE32-E72D297353CC}">
                <c16:uniqueId val="{00000005-12EB-BA48-86F9-EC703397E513}"/>
              </c:ext>
            </c:extLst>
          </c:dPt>
          <c:dPt>
            <c:idx val="3"/>
            <c:bubble3D val="0"/>
            <c:spPr>
              <a:solidFill>
                <a:srgbClr val="8C512D"/>
              </a:solidFill>
              <a:ln w="19050">
                <a:noFill/>
              </a:ln>
              <a:effectLst/>
            </c:spPr>
            <c:extLst>
              <c:ext xmlns:c16="http://schemas.microsoft.com/office/drawing/2014/chart" uri="{C3380CC4-5D6E-409C-BE32-E72D297353CC}">
                <c16:uniqueId val="{00000007-12EB-BA48-86F9-EC703397E513}"/>
              </c:ext>
            </c:extLst>
          </c:dPt>
          <c:dPt>
            <c:idx val="4"/>
            <c:bubble3D val="0"/>
            <c:spPr>
              <a:solidFill>
                <a:srgbClr val="CAA979"/>
              </a:solidFill>
              <a:ln w="19050">
                <a:noFill/>
              </a:ln>
              <a:effectLst/>
            </c:spPr>
            <c:extLst>
              <c:ext xmlns:c16="http://schemas.microsoft.com/office/drawing/2014/chart" uri="{C3380CC4-5D6E-409C-BE32-E72D297353CC}">
                <c16:uniqueId val="{00000009-12EB-BA48-86F9-EC703397E513}"/>
              </c:ext>
            </c:extLst>
          </c:dPt>
          <c:dLbls>
            <c:dLbl>
              <c:idx val="0"/>
              <c:layout>
                <c:manualLayout>
                  <c:x val="2.9376476196842746E-3"/>
                  <c:y val="-1.432710656975679E-2"/>
                </c:manualLayout>
              </c:layout>
              <c:tx>
                <c:rich>
                  <a:bodyPr rot="0" spcFirstLastPara="1" vertOverflow="ellipsis" vert="horz" wrap="square" anchor="ctr" anchorCtr="1"/>
                  <a:lstStyle/>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E51F71E2-EFF7-479F-BA67-F3B4E5372781}" type="CATEGORYNAME">
                      <a:rPr lang="ja-JP" altLang="en-US"/>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[分類名]</a:t>
                    </a:fld>
                    <a:endParaRPr lang="ja-JP" altLang="en-US" baseline="0" dirty="0"/>
                  </a:p>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8D1383FA-5F91-40DC-B549-11E720F73C9B}" type="VALUE">
                      <a:rPr lang="en-US" altLang="ja-JP" sz="3200"/>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[値]</a:t>
                    </a:fld>
                    <a:endParaRPr lang="ja-JP" altLang="en-US"/>
                  </a:p>
                </c:rich>
              </c:tx>
              <c:spPr>
                <a:noFill/>
                <a:ln>
                  <a:noFill/>
                </a:ln>
                <a:effectLst/>
              </c:spPr>
              <c:showLegendKey val="0"/>
              <c:showVal val="1"/>
              <c:showCatName val="1"/>
              <c:showSerName val="0"/>
              <c:showPercent val="0"/>
              <c:showBubbleSize val="0"/>
              <c:separator>
</c:separator>
              <c:extLst>
                <c:ext xmlns:c15="http://schemas.microsoft.com/office/drawing/2012/chart" uri="{CE6537A1-D6FC-4f65-9D91-7224C49458BB}">
                  <c15:layout>
                    <c:manualLayout>
                      <c:w val="0.22628699614427966"/>
                      <c:h val="0.22672657427826354"/>
                    </c:manualLayout>
                  </c15:layout>
                  <c15:dlblFieldTable/>
                  <c15:showDataLabelsRange val="0"/>
                </c:ext>
                <c:ext xmlns:c16="http://schemas.microsoft.com/office/drawing/2014/chart" uri="{C3380CC4-5D6E-409C-BE32-E72D297353CC}">
                  <c16:uniqueId val="{00000001-12EB-BA48-86F9-EC703397E513}"/>
                </c:ext>
              </c:extLst>
            </c:dLbl>
            <c:dLbl>
              <c:idx val="1"/>
              <c:layout>
                <c:manualLayout>
                  <c:x val="-2.9376476196842746E-3"/>
                  <c:y val="-3.1519521641602231E-2"/>
                </c:manualLayout>
              </c:layout>
              <c:tx>
                <c:rich>
                  <a:bodyPr rot="0" spcFirstLastPara="1" vertOverflow="ellipsis" vert="horz" wrap="square" anchor="ctr" anchorCtr="1"/>
                  <a:lstStyle/>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DC946B1B-CB54-407E-A2DC-1BA30FAECA89}" type="CATEGORYNAME">
                      <a:rPr lang="ja-JP" altLang="en-US"/>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[分類名]</a:t>
                    </a:fld>
                    <a:endParaRPr lang="ja-JP" altLang="en-US" baseline="0" dirty="0"/>
                  </a:p>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CCEB65B6-58FA-4EA4-B6D5-6C37B942FB5E}" type="VALUE">
                      <a:rPr lang="en-US" altLang="ja-JP" sz="3200"/>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[値]</a:t>
                    </a:fld>
                    <a:endParaRPr lang="ja-JP" altLang="en-US"/>
                  </a:p>
                </c:rich>
              </c:tx>
              <c:spPr>
                <a:noFill/>
                <a:ln>
                  <a:noFill/>
                </a:ln>
                <a:effectLst/>
              </c:spPr>
              <c:showLegendKey val="0"/>
              <c:showVal val="1"/>
              <c:showCatName val="1"/>
              <c:showSerName val="0"/>
              <c:showPercent val="0"/>
              <c:showBubbleSize val="0"/>
              <c:separator>
</c:separator>
              <c:extLst>
                <c:ext xmlns:c15="http://schemas.microsoft.com/office/drawing/2012/chart" uri="{CE6537A1-D6FC-4f65-9D91-7224C49458BB}">
                  <c15:layout>
                    <c:manualLayout>
                      <c:w val="0.21747405328522684"/>
                      <c:h val="0.22672657427826351"/>
                    </c:manualLayout>
                  </c15:layout>
                  <c15:dlblFieldTable/>
                  <c15:showDataLabelsRange val="0"/>
                </c:ext>
                <c:ext xmlns:c16="http://schemas.microsoft.com/office/drawing/2014/chart" uri="{C3380CC4-5D6E-409C-BE32-E72D297353CC}">
                  <c16:uniqueId val="{00000003-12EB-BA48-86F9-EC703397E513}"/>
                </c:ext>
              </c:extLst>
            </c:dLbl>
            <c:dLbl>
              <c:idx val="2"/>
              <c:layout>
                <c:manualLayout>
                  <c:x val="8.8129428590528244E-3"/>
                  <c:y val="-2.0057949197659471E-2"/>
                </c:manualLayout>
              </c:layout>
              <c:tx>
                <c:rich>
                  <a:bodyPr rot="0" spcFirstLastPara="1" vertOverflow="ellipsis" vert="horz" wrap="square" anchor="ctr" anchorCtr="1"/>
                  <a:lstStyle/>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6C69C8DF-BFFC-4E61-BD87-C00AA1AC19D3}" type="CATEGORYNAME">
                      <a:rPr lang="ja-JP" altLang="en-US"/>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[分類名]</a:t>
                    </a:fld>
                    <a:endParaRPr lang="ja-JP" altLang="en-US" baseline="0" dirty="0"/>
                  </a:p>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221EF5C1-D7E0-4422-9BD0-49FC9FA1201D}" type="VALUE">
                      <a:rPr lang="en-US" altLang="ja-JP" sz="3200"/>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[値]</a:t>
                    </a:fld>
                    <a:endParaRPr lang="ja-JP" altLang="en-US"/>
                  </a:p>
                </c:rich>
              </c:tx>
              <c:spPr>
                <a:noFill/>
                <a:ln>
                  <a:noFill/>
                </a:ln>
                <a:effectLst/>
              </c:spPr>
              <c:showLegendKey val="0"/>
              <c:showVal val="1"/>
              <c:showCatName val="1"/>
              <c:showSerName val="0"/>
              <c:showPercent val="0"/>
              <c:showBubbleSize val="0"/>
              <c:separator>
</c:separator>
              <c:extLst>
                <c:ext xmlns:c15="http://schemas.microsoft.com/office/drawing/2012/chart" uri="{CE6537A1-D6FC-4f65-9D91-7224C49458BB}">
                  <c15:layout>
                    <c:manualLayout>
                      <c:w val="0.22922464376396395"/>
                      <c:h val="0.22672657427826354"/>
                    </c:manualLayout>
                  </c15:layout>
                  <c15:dlblFieldTable/>
                  <c15:showDataLabelsRange val="0"/>
                </c:ext>
                <c:ext xmlns:c16="http://schemas.microsoft.com/office/drawing/2014/chart" uri="{C3380CC4-5D6E-409C-BE32-E72D297353CC}">
                  <c16:uniqueId val="{00000005-12EB-BA48-86F9-EC703397E513}"/>
                </c:ext>
              </c:extLst>
            </c:dLbl>
            <c:dLbl>
              <c:idx val="3"/>
              <c:layout>
                <c:manualLayout>
                  <c:x val="0"/>
                  <c:y val="-1.7192527883708116E-2"/>
                </c:manualLayout>
              </c:layout>
              <c:tx>
                <c:rich>
                  <a:bodyPr rot="0" spcFirstLastPara="1" vertOverflow="ellipsis" vert="horz" wrap="square" anchor="ctr" anchorCtr="1"/>
                  <a:lstStyle/>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E4F0FA1B-0955-4D07-80DB-5CF757F39BD5}" type="CATEGORYNAME">
                      <a:rPr lang="ja-JP" altLang="en-US"/>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[分類名]</a:t>
                    </a:fld>
                    <a:endParaRPr lang="ja-JP" altLang="en-US" baseline="0" dirty="0"/>
                  </a:p>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DC37253E-F989-4152-AB51-E212FABC7520}" type="VALUE">
                      <a:rPr lang="en-US" altLang="ja-JP" sz="3200"/>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[値]</a:t>
                    </a:fld>
                    <a:endParaRPr lang="ja-JP" altLang="en-US"/>
                  </a:p>
                </c:rich>
              </c:tx>
              <c:spPr>
                <a:noFill/>
                <a:ln>
                  <a:noFill/>
                </a:ln>
                <a:effectLst/>
              </c:spPr>
              <c:showLegendKey val="0"/>
              <c:showVal val="1"/>
              <c:showCatName val="1"/>
              <c:showSerName val="0"/>
              <c:showPercent val="0"/>
              <c:showBubbleSize val="0"/>
              <c:separator>
</c:separator>
              <c:extLst>
                <c:ext xmlns:c15="http://schemas.microsoft.com/office/drawing/2012/chart" uri="{CE6537A1-D6FC-4f65-9D91-7224C49458BB}">
                  <c15:layout>
                    <c:manualLayout>
                      <c:w val="0.22628699614427966"/>
                      <c:h val="0.24678452347592303"/>
                    </c:manualLayout>
                  </c15:layout>
                  <c15:dlblFieldTable/>
                  <c15:showDataLabelsRange val="0"/>
                </c:ext>
                <c:ext xmlns:c16="http://schemas.microsoft.com/office/drawing/2014/chart" uri="{C3380CC4-5D6E-409C-BE32-E72D297353CC}">
                  <c16:uniqueId val="{00000007-12EB-BA48-86F9-EC703397E513}"/>
                </c:ext>
              </c:extLst>
            </c:dLbl>
            <c:dLbl>
              <c:idx val="4"/>
              <c:layout>
                <c:manualLayout>
                  <c:x val="-1.3219298633161165E-2"/>
                  <c:y val="-1.4325978451129224E-3"/>
                </c:manualLayout>
              </c:layout>
              <c:tx>
                <c:rich>
                  <a:bodyPr rot="0" spcFirstLastPara="1" vertOverflow="overflow" horzOverflow="overflow" vert="horz" wrap="square" anchor="ctr" anchorCtr="1">
                    <a:noAutofit/>
                  </a:bodyPr>
                  <a:lstStyle/>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70D0E3D1-6188-458E-86AE-1A3E7A09381F}" type="CATEGORYNAME">
                      <a:rPr lang="ja-JP" altLang="en-US"/>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[分類名]</a:t>
                    </a:fld>
                    <a:endParaRPr lang="ja-JP" altLang="en-US" baseline="0" dirty="0"/>
                  </a:p>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FD6950E8-F8A1-46EF-8092-C945DC62F838}" type="VALUE">
                      <a:rPr lang="en-US" altLang="ja-JP" sz="3200"/>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[値]</a:t>
                    </a:fld>
                    <a:endParaRPr lang="ja-JP" altLang="en-US"/>
                  </a:p>
                </c:rich>
              </c:tx>
              <c:spPr>
                <a:noFill/>
                <a:ln>
                  <a:noFill/>
                </a:ln>
                <a:effectLst/>
              </c:spPr>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c15:spPr>
                  <c15:layout>
                    <c:manualLayout>
                      <c:w val="0.22605198433470491"/>
                      <c:h val="0.18087983325504184"/>
                    </c:manualLayout>
                  </c15:layout>
                  <c15:dlblFieldTable/>
                  <c15:showDataLabelsRange val="0"/>
                </c:ext>
                <c:ext xmlns:c16="http://schemas.microsoft.com/office/drawing/2014/chart" uri="{C3380CC4-5D6E-409C-BE32-E72D297353CC}">
                  <c16:uniqueId val="{00000009-12EB-BA48-86F9-EC703397E513}"/>
                </c:ext>
              </c:extLst>
            </c:dLbl>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Sheet1!$A$2:$A$6</c:f>
              <c:strCache>
                <c:ptCount val="5"/>
                <c:pt idx="0">
                  <c:v>20代</c:v>
                </c:pt>
                <c:pt idx="1">
                  <c:v>30代</c:v>
                </c:pt>
                <c:pt idx="2">
                  <c:v>40代</c:v>
                </c:pt>
                <c:pt idx="3">
                  <c:v>50代</c:v>
                </c:pt>
                <c:pt idx="4">
                  <c:v>60代以上</c:v>
                </c:pt>
              </c:strCache>
            </c:strRef>
          </c:cat>
          <c:val>
            <c:numRef>
              <c:f>Sheet1!$B$2:$B$6</c:f>
              <c:numCache>
                <c:formatCode>0%</c:formatCode>
                <c:ptCount val="5"/>
                <c:pt idx="0">
                  <c:v>0.2</c:v>
                </c:pt>
                <c:pt idx="1">
                  <c:v>0.25</c:v>
                </c:pt>
                <c:pt idx="2">
                  <c:v>0.21</c:v>
                </c:pt>
                <c:pt idx="3">
                  <c:v>0.16</c:v>
                </c:pt>
                <c:pt idx="4">
                  <c:v>0.17</c:v>
                </c:pt>
              </c:numCache>
            </c:numRef>
          </c:val>
          <c:extLst>
            <c:ext xmlns:c16="http://schemas.microsoft.com/office/drawing/2014/chart" uri="{C3380CC4-5D6E-409C-BE32-E72D297353CC}">
              <c16:uniqueId val="{0000000A-12EB-BA48-86F9-EC703397E513}"/>
            </c:ext>
          </c:extLst>
        </c:ser>
        <c:dLbls>
          <c:showLegendKey val="0"/>
          <c:showVal val="1"/>
          <c:showCatName val="0"/>
          <c:showSerName val="0"/>
          <c:showPercent val="0"/>
          <c:showBubbleSize val="0"/>
          <c:showLeaderLines val="0"/>
        </c:dLbls>
        <c:firstSliceAng val="0"/>
        <c:holeSize val="4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ja-JP"/>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男性</c:v>
                </c:pt>
              </c:strCache>
            </c:strRef>
          </c:tx>
          <c:spPr>
            <a:solidFill>
              <a:schemeClr val="accent1"/>
            </a:solidFill>
            <a:ln>
              <a:noFill/>
            </a:ln>
            <a:effectLst/>
          </c:spPr>
          <c:invertIfNegative val="0"/>
          <c:dPt>
            <c:idx val="0"/>
            <c:invertIfNegative val="0"/>
            <c:bubble3D val="0"/>
            <c:spPr>
              <a:solidFill>
                <a:srgbClr val="5B6CBC"/>
              </a:solidFill>
              <a:ln>
                <a:noFill/>
              </a:ln>
              <a:effectLst/>
            </c:spPr>
            <c:extLst>
              <c:ext xmlns:c16="http://schemas.microsoft.com/office/drawing/2014/chart" uri="{C3380CC4-5D6E-409C-BE32-E72D297353CC}">
                <c16:uniqueId val="{00000001-E071-8040-92B5-058030B6ED08}"/>
              </c:ext>
            </c:extLst>
          </c:dPt>
          <c:dPt>
            <c:idx val="1"/>
            <c:invertIfNegative val="0"/>
            <c:bubble3D val="0"/>
            <c:spPr>
              <a:solidFill>
                <a:srgbClr val="5B6CBC"/>
              </a:solidFill>
              <a:ln>
                <a:noFill/>
              </a:ln>
              <a:effectLst/>
            </c:spPr>
            <c:extLst>
              <c:ext xmlns:c16="http://schemas.microsoft.com/office/drawing/2014/chart" uri="{C3380CC4-5D6E-409C-BE32-E72D297353CC}">
                <c16:uniqueId val="{00000003-E071-8040-92B5-058030B6ED08}"/>
              </c:ext>
            </c:extLst>
          </c:dPt>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大阪タクシー</c:v>
                </c:pt>
                <c:pt idx="1">
                  <c:v>東京23区</c:v>
                </c:pt>
              </c:strCache>
            </c:strRef>
          </c:cat>
          <c:val>
            <c:numRef>
              <c:f>Sheet1!$B$2:$B$3</c:f>
              <c:numCache>
                <c:formatCode>0%</c:formatCode>
                <c:ptCount val="2"/>
                <c:pt idx="0">
                  <c:v>0.67</c:v>
                </c:pt>
                <c:pt idx="1">
                  <c:v>0.65</c:v>
                </c:pt>
              </c:numCache>
            </c:numRef>
          </c:val>
          <c:extLst>
            <c:ext xmlns:c16="http://schemas.microsoft.com/office/drawing/2014/chart" uri="{C3380CC4-5D6E-409C-BE32-E72D297353CC}">
              <c16:uniqueId val="{00000004-E071-8040-92B5-058030B6ED08}"/>
            </c:ext>
          </c:extLst>
        </c:ser>
        <c:ser>
          <c:idx val="1"/>
          <c:order val="1"/>
          <c:tx>
            <c:strRef>
              <c:f>Sheet1!$C$1</c:f>
              <c:strCache>
                <c:ptCount val="1"/>
                <c:pt idx="0">
                  <c:v>女性</c:v>
                </c:pt>
              </c:strCache>
            </c:strRef>
          </c:tx>
          <c:spPr>
            <a:solidFill>
              <a:schemeClr val="accent2"/>
            </a:solidFill>
            <a:ln>
              <a:noFill/>
            </a:ln>
            <a:effectLst/>
          </c:spPr>
          <c:invertIfNegative val="0"/>
          <c:dPt>
            <c:idx val="0"/>
            <c:invertIfNegative val="0"/>
            <c:bubble3D val="0"/>
            <c:spPr>
              <a:solidFill>
                <a:srgbClr val="CAA979"/>
              </a:solidFill>
              <a:ln>
                <a:noFill/>
              </a:ln>
              <a:effectLst/>
            </c:spPr>
            <c:extLst>
              <c:ext xmlns:c16="http://schemas.microsoft.com/office/drawing/2014/chart" uri="{C3380CC4-5D6E-409C-BE32-E72D297353CC}">
                <c16:uniqueId val="{00000006-E071-8040-92B5-058030B6ED08}"/>
              </c:ext>
            </c:extLst>
          </c:dPt>
          <c:dPt>
            <c:idx val="1"/>
            <c:invertIfNegative val="0"/>
            <c:bubble3D val="0"/>
            <c:spPr>
              <a:solidFill>
                <a:srgbClr val="CAA979"/>
              </a:solidFill>
              <a:ln>
                <a:noFill/>
              </a:ln>
              <a:effectLst/>
            </c:spPr>
            <c:extLst>
              <c:ext xmlns:c16="http://schemas.microsoft.com/office/drawing/2014/chart" uri="{C3380CC4-5D6E-409C-BE32-E72D297353CC}">
                <c16:uniqueId val="{00000008-E071-8040-92B5-058030B6ED08}"/>
              </c:ext>
            </c:extLst>
          </c:dPt>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大阪タクシー</c:v>
                </c:pt>
                <c:pt idx="1">
                  <c:v>東京23区</c:v>
                </c:pt>
              </c:strCache>
            </c:strRef>
          </c:cat>
          <c:val>
            <c:numRef>
              <c:f>Sheet1!$C$2:$C$3</c:f>
              <c:numCache>
                <c:formatCode>0%</c:formatCode>
                <c:ptCount val="2"/>
                <c:pt idx="0">
                  <c:v>0.33</c:v>
                </c:pt>
                <c:pt idx="1">
                  <c:v>0.35</c:v>
                </c:pt>
              </c:numCache>
            </c:numRef>
          </c:val>
          <c:extLst>
            <c:ext xmlns:c16="http://schemas.microsoft.com/office/drawing/2014/chart" uri="{C3380CC4-5D6E-409C-BE32-E72D297353CC}">
              <c16:uniqueId val="{00000009-E071-8040-92B5-058030B6ED08}"/>
            </c:ext>
          </c:extLst>
        </c:ser>
        <c:dLbls>
          <c:dLblPos val="ctr"/>
          <c:showLegendKey val="0"/>
          <c:showVal val="1"/>
          <c:showCatName val="0"/>
          <c:showSerName val="0"/>
          <c:showPercent val="0"/>
          <c:showBubbleSize val="0"/>
        </c:dLbls>
        <c:gapWidth val="30"/>
        <c:overlap val="100"/>
        <c:axId val="1777066671"/>
        <c:axId val="1777065423"/>
      </c:barChart>
      <c:catAx>
        <c:axId val="1777066671"/>
        <c:scaling>
          <c:orientation val="minMax"/>
        </c:scaling>
        <c:delete val="0"/>
        <c:axPos val="l"/>
        <c:numFmt formatCode="General" sourceLinked="1"/>
        <c:majorTickMark val="none"/>
        <c:minorTickMark val="none"/>
        <c:tickLblPos val="nextTo"/>
        <c:spPr>
          <a:noFill/>
          <a:ln w="12700" cap="flat" cmpd="sng" algn="ctr">
            <a:solidFill>
              <a:schemeClr val="tx1">
                <a:lumMod val="65000"/>
                <a:lumOff val="3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游明朝" panose="02020400000000000000" pitchFamily="18" charset="-128"/>
                <a:ea typeface="游明朝" panose="02020400000000000000" pitchFamily="18" charset="-128"/>
                <a:cs typeface="+mn-cs"/>
              </a:defRPr>
            </a:pPr>
            <a:endParaRPr lang="ja-JP"/>
          </a:p>
        </c:txPr>
        <c:crossAx val="1777065423"/>
        <c:crosses val="autoZero"/>
        <c:auto val="1"/>
        <c:lblAlgn val="ctr"/>
        <c:lblOffset val="100"/>
        <c:tickLblSkip val="1"/>
        <c:noMultiLvlLbl val="0"/>
      </c:catAx>
      <c:valAx>
        <c:axId val="1777065423"/>
        <c:scaling>
          <c:orientation val="minMax"/>
        </c:scaling>
        <c:delete val="1"/>
        <c:axPos val="b"/>
        <c:numFmt formatCode="0%" sourceLinked="1"/>
        <c:majorTickMark val="none"/>
        <c:minorTickMark val="none"/>
        <c:tickLblPos val="nextTo"/>
        <c:crossAx val="1777066671"/>
        <c:crosses val="autoZero"/>
        <c:crossBetween val="between"/>
      </c:valAx>
      <c:spPr>
        <a:noFill/>
        <a:ln w="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游明朝" panose="02020400000000000000" pitchFamily="18" charset="-128"/>
          <a:ea typeface="游明朝" panose="02020400000000000000" pitchFamily="18" charset="-128"/>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20代</c:v>
                </c:pt>
              </c:strCache>
            </c:strRef>
          </c:tx>
          <c:spPr>
            <a:solidFill>
              <a:srgbClr val="1B1C38"/>
            </a:solidFill>
            <a:ln>
              <a:noFill/>
            </a:ln>
            <a:effectLst/>
          </c:spPr>
          <c:invertIfNegative val="0"/>
          <c:dPt>
            <c:idx val="0"/>
            <c:invertIfNegative val="0"/>
            <c:bubble3D val="0"/>
            <c:spPr>
              <a:solidFill>
                <a:srgbClr val="1B1C38"/>
              </a:solidFill>
              <a:ln>
                <a:noFill/>
              </a:ln>
              <a:effectLst/>
            </c:spPr>
            <c:extLst>
              <c:ext xmlns:c16="http://schemas.microsoft.com/office/drawing/2014/chart" uri="{C3380CC4-5D6E-409C-BE32-E72D297353CC}">
                <c16:uniqueId val="{00000001-C444-0C45-92DB-1C91599D4AA0}"/>
              </c:ext>
            </c:extLst>
          </c:dPt>
          <c:dPt>
            <c:idx val="1"/>
            <c:invertIfNegative val="0"/>
            <c:bubble3D val="0"/>
            <c:spPr>
              <a:solidFill>
                <a:srgbClr val="1B1C38"/>
              </a:solidFill>
              <a:ln>
                <a:noFill/>
              </a:ln>
              <a:effectLst/>
            </c:spPr>
            <c:extLst>
              <c:ext xmlns:c16="http://schemas.microsoft.com/office/drawing/2014/chart" uri="{C3380CC4-5D6E-409C-BE32-E72D297353CC}">
                <c16:uniqueId val="{00000003-C444-0C45-92DB-1C91599D4AA0}"/>
              </c:ext>
            </c:extLst>
          </c:dPt>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大阪タクシー</c:v>
                </c:pt>
                <c:pt idx="1">
                  <c:v>東京23区</c:v>
                </c:pt>
              </c:strCache>
            </c:strRef>
          </c:cat>
          <c:val>
            <c:numRef>
              <c:f>Sheet1!$B$2:$B$3</c:f>
              <c:numCache>
                <c:formatCode>0%</c:formatCode>
                <c:ptCount val="2"/>
                <c:pt idx="0">
                  <c:v>0.16</c:v>
                </c:pt>
                <c:pt idx="1">
                  <c:v>0.27</c:v>
                </c:pt>
              </c:numCache>
            </c:numRef>
          </c:val>
          <c:extLst>
            <c:ext xmlns:c16="http://schemas.microsoft.com/office/drawing/2014/chart" uri="{C3380CC4-5D6E-409C-BE32-E72D297353CC}">
              <c16:uniqueId val="{00000004-C444-0C45-92DB-1C91599D4AA0}"/>
            </c:ext>
          </c:extLst>
        </c:ser>
        <c:ser>
          <c:idx val="1"/>
          <c:order val="1"/>
          <c:tx>
            <c:strRef>
              <c:f>Sheet1!$C$1</c:f>
              <c:strCache>
                <c:ptCount val="1"/>
                <c:pt idx="0">
                  <c:v>30代</c:v>
                </c:pt>
              </c:strCache>
            </c:strRef>
          </c:tx>
          <c:spPr>
            <a:solidFill>
              <a:srgbClr val="2C3F70"/>
            </a:solidFill>
            <a:ln>
              <a:noFill/>
            </a:ln>
            <a:effectLst/>
          </c:spPr>
          <c:invertIfNegative val="0"/>
          <c:dPt>
            <c:idx val="0"/>
            <c:invertIfNegative val="0"/>
            <c:bubble3D val="0"/>
            <c:spPr>
              <a:solidFill>
                <a:srgbClr val="2C3F70"/>
              </a:solidFill>
              <a:ln>
                <a:noFill/>
              </a:ln>
              <a:effectLst/>
            </c:spPr>
            <c:extLst>
              <c:ext xmlns:c16="http://schemas.microsoft.com/office/drawing/2014/chart" uri="{C3380CC4-5D6E-409C-BE32-E72D297353CC}">
                <c16:uniqueId val="{00000006-C444-0C45-92DB-1C91599D4AA0}"/>
              </c:ext>
            </c:extLst>
          </c:dPt>
          <c:dPt>
            <c:idx val="1"/>
            <c:invertIfNegative val="0"/>
            <c:bubble3D val="0"/>
            <c:spPr>
              <a:solidFill>
                <a:srgbClr val="2C3F70"/>
              </a:solidFill>
              <a:ln>
                <a:noFill/>
              </a:ln>
              <a:effectLst/>
            </c:spPr>
            <c:extLst>
              <c:ext xmlns:c16="http://schemas.microsoft.com/office/drawing/2014/chart" uri="{C3380CC4-5D6E-409C-BE32-E72D297353CC}">
                <c16:uniqueId val="{00000008-C444-0C45-92DB-1C91599D4AA0}"/>
              </c:ext>
            </c:extLst>
          </c:dPt>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大阪タクシー</c:v>
                </c:pt>
                <c:pt idx="1">
                  <c:v>東京23区</c:v>
                </c:pt>
              </c:strCache>
            </c:strRef>
          </c:cat>
          <c:val>
            <c:numRef>
              <c:f>Sheet1!$C$2:$C$3</c:f>
              <c:numCache>
                <c:formatCode>0%</c:formatCode>
                <c:ptCount val="2"/>
                <c:pt idx="0">
                  <c:v>0.3</c:v>
                </c:pt>
                <c:pt idx="1">
                  <c:v>0.28999999999999998</c:v>
                </c:pt>
              </c:numCache>
            </c:numRef>
          </c:val>
          <c:extLst>
            <c:ext xmlns:c16="http://schemas.microsoft.com/office/drawing/2014/chart" uri="{C3380CC4-5D6E-409C-BE32-E72D297353CC}">
              <c16:uniqueId val="{00000009-C444-0C45-92DB-1C91599D4AA0}"/>
            </c:ext>
          </c:extLst>
        </c:ser>
        <c:ser>
          <c:idx val="2"/>
          <c:order val="2"/>
          <c:tx>
            <c:strRef>
              <c:f>Sheet1!$D$1</c:f>
              <c:strCache>
                <c:ptCount val="1"/>
                <c:pt idx="0">
                  <c:v>40代</c:v>
                </c:pt>
              </c:strCache>
            </c:strRef>
          </c:tx>
          <c:spPr>
            <a:solidFill>
              <a:srgbClr val="5B6CB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大阪タクシー</c:v>
                </c:pt>
                <c:pt idx="1">
                  <c:v>東京23区</c:v>
                </c:pt>
              </c:strCache>
            </c:strRef>
          </c:cat>
          <c:val>
            <c:numRef>
              <c:f>Sheet1!$D$2:$D$3</c:f>
              <c:numCache>
                <c:formatCode>0%</c:formatCode>
                <c:ptCount val="2"/>
                <c:pt idx="0">
                  <c:v>0.18</c:v>
                </c:pt>
                <c:pt idx="1">
                  <c:v>0.22</c:v>
                </c:pt>
              </c:numCache>
            </c:numRef>
          </c:val>
          <c:extLst>
            <c:ext xmlns:c16="http://schemas.microsoft.com/office/drawing/2014/chart" uri="{C3380CC4-5D6E-409C-BE32-E72D297353CC}">
              <c16:uniqueId val="{0000000A-C444-0C45-92DB-1C91599D4AA0}"/>
            </c:ext>
          </c:extLst>
        </c:ser>
        <c:ser>
          <c:idx val="3"/>
          <c:order val="3"/>
          <c:tx>
            <c:strRef>
              <c:f>Sheet1!$E$1</c:f>
              <c:strCache>
                <c:ptCount val="1"/>
                <c:pt idx="0">
                  <c:v>50代</c:v>
                </c:pt>
              </c:strCache>
            </c:strRef>
          </c:tx>
          <c:spPr>
            <a:solidFill>
              <a:srgbClr val="8C512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大阪タクシー</c:v>
                </c:pt>
                <c:pt idx="1">
                  <c:v>東京23区</c:v>
                </c:pt>
              </c:strCache>
            </c:strRef>
          </c:cat>
          <c:val>
            <c:numRef>
              <c:f>Sheet1!$E$2:$E$3</c:f>
              <c:numCache>
                <c:formatCode>0%</c:formatCode>
                <c:ptCount val="2"/>
                <c:pt idx="0">
                  <c:v>0.14000000000000001</c:v>
                </c:pt>
                <c:pt idx="1">
                  <c:v>0.12</c:v>
                </c:pt>
              </c:numCache>
            </c:numRef>
          </c:val>
          <c:extLst>
            <c:ext xmlns:c16="http://schemas.microsoft.com/office/drawing/2014/chart" uri="{C3380CC4-5D6E-409C-BE32-E72D297353CC}">
              <c16:uniqueId val="{0000000B-C444-0C45-92DB-1C91599D4AA0}"/>
            </c:ext>
          </c:extLst>
        </c:ser>
        <c:ser>
          <c:idx val="4"/>
          <c:order val="4"/>
          <c:tx>
            <c:strRef>
              <c:f>Sheet1!$F$1</c:f>
              <c:strCache>
                <c:ptCount val="1"/>
                <c:pt idx="0">
                  <c:v>60代以上</c:v>
                </c:pt>
              </c:strCache>
            </c:strRef>
          </c:tx>
          <c:spPr>
            <a:solidFill>
              <a:srgbClr val="CAA97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大阪タクシー</c:v>
                </c:pt>
                <c:pt idx="1">
                  <c:v>東京23区</c:v>
                </c:pt>
              </c:strCache>
            </c:strRef>
          </c:cat>
          <c:val>
            <c:numRef>
              <c:f>Sheet1!$F$2:$F$3</c:f>
              <c:numCache>
                <c:formatCode>0%</c:formatCode>
                <c:ptCount val="2"/>
                <c:pt idx="0">
                  <c:v>0.22</c:v>
                </c:pt>
                <c:pt idx="1">
                  <c:v>0.1</c:v>
                </c:pt>
              </c:numCache>
            </c:numRef>
          </c:val>
          <c:extLst>
            <c:ext xmlns:c16="http://schemas.microsoft.com/office/drawing/2014/chart" uri="{C3380CC4-5D6E-409C-BE32-E72D297353CC}">
              <c16:uniqueId val="{0000000C-C444-0C45-92DB-1C91599D4AA0}"/>
            </c:ext>
          </c:extLst>
        </c:ser>
        <c:dLbls>
          <c:dLblPos val="ctr"/>
          <c:showLegendKey val="0"/>
          <c:showVal val="1"/>
          <c:showCatName val="0"/>
          <c:showSerName val="0"/>
          <c:showPercent val="0"/>
          <c:showBubbleSize val="0"/>
        </c:dLbls>
        <c:gapWidth val="30"/>
        <c:overlap val="100"/>
        <c:axId val="1777066671"/>
        <c:axId val="1777065423"/>
      </c:barChart>
      <c:catAx>
        <c:axId val="1777066671"/>
        <c:scaling>
          <c:orientation val="minMax"/>
        </c:scaling>
        <c:delete val="0"/>
        <c:axPos val="l"/>
        <c:numFmt formatCode="General" sourceLinked="1"/>
        <c:majorTickMark val="none"/>
        <c:minorTickMark val="none"/>
        <c:tickLblPos val="nextTo"/>
        <c:spPr>
          <a:noFill/>
          <a:ln w="12700" cap="flat" cmpd="sng" algn="ctr">
            <a:solidFill>
              <a:schemeClr val="tx1">
                <a:lumMod val="65000"/>
                <a:lumOff val="3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游明朝" panose="02020400000000000000" pitchFamily="18" charset="-128"/>
                <a:ea typeface="游明朝" panose="02020400000000000000" pitchFamily="18" charset="-128"/>
                <a:cs typeface="+mn-cs"/>
              </a:defRPr>
            </a:pPr>
            <a:endParaRPr lang="ja-JP"/>
          </a:p>
        </c:txPr>
        <c:crossAx val="1777065423"/>
        <c:crosses val="autoZero"/>
        <c:auto val="1"/>
        <c:lblAlgn val="ctr"/>
        <c:lblOffset val="100"/>
        <c:tickLblSkip val="1"/>
        <c:noMultiLvlLbl val="0"/>
      </c:catAx>
      <c:valAx>
        <c:axId val="1777065423"/>
        <c:scaling>
          <c:orientation val="minMax"/>
        </c:scaling>
        <c:delete val="1"/>
        <c:axPos val="b"/>
        <c:numFmt formatCode="0%" sourceLinked="1"/>
        <c:majorTickMark val="none"/>
        <c:minorTickMark val="none"/>
        <c:tickLblPos val="nextTo"/>
        <c:crossAx val="1777066671"/>
        <c:crosses val="autoZero"/>
        <c:crossBetween val="between"/>
      </c:valAx>
      <c:spPr>
        <a:noFill/>
        <a:ln w="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游明朝" panose="02020400000000000000" pitchFamily="18" charset="-128"/>
          <a:ea typeface="游明朝" panose="02020400000000000000" pitchFamily="18" charset="-128"/>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ACA21184-551F-47D9-8957-2BBD349BC86E}"/>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kumimoji="1" sz="1200"/>
            </a:lvl1pPr>
          </a:lstStyle>
          <a:p>
            <a:pPr>
              <a:defRPr/>
            </a:pPr>
            <a:endParaRPr lang="ja-JP" altLang="en-US"/>
          </a:p>
        </p:txBody>
      </p:sp>
      <p:sp>
        <p:nvSpPr>
          <p:cNvPr id="3" name="日付プレースホルダー 2">
            <a:extLst>
              <a:ext uri="{FF2B5EF4-FFF2-40B4-BE49-F238E27FC236}">
                <a16:creationId xmlns:a16="http://schemas.microsoft.com/office/drawing/2014/main" id="{EEF69EDB-40F9-4543-B4B3-7A4155272892}"/>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kumimoji="1" sz="1200"/>
            </a:lvl1pPr>
          </a:lstStyle>
          <a:p>
            <a:pPr>
              <a:defRPr/>
            </a:pPr>
            <a:fld id="{1D47C6F0-3B23-4B0E-B6F7-C7374604D1C9}" type="datetimeFigureOut">
              <a:rPr lang="ja-JP" altLang="en-US"/>
              <a:pPr>
                <a:defRPr/>
              </a:pPr>
              <a:t>2022/1/27</a:t>
            </a:fld>
            <a:endParaRPr lang="ja-JP" altLang="en-US"/>
          </a:p>
        </p:txBody>
      </p:sp>
      <p:sp>
        <p:nvSpPr>
          <p:cNvPr id="4" name="フッター プレースホルダー 3">
            <a:extLst>
              <a:ext uri="{FF2B5EF4-FFF2-40B4-BE49-F238E27FC236}">
                <a16:creationId xmlns:a16="http://schemas.microsoft.com/office/drawing/2014/main" id="{07B8F7A2-61ED-4157-978D-8A273E2D2300}"/>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kumimoji="1" sz="1200"/>
            </a:lvl1pPr>
          </a:lstStyle>
          <a:p>
            <a:pPr>
              <a:defRPr/>
            </a:pPr>
            <a:endParaRPr lang="ja-JP" altLang="en-US"/>
          </a:p>
        </p:txBody>
      </p:sp>
      <p:sp>
        <p:nvSpPr>
          <p:cNvPr id="5" name="スライド番号プレースホルダー 4">
            <a:extLst>
              <a:ext uri="{FF2B5EF4-FFF2-40B4-BE49-F238E27FC236}">
                <a16:creationId xmlns:a16="http://schemas.microsoft.com/office/drawing/2014/main" id="{C1F1297D-2640-44C0-A861-F500949D8055}"/>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kumimoji="1" sz="1200"/>
            </a:lvl1pPr>
          </a:lstStyle>
          <a:p>
            <a:pPr>
              <a:defRPr/>
            </a:pPr>
            <a:fld id="{8A37EB2D-A21F-4A81-A517-484530915308}" type="slidenum">
              <a:rPr lang="ja-JP" altLang="en-US"/>
              <a:pPr>
                <a:defRPr/>
              </a:pPr>
              <a:t>‹#›</a:t>
            </a:fld>
            <a:endParaRPr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294B7EE-A444-4DBB-81F1-08CB6AB1BBB4}"/>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3" name="日付プレースホルダー 2">
            <a:extLst>
              <a:ext uri="{FF2B5EF4-FFF2-40B4-BE49-F238E27FC236}">
                <a16:creationId xmlns:a16="http://schemas.microsoft.com/office/drawing/2014/main" id="{38C1BF28-4B72-416F-9E37-A93447A53236}"/>
              </a:ext>
            </a:extLst>
          </p:cNvPr>
          <p:cNvSpPr>
            <a:spLocks noGrp="1"/>
          </p:cNvSpPr>
          <p:nvPr>
            <p:ph type="dt" idx="1"/>
          </p:nvPr>
        </p:nvSpPr>
        <p:spPr>
          <a:xfrm>
            <a:off x="5180013" y="0"/>
            <a:ext cx="3962400" cy="344488"/>
          </a:xfrm>
          <a:prstGeom prst="rect">
            <a:avLst/>
          </a:prstGeom>
        </p:spPr>
        <p:txBody>
          <a:bodyPr vert="horz" lIns="91440" tIns="45720" rIns="91440" bIns="45720" rtlCol="0"/>
          <a:lstStyle>
            <a:lvl1pPr algn="r" eaLnBrk="1" fontAlgn="auto" hangingPunct="1">
              <a:spcBef>
                <a:spcPts val="0"/>
              </a:spcBef>
              <a:spcAft>
                <a:spcPts val="0"/>
              </a:spcAft>
              <a:defRPr kumimoji="1" sz="1200">
                <a:latin typeface="+mn-lt"/>
              </a:defRPr>
            </a:lvl1pPr>
          </a:lstStyle>
          <a:p>
            <a:pPr>
              <a:defRPr/>
            </a:pPr>
            <a:fld id="{A6B7B471-1808-42DF-9D0D-234EE5B9D0B8}" type="datetimeFigureOut">
              <a:rPr lang="ja-JP" altLang="en-US"/>
              <a:pPr>
                <a:defRPr/>
              </a:pPr>
              <a:t>2022/1/27</a:t>
            </a:fld>
            <a:endParaRPr lang="ja-JP" altLang="en-US"/>
          </a:p>
        </p:txBody>
      </p:sp>
      <p:sp>
        <p:nvSpPr>
          <p:cNvPr id="4" name="スライド イメージ プレースホルダー 3">
            <a:extLst>
              <a:ext uri="{FF2B5EF4-FFF2-40B4-BE49-F238E27FC236}">
                <a16:creationId xmlns:a16="http://schemas.microsoft.com/office/drawing/2014/main" id="{33E8B0F8-DEF3-4B3C-9CC2-DA3BE6D58A88}"/>
              </a:ext>
            </a:extLst>
          </p:cNvPr>
          <p:cNvSpPr>
            <a:spLocks noGrp="1" noRot="1" noChangeAspect="1"/>
          </p:cNvSpPr>
          <p:nvPr>
            <p:ph type="sldImg" idx="2"/>
          </p:nvPr>
        </p:nvSpPr>
        <p:spPr>
          <a:xfrm>
            <a:off x="2935288" y="857250"/>
            <a:ext cx="3273425" cy="2314575"/>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a:extLst>
              <a:ext uri="{FF2B5EF4-FFF2-40B4-BE49-F238E27FC236}">
                <a16:creationId xmlns:a16="http://schemas.microsoft.com/office/drawing/2014/main" id="{AFB52449-918E-49E2-A52E-720A7A737931}"/>
              </a:ext>
            </a:extLst>
          </p:cNvPr>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a:extLst>
              <a:ext uri="{FF2B5EF4-FFF2-40B4-BE49-F238E27FC236}">
                <a16:creationId xmlns:a16="http://schemas.microsoft.com/office/drawing/2014/main" id="{19B17FA8-9D9E-4C55-8184-BF94FB1032CF}"/>
              </a:ext>
            </a:extLst>
          </p:cNvPr>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B29795B4-1899-4342-A949-356B54924D4A}"/>
              </a:ext>
            </a:extLst>
          </p:cNvPr>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eaLnBrk="1" fontAlgn="auto" hangingPunct="1">
              <a:spcBef>
                <a:spcPts val="0"/>
              </a:spcBef>
              <a:spcAft>
                <a:spcPts val="0"/>
              </a:spcAft>
              <a:defRPr kumimoji="1" sz="1200">
                <a:latin typeface="+mn-lt"/>
              </a:defRPr>
            </a:lvl1pPr>
          </a:lstStyle>
          <a:p>
            <a:pPr>
              <a:defRPr/>
            </a:pPr>
            <a:fld id="{04E65506-939F-4CCB-BEF2-F6000F233FA4}"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notesStyle>
    <a:lvl1pPr algn="l" defTabSz="995363" rtl="0" eaLnBrk="0" fontAlgn="base" hangingPunct="0">
      <a:spcBef>
        <a:spcPct val="30000"/>
      </a:spcBef>
      <a:spcAft>
        <a:spcPct val="0"/>
      </a:spcAft>
      <a:defRPr kumimoji="1" sz="1300" kern="1200">
        <a:solidFill>
          <a:schemeClr val="tx1"/>
        </a:solidFill>
        <a:latin typeface="+mn-lt"/>
        <a:ea typeface="+mn-ea"/>
        <a:cs typeface="+mn-cs"/>
      </a:defRPr>
    </a:lvl1pPr>
    <a:lvl2pPr marL="496888" algn="l" defTabSz="995363" rtl="0" eaLnBrk="0" fontAlgn="base" hangingPunct="0">
      <a:spcBef>
        <a:spcPct val="30000"/>
      </a:spcBef>
      <a:spcAft>
        <a:spcPct val="0"/>
      </a:spcAft>
      <a:defRPr kumimoji="1" sz="1300" kern="1200">
        <a:solidFill>
          <a:schemeClr val="tx1"/>
        </a:solidFill>
        <a:latin typeface="+mn-lt"/>
        <a:ea typeface="+mn-ea"/>
        <a:cs typeface="+mn-cs"/>
      </a:defRPr>
    </a:lvl2pPr>
    <a:lvl3pPr marL="995363" algn="l" defTabSz="995363" rtl="0" eaLnBrk="0" fontAlgn="base" hangingPunct="0">
      <a:spcBef>
        <a:spcPct val="30000"/>
      </a:spcBef>
      <a:spcAft>
        <a:spcPct val="0"/>
      </a:spcAft>
      <a:defRPr kumimoji="1" sz="1300" kern="1200">
        <a:solidFill>
          <a:schemeClr val="tx1"/>
        </a:solidFill>
        <a:latin typeface="+mn-lt"/>
        <a:ea typeface="+mn-ea"/>
        <a:cs typeface="+mn-cs"/>
      </a:defRPr>
    </a:lvl3pPr>
    <a:lvl4pPr marL="1492250" algn="l" defTabSz="995363" rtl="0" eaLnBrk="0" fontAlgn="base" hangingPunct="0">
      <a:spcBef>
        <a:spcPct val="30000"/>
      </a:spcBef>
      <a:spcAft>
        <a:spcPct val="0"/>
      </a:spcAft>
      <a:defRPr kumimoji="1" sz="1300" kern="1200">
        <a:solidFill>
          <a:schemeClr val="tx1"/>
        </a:solidFill>
        <a:latin typeface="+mn-lt"/>
        <a:ea typeface="+mn-ea"/>
        <a:cs typeface="+mn-cs"/>
      </a:defRPr>
    </a:lvl4pPr>
    <a:lvl5pPr marL="1990725" algn="l" defTabSz="995363" rtl="0" eaLnBrk="0" fontAlgn="base" hangingPunct="0">
      <a:spcBef>
        <a:spcPct val="30000"/>
      </a:spcBef>
      <a:spcAft>
        <a:spcPct val="0"/>
      </a:spcAft>
      <a:defRPr kumimoji="1" sz="1300" kern="1200">
        <a:solidFill>
          <a:schemeClr val="tx1"/>
        </a:solidFill>
        <a:latin typeface="+mn-lt"/>
        <a:ea typeface="+mn-ea"/>
        <a:cs typeface="+mn-cs"/>
      </a:defRPr>
    </a:lvl5pPr>
    <a:lvl6pPr marL="2488768" algn="l" defTabSz="995507" rtl="0" eaLnBrk="1" latinLnBrk="0" hangingPunct="1">
      <a:defRPr kumimoji="1" sz="1306" kern="1200">
        <a:solidFill>
          <a:schemeClr val="tx1"/>
        </a:solidFill>
        <a:latin typeface="+mn-lt"/>
        <a:ea typeface="+mn-ea"/>
        <a:cs typeface="+mn-cs"/>
      </a:defRPr>
    </a:lvl6pPr>
    <a:lvl7pPr marL="2986522" algn="l" defTabSz="995507" rtl="0" eaLnBrk="1" latinLnBrk="0" hangingPunct="1">
      <a:defRPr kumimoji="1" sz="1306" kern="1200">
        <a:solidFill>
          <a:schemeClr val="tx1"/>
        </a:solidFill>
        <a:latin typeface="+mn-lt"/>
        <a:ea typeface="+mn-ea"/>
        <a:cs typeface="+mn-cs"/>
      </a:defRPr>
    </a:lvl7pPr>
    <a:lvl8pPr marL="3484275" algn="l" defTabSz="995507" rtl="0" eaLnBrk="1" latinLnBrk="0" hangingPunct="1">
      <a:defRPr kumimoji="1" sz="1306" kern="1200">
        <a:solidFill>
          <a:schemeClr val="tx1"/>
        </a:solidFill>
        <a:latin typeface="+mn-lt"/>
        <a:ea typeface="+mn-ea"/>
        <a:cs typeface="+mn-cs"/>
      </a:defRPr>
    </a:lvl8pPr>
    <a:lvl9pPr marL="3982029" algn="l" defTabSz="995507" rtl="0" eaLnBrk="1" latinLnBrk="0" hangingPunct="1">
      <a:defRPr kumimoji="1" sz="130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473B1C04-2F65-42EA-AF64-E049B42018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4D331767-B76C-44F4-8CB7-E7A2C2D8B7DF}"/>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8196" name="スライド番号プレースホルダー 3">
            <a:extLst>
              <a:ext uri="{FF2B5EF4-FFF2-40B4-BE49-F238E27FC236}">
                <a16:creationId xmlns:a16="http://schemas.microsoft.com/office/drawing/2014/main" id="{AA283BFE-7D2B-4AD6-B4CA-1A56231AF7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D0E55B9-435D-4821-8DA2-BA6E623D0A40}" type="slidenum">
              <a:rPr lang="ja-JP" altLang="en-US" smtClean="0">
                <a:latin typeface="游ゴシック" panose="020B0400000000000000" pitchFamily="50" charset="-128"/>
              </a:rPr>
              <a:pPr fontAlgn="base">
                <a:spcBef>
                  <a:spcPct val="0"/>
                </a:spcBef>
                <a:spcAft>
                  <a:spcPct val="0"/>
                </a:spcAft>
              </a:pPr>
              <a:t>1</a:t>
            </a:fld>
            <a:endParaRPr lang="ja-JP" altLang="en-US">
              <a:latin typeface="游ゴシック" panose="020B0400000000000000" pitchFamily="5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ー 1">
            <a:extLst>
              <a:ext uri="{FF2B5EF4-FFF2-40B4-BE49-F238E27FC236}">
                <a16:creationId xmlns:a16="http://schemas.microsoft.com/office/drawing/2014/main" id="{8E649C4D-21D6-479E-9F74-1E149DC99B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79269A55-CE46-4155-B5FA-F09F01787BDA}"/>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4580" name="スライド番号プレースホルダー 3">
            <a:extLst>
              <a:ext uri="{FF2B5EF4-FFF2-40B4-BE49-F238E27FC236}">
                <a16:creationId xmlns:a16="http://schemas.microsoft.com/office/drawing/2014/main" id="{FB110D90-16BD-4C4A-9306-A799FD22BF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AC78B89-1617-4068-AB75-DF9A48C0811F}" type="slidenum">
              <a:rPr lang="ja-JP" altLang="en-US" smtClean="0">
                <a:latin typeface="游ゴシック" panose="020B0400000000000000" pitchFamily="50" charset="-128"/>
              </a:rPr>
              <a:pPr fontAlgn="base">
                <a:spcBef>
                  <a:spcPct val="0"/>
                </a:spcBef>
                <a:spcAft>
                  <a:spcPct val="0"/>
                </a:spcAft>
              </a:pPr>
              <a:t>10</a:t>
            </a:fld>
            <a:endParaRPr lang="ja-JP" altLang="en-US">
              <a:latin typeface="游ゴシック" panose="020B0400000000000000" pitchFamily="5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a:extLst>
              <a:ext uri="{FF2B5EF4-FFF2-40B4-BE49-F238E27FC236}">
                <a16:creationId xmlns:a16="http://schemas.microsoft.com/office/drawing/2014/main" id="{910B5649-3027-42DE-82DD-B0E110C2D6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BCE043A5-3125-45DB-881B-3C6656ED9A3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6628" name="スライド番号プレースホルダー 3">
            <a:extLst>
              <a:ext uri="{FF2B5EF4-FFF2-40B4-BE49-F238E27FC236}">
                <a16:creationId xmlns:a16="http://schemas.microsoft.com/office/drawing/2014/main" id="{324E08AE-63E3-410D-96AC-43C0DA1B32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D6689CE-15BD-4407-B006-E23342F70082}" type="slidenum">
              <a:rPr lang="ja-JP" altLang="en-US" smtClean="0">
                <a:latin typeface="游ゴシック" panose="020B0400000000000000" pitchFamily="50" charset="-128"/>
              </a:rPr>
              <a:pPr fontAlgn="base">
                <a:spcBef>
                  <a:spcPct val="0"/>
                </a:spcBef>
                <a:spcAft>
                  <a:spcPct val="0"/>
                </a:spcAft>
              </a:pPr>
              <a:t>11</a:t>
            </a:fld>
            <a:endParaRPr lang="ja-JP" altLang="en-US">
              <a:latin typeface="游ゴシック" panose="020B0400000000000000" pitchFamily="5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a:extLst>
              <a:ext uri="{FF2B5EF4-FFF2-40B4-BE49-F238E27FC236}">
                <a16:creationId xmlns:a16="http://schemas.microsoft.com/office/drawing/2014/main" id="{F6A0138A-3AB1-48A1-B6A5-352648CC6A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B41788E-4EFE-4CBD-AAE8-597C4B42FDC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8676" name="スライド番号プレースホルダー 3">
            <a:extLst>
              <a:ext uri="{FF2B5EF4-FFF2-40B4-BE49-F238E27FC236}">
                <a16:creationId xmlns:a16="http://schemas.microsoft.com/office/drawing/2014/main" id="{6E63150D-886A-4293-BFB4-1A81E29431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25814E8-A852-47C8-AE59-A1933539F8E6}" type="slidenum">
              <a:rPr lang="ja-JP" altLang="en-US" smtClean="0">
                <a:latin typeface="游ゴシック" panose="020B0400000000000000" pitchFamily="50" charset="-128"/>
              </a:rPr>
              <a:pPr fontAlgn="base">
                <a:spcBef>
                  <a:spcPct val="0"/>
                </a:spcBef>
                <a:spcAft>
                  <a:spcPct val="0"/>
                </a:spcAft>
              </a:pPr>
              <a:t>12</a:t>
            </a:fld>
            <a:endParaRPr lang="ja-JP" altLang="en-US">
              <a:latin typeface="游ゴシック" panose="020B0400000000000000" pitchFamily="50"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ー 1">
            <a:extLst>
              <a:ext uri="{FF2B5EF4-FFF2-40B4-BE49-F238E27FC236}">
                <a16:creationId xmlns:a16="http://schemas.microsoft.com/office/drawing/2014/main" id="{7098C99D-BF62-4F1E-BB8A-7CD0FAD97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603D4530-71BA-405B-A9B1-8EF4735581D4}"/>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0724" name="スライド番号プレースホルダー 3">
            <a:extLst>
              <a:ext uri="{FF2B5EF4-FFF2-40B4-BE49-F238E27FC236}">
                <a16:creationId xmlns:a16="http://schemas.microsoft.com/office/drawing/2014/main" id="{E7A712AF-0F7C-417A-B826-D428B94468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380B5B7-8E41-4588-837C-39ABDC5B3274}" type="slidenum">
              <a:rPr lang="ja-JP" altLang="en-US" smtClean="0">
                <a:latin typeface="游ゴシック" panose="020B0400000000000000" pitchFamily="50" charset="-128"/>
              </a:rPr>
              <a:pPr fontAlgn="base">
                <a:spcBef>
                  <a:spcPct val="0"/>
                </a:spcBef>
                <a:spcAft>
                  <a:spcPct val="0"/>
                </a:spcAft>
              </a:pPr>
              <a:t>13</a:t>
            </a:fld>
            <a:endParaRPr lang="ja-JP" altLang="en-US">
              <a:latin typeface="游ゴシック" panose="020B0400000000000000" pitchFamily="50"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a:extLst>
              <a:ext uri="{FF2B5EF4-FFF2-40B4-BE49-F238E27FC236}">
                <a16:creationId xmlns:a16="http://schemas.microsoft.com/office/drawing/2014/main" id="{23F06683-414C-4655-9426-177880EAC5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5CB223B4-BF1C-4134-A27A-1AE065B484CB}"/>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5844" name="スライド番号プレースホルダー 3">
            <a:extLst>
              <a:ext uri="{FF2B5EF4-FFF2-40B4-BE49-F238E27FC236}">
                <a16:creationId xmlns:a16="http://schemas.microsoft.com/office/drawing/2014/main" id="{11C9456F-A568-4969-A1C4-4C090AAC70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3FB15FCA-64DA-4AE7-B4A6-9CC1160E1EA0}" type="slidenum">
              <a:rPr lang="ja-JP" altLang="en-US" smtClean="0">
                <a:latin typeface="游ゴシック" panose="020B0400000000000000" pitchFamily="50" charset="-128"/>
              </a:rPr>
              <a:pPr fontAlgn="base">
                <a:spcBef>
                  <a:spcPct val="0"/>
                </a:spcBef>
                <a:spcAft>
                  <a:spcPct val="0"/>
                </a:spcAft>
              </a:pPr>
              <a:t>14</a:t>
            </a:fld>
            <a:endParaRPr lang="ja-JP" altLang="en-US">
              <a:latin typeface="游ゴシック" panose="020B0400000000000000" pitchFamily="50"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a:extLst>
              <a:ext uri="{FF2B5EF4-FFF2-40B4-BE49-F238E27FC236}">
                <a16:creationId xmlns:a16="http://schemas.microsoft.com/office/drawing/2014/main" id="{B0E73622-2866-47BD-BAF2-1B9FB372EF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4463CF3-98FC-4A4D-92FC-FF4EF9E8888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7892" name="スライド番号プレースホルダー 3">
            <a:extLst>
              <a:ext uri="{FF2B5EF4-FFF2-40B4-BE49-F238E27FC236}">
                <a16:creationId xmlns:a16="http://schemas.microsoft.com/office/drawing/2014/main" id="{BAB3C65C-80CE-4FE1-8523-AE11A209F1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BBC222F-AB08-4934-9520-01A8C7DBD55C}" type="slidenum">
              <a:rPr lang="ja-JP" altLang="en-US" smtClean="0">
                <a:latin typeface="游ゴシック" panose="020B0400000000000000" pitchFamily="50" charset="-128"/>
              </a:rPr>
              <a:pPr fontAlgn="base">
                <a:spcBef>
                  <a:spcPct val="0"/>
                </a:spcBef>
                <a:spcAft>
                  <a:spcPct val="0"/>
                </a:spcAft>
              </a:pPr>
              <a:t>15</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2888734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a:extLst>
              <a:ext uri="{FF2B5EF4-FFF2-40B4-BE49-F238E27FC236}">
                <a16:creationId xmlns:a16="http://schemas.microsoft.com/office/drawing/2014/main" id="{B3C9C6B4-AC42-4D99-AF70-3EB4CD8C66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E5793A4-469C-4C18-98E4-CABA6D98C2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41988" name="スライド番号プレースホルダー 3">
            <a:extLst>
              <a:ext uri="{FF2B5EF4-FFF2-40B4-BE49-F238E27FC236}">
                <a16:creationId xmlns:a16="http://schemas.microsoft.com/office/drawing/2014/main" id="{DF84BFF3-908C-4DED-AC0F-CF679D3278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83CB7EE-47FB-46F0-A3AD-C926F6F5FBE0}" type="slidenum">
              <a:rPr lang="ja-JP" altLang="en-US" smtClean="0">
                <a:latin typeface="游ゴシック" panose="020B0400000000000000" pitchFamily="50" charset="-128"/>
              </a:rPr>
              <a:pPr fontAlgn="base">
                <a:spcBef>
                  <a:spcPct val="0"/>
                </a:spcBef>
                <a:spcAft>
                  <a:spcPct val="0"/>
                </a:spcAft>
              </a:pPr>
              <a:t>16</a:t>
            </a:fld>
            <a:endParaRPr lang="ja-JP" altLang="en-US">
              <a:latin typeface="游ゴシック" panose="020B0400000000000000" pitchFamily="50"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a:extLst>
              <a:ext uri="{FF2B5EF4-FFF2-40B4-BE49-F238E27FC236}">
                <a16:creationId xmlns:a16="http://schemas.microsoft.com/office/drawing/2014/main" id="{C13EDF21-1B20-4314-A562-8EA1BB39A2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92E95E27-C021-4626-AFCE-E781C6FF537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4036" name="スライド番号プレースホルダー 3">
            <a:extLst>
              <a:ext uri="{FF2B5EF4-FFF2-40B4-BE49-F238E27FC236}">
                <a16:creationId xmlns:a16="http://schemas.microsoft.com/office/drawing/2014/main" id="{0F714465-69D7-4C07-9B02-8BAFE5A6879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F4B4F6B-C069-46F4-B010-FF17FAEDF7B8}" type="slidenum">
              <a:rPr lang="ja-JP" altLang="en-US" smtClean="0">
                <a:latin typeface="游ゴシック" panose="020B0400000000000000" pitchFamily="50" charset="-128"/>
              </a:rPr>
              <a:pPr fontAlgn="base">
                <a:spcBef>
                  <a:spcPct val="0"/>
                </a:spcBef>
                <a:spcAft>
                  <a:spcPct val="0"/>
                </a:spcAft>
              </a:pPr>
              <a:t>17</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38827410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a:extLst>
              <a:ext uri="{FF2B5EF4-FFF2-40B4-BE49-F238E27FC236}">
                <a16:creationId xmlns:a16="http://schemas.microsoft.com/office/drawing/2014/main" id="{C26911E0-82BA-46E4-A983-579719987E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AFDC6F07-B9D7-45BA-9B71-8D9E68B99309}"/>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6084" name="スライド番号プレースホルダー 3">
            <a:extLst>
              <a:ext uri="{FF2B5EF4-FFF2-40B4-BE49-F238E27FC236}">
                <a16:creationId xmlns:a16="http://schemas.microsoft.com/office/drawing/2014/main" id="{0A06A508-64B6-46F4-8195-43AA697191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A17E26B-396C-4BB6-8EFE-F7618E275D2E}" type="slidenum">
              <a:rPr lang="ja-JP" altLang="en-US" smtClean="0">
                <a:latin typeface="游ゴシック" panose="020B0400000000000000" pitchFamily="50" charset="-128"/>
              </a:rPr>
              <a:pPr fontAlgn="base">
                <a:spcBef>
                  <a:spcPct val="0"/>
                </a:spcBef>
                <a:spcAft>
                  <a:spcPct val="0"/>
                </a:spcAft>
              </a:pPr>
              <a:t>18</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868022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a:extLst>
              <a:ext uri="{FF2B5EF4-FFF2-40B4-BE49-F238E27FC236}">
                <a16:creationId xmlns:a16="http://schemas.microsoft.com/office/drawing/2014/main" id="{4AB06807-D9FD-4989-8EC3-8F27C6CFE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8F6E1B4-C613-4068-AAEF-7FF4C0121CF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60420" name="スライド番号プレースホルダー 3">
            <a:extLst>
              <a:ext uri="{FF2B5EF4-FFF2-40B4-BE49-F238E27FC236}">
                <a16:creationId xmlns:a16="http://schemas.microsoft.com/office/drawing/2014/main" id="{25FA95E4-7FD6-466A-A419-4168566A64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AC448AC0-5225-41EC-8138-34449942F645}" type="slidenum">
              <a:rPr lang="ja-JP" altLang="en-US" smtClean="0">
                <a:latin typeface="游ゴシック" panose="020B0400000000000000" pitchFamily="50" charset="-128"/>
              </a:rPr>
              <a:pPr fontAlgn="base">
                <a:spcBef>
                  <a:spcPct val="0"/>
                </a:spcBef>
                <a:spcAft>
                  <a:spcPct val="0"/>
                </a:spcAft>
              </a:pPr>
              <a:t>19</a:t>
            </a:fld>
            <a:endParaRPr lang="ja-JP" altLang="en-US">
              <a:latin typeface="游ゴシック" panose="020B0400000000000000" pitchFamily="5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F33A27C3-F628-477D-82F1-F1FFDDDD54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ノート プレースホルダー 2">
            <a:extLst>
              <a:ext uri="{FF2B5EF4-FFF2-40B4-BE49-F238E27FC236}">
                <a16:creationId xmlns:a16="http://schemas.microsoft.com/office/drawing/2014/main" id="{0C26EFF3-B8F2-46BE-B43C-98C4EA425D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0244" name="スライド番号プレースホルダー 3">
            <a:extLst>
              <a:ext uri="{FF2B5EF4-FFF2-40B4-BE49-F238E27FC236}">
                <a16:creationId xmlns:a16="http://schemas.microsoft.com/office/drawing/2014/main" id="{46460565-2C1A-4FC1-A4EB-5B7BD3DA57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C6D21A4A-3A93-47AB-847F-BBEF31EC224F}" type="slidenum">
              <a:rPr lang="ja-JP" altLang="en-US" smtClean="0">
                <a:latin typeface="游ゴシック" panose="020B0400000000000000" pitchFamily="50" charset="-128"/>
              </a:rPr>
              <a:pPr fontAlgn="base">
                <a:spcBef>
                  <a:spcPct val="0"/>
                </a:spcBef>
                <a:spcAft>
                  <a:spcPct val="0"/>
                </a:spcAft>
              </a:pPr>
              <a:t>2</a:t>
            </a:fld>
            <a:endParaRPr lang="ja-JP" altLang="en-US">
              <a:latin typeface="游ゴシック" panose="020B0400000000000000" pitchFamily="50"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20</a:t>
            </a:fld>
            <a:endParaRPr lang="ja-JP" altLang="en-US">
              <a:latin typeface="游ゴシック" panose="020B0400000000000000" pitchFamily="50"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24</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0622617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25</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2269533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660DD7F3-A6A2-45FD-8B3D-C8ABD9BA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F7B5E8CC-E540-41FB-B969-27D8AC26D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0ACD18C3-F244-46AF-8DB7-1CCB8BB2DFA1}"/>
              </a:ext>
            </a:extLst>
          </p:cNvPr>
          <p:cNvSpPr>
            <a:spLocks noGrp="1"/>
          </p:cNvSpPr>
          <p:nvPr>
            <p:ph type="sldNum" sz="quarter" idx="5"/>
          </p:nvPr>
        </p:nvSpPr>
        <p:spPr/>
        <p:txBody>
          <a:bodyPr/>
          <a:lstStyle/>
          <a:p>
            <a:pPr>
              <a:defRPr/>
            </a:pPr>
            <a:fld id="{360B2727-B27C-4513-A0F3-3CF5490AC88E}" type="slidenum">
              <a:rPr lang="ja-JP" altLang="en-US" smtClean="0"/>
              <a:pPr>
                <a:defRPr/>
              </a:pPr>
              <a:t>26</a:t>
            </a:fld>
            <a:endParaRPr lang="ja-JP" altLang="en-US"/>
          </a:p>
        </p:txBody>
      </p:sp>
    </p:spTree>
    <p:extLst>
      <p:ext uri="{BB962C8B-B14F-4D97-AF65-F5344CB8AC3E}">
        <p14:creationId xmlns:p14="http://schemas.microsoft.com/office/powerpoint/2010/main" val="38337009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27</a:t>
            </a:fld>
            <a:endParaRPr lang="ja-JP" altLang="en-US">
              <a:latin typeface="游ゴシック" panose="020B0400000000000000" pitchFamily="50"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28</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448964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29</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5900660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30</a:t>
            </a:fld>
            <a:endParaRPr lang="ja-JP" altLang="en-US">
              <a:latin typeface="游ゴシック" panose="020B0400000000000000" pitchFamily="50"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31</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326363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660DD7F3-A6A2-45FD-8B3D-C8ABD9BA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F7B5E8CC-E540-41FB-B969-27D8AC26D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0ACD18C3-F244-46AF-8DB7-1CCB8BB2DFA1}"/>
              </a:ext>
            </a:extLst>
          </p:cNvPr>
          <p:cNvSpPr>
            <a:spLocks noGrp="1"/>
          </p:cNvSpPr>
          <p:nvPr>
            <p:ph type="sldNum" sz="quarter" idx="5"/>
          </p:nvPr>
        </p:nvSpPr>
        <p:spPr/>
        <p:txBody>
          <a:bodyPr/>
          <a:lstStyle/>
          <a:p>
            <a:pPr>
              <a:defRPr/>
            </a:pPr>
            <a:fld id="{360B2727-B27C-4513-A0F3-3CF5490AC88E}" type="slidenum">
              <a:rPr lang="ja-JP" altLang="en-US" smtClean="0"/>
              <a:pPr>
                <a:defRPr/>
              </a:pPr>
              <a:t>32</a:t>
            </a:fld>
            <a:endParaRPr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F33A27C3-F628-477D-82F1-F1FFDDDD54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ノート プレースホルダー 2">
            <a:extLst>
              <a:ext uri="{FF2B5EF4-FFF2-40B4-BE49-F238E27FC236}">
                <a16:creationId xmlns:a16="http://schemas.microsoft.com/office/drawing/2014/main" id="{0C26EFF3-B8F2-46BE-B43C-98C4EA425D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0244" name="スライド番号プレースホルダー 3">
            <a:extLst>
              <a:ext uri="{FF2B5EF4-FFF2-40B4-BE49-F238E27FC236}">
                <a16:creationId xmlns:a16="http://schemas.microsoft.com/office/drawing/2014/main" id="{46460565-2C1A-4FC1-A4EB-5B7BD3DA57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C6D21A4A-3A93-47AB-847F-BBEF31EC224F}" type="slidenum">
              <a:rPr lang="ja-JP" altLang="en-US" smtClean="0">
                <a:latin typeface="游ゴシック" panose="020B0400000000000000" pitchFamily="50" charset="-128"/>
              </a:rPr>
              <a:pPr fontAlgn="base">
                <a:spcBef>
                  <a:spcPct val="0"/>
                </a:spcBef>
                <a:spcAft>
                  <a:spcPct val="0"/>
                </a:spcAft>
              </a:pPr>
              <a:t>3</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21262395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슬라이드 이미지 개체 틀 1">
            <a:extLst>
              <a:ext uri="{FF2B5EF4-FFF2-40B4-BE49-F238E27FC236}">
                <a16:creationId xmlns:a16="http://schemas.microsoft.com/office/drawing/2014/main" id="{493BEC16-20DE-4C09-BA76-26571FAA21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0CD03FAA-6C4C-421E-BCEA-D2ED9F1A45EB}"/>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72708" name="슬라이드 번호 개체 틀 3">
            <a:extLst>
              <a:ext uri="{FF2B5EF4-FFF2-40B4-BE49-F238E27FC236}">
                <a16:creationId xmlns:a16="http://schemas.microsoft.com/office/drawing/2014/main" id="{9B234637-9CC2-4510-A2A4-B93FE7621A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8D8239DA-AFD1-4D54-A1C1-D6C78E5B2ABE}" type="slidenum">
              <a:rPr lang="ja-JP" altLang="en-US" smtClean="0">
                <a:latin typeface="游ゴシック" panose="020B0400000000000000" pitchFamily="50" charset="-128"/>
              </a:rPr>
              <a:pPr fontAlgn="base">
                <a:spcBef>
                  <a:spcPct val="0"/>
                </a:spcBef>
                <a:spcAft>
                  <a:spcPct val="0"/>
                </a:spcAft>
              </a:pPr>
              <a:t>35</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34797905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ー 1">
            <a:extLst>
              <a:ext uri="{FF2B5EF4-FFF2-40B4-BE49-F238E27FC236}">
                <a16:creationId xmlns:a16="http://schemas.microsoft.com/office/drawing/2014/main" id="{AD6ED7A1-8B58-4DAB-9DFB-CFF84E5564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ノート プレースホルダー 2">
            <a:extLst>
              <a:ext uri="{FF2B5EF4-FFF2-40B4-BE49-F238E27FC236}">
                <a16:creationId xmlns:a16="http://schemas.microsoft.com/office/drawing/2014/main" id="{85CB10C6-9447-4CE9-9950-C9FF288F2A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8E0E7E6B-568B-40A8-9284-C7FE3562C071}"/>
              </a:ext>
            </a:extLst>
          </p:cNvPr>
          <p:cNvSpPr>
            <a:spLocks noGrp="1"/>
          </p:cNvSpPr>
          <p:nvPr>
            <p:ph type="sldNum" sz="quarter" idx="5"/>
          </p:nvPr>
        </p:nvSpPr>
        <p:spPr/>
        <p:txBody>
          <a:bodyPr/>
          <a:lstStyle/>
          <a:p>
            <a:pPr>
              <a:defRPr/>
            </a:pPr>
            <a:fld id="{BD78A4DF-43BE-43E8-B52C-F5B1F235A7BC}" type="slidenum">
              <a:rPr lang="ja-JP" altLang="en-US" smtClean="0"/>
              <a:pPr>
                <a:defRPr/>
              </a:pPr>
              <a:t>36</a:t>
            </a:fld>
            <a:endParaRPr lang="ja-JP"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슬라이드 이미지 개체 틀 1">
            <a:extLst>
              <a:ext uri="{FF2B5EF4-FFF2-40B4-BE49-F238E27FC236}">
                <a16:creationId xmlns:a16="http://schemas.microsoft.com/office/drawing/2014/main" id="{EC37EAD1-0CF2-40BC-B804-223C767939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4F628847-6E8B-45A5-A0F5-D781F29361DD}"/>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67588" name="슬라이드 번호 개체 틀 3">
            <a:extLst>
              <a:ext uri="{FF2B5EF4-FFF2-40B4-BE49-F238E27FC236}">
                <a16:creationId xmlns:a16="http://schemas.microsoft.com/office/drawing/2014/main" id="{80C91DBE-180F-4598-AEF0-B6D7F924AD5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29846F87-FFCD-4E6F-9A56-E4DA8184D1D5}" type="slidenum">
              <a:rPr lang="ja-JP" altLang="en-US" smtClean="0">
                <a:latin typeface="游ゴシック" panose="020B0400000000000000" pitchFamily="50" charset="-128"/>
              </a:rPr>
              <a:pPr fontAlgn="base">
                <a:spcBef>
                  <a:spcPct val="0"/>
                </a:spcBef>
                <a:spcAft>
                  <a:spcPct val="0"/>
                </a:spcAft>
              </a:pPr>
              <a:t>37</a:t>
            </a:fld>
            <a:endParaRPr lang="ja-JP" altLang="en-US">
              <a:latin typeface="游ゴシック" panose="020B0400000000000000" pitchFamily="50"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ー 1">
            <a:extLst>
              <a:ext uri="{FF2B5EF4-FFF2-40B4-BE49-F238E27FC236}">
                <a16:creationId xmlns:a16="http://schemas.microsoft.com/office/drawing/2014/main" id="{ABA26552-7F72-48E5-AD66-DD885F006A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E9B8854-B294-41EE-9915-F2F337E6571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2292" name="スライド番号プレースホルダー 3">
            <a:extLst>
              <a:ext uri="{FF2B5EF4-FFF2-40B4-BE49-F238E27FC236}">
                <a16:creationId xmlns:a16="http://schemas.microsoft.com/office/drawing/2014/main" id="{40886D4E-28BF-4026-BE0E-67B24E530E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E3178C4-819A-4101-8054-C933C62CE246}" type="slidenum">
              <a:rPr lang="ja-JP" altLang="en-US" smtClean="0">
                <a:latin typeface="游ゴシック" panose="020B0400000000000000" pitchFamily="50" charset="-128"/>
              </a:rPr>
              <a:pPr fontAlgn="base">
                <a:spcBef>
                  <a:spcPct val="0"/>
                </a:spcBef>
                <a:spcAft>
                  <a:spcPct val="0"/>
                </a:spcAft>
              </a:pPr>
              <a:t>4</a:t>
            </a:fld>
            <a:endParaRPr lang="ja-JP" altLang="en-US">
              <a:latin typeface="游ゴシック" panose="020B0400000000000000" pitchFamily="5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スライド イメージ プレースホルダー 1">
            <a:extLst>
              <a:ext uri="{FF2B5EF4-FFF2-40B4-BE49-F238E27FC236}">
                <a16:creationId xmlns:a16="http://schemas.microsoft.com/office/drawing/2014/main" id="{5BE03B84-866B-4A62-909C-A9C36768FC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DA67337-3D74-4541-ABC8-25BFE40D270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4340" name="スライド番号プレースホルダー 3">
            <a:extLst>
              <a:ext uri="{FF2B5EF4-FFF2-40B4-BE49-F238E27FC236}">
                <a16:creationId xmlns:a16="http://schemas.microsoft.com/office/drawing/2014/main" id="{82E412D8-9933-4E65-A62E-5F55CC515D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B1E0050-9EA1-48F3-A07B-FA31238E69A6}" type="slidenum">
              <a:rPr lang="ja-JP" altLang="en-US" smtClean="0">
                <a:latin typeface="游ゴシック" panose="020B0400000000000000" pitchFamily="50" charset="-128"/>
              </a:rPr>
              <a:pPr fontAlgn="base">
                <a:spcBef>
                  <a:spcPct val="0"/>
                </a:spcBef>
                <a:spcAft>
                  <a:spcPct val="0"/>
                </a:spcAft>
              </a:pPr>
              <a:t>5</a:t>
            </a:fld>
            <a:endParaRPr lang="ja-JP" altLang="en-US">
              <a:latin typeface="游ゴシック" panose="020B0400000000000000" pitchFamily="50"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a:extLst>
              <a:ext uri="{FF2B5EF4-FFF2-40B4-BE49-F238E27FC236}">
                <a16:creationId xmlns:a16="http://schemas.microsoft.com/office/drawing/2014/main" id="{76F3CF66-5C05-49F2-A614-3638EC5429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AF2CB61-DDB6-4221-9F43-E86E57C5976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8436" name="スライド番号プレースホルダー 3">
            <a:extLst>
              <a:ext uri="{FF2B5EF4-FFF2-40B4-BE49-F238E27FC236}">
                <a16:creationId xmlns:a16="http://schemas.microsoft.com/office/drawing/2014/main" id="{58B4AA8A-EA30-4E79-A633-36335444CB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0B38390-25D0-4243-9DE2-780FBD2D2C13}" type="slidenum">
              <a:rPr lang="ja-JP" altLang="en-US" smtClean="0">
                <a:latin typeface="游ゴシック" panose="020B0400000000000000" pitchFamily="50" charset="-128"/>
              </a:rPr>
              <a:pPr fontAlgn="base">
                <a:spcBef>
                  <a:spcPct val="0"/>
                </a:spcBef>
                <a:spcAft>
                  <a:spcPct val="0"/>
                </a:spcAft>
              </a:pPr>
              <a:t>6</a:t>
            </a:fld>
            <a:endParaRPr lang="ja-JP" altLang="en-US">
              <a:latin typeface="游ゴシック" panose="020B0400000000000000" pitchFamily="5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a:extLst>
              <a:ext uri="{FF2B5EF4-FFF2-40B4-BE49-F238E27FC236}">
                <a16:creationId xmlns:a16="http://schemas.microsoft.com/office/drawing/2014/main" id="{C87AFAD4-043C-4B01-8D1A-CA6D548611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9D026D3-2A2E-4811-A6E5-C122F999C211}"/>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0484" name="スライド番号プレースホルダー 3">
            <a:extLst>
              <a:ext uri="{FF2B5EF4-FFF2-40B4-BE49-F238E27FC236}">
                <a16:creationId xmlns:a16="http://schemas.microsoft.com/office/drawing/2014/main" id="{DD50571A-140B-47BD-B9CA-37B2F8889B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F27CC6E-D59C-4C5C-8E5C-3FD2CB964BE4}" type="slidenum">
              <a:rPr lang="ja-JP" altLang="en-US" smtClean="0">
                <a:latin typeface="游ゴシック" panose="020B0400000000000000" pitchFamily="50" charset="-128"/>
              </a:rPr>
              <a:pPr fontAlgn="base">
                <a:spcBef>
                  <a:spcPct val="0"/>
                </a:spcBef>
                <a:spcAft>
                  <a:spcPct val="0"/>
                </a:spcAft>
              </a:pPr>
              <a:t>7</a:t>
            </a:fld>
            <a:endParaRPr lang="ja-JP" altLang="en-US">
              <a:latin typeface="游ゴシック" panose="020B0400000000000000" pitchFamily="5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a:extLst>
              <a:ext uri="{FF2B5EF4-FFF2-40B4-BE49-F238E27FC236}">
                <a16:creationId xmlns:a16="http://schemas.microsoft.com/office/drawing/2014/main" id="{1A5E163A-9731-4759-B1BD-9A630554AB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E21FD3A-50D2-4B6B-A8CD-31116498B20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2532" name="スライド番号プレースホルダー 3">
            <a:extLst>
              <a:ext uri="{FF2B5EF4-FFF2-40B4-BE49-F238E27FC236}">
                <a16:creationId xmlns:a16="http://schemas.microsoft.com/office/drawing/2014/main" id="{76782070-BB8E-4184-90BB-BACD783080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C1A9580-2D9A-4099-BD77-53F6D6C071EE}" type="slidenum">
              <a:rPr lang="ja-JP" altLang="en-US" smtClean="0">
                <a:latin typeface="游ゴシック" panose="020B0400000000000000" pitchFamily="50" charset="-128"/>
              </a:rPr>
              <a:pPr fontAlgn="base">
                <a:spcBef>
                  <a:spcPct val="0"/>
                </a:spcBef>
                <a:spcAft>
                  <a:spcPct val="0"/>
                </a:spcAft>
              </a:pPr>
              <a:t>8</a:t>
            </a:fld>
            <a:endParaRPr lang="ja-JP" altLang="en-US">
              <a:latin typeface="游ゴシック" panose="020B0400000000000000" pitchFamily="5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a:extLst>
              <a:ext uri="{FF2B5EF4-FFF2-40B4-BE49-F238E27FC236}">
                <a16:creationId xmlns:a16="http://schemas.microsoft.com/office/drawing/2014/main" id="{DB62565F-248C-4ED5-B481-245DFE275C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6D4092D-0391-4C2C-8CF2-2CDF27B72B9D}"/>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9940" name="スライド番号プレースホルダー 3">
            <a:extLst>
              <a:ext uri="{FF2B5EF4-FFF2-40B4-BE49-F238E27FC236}">
                <a16:creationId xmlns:a16="http://schemas.microsoft.com/office/drawing/2014/main" id="{06316425-AA3F-4D35-A199-F59A71434F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D1E16DF-A497-4604-9275-44826BF05CCB}" type="slidenum">
              <a:rPr lang="ja-JP" altLang="en-US" smtClean="0">
                <a:latin typeface="游ゴシック" panose="020B0400000000000000" pitchFamily="50" charset="-128"/>
              </a:rPr>
              <a:pPr fontAlgn="base">
                <a:spcBef>
                  <a:spcPct val="0"/>
                </a:spcBef>
                <a:spcAft>
                  <a:spcPct val="0"/>
                </a:spcAft>
              </a:pPr>
              <a:t>9</a:t>
            </a:fld>
            <a:endParaRPr lang="ja-JP" altLang="en-US">
              <a:latin typeface="游ゴシック" panose="020B0400000000000000" pitchFamily="5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se shee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67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p page">
    <p:spTree>
      <p:nvGrpSpPr>
        <p:cNvPr id="1" name=""/>
        <p:cNvGrpSpPr/>
        <p:nvPr/>
      </p:nvGrpSpPr>
      <p:grpSpPr>
        <a:xfrm>
          <a:off x="0" y="0"/>
          <a:ext cx="0" cy="0"/>
          <a:chOff x="0" y="0"/>
          <a:chExt cx="0" cy="0"/>
        </a:xfrm>
      </p:grpSpPr>
      <p:pic>
        <p:nvPicPr>
          <p:cNvPr id="3" name="図 11">
            <a:extLst>
              <a:ext uri="{FF2B5EF4-FFF2-40B4-BE49-F238E27FC236}">
                <a16:creationId xmlns:a16="http://schemas.microsoft.com/office/drawing/2014/main" id="{3AE998D4-1DA0-4451-87F6-222C2EBF780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1488" y="6723063"/>
            <a:ext cx="18415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タイトル 12"/>
          <p:cNvSpPr>
            <a:spLocks noGrp="1"/>
          </p:cNvSpPr>
          <p:nvPr>
            <p:ph type="title"/>
          </p:nvPr>
        </p:nvSpPr>
        <p:spPr>
          <a:xfrm>
            <a:off x="3971462" y="6612424"/>
            <a:ext cx="6486988" cy="407393"/>
          </a:xfrm>
          <a:prstGeom prst="rect">
            <a:avLst/>
          </a:prstGeom>
        </p:spPr>
        <p:txBody>
          <a:bodyPr/>
          <a:lstStyle>
            <a:lvl1pPr algn="r">
              <a:defRPr sz="2600" b="0" i="0">
                <a:latin typeface="Yu Mincho" panose="02020400000000000000" pitchFamily="18" charset="-128"/>
                <a:ea typeface="Yu Mincho"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69372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コピー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735013" y="6573437"/>
            <a:ext cx="9221787" cy="526619"/>
          </a:xfrm>
          <a:prstGeom prst="rect">
            <a:avLst/>
          </a:prstGeom>
        </p:spPr>
        <p:txBody>
          <a:bodyPr/>
          <a:lstStyle>
            <a:lvl1pPr algn="ctr">
              <a:defRPr sz="2900" b="1" i="0">
                <a:solidFill>
                  <a:schemeClr val="tx1">
                    <a:lumMod val="65000"/>
                    <a:lumOff val="35000"/>
                  </a:schemeClr>
                </a:solidFill>
                <a:latin typeface="Yu Mincho Demibold" panose="02020400000000000000" pitchFamily="18" charset="-128"/>
                <a:ea typeface="Yu Mincho Demibold"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141797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コピー1段">
    <p:spTree>
      <p:nvGrpSpPr>
        <p:cNvPr id="1" name=""/>
        <p:cNvGrpSpPr/>
        <p:nvPr/>
      </p:nvGrpSpPr>
      <p:grpSpPr>
        <a:xfrm>
          <a:off x="0" y="0"/>
          <a:ext cx="0" cy="0"/>
          <a:chOff x="0" y="0"/>
          <a:chExt cx="0" cy="0"/>
        </a:xfrm>
      </p:grpSpPr>
      <p:sp>
        <p:nvSpPr>
          <p:cNvPr id="7" name="Title 1"/>
          <p:cNvSpPr>
            <a:spLocks noGrp="1"/>
          </p:cNvSpPr>
          <p:nvPr>
            <p:ph type="title"/>
          </p:nvPr>
        </p:nvSpPr>
        <p:spPr>
          <a:xfrm>
            <a:off x="52673" y="6932553"/>
            <a:ext cx="10586466"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10" name="テキスト プレースホルダー 2"/>
          <p:cNvSpPr>
            <a:spLocks noGrp="1"/>
          </p:cNvSpPr>
          <p:nvPr>
            <p:ph type="body" sz="quarter" idx="10"/>
          </p:nvPr>
        </p:nvSpPr>
        <p:spPr>
          <a:xfrm>
            <a:off x="773112" y="6510856"/>
            <a:ext cx="9145587"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297217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コピー2段">
    <p:spTree>
      <p:nvGrpSpPr>
        <p:cNvPr id="1" name=""/>
        <p:cNvGrpSpPr/>
        <p:nvPr/>
      </p:nvGrpSpPr>
      <p:grpSpPr>
        <a:xfrm>
          <a:off x="0" y="0"/>
          <a:ext cx="0" cy="0"/>
          <a:chOff x="0" y="0"/>
          <a:chExt cx="0" cy="0"/>
        </a:xfrm>
      </p:grpSpPr>
      <p:sp>
        <p:nvSpPr>
          <p:cNvPr id="4" name="Title 1"/>
          <p:cNvSpPr>
            <a:spLocks noGrp="1"/>
          </p:cNvSpPr>
          <p:nvPr>
            <p:ph type="title"/>
          </p:nvPr>
        </p:nvSpPr>
        <p:spPr>
          <a:xfrm>
            <a:off x="0" y="6821239"/>
            <a:ext cx="10691813"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3" name="テキスト プレースホルダー 2"/>
          <p:cNvSpPr>
            <a:spLocks noGrp="1"/>
          </p:cNvSpPr>
          <p:nvPr>
            <p:ph type="body" sz="quarter" idx="10"/>
          </p:nvPr>
        </p:nvSpPr>
        <p:spPr>
          <a:xfrm>
            <a:off x="773114" y="6343885"/>
            <a:ext cx="9145586"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1831985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コピー無しタイトルあり">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3A33EB-99B6-4D90-BC9F-A71B9676209B}"/>
              </a:ext>
            </a:extLst>
          </p:cNvPr>
          <p:cNvSpPr/>
          <p:nvPr userDrawn="1"/>
        </p:nvSpPr>
        <p:spPr>
          <a:xfrm>
            <a:off x="0" y="5934075"/>
            <a:ext cx="10691813" cy="1625600"/>
          </a:xfrm>
          <a:prstGeom prst="rect">
            <a:avLst/>
          </a:prstGeom>
          <a:solidFill>
            <a:srgbClr val="F3F1EF"/>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sp>
        <p:nvSpPr>
          <p:cNvPr id="4" name="スライド番号プレースホルダー 4">
            <a:extLst>
              <a:ext uri="{FF2B5EF4-FFF2-40B4-BE49-F238E27FC236}">
                <a16:creationId xmlns:a16="http://schemas.microsoft.com/office/drawing/2014/main" id="{51F87745-45B5-3F43-805C-66E60FEA8DC1}"/>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FA4E35F7-4D63-41B2-AA18-A6700A01ACD6}" type="slidenum">
              <a:rPr kumimoji="1" lang="ja-JP" altLang="en-US" sz="1000" smtClean="0">
                <a:latin typeface="游明朝 Demibold" panose="02020600000000000000" pitchFamily="18" charset="-128"/>
                <a:ea typeface="游明朝 Demibold" panose="02020600000000000000" pitchFamily="18" charset="-128"/>
              </a:rPr>
              <a:pPr algn="r" fontAlgn="auto">
                <a:spcBef>
                  <a:spcPts val="0"/>
                </a:spcBef>
                <a:spcAft>
                  <a:spcPts val="0"/>
                </a:spcAft>
                <a:defRPr/>
              </a:pPr>
              <a:t>‹#›</a:t>
            </a:fld>
            <a:endParaRPr kumimoji="1" lang="ja-JP" altLang="en-US" sz="1000">
              <a:latin typeface="游明朝 Demibold" panose="02020600000000000000" pitchFamily="18" charset="-128"/>
              <a:ea typeface="游明朝 Demibold" panose="02020600000000000000" pitchFamily="18" charset="-128"/>
            </a:endParaRPr>
          </a:p>
        </p:txBody>
      </p:sp>
    </p:spTree>
    <p:extLst>
      <p:ext uri="{BB962C8B-B14F-4D97-AF65-F5344CB8AC3E}">
        <p14:creationId xmlns:p14="http://schemas.microsoft.com/office/powerpoint/2010/main" val="1099992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紺ベース">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B43673-156A-4343-ACC8-2463D350C964}"/>
              </a:ext>
            </a:extLst>
          </p:cNvPr>
          <p:cNvSpPr/>
          <p:nvPr userDrawn="1"/>
        </p:nvSpPr>
        <p:spPr>
          <a:xfrm>
            <a:off x="0" y="0"/>
            <a:ext cx="10691813" cy="7559675"/>
          </a:xfrm>
          <a:prstGeom prst="rect">
            <a:avLst/>
          </a:prstGeom>
          <a:solidFill>
            <a:srgbClr val="0F0E22"/>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r>
              <a:rPr kumimoji="1" lang="en-US" altLang="ja-JP" sz="2115" dirty="0"/>
              <a:t> </a:t>
            </a:r>
            <a:endParaRPr kumimoji="1" lang="ja-JP" altLang="en-US" sz="2115"/>
          </a:p>
        </p:txBody>
      </p:sp>
      <p:sp>
        <p:nvSpPr>
          <p:cNvPr id="3" name="スライド番号プレースホルダー 4">
            <a:extLst>
              <a:ext uri="{FF2B5EF4-FFF2-40B4-BE49-F238E27FC236}">
                <a16:creationId xmlns:a16="http://schemas.microsoft.com/office/drawing/2014/main" id="{D11C89F9-C147-494C-A418-127E20444744}"/>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DE26A5B1-3A96-4D38-BC62-D5C426C4686F}" type="slidenum">
              <a:rPr kumimoji="1" lang="ja-JP" altLang="en-US" sz="1000" smtClean="0">
                <a:solidFill>
                  <a:schemeClr val="bg1"/>
                </a:solidFill>
              </a:rPr>
              <a:pPr algn="r" fontAlgn="auto">
                <a:spcBef>
                  <a:spcPts val="0"/>
                </a:spcBef>
                <a:spcAft>
                  <a:spcPts val="0"/>
                </a:spcAft>
                <a:defRPr/>
              </a:pPr>
              <a:t>‹#›</a:t>
            </a:fld>
            <a:endParaRPr kumimoji="1" lang="ja-JP" altLang="en-US" sz="1000">
              <a:solidFill>
                <a:schemeClr val="bg1"/>
              </a:solidFill>
            </a:endParaRPr>
          </a:p>
        </p:txBody>
      </p:sp>
    </p:spTree>
    <p:extLst>
      <p:ext uri="{BB962C8B-B14F-4D97-AF65-F5344CB8AC3E}">
        <p14:creationId xmlns:p14="http://schemas.microsoft.com/office/powerpoint/2010/main" val="1572787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9D51339-A5D7-4E36-AAF8-394C8FB6E527}"/>
              </a:ext>
            </a:extLst>
          </p:cNvPr>
          <p:cNvSpPr/>
          <p:nvPr userDrawn="1"/>
        </p:nvSpPr>
        <p:spPr>
          <a:xfrm>
            <a:off x="0" y="0"/>
            <a:ext cx="10691813" cy="6434667"/>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ja-JP" altLang="en-US" sz="2115"/>
          </a:p>
        </p:txBody>
      </p:sp>
      <p:sp>
        <p:nvSpPr>
          <p:cNvPr id="16" name="スライド番号プレースホルダー 4">
            <a:extLst>
              <a:ext uri="{FF2B5EF4-FFF2-40B4-BE49-F238E27FC236}">
                <a16:creationId xmlns:a16="http://schemas.microsoft.com/office/drawing/2014/main" id="{3DD7CA8D-DF1E-42B3-B5DC-B77527109609}"/>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FA4E35F7-4D63-41B2-AA18-A6700A01ACD6}" type="slidenum">
              <a:rPr kumimoji="1" lang="ja-JP" altLang="en-US" sz="1000" smtClean="0">
                <a:latin typeface="游明朝 Demibold" panose="02020600000000000000" pitchFamily="18" charset="-128"/>
                <a:ea typeface="游明朝 Demibold" panose="02020600000000000000" pitchFamily="18" charset="-128"/>
              </a:rPr>
              <a:pPr algn="r" fontAlgn="auto">
                <a:spcBef>
                  <a:spcPts val="0"/>
                </a:spcBef>
                <a:spcAft>
                  <a:spcPts val="0"/>
                </a:spcAft>
                <a:defRPr/>
              </a:pPr>
              <a:t>‹#›</a:t>
            </a:fld>
            <a:endParaRPr kumimoji="1" lang="ja-JP" altLang="en-US" sz="1000">
              <a:latin typeface="游明朝 Demibold" panose="02020600000000000000" pitchFamily="18" charset="-128"/>
              <a:ea typeface="游明朝 Demibold" panose="02020600000000000000" pitchFamily="18" charset="-128"/>
            </a:endParaRPr>
          </a:p>
        </p:txBody>
      </p:sp>
      <p:grpSp>
        <p:nvGrpSpPr>
          <p:cNvPr id="1028" name="グループ化 3">
            <a:extLst>
              <a:ext uri="{FF2B5EF4-FFF2-40B4-BE49-F238E27FC236}">
                <a16:creationId xmlns:a16="http://schemas.microsoft.com/office/drawing/2014/main" id="{7619A719-1C56-4ABE-A347-EBBC5816FB4A}"/>
              </a:ext>
            </a:extLst>
          </p:cNvPr>
          <p:cNvGrpSpPr>
            <a:grpSpLocks/>
          </p:cNvGrpSpPr>
          <p:nvPr userDrawn="1"/>
        </p:nvGrpSpPr>
        <p:grpSpPr bwMode="auto">
          <a:xfrm>
            <a:off x="177800" y="2006600"/>
            <a:ext cx="215900" cy="3451225"/>
            <a:chOff x="122410" y="1831975"/>
            <a:chExt cx="215761" cy="3451227"/>
          </a:xfrm>
        </p:grpSpPr>
        <p:sp>
          <p:nvSpPr>
            <p:cNvPr id="9" name="テキスト ボックス 8">
              <a:extLst>
                <a:ext uri="{FF2B5EF4-FFF2-40B4-BE49-F238E27FC236}">
                  <a16:creationId xmlns:a16="http://schemas.microsoft.com/office/drawing/2014/main" id="{A7FC2365-F51B-459B-9A9F-9803A7AA891F}"/>
                </a:ext>
              </a:extLst>
            </p:cNvPr>
            <p:cNvSpPr txBox="1"/>
            <p:nvPr userDrawn="1"/>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2022.04-2022.09</a:t>
              </a:r>
              <a:endParaRPr kumimoji="1" lang="ja-JP" altLang="en-US" sz="800" b="1" spc="100">
                <a:solidFill>
                  <a:srgbClr val="2B3A5B"/>
                </a:solidFill>
                <a:latin typeface="Trajan Sans Pro Semibold" panose="020E0502050503020301" pitchFamily="34" charset="0"/>
              </a:endParaRPr>
            </a:p>
          </p:txBody>
        </p:sp>
        <p:sp>
          <p:nvSpPr>
            <p:cNvPr id="10" name="テキスト ボックス 9">
              <a:extLst>
                <a:ext uri="{FF2B5EF4-FFF2-40B4-BE49-F238E27FC236}">
                  <a16:creationId xmlns:a16="http://schemas.microsoft.com/office/drawing/2014/main" id="{162458D8-F901-4F93-A796-556A1C8B036E}"/>
                </a:ext>
              </a:extLst>
            </p:cNvPr>
            <p:cNvSpPr txBox="1"/>
            <p:nvPr userDrawn="1"/>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TOKYO PRIME</a:t>
              </a:r>
              <a:endParaRPr kumimoji="1" lang="ja-JP" altLang="en-US" sz="800" b="1" spc="100">
                <a:solidFill>
                  <a:srgbClr val="2B3A5B"/>
                </a:solidFill>
                <a:latin typeface="Trajan Sans Pro Semibold" panose="020E0502050503020301" pitchFamily="34" charset="0"/>
              </a:endParaRPr>
            </a:p>
          </p:txBody>
        </p:sp>
        <p:sp>
          <p:nvSpPr>
            <p:cNvPr id="11" name="テキスト ボックス 10">
              <a:extLst>
                <a:ext uri="{FF2B5EF4-FFF2-40B4-BE49-F238E27FC236}">
                  <a16:creationId xmlns:a16="http://schemas.microsoft.com/office/drawing/2014/main" id="{68EF2EC0-0B6F-46AC-91AD-4D8B5E797F46}"/>
                </a:ext>
              </a:extLst>
            </p:cNvPr>
            <p:cNvSpPr txBox="1"/>
            <p:nvPr userDrawn="1"/>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latin typeface="Trajan Sans Pro Semibold" panose="020E0502050503020301" pitchFamily="34" charset="0"/>
                </a:rPr>
                <a:t>IRIS INC.</a:t>
              </a:r>
              <a:endParaRPr kumimoji="1" lang="ja-JP" altLang="en-US" sz="800" b="1" spc="100">
                <a:latin typeface="Trajan Sans Pro Semibold" panose="020E0502050503020301" pitchFamily="34" charset="0"/>
              </a:endParaRPr>
            </a:p>
          </p:txBody>
        </p:sp>
      </p:grpSp>
    </p:spTree>
  </p:cSld>
  <p:clrMap bg1="lt1" tx1="dk1" bg2="lt2" tx2="dk2" accent1="accent1" accent2="accent2" accent3="accent3" accent4="accent4" accent5="accent5" accent6="accent6" hlink="hlink" folHlink="folHlink"/>
  <p:sldLayoutIdLst>
    <p:sldLayoutId id="2147483970" r:id="rId1"/>
    <p:sldLayoutId id="2147483974" r:id="rId2"/>
    <p:sldLayoutId id="2147483971" r:id="rId3"/>
    <p:sldLayoutId id="2147483972" r:id="rId4"/>
    <p:sldLayoutId id="2147483973" r:id="rId5"/>
    <p:sldLayoutId id="2147483975" r:id="rId6"/>
    <p:sldLayoutId id="2147483976" r:id="rId7"/>
  </p:sldLayoutIdLst>
  <p:hf hdr="0" ftr="0" dt="0"/>
  <p:txStyles>
    <p:titleStyle>
      <a:lvl1pPr algn="l" defTabSz="1006475" rtl="0" eaLnBrk="0" fontAlgn="base" hangingPunct="0">
        <a:lnSpc>
          <a:spcPct val="90000"/>
        </a:lnSpc>
        <a:spcBef>
          <a:spcPct val="0"/>
        </a:spcBef>
        <a:spcAft>
          <a:spcPct val="0"/>
        </a:spcAft>
        <a:defRPr kumimoji="1" sz="4800" kern="1200">
          <a:solidFill>
            <a:schemeClr val="tx1"/>
          </a:solidFill>
          <a:latin typeface="+mj-lt"/>
          <a:ea typeface="+mj-ea"/>
          <a:cs typeface="+mj-cs"/>
        </a:defRPr>
      </a:lvl1pPr>
      <a:lvl2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2pPr>
      <a:lvl3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3pPr>
      <a:lvl4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4pPr>
      <a:lvl5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5pPr>
      <a:lvl6pPr marL="4572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6pPr>
      <a:lvl7pPr marL="9144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7pPr>
      <a:lvl8pPr marL="13716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8pPr>
      <a:lvl9pPr marL="18288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9pPr>
    </p:titleStyle>
    <p:body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2.emf"/></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emf"/><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notesSlide" Target="../notesSlides/notesSlide13.xml"/><Relationship Id="rId16" Type="http://schemas.openxmlformats.org/officeDocument/2006/relationships/image" Target="../media/image37.png"/><Relationship Id="rId1" Type="http://schemas.openxmlformats.org/officeDocument/2006/relationships/slideLayout" Target="../slideLayouts/slideLayout4.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emf"/><Relationship Id="rId10" Type="http://schemas.openxmlformats.org/officeDocument/2006/relationships/image" Target="../media/image31.png"/><Relationship Id="rId4" Type="http://schemas.openxmlformats.org/officeDocument/2006/relationships/image" Target="../media/image25.emf"/><Relationship Id="rId9" Type="http://schemas.openxmlformats.org/officeDocument/2006/relationships/image" Target="../media/image30.png"/><Relationship Id="rId14"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fout.box.com/s/3ar2zus0kfft9rnw57abzntf5eurz071" TargetMode="Externa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5.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22.emf"/><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jpeg"/><Relationship Id="rId4" Type="http://schemas.openxmlformats.org/officeDocument/2006/relationships/image" Target="../media/image47.png"/><Relationship Id="rId9"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56.gif"/></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6.gif"/><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62.JPG"/></Relationships>
</file>

<file path=ppt/slides/_rels/slide3.xml.rels><?xml version="1.0" encoding="UTF-8" standalone="yes"?>
<Relationships xmlns="http://schemas.openxmlformats.org/package/2006/relationships"><Relationship Id="rId3" Type="http://schemas.openxmlformats.org/officeDocument/2006/relationships/hyperlink" Target="https://fout.box.com/s/gcuebvqkpj1c8olpqf6d7j0ebgoqctfq"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64.emf"/></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image" Target="../media/image5.emf"/><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5" Type="http://schemas.openxmlformats.org/officeDocument/2006/relationships/image" Target="../media/image1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図 2" descr="建物, 屋外, 道路, 政府の建物 が含まれている画像&#10;&#10;自動的に生成された説明">
            <a:extLst>
              <a:ext uri="{FF2B5EF4-FFF2-40B4-BE49-F238E27FC236}">
                <a16:creationId xmlns:a16="http://schemas.microsoft.com/office/drawing/2014/main" id="{C34DE6F7-95FB-46D3-9A46-CD19D323EF0E}"/>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0"/>
            <a:ext cx="10691813" cy="643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サブタイトル 2">
            <a:extLst>
              <a:ext uri="{FF2B5EF4-FFF2-40B4-BE49-F238E27FC236}">
                <a16:creationId xmlns:a16="http://schemas.microsoft.com/office/drawing/2014/main" id="{9A9E4D89-C02D-4509-AC1F-435D4863D116}"/>
              </a:ext>
            </a:extLst>
          </p:cNvPr>
          <p:cNvSpPr txBox="1">
            <a:spLocks/>
          </p:cNvSpPr>
          <p:nvPr/>
        </p:nvSpPr>
        <p:spPr>
          <a:xfrm>
            <a:off x="5795963" y="6597560"/>
            <a:ext cx="4122737" cy="850900"/>
          </a:xfrm>
          <a:prstGeom prst="rect">
            <a:avLst/>
          </a:prstGeom>
        </p:spPr>
        <p:txBody>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r">
              <a:buFont typeface="Arial" panose="020B0604020202020204" pitchFamily="34" charset="0"/>
              <a:buNone/>
              <a:defRPr/>
            </a:pPr>
            <a:r>
              <a:rPr lang="en-US" altLang="ja-JP" sz="2000" dirty="0">
                <a:latin typeface="Yu Mincho" panose="02020400000000000000" pitchFamily="18" charset="-128"/>
                <a:ea typeface="Yu Mincho" panose="02020400000000000000" pitchFamily="18" charset="-128"/>
              </a:rPr>
              <a:t>Media Sheet</a:t>
            </a:r>
            <a:br>
              <a:rPr lang="en-US" altLang="ja-JP" sz="2000" dirty="0">
                <a:latin typeface="Yu Mincho" panose="02020400000000000000" pitchFamily="18" charset="-128"/>
                <a:ea typeface="Yu Mincho" panose="02020400000000000000" pitchFamily="18" charset="-128"/>
              </a:rPr>
            </a:br>
            <a:r>
              <a:rPr lang="en-US" altLang="ja-JP" sz="1800" dirty="0">
                <a:latin typeface="Yu Mincho" panose="02020400000000000000" pitchFamily="18" charset="-128"/>
                <a:ea typeface="Yu Mincho" panose="02020400000000000000" pitchFamily="18" charset="-128"/>
              </a:rPr>
              <a:t>2022</a:t>
            </a:r>
            <a:r>
              <a:rPr lang="ja-JP" altLang="en-US" sz="1800">
                <a:latin typeface="Yu Mincho" panose="02020400000000000000" pitchFamily="18" charset="-128"/>
                <a:ea typeface="Yu Mincho" panose="02020400000000000000" pitchFamily="18" charset="-128"/>
              </a:rPr>
              <a:t>年</a:t>
            </a:r>
            <a:r>
              <a:rPr lang="en-US" altLang="ja-JP" sz="1800" dirty="0">
                <a:latin typeface="Yu Mincho" panose="02020400000000000000" pitchFamily="18" charset="-128"/>
                <a:ea typeface="Yu Mincho" panose="02020400000000000000" pitchFamily="18" charset="-128"/>
              </a:rPr>
              <a:t>4</a:t>
            </a:r>
            <a:r>
              <a:rPr lang="ja-JP" altLang="en-US" sz="1800">
                <a:latin typeface="Yu Mincho" panose="02020400000000000000" pitchFamily="18" charset="-128"/>
                <a:ea typeface="Yu Mincho" panose="02020400000000000000" pitchFamily="18" charset="-128"/>
              </a:rPr>
              <a:t>月</a:t>
            </a:r>
            <a:r>
              <a:rPr lang="en-US" altLang="ja-JP" sz="1800" dirty="0">
                <a:latin typeface="Yu Mincho" panose="02020400000000000000" pitchFamily="18" charset="-128"/>
                <a:ea typeface="Yu Mincho" panose="02020400000000000000" pitchFamily="18" charset="-128"/>
              </a:rPr>
              <a:t>- 2022</a:t>
            </a:r>
            <a:r>
              <a:rPr lang="ja-JP" altLang="en-US" sz="1800">
                <a:latin typeface="Yu Mincho" panose="02020400000000000000" pitchFamily="18" charset="-128"/>
                <a:ea typeface="Yu Mincho" panose="02020400000000000000" pitchFamily="18" charset="-128"/>
              </a:rPr>
              <a:t>年</a:t>
            </a:r>
            <a:r>
              <a:rPr lang="en-US" altLang="ja-JP" sz="1800" dirty="0">
                <a:latin typeface="Yu Mincho" panose="02020400000000000000" pitchFamily="18" charset="-128"/>
                <a:ea typeface="Yu Mincho" panose="02020400000000000000" pitchFamily="18" charset="-128"/>
              </a:rPr>
              <a:t>9</a:t>
            </a:r>
            <a:r>
              <a:rPr lang="ja-JP" altLang="en-US" sz="1800">
                <a:latin typeface="Yu Mincho" panose="02020400000000000000" pitchFamily="18" charset="-128"/>
                <a:ea typeface="Yu Mincho" panose="02020400000000000000" pitchFamily="18" charset="-128"/>
              </a:rPr>
              <a:t>月</a:t>
            </a:r>
            <a:br>
              <a:rPr lang="en-US" altLang="ja-JP" sz="1050" dirty="0">
                <a:latin typeface="Yu Mincho" panose="02020400000000000000" pitchFamily="18" charset="-128"/>
                <a:ea typeface="Yu Mincho" panose="02020400000000000000" pitchFamily="18" charset="-128"/>
              </a:rPr>
            </a:br>
            <a:br>
              <a:rPr lang="en-US" altLang="ja-JP" sz="700" dirty="0">
                <a:latin typeface="Yu Mincho" panose="02020400000000000000" pitchFamily="18" charset="-128"/>
                <a:ea typeface="Yu Mincho" panose="02020400000000000000" pitchFamily="18" charset="-128"/>
              </a:rPr>
            </a:br>
            <a:r>
              <a:rPr lang="en-US" altLang="ja-JP" sz="1400" dirty="0">
                <a:latin typeface="Yu Mincho" panose="02020400000000000000" pitchFamily="18" charset="-128"/>
                <a:ea typeface="Yu Mincho" panose="02020400000000000000" pitchFamily="18" charset="-128"/>
              </a:rPr>
              <a:t>IRIS Inc.</a:t>
            </a:r>
          </a:p>
        </p:txBody>
      </p:sp>
      <p:pic>
        <p:nvPicPr>
          <p:cNvPr id="7173" name="図 9">
            <a:extLst>
              <a:ext uri="{FF2B5EF4-FFF2-40B4-BE49-F238E27FC236}">
                <a16:creationId xmlns:a16="http://schemas.microsoft.com/office/drawing/2014/main" id="{18C469F7-0660-4444-9D6F-D7973B5CC95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7213" y="6503898"/>
            <a:ext cx="443865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17330560-62E7-2049-B91F-1102C67DFD75}"/>
              </a:ext>
            </a:extLst>
          </p:cNvPr>
          <p:cNvPicPr>
            <a:picLocks noChangeAspect="1"/>
          </p:cNvPicPr>
          <p:nvPr/>
        </p:nvPicPr>
        <p:blipFill rotWithShape="1">
          <a:blip r:embed="rId3"/>
          <a:srcRect t="5434"/>
          <a:stretch/>
        </p:blipFill>
        <p:spPr>
          <a:xfrm>
            <a:off x="926508" y="793284"/>
            <a:ext cx="8828128" cy="4704229"/>
          </a:xfrm>
          <a:prstGeom prst="rect">
            <a:avLst/>
          </a:prstGeom>
        </p:spPr>
      </p:pic>
      <p:sp>
        <p:nvSpPr>
          <p:cNvPr id="23562" name="正方形/長方形 18">
            <a:extLst>
              <a:ext uri="{FF2B5EF4-FFF2-40B4-BE49-F238E27FC236}">
                <a16:creationId xmlns:a16="http://schemas.microsoft.com/office/drawing/2014/main" id="{27D8F96B-CF99-4E18-AC7D-056862D3C13D}"/>
              </a:ext>
            </a:extLst>
          </p:cNvPr>
          <p:cNvSpPr>
            <a:spLocks noChangeArrowheads="1"/>
          </p:cNvSpPr>
          <p:nvPr/>
        </p:nvSpPr>
        <p:spPr bwMode="auto">
          <a:xfrm>
            <a:off x="682625" y="306388"/>
            <a:ext cx="5519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Trajan Pro 3 Semibold" pitchFamily="18" charset="0"/>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搭載タクシーにおける利用状況比べ</a:t>
            </a:r>
          </a:p>
        </p:txBody>
      </p:sp>
      <p:sp>
        <p:nvSpPr>
          <p:cNvPr id="36" name="テキスト ボックス 10">
            <a:extLst>
              <a:ext uri="{FF2B5EF4-FFF2-40B4-BE49-F238E27FC236}">
                <a16:creationId xmlns:a16="http://schemas.microsoft.com/office/drawing/2014/main" id="{C72FE4C7-4EEC-46DD-A926-54F527B1854A}"/>
              </a:ext>
            </a:extLst>
          </p:cNvPr>
          <p:cNvSpPr txBox="1">
            <a:spLocks noChangeArrowheads="1"/>
          </p:cNvSpPr>
          <p:nvPr/>
        </p:nvSpPr>
        <p:spPr bwMode="auto">
          <a:xfrm>
            <a:off x="471488" y="5576888"/>
            <a:ext cx="9577387" cy="338554"/>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6:00-3:00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までの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時間分を抜粋したデータです。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2021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週間における</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時間帯別乗車回数の分布実績</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A22C8949-27C3-4664-A7CC-C5EDFE650ABE}"/>
              </a:ext>
            </a:extLst>
          </p:cNvPr>
          <p:cNvSpPr>
            <a:spLocks noGrp="1"/>
          </p:cNvSpPr>
          <p:nvPr>
            <p:ph type="title"/>
          </p:nvPr>
        </p:nvSpPr>
        <p:spPr>
          <a:xfrm>
            <a:off x="0" y="7001458"/>
            <a:ext cx="10691813" cy="22584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タクシーは都市生活における「ちょっと贅沢な移動手段」として、</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24</a:t>
            </a:r>
            <a:r>
              <a:rPr lang="ja-JP" altLang="en-US">
                <a:solidFill>
                  <a:schemeClr val="tx1">
                    <a:lumMod val="75000"/>
                    <a:lumOff val="25000"/>
                  </a:schemeClr>
                </a:solidFill>
                <a:latin typeface="游明朝" panose="02020400000000000000" pitchFamily="18" charset="-128"/>
                <a:ea typeface="游明朝" panose="02020400000000000000" pitchFamily="18" charset="-128"/>
              </a:rPr>
              <a:t>時間</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365</a:t>
            </a:r>
            <a:r>
              <a:rPr lang="ja-JP" altLang="en-US">
                <a:solidFill>
                  <a:schemeClr val="tx1">
                    <a:lumMod val="75000"/>
                    <a:lumOff val="25000"/>
                  </a:schemeClr>
                </a:solidFill>
                <a:latin typeface="游明朝" panose="02020400000000000000" pitchFamily="18" charset="-128"/>
                <a:ea typeface="游明朝" panose="02020400000000000000" pitchFamily="18" charset="-128"/>
              </a:rPr>
              <a:t>日利用されています。</a:t>
            </a:r>
            <a:br>
              <a:rPr lang="en-US" altLang="ja-JP" dirty="0">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コロナ禍後は早朝の出勤シーン、ビジネス移動での利用が増加し、アフターファイブ帰宅、終電後利用が減少。</a:t>
            </a:r>
          </a:p>
        </p:txBody>
      </p:sp>
      <p:sp>
        <p:nvSpPr>
          <p:cNvPr id="4" name="テキスト プレースホルダー 3">
            <a:extLst>
              <a:ext uri="{FF2B5EF4-FFF2-40B4-BE49-F238E27FC236}">
                <a16:creationId xmlns:a16="http://schemas.microsoft.com/office/drawing/2014/main" id="{EF8352BD-104A-4362-B7AC-0A6410978AB8}"/>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全国主要都市タクシー利用シーン</a:t>
            </a:r>
          </a:p>
        </p:txBody>
      </p:sp>
      <p:pic>
        <p:nvPicPr>
          <p:cNvPr id="23574" name="図 2">
            <a:extLst>
              <a:ext uri="{FF2B5EF4-FFF2-40B4-BE49-F238E27FC236}">
                <a16:creationId xmlns:a16="http://schemas.microsoft.com/office/drawing/2014/main" id="{8E57B58E-FA81-4CF8-8891-F0AB07DBB0D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79463" y="373063"/>
            <a:ext cx="18097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図 7">
            <a:extLst>
              <a:ext uri="{FF2B5EF4-FFF2-40B4-BE49-F238E27FC236}">
                <a16:creationId xmlns:a16="http://schemas.microsoft.com/office/drawing/2014/main" id="{10D56EA7-90E9-43C7-BD02-BF3E5EAA7913}"/>
              </a:ext>
            </a:extLst>
          </p:cNvPr>
          <p:cNvSpPr>
            <a:spLocks noChangeAspect="1" noChangeArrowheads="1"/>
          </p:cNvSpPr>
          <p:nvPr/>
        </p:nvSpPr>
        <p:spPr bwMode="auto">
          <a:xfrm>
            <a:off x="1219200" y="11525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3556" name="図 7">
            <a:extLst>
              <a:ext uri="{FF2B5EF4-FFF2-40B4-BE49-F238E27FC236}">
                <a16:creationId xmlns:a16="http://schemas.microsoft.com/office/drawing/2014/main" id="{5BA8B995-0A71-4C3C-AA5C-3D90EC9946B7}"/>
              </a:ext>
            </a:extLst>
          </p:cNvPr>
          <p:cNvSpPr>
            <a:spLocks noChangeAspect="1" noChangeArrowheads="1"/>
          </p:cNvSpPr>
          <p:nvPr/>
        </p:nvSpPr>
        <p:spPr bwMode="auto">
          <a:xfrm>
            <a:off x="1079500" y="10001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3557" name="図 7">
            <a:extLst>
              <a:ext uri="{FF2B5EF4-FFF2-40B4-BE49-F238E27FC236}">
                <a16:creationId xmlns:a16="http://schemas.microsoft.com/office/drawing/2014/main" id="{50F26316-01F8-43FE-9544-49FC10379047}"/>
              </a:ext>
            </a:extLst>
          </p:cNvPr>
          <p:cNvSpPr>
            <a:spLocks noChangeAspect="1" noChangeArrowheads="1"/>
          </p:cNvSpPr>
          <p:nvPr/>
        </p:nvSpPr>
        <p:spPr bwMode="auto">
          <a:xfrm>
            <a:off x="927100" y="8477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15" name="正方形/長方形 14">
            <a:extLst>
              <a:ext uri="{FF2B5EF4-FFF2-40B4-BE49-F238E27FC236}">
                <a16:creationId xmlns:a16="http://schemas.microsoft.com/office/drawing/2014/main" id="{CCA092BF-DCFC-4E5D-AD05-A45E9C789171}"/>
              </a:ext>
            </a:extLst>
          </p:cNvPr>
          <p:cNvSpPr/>
          <p:nvPr/>
        </p:nvSpPr>
        <p:spPr>
          <a:xfrm>
            <a:off x="1527175" y="2419351"/>
            <a:ext cx="1039813" cy="630942"/>
          </a:xfrm>
          <a:prstGeom prst="rect">
            <a:avLst/>
          </a:prstGeom>
        </p:spPr>
        <p:txBody>
          <a:bodyPr wrap="square">
            <a:spAutoFit/>
          </a:bodyPr>
          <a:lstStyle/>
          <a:p>
            <a:pPr algn="ctr" eaLnBrk="1" fontAlgn="auto" hangingPunct="1">
              <a:spcBef>
                <a:spcPts val="0"/>
              </a:spcBef>
              <a:spcAft>
                <a:spcPts val="0"/>
              </a:spcAf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14</a:t>
            </a:r>
            <a:r>
              <a:rPr lang="ja-JP" altLang="en-US" sz="3000" b="1" spc="100">
                <a:solidFill>
                  <a:srgbClr val="0A1239"/>
                </a:solidFill>
                <a:latin typeface="游明朝 Demibold" panose="02020600000000000000" pitchFamily="18" charset="-128"/>
                <a:ea typeface="游明朝 Demibold" panose="02020600000000000000" pitchFamily="18" charset="-128"/>
              </a:rPr>
              <a:t>%</a:t>
            </a:r>
          </a:p>
        </p:txBody>
      </p:sp>
      <p:sp>
        <p:nvSpPr>
          <p:cNvPr id="16" name="正方形/長方形 15">
            <a:extLst>
              <a:ext uri="{FF2B5EF4-FFF2-40B4-BE49-F238E27FC236}">
                <a16:creationId xmlns:a16="http://schemas.microsoft.com/office/drawing/2014/main" id="{F5F8CD2C-770B-4945-92F6-9C9E99843C94}"/>
              </a:ext>
            </a:extLst>
          </p:cNvPr>
          <p:cNvSpPr/>
          <p:nvPr/>
        </p:nvSpPr>
        <p:spPr>
          <a:xfrm>
            <a:off x="2633071" y="2419351"/>
            <a:ext cx="3287711"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47</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0A1239"/>
              </a:solidFill>
              <a:effectLst/>
              <a:uLnTx/>
              <a:uFillTx/>
              <a:latin typeface="游明朝 Demibold" panose="02020600000000000000" pitchFamily="18" charset="-128"/>
              <a:ea typeface="游明朝 Demibold" panose="02020600000000000000" pitchFamily="18" charset="-128"/>
              <a:cs typeface="+mn-cs"/>
            </a:endParaRPr>
          </a:p>
        </p:txBody>
      </p:sp>
      <p:sp>
        <p:nvSpPr>
          <p:cNvPr id="17" name="正方形/長方形 16">
            <a:extLst>
              <a:ext uri="{FF2B5EF4-FFF2-40B4-BE49-F238E27FC236}">
                <a16:creationId xmlns:a16="http://schemas.microsoft.com/office/drawing/2014/main" id="{29088D28-28C4-41B4-97C1-303CFEAF3843}"/>
              </a:ext>
            </a:extLst>
          </p:cNvPr>
          <p:cNvSpPr/>
          <p:nvPr/>
        </p:nvSpPr>
        <p:spPr>
          <a:xfrm>
            <a:off x="6016031" y="2419351"/>
            <a:ext cx="2051643"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30</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FF0000"/>
              </a:solidFill>
              <a:effectLst/>
              <a:uLnTx/>
              <a:uFillTx/>
              <a:latin typeface="游明朝 Demibold" panose="02020600000000000000" pitchFamily="18" charset="-128"/>
              <a:ea typeface="游明朝 Demibold" panose="02020600000000000000" pitchFamily="18" charset="-128"/>
            </a:endParaRPr>
          </a:p>
        </p:txBody>
      </p:sp>
      <p:sp>
        <p:nvSpPr>
          <p:cNvPr id="18" name="正方形/長方形 17">
            <a:extLst>
              <a:ext uri="{FF2B5EF4-FFF2-40B4-BE49-F238E27FC236}">
                <a16:creationId xmlns:a16="http://schemas.microsoft.com/office/drawing/2014/main" id="{50E35EEF-05C8-4239-B992-091F9171A724}"/>
              </a:ext>
            </a:extLst>
          </p:cNvPr>
          <p:cNvSpPr/>
          <p:nvPr/>
        </p:nvSpPr>
        <p:spPr>
          <a:xfrm>
            <a:off x="8220074" y="2416177"/>
            <a:ext cx="1039813"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9</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FF0000"/>
              </a:solidFill>
              <a:effectLst/>
              <a:uLnTx/>
              <a:uFillTx/>
              <a:latin typeface="游明朝 Demibold" panose="02020600000000000000" pitchFamily="18" charset="-128"/>
              <a:ea typeface="游明朝 Demibold" panose="02020600000000000000" pitchFamily="18" charset="-128"/>
              <a:cs typeface="+mn-cs"/>
            </a:endParaRPr>
          </a:p>
        </p:txBody>
      </p:sp>
      <p:sp>
        <p:nvSpPr>
          <p:cNvPr id="23563" name="正方形/長方形 19">
            <a:extLst>
              <a:ext uri="{FF2B5EF4-FFF2-40B4-BE49-F238E27FC236}">
                <a16:creationId xmlns:a16="http://schemas.microsoft.com/office/drawing/2014/main" id="{74BC07D1-BC4A-4CA3-B9C1-204EA0918F3C}"/>
              </a:ext>
            </a:extLst>
          </p:cNvPr>
          <p:cNvSpPr>
            <a:spLocks noChangeArrowheads="1"/>
          </p:cNvSpPr>
          <p:nvPr/>
        </p:nvSpPr>
        <p:spPr bwMode="auto">
          <a:xfrm>
            <a:off x="1738313" y="3233738"/>
            <a:ext cx="542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出 勤</a:t>
            </a:r>
          </a:p>
        </p:txBody>
      </p:sp>
      <p:sp>
        <p:nvSpPr>
          <p:cNvPr id="23564" name="正方形/長方形 20">
            <a:extLst>
              <a:ext uri="{FF2B5EF4-FFF2-40B4-BE49-F238E27FC236}">
                <a16:creationId xmlns:a16="http://schemas.microsoft.com/office/drawing/2014/main" id="{A762042A-C6A9-4F79-8D74-B71B82AA53AE}"/>
              </a:ext>
            </a:extLst>
          </p:cNvPr>
          <p:cNvSpPr>
            <a:spLocks noChangeArrowheads="1"/>
          </p:cNvSpPr>
          <p:nvPr/>
        </p:nvSpPr>
        <p:spPr bwMode="auto">
          <a:xfrm>
            <a:off x="8283575" y="3233738"/>
            <a:ext cx="954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終電後利用</a:t>
            </a:r>
          </a:p>
        </p:txBody>
      </p:sp>
      <p:sp>
        <p:nvSpPr>
          <p:cNvPr id="23565" name="正方形/長方形 21">
            <a:extLst>
              <a:ext uri="{FF2B5EF4-FFF2-40B4-BE49-F238E27FC236}">
                <a16:creationId xmlns:a16="http://schemas.microsoft.com/office/drawing/2014/main" id="{B1344EA2-D1AA-4879-9F13-7B601B426E99}"/>
              </a:ext>
            </a:extLst>
          </p:cNvPr>
          <p:cNvSpPr>
            <a:spLocks noChangeArrowheads="1"/>
          </p:cNvSpPr>
          <p:nvPr/>
        </p:nvSpPr>
        <p:spPr bwMode="auto">
          <a:xfrm>
            <a:off x="6210300" y="3233738"/>
            <a:ext cx="1724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アフターファイブ帰宅</a:t>
            </a:r>
          </a:p>
        </p:txBody>
      </p:sp>
      <p:sp>
        <p:nvSpPr>
          <p:cNvPr id="23566" name="正方形/長方形 22">
            <a:extLst>
              <a:ext uri="{FF2B5EF4-FFF2-40B4-BE49-F238E27FC236}">
                <a16:creationId xmlns:a16="http://schemas.microsoft.com/office/drawing/2014/main" id="{C4A93B1B-3ACC-4CA1-BEF8-50A17E313BE7}"/>
              </a:ext>
            </a:extLst>
          </p:cNvPr>
          <p:cNvSpPr>
            <a:spLocks noChangeArrowheads="1"/>
          </p:cNvSpPr>
          <p:nvPr/>
        </p:nvSpPr>
        <p:spPr bwMode="auto">
          <a:xfrm>
            <a:off x="3716338" y="3233738"/>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ビジネス移動</a:t>
            </a:r>
          </a:p>
        </p:txBody>
      </p:sp>
      <p:cxnSp>
        <p:nvCxnSpPr>
          <p:cNvPr id="5" name="直線矢印コネクタ 4">
            <a:extLst>
              <a:ext uri="{FF2B5EF4-FFF2-40B4-BE49-F238E27FC236}">
                <a16:creationId xmlns:a16="http://schemas.microsoft.com/office/drawing/2014/main" id="{FF16385F-FC5F-4DD2-821B-8320CD948A4D}"/>
              </a:ext>
            </a:extLst>
          </p:cNvPr>
          <p:cNvCxnSpPr>
            <a:cxnSpLocks/>
          </p:cNvCxnSpPr>
          <p:nvPr/>
        </p:nvCxnSpPr>
        <p:spPr>
          <a:xfrm>
            <a:off x="1527175" y="3027363"/>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78C07611-C6EA-4523-963F-396F69EF4990}"/>
              </a:ext>
            </a:extLst>
          </p:cNvPr>
          <p:cNvCxnSpPr>
            <a:cxnSpLocks/>
          </p:cNvCxnSpPr>
          <p:nvPr/>
        </p:nvCxnSpPr>
        <p:spPr>
          <a:xfrm>
            <a:off x="2633663" y="3027363"/>
            <a:ext cx="3287712"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1E1BF9CE-1FC1-4192-B2DC-71B3F354FA86}"/>
              </a:ext>
            </a:extLst>
          </p:cNvPr>
          <p:cNvCxnSpPr>
            <a:cxnSpLocks/>
          </p:cNvCxnSpPr>
          <p:nvPr/>
        </p:nvCxnSpPr>
        <p:spPr>
          <a:xfrm>
            <a:off x="6016625" y="3027363"/>
            <a:ext cx="2051050"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78774F9C-FA78-4E47-88DA-A7C58AB83A7F}"/>
              </a:ext>
            </a:extLst>
          </p:cNvPr>
          <p:cNvCxnSpPr>
            <a:cxnSpLocks/>
          </p:cNvCxnSpPr>
          <p:nvPr/>
        </p:nvCxnSpPr>
        <p:spPr>
          <a:xfrm>
            <a:off x="8220075" y="3027363"/>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31657F55-F609-4673-978B-EFB016E7FB87}"/>
              </a:ext>
            </a:extLst>
          </p:cNvPr>
          <p:cNvSpPr>
            <a:spLocks noGrp="1"/>
          </p:cNvSpPr>
          <p:nvPr>
            <p:ph type="title"/>
          </p:nvPr>
        </p:nvSpPr>
        <p:spPr>
          <a:xfrm>
            <a:off x="0" y="7001458"/>
            <a:ext cx="10691813" cy="22584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タクシーで移動する利用者が</a:t>
            </a:r>
            <a:r>
              <a:rPr lang="ja-JP" altLang="ja-JP">
                <a:solidFill>
                  <a:schemeClr val="tx1">
                    <a:lumMod val="75000"/>
                    <a:lumOff val="25000"/>
                  </a:schemeClr>
                </a:solidFill>
                <a:latin typeface="游明朝" panose="02020400000000000000" pitchFamily="18" charset="-128"/>
                <a:ea typeface="游明朝" panose="02020400000000000000" pitchFamily="18" charset="-128"/>
              </a:rPr>
              <a:t>Tokyo Prime</a:t>
            </a:r>
            <a:r>
              <a:rPr lang="ja-JP" altLang="en-US">
                <a:solidFill>
                  <a:schemeClr val="tx1">
                    <a:lumMod val="75000"/>
                    <a:lumOff val="25000"/>
                  </a:schemeClr>
                </a:solidFill>
                <a:latin typeface="游明朝" panose="02020400000000000000" pitchFamily="18" charset="-128"/>
                <a:ea typeface="游明朝" panose="02020400000000000000" pitchFamily="18" charset="-128"/>
              </a:rPr>
              <a:t>のオーディエンス。</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その特徴をご紹介します。</a:t>
            </a:r>
          </a:p>
        </p:txBody>
      </p:sp>
      <p:sp>
        <p:nvSpPr>
          <p:cNvPr id="7" name="テキスト プレースホルダー 6">
            <a:extLst>
              <a:ext uri="{FF2B5EF4-FFF2-40B4-BE49-F238E27FC236}">
                <a16:creationId xmlns:a16="http://schemas.microsoft.com/office/drawing/2014/main" id="{662F4071-0A25-47AA-91ED-15304B9AF5ED}"/>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「都心のタクシー利用者」という縛り</a:t>
            </a:r>
          </a:p>
        </p:txBody>
      </p:sp>
      <p:sp>
        <p:nvSpPr>
          <p:cNvPr id="3" name="テキスト ボックス 10">
            <a:extLst>
              <a:ext uri="{FF2B5EF4-FFF2-40B4-BE49-F238E27FC236}">
                <a16:creationId xmlns:a16="http://schemas.microsoft.com/office/drawing/2014/main" id="{E3E2FA4F-FAD0-4943-AB98-222EC5CEE8F7}"/>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grpSp>
        <p:nvGrpSpPr>
          <p:cNvPr id="59" name="グループ化 23">
            <a:extLst>
              <a:ext uri="{FF2B5EF4-FFF2-40B4-BE49-F238E27FC236}">
                <a16:creationId xmlns:a16="http://schemas.microsoft.com/office/drawing/2014/main" id="{E7CFD147-CFFF-1347-BF18-1C4E53E1FA3D}"/>
              </a:ext>
            </a:extLst>
          </p:cNvPr>
          <p:cNvGrpSpPr>
            <a:grpSpLocks/>
          </p:cNvGrpSpPr>
          <p:nvPr/>
        </p:nvGrpSpPr>
        <p:grpSpPr bwMode="auto">
          <a:xfrm>
            <a:off x="2208213" y="2046288"/>
            <a:ext cx="1762125" cy="928687"/>
            <a:chOff x="2622307" y="1992620"/>
            <a:chExt cx="1762021" cy="927622"/>
          </a:xfrm>
        </p:grpSpPr>
        <p:sp>
          <p:nvSpPr>
            <p:cNvPr id="60" name="正方形/長方形 19">
              <a:extLst>
                <a:ext uri="{FF2B5EF4-FFF2-40B4-BE49-F238E27FC236}">
                  <a16:creationId xmlns:a16="http://schemas.microsoft.com/office/drawing/2014/main" id="{795BB707-99F8-264A-9EE1-E2908539CC02}"/>
                </a:ext>
              </a:extLst>
            </p:cNvPr>
            <p:cNvSpPr>
              <a:spLocks noChangeArrowheads="1"/>
            </p:cNvSpPr>
            <p:nvPr/>
          </p:nvSpPr>
          <p:spPr bwMode="auto">
            <a:xfrm>
              <a:off x="2622307" y="1992620"/>
              <a:ext cx="1762021" cy="7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男女比</a:t>
              </a:r>
            </a:p>
          </p:txBody>
        </p:sp>
        <p:sp>
          <p:nvSpPr>
            <p:cNvPr id="61" name="正方形/長方形 22">
              <a:extLst>
                <a:ext uri="{FF2B5EF4-FFF2-40B4-BE49-F238E27FC236}">
                  <a16:creationId xmlns:a16="http://schemas.microsoft.com/office/drawing/2014/main" id="{79E688FF-69F4-C14E-B680-AD0CD84DB00D}"/>
                </a:ext>
              </a:extLst>
            </p:cNvPr>
            <p:cNvSpPr>
              <a:spLocks noChangeArrowheads="1"/>
            </p:cNvSpPr>
            <p:nvPr/>
          </p:nvSpPr>
          <p:spPr bwMode="auto">
            <a:xfrm>
              <a:off x="2833432" y="2612620"/>
              <a:ext cx="1339771" cy="30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grpSp>
        <p:nvGrpSpPr>
          <p:cNvPr id="62" name="グループ化 30">
            <a:extLst>
              <a:ext uri="{FF2B5EF4-FFF2-40B4-BE49-F238E27FC236}">
                <a16:creationId xmlns:a16="http://schemas.microsoft.com/office/drawing/2014/main" id="{1DD95DE7-F5C8-B942-8735-52BCA32EC1D4}"/>
              </a:ext>
            </a:extLst>
          </p:cNvPr>
          <p:cNvGrpSpPr>
            <a:grpSpLocks/>
          </p:cNvGrpSpPr>
          <p:nvPr/>
        </p:nvGrpSpPr>
        <p:grpSpPr bwMode="auto">
          <a:xfrm>
            <a:off x="6789738" y="2049463"/>
            <a:ext cx="1760537" cy="927100"/>
            <a:chOff x="2622307" y="1992620"/>
            <a:chExt cx="1762021" cy="927424"/>
          </a:xfrm>
        </p:grpSpPr>
        <p:sp>
          <p:nvSpPr>
            <p:cNvPr id="63" name="正方形/長方形 99">
              <a:extLst>
                <a:ext uri="{FF2B5EF4-FFF2-40B4-BE49-F238E27FC236}">
                  <a16:creationId xmlns:a16="http://schemas.microsoft.com/office/drawing/2014/main" id="{C520150E-5692-F342-94CD-EA5AB771AAB8}"/>
                </a:ext>
              </a:extLst>
            </p:cNvPr>
            <p:cNvSpPr>
              <a:spLocks noChangeArrowheads="1"/>
            </p:cNvSpPr>
            <p:nvPr/>
          </p:nvSpPr>
          <p:spPr bwMode="auto">
            <a:xfrm>
              <a:off x="2622307" y="1992620"/>
              <a:ext cx="1762021" cy="70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dirty="0">
                  <a:solidFill>
                    <a:srgbClr val="0A1239"/>
                  </a:solidFill>
                  <a:latin typeface="游明朝 Demibold" panose="02020600000000000000" pitchFamily="18" charset="-128"/>
                  <a:ea typeface="游明朝 Demibold" panose="02020600000000000000" pitchFamily="18" charset="-128"/>
                </a:rPr>
                <a:t>年齢比</a:t>
              </a:r>
            </a:p>
          </p:txBody>
        </p:sp>
        <p:sp>
          <p:nvSpPr>
            <p:cNvPr id="64" name="正方形/長方形 100">
              <a:extLst>
                <a:ext uri="{FF2B5EF4-FFF2-40B4-BE49-F238E27FC236}">
                  <a16:creationId xmlns:a16="http://schemas.microsoft.com/office/drawing/2014/main" id="{2B9767E3-B106-0D49-8390-764A5CFFE2AA}"/>
                </a:ext>
              </a:extLst>
            </p:cNvPr>
            <p:cNvSpPr>
              <a:spLocks noChangeArrowheads="1"/>
            </p:cNvSpPr>
            <p:nvPr/>
          </p:nvSpPr>
          <p:spPr bwMode="auto">
            <a:xfrm>
              <a:off x="2833622" y="2612094"/>
              <a:ext cx="1262948" cy="3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graphicFrame>
        <p:nvGraphicFramePr>
          <p:cNvPr id="65" name="グラフ 64">
            <a:extLst>
              <a:ext uri="{FF2B5EF4-FFF2-40B4-BE49-F238E27FC236}">
                <a16:creationId xmlns:a16="http://schemas.microsoft.com/office/drawing/2014/main" id="{2E0CD1DB-A84B-CB45-907D-498BE323D49F}"/>
              </a:ext>
            </a:extLst>
          </p:cNvPr>
          <p:cNvGraphicFramePr/>
          <p:nvPr>
            <p:extLst>
              <p:ext uri="{D42A27DB-BD31-4B8C-83A1-F6EECF244321}">
                <p14:modId xmlns:p14="http://schemas.microsoft.com/office/powerpoint/2010/main" val="214251483"/>
              </p:ext>
            </p:extLst>
          </p:nvPr>
        </p:nvGraphicFramePr>
        <p:xfrm>
          <a:off x="839277" y="154958"/>
          <a:ext cx="4461971" cy="451229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6" name="グラフ 65">
            <a:extLst>
              <a:ext uri="{FF2B5EF4-FFF2-40B4-BE49-F238E27FC236}">
                <a16:creationId xmlns:a16="http://schemas.microsoft.com/office/drawing/2014/main" id="{9628A66B-9BB7-9149-8C62-BEC04F682448}"/>
              </a:ext>
            </a:extLst>
          </p:cNvPr>
          <p:cNvGraphicFramePr/>
          <p:nvPr>
            <p:extLst>
              <p:ext uri="{D42A27DB-BD31-4B8C-83A1-F6EECF244321}">
                <p14:modId xmlns:p14="http://schemas.microsoft.com/office/powerpoint/2010/main" val="1103057957"/>
              </p:ext>
            </p:extLst>
          </p:nvPr>
        </p:nvGraphicFramePr>
        <p:xfrm>
          <a:off x="5345906" y="152990"/>
          <a:ext cx="4571822" cy="44946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7" name="グラフ 66">
            <a:extLst>
              <a:ext uri="{FF2B5EF4-FFF2-40B4-BE49-F238E27FC236}">
                <a16:creationId xmlns:a16="http://schemas.microsoft.com/office/drawing/2014/main" id="{0CA3DAD6-01FE-BC48-BC34-9D6C28D2A982}"/>
              </a:ext>
            </a:extLst>
          </p:cNvPr>
          <p:cNvGraphicFramePr/>
          <p:nvPr>
            <p:extLst>
              <p:ext uri="{D42A27DB-BD31-4B8C-83A1-F6EECF244321}">
                <p14:modId xmlns:p14="http://schemas.microsoft.com/office/powerpoint/2010/main" val="2553814681"/>
              </p:ext>
            </p:extLst>
          </p:nvPr>
        </p:nvGraphicFramePr>
        <p:xfrm>
          <a:off x="848785" y="4628775"/>
          <a:ext cx="4007731" cy="64968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8" name="グラフ 67">
            <a:extLst>
              <a:ext uri="{FF2B5EF4-FFF2-40B4-BE49-F238E27FC236}">
                <a16:creationId xmlns:a16="http://schemas.microsoft.com/office/drawing/2014/main" id="{155F01B2-00F4-0C44-B1FC-8B301F7A533E}"/>
              </a:ext>
            </a:extLst>
          </p:cNvPr>
          <p:cNvGraphicFramePr/>
          <p:nvPr>
            <p:extLst>
              <p:ext uri="{D42A27DB-BD31-4B8C-83A1-F6EECF244321}">
                <p14:modId xmlns:p14="http://schemas.microsoft.com/office/powerpoint/2010/main" val="444910094"/>
              </p:ext>
            </p:extLst>
          </p:nvPr>
        </p:nvGraphicFramePr>
        <p:xfrm>
          <a:off x="5479559" y="4629878"/>
          <a:ext cx="4007731" cy="649684"/>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図 68">
            <a:extLst>
              <a:ext uri="{FF2B5EF4-FFF2-40B4-BE49-F238E27FC236}">
                <a16:creationId xmlns:a16="http://schemas.microsoft.com/office/drawing/2014/main" id="{D455EB2A-3C02-6146-8AFB-E615D252ACB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7379" y="736600"/>
            <a:ext cx="8648700" cy="3810000"/>
          </a:xfrm>
          <a:prstGeom prst="rect">
            <a:avLst/>
          </a:prstGeom>
        </p:spPr>
      </p:pic>
      <p:sp>
        <p:nvSpPr>
          <p:cNvPr id="13" name="正方形/長方形 12">
            <a:extLst>
              <a:ext uri="{FF2B5EF4-FFF2-40B4-BE49-F238E27FC236}">
                <a16:creationId xmlns:a16="http://schemas.microsoft.com/office/drawing/2014/main" id="{B8B76653-1832-47E2-B502-4BF46FBFBB74}"/>
              </a:ext>
            </a:extLst>
          </p:cNvPr>
          <p:cNvSpPr/>
          <p:nvPr/>
        </p:nvSpPr>
        <p:spPr>
          <a:xfrm>
            <a:off x="1395413" y="1165535"/>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18</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15" name="正方形/長方形 14">
            <a:extLst>
              <a:ext uri="{FF2B5EF4-FFF2-40B4-BE49-F238E27FC236}">
                <a16:creationId xmlns:a16="http://schemas.microsoft.com/office/drawing/2014/main" id="{07BC4137-541E-45A6-967B-A07A467879F1}"/>
              </a:ext>
            </a:extLst>
          </p:cNvPr>
          <p:cNvSpPr/>
          <p:nvPr/>
        </p:nvSpPr>
        <p:spPr>
          <a:xfrm>
            <a:off x="2533650" y="522605"/>
            <a:ext cx="1082675" cy="430213"/>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41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grpSp>
        <p:nvGrpSpPr>
          <p:cNvPr id="27653" name="グループ化 17">
            <a:extLst>
              <a:ext uri="{FF2B5EF4-FFF2-40B4-BE49-F238E27FC236}">
                <a16:creationId xmlns:a16="http://schemas.microsoft.com/office/drawing/2014/main" id="{311E503E-5260-497D-8BDF-0ACA828DD58F}"/>
              </a:ext>
            </a:extLst>
          </p:cNvPr>
          <p:cNvGrpSpPr>
            <a:grpSpLocks/>
          </p:cNvGrpSpPr>
          <p:nvPr/>
        </p:nvGrpSpPr>
        <p:grpSpPr bwMode="auto">
          <a:xfrm>
            <a:off x="1323975" y="2179638"/>
            <a:ext cx="2079625" cy="496887"/>
            <a:chOff x="1949860" y="1847725"/>
            <a:chExt cx="2081406" cy="496106"/>
          </a:xfrm>
        </p:grpSpPr>
        <p:sp>
          <p:nvSpPr>
            <p:cNvPr id="14" name="正方形/長方形 13">
              <a:extLst>
                <a:ext uri="{FF2B5EF4-FFF2-40B4-BE49-F238E27FC236}">
                  <a16:creationId xmlns:a16="http://schemas.microsoft.com/office/drawing/2014/main" id="{6541C81E-3A6E-4EEC-9A1B-6395315E843E}"/>
                </a:ext>
              </a:extLst>
            </p:cNvPr>
            <p:cNvSpPr/>
            <p:nvPr/>
          </p:nvSpPr>
          <p:spPr>
            <a:xfrm>
              <a:off x="2110335" y="2036340"/>
              <a:ext cx="1722324"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課長以上の役職者</a:t>
              </a:r>
            </a:p>
          </p:txBody>
        </p:sp>
        <p:grpSp>
          <p:nvGrpSpPr>
            <p:cNvPr id="27712" name="グループ化 5">
              <a:extLst>
                <a:ext uri="{FF2B5EF4-FFF2-40B4-BE49-F238E27FC236}">
                  <a16:creationId xmlns:a16="http://schemas.microsoft.com/office/drawing/2014/main" id="{10F563EE-E8BF-4D33-AC4C-479916C20254}"/>
                </a:ext>
              </a:extLst>
            </p:cNvPr>
            <p:cNvGrpSpPr>
              <a:grpSpLocks/>
            </p:cNvGrpSpPr>
            <p:nvPr/>
          </p:nvGrpSpPr>
          <p:grpSpPr bwMode="auto">
            <a:xfrm>
              <a:off x="1949860" y="1847725"/>
              <a:ext cx="2081406" cy="231411"/>
              <a:chOff x="1949860" y="1847725"/>
              <a:chExt cx="2081406" cy="231411"/>
            </a:xfrm>
          </p:grpSpPr>
          <p:sp>
            <p:nvSpPr>
              <p:cNvPr id="16" name="正方形/長方形 15">
                <a:extLst>
                  <a:ext uri="{FF2B5EF4-FFF2-40B4-BE49-F238E27FC236}">
                    <a16:creationId xmlns:a16="http://schemas.microsoft.com/office/drawing/2014/main" id="{0C157FF0-AB4C-44EB-9C60-E6999E9D1BFD}"/>
                  </a:ext>
                </a:extLst>
              </p:cNvPr>
              <p:cNvSpPr/>
              <p:nvPr/>
            </p:nvSpPr>
            <p:spPr>
              <a:xfrm>
                <a:off x="1949860" y="1847725"/>
                <a:ext cx="762653"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17" name="正方形/長方形 16">
                <a:extLst>
                  <a:ext uri="{FF2B5EF4-FFF2-40B4-BE49-F238E27FC236}">
                    <a16:creationId xmlns:a16="http://schemas.microsoft.com/office/drawing/2014/main" id="{12AA1A22-BAE2-4A81-B1D3-172BB9234166}"/>
                  </a:ext>
                </a:extLst>
              </p:cNvPr>
              <p:cNvSpPr/>
              <p:nvPr/>
            </p:nvSpPr>
            <p:spPr>
              <a:xfrm>
                <a:off x="3038229" y="1847725"/>
                <a:ext cx="993037"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4" name="グループ化 18">
            <a:extLst>
              <a:ext uri="{FF2B5EF4-FFF2-40B4-BE49-F238E27FC236}">
                <a16:creationId xmlns:a16="http://schemas.microsoft.com/office/drawing/2014/main" id="{FD259FE2-D5EA-4B70-A7BF-B886866360EE}"/>
              </a:ext>
            </a:extLst>
          </p:cNvPr>
          <p:cNvGrpSpPr>
            <a:grpSpLocks/>
          </p:cNvGrpSpPr>
          <p:nvPr/>
        </p:nvGrpSpPr>
        <p:grpSpPr bwMode="auto">
          <a:xfrm>
            <a:off x="4256088" y="2185988"/>
            <a:ext cx="2295525" cy="496887"/>
            <a:chOff x="1879116" y="1847725"/>
            <a:chExt cx="2295821" cy="496106"/>
          </a:xfrm>
        </p:grpSpPr>
        <p:sp>
          <p:nvSpPr>
            <p:cNvPr id="20" name="正方形/長方形 19">
              <a:extLst>
                <a:ext uri="{FF2B5EF4-FFF2-40B4-BE49-F238E27FC236}">
                  <a16:creationId xmlns:a16="http://schemas.microsoft.com/office/drawing/2014/main" id="{6E99C8E1-A02F-4551-ABCD-99E8B1E3E391}"/>
                </a:ext>
              </a:extLst>
            </p:cNvPr>
            <p:cNvSpPr/>
            <p:nvPr/>
          </p:nvSpPr>
          <p:spPr>
            <a:xfrm>
              <a:off x="1879116" y="2036340"/>
              <a:ext cx="2295821"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個人年収</a:t>
              </a:r>
              <a:r>
                <a:rPr lang="en-US" altLang="ja-JP" sz="1400" spc="100" dirty="0">
                  <a:solidFill>
                    <a:srgbClr val="2B3A5B"/>
                  </a:solidFill>
                  <a:latin typeface="游明朝 Demibold" panose="02020600000000000000" pitchFamily="18" charset="-128"/>
                  <a:ea typeface="游明朝 Demibold" panose="02020600000000000000" pitchFamily="18" charset="-128"/>
                </a:rPr>
                <a:t> 1,000</a:t>
              </a:r>
              <a:r>
                <a:rPr lang="ja-JP" altLang="en-US" sz="1400" spc="100">
                  <a:solidFill>
                    <a:srgbClr val="2B3A5B"/>
                  </a:solidFill>
                  <a:latin typeface="游明朝 Demibold" panose="02020600000000000000" pitchFamily="18" charset="-128"/>
                  <a:ea typeface="游明朝 Demibold" panose="02020600000000000000" pitchFamily="18" charset="-128"/>
                </a:rPr>
                <a:t>万円以上</a:t>
              </a:r>
            </a:p>
          </p:txBody>
        </p:sp>
        <p:grpSp>
          <p:nvGrpSpPr>
            <p:cNvPr id="27708" name="グループ化 20">
              <a:extLst>
                <a:ext uri="{FF2B5EF4-FFF2-40B4-BE49-F238E27FC236}">
                  <a16:creationId xmlns:a16="http://schemas.microsoft.com/office/drawing/2014/main" id="{B81D911D-13E8-42ED-9C1F-24FF98ED9CCF}"/>
                </a:ext>
              </a:extLst>
            </p:cNvPr>
            <p:cNvGrpSpPr>
              <a:grpSpLocks/>
            </p:cNvGrpSpPr>
            <p:nvPr/>
          </p:nvGrpSpPr>
          <p:grpSpPr bwMode="auto">
            <a:xfrm>
              <a:off x="1950562" y="1847725"/>
              <a:ext cx="2080857" cy="231411"/>
              <a:chOff x="1950562" y="1847725"/>
              <a:chExt cx="2080857" cy="231411"/>
            </a:xfrm>
          </p:grpSpPr>
          <p:sp>
            <p:nvSpPr>
              <p:cNvPr id="22" name="正方形/長方形 21">
                <a:extLst>
                  <a:ext uri="{FF2B5EF4-FFF2-40B4-BE49-F238E27FC236}">
                    <a16:creationId xmlns:a16="http://schemas.microsoft.com/office/drawing/2014/main" id="{4F3B7B81-0286-4249-B12B-831AE6D9EDC6}"/>
                  </a:ext>
                </a:extLst>
              </p:cNvPr>
              <p:cNvSpPr/>
              <p:nvPr/>
            </p:nvSpPr>
            <p:spPr>
              <a:xfrm>
                <a:off x="1950562" y="1847725"/>
                <a:ext cx="762098"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23" name="正方形/長方形 22">
                <a:extLst>
                  <a:ext uri="{FF2B5EF4-FFF2-40B4-BE49-F238E27FC236}">
                    <a16:creationId xmlns:a16="http://schemas.microsoft.com/office/drawing/2014/main" id="{6A3B965C-D219-47E6-B0F9-9BFF98D96482}"/>
                  </a:ext>
                </a:extLst>
              </p:cNvPr>
              <p:cNvSpPr/>
              <p:nvPr/>
            </p:nvSpPr>
            <p:spPr>
              <a:xfrm>
                <a:off x="3039727" y="1847725"/>
                <a:ext cx="992316"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5" name="グループ化 23">
            <a:extLst>
              <a:ext uri="{FF2B5EF4-FFF2-40B4-BE49-F238E27FC236}">
                <a16:creationId xmlns:a16="http://schemas.microsoft.com/office/drawing/2014/main" id="{96BF830E-4EE9-440D-9497-6C019DFB8DC5}"/>
              </a:ext>
            </a:extLst>
          </p:cNvPr>
          <p:cNvGrpSpPr>
            <a:grpSpLocks/>
          </p:cNvGrpSpPr>
          <p:nvPr/>
        </p:nvGrpSpPr>
        <p:grpSpPr bwMode="auto">
          <a:xfrm>
            <a:off x="7162800" y="2195513"/>
            <a:ext cx="2214563" cy="496887"/>
            <a:chOff x="1816602" y="1847725"/>
            <a:chExt cx="2214663" cy="496106"/>
          </a:xfrm>
        </p:grpSpPr>
        <p:sp>
          <p:nvSpPr>
            <p:cNvPr id="25" name="正方形/長方形 24">
              <a:extLst>
                <a:ext uri="{FF2B5EF4-FFF2-40B4-BE49-F238E27FC236}">
                  <a16:creationId xmlns:a16="http://schemas.microsoft.com/office/drawing/2014/main" id="{A29B1097-C448-4735-9114-765C817BAB9C}"/>
                </a:ext>
              </a:extLst>
            </p:cNvPr>
            <p:cNvSpPr/>
            <p:nvPr/>
          </p:nvSpPr>
          <p:spPr>
            <a:xfrm>
              <a:off x="1816602" y="2036340"/>
              <a:ext cx="2103533"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金融資産</a:t>
              </a:r>
              <a:r>
                <a:rPr lang="en-US" altLang="ja-JP" sz="1400" spc="100" dirty="0">
                  <a:solidFill>
                    <a:srgbClr val="2B3A5B"/>
                  </a:solidFill>
                  <a:latin typeface="游明朝 Demibold" panose="02020600000000000000" pitchFamily="18" charset="-128"/>
                  <a:ea typeface="游明朝 Demibold" panose="02020600000000000000" pitchFamily="18" charset="-128"/>
                </a:rPr>
                <a:t> 3,000</a:t>
              </a:r>
              <a:r>
                <a:rPr lang="ja-JP" altLang="en-US" sz="1400" spc="100">
                  <a:solidFill>
                    <a:srgbClr val="2B3A5B"/>
                  </a:solidFill>
                  <a:latin typeface="游明朝 Demibold" panose="02020600000000000000" pitchFamily="18" charset="-128"/>
                  <a:ea typeface="游明朝 Demibold" panose="02020600000000000000" pitchFamily="18" charset="-128"/>
                </a:rPr>
                <a:t>万以上</a:t>
              </a:r>
            </a:p>
          </p:txBody>
        </p:sp>
        <p:grpSp>
          <p:nvGrpSpPr>
            <p:cNvPr id="27704" name="グループ化 25">
              <a:extLst>
                <a:ext uri="{FF2B5EF4-FFF2-40B4-BE49-F238E27FC236}">
                  <a16:creationId xmlns:a16="http://schemas.microsoft.com/office/drawing/2014/main" id="{E38DB27F-AA20-49ED-812F-530AAF5BC4A3}"/>
                </a:ext>
              </a:extLst>
            </p:cNvPr>
            <p:cNvGrpSpPr>
              <a:grpSpLocks/>
            </p:cNvGrpSpPr>
            <p:nvPr/>
          </p:nvGrpSpPr>
          <p:grpSpPr bwMode="auto">
            <a:xfrm>
              <a:off x="1949996" y="1847725"/>
              <a:ext cx="2081269" cy="231411"/>
              <a:chOff x="1949996" y="1847725"/>
              <a:chExt cx="2081269" cy="231411"/>
            </a:xfrm>
          </p:grpSpPr>
          <p:sp>
            <p:nvSpPr>
              <p:cNvPr id="27705" name="正方形/長方形 26">
                <a:extLst>
                  <a:ext uri="{FF2B5EF4-FFF2-40B4-BE49-F238E27FC236}">
                    <a16:creationId xmlns:a16="http://schemas.microsoft.com/office/drawing/2014/main" id="{1DD27C9F-43F9-4B7F-8C0D-D61964A36D2B}"/>
                  </a:ext>
                </a:extLst>
              </p:cNvPr>
              <p:cNvSpPr>
                <a:spLocks noChangeArrowheads="1"/>
              </p:cNvSpPr>
              <p:nvPr/>
            </p:nvSpPr>
            <p:spPr bwMode="auto">
              <a:xfrm>
                <a:off x="1949996" y="1847725"/>
                <a:ext cx="762250"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一般消費者</a:t>
                </a:r>
              </a:p>
            </p:txBody>
          </p:sp>
          <p:sp>
            <p:nvSpPr>
              <p:cNvPr id="27706" name="正方形/長方形 27">
                <a:extLst>
                  <a:ext uri="{FF2B5EF4-FFF2-40B4-BE49-F238E27FC236}">
                    <a16:creationId xmlns:a16="http://schemas.microsoft.com/office/drawing/2014/main" id="{1796082D-A98B-4701-8F8F-BD4E6BECADA0}"/>
                  </a:ext>
                </a:extLst>
              </p:cNvPr>
              <p:cNvSpPr>
                <a:spLocks noChangeArrowheads="1"/>
              </p:cNvSpPr>
              <p:nvPr/>
            </p:nvSpPr>
            <p:spPr bwMode="auto">
              <a:xfrm>
                <a:off x="3038753" y="1847725"/>
                <a:ext cx="992512"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タクシー利用者</a:t>
                </a:r>
              </a:p>
            </p:txBody>
          </p:sp>
        </p:grpSp>
      </p:grpSp>
      <p:grpSp>
        <p:nvGrpSpPr>
          <p:cNvPr id="27656" name="グループ化 28">
            <a:extLst>
              <a:ext uri="{FF2B5EF4-FFF2-40B4-BE49-F238E27FC236}">
                <a16:creationId xmlns:a16="http://schemas.microsoft.com/office/drawing/2014/main" id="{D7BE5C47-AD94-4946-9F49-64DE254AC5A5}"/>
              </a:ext>
            </a:extLst>
          </p:cNvPr>
          <p:cNvGrpSpPr>
            <a:grpSpLocks/>
          </p:cNvGrpSpPr>
          <p:nvPr/>
        </p:nvGrpSpPr>
        <p:grpSpPr bwMode="auto">
          <a:xfrm>
            <a:off x="1322388" y="4549775"/>
            <a:ext cx="2079625" cy="711200"/>
            <a:chOff x="1949860" y="1847725"/>
            <a:chExt cx="2081406" cy="711549"/>
          </a:xfrm>
        </p:grpSpPr>
        <p:sp>
          <p:nvSpPr>
            <p:cNvPr id="30" name="正方形/長方形 29">
              <a:extLst>
                <a:ext uri="{FF2B5EF4-FFF2-40B4-BE49-F238E27FC236}">
                  <a16:creationId xmlns:a16="http://schemas.microsoft.com/office/drawing/2014/main" id="{0BBF7598-30C4-425E-BCE4-12ED88EE5753}"/>
                </a:ext>
              </a:extLst>
            </p:cNvPr>
            <p:cNvSpPr/>
            <p:nvPr/>
          </p:nvSpPr>
          <p:spPr>
            <a:xfrm>
              <a:off x="2110334" y="2036731"/>
              <a:ext cx="172232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１万円以上の</a:t>
              </a:r>
              <a:br>
                <a:rPr lang="en-US" altLang="ja-JP" sz="1400" spc="100" dirty="0">
                  <a:solidFill>
                    <a:srgbClr val="2B3A5B"/>
                  </a:solidFill>
                  <a:latin typeface="游明朝 Demibold" panose="02020600000000000000" pitchFamily="18" charset="-128"/>
                  <a:ea typeface="游明朝 Demibold" panose="02020600000000000000" pitchFamily="18" charset="-128"/>
                </a:rPr>
              </a:br>
              <a:r>
                <a:rPr lang="ja-JP" altLang="en-US" sz="1400" spc="100">
                  <a:solidFill>
                    <a:srgbClr val="2B3A5B"/>
                  </a:solidFill>
                  <a:latin typeface="游明朝 Demibold" panose="02020600000000000000" pitchFamily="18" charset="-128"/>
                  <a:ea typeface="游明朝 Demibold" panose="02020600000000000000" pitchFamily="18" charset="-128"/>
                </a:rPr>
                <a:t>基礎化粧品使用率</a:t>
              </a:r>
            </a:p>
          </p:txBody>
        </p:sp>
        <p:grpSp>
          <p:nvGrpSpPr>
            <p:cNvPr id="27700" name="グループ化 30">
              <a:extLst>
                <a:ext uri="{FF2B5EF4-FFF2-40B4-BE49-F238E27FC236}">
                  <a16:creationId xmlns:a16="http://schemas.microsoft.com/office/drawing/2014/main" id="{1F8F4A0E-D01B-4CD2-B5E1-221B32226624}"/>
                </a:ext>
              </a:extLst>
            </p:cNvPr>
            <p:cNvGrpSpPr>
              <a:grpSpLocks/>
            </p:cNvGrpSpPr>
            <p:nvPr/>
          </p:nvGrpSpPr>
          <p:grpSpPr bwMode="auto">
            <a:xfrm>
              <a:off x="1949860" y="1847725"/>
              <a:ext cx="2081406" cy="231889"/>
              <a:chOff x="1949860" y="1847725"/>
              <a:chExt cx="2081406" cy="231889"/>
            </a:xfrm>
          </p:grpSpPr>
          <p:sp>
            <p:nvSpPr>
              <p:cNvPr id="32" name="正方形/長方形 31">
                <a:extLst>
                  <a:ext uri="{FF2B5EF4-FFF2-40B4-BE49-F238E27FC236}">
                    <a16:creationId xmlns:a16="http://schemas.microsoft.com/office/drawing/2014/main" id="{4898F9A9-2FAE-4A62-833B-64F75E33FED4}"/>
                  </a:ext>
                </a:extLst>
              </p:cNvPr>
              <p:cNvSpPr/>
              <p:nvPr/>
            </p:nvSpPr>
            <p:spPr>
              <a:xfrm>
                <a:off x="1949860" y="1847725"/>
                <a:ext cx="762653"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3" name="正方形/長方形 32">
                <a:extLst>
                  <a:ext uri="{FF2B5EF4-FFF2-40B4-BE49-F238E27FC236}">
                    <a16:creationId xmlns:a16="http://schemas.microsoft.com/office/drawing/2014/main" id="{0EAC5624-03B1-41F0-878B-5CDF3B936DC1}"/>
                  </a:ext>
                </a:extLst>
              </p:cNvPr>
              <p:cNvSpPr/>
              <p:nvPr/>
            </p:nvSpPr>
            <p:spPr>
              <a:xfrm>
                <a:off x="3038228" y="1847725"/>
                <a:ext cx="993038"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7" name="グループ化 33">
            <a:extLst>
              <a:ext uri="{FF2B5EF4-FFF2-40B4-BE49-F238E27FC236}">
                <a16:creationId xmlns:a16="http://schemas.microsoft.com/office/drawing/2014/main" id="{B5D86C94-8E8F-41D7-BE98-A3175A50ED6D}"/>
              </a:ext>
            </a:extLst>
          </p:cNvPr>
          <p:cNvGrpSpPr>
            <a:grpSpLocks/>
          </p:cNvGrpSpPr>
          <p:nvPr/>
        </p:nvGrpSpPr>
        <p:grpSpPr bwMode="auto">
          <a:xfrm>
            <a:off x="4327525" y="4572000"/>
            <a:ext cx="2082800" cy="711200"/>
            <a:chOff x="1949860" y="1847725"/>
            <a:chExt cx="2081379" cy="711549"/>
          </a:xfrm>
        </p:grpSpPr>
        <p:sp>
          <p:nvSpPr>
            <p:cNvPr id="35" name="正方形/長方形 34">
              <a:extLst>
                <a:ext uri="{FF2B5EF4-FFF2-40B4-BE49-F238E27FC236}">
                  <a16:creationId xmlns:a16="http://schemas.microsoft.com/office/drawing/2014/main" id="{CCDD234A-D6C7-411A-A321-3279DBD1E79F}"/>
                </a:ext>
              </a:extLst>
            </p:cNvPr>
            <p:cNvSpPr/>
            <p:nvPr/>
          </p:nvSpPr>
          <p:spPr>
            <a:xfrm>
              <a:off x="2260798" y="2036731"/>
              <a:ext cx="1530893"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自動車の現在の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購入意向</a:t>
              </a:r>
            </a:p>
          </p:txBody>
        </p:sp>
        <p:grpSp>
          <p:nvGrpSpPr>
            <p:cNvPr id="27696" name="グループ化 35">
              <a:extLst>
                <a:ext uri="{FF2B5EF4-FFF2-40B4-BE49-F238E27FC236}">
                  <a16:creationId xmlns:a16="http://schemas.microsoft.com/office/drawing/2014/main" id="{70522D8F-DEDB-49EF-B5C6-286550AE35F9}"/>
                </a:ext>
              </a:extLst>
            </p:cNvPr>
            <p:cNvGrpSpPr>
              <a:grpSpLocks/>
            </p:cNvGrpSpPr>
            <p:nvPr/>
          </p:nvGrpSpPr>
          <p:grpSpPr bwMode="auto">
            <a:xfrm>
              <a:off x="1949860" y="1847725"/>
              <a:ext cx="2081379" cy="231889"/>
              <a:chOff x="1949860" y="1847725"/>
              <a:chExt cx="2081379" cy="231889"/>
            </a:xfrm>
          </p:grpSpPr>
          <p:sp>
            <p:nvSpPr>
              <p:cNvPr id="37" name="正方形/長方形 36">
                <a:extLst>
                  <a:ext uri="{FF2B5EF4-FFF2-40B4-BE49-F238E27FC236}">
                    <a16:creationId xmlns:a16="http://schemas.microsoft.com/office/drawing/2014/main" id="{39D4EC7C-69C7-4B63-8497-6E6C9161F697}"/>
                  </a:ext>
                </a:extLst>
              </p:cNvPr>
              <p:cNvSpPr/>
              <p:nvPr/>
            </p:nvSpPr>
            <p:spPr>
              <a:xfrm>
                <a:off x="1949860" y="1847725"/>
                <a:ext cx="76148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8" name="正方形/長方形 37">
                <a:extLst>
                  <a:ext uri="{FF2B5EF4-FFF2-40B4-BE49-F238E27FC236}">
                    <a16:creationId xmlns:a16="http://schemas.microsoft.com/office/drawing/2014/main" id="{C6FE8A0F-9BC9-455D-840F-6D461EAA796D}"/>
                  </a:ext>
                </a:extLst>
              </p:cNvPr>
              <p:cNvSpPr/>
              <p:nvPr/>
            </p:nvSpPr>
            <p:spPr>
              <a:xfrm>
                <a:off x="3039729" y="1847725"/>
                <a:ext cx="99151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8" name="グループ化 38">
            <a:extLst>
              <a:ext uri="{FF2B5EF4-FFF2-40B4-BE49-F238E27FC236}">
                <a16:creationId xmlns:a16="http://schemas.microsoft.com/office/drawing/2014/main" id="{DF5B0E8F-7FE3-416A-B7A8-8AC1BE3F9E6F}"/>
              </a:ext>
            </a:extLst>
          </p:cNvPr>
          <p:cNvGrpSpPr>
            <a:grpSpLocks/>
          </p:cNvGrpSpPr>
          <p:nvPr/>
        </p:nvGrpSpPr>
        <p:grpSpPr bwMode="auto">
          <a:xfrm>
            <a:off x="7318375" y="4565650"/>
            <a:ext cx="2120900" cy="711200"/>
            <a:chOff x="1910384" y="1847725"/>
            <a:chExt cx="2120879" cy="711549"/>
          </a:xfrm>
        </p:grpSpPr>
        <p:sp>
          <p:nvSpPr>
            <p:cNvPr id="40" name="正方形/長方形 39">
              <a:extLst>
                <a:ext uri="{FF2B5EF4-FFF2-40B4-BE49-F238E27FC236}">
                  <a16:creationId xmlns:a16="http://schemas.microsoft.com/office/drawing/2014/main" id="{78785671-D6F3-4916-A2CD-8D6E17784E56}"/>
                </a:ext>
              </a:extLst>
            </p:cNvPr>
            <p:cNvSpPr/>
            <p:nvPr/>
          </p:nvSpPr>
          <p:spPr>
            <a:xfrm>
              <a:off x="1910384" y="2036731"/>
              <a:ext cx="191609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ソフトウェア導入の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意思決定権あり</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p:txBody>
        </p:sp>
        <p:grpSp>
          <p:nvGrpSpPr>
            <p:cNvPr id="27692" name="グループ化 40">
              <a:extLst>
                <a:ext uri="{FF2B5EF4-FFF2-40B4-BE49-F238E27FC236}">
                  <a16:creationId xmlns:a16="http://schemas.microsoft.com/office/drawing/2014/main" id="{84304DB4-49A7-48B7-8A6B-5198B9E5F332}"/>
                </a:ext>
              </a:extLst>
            </p:cNvPr>
            <p:cNvGrpSpPr>
              <a:grpSpLocks/>
            </p:cNvGrpSpPr>
            <p:nvPr/>
          </p:nvGrpSpPr>
          <p:grpSpPr bwMode="auto">
            <a:xfrm>
              <a:off x="1950083" y="1847725"/>
              <a:ext cx="2081180" cy="231889"/>
              <a:chOff x="1950083" y="1847725"/>
              <a:chExt cx="2081180" cy="231889"/>
            </a:xfrm>
          </p:grpSpPr>
          <p:sp>
            <p:nvSpPr>
              <p:cNvPr id="42" name="正方形/長方形 41">
                <a:extLst>
                  <a:ext uri="{FF2B5EF4-FFF2-40B4-BE49-F238E27FC236}">
                    <a16:creationId xmlns:a16="http://schemas.microsoft.com/office/drawing/2014/main" id="{34FC8A0A-5398-4AF2-8289-4BC03412D5B3}"/>
                  </a:ext>
                </a:extLst>
              </p:cNvPr>
              <p:cNvSpPr/>
              <p:nvPr/>
            </p:nvSpPr>
            <p:spPr>
              <a:xfrm>
                <a:off x="1950072" y="1847725"/>
                <a:ext cx="761992"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43" name="正方形/長方形 42">
                <a:extLst>
                  <a:ext uri="{FF2B5EF4-FFF2-40B4-BE49-F238E27FC236}">
                    <a16:creationId xmlns:a16="http://schemas.microsoft.com/office/drawing/2014/main" id="{D3B3FC22-1962-4B66-94BD-213CA8D828AC}"/>
                  </a:ext>
                </a:extLst>
              </p:cNvPr>
              <p:cNvSpPr/>
              <p:nvPr/>
            </p:nvSpPr>
            <p:spPr>
              <a:xfrm>
                <a:off x="3039086" y="1847725"/>
                <a:ext cx="992177"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sp>
        <p:nvSpPr>
          <p:cNvPr id="44" name="正方形/長方形 43">
            <a:extLst>
              <a:ext uri="{FF2B5EF4-FFF2-40B4-BE49-F238E27FC236}">
                <a16:creationId xmlns:a16="http://schemas.microsoft.com/office/drawing/2014/main" id="{9B1D4E46-D7C3-4ACE-84CD-4CDB24341524}"/>
              </a:ext>
            </a:extLst>
          </p:cNvPr>
          <p:cNvSpPr/>
          <p:nvPr/>
        </p:nvSpPr>
        <p:spPr>
          <a:xfrm>
            <a:off x="4461510" y="1673543"/>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4</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5" name="正方形/長方形 44">
            <a:extLst>
              <a:ext uri="{FF2B5EF4-FFF2-40B4-BE49-F238E27FC236}">
                <a16:creationId xmlns:a16="http://schemas.microsoft.com/office/drawing/2014/main" id="{1F029E03-D30C-4BB1-94B7-CCE791DBFE93}"/>
              </a:ext>
            </a:extLst>
          </p:cNvPr>
          <p:cNvSpPr/>
          <p:nvPr/>
        </p:nvSpPr>
        <p:spPr>
          <a:xfrm>
            <a:off x="5562600" y="1428750"/>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6" name="正方形/長方形 45">
            <a:extLst>
              <a:ext uri="{FF2B5EF4-FFF2-40B4-BE49-F238E27FC236}">
                <a16:creationId xmlns:a16="http://schemas.microsoft.com/office/drawing/2014/main" id="{BCF23347-ED26-4086-A2D8-2B14C49D91C8}"/>
              </a:ext>
            </a:extLst>
          </p:cNvPr>
          <p:cNvSpPr/>
          <p:nvPr/>
        </p:nvSpPr>
        <p:spPr>
          <a:xfrm>
            <a:off x="7254162" y="1275455"/>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15</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7" name="正方形/長方形 46">
            <a:extLst>
              <a:ext uri="{FF2B5EF4-FFF2-40B4-BE49-F238E27FC236}">
                <a16:creationId xmlns:a16="http://schemas.microsoft.com/office/drawing/2014/main" id="{69628FBC-9DC9-44F8-BECE-B07D2DB47A9E}"/>
              </a:ext>
            </a:extLst>
          </p:cNvPr>
          <p:cNvSpPr/>
          <p:nvPr/>
        </p:nvSpPr>
        <p:spPr>
          <a:xfrm>
            <a:off x="8491538" y="97663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23</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8" name="正方形/長方形 47">
            <a:extLst>
              <a:ext uri="{FF2B5EF4-FFF2-40B4-BE49-F238E27FC236}">
                <a16:creationId xmlns:a16="http://schemas.microsoft.com/office/drawing/2014/main" id="{8E438481-14D1-4282-8DBB-D337B23B9D08}"/>
              </a:ext>
            </a:extLst>
          </p:cNvPr>
          <p:cNvSpPr/>
          <p:nvPr/>
        </p:nvSpPr>
        <p:spPr>
          <a:xfrm>
            <a:off x="1463675" y="4042093"/>
            <a:ext cx="1081088"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4</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9" name="正方形/長方形 48">
            <a:extLst>
              <a:ext uri="{FF2B5EF4-FFF2-40B4-BE49-F238E27FC236}">
                <a16:creationId xmlns:a16="http://schemas.microsoft.com/office/drawing/2014/main" id="{24EB61BF-0A65-429B-A2F1-637093E3F7BD}"/>
              </a:ext>
            </a:extLst>
          </p:cNvPr>
          <p:cNvSpPr/>
          <p:nvPr/>
        </p:nvSpPr>
        <p:spPr>
          <a:xfrm>
            <a:off x="2544763" y="324866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26</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0" name="正方形/長方形 49">
            <a:extLst>
              <a:ext uri="{FF2B5EF4-FFF2-40B4-BE49-F238E27FC236}">
                <a16:creationId xmlns:a16="http://schemas.microsoft.com/office/drawing/2014/main" id="{875823D2-B070-42C4-9DFC-8169215D82B4}"/>
              </a:ext>
            </a:extLst>
          </p:cNvPr>
          <p:cNvSpPr/>
          <p:nvPr/>
        </p:nvSpPr>
        <p:spPr>
          <a:xfrm>
            <a:off x="4463733" y="3925888"/>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7</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1" name="正方形/長方形 50">
            <a:extLst>
              <a:ext uri="{FF2B5EF4-FFF2-40B4-BE49-F238E27FC236}">
                <a16:creationId xmlns:a16="http://schemas.microsoft.com/office/drawing/2014/main" id="{70F262E8-676D-4758-B72E-F4206E651A55}"/>
              </a:ext>
            </a:extLst>
          </p:cNvPr>
          <p:cNvSpPr/>
          <p:nvPr/>
        </p:nvSpPr>
        <p:spPr>
          <a:xfrm>
            <a:off x="5580063" y="2903538"/>
            <a:ext cx="1081087"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41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2" name="正方形/長方形 51">
            <a:extLst>
              <a:ext uri="{FF2B5EF4-FFF2-40B4-BE49-F238E27FC236}">
                <a16:creationId xmlns:a16="http://schemas.microsoft.com/office/drawing/2014/main" id="{0D548C0F-6DB6-44AB-9A9D-66A45EE7BC74}"/>
              </a:ext>
            </a:extLst>
          </p:cNvPr>
          <p:cNvSpPr/>
          <p:nvPr/>
        </p:nvSpPr>
        <p:spPr>
          <a:xfrm>
            <a:off x="7394575" y="4141788"/>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3" name="正方形/長方形 52">
            <a:extLst>
              <a:ext uri="{FF2B5EF4-FFF2-40B4-BE49-F238E27FC236}">
                <a16:creationId xmlns:a16="http://schemas.microsoft.com/office/drawing/2014/main" id="{79FB5A0D-2691-49EC-AEDA-E7AB4E0A808F}"/>
              </a:ext>
            </a:extLst>
          </p:cNvPr>
          <p:cNvSpPr/>
          <p:nvPr/>
        </p:nvSpPr>
        <p:spPr>
          <a:xfrm>
            <a:off x="8523288" y="3601456"/>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17</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4" name="テキスト ボックス 53">
            <a:extLst>
              <a:ext uri="{FF2B5EF4-FFF2-40B4-BE49-F238E27FC236}">
                <a16:creationId xmlns:a16="http://schemas.microsoft.com/office/drawing/2014/main" id="{E3B952AE-4F75-44C9-BBC8-3C62EC6E1D28}"/>
              </a:ext>
            </a:extLst>
          </p:cNvPr>
          <p:cNvSpPr txBox="1"/>
          <p:nvPr/>
        </p:nvSpPr>
        <p:spPr>
          <a:xfrm>
            <a:off x="3067050" y="5019675"/>
            <a:ext cx="760413" cy="215900"/>
          </a:xfrm>
          <a:prstGeom prst="rect">
            <a:avLst/>
          </a:prstGeom>
          <a:noFill/>
        </p:spPr>
        <p:txBody>
          <a:bodyPr>
            <a:spAutoFit/>
          </a:bodyPr>
          <a:lstStyle/>
          <a:p>
            <a:pPr eaLnBrk="1" fontAlgn="auto" hangingPunct="1">
              <a:spcBef>
                <a:spcPts val="0"/>
              </a:spcBef>
              <a:spcAft>
                <a:spcPts val="0"/>
              </a:spcAft>
              <a:defRPr/>
            </a:pPr>
            <a:r>
              <a:rPr kumimoji="1" lang="en-US" altLang="ja-JP" sz="800" dirty="0">
                <a:solidFill>
                  <a:schemeClr val="tx1">
                    <a:lumMod val="65000"/>
                    <a:lumOff val="35000"/>
                  </a:schemeClr>
                </a:solidFill>
                <a:latin typeface="游明朝 Demibold" panose="02020600000000000000" pitchFamily="18" charset="-128"/>
                <a:ea typeface="游明朝 Demibold" panose="02020600000000000000" pitchFamily="18" charset="-128"/>
              </a:rPr>
              <a:t>※ </a:t>
            </a:r>
            <a:r>
              <a:rPr kumimoji="1" lang="ja-JP" altLang="en-US" sz="800">
                <a:solidFill>
                  <a:schemeClr val="tx1">
                    <a:lumMod val="65000"/>
                    <a:lumOff val="35000"/>
                  </a:schemeClr>
                </a:solidFill>
                <a:latin typeface="游明朝 Demibold" panose="02020600000000000000" pitchFamily="18" charset="-128"/>
                <a:ea typeface="游明朝 Demibold" panose="02020600000000000000" pitchFamily="18" charset="-128"/>
              </a:rPr>
              <a:t>女性限定</a:t>
            </a:r>
          </a:p>
        </p:txBody>
      </p:sp>
      <p:grpSp>
        <p:nvGrpSpPr>
          <p:cNvPr id="27670" name="グループ化 5">
            <a:extLst>
              <a:ext uri="{FF2B5EF4-FFF2-40B4-BE49-F238E27FC236}">
                <a16:creationId xmlns:a16="http://schemas.microsoft.com/office/drawing/2014/main" id="{96A286A3-51DA-4F05-BE36-787AE61916BF}"/>
              </a:ext>
            </a:extLst>
          </p:cNvPr>
          <p:cNvGrpSpPr>
            <a:grpSpLocks/>
          </p:cNvGrpSpPr>
          <p:nvPr/>
        </p:nvGrpSpPr>
        <p:grpSpPr bwMode="auto">
          <a:xfrm rot="-1349413">
            <a:off x="1871663" y="803275"/>
            <a:ext cx="649287" cy="293688"/>
            <a:chOff x="1463690" y="386190"/>
            <a:chExt cx="648955" cy="292388"/>
          </a:xfrm>
        </p:grpSpPr>
        <p:sp>
          <p:nvSpPr>
            <p:cNvPr id="27689" name="正方形/長方形 54">
              <a:extLst>
                <a:ext uri="{FF2B5EF4-FFF2-40B4-BE49-F238E27FC236}">
                  <a16:creationId xmlns:a16="http://schemas.microsoft.com/office/drawing/2014/main" id="{B5A33D17-6C01-411D-BDD1-9D7AC25EC70E}"/>
                </a:ext>
              </a:extLst>
            </p:cNvPr>
            <p:cNvSpPr>
              <a:spLocks noChangeArrowheads="1"/>
            </p:cNvSpPr>
            <p:nvPr/>
          </p:nvSpPr>
          <p:spPr bwMode="auto">
            <a:xfrm>
              <a:off x="1458251" y="383265"/>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2.3</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90" name="正方形/長方形 56">
              <a:extLst>
                <a:ext uri="{FF2B5EF4-FFF2-40B4-BE49-F238E27FC236}">
                  <a16:creationId xmlns:a16="http://schemas.microsoft.com/office/drawing/2014/main" id="{019D8A90-7A80-434E-BECC-A6F4541D904F}"/>
                </a:ext>
              </a:extLst>
            </p:cNvPr>
            <p:cNvSpPr>
              <a:spLocks noChangeArrowheads="1"/>
            </p:cNvSpPr>
            <p:nvPr/>
          </p:nvSpPr>
          <p:spPr bwMode="auto">
            <a:xfrm>
              <a:off x="1805719" y="406541"/>
              <a:ext cx="299885" cy="230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1" name="グループ化 57">
            <a:extLst>
              <a:ext uri="{FF2B5EF4-FFF2-40B4-BE49-F238E27FC236}">
                <a16:creationId xmlns:a16="http://schemas.microsoft.com/office/drawing/2014/main" id="{CFCA5A61-9E39-41D0-988B-D39E57FD18F7}"/>
              </a:ext>
            </a:extLst>
          </p:cNvPr>
          <p:cNvGrpSpPr>
            <a:grpSpLocks/>
          </p:cNvGrpSpPr>
          <p:nvPr/>
        </p:nvGrpSpPr>
        <p:grpSpPr bwMode="auto">
          <a:xfrm rot="-1349413">
            <a:off x="4870451" y="1704343"/>
            <a:ext cx="649288" cy="292100"/>
            <a:chOff x="1463690" y="386190"/>
            <a:chExt cx="648955" cy="292388"/>
          </a:xfrm>
        </p:grpSpPr>
        <p:sp>
          <p:nvSpPr>
            <p:cNvPr id="27687" name="正方形/長方形 58">
              <a:extLst>
                <a:ext uri="{FF2B5EF4-FFF2-40B4-BE49-F238E27FC236}">
                  <a16:creationId xmlns:a16="http://schemas.microsoft.com/office/drawing/2014/main" id="{3F600A99-2A0C-46C1-993F-5B022E8B9000}"/>
                </a:ext>
              </a:extLst>
            </p:cNvPr>
            <p:cNvSpPr>
              <a:spLocks noChangeArrowheads="1"/>
            </p:cNvSpPr>
            <p:nvPr/>
          </p:nvSpPr>
          <p:spPr bwMode="auto">
            <a:xfrm>
              <a:off x="1458252"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2.8</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8" name="正方形/長方形 59">
              <a:extLst>
                <a:ext uri="{FF2B5EF4-FFF2-40B4-BE49-F238E27FC236}">
                  <a16:creationId xmlns:a16="http://schemas.microsoft.com/office/drawing/2014/main" id="{A94E3069-8585-47F6-8648-0514E566764E}"/>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2" name="グループ化 60">
            <a:extLst>
              <a:ext uri="{FF2B5EF4-FFF2-40B4-BE49-F238E27FC236}">
                <a16:creationId xmlns:a16="http://schemas.microsoft.com/office/drawing/2014/main" id="{EEAF6A19-CB3B-444F-91F3-8800904E0F81}"/>
              </a:ext>
            </a:extLst>
          </p:cNvPr>
          <p:cNvGrpSpPr>
            <a:grpSpLocks/>
          </p:cNvGrpSpPr>
          <p:nvPr/>
        </p:nvGrpSpPr>
        <p:grpSpPr bwMode="auto">
          <a:xfrm rot="-1349413">
            <a:off x="7808913" y="1287411"/>
            <a:ext cx="647700" cy="292100"/>
            <a:chOff x="1463690" y="386190"/>
            <a:chExt cx="648955" cy="292388"/>
          </a:xfrm>
        </p:grpSpPr>
        <p:sp>
          <p:nvSpPr>
            <p:cNvPr id="27685" name="正方形/長方形 61">
              <a:extLst>
                <a:ext uri="{FF2B5EF4-FFF2-40B4-BE49-F238E27FC236}">
                  <a16:creationId xmlns:a16="http://schemas.microsoft.com/office/drawing/2014/main" id="{BC65DB21-00E4-4717-A773-7E72803801FA}"/>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1.5</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6" name="正方形/長方形 62">
              <a:extLst>
                <a:ext uri="{FF2B5EF4-FFF2-40B4-BE49-F238E27FC236}">
                  <a16:creationId xmlns:a16="http://schemas.microsoft.com/office/drawing/2014/main" id="{9B675F0D-45CD-4EA6-8863-5E4B2D51B9FC}"/>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3" name="グループ化 63">
            <a:extLst>
              <a:ext uri="{FF2B5EF4-FFF2-40B4-BE49-F238E27FC236}">
                <a16:creationId xmlns:a16="http://schemas.microsoft.com/office/drawing/2014/main" id="{445FD784-28E2-4C0F-95B9-D1E6764D02C3}"/>
              </a:ext>
            </a:extLst>
          </p:cNvPr>
          <p:cNvGrpSpPr>
            <a:grpSpLocks/>
          </p:cNvGrpSpPr>
          <p:nvPr/>
        </p:nvGrpSpPr>
        <p:grpSpPr bwMode="auto">
          <a:xfrm rot="-1349413">
            <a:off x="7808913" y="3898107"/>
            <a:ext cx="647700" cy="292100"/>
            <a:chOff x="1463690" y="386190"/>
            <a:chExt cx="648955" cy="292388"/>
          </a:xfrm>
        </p:grpSpPr>
        <p:sp>
          <p:nvSpPr>
            <p:cNvPr id="27683" name="正方形/長方形 64">
              <a:extLst>
                <a:ext uri="{FF2B5EF4-FFF2-40B4-BE49-F238E27FC236}">
                  <a16:creationId xmlns:a16="http://schemas.microsoft.com/office/drawing/2014/main" id="{B5C5F9B3-5E84-4635-9F78-DF9BCAE0BF20}"/>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17</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4" name="正方形/長方形 65">
              <a:extLst>
                <a:ext uri="{FF2B5EF4-FFF2-40B4-BE49-F238E27FC236}">
                  <a16:creationId xmlns:a16="http://schemas.microsoft.com/office/drawing/2014/main" id="{ACD2E027-A78D-4FC1-836A-90DC819D4901}"/>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4" name="グループ化 66">
            <a:extLst>
              <a:ext uri="{FF2B5EF4-FFF2-40B4-BE49-F238E27FC236}">
                <a16:creationId xmlns:a16="http://schemas.microsoft.com/office/drawing/2014/main" id="{217AB297-DF69-44B0-B88E-502546E7E138}"/>
              </a:ext>
            </a:extLst>
          </p:cNvPr>
          <p:cNvGrpSpPr>
            <a:grpSpLocks/>
          </p:cNvGrpSpPr>
          <p:nvPr/>
        </p:nvGrpSpPr>
        <p:grpSpPr bwMode="auto">
          <a:xfrm rot="-1349413">
            <a:off x="4864307" y="3193765"/>
            <a:ext cx="649148" cy="292100"/>
            <a:chOff x="1458254" y="383249"/>
            <a:chExt cx="648815" cy="292388"/>
          </a:xfrm>
        </p:grpSpPr>
        <p:sp>
          <p:nvSpPr>
            <p:cNvPr id="27681" name="正方形/長方形 67">
              <a:extLst>
                <a:ext uri="{FF2B5EF4-FFF2-40B4-BE49-F238E27FC236}">
                  <a16:creationId xmlns:a16="http://schemas.microsoft.com/office/drawing/2014/main" id="{21884A46-FC19-4CBA-AFD1-E07FB463B91C}"/>
                </a:ext>
              </a:extLst>
            </p:cNvPr>
            <p:cNvSpPr>
              <a:spLocks noChangeArrowheads="1"/>
            </p:cNvSpPr>
            <p:nvPr/>
          </p:nvSpPr>
          <p:spPr bwMode="auto">
            <a:xfrm>
              <a:off x="1458254"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5.9</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2" name="正方形/長方形 68">
              <a:extLst>
                <a:ext uri="{FF2B5EF4-FFF2-40B4-BE49-F238E27FC236}">
                  <a16:creationId xmlns:a16="http://schemas.microsoft.com/office/drawing/2014/main" id="{8265AA72-175F-40FE-A4CE-9F2B072E90EF}"/>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5" name="グループ化 69">
            <a:extLst>
              <a:ext uri="{FF2B5EF4-FFF2-40B4-BE49-F238E27FC236}">
                <a16:creationId xmlns:a16="http://schemas.microsoft.com/office/drawing/2014/main" id="{5642CA9B-A7BA-4767-AA80-56292912B349}"/>
              </a:ext>
            </a:extLst>
          </p:cNvPr>
          <p:cNvGrpSpPr>
            <a:grpSpLocks/>
          </p:cNvGrpSpPr>
          <p:nvPr/>
        </p:nvGrpSpPr>
        <p:grpSpPr bwMode="auto">
          <a:xfrm rot="-1349413">
            <a:off x="1871663" y="3554776"/>
            <a:ext cx="649287" cy="292100"/>
            <a:chOff x="1463690" y="386190"/>
            <a:chExt cx="648955" cy="292388"/>
          </a:xfrm>
        </p:grpSpPr>
        <p:sp>
          <p:nvSpPr>
            <p:cNvPr id="27679" name="正方形/長方形 70">
              <a:extLst>
                <a:ext uri="{FF2B5EF4-FFF2-40B4-BE49-F238E27FC236}">
                  <a16:creationId xmlns:a16="http://schemas.microsoft.com/office/drawing/2014/main" id="{9BC5D6C7-5F6B-433E-A3FD-D5653D912EA3}"/>
                </a:ext>
              </a:extLst>
            </p:cNvPr>
            <p:cNvSpPr>
              <a:spLocks noChangeArrowheads="1"/>
            </p:cNvSpPr>
            <p:nvPr/>
          </p:nvSpPr>
          <p:spPr bwMode="auto">
            <a:xfrm>
              <a:off x="1458251" y="383249"/>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6.5</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0" name="正方形/長方形 71">
              <a:extLst>
                <a:ext uri="{FF2B5EF4-FFF2-40B4-BE49-F238E27FC236}">
                  <a16:creationId xmlns:a16="http://schemas.microsoft.com/office/drawing/2014/main" id="{BA73F6F7-4BCB-4047-9F34-8AFC055277B8}"/>
                </a:ext>
              </a:extLst>
            </p:cNvPr>
            <p:cNvSpPr>
              <a:spLocks noChangeArrowheads="1"/>
            </p:cNvSpPr>
            <p:nvPr/>
          </p:nvSpPr>
          <p:spPr bwMode="auto">
            <a:xfrm>
              <a:off x="1807186" y="407259"/>
              <a:ext cx="299884"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sp>
        <p:nvSpPr>
          <p:cNvPr id="2" name="タイトル 1">
            <a:extLst>
              <a:ext uri="{FF2B5EF4-FFF2-40B4-BE49-F238E27FC236}">
                <a16:creationId xmlns:a16="http://schemas.microsoft.com/office/drawing/2014/main" id="{FADDF8D2-F137-4BFF-89BA-ABC7F24BF8AB}"/>
              </a:ext>
            </a:extLst>
          </p:cNvPr>
          <p:cNvSpPr>
            <a:spLocks noGrp="1"/>
          </p:cNvSpPr>
          <p:nvPr>
            <p:ph type="title"/>
          </p:nvPr>
        </p:nvSpPr>
        <p:spPr>
          <a:xfrm>
            <a:off x="0" y="6990165"/>
            <a:ext cx="10691813" cy="248432"/>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全国主要都市のタクシー利用者には、</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その属性、価値観、特徴に際立った特徴があります。</a:t>
            </a:r>
          </a:p>
        </p:txBody>
      </p:sp>
      <p:sp>
        <p:nvSpPr>
          <p:cNvPr id="4" name="テキスト プレースホルダー 3">
            <a:extLst>
              <a:ext uri="{FF2B5EF4-FFF2-40B4-BE49-F238E27FC236}">
                <a16:creationId xmlns:a16="http://schemas.microsoft.com/office/drawing/2014/main" id="{98AD4B23-88FE-4CAB-9493-ADED27CC76EB}"/>
              </a:ext>
            </a:extLst>
          </p:cNvPr>
          <p:cNvSpPr>
            <a:spLocks noGrp="1"/>
          </p:cNvSpPr>
          <p:nvPr>
            <p:ph type="body" sz="quarter" idx="10"/>
          </p:nvPr>
        </p:nvSpPr>
        <p:spPr>
          <a:xfrm>
            <a:off x="773113" y="6478958"/>
            <a:ext cx="9145587" cy="199284"/>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特徴的な属性と、その価値観</a:t>
            </a:r>
          </a:p>
        </p:txBody>
      </p:sp>
      <p:sp>
        <p:nvSpPr>
          <p:cNvPr id="5" name="テキスト ボックス 10">
            <a:extLst>
              <a:ext uri="{FF2B5EF4-FFF2-40B4-BE49-F238E27FC236}">
                <a16:creationId xmlns:a16="http://schemas.microsoft.com/office/drawing/2014/main" id="{E856EBEE-F2AE-4C49-86CD-880D8F3011F0}"/>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図 2">
            <a:extLst>
              <a:ext uri="{FF2B5EF4-FFF2-40B4-BE49-F238E27FC236}">
                <a16:creationId xmlns:a16="http://schemas.microsoft.com/office/drawing/2014/main" id="{1A7972C8-16A9-4E95-930D-F37AA82EA12B}"/>
              </a:ext>
            </a:extLst>
          </p:cNvPr>
          <p:cNvSpPr>
            <a:spLocks noChangeAspect="1" noChangeArrowheads="1"/>
          </p:cNvSpPr>
          <p:nvPr/>
        </p:nvSpPr>
        <p:spPr bwMode="auto">
          <a:xfrm>
            <a:off x="1677988" y="1892300"/>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699" name="図 5">
            <a:extLst>
              <a:ext uri="{FF2B5EF4-FFF2-40B4-BE49-F238E27FC236}">
                <a16:creationId xmlns:a16="http://schemas.microsoft.com/office/drawing/2014/main" id="{5C3F5B27-EAAA-4D2C-A8A7-8989AE75E7C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29138" y="2700338"/>
            <a:ext cx="1611312"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図 4">
            <a:extLst>
              <a:ext uri="{FF2B5EF4-FFF2-40B4-BE49-F238E27FC236}">
                <a16:creationId xmlns:a16="http://schemas.microsoft.com/office/drawing/2014/main" id="{99A9898B-F27F-4DEE-B714-04CE3B26638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l="25098" t="21815" r="14977" b="37544"/>
          <a:stretch>
            <a:fillRect/>
          </a:stretch>
        </p:blipFill>
        <p:spPr bwMode="auto">
          <a:xfrm>
            <a:off x="4851400" y="790575"/>
            <a:ext cx="9652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図 7">
            <a:extLst>
              <a:ext uri="{FF2B5EF4-FFF2-40B4-BE49-F238E27FC236}">
                <a16:creationId xmlns:a16="http://schemas.microsoft.com/office/drawing/2014/main" id="{89BEFF1C-41CC-4AC8-8CFB-309ADEF4B39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14838" y="1833563"/>
            <a:ext cx="183832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図 9">
            <a:extLst>
              <a:ext uri="{FF2B5EF4-FFF2-40B4-BE49-F238E27FC236}">
                <a16:creationId xmlns:a16="http://schemas.microsoft.com/office/drawing/2014/main" id="{6CEC913C-22C4-4A0B-9AA6-ED058832F75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418388" y="3862388"/>
            <a:ext cx="12366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図 12">
            <a:extLst>
              <a:ext uri="{FF2B5EF4-FFF2-40B4-BE49-F238E27FC236}">
                <a16:creationId xmlns:a16="http://schemas.microsoft.com/office/drawing/2014/main" id="{8D832FCF-A7AB-4BD8-9031-DABF455FFA20}"/>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l="16595" t="37189" r="17204" b="43939"/>
          <a:stretch>
            <a:fillRect/>
          </a:stretch>
        </p:blipFill>
        <p:spPr bwMode="auto">
          <a:xfrm>
            <a:off x="1677988" y="831850"/>
            <a:ext cx="1900237"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図 14">
            <a:extLst>
              <a:ext uri="{FF2B5EF4-FFF2-40B4-BE49-F238E27FC236}">
                <a16:creationId xmlns:a16="http://schemas.microsoft.com/office/drawing/2014/main" id="{56787593-5720-48E9-A568-6D7E2546120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570413" y="4745038"/>
            <a:ext cx="1527175"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図 6">
            <a:extLst>
              <a:ext uri="{FF2B5EF4-FFF2-40B4-BE49-F238E27FC236}">
                <a16:creationId xmlns:a16="http://schemas.microsoft.com/office/drawing/2014/main" id="{3CDDD167-7013-43B8-BDA2-D84B96A87B3C}"/>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180263" y="5054600"/>
            <a:ext cx="17129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図 2">
            <a:extLst>
              <a:ext uri="{FF2B5EF4-FFF2-40B4-BE49-F238E27FC236}">
                <a16:creationId xmlns:a16="http://schemas.microsoft.com/office/drawing/2014/main" id="{C8DA6316-D988-4FAD-A1F5-3E88D0B9F564}"/>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965325" y="3921125"/>
            <a:ext cx="132397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図 15">
            <a:extLst>
              <a:ext uri="{FF2B5EF4-FFF2-40B4-BE49-F238E27FC236}">
                <a16:creationId xmlns:a16="http://schemas.microsoft.com/office/drawing/2014/main" id="{8CDC7E11-35E6-4EDC-922D-2CC00513D6D2}"/>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410450" y="1763713"/>
            <a:ext cx="12525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図 21">
            <a:extLst>
              <a:ext uri="{FF2B5EF4-FFF2-40B4-BE49-F238E27FC236}">
                <a16:creationId xmlns:a16="http://schemas.microsoft.com/office/drawing/2014/main" id="{EBD5EE70-9BAC-427C-8279-39C1BB68FBE6}"/>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7180263" y="847725"/>
            <a:ext cx="17129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9" name="図 24">
            <a:extLst>
              <a:ext uri="{FF2B5EF4-FFF2-40B4-BE49-F238E27FC236}">
                <a16:creationId xmlns:a16="http://schemas.microsoft.com/office/drawing/2014/main" id="{35B90EBC-99BE-496E-8362-B622FE702964}"/>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636713" y="2673350"/>
            <a:ext cx="1982787"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0" name="図 30">
            <a:extLst>
              <a:ext uri="{FF2B5EF4-FFF2-40B4-BE49-F238E27FC236}">
                <a16:creationId xmlns:a16="http://schemas.microsoft.com/office/drawing/2014/main" id="{70ECF72B-E669-465C-B528-ED032A54F2DE}"/>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839913" y="5035550"/>
            <a:ext cx="1576387"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1" name="図 410" descr="../TokyoPrime/媒体資料/ロゴ/ANA/tagline.pdf">
            <a:extLst>
              <a:ext uri="{FF2B5EF4-FFF2-40B4-BE49-F238E27FC236}">
                <a16:creationId xmlns:a16="http://schemas.microsoft.com/office/drawing/2014/main" id="{C1EDC743-A092-4B88-A1F2-FB862DFFDD18}"/>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l="1155" t="58173" r="66920" b="27444"/>
          <a:stretch>
            <a:fillRect/>
          </a:stretch>
        </p:blipFill>
        <p:spPr bwMode="auto">
          <a:xfrm>
            <a:off x="4384675" y="3836988"/>
            <a:ext cx="189865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2" name="図 1403" descr="チェーン, 金物 が含まれている画像&#10;&#10;自動的に生成された説明">
            <a:extLst>
              <a:ext uri="{FF2B5EF4-FFF2-40B4-BE49-F238E27FC236}">
                <a16:creationId xmlns:a16="http://schemas.microsoft.com/office/drawing/2014/main" id="{2CCACCAC-8E0D-4033-906F-7C8901CBBF88}"/>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7065963" y="2595563"/>
            <a:ext cx="1941512"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32F7D2E3-D046-422D-9239-F2339A2E79F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様々なブランド広告主様にご活用いただいております。</a:t>
            </a:r>
          </a:p>
        </p:txBody>
      </p:sp>
      <p:sp>
        <p:nvSpPr>
          <p:cNvPr id="3" name="テキスト プレースホルダー 2">
            <a:extLst>
              <a:ext uri="{FF2B5EF4-FFF2-40B4-BE49-F238E27FC236}">
                <a16:creationId xmlns:a16="http://schemas.microsoft.com/office/drawing/2014/main" id="{521E708F-FC32-46F5-9997-29332264F10C}"/>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掲載実績</a:t>
            </a:r>
          </a:p>
        </p:txBody>
      </p:sp>
      <p:sp>
        <p:nvSpPr>
          <p:cNvPr id="29715" name="Picture 2" descr="image">
            <a:extLst>
              <a:ext uri="{FF2B5EF4-FFF2-40B4-BE49-F238E27FC236}">
                <a16:creationId xmlns:a16="http://schemas.microsoft.com/office/drawing/2014/main" id="{A8757F6D-7BFA-487E-94D9-07A764FA0DF1}"/>
              </a:ext>
            </a:extLst>
          </p:cNvPr>
          <p:cNvSpPr>
            <a:spLocks noChangeAspect="1" noChangeArrowheads="1"/>
          </p:cNvSpPr>
          <p:nvPr/>
        </p:nvSpPr>
        <p:spPr bwMode="auto">
          <a:xfrm>
            <a:off x="1789113" y="2465388"/>
            <a:ext cx="16748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6" name="図 2">
            <a:extLst>
              <a:ext uri="{FF2B5EF4-FFF2-40B4-BE49-F238E27FC236}">
                <a16:creationId xmlns:a16="http://schemas.microsoft.com/office/drawing/2014/main" id="{76499117-661E-4F31-A1DA-3A29775190DA}"/>
              </a:ext>
            </a:extLst>
          </p:cNvPr>
          <p:cNvSpPr>
            <a:spLocks noChangeAspect="1" noChangeArrowheads="1"/>
          </p:cNvSpPr>
          <p:nvPr/>
        </p:nvSpPr>
        <p:spPr bwMode="auto">
          <a:xfrm>
            <a:off x="1789113" y="1897063"/>
            <a:ext cx="1954212"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7" name="図 2">
            <a:extLst>
              <a:ext uri="{FF2B5EF4-FFF2-40B4-BE49-F238E27FC236}">
                <a16:creationId xmlns:a16="http://schemas.microsoft.com/office/drawing/2014/main" id="{B4A0CF77-2071-4B7E-8FDB-D4EB3E6BC985}"/>
              </a:ext>
            </a:extLst>
          </p:cNvPr>
          <p:cNvSpPr>
            <a:spLocks noChangeAspect="1" noChangeArrowheads="1"/>
          </p:cNvSpPr>
          <p:nvPr/>
        </p:nvSpPr>
        <p:spPr bwMode="auto">
          <a:xfrm>
            <a:off x="1744663" y="1895475"/>
            <a:ext cx="1954212"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718" name="図 3">
            <a:extLst>
              <a:ext uri="{FF2B5EF4-FFF2-40B4-BE49-F238E27FC236}">
                <a16:creationId xmlns:a16="http://schemas.microsoft.com/office/drawing/2014/main" id="{F6FFEF57-2229-4B68-BB6F-4B2652108F94}"/>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727200" y="1889125"/>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9" name="グループ化 6">
            <a:extLst>
              <a:ext uri="{FF2B5EF4-FFF2-40B4-BE49-F238E27FC236}">
                <a16:creationId xmlns:a16="http://schemas.microsoft.com/office/drawing/2014/main" id="{144F3863-F5AC-46CE-B618-B4FC9CDA5559}"/>
              </a:ext>
            </a:extLst>
          </p:cNvPr>
          <p:cNvGrpSpPr>
            <a:grpSpLocks/>
          </p:cNvGrpSpPr>
          <p:nvPr/>
        </p:nvGrpSpPr>
        <p:grpSpPr bwMode="auto">
          <a:xfrm>
            <a:off x="692150" y="400050"/>
            <a:ext cx="9442450" cy="1099445"/>
            <a:chOff x="596725" y="233070"/>
            <a:chExt cx="9442461" cy="1099192"/>
          </a:xfrm>
        </p:grpSpPr>
        <p:sp>
          <p:nvSpPr>
            <p:cNvPr id="34821" name="テキスト プレースホルダー 2">
              <a:extLst>
                <a:ext uri="{FF2B5EF4-FFF2-40B4-BE49-F238E27FC236}">
                  <a16:creationId xmlns:a16="http://schemas.microsoft.com/office/drawing/2014/main" id="{DFE06A08-6CD9-4AD2-93D1-FF6FAF696E83}"/>
                </a:ext>
              </a:extLst>
            </p:cNvPr>
            <p:cNvSpPr txBox="1">
              <a:spLocks noChangeArrowheads="1"/>
            </p:cNvSpPr>
            <p:nvPr/>
          </p:nvSpPr>
          <p:spPr bwMode="auto">
            <a:xfrm>
              <a:off x="596725" y="233070"/>
              <a:ext cx="3835404" cy="52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dirty="0">
                  <a:solidFill>
                    <a:srgbClr val="595959"/>
                  </a:solidFill>
                  <a:latin typeface="游明朝 Demibold" panose="02020600000000000000" pitchFamily="18" charset="-128"/>
                  <a:ea typeface="游明朝 Demibold" panose="02020600000000000000" pitchFamily="18" charset="-128"/>
                </a:rPr>
                <a:t>1</a:t>
              </a:r>
            </a:p>
            <a:p>
              <a:pPr eaLnBrk="1" hangingPunct="1">
                <a:lnSpc>
                  <a:spcPct val="90000"/>
                </a:lnSpc>
                <a:spcBef>
                  <a:spcPts val="1100"/>
                </a:spcBef>
                <a:buFont typeface="Arial" panose="020B0604020202020204" pitchFamily="34" charset="0"/>
                <a:buNone/>
              </a:pPr>
              <a:endParaRPr kumimoji="1" lang="en-US" altLang="ja-JP" sz="2000" b="1" dirty="0">
                <a:solidFill>
                  <a:srgbClr val="595959"/>
                </a:solidFill>
                <a:latin typeface="游明朝 Demibold" panose="02020600000000000000" pitchFamily="18" charset="-128"/>
                <a:ea typeface="游明朝 Demibold" panose="02020600000000000000" pitchFamily="18" charset="-128"/>
              </a:endParaRPr>
            </a:p>
          </p:txBody>
        </p:sp>
        <p:sp>
          <p:nvSpPr>
            <p:cNvPr id="34822" name="テキスト ボックス 11">
              <a:extLst>
                <a:ext uri="{FF2B5EF4-FFF2-40B4-BE49-F238E27FC236}">
                  <a16:creationId xmlns:a16="http://schemas.microsoft.com/office/drawing/2014/main" id="{6C1B7189-3154-4E7C-9933-44E99078DC6C}"/>
                </a:ext>
              </a:extLst>
            </p:cNvPr>
            <p:cNvSpPr txBox="1">
              <a:spLocks noChangeArrowheads="1"/>
            </p:cNvSpPr>
            <p:nvPr/>
          </p:nvSpPr>
          <p:spPr bwMode="auto">
            <a:xfrm>
              <a:off x="604663" y="596524"/>
              <a:ext cx="9434523" cy="73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100">
                  <a:solidFill>
                    <a:srgbClr val="595959"/>
                  </a:solidFill>
                  <a:latin typeface="游明朝" panose="02020400000000000000" pitchFamily="18" charset="-128"/>
                  <a:ea typeface="游明朝" panose="02020400000000000000" pitchFamily="18" charset="-128"/>
                </a:rPr>
                <a:t>Tokyo Prime </a:t>
              </a:r>
              <a:r>
                <a:rPr lang="ja-JP" altLang="en-US" sz="1100">
                  <a:solidFill>
                    <a:srgbClr val="595959"/>
                  </a:solidFill>
                  <a:latin typeface="游明朝" panose="02020400000000000000" pitchFamily="18" charset="-128"/>
                  <a:ea typeface="游明朝" panose="02020400000000000000" pitchFamily="18" charset="-128"/>
                </a:rPr>
                <a:t>を搭載する加盟タクシー会社は、「タクシーはお客様がリラックスするおもてなしの空間である」、ということを大事にしています。</a:t>
              </a:r>
            </a:p>
            <a:p>
              <a:pPr eaLnBrk="1" hangingPunct="1">
                <a:lnSpc>
                  <a:spcPct val="130000"/>
                </a:lnSpc>
              </a:pPr>
              <a:r>
                <a:rPr lang="ja-JP" altLang="en-US" sz="1100">
                  <a:solidFill>
                    <a:srgbClr val="595959"/>
                  </a:solidFill>
                  <a:latin typeface="游明朝" panose="02020400000000000000" pitchFamily="18" charset="-128"/>
                  <a:ea typeface="游明朝" panose="02020400000000000000" pitchFamily="18" charset="-128"/>
                </a:rPr>
                <a:t>厳しい広告審査基準を設けることにより、タクシーご乗車のお客様に心地良く映像を見ていただき、</a:t>
              </a:r>
              <a:endParaRPr lang="en-US" altLang="ja-JP" sz="11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100">
                  <a:solidFill>
                    <a:srgbClr val="595959"/>
                  </a:solidFill>
                  <a:latin typeface="游明朝" panose="02020400000000000000" pitchFamily="18" charset="-128"/>
                  <a:ea typeface="游明朝" panose="02020400000000000000" pitchFamily="18" charset="-128"/>
                </a:rPr>
                <a:t>ブランド広告主様に安心してご掲載いただけるよう厳しく内容を吟味して考査を進めております。</a:t>
              </a:r>
            </a:p>
          </p:txBody>
        </p:sp>
      </p:grpSp>
      <p:sp>
        <p:nvSpPr>
          <p:cNvPr id="6" name="テキスト ボックス 5">
            <a:extLst>
              <a:ext uri="{FF2B5EF4-FFF2-40B4-BE49-F238E27FC236}">
                <a16:creationId xmlns:a16="http://schemas.microsoft.com/office/drawing/2014/main" id="{2A49F26A-B785-1844-A0CE-A05D76A8851E}"/>
              </a:ext>
            </a:extLst>
          </p:cNvPr>
          <p:cNvSpPr txBox="1"/>
          <p:nvPr/>
        </p:nvSpPr>
        <p:spPr>
          <a:xfrm>
            <a:off x="700088" y="1619647"/>
            <a:ext cx="9644697" cy="5539978"/>
          </a:xfrm>
          <a:prstGeom prst="rect">
            <a:avLst/>
          </a:prstGeom>
          <a:noFill/>
        </p:spPr>
        <p:txBody>
          <a:bodyPr wrap="square">
            <a:spAutoFit/>
          </a:bodyPr>
          <a:lstStyle/>
          <a:p>
            <a:pPr eaLnBrk="1" fontAlgn="auto" hangingPunct="1">
              <a:spcBef>
                <a:spcPts val="0"/>
              </a:spcBef>
              <a:spcAft>
                <a:spcPts val="0"/>
              </a:spcAft>
              <a:defRPr/>
            </a:pPr>
            <a:r>
              <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NG</a:t>
            </a:r>
            <a:r>
              <a:rPr lang="ja-JP" altLang="en-US"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業種・商材</a:t>
            </a:r>
            <a:endPar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endParaRPr>
          </a:p>
          <a:p>
            <a:pPr marL="128588" indent="-128588"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宗教関連</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魔除け・霊感商法霊視商法、神社仏閣等</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コンプレックス商材</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健康食品</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通販コスメ</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医療系</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一部除く</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、美容整形系、治験募集</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薬機法（医薬品、医療機器等の品質、有効性及び安全性の確保等に関する法律）に抵触する恐れのある訴求のある商材</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エステ</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情報商材</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ギャンブル関連</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パチンコ等</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一部公営くじ除く</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アダルト</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成人対象の性的な商品サービス等のアダルト全般、性的表現が扱われている作品サービス、児童ポルノを連想させるもの等の青少年</a:t>
            </a:r>
            <a:r>
              <a:rPr lang="ja-JP" altLang="en-US" sz="1000">
                <a:solidFill>
                  <a:schemeClr val="tx1">
                    <a:lumMod val="65000"/>
                    <a:lumOff val="35000"/>
                  </a:schemeClr>
                </a:solidFill>
                <a:latin typeface="游明朝" panose="02020400000000000000" pitchFamily="18" charset="-128"/>
                <a:ea typeface="游明朝" panose="02020400000000000000" pitchFamily="18" charset="-128"/>
                <a:cs typeface="Yu Mincho" charset="-128"/>
              </a:rPr>
              <a:t>保護育成上</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10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好ましく</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ない商品サービス、精力剤、合法ドラッグ等</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出会い系</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インターネット異性紹介事業、結婚相談、お見合いパーティ等</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占い</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無限連鎖講</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探偵業</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家政婦</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産経用品</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避妊具、女性用体温計</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武器全般</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毒物劇物</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政党</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政治関連（政治家</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元政治家の出演も含む）</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公益</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法人</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(NPO/NGO</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、社団法人</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生体販売</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葬儀葬祭業</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情報比較サイト</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消費者金融、カードローン（銀行系含む）、事業性</a:t>
            </a:r>
            <a:r>
              <a:rPr lang="ja-JP" altLang="en-US" sz="10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ローン、不動産担保ローン、ファクタリング</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過払い金請求</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ICO</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、バイナリーオプション、金融庁に正式に登録</a:t>
            </a:r>
            <a:r>
              <a:rPr lang="ja-JP" altLang="en-US" sz="10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されていない暗号資産交換</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業者</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みなし業社等</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たばこ、電子たばこ（企業広告は除く）</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弊社親会社競合サービス</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配車サービス、配車サービスを主たる事業とする企業が運営するフードデリバリーサービス、交通事故防止サービス等</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R-18</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以上の映画作品、</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CERO</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D</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17</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歳以上対象）以上のゲーム</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ライブチャット</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業務実態が不明瞭な企業の商材</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その他タクシー車内のプライベート空間にそぐわないと判断した業種・商材</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0" name="テキスト プレースホルダー 2">
            <a:extLst>
              <a:ext uri="{FF2B5EF4-FFF2-40B4-BE49-F238E27FC236}">
                <a16:creationId xmlns:a16="http://schemas.microsoft.com/office/drawing/2014/main" id="{ED9CC869-ACEC-4ED9-9630-CA78F453B946}"/>
              </a:ext>
            </a:extLst>
          </p:cNvPr>
          <p:cNvSpPr txBox="1">
            <a:spLocks noChangeArrowheads="1"/>
          </p:cNvSpPr>
          <p:nvPr/>
        </p:nvSpPr>
        <p:spPr bwMode="auto">
          <a:xfrm>
            <a:off x="692150" y="400050"/>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dirty="0">
                <a:solidFill>
                  <a:srgbClr val="595959"/>
                </a:solidFill>
                <a:latin typeface="游明朝 Demibold" panose="02020600000000000000" pitchFamily="18" charset="-128"/>
                <a:ea typeface="游明朝 Demibold" panose="02020600000000000000" pitchFamily="18" charset="-128"/>
              </a:rPr>
              <a:t>2</a:t>
            </a:r>
          </a:p>
        </p:txBody>
      </p:sp>
      <p:sp>
        <p:nvSpPr>
          <p:cNvPr id="8" name="テキスト ボックス 7">
            <a:extLst>
              <a:ext uri="{FF2B5EF4-FFF2-40B4-BE49-F238E27FC236}">
                <a16:creationId xmlns:a16="http://schemas.microsoft.com/office/drawing/2014/main" id="{7EB7A6BA-948D-F649-84BF-EA5E8B7BA7D0}"/>
              </a:ext>
            </a:extLst>
          </p:cNvPr>
          <p:cNvSpPr txBox="1"/>
          <p:nvPr/>
        </p:nvSpPr>
        <p:spPr>
          <a:xfrm>
            <a:off x="777214" y="1083823"/>
            <a:ext cx="4457700" cy="3954929"/>
          </a:xfrm>
          <a:prstGeom prst="rect">
            <a:avLst/>
          </a:prstGeom>
          <a:noFill/>
        </p:spPr>
        <p:txBody>
          <a:bodyPr>
            <a:spAutoFit/>
          </a:bodyPr>
          <a:lstStyle/>
          <a:p>
            <a:pPr eaLnBrk="1" fontAlgn="auto" hangingPunct="1">
              <a:spcBef>
                <a:spcPts val="0"/>
              </a:spcBef>
              <a:spcAft>
                <a:spcPts val="0"/>
              </a:spcAft>
              <a:defRPr/>
            </a:pPr>
            <a:r>
              <a:rPr lang="en-US" altLang="ja-JP" sz="1400" dirty="0">
                <a:solidFill>
                  <a:srgbClr val="4D4D4C"/>
                </a:solidFill>
                <a:latin typeface="游明朝" panose="02020400000000000000" pitchFamily="18" charset="-128"/>
                <a:ea typeface="游明朝" panose="02020400000000000000" pitchFamily="18" charset="-128"/>
                <a:cs typeface="Yu Mincho Demibold" charset="-128"/>
              </a:rPr>
              <a:t>NG</a:t>
            </a:r>
            <a:r>
              <a:rPr lang="ja-JP" altLang="en-US" sz="1400">
                <a:solidFill>
                  <a:srgbClr val="4D4D4C"/>
                </a:solidFill>
                <a:latin typeface="游明朝" panose="02020400000000000000" pitchFamily="18" charset="-128"/>
                <a:ea typeface="游明朝" panose="02020400000000000000" pitchFamily="18" charset="-128"/>
                <a:cs typeface="Yu Mincho Demibold" charset="-128"/>
              </a:rPr>
              <a:t>クリエイティブ表現</a:t>
            </a:r>
            <a:endParaRPr lang="en-US" altLang="ja-JP" sz="1400" dirty="0">
              <a:solidFill>
                <a:srgbClr val="4D4D4C"/>
              </a:solidFill>
              <a:latin typeface="游明朝" panose="02020400000000000000" pitchFamily="18" charset="-128"/>
              <a:ea typeface="游明朝" panose="02020400000000000000" pitchFamily="18" charset="-128"/>
              <a:cs typeface="Yu Mincho Demibold" charset="-128"/>
            </a:endParaRPr>
          </a:p>
          <a:p>
            <a:pPr eaLnBrk="1" fontAlgn="auto" hangingPunct="1">
              <a:spcBef>
                <a:spcPts val="0"/>
              </a:spcBef>
              <a:spcAft>
                <a:spcPts val="0"/>
              </a:spcAft>
              <a:defRPr/>
            </a:pPr>
            <a:endParaRPr lang="en-US" altLang="ja-JP" sz="9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a:solidFill>
                  <a:srgbClr val="4D4D4C"/>
                </a:solidFill>
                <a:latin typeface="游明朝" panose="02020400000000000000" pitchFamily="18" charset="-128"/>
                <a:ea typeface="游明朝" panose="02020400000000000000" pitchFamily="18" charset="-128"/>
                <a:cs typeface="Yu Mincho" charset="-128"/>
              </a:rPr>
              <a:t>チープな印象を受けるもの</a:t>
            </a:r>
            <a:endParaRPr lang="en-US" altLang="ja-JP" sz="10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アニメーション中心に構成されており、スライドショーやモーショングラフィックス、ナレーション、字幕を用いて商品やサービスを説明していく構成の動画</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アニメーション中心に構成されており、ゲームの解説・操作説明・実況がメインとなっている動画</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情報量が過多であるもの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ナレーションなしでスライドショーのみで構成されているもの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同じ映像が連続し、カット数が少なく構成が冗長であるもの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カラーコレクション等の映像加工がなされていないもの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動画内に二次元バーコード、特定の静止画を表示させ続ける表現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フリー素材やそれに準ずる素材（画像、映像、音楽）を多用しているもの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撮影品質の低いもの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a:solidFill>
                  <a:srgbClr val="4D4D4C"/>
                </a:solidFill>
                <a:latin typeface="游明朝" panose="02020400000000000000" pitchFamily="18" charset="-128"/>
                <a:ea typeface="游明朝" panose="02020400000000000000" pitchFamily="18" charset="-128"/>
                <a:cs typeface="Yu Mincho" charset="-128"/>
              </a:rPr>
              <a:t>乗客に不快感を与えるもの</a:t>
            </a:r>
            <a:endParaRPr lang="en-US" altLang="ja-JP" sz="10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車酔いを誘発する可能性があるもの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過度に騒いだり、怒鳴ったりする表現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高速で振動したり、点滅したり、単純なループを繰り返すような画像、映像を用いたもの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人間の局部を強調したもの、コンプレックス部分を露骨に表現したもの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過度な肌の露出があるもの、性的なもの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同一クリエイティブ（ほぼ同じ内容のものも含む）を</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a:t>
            </a:r>
            <a:r>
              <a:rPr lang="ja-JP" altLang="en-US" sz="800">
                <a:solidFill>
                  <a:srgbClr val="4D4D4C"/>
                </a:solidFill>
                <a:latin typeface="游明朝" panose="02020400000000000000" pitchFamily="18" charset="-128"/>
                <a:ea typeface="游明朝" panose="02020400000000000000" pitchFamily="18" charset="-128"/>
                <a:cs typeface="Yu Mincho" charset="-128"/>
              </a:rPr>
              <a:t>枠で連続して複数回流すこと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演者自体や演者の表現が不快感を与える可能性のあるもの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顔のアップが連続するもの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緊急車両のサイレンや、そのように誤認される可能性のある音声が入ったもの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恐怖を感じる可能性があるもの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sp>
        <p:nvSpPr>
          <p:cNvPr id="9" name="テキスト ボックス 10">
            <a:extLst>
              <a:ext uri="{FF2B5EF4-FFF2-40B4-BE49-F238E27FC236}">
                <a16:creationId xmlns:a16="http://schemas.microsoft.com/office/drawing/2014/main" id="{3708E208-2581-5E49-ACEF-3FD7F090BE67}"/>
              </a:ext>
            </a:extLst>
          </p:cNvPr>
          <p:cNvSpPr txBox="1">
            <a:spLocks noChangeArrowheads="1"/>
          </p:cNvSpPr>
          <p:nvPr/>
        </p:nvSpPr>
        <p:spPr bwMode="auto">
          <a:xfrm>
            <a:off x="5650495" y="1436650"/>
            <a:ext cx="4464050" cy="4370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8588" indent="-128588">
              <a:defRPr>
                <a:solidFill>
                  <a:schemeClr val="tx1"/>
                </a:solidFill>
                <a:latin typeface="Cambria" panose="02040503050406030204" pitchFamily="18" charset="0"/>
              </a:defRPr>
            </a:lvl1pPr>
            <a:lvl2pPr marL="585788" indent="-128588">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buFont typeface="Arial" panose="020B0604020202020204" pitchFamily="34" charset="0"/>
              <a:buChar char="•"/>
            </a:pPr>
            <a:r>
              <a:rPr lang="ja-JP" altLang="en-US" sz="1000">
                <a:solidFill>
                  <a:srgbClr val="4D4D4C"/>
                </a:solidFill>
                <a:latin typeface="游明朝" panose="02020400000000000000" pitchFamily="18" charset="-128"/>
                <a:ea typeface="游明朝" panose="02020400000000000000" pitchFamily="18" charset="-128"/>
              </a:rPr>
              <a:t>ダブルスポンサーに該当するもの</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en-US" altLang="ja-JP" sz="800" dirty="0">
                <a:solidFill>
                  <a:srgbClr val="4D4D4C"/>
                </a:solidFill>
                <a:latin typeface="游明朝" panose="02020400000000000000" pitchFamily="18" charset="-128"/>
                <a:ea typeface="游明朝" panose="02020400000000000000" pitchFamily="18" charset="-128"/>
              </a:rPr>
              <a:t>1</a:t>
            </a:r>
            <a:r>
              <a:rPr lang="ja-JP" altLang="en-US" sz="800">
                <a:solidFill>
                  <a:srgbClr val="4D4D4C"/>
                </a:solidFill>
                <a:latin typeface="游明朝" panose="02020400000000000000" pitchFamily="18" charset="-128"/>
                <a:ea typeface="游明朝" panose="02020400000000000000" pitchFamily="18" charset="-128"/>
              </a:rPr>
              <a:t>枠で複数クライアント、複数ブランド、複数アイテムの広告を流すこと</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ダブルスポンサーの際に広告の主体者が明示されていないもの</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1000">
                <a:solidFill>
                  <a:srgbClr val="4D4D4C"/>
                </a:solidFill>
                <a:latin typeface="游明朝" panose="02020400000000000000" pitchFamily="18" charset="-128"/>
                <a:ea typeface="游明朝" panose="02020400000000000000" pitchFamily="18" charset="-128"/>
              </a:rPr>
              <a:t>法令や業界の自主規制、公序良俗に反するもの</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事実と異なる虚偽の情報を掲載したもの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優良誤認表示や有利誤認表示などの不当表示となるもの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「最大」「最高」「最小」「最速」「</a:t>
            </a:r>
            <a:r>
              <a:rPr lang="en-US" altLang="ja-JP" sz="800" dirty="0">
                <a:solidFill>
                  <a:srgbClr val="4D4D4C"/>
                </a:solidFill>
                <a:latin typeface="游明朝" panose="02020400000000000000" pitchFamily="18" charset="-128"/>
                <a:ea typeface="游明朝" panose="02020400000000000000" pitchFamily="18" charset="-128"/>
              </a:rPr>
              <a:t>No.1</a:t>
            </a:r>
            <a:r>
              <a:rPr lang="ja-JP" altLang="en-US" sz="800">
                <a:solidFill>
                  <a:srgbClr val="4D4D4C"/>
                </a:solidFill>
                <a:latin typeface="游明朝" panose="02020400000000000000" pitchFamily="18" charset="-128"/>
                <a:ea typeface="游明朝" panose="02020400000000000000" pitchFamily="18" charset="-128"/>
              </a:rPr>
              <a:t>」「世界初」などの言葉を表示する際に客観的な出典がないもの（最新の</a:t>
            </a:r>
            <a:r>
              <a:rPr lang="en-US" altLang="ja-JP" sz="800" dirty="0">
                <a:solidFill>
                  <a:srgbClr val="4D4D4C"/>
                </a:solidFill>
                <a:latin typeface="游明朝" panose="02020400000000000000" pitchFamily="18" charset="-128"/>
                <a:ea typeface="游明朝" panose="02020400000000000000" pitchFamily="18" charset="-128"/>
              </a:rPr>
              <a:t>1</a:t>
            </a:r>
            <a:r>
              <a:rPr lang="ja-JP" altLang="en-US" sz="800">
                <a:solidFill>
                  <a:srgbClr val="4D4D4C"/>
                </a:solidFill>
                <a:latin typeface="游明朝" panose="02020400000000000000" pitchFamily="18" charset="-128"/>
                <a:ea typeface="游明朝" panose="02020400000000000000" pitchFamily="18" charset="-128"/>
              </a:rPr>
              <a:t>年以内のデータのみ有効）</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順位、割合、件数など調査結果等の定量的な言葉を表示する際に客観的な出典がないもの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公正取引協議会が定める公正競争規約で定められた表示を遵守していないもの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税込価格と誤認される恐れのある税抜価格の表示</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著作権や商標権等の知的財産権を侵害するもの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誹謗中傷するもの、名誉を毀損するもの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プライバシーを侵害するもの、個人情報の取得、管理、利用等に十分な配慮がされていないもの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比較広告</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他人を差別するもの、人権を侵害するもの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セクシュアルハラスメントとなるもの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バイオレンス、暴力的な描写、表現</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投機心、射幸心を著しくあおる表現のもの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非科学的または迷信に類するもので、利用者を惑わせたり、不安を与えるもの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犯罪を肯定、美化、助長するもの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反社会的勢力によるもの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醜悪、残虐、猟奇的等で不快感を与えるもの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サービス、商品の内容が不明確なもの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オリンピック・パラリンピック関連のアンブッシュ広告と捉えられるもの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業界で定めるガイドラインなどに違反し、または、違反するおそれのあるもの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1000">
                <a:solidFill>
                  <a:srgbClr val="4D4D4C"/>
                </a:solidFill>
                <a:latin typeface="游明朝" panose="02020400000000000000" pitchFamily="18" charset="-128"/>
                <a:ea typeface="游明朝" panose="02020400000000000000" pitchFamily="18" charset="-128"/>
              </a:rPr>
              <a:t>その他、当社が不適切と判断したもの</a:t>
            </a:r>
            <a:endParaRPr lang="en-US" altLang="ja-JP" sz="1000" dirty="0">
              <a:solidFill>
                <a:srgbClr val="4D4D4C"/>
              </a:solidFill>
              <a:latin typeface="游明朝" panose="02020400000000000000" pitchFamily="18" charset="-128"/>
              <a:ea typeface="游明朝" panose="02020400000000000000" pitchFamily="18" charset="-128"/>
            </a:endParaRPr>
          </a:p>
        </p:txBody>
      </p:sp>
      <p:sp>
        <p:nvSpPr>
          <p:cNvPr id="6" name="テキスト ボックス 5">
            <a:extLst>
              <a:ext uri="{FF2B5EF4-FFF2-40B4-BE49-F238E27FC236}">
                <a16:creationId xmlns:a16="http://schemas.microsoft.com/office/drawing/2014/main" id="{4B37E45C-4C92-C847-AA9F-77099C01C692}"/>
              </a:ext>
            </a:extLst>
          </p:cNvPr>
          <p:cNvSpPr txBox="1"/>
          <p:nvPr/>
        </p:nvSpPr>
        <p:spPr>
          <a:xfrm>
            <a:off x="777214" y="5851575"/>
            <a:ext cx="9337331" cy="1308050"/>
          </a:xfrm>
          <a:prstGeom prst="rect">
            <a:avLst/>
          </a:prstGeom>
          <a:noFill/>
        </p:spPr>
        <p:txBody>
          <a:bodyPr wrap="square">
            <a:spAutoFit/>
          </a:bodyPr>
          <a:lstStyle/>
          <a:p>
            <a:pPr eaLnBrk="1" fontAlgn="auto" hangingPunct="1">
              <a:spcBef>
                <a:spcPts val="0"/>
              </a:spcBef>
              <a:spcAft>
                <a:spcPts val="0"/>
              </a:spcAft>
              <a:defRPr/>
            </a:pPr>
            <a:r>
              <a:rPr lang="ja-JP" altLang="en-US" sz="1400">
                <a:solidFill>
                  <a:srgbClr val="4D4D4C"/>
                </a:solidFill>
                <a:latin typeface="游明朝" panose="02020400000000000000" pitchFamily="18" charset="-128"/>
                <a:ea typeface="游明朝" panose="02020400000000000000" pitchFamily="18" charset="-128"/>
                <a:cs typeface="Yu Mincho" charset="-128"/>
              </a:rPr>
              <a:t>制作上の注意点</a:t>
            </a:r>
            <a:endParaRPr lang="en-US" altLang="ja-JP" sz="14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endParaRPr lang="en-US" altLang="ja-JP" sz="9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1000">
                <a:solidFill>
                  <a:srgbClr val="4D4D4C"/>
                </a:solidFill>
                <a:latin typeface="游明朝" panose="02020400000000000000" pitchFamily="18" charset="-128"/>
                <a:ea typeface="游明朝" panose="02020400000000000000" pitchFamily="18" charset="-128"/>
                <a:cs typeface="Yu Mincho" charset="-128"/>
              </a:rPr>
              <a:t>アニメーションを中心に構成されており、スライドショーやモーショングラフィックス、ナレーション、字幕を用いて商品やサービスを説明していく構成の動画の場合、全体の秒数の半分以上が実写であること</a:t>
            </a:r>
            <a:endParaRPr lang="en-US" altLang="ja-JP" sz="1000" dirty="0">
              <a:solidFill>
                <a:srgbClr val="4D4D4C"/>
              </a:solidFill>
              <a:latin typeface="游明朝" panose="02020400000000000000" pitchFamily="18" charset="-128"/>
              <a:ea typeface="游明朝" panose="02020400000000000000" pitchFamily="18" charset="-128"/>
              <a:cs typeface="Yu Mincho" charset="-128"/>
            </a:endParaRPr>
          </a:p>
          <a:p>
            <a:pPr marL="628650" lvl="1" eaLnBrk="1" fontAlgn="auto" hangingPunct="1">
              <a:spcBef>
                <a:spcPts val="0"/>
              </a:spcBef>
              <a:spcAft>
                <a:spcPts val="0"/>
              </a:spcAft>
              <a:buFont typeface="システムフォント（レギュラー）"/>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実写とは、アニメーションや</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CG</a:t>
            </a:r>
            <a:r>
              <a:rPr lang="ja-JP" altLang="en-US" sz="800">
                <a:solidFill>
                  <a:srgbClr val="4D4D4C"/>
                </a:solidFill>
                <a:latin typeface="游明朝" panose="02020400000000000000" pitchFamily="18" charset="-128"/>
                <a:ea typeface="游明朝" panose="02020400000000000000" pitchFamily="18" charset="-128"/>
                <a:cs typeface="Yu Mincho" charset="-128"/>
              </a:rPr>
              <a:t>ではなく、実際に撮影された人物、景色、物体などの映像を指します</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628650" lvl="1" eaLnBrk="1" fontAlgn="auto" hangingPunct="1">
              <a:spcBef>
                <a:spcPts val="0"/>
              </a:spcBef>
              <a:spcAft>
                <a:spcPts val="0"/>
              </a:spcAft>
              <a:buFont typeface="システムフォント（レギュラー）"/>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実写で撮影されたとしても、内容次第では</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NG</a:t>
            </a:r>
            <a:r>
              <a:rPr lang="ja-JP" altLang="en-US" sz="800">
                <a:solidFill>
                  <a:srgbClr val="4D4D4C"/>
                </a:solidFill>
                <a:latin typeface="游明朝" panose="02020400000000000000" pitchFamily="18" charset="-128"/>
                <a:ea typeface="游明朝" panose="02020400000000000000" pitchFamily="18" charset="-128"/>
                <a:cs typeface="Yu Mincho" charset="-128"/>
              </a:rPr>
              <a:t>とする場合がありますので事前にご相談ください</a:t>
            </a:r>
          </a:p>
          <a:p>
            <a:pPr marL="585788" lvl="1" indent="-128588" eaLnBrk="1" fontAlgn="auto" hangingPunct="1">
              <a:spcBef>
                <a:spcPts val="0"/>
              </a:spcBef>
              <a:spcAft>
                <a:spcPts val="0"/>
              </a:spcAft>
              <a:buFont typeface="Arial" charset="0"/>
              <a:buChar char="•"/>
              <a:defRPr/>
            </a:pPr>
            <a:r>
              <a:rPr lang="ja-JP" altLang="en-US" sz="1000">
                <a:solidFill>
                  <a:srgbClr val="4D4D4C"/>
                </a:solidFill>
                <a:latin typeface="游明朝" panose="02020400000000000000" pitchFamily="18" charset="-128"/>
                <a:ea typeface="游明朝" panose="02020400000000000000" pitchFamily="18" charset="-128"/>
                <a:cs typeface="Yu Mincho" charset="-128"/>
              </a:rPr>
              <a:t>同じ静止画（画面の一部ではなく全画面のもの）を表示する場合、全体尺の中で最大</a:t>
            </a:r>
            <a:r>
              <a:rPr lang="en-US" altLang="ja-JP" sz="1000" dirty="0">
                <a:solidFill>
                  <a:srgbClr val="4D4D4C"/>
                </a:solidFill>
                <a:latin typeface="游明朝" panose="02020400000000000000" pitchFamily="18" charset="-128"/>
                <a:ea typeface="游明朝" panose="02020400000000000000" pitchFamily="18" charset="-128"/>
                <a:cs typeface="Yu Mincho" charset="-128"/>
              </a:rPr>
              <a:t>15</a:t>
            </a:r>
            <a:r>
              <a:rPr lang="ja-JP" altLang="en-US" sz="1000">
                <a:solidFill>
                  <a:srgbClr val="4D4D4C"/>
                </a:solidFill>
                <a:latin typeface="游明朝" panose="02020400000000000000" pitchFamily="18" charset="-128"/>
                <a:ea typeface="游明朝" panose="02020400000000000000" pitchFamily="18" charset="-128"/>
                <a:cs typeface="Yu Mincho" charset="-128"/>
              </a:rPr>
              <a:t>秒とすること</a:t>
            </a:r>
          </a:p>
          <a:p>
            <a:pPr marL="585788" lvl="1" indent="-128588" eaLnBrk="1" fontAlgn="auto" hangingPunct="1">
              <a:spcBef>
                <a:spcPts val="0"/>
              </a:spcBef>
              <a:spcAft>
                <a:spcPts val="0"/>
              </a:spcAft>
              <a:buFont typeface="Arial" charset="0"/>
              <a:buChar char="•"/>
              <a:defRPr/>
            </a:pPr>
            <a:r>
              <a:rPr lang="ja-JP" altLang="en-US" sz="1000">
                <a:solidFill>
                  <a:srgbClr val="4D4D4C"/>
                </a:solidFill>
                <a:latin typeface="游明朝" panose="02020400000000000000" pitchFamily="18" charset="-128"/>
                <a:ea typeface="游明朝" panose="02020400000000000000" pitchFamily="18" charset="-128"/>
                <a:cs typeface="Yu Mincho" charset="-128"/>
              </a:rPr>
              <a:t>画面の一部に二次元バーコードや検索窓など特定の静止画を表示する場合は、全体尺の中で最大</a:t>
            </a:r>
            <a:r>
              <a:rPr lang="en-US" altLang="ja-JP" sz="1000" dirty="0">
                <a:solidFill>
                  <a:srgbClr val="4D4D4C"/>
                </a:solidFill>
                <a:latin typeface="游明朝" panose="02020400000000000000" pitchFamily="18" charset="-128"/>
                <a:ea typeface="游明朝" panose="02020400000000000000" pitchFamily="18" charset="-128"/>
                <a:cs typeface="Yu Mincho" charset="-128"/>
              </a:rPr>
              <a:t>5</a:t>
            </a:r>
            <a:r>
              <a:rPr lang="ja-JP" altLang="en-US" sz="1000">
                <a:solidFill>
                  <a:srgbClr val="4D4D4C"/>
                </a:solidFill>
                <a:latin typeface="游明朝" panose="02020400000000000000" pitchFamily="18" charset="-128"/>
                <a:ea typeface="游明朝" panose="02020400000000000000" pitchFamily="18" charset="-128"/>
                <a:cs typeface="Yu Mincho" charset="-128"/>
              </a:rPr>
              <a:t>秒とすること</a:t>
            </a:r>
            <a:endParaRPr lang="en-US" altLang="ja-JP" sz="1000" dirty="0">
              <a:solidFill>
                <a:srgbClr val="4D4D4C"/>
              </a:solidFill>
              <a:latin typeface="游明朝" panose="02020400000000000000" pitchFamily="18" charset="-128"/>
              <a:ea typeface="游明朝" panose="02020400000000000000" pitchFamily="18" charset="-128"/>
              <a:cs typeface="Yu Mincho" charset="-128"/>
            </a:endParaRPr>
          </a:p>
        </p:txBody>
      </p:sp>
      <p:cxnSp>
        <p:nvCxnSpPr>
          <p:cNvPr id="4" name="直線コネクタ 3">
            <a:extLst>
              <a:ext uri="{FF2B5EF4-FFF2-40B4-BE49-F238E27FC236}">
                <a16:creationId xmlns:a16="http://schemas.microsoft.com/office/drawing/2014/main" id="{A9AF79D2-390C-F043-BD39-A3C06C5AE49B}"/>
              </a:ext>
            </a:extLst>
          </p:cNvPr>
          <p:cNvCxnSpPr>
            <a:cxnSpLocks/>
          </p:cNvCxnSpPr>
          <p:nvPr/>
        </p:nvCxnSpPr>
        <p:spPr>
          <a:xfrm>
            <a:off x="1511658" y="5762518"/>
            <a:ext cx="811392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8866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図 2" descr="座る, 女性, ストリート, 電話 が含まれている画像&#10;&#10;自動的に生成された説明">
            <a:extLst>
              <a:ext uri="{FF2B5EF4-FFF2-40B4-BE49-F238E27FC236}">
                <a16:creationId xmlns:a16="http://schemas.microsoft.com/office/drawing/2014/main" id="{63868F21-DB27-47A1-B85A-84B254FB732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0"/>
            <a:ext cx="10691814" cy="6426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タイトル 5">
            <a:extLst>
              <a:ext uri="{FF2B5EF4-FFF2-40B4-BE49-F238E27FC236}">
                <a16:creationId xmlns:a16="http://schemas.microsoft.com/office/drawing/2014/main" id="{127D00A7-53BE-4C85-B867-D3846931A296}"/>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広告メニュー</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テキスト ボックス 10">
            <a:extLst>
              <a:ext uri="{FF2B5EF4-FFF2-40B4-BE49-F238E27FC236}">
                <a16:creationId xmlns:a16="http://schemas.microsoft.com/office/drawing/2014/main" id="{95966F38-9F8E-43FC-BAB4-104A2CB5866D}"/>
              </a:ext>
            </a:extLst>
          </p:cNvPr>
          <p:cNvSpPr txBox="1">
            <a:spLocks noChangeArrowheads="1"/>
          </p:cNvSpPr>
          <p:nvPr/>
        </p:nvSpPr>
        <p:spPr bwMode="auto">
          <a:xfrm>
            <a:off x="479425" y="3814763"/>
            <a:ext cx="9655175" cy="1061829"/>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タクシー乗車後、料金メーターと連動して広告が表示され始めます。</a:t>
            </a:r>
          </a:p>
          <a:p>
            <a:pPr eaLnBrk="1" hangingPunct="1">
              <a:buFont typeface=".LucidaGrandeUI"/>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乗車後冒頭には、シートベルト着用を促す文言が表示されます。</a:t>
            </a:r>
          </a:p>
          <a:p>
            <a:pPr eaLnBrk="1" hangingPunct="1">
              <a:buFont typeface=".LucidaGrandeUI"/>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オーディエンスはいつでも「画面</a:t>
            </a:r>
            <a:r>
              <a:rPr lang="en" altLang="ja-JP" sz="900" dirty="0">
                <a:solidFill>
                  <a:schemeClr val="tx1">
                    <a:lumMod val="65000"/>
                    <a:lumOff val="35000"/>
                  </a:schemeClr>
                </a:solidFill>
                <a:latin typeface="游明朝" panose="02020400000000000000" pitchFamily="18" charset="-128"/>
                <a:ea typeface="游明朝" panose="02020400000000000000" pitchFamily="18" charset="-128"/>
              </a:rPr>
              <a:t>OFF</a:t>
            </a:r>
            <a:r>
              <a:rPr lang="ja-JP" altLang="en" sz="90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ボタンをタップすることで画面を消すことが可能です。再び画面をタップしない限り次の乗車まで広告が表示されなくなります。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 altLang="ja-JP" sz="9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 sz="9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9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 は</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乗車につき</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回のみ表示となります。</a:t>
            </a:r>
          </a:p>
          <a:p>
            <a:pPr eaLnBrk="1" hangingPunct="1">
              <a:buFont typeface=".LucidaGrandeUI"/>
              <a:buChar char="※"/>
              <a:defRPr/>
            </a:pPr>
            <a:r>
              <a:rPr lang="en" altLang="ja-JP" sz="900" dirty="0">
                <a:solidFill>
                  <a:schemeClr val="tx1">
                    <a:lumMod val="65000"/>
                    <a:lumOff val="35000"/>
                  </a:schemeClr>
                </a:solidFill>
                <a:latin typeface="游明朝" panose="02020400000000000000" pitchFamily="18" charset="-128"/>
                <a:ea typeface="游明朝" panose="02020400000000000000" pitchFamily="18" charset="-128"/>
              </a:rPr>
              <a:t>Standard Video Ads</a:t>
            </a:r>
            <a:r>
              <a:rPr lang="ja-JP" altLang="en" sz="9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900" dirty="0">
                <a:solidFill>
                  <a:schemeClr val="tx1">
                    <a:lumMod val="65000"/>
                    <a:lumOff val="35000"/>
                  </a:schemeClr>
                </a:solidFill>
                <a:latin typeface="游明朝" panose="02020400000000000000" pitchFamily="18" charset="-128"/>
                <a:ea typeface="游明朝" panose="02020400000000000000" pitchFamily="18" charset="-128"/>
              </a:rPr>
              <a:t>Tie-up Contents</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Area Ads</a:t>
            </a:r>
            <a:r>
              <a:rPr lang="en" altLang="ja-JP" sz="9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乗車あたり複数回表示されます。</a:t>
            </a:r>
          </a:p>
          <a:p>
            <a:pPr eaLnBrk="1" hangingPunct="1">
              <a:buFont typeface=".LucidaGrandeUI"/>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表示する広告がなく、空き枠となった場合には、タクシー会社の自社広告</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静止画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動画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が掲載されます。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Long</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Video</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Ads</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 は乗車後約</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25</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分後に掲載されます。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43014" name="正方形/長方形 2">
            <a:extLst>
              <a:ext uri="{FF2B5EF4-FFF2-40B4-BE49-F238E27FC236}">
                <a16:creationId xmlns:a16="http://schemas.microsoft.com/office/drawing/2014/main" id="{5AE25791-CF8C-465A-BF52-365F4BF3A6F6}"/>
              </a:ext>
            </a:extLst>
          </p:cNvPr>
          <p:cNvSpPr>
            <a:spLocks noChangeArrowheads="1"/>
          </p:cNvSpPr>
          <p:nvPr/>
        </p:nvSpPr>
        <p:spPr bwMode="auto">
          <a:xfrm>
            <a:off x="315913" y="2841625"/>
            <a:ext cx="13335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300">
                <a:solidFill>
                  <a:schemeClr val="bg1"/>
                </a:solidFill>
                <a:latin typeface="游明朝" panose="02020400000000000000" pitchFamily="18" charset="-128"/>
                <a:ea typeface="游明朝" panose="02020400000000000000" pitchFamily="18" charset="-128"/>
              </a:rPr>
              <a:t>　</a:t>
            </a:r>
            <a:r>
              <a:rPr lang="en-US" altLang="ja-JP" sz="1300" dirty="0">
                <a:solidFill>
                  <a:schemeClr val="bg1"/>
                </a:solidFill>
                <a:latin typeface="游明朝" panose="02020400000000000000" pitchFamily="18" charset="-128"/>
                <a:ea typeface="游明朝" panose="02020400000000000000" pitchFamily="18" charset="-128"/>
              </a:rPr>
              <a:t>52,000</a:t>
            </a:r>
            <a:r>
              <a:rPr lang="ja-JP" altLang="en-US" sz="1300" dirty="0">
                <a:solidFill>
                  <a:schemeClr val="bg1"/>
                </a:solidFill>
                <a:latin typeface="游明朝" panose="02020400000000000000" pitchFamily="18" charset="-128"/>
                <a:ea typeface="游明朝" panose="02020400000000000000" pitchFamily="18" charset="-128"/>
              </a:rPr>
              <a:t>台</a:t>
            </a:r>
            <a:endParaRPr lang="ja-JP" altLang="en-US" sz="1300" dirty="0">
              <a:solidFill>
                <a:schemeClr val="bg1"/>
              </a:solidFill>
            </a:endParaRPr>
          </a:p>
        </p:txBody>
      </p:sp>
      <p:sp>
        <p:nvSpPr>
          <p:cNvPr id="3" name="タイトル 2">
            <a:extLst>
              <a:ext uri="{FF2B5EF4-FFF2-40B4-BE49-F238E27FC236}">
                <a16:creationId xmlns:a16="http://schemas.microsoft.com/office/drawing/2014/main" id="{2F9BFA2F-B8C8-435D-ABF8-5223FE309DF8}"/>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平均</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18</a:t>
            </a:r>
            <a:r>
              <a:rPr lang="ja-JP" altLang="en-US">
                <a:solidFill>
                  <a:schemeClr val="tx1">
                    <a:lumMod val="75000"/>
                    <a:lumOff val="25000"/>
                  </a:schemeClr>
                </a:solidFill>
                <a:latin typeface="游明朝" panose="02020400000000000000" pitchFamily="18" charset="-128"/>
                <a:ea typeface="游明朝" panose="02020400000000000000" pitchFamily="18" charset="-128"/>
              </a:rPr>
              <a:t>分間のタクシー乗車時間のなかで、一連の流れに沿って広告枠が構成されています。</a:t>
            </a:r>
          </a:p>
        </p:txBody>
      </p:sp>
      <p:sp>
        <p:nvSpPr>
          <p:cNvPr id="4" name="テキスト プレースホルダー 3">
            <a:extLst>
              <a:ext uri="{FF2B5EF4-FFF2-40B4-BE49-F238E27FC236}">
                <a16:creationId xmlns:a16="http://schemas.microsoft.com/office/drawing/2014/main" id="{AC4AA414-27C5-451B-83D9-ACD5077421A0}"/>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dirty="0">
                <a:solidFill>
                  <a:schemeClr val="tx1">
                    <a:lumMod val="75000"/>
                    <a:lumOff val="25000"/>
                  </a:schemeClr>
                </a:solidFill>
                <a:latin typeface="游明朝 Demibold" panose="02020600000000000000" pitchFamily="18" charset="-128"/>
                <a:ea typeface="游明朝 Demibold" panose="02020600000000000000" pitchFamily="18" charset="-128"/>
              </a:rPr>
              <a:t>広告枠の構成</a:t>
            </a:r>
          </a:p>
        </p:txBody>
      </p:sp>
      <p:pic>
        <p:nvPicPr>
          <p:cNvPr id="8" name="図 7" descr="テーブル&#10;&#10;自動的に生成された説明">
            <a:extLst>
              <a:ext uri="{FF2B5EF4-FFF2-40B4-BE49-F238E27FC236}">
                <a16:creationId xmlns:a16="http://schemas.microsoft.com/office/drawing/2014/main" id="{6DB1C544-4AEA-DA4C-9D60-E055A7427A23}"/>
              </a:ext>
            </a:extLst>
          </p:cNvPr>
          <p:cNvPicPr>
            <a:picLocks noChangeAspect="1"/>
          </p:cNvPicPr>
          <p:nvPr/>
        </p:nvPicPr>
        <p:blipFill>
          <a:blip r:embed="rId3"/>
          <a:stretch>
            <a:fillRect/>
          </a:stretch>
        </p:blipFill>
        <p:spPr>
          <a:xfrm>
            <a:off x="523728" y="665164"/>
            <a:ext cx="9644355" cy="2611437"/>
          </a:xfrm>
          <a:prstGeom prst="rect">
            <a:avLst/>
          </a:prstGeom>
        </p:spPr>
      </p:pic>
    </p:spTree>
    <p:extLst>
      <p:ext uri="{BB962C8B-B14F-4D97-AF65-F5344CB8AC3E}">
        <p14:creationId xmlns:p14="http://schemas.microsoft.com/office/powerpoint/2010/main" val="11901744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ボックス 10">
            <a:extLst>
              <a:ext uri="{FF2B5EF4-FFF2-40B4-BE49-F238E27FC236}">
                <a16:creationId xmlns:a16="http://schemas.microsoft.com/office/drawing/2014/main" id="{05501175-04BB-437D-963E-8109C869214F}"/>
              </a:ext>
            </a:extLst>
          </p:cNvPr>
          <p:cNvSpPr txBox="1">
            <a:spLocks noChangeArrowheads="1"/>
          </p:cNvSpPr>
          <p:nvPr/>
        </p:nvSpPr>
        <p:spPr bwMode="auto">
          <a:xfrm>
            <a:off x="463549" y="4903701"/>
            <a:ext cx="10097771" cy="1446550"/>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endParaRPr lang="ja-JP" altLang="en-US" sz="800">
              <a:solidFill>
                <a:srgbClr val="FF0000"/>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表示回数はあくまで目安です。タクシーの営業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は各メニューの中でランダムローテーション（乗車毎に異なる順番）で掲載いたします。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は直前のコンテンツを</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Tie-up Contents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に変更することができます。</a:t>
            </a:r>
            <a:r>
              <a:rPr lang="ja-JP" altLang="en-US" sz="800">
                <a:solidFill>
                  <a:srgbClr val="FF0000"/>
                </a:solidFill>
                <a:latin typeface="游明朝" panose="02020400000000000000" pitchFamily="18" charset="-128"/>
                <a:ea typeface="游明朝" panose="02020400000000000000" pitchFamily="18" charset="-128"/>
              </a:rPr>
              <a:t>（その場合は</a:t>
            </a:r>
            <a:r>
              <a:rPr lang="en-US" altLang="ja-JP" sz="800" dirty="0">
                <a:solidFill>
                  <a:srgbClr val="FF0000"/>
                </a:solidFill>
                <a:latin typeface="游明朝" panose="02020400000000000000" pitchFamily="18" charset="-128"/>
                <a:ea typeface="游明朝" panose="02020400000000000000" pitchFamily="18" charset="-128"/>
              </a:rPr>
              <a:t>FULL50</a:t>
            </a:r>
            <a:r>
              <a:rPr lang="ja-JP" altLang="en-US" sz="800">
                <a:solidFill>
                  <a:srgbClr val="FF0000"/>
                </a:solidFill>
                <a:latin typeface="游明朝" panose="02020400000000000000" pitchFamily="18" charset="-128"/>
                <a:ea typeface="游明朝" panose="02020400000000000000" pitchFamily="18" charset="-128"/>
              </a:rPr>
              <a:t>万円、</a:t>
            </a:r>
            <a:r>
              <a:rPr lang="en-US" altLang="ja-JP" sz="800" dirty="0">
                <a:solidFill>
                  <a:srgbClr val="FF0000"/>
                </a:solidFill>
                <a:latin typeface="游明朝" panose="02020400000000000000" pitchFamily="18" charset="-128"/>
                <a:ea typeface="游明朝" panose="02020400000000000000" pitchFamily="18" charset="-128"/>
              </a:rPr>
              <a:t>HALF30</a:t>
            </a:r>
            <a:r>
              <a:rPr lang="ja-JP" altLang="en-US" sz="800">
                <a:solidFill>
                  <a:srgbClr val="FF0000"/>
                </a:solidFill>
                <a:latin typeface="游明朝" panose="02020400000000000000" pitchFamily="18" charset="-128"/>
                <a:ea typeface="游明朝" panose="02020400000000000000" pitchFamily="18" charset="-128"/>
              </a:rPr>
              <a:t>万円の追加費用をいただきます）</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ただし、</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 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は週に</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枠までとなり</a:t>
            </a:r>
            <a:r>
              <a:rPr kumimoji="1" lang="en-US" altLang="ja-JP" sz="800" b="1" dirty="0">
                <a:solidFill>
                  <a:schemeClr val="bg1">
                    <a:lumMod val="50000"/>
                  </a:schemeClr>
                </a:solidFill>
                <a:latin typeface="Yu Mincho Demibold" panose="02020400000000000000" pitchFamily="18" charset="-128"/>
                <a:ea typeface="Yu Mincho Demibold" panose="02020400000000000000" pitchFamily="18" charset="-128"/>
              </a:rPr>
              <a:t>Standard Video Ads</a:t>
            </a:r>
            <a:r>
              <a:rPr kumimoji="1" lang="ja-JP" altLang="en-US" sz="800" b="1">
                <a:solidFill>
                  <a:schemeClr val="bg1">
                    <a:lumMod val="50000"/>
                  </a:schemeClr>
                </a:solidFill>
                <a:latin typeface="Yu Mincho Demibold" panose="02020400000000000000" pitchFamily="18" charset="-128"/>
                <a:ea typeface="Yu Mincho Demibold" panose="02020400000000000000" pitchFamily="18" charset="-128"/>
              </a:rPr>
              <a:t>の枠でコンテンツセット配信を行う場合は、</a:t>
            </a:r>
            <a:r>
              <a:rPr kumimoji="1" lang="en-US" altLang="ja-JP" sz="800" b="1" dirty="0">
                <a:solidFill>
                  <a:schemeClr val="bg1">
                    <a:lumMod val="50000"/>
                  </a:schemeClr>
                </a:solidFill>
                <a:latin typeface="Yu Mincho Demibold" panose="02020400000000000000" pitchFamily="18" charset="-128"/>
                <a:ea typeface="Yu Mincho Demibold" panose="02020400000000000000" pitchFamily="18" charset="-128"/>
              </a:rPr>
              <a:t>【</a:t>
            </a:r>
            <a:r>
              <a:rPr kumimoji="1" lang="ja-JP" altLang="en-US" sz="800" b="1">
                <a:solidFill>
                  <a:schemeClr val="bg1">
                    <a:lumMod val="50000"/>
                  </a:schemeClr>
                </a:solidFill>
                <a:latin typeface="Yu Mincho Demibold" panose="02020400000000000000" pitchFamily="18" charset="-128"/>
                <a:ea typeface="Yu Mincho Demibold" panose="02020400000000000000" pitchFamily="18" charset="-128"/>
              </a:rPr>
              <a:t>コンテンツ＋広告</a:t>
            </a:r>
            <a:r>
              <a:rPr kumimoji="1" lang="en-US" altLang="ja-JP" sz="800" b="1" dirty="0">
                <a:solidFill>
                  <a:schemeClr val="bg1">
                    <a:lumMod val="50000"/>
                  </a:schemeClr>
                </a:solidFill>
                <a:latin typeface="Yu Mincho Demibold" panose="02020400000000000000" pitchFamily="18" charset="-128"/>
                <a:ea typeface="Yu Mincho Demibold" panose="02020400000000000000" pitchFamily="18" charset="-128"/>
              </a:rPr>
              <a:t>】</a:t>
            </a:r>
            <a:r>
              <a:rPr kumimoji="1" lang="ja-JP" altLang="en-US" sz="800" b="1">
                <a:solidFill>
                  <a:schemeClr val="bg1">
                    <a:lumMod val="50000"/>
                  </a:schemeClr>
                </a:solidFill>
                <a:latin typeface="Yu Mincho Demibold" panose="02020400000000000000" pitchFamily="18" charset="-128"/>
                <a:ea typeface="Yu Mincho Demibold" panose="02020400000000000000" pitchFamily="18" charset="-128"/>
              </a:rPr>
              <a:t>セットのクリエイティブを完パケで入稿いただく必要がございます。</a:t>
            </a: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掲載内容は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広告主あたり</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週間分掲載いただいた後に継続して掲載する場合、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週間の掲載インターバルを空けていただくこととします。（媒体資料の対象期間ごとにリフレッシュされます）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 のエリア内訳は、エリアとタクシー会社に偏りが出ないよう制御して配信されます。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FULL</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メニューと</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メニューの枠は共有です。どちらかが埋まった場合、枠数が同時に減少します。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と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の枠は共有です。どちらかが埋まった場合、枠数が同時に減少します。</a:t>
            </a:r>
          </a:p>
        </p:txBody>
      </p:sp>
      <p:grpSp>
        <p:nvGrpSpPr>
          <p:cNvPr id="45108" name="グループ化 23">
            <a:extLst>
              <a:ext uri="{FF2B5EF4-FFF2-40B4-BE49-F238E27FC236}">
                <a16:creationId xmlns:a16="http://schemas.microsoft.com/office/drawing/2014/main" id="{BFB19E31-CAAF-41E8-8F19-E5E4552AEAD6}"/>
              </a:ext>
            </a:extLst>
          </p:cNvPr>
          <p:cNvGrpSpPr>
            <a:grpSpLocks/>
          </p:cNvGrpSpPr>
          <p:nvPr/>
        </p:nvGrpSpPr>
        <p:grpSpPr bwMode="auto">
          <a:xfrm>
            <a:off x="463549" y="249133"/>
            <a:ext cx="9126538" cy="868361"/>
            <a:chOff x="682625" y="41636"/>
            <a:chExt cx="9127393" cy="866511"/>
          </a:xfrm>
        </p:grpSpPr>
        <p:sp>
          <p:nvSpPr>
            <p:cNvPr id="45112" name="正方形/長方形 12">
              <a:extLst>
                <a:ext uri="{FF2B5EF4-FFF2-40B4-BE49-F238E27FC236}">
                  <a16:creationId xmlns:a16="http://schemas.microsoft.com/office/drawing/2014/main" id="{ABBD5271-9D3A-406A-B33E-577B96AF74DE}"/>
                </a:ext>
              </a:extLst>
            </p:cNvPr>
            <p:cNvSpPr>
              <a:spLocks noChangeArrowheads="1"/>
            </p:cNvSpPr>
            <p:nvPr/>
          </p:nvSpPr>
          <p:spPr bwMode="auto">
            <a:xfrm>
              <a:off x="682625" y="41636"/>
              <a:ext cx="2116483" cy="337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“Pure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45111" name="テキスト ボックス 11">
              <a:extLst>
                <a:ext uri="{FF2B5EF4-FFF2-40B4-BE49-F238E27FC236}">
                  <a16:creationId xmlns:a16="http://schemas.microsoft.com/office/drawing/2014/main" id="{2058C0ED-F1CF-4FB5-BD08-FA17B8152FF8}"/>
                </a:ext>
              </a:extLst>
            </p:cNvPr>
            <p:cNvSpPr txBox="1">
              <a:spLocks noChangeArrowheads="1"/>
            </p:cNvSpPr>
            <p:nvPr/>
          </p:nvSpPr>
          <p:spPr bwMode="auto">
            <a:xfrm>
              <a:off x="682625" y="355009"/>
              <a:ext cx="9127393" cy="55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全国一律に大規模なリーチを獲得することができるメニュー。</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en-US" altLang="ja-JP" sz="1200" dirty="0">
                  <a:solidFill>
                    <a:srgbClr val="595959"/>
                  </a:solidFill>
                  <a:latin typeface="游明朝" panose="02020400000000000000" pitchFamily="18" charset="-128"/>
                  <a:ea typeface="游明朝" panose="02020400000000000000" pitchFamily="18" charset="-128"/>
                </a:rPr>
                <a:t>Tie-up Contents</a:t>
              </a:r>
              <a:r>
                <a:rPr lang="ja-JP" altLang="en-US" sz="1200">
                  <a:solidFill>
                    <a:srgbClr val="595959"/>
                  </a:solidFill>
                  <a:latin typeface="Yu Mincho" panose="02020400000000000000" pitchFamily="18" charset="-128"/>
                  <a:ea typeface="Yu Mincho" panose="02020400000000000000" pitchFamily="18" charset="-128"/>
                </a:rPr>
                <a:t>の詳細は</a:t>
              </a:r>
              <a:r>
                <a:rPr lang="en-US" altLang="ja-JP" sz="1200" dirty="0">
                  <a:solidFill>
                    <a:srgbClr val="595959"/>
                  </a:solidFill>
                  <a:latin typeface="Yu Mincho" panose="02020400000000000000" pitchFamily="18" charset="-128"/>
                  <a:ea typeface="Yu Mincho" panose="02020400000000000000" pitchFamily="18" charset="-128"/>
                </a:rPr>
                <a:t>P.24</a:t>
              </a:r>
              <a:r>
                <a:rPr lang="ja-JP" altLang="en-US" sz="1200">
                  <a:solidFill>
                    <a:srgbClr val="595959"/>
                  </a:solidFill>
                  <a:latin typeface="Yu Mincho" panose="02020400000000000000" pitchFamily="18" charset="-128"/>
                  <a:ea typeface="Yu Mincho" panose="02020400000000000000" pitchFamily="18" charset="-128"/>
                </a:rPr>
                <a:t>、</a:t>
              </a:r>
              <a:r>
                <a:rPr lang="en-US" altLang="ja-JP" sz="1200" dirty="0">
                  <a:solidFill>
                    <a:srgbClr val="595959"/>
                  </a:solidFill>
                  <a:latin typeface="Yu Mincho" panose="02020400000000000000" pitchFamily="18" charset="-128"/>
                  <a:ea typeface="Yu Mincho" panose="02020400000000000000" pitchFamily="18" charset="-128"/>
                </a:rPr>
                <a:t>25</a:t>
              </a:r>
              <a:r>
                <a:rPr lang="ja-JP" altLang="en-US" sz="1200">
                  <a:solidFill>
                    <a:srgbClr val="595959"/>
                  </a:solidFill>
                  <a:latin typeface="Yu Mincho" panose="02020400000000000000" pitchFamily="18" charset="-128"/>
                  <a:ea typeface="Yu Mincho" panose="02020400000000000000" pitchFamily="18" charset="-128"/>
                </a:rPr>
                <a:t>をご参照ください</a:t>
              </a:r>
              <a:endParaRPr lang="ja-JP" altLang="en-US" sz="1200">
                <a:solidFill>
                  <a:srgbClr val="595959"/>
                </a:solidFill>
                <a:latin typeface="游明朝" panose="02020400000000000000" pitchFamily="18" charset="-128"/>
                <a:ea typeface="游明朝" panose="02020400000000000000" pitchFamily="18" charset="-128"/>
              </a:endParaRPr>
            </a:p>
          </p:txBody>
        </p:sp>
      </p:grpSp>
      <p:sp>
        <p:nvSpPr>
          <p:cNvPr id="3" name="テキスト プレースホルダー 2">
            <a:extLst>
              <a:ext uri="{FF2B5EF4-FFF2-40B4-BE49-F238E27FC236}">
                <a16:creationId xmlns:a16="http://schemas.microsoft.com/office/drawing/2014/main" id="{65E96AF9-82E4-445C-860B-7BEEC32403D1}"/>
              </a:ext>
            </a:extLst>
          </p:cNvPr>
          <p:cNvSpPr>
            <a:spLocks noGrp="1"/>
          </p:cNvSpPr>
          <p:nvPr>
            <p:ph type="body" sz="quarter" idx="10"/>
          </p:nvPr>
        </p:nvSpPr>
        <p:spPr>
          <a:xfrm>
            <a:off x="773113" y="6558804"/>
            <a:ext cx="9145587" cy="469900"/>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広告メニュー 詳細</a:t>
            </a:r>
          </a:p>
        </p:txBody>
      </p:sp>
      <p:graphicFrame>
        <p:nvGraphicFramePr>
          <p:cNvPr id="13" name="表 12">
            <a:extLst>
              <a:ext uri="{FF2B5EF4-FFF2-40B4-BE49-F238E27FC236}">
                <a16:creationId xmlns:a16="http://schemas.microsoft.com/office/drawing/2014/main" id="{A6DCA24D-5BC3-8041-BBB9-735DB8D7A3CE}"/>
              </a:ext>
            </a:extLst>
          </p:cNvPr>
          <p:cNvGraphicFramePr>
            <a:graphicFrameLocks noGrp="1"/>
          </p:cNvGraphicFramePr>
          <p:nvPr>
            <p:extLst>
              <p:ext uri="{D42A27DB-BD31-4B8C-83A1-F6EECF244321}">
                <p14:modId xmlns:p14="http://schemas.microsoft.com/office/powerpoint/2010/main" val="2860254067"/>
              </p:ext>
            </p:extLst>
          </p:nvPr>
        </p:nvGraphicFramePr>
        <p:xfrm>
          <a:off x="538189" y="1203631"/>
          <a:ext cx="9796020" cy="3605218"/>
        </p:xfrm>
        <a:graphic>
          <a:graphicData uri="http://schemas.openxmlformats.org/drawingml/2006/table">
            <a:tbl>
              <a:tblPr/>
              <a:tblGrid>
                <a:gridCol w="1621283">
                  <a:extLst>
                    <a:ext uri="{9D8B030D-6E8A-4147-A177-3AD203B41FA5}">
                      <a16:colId xmlns:a16="http://schemas.microsoft.com/office/drawing/2014/main" val="557081604"/>
                    </a:ext>
                  </a:extLst>
                </a:gridCol>
                <a:gridCol w="566928">
                  <a:extLst>
                    <a:ext uri="{9D8B030D-6E8A-4147-A177-3AD203B41FA5}">
                      <a16:colId xmlns:a16="http://schemas.microsoft.com/office/drawing/2014/main" val="2493490605"/>
                    </a:ext>
                  </a:extLst>
                </a:gridCol>
                <a:gridCol w="1207008">
                  <a:extLst>
                    <a:ext uri="{9D8B030D-6E8A-4147-A177-3AD203B41FA5}">
                      <a16:colId xmlns:a16="http://schemas.microsoft.com/office/drawing/2014/main" val="1324804032"/>
                    </a:ext>
                  </a:extLst>
                </a:gridCol>
                <a:gridCol w="1133856">
                  <a:extLst>
                    <a:ext uri="{9D8B030D-6E8A-4147-A177-3AD203B41FA5}">
                      <a16:colId xmlns:a16="http://schemas.microsoft.com/office/drawing/2014/main" val="3763936178"/>
                    </a:ext>
                  </a:extLst>
                </a:gridCol>
                <a:gridCol w="969264">
                  <a:extLst>
                    <a:ext uri="{9D8B030D-6E8A-4147-A177-3AD203B41FA5}">
                      <a16:colId xmlns:a16="http://schemas.microsoft.com/office/drawing/2014/main" val="1786339053"/>
                    </a:ext>
                  </a:extLst>
                </a:gridCol>
                <a:gridCol w="740664">
                  <a:extLst>
                    <a:ext uri="{9D8B030D-6E8A-4147-A177-3AD203B41FA5}">
                      <a16:colId xmlns:a16="http://schemas.microsoft.com/office/drawing/2014/main" val="1179847838"/>
                    </a:ext>
                  </a:extLst>
                </a:gridCol>
                <a:gridCol w="1042416">
                  <a:extLst>
                    <a:ext uri="{9D8B030D-6E8A-4147-A177-3AD203B41FA5}">
                      <a16:colId xmlns:a16="http://schemas.microsoft.com/office/drawing/2014/main" val="1570089323"/>
                    </a:ext>
                  </a:extLst>
                </a:gridCol>
                <a:gridCol w="502920">
                  <a:extLst>
                    <a:ext uri="{9D8B030D-6E8A-4147-A177-3AD203B41FA5}">
                      <a16:colId xmlns:a16="http://schemas.microsoft.com/office/drawing/2014/main" val="2748956502"/>
                    </a:ext>
                  </a:extLst>
                </a:gridCol>
                <a:gridCol w="713232">
                  <a:extLst>
                    <a:ext uri="{9D8B030D-6E8A-4147-A177-3AD203B41FA5}">
                      <a16:colId xmlns:a16="http://schemas.microsoft.com/office/drawing/2014/main" val="3485483488"/>
                    </a:ext>
                  </a:extLst>
                </a:gridCol>
                <a:gridCol w="1298449">
                  <a:extLst>
                    <a:ext uri="{9D8B030D-6E8A-4147-A177-3AD203B41FA5}">
                      <a16:colId xmlns:a16="http://schemas.microsoft.com/office/drawing/2014/main" val="2573360661"/>
                    </a:ext>
                  </a:extLst>
                </a:gridCol>
              </a:tblGrid>
              <a:tr h="319270">
                <a:tc gridSpan="2">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メニュー名</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hMerge="1">
                  <a:txBody>
                    <a:bodyPr/>
                    <a:lstStyle/>
                    <a:p>
                      <a:endParaRPr kumimoji="1" lang="ja-JP" altLang="en-US"/>
                    </a:p>
                  </a:txBody>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形式</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タイミング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保証形態</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掲載期間</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想定表示回数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枠数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台数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広告料金</a:t>
                      </a:r>
                      <a:br>
                        <a:rPr lang="ja-JP" altLang="en-US" sz="1000" b="1" i="0" u="none" strike="noStrike">
                          <a:solidFill>
                            <a:srgbClr val="FFFFFF"/>
                          </a:solidFill>
                          <a:effectLst/>
                          <a:latin typeface="游明朝" panose="02020400000000000000" pitchFamily="18" charset="-128"/>
                          <a:ea typeface="游明朝" panose="02020400000000000000" pitchFamily="18" charset="-128"/>
                        </a:rPr>
                      </a:br>
                      <a:r>
                        <a:rPr lang="en-US" altLang="ja-JP" sz="800" b="1"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1"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1" i="0" u="none" strike="noStrike" dirty="0">
                          <a:solidFill>
                            <a:srgbClr val="FFFFFF"/>
                          </a:solidFill>
                          <a:effectLst/>
                          <a:latin typeface="游明朝" panose="02020400000000000000" pitchFamily="18" charset="-128"/>
                          <a:ea typeface="游明朝" panose="02020400000000000000" pitchFamily="18" charset="-128"/>
                        </a:rPr>
                        <a:t>)</a:t>
                      </a:r>
                    </a:p>
                  </a:txBody>
                  <a:tcPr marL="5017" marR="5017" marT="5017" marB="0" anchor="ctr">
                    <a:lnL w="19050" cap="flat" cmpd="sng" algn="ctr">
                      <a:solidFill>
                        <a:srgbClr val="FFFFFF"/>
                      </a:solidFill>
                      <a:prstDash val="solid"/>
                      <a:round/>
                      <a:headEnd type="none" w="med" len="med"/>
                      <a:tailEnd type="none" w="med" len="med"/>
                    </a:lnL>
                    <a:lnR>
                      <a:noFill/>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3703706555"/>
                  </a:ext>
                </a:extLst>
              </a:tr>
              <a:tr h="410272">
                <a:tc>
                  <a:txBody>
                    <a:bodyPr/>
                    <a:lstStyle/>
                    <a:p>
                      <a:pPr marL="90488" indent="0" algn="l" rtl="0" fontAlgn="ctr">
                        <a:tabLst/>
                      </a:pPr>
                      <a:r>
                        <a:rPr lang="en" sz="1000" b="0" i="0" u="none" strike="noStrike" dirty="0">
                          <a:solidFill>
                            <a:srgbClr val="FFFFFF"/>
                          </a:solidFill>
                          <a:effectLst/>
                          <a:latin typeface="游明朝" panose="02020400000000000000" pitchFamily="18" charset="-128"/>
                          <a:ea typeface="游明朝" panose="02020400000000000000" pitchFamily="18" charset="-128"/>
                        </a:rPr>
                        <a:t>Premium Video Ads</a:t>
                      </a:r>
                    </a:p>
                  </a:txBody>
                  <a:tcPr marL="5017" marR="5017" marT="5017" marB="0" anchor="ctr">
                    <a:lnL>
                      <a:noFill/>
                    </a:lnL>
                    <a:lnR>
                      <a:noFill/>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[FULL]</a:t>
                      </a:r>
                    </a:p>
                  </a:txBody>
                  <a:tcPr marL="5017" marR="5017" marT="5017"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rowSpan="2">
                  <a:txBody>
                    <a:bodyPr/>
                    <a:lstStyle/>
                    <a:p>
                      <a:pPr algn="ctr" rtl="0" fontAlgn="ct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動画 音声あり</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最大</a:t>
                      </a: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60</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秒 </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2">
                  <a:txBody>
                    <a:bodyPr/>
                    <a:lstStyle/>
                    <a:p>
                      <a:pPr algn="ctr" rtl="0" fontAlgn="ct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発車直後</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本目</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8">
                  <a:txBody>
                    <a:bodyPr/>
                    <a:lstStyle/>
                    <a:p>
                      <a:pPr algn="ctr" rtl="0" fontAlgn="ct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期間掲載保証</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8">
                  <a:txBody>
                    <a:bodyPr/>
                    <a:lstStyle/>
                    <a:p>
                      <a:pPr algn="ctr" rtl="0" fontAlgn="ct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週間</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月曜日</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午前</a:t>
                      </a: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0</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時</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掲載開始</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4,200,000 </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60,000</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1,500</a:t>
                      </a:r>
                      <a:r>
                        <a:rPr lang="ja-JP" altLang="en-US" sz="12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b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@3.6</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円 </a:t>
                      </a: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16672249"/>
                  </a:ext>
                </a:extLst>
              </a:tr>
              <a:tr h="410272">
                <a:tc>
                  <a:txBody>
                    <a:bodyPr/>
                    <a:lstStyle/>
                    <a:p>
                      <a:pPr algn="l"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　</a:t>
                      </a:r>
                    </a:p>
                  </a:txBody>
                  <a:tcPr marL="5017" marR="5017" marT="5017" marB="0" anchor="ctr">
                    <a:lnL>
                      <a:noFill/>
                    </a:lnL>
                    <a:lnR>
                      <a:noFill/>
                    </a:lnR>
                    <a:lnT>
                      <a:noFill/>
                    </a:lnT>
                    <a:lnB w="19050" cap="flat" cmpd="sng" algn="ctr">
                      <a:solidFill>
                        <a:srgbClr val="FFFFFF"/>
                      </a:solidFill>
                      <a:prstDash val="solid"/>
                      <a:round/>
                      <a:headEnd type="none" w="med" len="med"/>
                      <a:tailEnd type="none" w="med" len="med"/>
                    </a:lnB>
                    <a:solidFill>
                      <a:srgbClr val="113766"/>
                    </a:solidFill>
                  </a:tcPr>
                </a:tc>
                <a:tc>
                  <a:txBody>
                    <a:bodyPr/>
                    <a:lstStyle/>
                    <a:p>
                      <a:pPr algn="l" rtl="0" fontAlgn="ctr"/>
                      <a:r>
                        <a:rPr lang="en" sz="1000" b="0" i="0" u="none" strike="noStrike">
                          <a:solidFill>
                            <a:srgbClr val="FFFFFF"/>
                          </a:solidFill>
                          <a:effectLst/>
                          <a:latin typeface="游明朝" panose="02020400000000000000" pitchFamily="18" charset="-128"/>
                          <a:ea typeface="游明朝" panose="02020400000000000000" pitchFamily="18" charset="-128"/>
                        </a:rPr>
                        <a:t>[HALF]</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13766"/>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2,100,000 </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2</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30,000</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850</a:t>
                      </a:r>
                      <a:r>
                        <a:rPr lang="ja-JP" altLang="en-US" sz="12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b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@4.1</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円 </a:t>
                      </a: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44938136"/>
                  </a:ext>
                </a:extLst>
              </a:tr>
              <a:tr h="410272">
                <a:tc>
                  <a:txBody>
                    <a:bodyPr/>
                    <a:lstStyle/>
                    <a:p>
                      <a:pPr marL="90488" indent="0" algn="l" rtl="0" fontAlgn="ctr">
                        <a:tabLst/>
                      </a:pPr>
                      <a:r>
                        <a:rPr lang="en" sz="1000" b="0" i="0" u="none" strike="noStrike" dirty="0">
                          <a:solidFill>
                            <a:srgbClr val="FFFFFF"/>
                          </a:solidFill>
                          <a:effectLst/>
                          <a:latin typeface="游明朝" panose="02020400000000000000" pitchFamily="18" charset="-128"/>
                          <a:ea typeface="游明朝" panose="02020400000000000000" pitchFamily="18" charset="-128"/>
                        </a:rPr>
                        <a:t>Collaboration Video Ads</a:t>
                      </a:r>
                    </a:p>
                  </a:txBody>
                  <a:tcPr marL="5017" marR="5017" marT="5017" marB="0" anchor="ctr">
                    <a:lnL>
                      <a:noFill/>
                    </a:lnL>
                    <a:lnR>
                      <a:noFill/>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l" rtl="0" fontAlgn="ctr"/>
                      <a:r>
                        <a:rPr lang="en" sz="1000" b="0" i="0" u="none" strike="noStrike">
                          <a:solidFill>
                            <a:srgbClr val="FFFFFF"/>
                          </a:solidFill>
                          <a:effectLst/>
                          <a:latin typeface="游明朝" panose="02020400000000000000" pitchFamily="18" charset="-128"/>
                          <a:ea typeface="游明朝" panose="02020400000000000000" pitchFamily="18" charset="-128"/>
                        </a:rPr>
                        <a:t>[FULL]</a:t>
                      </a:r>
                    </a:p>
                  </a:txBody>
                  <a:tcPr marL="5017" marR="5017" marT="5017"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rowSpan="4">
                  <a:txBody>
                    <a:bodyPr/>
                    <a:lstStyle/>
                    <a:p>
                      <a:pPr algn="ctr" rtl="0" fontAlgn="ctr"/>
                      <a:r>
                        <a:rPr lang="en"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Tie-up Contents</a:t>
                      </a:r>
                      <a:br>
                        <a:rPr lang="en"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最大</a:t>
                      </a: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30</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秒</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動画 音声あり</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最大</a:t>
                      </a: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30</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秒</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2">
                  <a:txBody>
                    <a:bodyPr/>
                    <a:lstStyle/>
                    <a:p>
                      <a:pPr algn="ctr" rtl="0" fontAlgn="ct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発車から</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本目～</a:t>
                      </a: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7</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本目</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3,000,000 </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60,000</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1,000</a:t>
                      </a:r>
                      <a:r>
                        <a:rPr lang="ja-JP" altLang="en-US" sz="12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b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@3.3</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円 </a:t>
                      </a: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0009659"/>
                  </a:ext>
                </a:extLst>
              </a:tr>
              <a:tr h="410272">
                <a:tc>
                  <a:txBody>
                    <a:bodyPr/>
                    <a:lstStyle/>
                    <a:p>
                      <a:pPr algn="l"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　</a:t>
                      </a:r>
                    </a:p>
                  </a:txBody>
                  <a:tcPr marL="5017" marR="5017" marT="5017" marB="0" anchor="ctr">
                    <a:lnL>
                      <a:noFill/>
                    </a:lnL>
                    <a:lnR>
                      <a:noFill/>
                    </a:lnR>
                    <a:lnT>
                      <a:noFill/>
                    </a:lnT>
                    <a:lnB w="19050" cap="flat" cmpd="sng" algn="ctr">
                      <a:solidFill>
                        <a:srgbClr val="FFFFFF"/>
                      </a:solidFill>
                      <a:prstDash val="solid"/>
                      <a:round/>
                      <a:headEnd type="none" w="med" len="med"/>
                      <a:tailEnd type="none" w="med" len="med"/>
                    </a:lnB>
                    <a:solidFill>
                      <a:srgbClr val="113766"/>
                    </a:solidFill>
                  </a:tcPr>
                </a:tc>
                <a:tc>
                  <a:txBody>
                    <a:bodyPr/>
                    <a:lstStyle/>
                    <a:p>
                      <a:pPr algn="l" rtl="0" fontAlgn="ctr"/>
                      <a:r>
                        <a:rPr lang="en" sz="1000" b="0" i="0" u="none" strike="noStrike">
                          <a:solidFill>
                            <a:srgbClr val="FFFFFF"/>
                          </a:solidFill>
                          <a:effectLst/>
                          <a:latin typeface="游明朝" panose="02020400000000000000" pitchFamily="18" charset="-128"/>
                          <a:ea typeface="游明朝" panose="02020400000000000000" pitchFamily="18" charset="-128"/>
                        </a:rPr>
                        <a:t>[HALF]</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13766"/>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1,500,000 </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12</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30,000</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600</a:t>
                      </a:r>
                      <a:r>
                        <a:rPr lang="ja-JP" altLang="en-US" sz="12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b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@4.0</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円 </a:t>
                      </a: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976386497"/>
                  </a:ext>
                </a:extLst>
              </a:tr>
              <a:tr h="410272">
                <a:tc>
                  <a:txBody>
                    <a:bodyPr/>
                    <a:lstStyle/>
                    <a:p>
                      <a:pPr marL="90488" indent="0" algn="l" rtl="0" fontAlgn="ctr">
                        <a:tabLst/>
                      </a:pPr>
                      <a:r>
                        <a:rPr lang="en" sz="1000" b="0" i="0" u="none" strike="noStrike" dirty="0">
                          <a:solidFill>
                            <a:srgbClr val="FFFFFF"/>
                          </a:solidFill>
                          <a:effectLst/>
                          <a:latin typeface="游明朝" panose="02020400000000000000" pitchFamily="18" charset="-128"/>
                          <a:ea typeface="游明朝" panose="02020400000000000000" pitchFamily="18" charset="-128"/>
                        </a:rPr>
                        <a:t>Standard Video Ads</a:t>
                      </a:r>
                    </a:p>
                  </a:txBody>
                  <a:tcPr marL="5017" marR="5017" marT="5017" marB="0" anchor="ctr">
                    <a:lnL>
                      <a:noFill/>
                    </a:lnL>
                    <a:lnR>
                      <a:noFill/>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[FULL]</a:t>
                      </a:r>
                    </a:p>
                  </a:txBody>
                  <a:tcPr marL="5017" marR="5017" marT="5017"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vMerge="1">
                  <a:txBody>
                    <a:bodyPr/>
                    <a:lstStyle/>
                    <a:p>
                      <a:endParaRPr kumimoji="1" lang="ja-JP" altLang="en-US"/>
                    </a:p>
                  </a:txBody>
                  <a:tcPr/>
                </a:tc>
                <a:tc rowSpan="2">
                  <a:txBody>
                    <a:bodyPr/>
                    <a:lstStyle/>
                    <a:p>
                      <a:pPr algn="ctr" rtl="0" fontAlgn="ctr"/>
                      <a:r>
                        <a:rPr lang="en"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Collaboration</a:t>
                      </a:r>
                      <a:br>
                        <a:rPr lang="en"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br>
                      <a:r>
                        <a:rPr lang="en"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Video Ads</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終了後</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1,600,000 </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12</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60,000</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500</a:t>
                      </a:r>
                      <a:r>
                        <a:rPr lang="ja-JP" altLang="en-US" sz="12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b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@3.1</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円 </a:t>
                      </a: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93334347"/>
                  </a:ext>
                </a:extLst>
              </a:tr>
              <a:tr h="410272">
                <a:tc>
                  <a:txBody>
                    <a:bodyPr/>
                    <a:lstStyle/>
                    <a:p>
                      <a:pPr algn="l"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　</a:t>
                      </a:r>
                    </a:p>
                  </a:txBody>
                  <a:tcPr marL="5017" marR="5017" marT="5017" marB="0" anchor="ctr">
                    <a:lnL>
                      <a:noFill/>
                    </a:lnL>
                    <a:lnR>
                      <a:noFill/>
                    </a:lnR>
                    <a:lnT>
                      <a:noFill/>
                    </a:lnT>
                    <a:lnB w="19050" cap="flat" cmpd="sng" algn="ctr">
                      <a:solidFill>
                        <a:srgbClr val="FFFFFF"/>
                      </a:solidFill>
                      <a:prstDash val="solid"/>
                      <a:round/>
                      <a:headEnd type="none" w="med" len="med"/>
                      <a:tailEnd type="none" w="med" len="med"/>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[HALF]</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13766"/>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800,000 </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24</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30,000</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280</a:t>
                      </a:r>
                      <a:r>
                        <a:rPr lang="ja-JP" altLang="en-US" sz="12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b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@3.5</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円 </a:t>
                      </a: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720921652"/>
                  </a:ext>
                </a:extLst>
              </a:tr>
              <a:tr h="410272">
                <a:tc>
                  <a:txBody>
                    <a:bodyPr/>
                    <a:lstStyle/>
                    <a:p>
                      <a:pPr marL="134938" indent="0" algn="l" rtl="0" fontAlgn="ctr">
                        <a:tabLst/>
                      </a:pPr>
                      <a:r>
                        <a:rPr lang="en" sz="1000" b="0" i="0" u="none" strike="noStrike" dirty="0">
                          <a:solidFill>
                            <a:srgbClr val="FFFFFF"/>
                          </a:solidFill>
                          <a:effectLst/>
                          <a:latin typeface="游明朝" panose="02020400000000000000" pitchFamily="18" charset="-128"/>
                          <a:ea typeface="游明朝" panose="02020400000000000000" pitchFamily="18" charset="-128"/>
                        </a:rPr>
                        <a:t>Tie-up Contents</a:t>
                      </a:r>
                    </a:p>
                  </a:txBody>
                  <a:tcPr marL="5017" marR="5017" marT="5017" marB="0" anchor="ctr">
                    <a:lnL>
                      <a:noFill/>
                    </a:lnL>
                    <a:lnR>
                      <a:noFill/>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[FULL]</a:t>
                      </a:r>
                    </a:p>
                  </a:txBody>
                  <a:tcPr marL="5017" marR="5017" marT="5017"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rowSpan="2">
                  <a:txBody>
                    <a:bodyPr/>
                    <a:lstStyle/>
                    <a:p>
                      <a:pPr algn="ctr" rtl="0" fontAlgn="ct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動画 音声あり</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最大</a:t>
                      </a: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30</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秒</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もしくは</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静止画 音声なし</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最大</a:t>
                      </a: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15</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秒</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2">
                  <a:txBody>
                    <a:bodyPr/>
                    <a:lstStyle/>
                    <a:p>
                      <a:pPr algn="ctr" rtl="0" fontAlgn="ctr"/>
                      <a:r>
                        <a:rPr lang="en"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Collaboration</a:t>
                      </a:r>
                      <a:br>
                        <a:rPr lang="en"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br>
                      <a:r>
                        <a:rPr lang="en"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Video Ads</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終了後</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コンテンツ枠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1,600,000 </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5</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60,000</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180</a:t>
                      </a:r>
                      <a:r>
                        <a:rPr lang="ja-JP" altLang="en-US" sz="12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b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@1.1</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円 </a:t>
                      </a: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797253894"/>
                  </a:ext>
                </a:extLst>
              </a:tr>
              <a:tr h="414044">
                <a:tc>
                  <a:txBody>
                    <a:bodyPr/>
                    <a:lstStyle/>
                    <a:p>
                      <a:pPr algn="l"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　</a:t>
                      </a:r>
                    </a:p>
                  </a:txBody>
                  <a:tcPr marL="5017" marR="5017" marT="5017" marB="0" anchor="ctr">
                    <a:lnL>
                      <a:noFill/>
                    </a:lnL>
                    <a:lnR>
                      <a:noFill/>
                    </a:lnR>
                    <a:lnT>
                      <a:noFill/>
                    </a:lnT>
                    <a:lnB w="19050" cap="flat" cmpd="sng" algn="ctr">
                      <a:solidFill>
                        <a:srgbClr val="FFFFFF"/>
                      </a:solidFill>
                      <a:prstDash val="solid"/>
                      <a:round/>
                      <a:headEnd type="none" w="med" len="med"/>
                      <a:tailEnd type="none" w="med" len="med"/>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[HALF]</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13766"/>
                    </a:solidFill>
                  </a:tcPr>
                </a:tc>
                <a:tc vMerge="1">
                  <a:txBody>
                    <a:bodyPr/>
                    <a:lstStyle/>
                    <a:p>
                      <a:pPr algn="ctr" rtl="0" fontAlgn="ctr"/>
                      <a:r>
                        <a:rPr lang="ja-JP" altLang="en-US" sz="400" b="0" i="0" u="none" strike="noStrike">
                          <a:solidFill>
                            <a:srgbClr val="2B3A5B"/>
                          </a:solidFill>
                          <a:effectLst/>
                          <a:latin typeface="游明朝" panose="02020400000000000000" pitchFamily="18" charset="-128"/>
                          <a:ea typeface="游明朝" panose="02020400000000000000" pitchFamily="18" charset="-128"/>
                        </a:rPr>
                        <a:t>　</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D9D9D9"/>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800,000 </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10</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30,000</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100</a:t>
                      </a:r>
                      <a:r>
                        <a:rPr lang="ja-JP" altLang="en-US" sz="12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b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@1.3</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円 </a:t>
                      </a: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83141188"/>
                  </a:ext>
                </a:extLst>
              </a:tr>
            </a:tbl>
          </a:graphicData>
        </a:graphic>
      </p:graphicFrame>
    </p:spTree>
    <p:extLst>
      <p:ext uri="{BB962C8B-B14F-4D97-AF65-F5344CB8AC3E}">
        <p14:creationId xmlns:p14="http://schemas.microsoft.com/office/powerpoint/2010/main" val="40511911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正方形/長方形 13">
            <a:extLst>
              <a:ext uri="{FF2B5EF4-FFF2-40B4-BE49-F238E27FC236}">
                <a16:creationId xmlns:a16="http://schemas.microsoft.com/office/drawing/2014/main" id="{7DAA01E1-DEF5-4AFE-84FE-9165EF1A21B1}"/>
              </a:ext>
            </a:extLst>
          </p:cNvPr>
          <p:cNvSpPr>
            <a:spLocks noChangeArrowheads="1"/>
          </p:cNvSpPr>
          <p:nvPr/>
        </p:nvSpPr>
        <p:spPr bwMode="auto">
          <a:xfrm>
            <a:off x="468313" y="242325"/>
            <a:ext cx="22987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“Area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59395" name="テキスト ボックス 11">
            <a:extLst>
              <a:ext uri="{FF2B5EF4-FFF2-40B4-BE49-F238E27FC236}">
                <a16:creationId xmlns:a16="http://schemas.microsoft.com/office/drawing/2014/main" id="{8BAF4A49-F467-4C10-A9B3-55BA2D4312F2}"/>
              </a:ext>
            </a:extLst>
          </p:cNvPr>
          <p:cNvSpPr txBox="1">
            <a:spLocks noChangeArrowheads="1"/>
          </p:cNvSpPr>
          <p:nvPr/>
        </p:nvSpPr>
        <p:spPr bwMode="auto">
          <a:xfrm>
            <a:off x="485775" y="532837"/>
            <a:ext cx="91265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エリア別に掲載できるメニュー。掲載位置は </a:t>
            </a:r>
            <a:r>
              <a:rPr lang="en-US" altLang="ja-JP" sz="1200" dirty="0">
                <a:solidFill>
                  <a:srgbClr val="595959"/>
                </a:solidFill>
                <a:latin typeface="游明朝" panose="02020400000000000000" pitchFamily="18" charset="-128"/>
                <a:ea typeface="游明朝" panose="02020400000000000000" pitchFamily="18" charset="-128"/>
              </a:rPr>
              <a:t>Standard Video Ads </a:t>
            </a:r>
            <a:r>
              <a:rPr lang="ja-JP" altLang="en-US" sz="1200">
                <a:solidFill>
                  <a:srgbClr val="595959"/>
                </a:solidFill>
                <a:latin typeface="游明朝" panose="02020400000000000000" pitchFamily="18" charset="-128"/>
                <a:ea typeface="游明朝" panose="02020400000000000000" pitchFamily="18" charset="-128"/>
              </a:rPr>
              <a:t>ポジションとなります。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仙台、広島のみに掲載するメニューはございません。</a:t>
            </a:r>
          </a:p>
        </p:txBody>
      </p:sp>
      <p:graphicFrame>
        <p:nvGraphicFramePr>
          <p:cNvPr id="17" name="表 16">
            <a:extLst>
              <a:ext uri="{FF2B5EF4-FFF2-40B4-BE49-F238E27FC236}">
                <a16:creationId xmlns:a16="http://schemas.microsoft.com/office/drawing/2014/main" id="{3E0C007F-5282-430F-A0F1-1BA6C063AEA6}"/>
              </a:ext>
            </a:extLst>
          </p:cNvPr>
          <p:cNvGraphicFramePr>
            <a:graphicFrameLocks noGrp="1"/>
          </p:cNvGraphicFramePr>
          <p:nvPr>
            <p:extLst>
              <p:ext uri="{D42A27DB-BD31-4B8C-83A1-F6EECF244321}">
                <p14:modId xmlns:p14="http://schemas.microsoft.com/office/powerpoint/2010/main" val="322095266"/>
              </p:ext>
            </p:extLst>
          </p:nvPr>
        </p:nvGraphicFramePr>
        <p:xfrm>
          <a:off x="557213" y="1072198"/>
          <a:ext cx="9577385" cy="4159920"/>
        </p:xfrm>
        <a:graphic>
          <a:graphicData uri="http://schemas.openxmlformats.org/drawingml/2006/table">
            <a:tbl>
              <a:tblPr firstRow="1" bandRow="1">
                <a:tableStyleId>{5940675A-B579-460E-94D1-54222C63F5DA}</a:tableStyleId>
              </a:tblPr>
              <a:tblGrid>
                <a:gridCol w="1720244">
                  <a:extLst>
                    <a:ext uri="{9D8B030D-6E8A-4147-A177-3AD203B41FA5}">
                      <a16:colId xmlns:a16="http://schemas.microsoft.com/office/drawing/2014/main" val="20000"/>
                    </a:ext>
                  </a:extLst>
                </a:gridCol>
                <a:gridCol w="998802">
                  <a:extLst>
                    <a:ext uri="{9D8B030D-6E8A-4147-A177-3AD203B41FA5}">
                      <a16:colId xmlns:a16="http://schemas.microsoft.com/office/drawing/2014/main" val="20001"/>
                    </a:ext>
                  </a:extLst>
                </a:gridCol>
                <a:gridCol w="1156311">
                  <a:extLst>
                    <a:ext uri="{9D8B030D-6E8A-4147-A177-3AD203B41FA5}">
                      <a16:colId xmlns:a16="http://schemas.microsoft.com/office/drawing/2014/main" val="20002"/>
                    </a:ext>
                  </a:extLst>
                </a:gridCol>
                <a:gridCol w="904026">
                  <a:extLst>
                    <a:ext uri="{9D8B030D-6E8A-4147-A177-3AD203B41FA5}">
                      <a16:colId xmlns:a16="http://schemas.microsoft.com/office/drawing/2014/main" val="20003"/>
                    </a:ext>
                  </a:extLst>
                </a:gridCol>
                <a:gridCol w="904026">
                  <a:extLst>
                    <a:ext uri="{9D8B030D-6E8A-4147-A177-3AD203B41FA5}">
                      <a16:colId xmlns:a16="http://schemas.microsoft.com/office/drawing/2014/main" val="20004"/>
                    </a:ext>
                  </a:extLst>
                </a:gridCol>
                <a:gridCol w="1244439">
                  <a:extLst>
                    <a:ext uri="{9D8B030D-6E8A-4147-A177-3AD203B41FA5}">
                      <a16:colId xmlns:a16="http://schemas.microsoft.com/office/drawing/2014/main" val="20005"/>
                    </a:ext>
                  </a:extLst>
                </a:gridCol>
                <a:gridCol w="659779">
                  <a:extLst>
                    <a:ext uri="{9D8B030D-6E8A-4147-A177-3AD203B41FA5}">
                      <a16:colId xmlns:a16="http://schemas.microsoft.com/office/drawing/2014/main" val="20006"/>
                    </a:ext>
                  </a:extLst>
                </a:gridCol>
                <a:gridCol w="824100">
                  <a:extLst>
                    <a:ext uri="{9D8B030D-6E8A-4147-A177-3AD203B41FA5}">
                      <a16:colId xmlns:a16="http://schemas.microsoft.com/office/drawing/2014/main" val="20007"/>
                    </a:ext>
                  </a:extLst>
                </a:gridCol>
                <a:gridCol w="1165658">
                  <a:extLst>
                    <a:ext uri="{9D8B030D-6E8A-4147-A177-3AD203B41FA5}">
                      <a16:colId xmlns:a16="http://schemas.microsoft.com/office/drawing/2014/main" val="20008"/>
                    </a:ext>
                  </a:extLst>
                </a:gridCol>
              </a:tblGrid>
              <a:tr h="199677">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掲載エリア</a:t>
                      </a: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形式</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タイミング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保証形態</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掲載期間</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想定表示回数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枠数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台数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広告料金</a:t>
                      </a:r>
                      <a:r>
                        <a:rPr kumimoji="1" lang="en-US" altLang="ja-JP" sz="800" b="0" i="0" dirty="0">
                          <a:solidFill>
                            <a:srgbClr val="F3F1EF"/>
                          </a:solidFill>
                          <a:latin typeface="游明朝" panose="02020400000000000000" pitchFamily="18" charset="-128"/>
                          <a:ea typeface="游明朝" panose="02020400000000000000" pitchFamily="18" charset="-128"/>
                          <a:cs typeface="Yu Mincho" charset="-128"/>
                        </a:rPr>
                        <a:t>(</a:t>
                      </a:r>
                      <a:r>
                        <a:rPr kumimoji="1" lang="ja-JP" altLang="en-US" sz="800" b="0" i="0">
                          <a:solidFill>
                            <a:srgbClr val="F3F1EF"/>
                          </a:solidFill>
                          <a:latin typeface="游明朝" panose="02020400000000000000" pitchFamily="18" charset="-128"/>
                          <a:ea typeface="游明朝" panose="02020400000000000000" pitchFamily="18" charset="-128"/>
                          <a:cs typeface="Yu Mincho" charset="-128"/>
                        </a:rPr>
                        <a:t>税抜</a:t>
                      </a:r>
                      <a:r>
                        <a:rPr kumimoji="1" lang="en-US" altLang="ja-JP" sz="800" b="0" i="0" dirty="0">
                          <a:solidFill>
                            <a:srgbClr val="F3F1EF"/>
                          </a:solidFill>
                          <a:latin typeface="游明朝" panose="02020400000000000000" pitchFamily="18" charset="-128"/>
                          <a:ea typeface="游明朝" panose="02020400000000000000" pitchFamily="18" charset="-128"/>
                          <a:cs typeface="Yu Mincho" charset="-128"/>
                        </a:rPr>
                        <a:t>)</a:t>
                      </a:r>
                      <a:endParaRPr kumimoji="1" lang="ja-JP" altLang="en-US" sz="800" b="0" i="0">
                        <a:solidFill>
                          <a:srgbClr val="F3F1EF"/>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2B3A5B"/>
                    </a:solidFill>
                  </a:tcPr>
                </a:tc>
                <a:extLst>
                  <a:ext uri="{0D108BD9-81ED-4DB2-BD59-A6C34878D82A}">
                    <a16:rowId xmlns:a16="http://schemas.microsoft.com/office/drawing/2014/main" val="10000"/>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東京</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1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動画</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音声あり</a:t>
                      </a:r>
                      <a:b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b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最大</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秒</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Collaboration</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Video Ads</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終了後</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1">
                  <a:txBody>
                    <a:bodyPr/>
                    <a:lstStyle/>
                    <a:p>
                      <a:pPr marL="0" indent="0" algn="ctr">
                        <a:buFont typeface="Arial" charset="0"/>
                        <a:buNone/>
                      </a:pP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b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掲載保証</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週間</a:t>
                      </a:r>
                      <a:b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br>
                      <a:b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b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b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0</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b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掲載開始</a:t>
                      </a:r>
                      <a:endPar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800,000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25,000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360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@4.5</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東京</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[HALF]</a:t>
                      </a: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400,000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4</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12,500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@5.0</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4868615"/>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神奈川</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250,000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7,500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87.5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@3.5</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01572106"/>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埼玉</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50,000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2,800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11773747"/>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千葉</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50,000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2,800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637158059"/>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名古屋</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3,500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@3.5</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46277771"/>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京都</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80,000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2,600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24</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81025810"/>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大阪</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200,000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7,900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70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@3.5</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63317004"/>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神戸</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50,000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2,600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435659"/>
                  </a:ext>
                </a:extLst>
              </a:tr>
              <a:tr h="323642">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福岡</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2,200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@3.5</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28316076"/>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札幌</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50,000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257086619"/>
                  </a:ext>
                </a:extLst>
              </a:tr>
            </a:tbl>
          </a:graphicData>
        </a:graphic>
      </p:graphicFrame>
      <p:sp>
        <p:nvSpPr>
          <p:cNvPr id="20" name="テキスト ボックス 10">
            <a:extLst>
              <a:ext uri="{FF2B5EF4-FFF2-40B4-BE49-F238E27FC236}">
                <a16:creationId xmlns:a16="http://schemas.microsoft.com/office/drawing/2014/main" id="{57210BD1-31E9-4401-A2B9-577416270BC6}"/>
              </a:ext>
            </a:extLst>
          </p:cNvPr>
          <p:cNvSpPr txBox="1">
            <a:spLocks noChangeArrowheads="1"/>
          </p:cNvSpPr>
          <p:nvPr/>
        </p:nvSpPr>
        <p:spPr bwMode="auto">
          <a:xfrm>
            <a:off x="461963" y="5236845"/>
            <a:ext cx="9061450" cy="1077218"/>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表示回数及び表示単価はあくまで目安です。タクシーの営業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掲載内容は１申込につき、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の掲載キャプチャはご用意できませんので、予めご容赦ください。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と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の枠は共有です。どちらかが埋まった場合、枠数が同時に減少します。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FULL</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メニューと</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メニューの枠は共有です。どちらかが埋まった場合、枠数が同時に減少します。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59480" name="タイトル 1">
            <a:extLst>
              <a:ext uri="{FF2B5EF4-FFF2-40B4-BE49-F238E27FC236}">
                <a16:creationId xmlns:a16="http://schemas.microsoft.com/office/drawing/2014/main" id="{780BE9C4-B475-4329-B8AE-C5AFC32DCDCA}"/>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地域別 広告メニュー 詳細</a:t>
            </a:r>
            <a:b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9">
            <a:extLst>
              <a:ext uri="{FF2B5EF4-FFF2-40B4-BE49-F238E27FC236}">
                <a16:creationId xmlns:a16="http://schemas.microsoft.com/office/drawing/2014/main" id="{B676BE0A-638C-8C4B-964C-4156524B8C0F}"/>
              </a:ext>
            </a:extLst>
          </p:cNvPr>
          <p:cNvSpPr txBox="1">
            <a:spLocks noChangeArrowheads="1"/>
          </p:cNvSpPr>
          <p:nvPr/>
        </p:nvSpPr>
        <p:spPr bwMode="auto">
          <a:xfrm>
            <a:off x="2891941" y="4706828"/>
            <a:ext cx="779987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marL="285750" lvl="0" indent="-285750">
              <a:spcBef>
                <a:spcPts val="0"/>
              </a:spcBef>
              <a:spcAft>
                <a:spcPts val="0"/>
              </a:spcAft>
              <a:buFont typeface="Arial" panose="020B0604020202020204" pitchFamily="34" charset="0"/>
              <a:buChar char="•"/>
            </a:pPr>
            <a:r>
              <a:rPr lang="ja-JP" altLang="en-US" sz="1500">
                <a:solidFill>
                  <a:srgbClr val="595959"/>
                </a:solidFill>
                <a:latin typeface="Yu Mincho" panose="02020400000000000000" pitchFamily="18" charset="-128"/>
                <a:ea typeface="Yu Mincho" panose="02020400000000000000" pitchFamily="18" charset="-128"/>
              </a:rPr>
              <a:t>タクシーシェルター広告以外の買い切り単位は</a:t>
            </a:r>
            <a:r>
              <a:rPr lang="en-US" altLang="ja-JP" sz="1500" dirty="0">
                <a:solidFill>
                  <a:srgbClr val="595959"/>
                </a:solidFill>
                <a:latin typeface="Yu Mincho" panose="02020400000000000000" pitchFamily="18" charset="-128"/>
                <a:ea typeface="Yu Mincho" panose="02020400000000000000" pitchFamily="18" charset="-128"/>
              </a:rPr>
              <a:t>26</a:t>
            </a:r>
            <a:r>
              <a:rPr lang="ja-JP" altLang="en-US" sz="1500">
                <a:solidFill>
                  <a:srgbClr val="595959"/>
                </a:solidFill>
                <a:latin typeface="Yu Mincho" panose="02020400000000000000" pitchFamily="18" charset="-128"/>
                <a:ea typeface="Yu Mincho" panose="02020400000000000000" pitchFamily="18" charset="-128"/>
              </a:rPr>
              <a:t>枠ずつとなります</a:t>
            </a:r>
            <a:endParaRPr lang="en-US" altLang="ja-JP" sz="1500" dirty="0">
              <a:solidFill>
                <a:srgbClr val="595959"/>
              </a:solidFill>
              <a:latin typeface="Yu Mincho" panose="02020400000000000000" pitchFamily="18" charset="-128"/>
              <a:ea typeface="Yu Mincho" panose="02020400000000000000" pitchFamily="18" charset="-128"/>
            </a:endParaRPr>
          </a:p>
          <a:p>
            <a:pPr marL="285750" lvl="0" indent="-285750">
              <a:spcBef>
                <a:spcPts val="0"/>
              </a:spcBef>
              <a:spcAft>
                <a:spcPts val="0"/>
              </a:spcAft>
              <a:buFont typeface="Arial" panose="020B0604020202020204" pitchFamily="34" charset="0"/>
              <a:buChar char="•"/>
            </a:pPr>
            <a:r>
              <a:rPr lang="ja-JP" altLang="en-US" sz="1500">
                <a:solidFill>
                  <a:srgbClr val="595959"/>
                </a:solidFill>
                <a:latin typeface="Yu Mincho" panose="02020400000000000000" pitchFamily="18" charset="-128"/>
                <a:ea typeface="Yu Mincho" panose="02020400000000000000" pitchFamily="18" charset="-128"/>
              </a:rPr>
              <a:t>買い切りエントリーは</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担当営業と</a:t>
            </a:r>
            <a:r>
              <a:rPr lang="en-US" altLang="ja-JP" sz="1500" u="sng" dirty="0" err="1">
                <a:solidFill>
                  <a:schemeClr val="accent1"/>
                </a:solidFill>
                <a:latin typeface="游明朝" panose="02020400000000000000" pitchFamily="18" charset="-128"/>
                <a:ea typeface="游明朝" panose="02020400000000000000" pitchFamily="18" charset="-128"/>
              </a:rPr>
              <a:t>entry@tokyo-prime.jp</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 宛</a:t>
            </a:r>
            <a:r>
              <a:rPr lang="ja-JP" altLang="en-US" sz="1500">
                <a:solidFill>
                  <a:srgbClr val="595959"/>
                </a:solidFill>
                <a:latin typeface="Yu Mincho" panose="02020400000000000000" pitchFamily="18" charset="-128"/>
                <a:ea typeface="Yu Mincho" panose="02020400000000000000" pitchFamily="18" charset="-128"/>
              </a:rPr>
              <a:t>にメールでご連絡ください</a:t>
            </a:r>
            <a:endParaRPr lang="en-US" altLang="ja-JP" sz="1500" dirty="0">
              <a:solidFill>
                <a:srgbClr val="595959"/>
              </a:solidFill>
              <a:latin typeface="Yu Mincho" panose="02020400000000000000" pitchFamily="18" charset="-128"/>
              <a:ea typeface="Yu Mincho" panose="02020400000000000000" pitchFamily="18" charset="-128"/>
            </a:endParaRPr>
          </a:p>
          <a:p>
            <a:pPr marL="285750" indent="-285750">
              <a:spcBef>
                <a:spcPts val="0"/>
              </a:spcBef>
              <a:spcAft>
                <a:spcPts val="0"/>
              </a:spcAft>
              <a:buFont typeface="Arial" panose="020B0604020202020204" pitchFamily="34" charset="0"/>
              <a:buChar char="•"/>
            </a:pP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別途お申し込みを頂戴いたしますが、結果報告をもって契約の成立とし、</a:t>
            </a:r>
            <a:endParaRPr lang="en-US" altLang="ja-JP" sz="1500" dirty="0">
              <a:solidFill>
                <a:schemeClr val="tx1">
                  <a:lumMod val="65000"/>
                  <a:lumOff val="35000"/>
                </a:schemeClr>
              </a:solidFill>
              <a:latin typeface="游明朝" panose="02020400000000000000" pitchFamily="18" charset="-128"/>
              <a:ea typeface="游明朝" panose="02020400000000000000" pitchFamily="18" charset="-128"/>
            </a:endParaRPr>
          </a:p>
          <a:p>
            <a:pPr>
              <a:spcBef>
                <a:spcPts val="0"/>
              </a:spcBef>
              <a:spcAft>
                <a:spcPts val="0"/>
              </a:spcAft>
            </a:pPr>
            <a:r>
              <a:rPr lang="en-US" altLang="ja-JP" sz="15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以降のキャンセルは、規定に則ったキャンセル料を頂戴いたします</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P.40</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参照）</a:t>
            </a:r>
            <a:endParaRPr lang="ja-JP" altLang="en-US" sz="1200">
              <a:solidFill>
                <a:srgbClr val="595959"/>
              </a:solidFill>
              <a:latin typeface="Yu Mincho" panose="02020400000000000000" pitchFamily="18" charset="-128"/>
              <a:ea typeface="Yu Mincho" panose="02020400000000000000" pitchFamily="18" charset="-128"/>
            </a:endParaRPr>
          </a:p>
        </p:txBody>
      </p:sp>
      <p:sp>
        <p:nvSpPr>
          <p:cNvPr id="9218" name="テキスト プレースホルダー 2">
            <a:extLst>
              <a:ext uri="{FF2B5EF4-FFF2-40B4-BE49-F238E27FC236}">
                <a16:creationId xmlns:a16="http://schemas.microsoft.com/office/drawing/2014/main" id="{ECDF032A-D3FF-4062-B027-0D28BCDCF71E}"/>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買い切りエントリー</a:t>
            </a:r>
          </a:p>
        </p:txBody>
      </p:sp>
      <p:sp>
        <p:nvSpPr>
          <p:cNvPr id="20" name="テキスト ボックス 9">
            <a:extLst>
              <a:ext uri="{FF2B5EF4-FFF2-40B4-BE49-F238E27FC236}">
                <a16:creationId xmlns:a16="http://schemas.microsoft.com/office/drawing/2014/main" id="{EC243EA9-BE1D-F346-A0CD-0F45F2EA3388}"/>
              </a:ext>
            </a:extLst>
          </p:cNvPr>
          <p:cNvSpPr txBox="1">
            <a:spLocks noChangeArrowheads="1"/>
          </p:cNvSpPr>
          <p:nvPr/>
        </p:nvSpPr>
        <p:spPr bwMode="auto">
          <a:xfrm>
            <a:off x="925513" y="1495005"/>
            <a:ext cx="5256626"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500" b="1">
                <a:solidFill>
                  <a:srgbClr val="595959"/>
                </a:solidFill>
                <a:latin typeface="游明朝" panose="02020400000000000000" pitchFamily="18" charset="-128"/>
                <a:ea typeface="游明朝" panose="02020400000000000000" pitchFamily="18" charset="-128"/>
              </a:rPr>
              <a:t>対象広告枠：</a:t>
            </a:r>
            <a:endParaRPr lang="en-US" altLang="ja-JP" sz="1200" dirty="0">
              <a:solidFill>
                <a:srgbClr val="595959"/>
              </a:solidFill>
              <a:latin typeface="游明朝" panose="02020400000000000000" pitchFamily="18" charset="-128"/>
              <a:ea typeface="游明朝" panose="02020400000000000000" pitchFamily="18" charset="-128"/>
            </a:endParaRPr>
          </a:p>
        </p:txBody>
      </p:sp>
      <p:sp>
        <p:nvSpPr>
          <p:cNvPr id="21" name="テキスト ボックス 9">
            <a:extLst>
              <a:ext uri="{FF2B5EF4-FFF2-40B4-BE49-F238E27FC236}">
                <a16:creationId xmlns:a16="http://schemas.microsoft.com/office/drawing/2014/main" id="{29AC013D-7D7E-4B48-AFFC-3028E08D1FDB}"/>
              </a:ext>
            </a:extLst>
          </p:cNvPr>
          <p:cNvSpPr txBox="1">
            <a:spLocks noChangeArrowheads="1"/>
          </p:cNvSpPr>
          <p:nvPr/>
        </p:nvSpPr>
        <p:spPr bwMode="auto">
          <a:xfrm>
            <a:off x="925512" y="5862467"/>
            <a:ext cx="3452812"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500" b="1">
                <a:solidFill>
                  <a:srgbClr val="595959"/>
                </a:solidFill>
                <a:latin typeface="游明朝" panose="02020400000000000000" pitchFamily="18" charset="-128"/>
                <a:ea typeface="游明朝" panose="02020400000000000000" pitchFamily="18" charset="-128"/>
              </a:rPr>
              <a:t>スケジュール：</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26" name="テキスト ボックス 9">
            <a:extLst>
              <a:ext uri="{FF2B5EF4-FFF2-40B4-BE49-F238E27FC236}">
                <a16:creationId xmlns:a16="http://schemas.microsoft.com/office/drawing/2014/main" id="{F7CDA0D6-EAE3-D74C-A513-5BAE76F050A2}"/>
              </a:ext>
            </a:extLst>
          </p:cNvPr>
          <p:cNvSpPr txBox="1">
            <a:spLocks noChangeArrowheads="1"/>
          </p:cNvSpPr>
          <p:nvPr/>
        </p:nvSpPr>
        <p:spPr bwMode="auto">
          <a:xfrm>
            <a:off x="2959131" y="1557092"/>
            <a:ext cx="747946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1500" dirty="0">
                <a:solidFill>
                  <a:srgbClr val="595959"/>
                </a:solidFill>
                <a:latin typeface="游明朝" panose="02020400000000000000" pitchFamily="18" charset="-128"/>
                <a:ea typeface="游明朝" panose="02020400000000000000" pitchFamily="18" charset="-128"/>
              </a:rPr>
              <a:t>Collaboration Video</a:t>
            </a:r>
            <a:r>
              <a:rPr lang="ja-JP" altLang="en-US" sz="1500">
                <a:solidFill>
                  <a:srgbClr val="595959"/>
                </a:solidFill>
                <a:latin typeface="游明朝" panose="02020400000000000000" pitchFamily="18" charset="-128"/>
                <a:ea typeface="游明朝" panose="02020400000000000000" pitchFamily="18" charset="-128"/>
              </a:rPr>
              <a:t> </a:t>
            </a:r>
            <a:r>
              <a:rPr lang="en-US" altLang="ja-JP" sz="1500" dirty="0">
                <a:solidFill>
                  <a:srgbClr val="595959"/>
                </a:solidFill>
                <a:latin typeface="游明朝" panose="02020400000000000000" pitchFamily="18" charset="-128"/>
                <a:ea typeface="游明朝" panose="02020400000000000000" pitchFamily="18" charset="-128"/>
              </a:rPr>
              <a:t>Ads[FULL]</a:t>
            </a:r>
          </a:p>
          <a:p>
            <a:r>
              <a:rPr lang="en-US" altLang="ja-JP" sz="1500" dirty="0">
                <a:solidFill>
                  <a:srgbClr val="595959"/>
                </a:solidFill>
                <a:latin typeface="游明朝" panose="02020400000000000000" pitchFamily="18" charset="-128"/>
                <a:ea typeface="游明朝" panose="02020400000000000000" pitchFamily="18" charset="-128"/>
              </a:rPr>
              <a:t>Collaboration Video</a:t>
            </a:r>
            <a:r>
              <a:rPr lang="ja-JP" altLang="en-US" sz="1500">
                <a:solidFill>
                  <a:srgbClr val="595959"/>
                </a:solidFill>
                <a:latin typeface="游明朝" panose="02020400000000000000" pitchFamily="18" charset="-128"/>
                <a:ea typeface="游明朝" panose="02020400000000000000" pitchFamily="18" charset="-128"/>
              </a:rPr>
              <a:t> </a:t>
            </a:r>
            <a:r>
              <a:rPr lang="en-US" altLang="ja-JP" sz="1500" dirty="0">
                <a:solidFill>
                  <a:srgbClr val="595959"/>
                </a:solidFill>
                <a:latin typeface="游明朝" panose="02020400000000000000" pitchFamily="18" charset="-128"/>
                <a:ea typeface="游明朝" panose="02020400000000000000" pitchFamily="18" charset="-128"/>
              </a:rPr>
              <a:t>Ads[HALF]</a:t>
            </a:r>
          </a:p>
          <a:p>
            <a:r>
              <a:rPr lang="en-US" altLang="ja-JP" sz="1500" dirty="0">
                <a:solidFill>
                  <a:srgbClr val="595959"/>
                </a:solidFill>
                <a:latin typeface="游明朝" panose="02020400000000000000" pitchFamily="18" charset="-128"/>
                <a:ea typeface="游明朝" panose="02020400000000000000" pitchFamily="18" charset="-128"/>
              </a:rPr>
              <a:t>Standard Video</a:t>
            </a:r>
            <a:r>
              <a:rPr lang="ja-JP" altLang="en-US" sz="1500">
                <a:solidFill>
                  <a:srgbClr val="595959"/>
                </a:solidFill>
                <a:latin typeface="游明朝" panose="02020400000000000000" pitchFamily="18" charset="-128"/>
                <a:ea typeface="游明朝" panose="02020400000000000000" pitchFamily="18" charset="-128"/>
              </a:rPr>
              <a:t> </a:t>
            </a:r>
            <a:r>
              <a:rPr lang="en-US" altLang="ja-JP" sz="1500" dirty="0">
                <a:solidFill>
                  <a:srgbClr val="595959"/>
                </a:solidFill>
                <a:latin typeface="游明朝" panose="02020400000000000000" pitchFamily="18" charset="-128"/>
                <a:ea typeface="游明朝" panose="02020400000000000000" pitchFamily="18" charset="-128"/>
              </a:rPr>
              <a:t>Ads[FULL]</a:t>
            </a:r>
          </a:p>
          <a:p>
            <a:r>
              <a:rPr lang="en-US" altLang="ja-JP" sz="1500" dirty="0">
                <a:solidFill>
                  <a:srgbClr val="595959"/>
                </a:solidFill>
                <a:latin typeface="游明朝" panose="02020400000000000000" pitchFamily="18" charset="-128"/>
                <a:ea typeface="游明朝" panose="02020400000000000000" pitchFamily="18" charset="-128"/>
              </a:rPr>
              <a:t>Standard Video</a:t>
            </a:r>
            <a:r>
              <a:rPr lang="ja-JP" altLang="en-US" sz="1500">
                <a:solidFill>
                  <a:srgbClr val="595959"/>
                </a:solidFill>
                <a:latin typeface="游明朝" panose="02020400000000000000" pitchFamily="18" charset="-128"/>
                <a:ea typeface="游明朝" panose="02020400000000000000" pitchFamily="18" charset="-128"/>
              </a:rPr>
              <a:t> </a:t>
            </a:r>
            <a:r>
              <a:rPr lang="en-US" altLang="ja-JP" sz="1500" dirty="0">
                <a:solidFill>
                  <a:srgbClr val="595959"/>
                </a:solidFill>
                <a:latin typeface="游明朝" panose="02020400000000000000" pitchFamily="18" charset="-128"/>
                <a:ea typeface="游明朝" panose="02020400000000000000" pitchFamily="18" charset="-128"/>
              </a:rPr>
              <a:t>Ads[HALF]</a:t>
            </a:r>
          </a:p>
          <a:p>
            <a:r>
              <a:rPr lang="en-US" altLang="ja-JP" sz="1500" dirty="0">
                <a:solidFill>
                  <a:srgbClr val="595959"/>
                </a:solidFill>
                <a:latin typeface="游明朝" panose="02020400000000000000" pitchFamily="18" charset="-128"/>
                <a:ea typeface="游明朝" panose="02020400000000000000" pitchFamily="18" charset="-128"/>
              </a:rPr>
              <a:t>Tie-up Contents[FULL]</a:t>
            </a:r>
          </a:p>
          <a:p>
            <a:r>
              <a:rPr lang="en-US" altLang="ja-JP" sz="1500" dirty="0">
                <a:solidFill>
                  <a:srgbClr val="595959"/>
                </a:solidFill>
                <a:latin typeface="游明朝" panose="02020400000000000000" pitchFamily="18" charset="-128"/>
                <a:ea typeface="游明朝" panose="02020400000000000000" pitchFamily="18" charset="-128"/>
              </a:rPr>
              <a:t>Tie-up Contents[HALF]</a:t>
            </a:r>
          </a:p>
          <a:p>
            <a:r>
              <a:rPr lang="en-US" altLang="ja-JP" sz="1500" dirty="0">
                <a:solidFill>
                  <a:srgbClr val="595959"/>
                </a:solidFill>
                <a:latin typeface="游明朝" panose="02020400000000000000" pitchFamily="18" charset="-128"/>
                <a:ea typeface="游明朝" panose="02020400000000000000" pitchFamily="18" charset="-128"/>
              </a:rPr>
              <a:t>Area Ads </a:t>
            </a:r>
            <a:r>
              <a:rPr lang="ja-JP" altLang="en-US" sz="1500">
                <a:solidFill>
                  <a:srgbClr val="595959"/>
                </a:solidFill>
                <a:latin typeface="游明朝" panose="02020400000000000000" pitchFamily="18" charset="-128"/>
                <a:ea typeface="游明朝" panose="02020400000000000000" pitchFamily="18" charset="-128"/>
              </a:rPr>
              <a:t>東京</a:t>
            </a:r>
            <a:endParaRPr lang="en-US" altLang="ja-JP" sz="1500" dirty="0">
              <a:solidFill>
                <a:srgbClr val="595959"/>
              </a:solidFill>
              <a:latin typeface="游明朝" panose="02020400000000000000" pitchFamily="18" charset="-128"/>
              <a:ea typeface="游明朝" panose="02020400000000000000" pitchFamily="18" charset="-128"/>
            </a:endParaRPr>
          </a:p>
          <a:p>
            <a:r>
              <a:rPr lang="en-US" altLang="ja-JP" sz="1500" dirty="0">
                <a:solidFill>
                  <a:srgbClr val="595959"/>
                </a:solidFill>
                <a:latin typeface="游明朝" panose="02020400000000000000" pitchFamily="18" charset="-128"/>
                <a:ea typeface="游明朝" panose="02020400000000000000" pitchFamily="18" charset="-128"/>
              </a:rPr>
              <a:t>Area Ads </a:t>
            </a:r>
            <a:r>
              <a:rPr lang="ja-JP" altLang="en-US" sz="1500">
                <a:solidFill>
                  <a:srgbClr val="595959"/>
                </a:solidFill>
                <a:latin typeface="游明朝" panose="02020400000000000000" pitchFamily="18" charset="-128"/>
                <a:ea typeface="游明朝" panose="02020400000000000000" pitchFamily="18" charset="-128"/>
              </a:rPr>
              <a:t>東京</a:t>
            </a:r>
            <a:r>
              <a:rPr lang="en-US" altLang="ja-JP" sz="1500" dirty="0">
                <a:solidFill>
                  <a:srgbClr val="595959"/>
                </a:solidFill>
                <a:latin typeface="游明朝" panose="02020400000000000000" pitchFamily="18" charset="-128"/>
                <a:ea typeface="游明朝" panose="02020400000000000000" pitchFamily="18" charset="-128"/>
              </a:rPr>
              <a:t>[HALF]</a:t>
            </a:r>
          </a:p>
          <a:p>
            <a:r>
              <a:rPr lang="ja-JP" altLang="en-US" sz="1500">
                <a:solidFill>
                  <a:srgbClr val="595959"/>
                </a:solidFill>
                <a:latin typeface="游明朝" panose="02020400000000000000" pitchFamily="18" charset="-128"/>
                <a:ea typeface="游明朝" panose="02020400000000000000" pitchFamily="18" charset="-128"/>
              </a:rPr>
              <a:t>タクシーシェルター広告</a:t>
            </a:r>
            <a:endParaRPr lang="en-US" altLang="ja-JP" sz="1500" dirty="0">
              <a:solidFill>
                <a:srgbClr val="595959"/>
              </a:solidFill>
              <a:latin typeface="游明朝" panose="02020400000000000000" pitchFamily="18" charset="-128"/>
              <a:ea typeface="游明朝" panose="02020400000000000000" pitchFamily="18" charset="-128"/>
            </a:endParaRPr>
          </a:p>
          <a:p>
            <a:r>
              <a:rPr lang="en-US" altLang="ja-JP" sz="900" dirty="0">
                <a:solidFill>
                  <a:srgbClr val="595959"/>
                </a:solidFill>
                <a:latin typeface="游明朝" panose="02020400000000000000" pitchFamily="18" charset="-128"/>
                <a:ea typeface="游明朝" panose="02020400000000000000" pitchFamily="18" charset="-128"/>
              </a:rPr>
              <a:t>※</a:t>
            </a:r>
            <a:r>
              <a:rPr lang="ja-JP" altLang="en-US" sz="900">
                <a:solidFill>
                  <a:srgbClr val="595959"/>
                </a:solidFill>
                <a:latin typeface="游明朝" panose="02020400000000000000" pitchFamily="18" charset="-128"/>
                <a:ea typeface="游明朝" panose="02020400000000000000" pitchFamily="18" charset="-128"/>
              </a:rPr>
              <a:t>通常エントリー用に一定の枠数を残して販売いたします</a:t>
            </a:r>
            <a:endParaRPr lang="en-US" altLang="ja-JP" sz="900" dirty="0">
              <a:solidFill>
                <a:srgbClr val="595959"/>
              </a:solidFill>
              <a:latin typeface="游明朝" panose="02020400000000000000" pitchFamily="18" charset="-128"/>
              <a:ea typeface="游明朝" panose="02020400000000000000" pitchFamily="18" charset="-128"/>
            </a:endParaRPr>
          </a:p>
        </p:txBody>
      </p:sp>
      <p:sp>
        <p:nvSpPr>
          <p:cNvPr id="27" name="テキスト ボックス 9">
            <a:extLst>
              <a:ext uri="{FF2B5EF4-FFF2-40B4-BE49-F238E27FC236}">
                <a16:creationId xmlns:a16="http://schemas.microsoft.com/office/drawing/2014/main" id="{DC4195D8-F3DA-604A-94E8-FAB8C0B849C7}"/>
              </a:ext>
            </a:extLst>
          </p:cNvPr>
          <p:cNvSpPr txBox="1">
            <a:spLocks noChangeArrowheads="1"/>
          </p:cNvSpPr>
          <p:nvPr/>
        </p:nvSpPr>
        <p:spPr bwMode="auto">
          <a:xfrm>
            <a:off x="2959131" y="5834638"/>
            <a:ext cx="3070225"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dirty="0">
                <a:solidFill>
                  <a:srgbClr val="595959"/>
                </a:solidFill>
                <a:latin typeface="游明朝" panose="02020400000000000000" pitchFamily="18" charset="-128"/>
                <a:ea typeface="游明朝" panose="02020400000000000000" pitchFamily="18" charset="-128"/>
              </a:rPr>
              <a:t>2022</a:t>
            </a:r>
            <a:r>
              <a:rPr lang="ja-JP" altLang="en-US" sz="1500">
                <a:solidFill>
                  <a:srgbClr val="595959"/>
                </a:solidFill>
                <a:latin typeface="游明朝" panose="02020400000000000000" pitchFamily="18" charset="-128"/>
                <a:ea typeface="游明朝" panose="02020400000000000000" pitchFamily="18" charset="-128"/>
              </a:rPr>
              <a:t>年</a:t>
            </a:r>
            <a:r>
              <a:rPr lang="en-US" altLang="ja-JP" sz="1500" dirty="0">
                <a:solidFill>
                  <a:srgbClr val="595959"/>
                </a:solidFill>
                <a:latin typeface="游明朝" panose="02020400000000000000" pitchFamily="18" charset="-128"/>
                <a:ea typeface="游明朝" panose="02020400000000000000" pitchFamily="18" charset="-128"/>
              </a:rPr>
              <a:t>1</a:t>
            </a:r>
            <a:r>
              <a:rPr lang="ja-JP" altLang="en-US" sz="1500">
                <a:solidFill>
                  <a:srgbClr val="595959"/>
                </a:solidFill>
                <a:latin typeface="游明朝" panose="02020400000000000000" pitchFamily="18" charset="-128"/>
                <a:ea typeface="游明朝" panose="02020400000000000000" pitchFamily="18" charset="-128"/>
              </a:rPr>
              <a:t>月</a:t>
            </a:r>
            <a:r>
              <a:rPr lang="en-US" altLang="ja-JP" sz="1500" dirty="0">
                <a:solidFill>
                  <a:srgbClr val="595959"/>
                </a:solidFill>
                <a:latin typeface="游明朝" panose="02020400000000000000" pitchFamily="18" charset="-128"/>
                <a:ea typeface="游明朝" panose="02020400000000000000" pitchFamily="18" charset="-128"/>
              </a:rPr>
              <a:t>24</a:t>
            </a:r>
            <a:r>
              <a:rPr lang="ja-JP" altLang="en-US" sz="1500">
                <a:solidFill>
                  <a:srgbClr val="595959"/>
                </a:solidFill>
                <a:latin typeface="游明朝" panose="02020400000000000000" pitchFamily="18" charset="-128"/>
                <a:ea typeface="游明朝" panose="02020400000000000000" pitchFamily="18" charset="-128"/>
              </a:rPr>
              <a:t>日（月）</a:t>
            </a:r>
            <a:r>
              <a:rPr lang="en-US" altLang="ja-JP" sz="1500" dirty="0">
                <a:solidFill>
                  <a:srgbClr val="595959"/>
                </a:solidFill>
                <a:latin typeface="游明朝" panose="02020400000000000000" pitchFamily="18" charset="-128"/>
                <a:ea typeface="游明朝" panose="02020400000000000000" pitchFamily="18" charset="-128"/>
              </a:rPr>
              <a:t>10</a:t>
            </a:r>
            <a:r>
              <a:rPr lang="ja-JP" altLang="en-US" sz="1500">
                <a:solidFill>
                  <a:srgbClr val="595959"/>
                </a:solidFill>
                <a:latin typeface="游明朝" panose="02020400000000000000" pitchFamily="18" charset="-128"/>
                <a:ea typeface="游明朝" panose="02020400000000000000" pitchFamily="18" charset="-128"/>
              </a:rPr>
              <a:t>時</a:t>
            </a:r>
            <a:r>
              <a:rPr lang="en-US" altLang="ja-JP" sz="1500" dirty="0">
                <a:solidFill>
                  <a:srgbClr val="595959"/>
                </a:solidFill>
                <a:latin typeface="游明朝" panose="02020400000000000000" pitchFamily="18" charset="-128"/>
                <a:ea typeface="游明朝" panose="02020400000000000000" pitchFamily="18" charset="-128"/>
              </a:rPr>
              <a:t>00</a:t>
            </a:r>
            <a:r>
              <a:rPr lang="ja-JP" altLang="en-US" sz="1500">
                <a:solidFill>
                  <a:srgbClr val="595959"/>
                </a:solidFill>
                <a:latin typeface="游明朝" panose="02020400000000000000" pitchFamily="18" charset="-128"/>
                <a:ea typeface="游明朝" panose="02020400000000000000" pitchFamily="18" charset="-128"/>
              </a:rPr>
              <a:t>分</a:t>
            </a:r>
            <a:endParaRPr lang="en-US" altLang="ja-JP" sz="1500" dirty="0">
              <a:solidFill>
                <a:srgbClr val="595959"/>
              </a:solidFill>
              <a:latin typeface="游明朝" panose="02020400000000000000" pitchFamily="18" charset="-128"/>
              <a:ea typeface="游明朝" panose="02020400000000000000" pitchFamily="18" charset="-128"/>
            </a:endParaRPr>
          </a:p>
        </p:txBody>
      </p:sp>
      <p:sp>
        <p:nvSpPr>
          <p:cNvPr id="28" name="テキスト ボックス 9">
            <a:extLst>
              <a:ext uri="{FF2B5EF4-FFF2-40B4-BE49-F238E27FC236}">
                <a16:creationId xmlns:a16="http://schemas.microsoft.com/office/drawing/2014/main" id="{8EDE1136-CF5E-4049-9E8E-E71D507ED8D7}"/>
              </a:ext>
            </a:extLst>
          </p:cNvPr>
          <p:cNvSpPr txBox="1">
            <a:spLocks noChangeArrowheads="1"/>
          </p:cNvSpPr>
          <p:nvPr/>
        </p:nvSpPr>
        <p:spPr bwMode="auto">
          <a:xfrm>
            <a:off x="5886316" y="5855445"/>
            <a:ext cx="2548103" cy="362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dirty="0">
                <a:solidFill>
                  <a:srgbClr val="595959"/>
                </a:solidFill>
                <a:latin typeface="游明朝" panose="02020400000000000000" pitchFamily="18" charset="-128"/>
                <a:ea typeface="游明朝" panose="02020400000000000000" pitchFamily="18" charset="-128"/>
              </a:rPr>
              <a:t>−</a:t>
            </a:r>
            <a:r>
              <a:rPr lang="ja-JP" altLang="en-US" sz="1300">
                <a:solidFill>
                  <a:srgbClr val="595959"/>
                </a:solidFill>
                <a:latin typeface="游明朝" panose="02020400000000000000" pitchFamily="18" charset="-128"/>
                <a:ea typeface="游明朝" panose="02020400000000000000" pitchFamily="18" charset="-128"/>
              </a:rPr>
              <a:t>買い切りエントリー開始</a:t>
            </a:r>
            <a:endParaRPr lang="en-US" altLang="ja-JP" sz="1300" dirty="0">
              <a:solidFill>
                <a:srgbClr val="595959"/>
              </a:solidFill>
              <a:latin typeface="游明朝" panose="02020400000000000000" pitchFamily="18" charset="-128"/>
              <a:ea typeface="游明朝" panose="02020400000000000000" pitchFamily="18" charset="-128"/>
            </a:endParaRPr>
          </a:p>
        </p:txBody>
      </p:sp>
      <p:sp>
        <p:nvSpPr>
          <p:cNvPr id="29" name="テキスト ボックス 9">
            <a:extLst>
              <a:ext uri="{FF2B5EF4-FFF2-40B4-BE49-F238E27FC236}">
                <a16:creationId xmlns:a16="http://schemas.microsoft.com/office/drawing/2014/main" id="{F7813E21-CD44-6E4E-BB27-22D3F0D35C52}"/>
              </a:ext>
            </a:extLst>
          </p:cNvPr>
          <p:cNvSpPr txBox="1">
            <a:spLocks noChangeArrowheads="1"/>
          </p:cNvSpPr>
          <p:nvPr/>
        </p:nvSpPr>
        <p:spPr bwMode="auto">
          <a:xfrm>
            <a:off x="2959131" y="6351360"/>
            <a:ext cx="3070225"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dirty="0">
                <a:solidFill>
                  <a:srgbClr val="595959"/>
                </a:solidFill>
                <a:latin typeface="游明朝" panose="02020400000000000000" pitchFamily="18" charset="-128"/>
                <a:ea typeface="游明朝" panose="02020400000000000000" pitchFamily="18" charset="-128"/>
              </a:rPr>
              <a:t>2022</a:t>
            </a:r>
            <a:r>
              <a:rPr lang="ja-JP" altLang="en-US" sz="1500">
                <a:solidFill>
                  <a:srgbClr val="595959"/>
                </a:solidFill>
                <a:latin typeface="游明朝" panose="02020400000000000000" pitchFamily="18" charset="-128"/>
                <a:ea typeface="游明朝" panose="02020400000000000000" pitchFamily="18" charset="-128"/>
              </a:rPr>
              <a:t>年</a:t>
            </a:r>
            <a:r>
              <a:rPr lang="en-US" altLang="ja-JP" sz="1500" dirty="0">
                <a:solidFill>
                  <a:srgbClr val="595959"/>
                </a:solidFill>
                <a:latin typeface="游明朝" panose="02020400000000000000" pitchFamily="18" charset="-128"/>
                <a:ea typeface="游明朝" panose="02020400000000000000" pitchFamily="18" charset="-128"/>
              </a:rPr>
              <a:t>1</a:t>
            </a:r>
            <a:r>
              <a:rPr lang="ja-JP" altLang="en-US" sz="1500">
                <a:solidFill>
                  <a:srgbClr val="595959"/>
                </a:solidFill>
                <a:latin typeface="游明朝" panose="02020400000000000000" pitchFamily="18" charset="-128"/>
                <a:ea typeface="游明朝" panose="02020400000000000000" pitchFamily="18" charset="-128"/>
              </a:rPr>
              <a:t>月</a:t>
            </a:r>
            <a:r>
              <a:rPr lang="en-US" altLang="ja-JP" sz="1500" dirty="0">
                <a:solidFill>
                  <a:srgbClr val="595959"/>
                </a:solidFill>
                <a:latin typeface="游明朝" panose="02020400000000000000" pitchFamily="18" charset="-128"/>
                <a:ea typeface="游明朝" panose="02020400000000000000" pitchFamily="18" charset="-128"/>
              </a:rPr>
              <a:t>25</a:t>
            </a:r>
            <a:r>
              <a:rPr lang="ja-JP" altLang="en-US" sz="1500">
                <a:solidFill>
                  <a:srgbClr val="595959"/>
                </a:solidFill>
                <a:latin typeface="游明朝" panose="02020400000000000000" pitchFamily="18" charset="-128"/>
                <a:ea typeface="游明朝" panose="02020400000000000000" pitchFamily="18" charset="-128"/>
              </a:rPr>
              <a:t>日（火）</a:t>
            </a:r>
            <a:r>
              <a:rPr lang="en-US" altLang="ja-JP" sz="1500" dirty="0">
                <a:solidFill>
                  <a:srgbClr val="595959"/>
                </a:solidFill>
                <a:latin typeface="游明朝" panose="02020400000000000000" pitchFamily="18" charset="-128"/>
                <a:ea typeface="游明朝" panose="02020400000000000000" pitchFamily="18" charset="-128"/>
              </a:rPr>
              <a:t>17</a:t>
            </a:r>
            <a:r>
              <a:rPr lang="ja-JP" altLang="en-US" sz="1500">
                <a:solidFill>
                  <a:srgbClr val="595959"/>
                </a:solidFill>
                <a:latin typeface="游明朝" panose="02020400000000000000" pitchFamily="18" charset="-128"/>
                <a:ea typeface="游明朝" panose="02020400000000000000" pitchFamily="18" charset="-128"/>
              </a:rPr>
              <a:t>時</a:t>
            </a:r>
            <a:r>
              <a:rPr lang="en-US" altLang="ja-JP" sz="1500" dirty="0">
                <a:solidFill>
                  <a:srgbClr val="595959"/>
                </a:solidFill>
                <a:latin typeface="游明朝" panose="02020400000000000000" pitchFamily="18" charset="-128"/>
                <a:ea typeface="游明朝" panose="02020400000000000000" pitchFamily="18" charset="-128"/>
              </a:rPr>
              <a:t>00</a:t>
            </a:r>
            <a:r>
              <a:rPr lang="ja-JP" altLang="en-US" sz="1500">
                <a:solidFill>
                  <a:srgbClr val="595959"/>
                </a:solidFill>
                <a:latin typeface="游明朝" panose="02020400000000000000" pitchFamily="18" charset="-128"/>
                <a:ea typeface="游明朝" panose="02020400000000000000" pitchFamily="18" charset="-128"/>
              </a:rPr>
              <a:t>分</a:t>
            </a:r>
            <a:endParaRPr lang="en-US" altLang="ja-JP" sz="1500" dirty="0">
              <a:solidFill>
                <a:srgbClr val="595959"/>
              </a:solidFill>
              <a:latin typeface="游明朝" panose="02020400000000000000" pitchFamily="18" charset="-128"/>
              <a:ea typeface="游明朝" panose="02020400000000000000" pitchFamily="18" charset="-128"/>
            </a:endParaRPr>
          </a:p>
        </p:txBody>
      </p:sp>
      <p:sp>
        <p:nvSpPr>
          <p:cNvPr id="30" name="テキスト ボックス 9">
            <a:extLst>
              <a:ext uri="{FF2B5EF4-FFF2-40B4-BE49-F238E27FC236}">
                <a16:creationId xmlns:a16="http://schemas.microsoft.com/office/drawing/2014/main" id="{639EBBF6-EF1D-3E47-AAC7-3FC578B7441C}"/>
              </a:ext>
            </a:extLst>
          </p:cNvPr>
          <p:cNvSpPr txBox="1">
            <a:spLocks noChangeArrowheads="1"/>
          </p:cNvSpPr>
          <p:nvPr/>
        </p:nvSpPr>
        <p:spPr bwMode="auto">
          <a:xfrm>
            <a:off x="5978666" y="6386358"/>
            <a:ext cx="2455753" cy="362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dirty="0">
                <a:solidFill>
                  <a:srgbClr val="595959"/>
                </a:solidFill>
                <a:latin typeface="游明朝" panose="02020400000000000000" pitchFamily="18" charset="-128"/>
                <a:ea typeface="游明朝" panose="02020400000000000000" pitchFamily="18" charset="-128"/>
              </a:rPr>
              <a:t>−</a:t>
            </a:r>
            <a:r>
              <a:rPr lang="ja-JP" altLang="en-US" sz="1300">
                <a:solidFill>
                  <a:srgbClr val="595959"/>
                </a:solidFill>
                <a:latin typeface="游明朝" panose="02020400000000000000" pitchFamily="18" charset="-128"/>
                <a:ea typeface="游明朝" panose="02020400000000000000" pitchFamily="18" charset="-128"/>
              </a:rPr>
              <a:t>買い切りエントリー終了</a:t>
            </a:r>
            <a:endParaRPr lang="en-US" altLang="ja-JP" sz="1300" dirty="0">
              <a:solidFill>
                <a:srgbClr val="595959"/>
              </a:solidFill>
              <a:latin typeface="游明朝" panose="02020400000000000000" pitchFamily="18" charset="-128"/>
              <a:ea typeface="游明朝" panose="02020400000000000000" pitchFamily="18" charset="-128"/>
            </a:endParaRPr>
          </a:p>
        </p:txBody>
      </p:sp>
      <p:sp>
        <p:nvSpPr>
          <p:cNvPr id="31" name="テキスト ボックス 9">
            <a:extLst>
              <a:ext uri="{FF2B5EF4-FFF2-40B4-BE49-F238E27FC236}">
                <a16:creationId xmlns:a16="http://schemas.microsoft.com/office/drawing/2014/main" id="{7DB5C644-B864-6349-87CA-54AAE71A5B96}"/>
              </a:ext>
            </a:extLst>
          </p:cNvPr>
          <p:cNvSpPr txBox="1">
            <a:spLocks noChangeArrowheads="1"/>
          </p:cNvSpPr>
          <p:nvPr/>
        </p:nvSpPr>
        <p:spPr bwMode="auto">
          <a:xfrm>
            <a:off x="2959131" y="6868081"/>
            <a:ext cx="3070225"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dirty="0">
                <a:solidFill>
                  <a:srgbClr val="595959"/>
                </a:solidFill>
                <a:latin typeface="游明朝" panose="02020400000000000000" pitchFamily="18" charset="-128"/>
                <a:ea typeface="游明朝" panose="02020400000000000000" pitchFamily="18" charset="-128"/>
              </a:rPr>
              <a:t>2022</a:t>
            </a:r>
            <a:r>
              <a:rPr lang="ja-JP" altLang="en-US" sz="1500">
                <a:solidFill>
                  <a:srgbClr val="595959"/>
                </a:solidFill>
                <a:latin typeface="游明朝" panose="02020400000000000000" pitchFamily="18" charset="-128"/>
                <a:ea typeface="游明朝" panose="02020400000000000000" pitchFamily="18" charset="-128"/>
              </a:rPr>
              <a:t>年</a:t>
            </a:r>
            <a:r>
              <a:rPr lang="en-US" altLang="ja-JP" sz="1500" dirty="0">
                <a:solidFill>
                  <a:srgbClr val="595959"/>
                </a:solidFill>
                <a:latin typeface="游明朝" panose="02020400000000000000" pitchFamily="18" charset="-128"/>
                <a:ea typeface="游明朝" panose="02020400000000000000" pitchFamily="18" charset="-128"/>
              </a:rPr>
              <a:t>1</a:t>
            </a:r>
            <a:r>
              <a:rPr lang="ja-JP" altLang="en-US" sz="1500">
                <a:solidFill>
                  <a:srgbClr val="595959"/>
                </a:solidFill>
                <a:latin typeface="游明朝" panose="02020400000000000000" pitchFamily="18" charset="-128"/>
                <a:ea typeface="游明朝" panose="02020400000000000000" pitchFamily="18" charset="-128"/>
              </a:rPr>
              <a:t>月</a:t>
            </a:r>
            <a:r>
              <a:rPr lang="en-US" altLang="ja-JP" sz="1500" dirty="0">
                <a:solidFill>
                  <a:srgbClr val="595959"/>
                </a:solidFill>
                <a:latin typeface="游明朝" panose="02020400000000000000" pitchFamily="18" charset="-128"/>
                <a:ea typeface="游明朝" panose="02020400000000000000" pitchFamily="18" charset="-128"/>
              </a:rPr>
              <a:t>27</a:t>
            </a:r>
            <a:r>
              <a:rPr lang="ja-JP" altLang="en-US" sz="1500">
                <a:solidFill>
                  <a:srgbClr val="595959"/>
                </a:solidFill>
                <a:latin typeface="游明朝" panose="02020400000000000000" pitchFamily="18" charset="-128"/>
                <a:ea typeface="游明朝" panose="02020400000000000000" pitchFamily="18" charset="-128"/>
              </a:rPr>
              <a:t>日（木）</a:t>
            </a:r>
            <a:r>
              <a:rPr lang="en-US" altLang="ja-JP" sz="1500" dirty="0">
                <a:solidFill>
                  <a:srgbClr val="595959"/>
                </a:solidFill>
                <a:latin typeface="游明朝" panose="02020400000000000000" pitchFamily="18" charset="-128"/>
                <a:ea typeface="游明朝" panose="02020400000000000000" pitchFamily="18" charset="-128"/>
              </a:rPr>
              <a:t>19</a:t>
            </a:r>
            <a:r>
              <a:rPr lang="ja-JP" altLang="en-US" sz="1500">
                <a:solidFill>
                  <a:srgbClr val="595959"/>
                </a:solidFill>
                <a:latin typeface="游明朝" panose="02020400000000000000" pitchFamily="18" charset="-128"/>
                <a:ea typeface="游明朝" panose="02020400000000000000" pitchFamily="18" charset="-128"/>
              </a:rPr>
              <a:t>時</a:t>
            </a:r>
            <a:r>
              <a:rPr lang="en-US" altLang="ja-JP" sz="1500" dirty="0">
                <a:solidFill>
                  <a:srgbClr val="595959"/>
                </a:solidFill>
                <a:latin typeface="游明朝" panose="02020400000000000000" pitchFamily="18" charset="-128"/>
                <a:ea typeface="游明朝" panose="02020400000000000000" pitchFamily="18" charset="-128"/>
              </a:rPr>
              <a:t>00</a:t>
            </a:r>
            <a:r>
              <a:rPr lang="ja-JP" altLang="en-US" sz="1500">
                <a:solidFill>
                  <a:srgbClr val="595959"/>
                </a:solidFill>
                <a:latin typeface="游明朝" panose="02020400000000000000" pitchFamily="18" charset="-128"/>
                <a:ea typeface="游明朝" panose="02020400000000000000" pitchFamily="18" charset="-128"/>
              </a:rPr>
              <a:t>分</a:t>
            </a:r>
            <a:endParaRPr lang="en-US" altLang="ja-JP" sz="1500" dirty="0">
              <a:solidFill>
                <a:srgbClr val="595959"/>
              </a:solidFill>
              <a:latin typeface="游明朝" panose="02020400000000000000" pitchFamily="18" charset="-128"/>
              <a:ea typeface="游明朝" panose="02020400000000000000" pitchFamily="18" charset="-128"/>
            </a:endParaRPr>
          </a:p>
        </p:txBody>
      </p:sp>
      <p:sp>
        <p:nvSpPr>
          <p:cNvPr id="32" name="テキスト ボックス 9">
            <a:extLst>
              <a:ext uri="{FF2B5EF4-FFF2-40B4-BE49-F238E27FC236}">
                <a16:creationId xmlns:a16="http://schemas.microsoft.com/office/drawing/2014/main" id="{E8C43493-8243-654D-A30D-47BC7745E126}"/>
              </a:ext>
            </a:extLst>
          </p:cNvPr>
          <p:cNvSpPr txBox="1">
            <a:spLocks noChangeArrowheads="1"/>
          </p:cNvSpPr>
          <p:nvPr/>
        </p:nvSpPr>
        <p:spPr bwMode="auto">
          <a:xfrm>
            <a:off x="5796864" y="6888888"/>
            <a:ext cx="2637555" cy="362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dirty="0">
                <a:solidFill>
                  <a:srgbClr val="595959"/>
                </a:solidFill>
                <a:latin typeface="游明朝" panose="02020400000000000000" pitchFamily="18" charset="-128"/>
                <a:ea typeface="游明朝" panose="02020400000000000000" pitchFamily="18" charset="-128"/>
              </a:rPr>
              <a:t>−</a:t>
            </a:r>
            <a:r>
              <a:rPr lang="ja-JP" altLang="en-US" sz="1300">
                <a:solidFill>
                  <a:srgbClr val="595959"/>
                </a:solidFill>
                <a:latin typeface="游明朝" panose="02020400000000000000" pitchFamily="18" charset="-128"/>
                <a:ea typeface="游明朝" panose="02020400000000000000" pitchFamily="18" charset="-128"/>
              </a:rPr>
              <a:t>買い切りエントリー結果報告</a:t>
            </a:r>
            <a:endParaRPr lang="en-US" altLang="ja-JP" sz="1300" dirty="0">
              <a:solidFill>
                <a:srgbClr val="595959"/>
              </a:solidFill>
              <a:latin typeface="游明朝" panose="02020400000000000000" pitchFamily="18" charset="-128"/>
              <a:ea typeface="游明朝" panose="02020400000000000000" pitchFamily="18" charset="-128"/>
            </a:endParaRPr>
          </a:p>
        </p:txBody>
      </p:sp>
      <p:sp>
        <p:nvSpPr>
          <p:cNvPr id="33" name="テキスト ボックス 9">
            <a:extLst>
              <a:ext uri="{FF2B5EF4-FFF2-40B4-BE49-F238E27FC236}">
                <a16:creationId xmlns:a16="http://schemas.microsoft.com/office/drawing/2014/main" id="{7A189DAE-8CB0-2643-ABA9-A916BC166744}"/>
              </a:ext>
            </a:extLst>
          </p:cNvPr>
          <p:cNvSpPr txBox="1">
            <a:spLocks noChangeArrowheads="1"/>
          </p:cNvSpPr>
          <p:nvPr/>
        </p:nvSpPr>
        <p:spPr bwMode="auto">
          <a:xfrm>
            <a:off x="925513" y="3903446"/>
            <a:ext cx="5256626" cy="688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500" b="1">
                <a:solidFill>
                  <a:srgbClr val="595959"/>
                </a:solidFill>
                <a:latin typeface="游明朝" panose="02020400000000000000" pitchFamily="18" charset="-128"/>
                <a:ea typeface="游明朝" panose="02020400000000000000" pitchFamily="18" charset="-128"/>
              </a:rPr>
              <a:t>最低エントリー枠数：</a:t>
            </a:r>
            <a:endParaRPr lang="en-US" altLang="ja-JP" sz="1500" b="1" dirty="0">
              <a:solidFill>
                <a:srgbClr val="595959"/>
              </a:solidFill>
              <a:latin typeface="游明朝" panose="02020400000000000000" pitchFamily="18" charset="-128"/>
              <a:ea typeface="游明朝" panose="02020400000000000000" pitchFamily="18" charset="-128"/>
            </a:endParaRPr>
          </a:p>
          <a:p>
            <a:pPr eaLnBrk="1" hangingPunct="1">
              <a:lnSpc>
                <a:spcPct val="150000"/>
              </a:lnSpc>
            </a:pPr>
            <a:endParaRPr lang="en-US" altLang="ja-JP" sz="1200" dirty="0">
              <a:solidFill>
                <a:srgbClr val="595959"/>
              </a:solidFill>
              <a:latin typeface="游明朝" panose="02020400000000000000" pitchFamily="18" charset="-128"/>
              <a:ea typeface="游明朝" panose="02020400000000000000" pitchFamily="18" charset="-128"/>
            </a:endParaRPr>
          </a:p>
        </p:txBody>
      </p:sp>
      <p:sp>
        <p:nvSpPr>
          <p:cNvPr id="34" name="テキスト ボックス 9">
            <a:extLst>
              <a:ext uri="{FF2B5EF4-FFF2-40B4-BE49-F238E27FC236}">
                <a16:creationId xmlns:a16="http://schemas.microsoft.com/office/drawing/2014/main" id="{F27B41BB-B080-4840-AB82-58D452AC8EE2}"/>
              </a:ext>
            </a:extLst>
          </p:cNvPr>
          <p:cNvSpPr txBox="1">
            <a:spLocks noChangeArrowheads="1"/>
          </p:cNvSpPr>
          <p:nvPr/>
        </p:nvSpPr>
        <p:spPr bwMode="auto">
          <a:xfrm>
            <a:off x="2991333" y="3983628"/>
            <a:ext cx="5864434"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1500" dirty="0">
                <a:solidFill>
                  <a:srgbClr val="595959"/>
                </a:solidFill>
                <a:latin typeface="游明朝" panose="02020400000000000000" pitchFamily="18" charset="-128"/>
                <a:ea typeface="游明朝" panose="02020400000000000000" pitchFamily="18" charset="-128"/>
              </a:rPr>
              <a:t>52</a:t>
            </a:r>
            <a:r>
              <a:rPr lang="ja-JP" altLang="en-US" sz="1500">
                <a:solidFill>
                  <a:srgbClr val="595959"/>
                </a:solidFill>
                <a:latin typeface="游明朝" panose="02020400000000000000" pitchFamily="18" charset="-128"/>
                <a:ea typeface="游明朝" panose="02020400000000000000" pitchFamily="18" charset="-128"/>
              </a:rPr>
              <a:t>枠</a:t>
            </a:r>
            <a:r>
              <a:rPr lang="ja-JP" altLang="en-US" sz="1200">
                <a:solidFill>
                  <a:srgbClr val="595959"/>
                </a:solidFill>
                <a:latin typeface="游明朝" panose="02020400000000000000" pitchFamily="18" charset="-128"/>
                <a:ea typeface="游明朝" panose="02020400000000000000" pitchFamily="18" charset="-128"/>
              </a:rPr>
              <a:t>（</a:t>
            </a:r>
            <a:r>
              <a:rPr lang="en-US" altLang="ja-JP" sz="1200" dirty="0">
                <a:solidFill>
                  <a:srgbClr val="595959"/>
                </a:solidFill>
                <a:latin typeface="游明朝" panose="02020400000000000000" pitchFamily="18" charset="-128"/>
                <a:ea typeface="游明朝" panose="02020400000000000000" pitchFamily="18" charset="-128"/>
              </a:rPr>
              <a:t>26</a:t>
            </a:r>
            <a:r>
              <a:rPr lang="ja-JP" altLang="en-US" sz="1200">
                <a:solidFill>
                  <a:srgbClr val="595959"/>
                </a:solidFill>
                <a:latin typeface="游明朝" panose="02020400000000000000" pitchFamily="18" charset="-128"/>
                <a:ea typeface="游明朝" panose="02020400000000000000" pitchFamily="18" charset="-128"/>
              </a:rPr>
              <a:t>週間</a:t>
            </a:r>
            <a:r>
              <a:rPr lang="en-US" altLang="ja-JP" sz="1200" dirty="0">
                <a:solidFill>
                  <a:srgbClr val="595959"/>
                </a:solidFill>
                <a:latin typeface="游明朝" panose="02020400000000000000" pitchFamily="18" charset="-128"/>
                <a:ea typeface="游明朝" panose="02020400000000000000" pitchFamily="18" charset="-128"/>
              </a:rPr>
              <a:t>×2</a:t>
            </a:r>
            <a:r>
              <a:rPr lang="ja-JP" altLang="en-US" sz="1200">
                <a:solidFill>
                  <a:srgbClr val="595959"/>
                </a:solidFill>
                <a:latin typeface="游明朝" panose="02020400000000000000" pitchFamily="18" charset="-128"/>
                <a:ea typeface="游明朝" panose="02020400000000000000" pitchFamily="18" charset="-128"/>
              </a:rPr>
              <a:t>枠）</a:t>
            </a:r>
            <a:endParaRPr lang="en-US" altLang="ja-JP" sz="1200" dirty="0">
              <a:solidFill>
                <a:srgbClr val="595959"/>
              </a:solidFill>
              <a:latin typeface="游明朝" panose="02020400000000000000" pitchFamily="18" charset="-128"/>
              <a:ea typeface="游明朝" panose="02020400000000000000" pitchFamily="18" charset="-128"/>
            </a:endParaRPr>
          </a:p>
          <a:p>
            <a:r>
              <a:rPr lang="en-US" altLang="ja-JP" sz="900" dirty="0">
                <a:solidFill>
                  <a:srgbClr val="595959"/>
                </a:solidFill>
                <a:latin typeface="游明朝" panose="02020400000000000000" pitchFamily="18" charset="-128"/>
                <a:ea typeface="游明朝" panose="02020400000000000000" pitchFamily="18" charset="-128"/>
              </a:rPr>
              <a:t>※</a:t>
            </a:r>
            <a:r>
              <a:rPr lang="ja-JP" altLang="en-US" sz="900">
                <a:solidFill>
                  <a:srgbClr val="595959"/>
                </a:solidFill>
                <a:latin typeface="游明朝" panose="02020400000000000000" pitchFamily="18" charset="-128"/>
                <a:ea typeface="游明朝" panose="02020400000000000000" pitchFamily="18" charset="-128"/>
              </a:rPr>
              <a:t>最低エントリー枠数の成約をお約束するものではありません</a:t>
            </a:r>
            <a:endParaRPr lang="en-US" altLang="ja-JP" sz="900" dirty="0">
              <a:solidFill>
                <a:srgbClr val="595959"/>
              </a:solidFill>
              <a:latin typeface="游明朝" panose="02020400000000000000" pitchFamily="18" charset="-128"/>
              <a:ea typeface="游明朝" panose="02020400000000000000" pitchFamily="18" charset="-128"/>
            </a:endParaRPr>
          </a:p>
          <a:p>
            <a:r>
              <a:rPr lang="en-US" altLang="ja-JP" sz="900" dirty="0">
                <a:solidFill>
                  <a:srgbClr val="595959"/>
                </a:solidFill>
                <a:latin typeface="Yu Mincho" panose="02020400000000000000" pitchFamily="18" charset="-128"/>
                <a:ea typeface="Yu Mincho" panose="02020400000000000000" pitchFamily="18" charset="-128"/>
              </a:rPr>
              <a:t> ※</a:t>
            </a:r>
            <a:r>
              <a:rPr lang="ja-JP" altLang="en-US" sz="900">
                <a:solidFill>
                  <a:srgbClr val="595959"/>
                </a:solidFill>
                <a:latin typeface="Yu Mincho" panose="02020400000000000000" pitchFamily="18" charset="-128"/>
                <a:ea typeface="Yu Mincho" panose="02020400000000000000" pitchFamily="18" charset="-128"/>
              </a:rPr>
              <a:t>買い切りエントリーの詳細条件に関しては各営業担当までお問合せください</a:t>
            </a:r>
            <a:endParaRPr lang="ja-JP" altLang="en-US" sz="900"/>
          </a:p>
        </p:txBody>
      </p:sp>
      <p:sp>
        <p:nvSpPr>
          <p:cNvPr id="37" name="テキスト ボックス 9">
            <a:extLst>
              <a:ext uri="{FF2B5EF4-FFF2-40B4-BE49-F238E27FC236}">
                <a16:creationId xmlns:a16="http://schemas.microsoft.com/office/drawing/2014/main" id="{B090E967-76DA-C14C-8B95-CC70D74AC511}"/>
              </a:ext>
            </a:extLst>
          </p:cNvPr>
          <p:cNvSpPr txBox="1">
            <a:spLocks noChangeArrowheads="1"/>
          </p:cNvSpPr>
          <p:nvPr/>
        </p:nvSpPr>
        <p:spPr bwMode="auto">
          <a:xfrm>
            <a:off x="925512" y="827602"/>
            <a:ext cx="9500635" cy="618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200" dirty="0">
                <a:solidFill>
                  <a:srgbClr val="595959"/>
                </a:solidFill>
                <a:latin typeface="游明朝" panose="02020400000000000000" pitchFamily="18" charset="-128"/>
                <a:ea typeface="游明朝" panose="02020400000000000000" pitchFamily="18" charset="-128"/>
              </a:rPr>
              <a:t>2022</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4</a:t>
            </a:r>
            <a:r>
              <a:rPr lang="ja-JP" altLang="en-US" sz="1200">
                <a:solidFill>
                  <a:srgbClr val="595959"/>
                </a:solidFill>
                <a:latin typeface="游明朝" panose="02020400000000000000" pitchFamily="18" charset="-128"/>
                <a:ea typeface="游明朝" panose="02020400000000000000" pitchFamily="18" charset="-128"/>
              </a:rPr>
              <a:t>月から</a:t>
            </a:r>
            <a:r>
              <a:rPr lang="en-US" altLang="ja-JP" sz="1200" dirty="0">
                <a:solidFill>
                  <a:srgbClr val="595959"/>
                </a:solidFill>
                <a:latin typeface="游明朝" panose="02020400000000000000" pitchFamily="18" charset="-128"/>
                <a:ea typeface="游明朝" panose="02020400000000000000" pitchFamily="18" charset="-128"/>
              </a:rPr>
              <a:t>9</a:t>
            </a:r>
            <a:r>
              <a:rPr lang="ja-JP" altLang="en-US" sz="1200">
                <a:solidFill>
                  <a:srgbClr val="595959"/>
                </a:solidFill>
                <a:latin typeface="游明朝" panose="02020400000000000000" pitchFamily="18" charset="-128"/>
                <a:ea typeface="游明朝" panose="02020400000000000000" pitchFamily="18" charset="-128"/>
              </a:rPr>
              <a:t>月の広告枠に関して対象広告枠に限り、</a:t>
            </a:r>
            <a:r>
              <a:rPr lang="en-US" altLang="ja-JP" sz="1200" dirty="0">
                <a:solidFill>
                  <a:srgbClr val="595959"/>
                </a:solidFill>
                <a:latin typeface="游明朝" panose="02020400000000000000" pitchFamily="18" charset="-128"/>
                <a:ea typeface="游明朝" panose="02020400000000000000" pitchFamily="18" charset="-128"/>
              </a:rPr>
              <a:t>6</a:t>
            </a:r>
            <a:r>
              <a:rPr lang="ja-JP" altLang="en-US" sz="1200">
                <a:solidFill>
                  <a:srgbClr val="595959"/>
                </a:solidFill>
                <a:latin typeface="游明朝" panose="02020400000000000000" pitchFamily="18" charset="-128"/>
                <a:ea typeface="游明朝" panose="02020400000000000000" pitchFamily="18" charset="-128"/>
              </a:rPr>
              <a:t>ヶ月間（</a:t>
            </a:r>
            <a:r>
              <a:rPr lang="en-US" altLang="ja-JP" sz="1200" dirty="0">
                <a:solidFill>
                  <a:srgbClr val="595959"/>
                </a:solidFill>
                <a:latin typeface="游明朝" panose="02020400000000000000" pitchFamily="18" charset="-128"/>
                <a:ea typeface="游明朝" panose="02020400000000000000" pitchFamily="18" charset="-128"/>
              </a:rPr>
              <a:t>26</a:t>
            </a:r>
            <a:r>
              <a:rPr lang="ja-JP" altLang="en-US" sz="1200">
                <a:solidFill>
                  <a:srgbClr val="595959"/>
                </a:solidFill>
                <a:latin typeface="游明朝" panose="02020400000000000000" pitchFamily="18" charset="-128"/>
                <a:ea typeface="游明朝" panose="02020400000000000000" pitchFamily="18" charset="-128"/>
              </a:rPr>
              <a:t>週間）を帯で押さえることが可能な“買い切りエントリー”を</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50000"/>
              </a:lnSpc>
            </a:pPr>
            <a:r>
              <a:rPr lang="ja-JP" altLang="en-US" sz="1200">
                <a:solidFill>
                  <a:srgbClr val="595959"/>
                </a:solidFill>
                <a:latin typeface="游明朝" panose="02020400000000000000" pitchFamily="18" charset="-128"/>
                <a:ea typeface="游明朝" panose="02020400000000000000" pitchFamily="18" charset="-128"/>
              </a:rPr>
              <a:t>通常エントリー前に行います</a:t>
            </a:r>
            <a:endParaRPr lang="en-US" altLang="ja-JP" sz="1200" dirty="0">
              <a:solidFill>
                <a:srgbClr val="595959"/>
              </a:solidFill>
              <a:latin typeface="游明朝" panose="02020400000000000000" pitchFamily="18" charset="-128"/>
              <a:ea typeface="游明朝" panose="02020400000000000000" pitchFamily="18" charset="-128"/>
            </a:endParaRPr>
          </a:p>
        </p:txBody>
      </p:sp>
      <p:sp>
        <p:nvSpPr>
          <p:cNvPr id="17" name="テキスト ボックス 9">
            <a:extLst>
              <a:ext uri="{FF2B5EF4-FFF2-40B4-BE49-F238E27FC236}">
                <a16:creationId xmlns:a16="http://schemas.microsoft.com/office/drawing/2014/main" id="{203D0F9B-EEF1-2C48-AB7F-88C297AFF529}"/>
              </a:ext>
            </a:extLst>
          </p:cNvPr>
          <p:cNvSpPr txBox="1">
            <a:spLocks noChangeArrowheads="1"/>
          </p:cNvSpPr>
          <p:nvPr/>
        </p:nvSpPr>
        <p:spPr bwMode="auto">
          <a:xfrm>
            <a:off x="925512" y="4626646"/>
            <a:ext cx="5256626" cy="688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500" b="1">
                <a:solidFill>
                  <a:srgbClr val="595959"/>
                </a:solidFill>
                <a:latin typeface="游明朝" panose="02020400000000000000" pitchFamily="18" charset="-128"/>
                <a:ea typeface="游明朝" panose="02020400000000000000" pitchFamily="18" charset="-128"/>
              </a:rPr>
              <a:t>注意事項：</a:t>
            </a:r>
            <a:endParaRPr lang="en-US" altLang="ja-JP" sz="1500" b="1" dirty="0">
              <a:solidFill>
                <a:srgbClr val="595959"/>
              </a:solidFill>
              <a:latin typeface="游明朝" panose="02020400000000000000" pitchFamily="18" charset="-128"/>
              <a:ea typeface="游明朝" panose="02020400000000000000" pitchFamily="18" charset="-128"/>
            </a:endParaRPr>
          </a:p>
          <a:p>
            <a:pPr eaLnBrk="1" hangingPunct="1">
              <a:lnSpc>
                <a:spcPct val="150000"/>
              </a:lnSpc>
            </a:pPr>
            <a:endParaRPr lang="en-US" altLang="ja-JP" sz="1200" dirty="0">
              <a:solidFill>
                <a:srgbClr val="595959"/>
              </a:solidFill>
              <a:latin typeface="游明朝" panose="02020400000000000000" pitchFamily="18" charset="-128"/>
              <a:ea typeface="游明朝" panose="02020400000000000000" pitchFamily="18" charset="-128"/>
            </a:endParaRPr>
          </a:p>
        </p:txBody>
      </p:sp>
      <p:sp>
        <p:nvSpPr>
          <p:cNvPr id="22" name="직사각형 10">
            <a:extLst>
              <a:ext uri="{FF2B5EF4-FFF2-40B4-BE49-F238E27FC236}">
                <a16:creationId xmlns:a16="http://schemas.microsoft.com/office/drawing/2014/main" id="{020BF485-274A-5246-83FF-9172C655D6AD}"/>
              </a:ext>
            </a:extLst>
          </p:cNvPr>
          <p:cNvSpPr/>
          <p:nvPr/>
        </p:nvSpPr>
        <p:spPr>
          <a:xfrm>
            <a:off x="7036170" y="1630243"/>
            <a:ext cx="3247335" cy="2308324"/>
          </a:xfrm>
          <a:prstGeom prst="rect">
            <a:avLst/>
          </a:prstGeom>
          <a:solidFill>
            <a:srgbClr val="F5F3F0"/>
          </a:solidFill>
          <a:ln w="6350">
            <a:solidFill>
              <a:srgbClr val="8A8B8A"/>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latin typeface="游明朝" panose="02020400000000000000" pitchFamily="18" charset="-128"/>
            </a:endParaRPr>
          </a:p>
        </p:txBody>
      </p:sp>
      <p:sp>
        <p:nvSpPr>
          <p:cNvPr id="23" name="テキスト ボックス 9">
            <a:extLst>
              <a:ext uri="{FF2B5EF4-FFF2-40B4-BE49-F238E27FC236}">
                <a16:creationId xmlns:a16="http://schemas.microsoft.com/office/drawing/2014/main" id="{BC0A26B0-AEAC-7945-9145-C044409E5BD3}"/>
              </a:ext>
            </a:extLst>
          </p:cNvPr>
          <p:cNvSpPr txBox="1"/>
          <p:nvPr/>
        </p:nvSpPr>
        <p:spPr>
          <a:xfrm>
            <a:off x="7049216" y="1682959"/>
            <a:ext cx="3247335" cy="2253117"/>
          </a:xfrm>
          <a:prstGeom prst="rect">
            <a:avLst/>
          </a:prstGeom>
          <a:noFill/>
        </p:spPr>
        <p:txBody>
          <a:bodyPr wrap="square">
            <a:spAutoFit/>
          </a:bodyPr>
          <a:lstStyle/>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TO</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当社営業担当者</a:t>
            </a:r>
            <a:b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b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CC</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entry@tokyo-prime.jp</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件名：</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買い切りエントリー</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貴社名</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Tokyo Prime</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2022</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年</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4−9</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月</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本文：</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買い切りエントリー詳細</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・貴社名：</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・買い切り希望メニュー名：</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・申込金額（グロス・税別）：</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・申込金額（ネット・税別）：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備考：</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p:txBody>
      </p:sp>
      <p:sp>
        <p:nvSpPr>
          <p:cNvPr id="24" name="テキスト ボックス 23">
            <a:extLst>
              <a:ext uri="{FF2B5EF4-FFF2-40B4-BE49-F238E27FC236}">
                <a16:creationId xmlns:a16="http://schemas.microsoft.com/office/drawing/2014/main" id="{367B869D-493A-4347-A987-BC0BB8580EC9}"/>
              </a:ext>
            </a:extLst>
          </p:cNvPr>
          <p:cNvSpPr txBox="1"/>
          <p:nvPr/>
        </p:nvSpPr>
        <p:spPr>
          <a:xfrm>
            <a:off x="6881077" y="1378574"/>
            <a:ext cx="3041375" cy="254172"/>
          </a:xfrm>
          <a:prstGeom prst="rect">
            <a:avLst/>
          </a:prstGeom>
          <a:noFill/>
        </p:spPr>
        <p:txBody>
          <a:bodyPr wrap="square">
            <a:spAutoFit/>
          </a:bodyPr>
          <a:lstStyle/>
          <a:p>
            <a:pPr eaLnBrk="1" fontAlgn="auto" hangingPunct="1">
              <a:lnSpc>
                <a:spcPct val="110000"/>
              </a:lnSpc>
              <a:spcBef>
                <a:spcPts val="0"/>
              </a:spcBef>
              <a:spcAft>
                <a:spcPts val="0"/>
              </a:spcAft>
              <a:defRPr/>
            </a:pPr>
            <a:r>
              <a:rPr lang="en-US" altLang="ja-JP" sz="10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10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買い切りエントリーメールフォーマット</a:t>
            </a:r>
            <a:r>
              <a:rPr lang="en-US" altLang="ja-JP" sz="10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8" name="正方形/長方形 17">
            <a:extLst>
              <a:ext uri="{FF2B5EF4-FFF2-40B4-BE49-F238E27FC236}">
                <a16:creationId xmlns:a16="http://schemas.microsoft.com/office/drawing/2014/main" id="{47EC2E1E-0EF7-438C-B6F0-6EBE5E99B1AC}"/>
              </a:ext>
            </a:extLst>
          </p:cNvPr>
          <p:cNvSpPr>
            <a:spLocks noChangeArrowheads="1"/>
          </p:cNvSpPr>
          <p:nvPr/>
        </p:nvSpPr>
        <p:spPr bwMode="auto">
          <a:xfrm>
            <a:off x="820738" y="3629083"/>
            <a:ext cx="3860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掲載事例：株式会社フジテレビジョン「</a:t>
            </a:r>
            <a:r>
              <a:rPr lang="en-US" altLang="ja-JP" sz="800" dirty="0">
                <a:solidFill>
                  <a:srgbClr val="4D4D4C"/>
                </a:solidFill>
                <a:latin typeface="游明朝" panose="02020400000000000000" pitchFamily="18" charset="-128"/>
                <a:ea typeface="游明朝" panose="02020400000000000000" pitchFamily="18" charset="-128"/>
              </a:rPr>
              <a:t>FOD</a:t>
            </a:r>
            <a:r>
              <a:rPr lang="ja-JP" altLang="en-US" sz="800">
                <a:solidFill>
                  <a:srgbClr val="4D4D4C"/>
                </a:solidFill>
                <a:latin typeface="游明朝" panose="02020400000000000000" pitchFamily="18" charset="-128"/>
                <a:ea typeface="游明朝" panose="02020400000000000000" pitchFamily="18" charset="-128"/>
              </a:rPr>
              <a:t>」</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タイトル：アクダマドライブ</a:t>
            </a:r>
          </a:p>
          <a:p>
            <a:pPr eaLnBrk="1" hangingPunct="1"/>
            <a:r>
              <a:rPr lang="ja-JP" altLang="en-US" sz="800">
                <a:solidFill>
                  <a:srgbClr val="4D4D4C"/>
                </a:solidFill>
                <a:latin typeface="游明朝" panose="02020400000000000000" pitchFamily="18" charset="-128"/>
                <a:ea typeface="游明朝" panose="02020400000000000000" pitchFamily="18" charset="-128"/>
              </a:rPr>
              <a:t>　　　　　</a:t>
            </a:r>
            <a:r>
              <a:rPr lang="en-US" altLang="ja-JP" sz="800" dirty="0">
                <a:solidFill>
                  <a:srgbClr val="4D4D4C"/>
                </a:solidFill>
                <a:latin typeface="游明朝" panose="02020400000000000000" pitchFamily="18" charset="-128"/>
                <a:ea typeface="游明朝" panose="02020400000000000000" pitchFamily="18" charset="-128"/>
              </a:rPr>
              <a:t>© </a:t>
            </a:r>
            <a:r>
              <a:rPr lang="ja-JP" altLang="en-US" sz="800">
                <a:solidFill>
                  <a:srgbClr val="4D4D4C"/>
                </a:solidFill>
                <a:latin typeface="游明朝" panose="02020400000000000000" pitchFamily="18" charset="-128"/>
                <a:ea typeface="游明朝" panose="02020400000000000000" pitchFamily="18" charset="-128"/>
              </a:rPr>
              <a:t>ぴえろ・</a:t>
            </a:r>
            <a:r>
              <a:rPr lang="en-US" altLang="ja-JP" sz="800" dirty="0">
                <a:solidFill>
                  <a:srgbClr val="4D4D4C"/>
                </a:solidFill>
                <a:latin typeface="游明朝" panose="02020400000000000000" pitchFamily="18" charset="-128"/>
                <a:ea typeface="游明朝" panose="02020400000000000000" pitchFamily="18" charset="-128"/>
              </a:rPr>
              <a:t>TooKyoGames</a:t>
            </a:r>
            <a:r>
              <a:rPr lang="ja-JP" altLang="en-US" sz="800">
                <a:solidFill>
                  <a:srgbClr val="4D4D4C"/>
                </a:solidFill>
                <a:latin typeface="游明朝" panose="02020400000000000000" pitchFamily="18" charset="-128"/>
                <a:ea typeface="游明朝" panose="02020400000000000000" pitchFamily="18" charset="-128"/>
              </a:rPr>
              <a:t>／アクダマドライブ製作委員会</a:t>
            </a:r>
          </a:p>
        </p:txBody>
      </p:sp>
      <p:sp>
        <p:nvSpPr>
          <p:cNvPr id="51219" name="正方形/長方形 19">
            <a:extLst>
              <a:ext uri="{FF2B5EF4-FFF2-40B4-BE49-F238E27FC236}">
                <a16:creationId xmlns:a16="http://schemas.microsoft.com/office/drawing/2014/main" id="{FACEAF12-378F-4776-A95A-271920CF83D2}"/>
              </a:ext>
            </a:extLst>
          </p:cNvPr>
          <p:cNvSpPr>
            <a:spLocks noChangeArrowheads="1"/>
          </p:cNvSpPr>
          <p:nvPr/>
        </p:nvSpPr>
        <p:spPr bwMode="auto">
          <a:xfrm>
            <a:off x="476250" y="530512"/>
            <a:ext cx="8045792" cy="55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乗車から約</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25</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分後に始まる最大</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10</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分の動画を放映できるプランです。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endParaRPr>
          </a:p>
          <a:p>
            <a:pPr eaLnBrk="1" hangingPunct="1">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空港への移動など長距離走行のタクシーユーザーに向けて、</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30</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秒では伝えきれないリッチな動画を配信できます。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endParaRPr>
          </a:p>
        </p:txBody>
      </p:sp>
      <p:graphicFrame>
        <p:nvGraphicFramePr>
          <p:cNvPr id="21" name="表 20">
            <a:extLst>
              <a:ext uri="{FF2B5EF4-FFF2-40B4-BE49-F238E27FC236}">
                <a16:creationId xmlns:a16="http://schemas.microsoft.com/office/drawing/2014/main" id="{1DEAD23D-366C-4899-9873-C4BEBCE8E10C}"/>
              </a:ext>
            </a:extLst>
          </p:cNvPr>
          <p:cNvGraphicFramePr>
            <a:graphicFrameLocks noGrp="1"/>
          </p:cNvGraphicFramePr>
          <p:nvPr>
            <p:extLst>
              <p:ext uri="{D42A27DB-BD31-4B8C-83A1-F6EECF244321}">
                <p14:modId xmlns:p14="http://schemas.microsoft.com/office/powerpoint/2010/main" val="2800406557"/>
              </p:ext>
            </p:extLst>
          </p:nvPr>
        </p:nvGraphicFramePr>
        <p:xfrm>
          <a:off x="6064250" y="1146176"/>
          <a:ext cx="4083050" cy="4661241"/>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62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Long</a:t>
                      </a:r>
                      <a:r>
                        <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Video</a:t>
                      </a:r>
                      <a:r>
                        <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Ads</a:t>
                      </a:r>
                      <a:endPar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62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週間あたり</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3192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乗車約</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分後</a:t>
                      </a: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38565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動画規定</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音声あり最大</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分：</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本</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深夜時間帯 </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22:00〜5:59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はデフォルト音声</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OFF</a:t>
                      </a: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41292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150,000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回 </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2</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週</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300,000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回 </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4</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906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動画は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3</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〜10</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分以内（詳細は入稿規定参照）</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複数動画の組み合わせ可ただし</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本あたり</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分半以上であることが条件</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複数動画を組み合わせる場合、完パケの入稿必須</a:t>
                      </a:r>
                      <a:endParaRPr kumimoji="1" lang="en-US" altLang="ja-JP" sz="800" b="0" i="0" u="none" strike="noStrike" kern="1200" cap="none" spc="0" normalizeH="0" baseline="0" dirty="0">
                        <a:ln>
                          <a:noFill/>
                        </a:ln>
                        <a:solidFill>
                          <a:schemeClr val="tx1">
                            <a:lumMod val="75000"/>
                            <a:lumOff val="25000"/>
                          </a:schemeClr>
                        </a:solidFill>
                        <a:effectLst/>
                        <a:uLnTx/>
                        <a:uFillTx/>
                        <a:latin typeface="Yu Mincho" panose="02020400000000000000" pitchFamily="18" charset="-128"/>
                        <a:ea typeface="Yu Mincho" panose="02020400000000000000" pitchFamily="18" charset="-128"/>
                        <a:cs typeface="+mn-cs"/>
                      </a:endParaRPr>
                    </a:p>
                    <a:p>
                      <a:pPr marL="171450" indent="-171450">
                        <a:lnSpc>
                          <a:spcPct val="150000"/>
                        </a:lnSpc>
                        <a:buFont typeface="Arial" panose="020B0604020202020204" pitchFamily="34" charset="0"/>
                        <a:buChar char="•"/>
                      </a:pP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同一素材の掲載は最大</a:t>
                      </a:r>
                      <a:r>
                        <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4</a:t>
                      </a: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ニュース番組など情報に流動性があるものは掲載不可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対談系の番組／インフォマーシャルは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5</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分以内とします</a:t>
                      </a:r>
                      <a:endParaRPr kumimoji="1" lang="en-US" altLang="ja-JP" sz="800" b="0" i="0" baseline="0" dirty="0">
                        <a:solidFill>
                          <a:schemeClr val="tx1">
                            <a:lumMod val="75000"/>
                            <a:lumOff val="25000"/>
                          </a:schemeClr>
                        </a:solidFill>
                        <a:latin typeface="Yu Mincho" panose="02020400000000000000" pitchFamily="18" charset="-128"/>
                        <a:ea typeface="Yu Mincho" panose="02020400000000000000" pitchFamily="18" charset="-128"/>
                        <a:cs typeface="+mn-cs"/>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クリエイティブ考査基準は「掲載可否基準 </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」に準拠</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エンドキャップ表示不可</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最大入稿本数は</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本</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途中差替え不可</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入稿期日、レポーティングは </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Standard Video Ads </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に準拠</a:t>
                      </a:r>
                    </a:p>
                  </a:txBody>
                  <a:tcPr marL="91423" marR="91423" marT="45722" marB="45722">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sp>
        <p:nvSpPr>
          <p:cNvPr id="3" name="正方形/長方形 2">
            <a:extLst>
              <a:ext uri="{FF2B5EF4-FFF2-40B4-BE49-F238E27FC236}">
                <a16:creationId xmlns:a16="http://schemas.microsoft.com/office/drawing/2014/main" id="{6910BD7A-1998-4A46-97E6-6CA7F02180D1}"/>
              </a:ext>
            </a:extLst>
          </p:cNvPr>
          <p:cNvSpPr/>
          <p:nvPr/>
        </p:nvSpPr>
        <p:spPr>
          <a:xfrm>
            <a:off x="820738" y="5267460"/>
            <a:ext cx="3860800" cy="462365"/>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sp>
        <p:nvSpPr>
          <p:cNvPr id="12" name="タイトル 1">
            <a:extLst>
              <a:ext uri="{FF2B5EF4-FFF2-40B4-BE49-F238E27FC236}">
                <a16:creationId xmlns:a16="http://schemas.microsoft.com/office/drawing/2014/main" id="{DAE16A19-ABCB-4225-AE4A-45558A4500E5}"/>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　　　　　　　　メニュー</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 </a:t>
            </a:r>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詳細</a:t>
            </a:r>
            <a:b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graphicFrame>
        <p:nvGraphicFramePr>
          <p:cNvPr id="17" name="表 17">
            <a:extLst>
              <a:ext uri="{FF2B5EF4-FFF2-40B4-BE49-F238E27FC236}">
                <a16:creationId xmlns:a16="http://schemas.microsoft.com/office/drawing/2014/main" id="{D8A96F56-838D-4516-9DDB-95EF2671EDE0}"/>
              </a:ext>
            </a:extLst>
          </p:cNvPr>
          <p:cNvGraphicFramePr>
            <a:graphicFrameLocks noGrp="1"/>
          </p:cNvGraphicFramePr>
          <p:nvPr>
            <p:extLst>
              <p:ext uri="{D42A27DB-BD31-4B8C-83A1-F6EECF244321}">
                <p14:modId xmlns:p14="http://schemas.microsoft.com/office/powerpoint/2010/main" val="2946118076"/>
              </p:ext>
            </p:extLst>
          </p:nvPr>
        </p:nvGraphicFramePr>
        <p:xfrm>
          <a:off x="499066" y="4097718"/>
          <a:ext cx="5085946" cy="1675559"/>
        </p:xfrm>
        <a:graphic>
          <a:graphicData uri="http://schemas.openxmlformats.org/drawingml/2006/table">
            <a:tbl>
              <a:tblPr/>
              <a:tblGrid>
                <a:gridCol w="1249052">
                  <a:extLst>
                    <a:ext uri="{9D8B030D-6E8A-4147-A177-3AD203B41FA5}">
                      <a16:colId xmlns:a16="http://schemas.microsoft.com/office/drawing/2014/main" val="1607818591"/>
                    </a:ext>
                  </a:extLst>
                </a:gridCol>
                <a:gridCol w="806823">
                  <a:extLst>
                    <a:ext uri="{9D8B030D-6E8A-4147-A177-3AD203B41FA5}">
                      <a16:colId xmlns:a16="http://schemas.microsoft.com/office/drawing/2014/main" val="20003"/>
                    </a:ext>
                  </a:extLst>
                </a:gridCol>
                <a:gridCol w="877865">
                  <a:extLst>
                    <a:ext uri="{9D8B030D-6E8A-4147-A177-3AD203B41FA5}">
                      <a16:colId xmlns:a16="http://schemas.microsoft.com/office/drawing/2014/main" val="20004"/>
                    </a:ext>
                  </a:extLst>
                </a:gridCol>
                <a:gridCol w="891456">
                  <a:extLst>
                    <a:ext uri="{9D8B030D-6E8A-4147-A177-3AD203B41FA5}">
                      <a16:colId xmlns:a16="http://schemas.microsoft.com/office/drawing/2014/main" val="20007"/>
                    </a:ext>
                  </a:extLst>
                </a:gridCol>
                <a:gridCol w="1260750">
                  <a:extLst>
                    <a:ext uri="{9D8B030D-6E8A-4147-A177-3AD203B41FA5}">
                      <a16:colId xmlns:a16="http://schemas.microsoft.com/office/drawing/2014/main" val="20008"/>
                    </a:ext>
                  </a:extLst>
                </a:gridCol>
              </a:tblGrid>
              <a:tr h="278021">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L="68578" marR="68578" marT="34262" marB="34262"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台数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広告料金</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税抜</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extLst>
                  <a:ext uri="{0D108BD9-81ED-4DB2-BD59-A6C34878D82A}">
                    <a16:rowId xmlns:a16="http://schemas.microsoft.com/office/drawing/2014/main" val="10000"/>
                  </a:ext>
                </a:extLst>
              </a:tr>
              <a:tr h="698769">
                <a:tc row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row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期間掲載</a:t>
                      </a:r>
                      <a:endPar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2</a:t>
                      </a:r>
                      <a:r>
                        <a:rPr kumimoji="1" lang="ja-JP" altLang="en-US" sz="10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週間</a:t>
                      </a:r>
                      <a:endPar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zh-TW"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月曜日</a:t>
                      </a:r>
                      <a:b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午前</a:t>
                      </a:r>
                      <a:r>
                        <a:rPr kumimoji="1" lang="en-US" altLang="zh-TW"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0</a:t>
                      </a:r>
                      <a: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時</a:t>
                      </a:r>
                      <a:b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掲載開始</a:t>
                      </a:r>
                      <a:endPar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row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60,000</a:t>
                      </a:r>
                      <a:r>
                        <a:rPr kumimoji="1" lang="ja-JP" altLang="en-US" sz="10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台</a:t>
                      </a:r>
                      <a:endPar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100</a:t>
                      </a:r>
                      <a:r>
                        <a:rPr kumimoji="1" lang="ja-JP" altLang="en-US" sz="10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endPar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@6.7</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3220633487"/>
                  </a:ext>
                </a:extLst>
              </a:tr>
              <a:tr h="698769">
                <a:tc vMerge="1">
                  <a:txBody>
                    <a:bodyPr/>
                    <a:lstStyle/>
                    <a:p>
                      <a:endParaRPr kumimoji="1" lang="ja-JP" altLang="en-US"/>
                    </a:p>
                  </a:txBody>
                  <a:tcPr/>
                </a:tc>
                <a:tc v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4</a:t>
                      </a:r>
                      <a:r>
                        <a:rPr kumimoji="1" lang="ja-JP" altLang="en-US" sz="10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週間</a:t>
                      </a:r>
                      <a:endPar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zh-TW"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月曜日</a:t>
                      </a:r>
                      <a:b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午前</a:t>
                      </a:r>
                      <a:r>
                        <a:rPr kumimoji="1" lang="en-US" altLang="zh-TW"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0</a:t>
                      </a:r>
                      <a: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時</a:t>
                      </a:r>
                      <a:b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掲載開始</a:t>
                      </a:r>
                      <a:endPar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v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150</a:t>
                      </a:r>
                      <a:r>
                        <a:rPr kumimoji="1" lang="ja-JP" altLang="en-US" sz="10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endPar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@5.0</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671590002"/>
                  </a:ext>
                </a:extLst>
              </a:tr>
            </a:tbl>
          </a:graphicData>
        </a:graphic>
      </p:graphicFrame>
      <p:pic>
        <p:nvPicPr>
          <p:cNvPr id="5" name="図 4">
            <a:extLst>
              <a:ext uri="{FF2B5EF4-FFF2-40B4-BE49-F238E27FC236}">
                <a16:creationId xmlns:a16="http://schemas.microsoft.com/office/drawing/2014/main" id="{414F5D8B-AAA7-4BE1-A081-64112C7A692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38058" y="6421819"/>
            <a:ext cx="4176122" cy="774259"/>
          </a:xfrm>
          <a:prstGeom prst="rect">
            <a:avLst/>
          </a:prstGeom>
        </p:spPr>
      </p:pic>
      <p:pic>
        <p:nvPicPr>
          <p:cNvPr id="4" name="図 3">
            <a:extLst>
              <a:ext uri="{FF2B5EF4-FFF2-40B4-BE49-F238E27FC236}">
                <a16:creationId xmlns:a16="http://schemas.microsoft.com/office/drawing/2014/main" id="{FC921FC2-CE84-9647-93C5-5BC5A502542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7412" y="1146176"/>
            <a:ext cx="4185129" cy="2447590"/>
          </a:xfrm>
          <a:prstGeom prst="rect">
            <a:avLst/>
          </a:prstGeom>
        </p:spPr>
      </p:pic>
      <p:sp>
        <p:nvSpPr>
          <p:cNvPr id="10" name="正方形/長方形 13">
            <a:extLst>
              <a:ext uri="{FF2B5EF4-FFF2-40B4-BE49-F238E27FC236}">
                <a16:creationId xmlns:a16="http://schemas.microsoft.com/office/drawing/2014/main" id="{3D353200-1F35-4640-AE5D-DA79FB77EAA9}"/>
              </a:ext>
            </a:extLst>
          </p:cNvPr>
          <p:cNvSpPr>
            <a:spLocks noChangeArrowheads="1"/>
          </p:cNvSpPr>
          <p:nvPr/>
        </p:nvSpPr>
        <p:spPr bwMode="auto">
          <a:xfrm>
            <a:off x="468313" y="242325"/>
            <a:ext cx="27542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Long Video </a:t>
            </a:r>
            <a:r>
              <a:rPr lang="ja-JP" altLang="ja-JP" sz="1600" b="1">
                <a:solidFill>
                  <a:srgbClr val="595959"/>
                </a:solidFill>
                <a:latin typeface="游明朝 Demibold" panose="02020600000000000000" pitchFamily="18" charset="-128"/>
                <a:ea typeface="游明朝 Demibold" panose="02020600000000000000" pitchFamily="18" charset="-128"/>
              </a:rPr>
              <a:t>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776701A-DBA1-0046-8408-B79E9DD148A4}"/>
              </a:ext>
            </a:extLst>
          </p:cNvPr>
          <p:cNvPicPr>
            <a:picLocks noChangeAspect="1"/>
          </p:cNvPicPr>
          <p:nvPr/>
        </p:nvPicPr>
        <p:blipFill>
          <a:blip r:embed="rId2"/>
          <a:stretch>
            <a:fillRect/>
          </a:stretch>
        </p:blipFill>
        <p:spPr>
          <a:xfrm>
            <a:off x="887413" y="1142117"/>
            <a:ext cx="4149686" cy="2433796"/>
          </a:xfrm>
          <a:prstGeom prst="rect">
            <a:avLst/>
          </a:prstGeom>
        </p:spPr>
      </p:pic>
      <p:sp>
        <p:nvSpPr>
          <p:cNvPr id="12" name="タイトル 1">
            <a:extLst>
              <a:ext uri="{FF2B5EF4-FFF2-40B4-BE49-F238E27FC236}">
                <a16:creationId xmlns:a16="http://schemas.microsoft.com/office/drawing/2014/main" id="{FB61F0C2-540D-AF49-849E-7D816C73AAD1}"/>
              </a:ext>
            </a:extLst>
          </p:cNvPr>
          <p:cNvSpPr>
            <a:spLocks noGrp="1" noChangeArrowheads="1"/>
          </p:cNvSpPr>
          <p:nvPr>
            <p:ph type="title"/>
          </p:nvPr>
        </p:nvSpPr>
        <p:spPr bwMode="auto">
          <a:xfrm>
            <a:off x="1" y="6573838"/>
            <a:ext cx="10691812"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シートベルト着用アナウンスメニュー</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 </a:t>
            </a:r>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詳細</a:t>
            </a:r>
          </a:p>
        </p:txBody>
      </p:sp>
      <p:sp>
        <p:nvSpPr>
          <p:cNvPr id="13" name="Text Box 7">
            <a:extLst>
              <a:ext uri="{FF2B5EF4-FFF2-40B4-BE49-F238E27FC236}">
                <a16:creationId xmlns:a16="http://schemas.microsoft.com/office/drawing/2014/main" id="{98779B39-CDFF-9E41-839F-15E026AD0D2E}"/>
              </a:ext>
            </a:extLst>
          </p:cNvPr>
          <p:cNvSpPr txBox="1">
            <a:spLocks noChangeArrowheads="1"/>
          </p:cNvSpPr>
          <p:nvPr/>
        </p:nvSpPr>
        <p:spPr bwMode="auto">
          <a:xfrm>
            <a:off x="500406" y="537325"/>
            <a:ext cx="9900894" cy="5543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nSpc>
                <a:spcPct val="130000"/>
              </a:lnSpc>
            </a:pP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rPr>
              <a:t>Premium Video Ads [FULL] </a:t>
            </a:r>
            <a:r>
              <a:rPr lang="ja-JP" altLang="en-US" sz="1200">
                <a:solidFill>
                  <a:schemeClr val="tx1">
                    <a:lumMod val="65000"/>
                    <a:lumOff val="35000"/>
                  </a:schemeClr>
                </a:solidFill>
                <a:latin typeface="Yu Mincho" panose="02020400000000000000" pitchFamily="18" charset="-128"/>
                <a:ea typeface="Yu Mincho" panose="02020400000000000000" pitchFamily="18" charset="-128"/>
                <a:cs typeface="Yu Mincho" charset="-128"/>
              </a:rPr>
              <a:t>の広告主が、掲載週で自社商品とタイアップしたシートベルト着用動画を掲載できるメニューです。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endParaRPr>
          </a:p>
          <a:p>
            <a:pPr>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cs typeface="Yu Mincho" charset="-128"/>
              </a:rPr>
              <a:t>シートベルト着用を促すタイミングから動画を流せるため、乗客のアテンションを集めやすくなります。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endParaRPr>
          </a:p>
        </p:txBody>
      </p:sp>
      <p:graphicFrame>
        <p:nvGraphicFramePr>
          <p:cNvPr id="14" name="表 13">
            <a:extLst>
              <a:ext uri="{FF2B5EF4-FFF2-40B4-BE49-F238E27FC236}">
                <a16:creationId xmlns:a16="http://schemas.microsoft.com/office/drawing/2014/main" id="{A439A774-9BBA-3F4A-B6A5-7655779EAB61}"/>
              </a:ext>
            </a:extLst>
          </p:cNvPr>
          <p:cNvGraphicFramePr>
            <a:graphicFrameLocks noGrp="1"/>
          </p:cNvGraphicFramePr>
          <p:nvPr>
            <p:extLst>
              <p:ext uri="{D42A27DB-BD31-4B8C-83A1-F6EECF244321}">
                <p14:modId xmlns:p14="http://schemas.microsoft.com/office/powerpoint/2010/main" val="2244904975"/>
              </p:ext>
            </p:extLst>
          </p:nvPr>
        </p:nvGraphicFramePr>
        <p:xfrm>
          <a:off x="6108357" y="1151400"/>
          <a:ext cx="4294666" cy="4833300"/>
        </p:xfrm>
        <a:graphic>
          <a:graphicData uri="http://schemas.openxmlformats.org/drawingml/2006/table">
            <a:tbl>
              <a:tblPr firstRow="1" bandRow="1">
                <a:tableStyleId>{2D5ABB26-0587-4C30-8999-92F81FD0307C}</a:tableStyleId>
              </a:tblPr>
              <a:tblGrid>
                <a:gridCol w="978184">
                  <a:extLst>
                    <a:ext uri="{9D8B030D-6E8A-4147-A177-3AD203B41FA5}">
                      <a16:colId xmlns:a16="http://schemas.microsoft.com/office/drawing/2014/main" val="20000"/>
                    </a:ext>
                  </a:extLst>
                </a:gridCol>
                <a:gridCol w="3316482">
                  <a:extLst>
                    <a:ext uri="{9D8B030D-6E8A-4147-A177-3AD203B41FA5}">
                      <a16:colId xmlns:a16="http://schemas.microsoft.com/office/drawing/2014/main" val="20001"/>
                    </a:ext>
                  </a:extLst>
                </a:gridCol>
              </a:tblGrid>
              <a:tr h="41528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シートベルト着用アナウンス</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一部端末には放映されません</a:t>
                      </a:r>
                      <a:endParaRPr kumimoji="1" lang="ja-JP" altLang="en-US" sz="700" b="0" i="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74843">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週間あたり</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5268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発車直後</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472170">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動画規定</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音声あり</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秒</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〜15</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秒</a:t>
                      </a:r>
                      <a:endPar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深夜時間帯 </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22:00〜5:59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はデフォルト音声</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OFF</a:t>
                      </a: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一部の車両では音声が出ない可能性があります</a:t>
                      </a:r>
                      <a:endPar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305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2,800,000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913081">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50000"/>
                        </a:lnSpc>
                      </a:pPr>
                      <a:r>
                        <a:rPr lang="ja-JP" altLang="en-US" sz="800" u="none">
                          <a:solidFill>
                            <a:schemeClr val="tx1">
                              <a:lumMod val="75000"/>
                              <a:lumOff val="25000"/>
                            </a:schemeClr>
                          </a:solidFill>
                          <a:latin typeface="Yu Mincho" panose="02020400000000000000" pitchFamily="18" charset="-128"/>
                          <a:ea typeface="Yu Mincho" panose="02020400000000000000" pitchFamily="18" charset="-128"/>
                          <a:cs typeface="Yu Mincho" charset="-128"/>
                        </a:rPr>
                        <a:t>■掲載可否基準及び注意事項</a:t>
                      </a:r>
                      <a:endParaRPr lang="en-US" altLang="ja-JP" sz="800" u="none"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該当週に</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Premium Video Ads{FULL}</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の広告主限定です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同時入稿本数は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本まで</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シートベルト着用アナウンス部分のレポートはお出しできません</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a:lnSpc>
                          <a:spcPct val="150000"/>
                        </a:lnSpc>
                      </a:pP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u="none">
                          <a:solidFill>
                            <a:schemeClr val="tx1">
                              <a:lumMod val="75000"/>
                              <a:lumOff val="25000"/>
                            </a:schemeClr>
                          </a:solidFill>
                          <a:latin typeface="Yu Mincho" panose="02020400000000000000" pitchFamily="18" charset="-128"/>
                          <a:ea typeface="Yu Mincho" panose="02020400000000000000" pitchFamily="18" charset="-128"/>
                          <a:cs typeface="Yu Mincho" charset="-128"/>
                        </a:rPr>
                        <a:t>■クリエイティブについて</a:t>
                      </a:r>
                      <a:endParaRPr lang="en-US" altLang="ja-JP" sz="800" u="none"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商品</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サービスの直接的な訴求と捉えられるものは不可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ロゴ掲載は可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セリフは以下固定の文言＋一言（任意）とさせていただきます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　例</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）安全の為、シートベルトの着用をお願いいたします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　例</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2</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）後部座席のシートベルト着用は義務化されています、シートベルトを締めましょう</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同一素材の放映可能期間は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3</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ヶ月間とさせていただきます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考査は必須です。</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クリエイティブ考査基準は「掲載可否基準 </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2</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」に準拠いたします</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txBody>
                  <a:tcPr marL="91423" marR="91423" marT="45722" marB="45722">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graphicFrame>
        <p:nvGraphicFramePr>
          <p:cNvPr id="18" name="表 6">
            <a:extLst>
              <a:ext uri="{FF2B5EF4-FFF2-40B4-BE49-F238E27FC236}">
                <a16:creationId xmlns:a16="http://schemas.microsoft.com/office/drawing/2014/main" id="{B432CD33-4AE6-2C45-9323-A7CB57F91DF6}"/>
              </a:ext>
            </a:extLst>
          </p:cNvPr>
          <p:cNvGraphicFramePr>
            <a:graphicFrameLocks noGrp="1"/>
          </p:cNvGraphicFramePr>
          <p:nvPr>
            <p:extLst>
              <p:ext uri="{D42A27DB-BD31-4B8C-83A1-F6EECF244321}">
                <p14:modId xmlns:p14="http://schemas.microsoft.com/office/powerpoint/2010/main" val="4272739096"/>
              </p:ext>
            </p:extLst>
          </p:nvPr>
        </p:nvGraphicFramePr>
        <p:xfrm>
          <a:off x="537261" y="4343899"/>
          <a:ext cx="5359059" cy="1087120"/>
        </p:xfrm>
        <a:graphic>
          <a:graphicData uri="http://schemas.openxmlformats.org/drawingml/2006/table">
            <a:tbl>
              <a:tblPr firstRow="1" bandRow="1">
                <a:tableStyleId>{F5AB1C69-6EDB-4FF4-983F-18BD219EF322}</a:tableStyleId>
              </a:tblPr>
              <a:tblGrid>
                <a:gridCol w="1291539">
                  <a:extLst>
                    <a:ext uri="{9D8B030D-6E8A-4147-A177-3AD203B41FA5}">
                      <a16:colId xmlns:a16="http://schemas.microsoft.com/office/drawing/2014/main" val="3296458513"/>
                    </a:ext>
                  </a:extLst>
                </a:gridCol>
                <a:gridCol w="1143000">
                  <a:extLst>
                    <a:ext uri="{9D8B030D-6E8A-4147-A177-3AD203B41FA5}">
                      <a16:colId xmlns:a16="http://schemas.microsoft.com/office/drawing/2014/main" val="3621600783"/>
                    </a:ext>
                  </a:extLst>
                </a:gridCol>
                <a:gridCol w="927100">
                  <a:extLst>
                    <a:ext uri="{9D8B030D-6E8A-4147-A177-3AD203B41FA5}">
                      <a16:colId xmlns:a16="http://schemas.microsoft.com/office/drawing/2014/main" val="2829361384"/>
                    </a:ext>
                  </a:extLst>
                </a:gridCol>
                <a:gridCol w="861359">
                  <a:extLst>
                    <a:ext uri="{9D8B030D-6E8A-4147-A177-3AD203B41FA5}">
                      <a16:colId xmlns:a16="http://schemas.microsoft.com/office/drawing/2014/main" val="3177235041"/>
                    </a:ext>
                  </a:extLst>
                </a:gridCol>
                <a:gridCol w="1136061">
                  <a:extLst>
                    <a:ext uri="{9D8B030D-6E8A-4147-A177-3AD203B41FA5}">
                      <a16:colId xmlns:a16="http://schemas.microsoft.com/office/drawing/2014/main" val="2336186272"/>
                    </a:ext>
                  </a:extLst>
                </a:gridCol>
              </a:tblGrid>
              <a:tr h="370840">
                <a:tc>
                  <a:txBody>
                    <a:bodyPr/>
                    <a:lstStyle/>
                    <a:p>
                      <a:pPr algn="ctr"/>
                      <a:r>
                        <a:rPr kumimoji="1" lang="ja-JP" altLang="en-US" sz="1000" b="0">
                          <a:latin typeface="Yu Mincho" panose="02020400000000000000" pitchFamily="18" charset="-128"/>
                          <a:ea typeface="Yu Mincho" panose="02020400000000000000" pitchFamily="18" charset="-128"/>
                        </a:rPr>
                        <a:t>メニュー名</a:t>
                      </a:r>
                    </a:p>
                  </a:txBody>
                  <a:tcPr anchor="ctr">
                    <a:lnL w="12700" cmpd="sng">
                      <a:noFill/>
                    </a:lnL>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保証形態</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掲載期間</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台数</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広告料金</a:t>
                      </a:r>
                      <a:r>
                        <a:rPr kumimoji="1" lang="ja-JP" altLang="en-US" sz="800" b="0">
                          <a:latin typeface="Yu Mincho" panose="02020400000000000000" pitchFamily="18" charset="-128"/>
                          <a:ea typeface="Yu Mincho" panose="02020400000000000000" pitchFamily="18" charset="-128"/>
                        </a:rPr>
                        <a:t>（税抜）</a:t>
                      </a:r>
                    </a:p>
                  </a:txBody>
                  <a:tcPr anchor="ctr">
                    <a:lnR w="12700" cmpd="sng">
                      <a:noFill/>
                    </a:ln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0218793"/>
                  </a:ext>
                </a:extLst>
              </a:tr>
              <a:tr h="370840">
                <a:tc>
                  <a:txBody>
                    <a:bodyPr/>
                    <a:lstStyle/>
                    <a:p>
                      <a:r>
                        <a:rPr kumimoji="1" lang="ja-JP" altLang="en-US" sz="1000" b="0" i="0" baseline="0">
                          <a:solidFill>
                            <a:schemeClr val="bg1"/>
                          </a:solidFill>
                          <a:latin typeface="游明朝" panose="02020400000000000000" pitchFamily="18" charset="-128"/>
                          <a:ea typeface="游明朝" panose="02020400000000000000" pitchFamily="18" charset="-128"/>
                          <a:cs typeface="Yu Mincho" charset="-128"/>
                        </a:rPr>
                        <a:t>シートベルト着用アナウンス</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txBody>
                  <a:tcPr anchor="ctr">
                    <a:lnL w="12700" cmpd="sng">
                      <a:noFill/>
                    </a:lnL>
                    <a:lnT w="19050" cap="flat" cmpd="sng" algn="ctr">
                      <a:solidFill>
                        <a:schemeClr val="bg1"/>
                      </a:solidFill>
                      <a:prstDash val="solid"/>
                      <a:round/>
                      <a:headEnd type="none" w="med" len="med"/>
                      <a:tailEnd type="none" w="med" len="med"/>
                    </a:lnT>
                    <a:lnB w="12700" cmpd="sng">
                      <a:noFill/>
                    </a:lnB>
                    <a:solidFill>
                      <a:srgbClr val="2B3A5B"/>
                    </a:solidFill>
                  </a:tcPr>
                </a:tc>
                <a:tc>
                  <a:txBody>
                    <a:bodyPr/>
                    <a:lstStyle/>
                    <a:p>
                      <a:pPr algn="ctr"/>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rPr>
                        <a:t>期間</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endParaRPr>
                    </a:p>
                    <a:p>
                      <a:pPr algn="ctr"/>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rPr>
                        <a:t>掲載保証</a:t>
                      </a:r>
                    </a:p>
                  </a:txBody>
                  <a:tcPr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rPr>
                        <a:t>1</a:t>
                      </a:r>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rPr>
                        <a:t>週間</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endParaRPr>
                    </a:p>
                    <a:p>
                      <a:pPr algn="ct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endParaRPr>
                    </a:p>
                    <a:p>
                      <a:pPr algn="ctr"/>
                      <a:r>
                        <a:rPr kumimoji="1" lang="ja-JP" altLang="en-US" sz="700">
                          <a:solidFill>
                            <a:schemeClr val="tx1">
                              <a:lumMod val="75000"/>
                              <a:lumOff val="25000"/>
                            </a:schemeClr>
                          </a:solidFill>
                          <a:latin typeface="Yu Mincho" panose="02020400000000000000" pitchFamily="18" charset="-128"/>
                          <a:ea typeface="Yu Mincho" panose="02020400000000000000" pitchFamily="18" charset="-128"/>
                        </a:rPr>
                        <a:t>月曜日</a:t>
                      </a:r>
                      <a:endParaRPr kumimoji="1" lang="en-US" altLang="ja-JP" sz="700" dirty="0">
                        <a:solidFill>
                          <a:schemeClr val="tx1">
                            <a:lumMod val="75000"/>
                            <a:lumOff val="25000"/>
                          </a:schemeClr>
                        </a:solidFill>
                        <a:latin typeface="Yu Mincho" panose="02020400000000000000" pitchFamily="18" charset="-128"/>
                        <a:ea typeface="Yu Mincho" panose="02020400000000000000" pitchFamily="18" charset="-128"/>
                      </a:endParaRPr>
                    </a:p>
                    <a:p>
                      <a:pPr algn="ctr"/>
                      <a:r>
                        <a:rPr kumimoji="1" lang="ja-JP" altLang="en-US" sz="700">
                          <a:solidFill>
                            <a:schemeClr val="tx1">
                              <a:lumMod val="75000"/>
                              <a:lumOff val="25000"/>
                            </a:schemeClr>
                          </a:solidFill>
                          <a:latin typeface="Yu Mincho" panose="02020400000000000000" pitchFamily="18" charset="-128"/>
                          <a:ea typeface="Yu Mincho" panose="02020400000000000000" pitchFamily="18" charset="-128"/>
                        </a:rPr>
                        <a:t>午前</a:t>
                      </a:r>
                      <a:r>
                        <a:rPr kumimoji="1" lang="en-US" altLang="ja-JP" sz="700" dirty="0">
                          <a:solidFill>
                            <a:schemeClr val="tx1">
                              <a:lumMod val="75000"/>
                              <a:lumOff val="25000"/>
                            </a:schemeClr>
                          </a:solidFill>
                          <a:latin typeface="Yu Mincho" panose="02020400000000000000" pitchFamily="18" charset="-128"/>
                          <a:ea typeface="Yu Mincho" panose="02020400000000000000" pitchFamily="18" charset="-128"/>
                        </a:rPr>
                        <a:t>0</a:t>
                      </a:r>
                      <a:r>
                        <a:rPr kumimoji="1" lang="ja-JP" altLang="en-US" sz="700">
                          <a:solidFill>
                            <a:schemeClr val="tx1">
                              <a:lumMod val="75000"/>
                              <a:lumOff val="25000"/>
                            </a:schemeClr>
                          </a:solidFill>
                          <a:latin typeface="Yu Mincho" panose="02020400000000000000" pitchFamily="18" charset="-128"/>
                          <a:ea typeface="Yu Mincho" panose="02020400000000000000" pitchFamily="18" charset="-128"/>
                        </a:rPr>
                        <a:t>時</a:t>
                      </a:r>
                      <a:endParaRPr kumimoji="1" lang="en-US" altLang="ja-JP" sz="700" dirty="0">
                        <a:solidFill>
                          <a:schemeClr val="tx1">
                            <a:lumMod val="75000"/>
                            <a:lumOff val="25000"/>
                          </a:schemeClr>
                        </a:solidFill>
                        <a:latin typeface="Yu Mincho" panose="02020400000000000000" pitchFamily="18" charset="-128"/>
                        <a:ea typeface="Yu Mincho" panose="02020400000000000000" pitchFamily="18" charset="-128"/>
                      </a:endParaRPr>
                    </a:p>
                    <a:p>
                      <a:pPr algn="ctr"/>
                      <a:r>
                        <a:rPr kumimoji="1" lang="ja-JP" altLang="en-US" sz="700">
                          <a:solidFill>
                            <a:schemeClr val="tx1">
                              <a:lumMod val="75000"/>
                              <a:lumOff val="25000"/>
                            </a:schemeClr>
                          </a:solidFill>
                          <a:latin typeface="Yu Mincho" panose="02020400000000000000" pitchFamily="18" charset="-128"/>
                          <a:ea typeface="Yu Mincho" panose="02020400000000000000" pitchFamily="18" charset="-128"/>
                        </a:rPr>
                        <a:t>掲載開始</a:t>
                      </a:r>
                    </a:p>
                  </a:txBody>
                  <a:tcPr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rPr>
                        <a:t>約</a:t>
                      </a:r>
                      <a:r>
                        <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rPr>
                        <a:t>55,000</a:t>
                      </a:r>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rPr>
                        <a:t>台</a:t>
                      </a:r>
                    </a:p>
                  </a:txBody>
                  <a:tcPr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1200" dirty="0">
                          <a:solidFill>
                            <a:schemeClr val="tx1">
                              <a:lumMod val="75000"/>
                              <a:lumOff val="25000"/>
                            </a:schemeClr>
                          </a:solidFill>
                          <a:latin typeface="Yu Mincho" panose="02020400000000000000" pitchFamily="18" charset="-128"/>
                          <a:ea typeface="Yu Mincho" panose="02020400000000000000" pitchFamily="18" charset="-128"/>
                        </a:rPr>
                        <a:t>180</a:t>
                      </a:r>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rPr>
                        <a:t>万円</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endParaRPr>
                    </a:p>
                    <a:p>
                      <a:pPr algn="ctr"/>
                      <a:r>
                        <a:rPr kumimoji="1" lang="en-US" altLang="ja-JP" sz="700" dirty="0">
                          <a:solidFill>
                            <a:schemeClr val="tx1">
                              <a:lumMod val="75000"/>
                              <a:lumOff val="25000"/>
                            </a:schemeClr>
                          </a:solidFill>
                          <a:latin typeface="Yu Mincho" panose="02020400000000000000" pitchFamily="18" charset="-128"/>
                          <a:ea typeface="Yu Mincho" panose="02020400000000000000" pitchFamily="18" charset="-128"/>
                        </a:rPr>
                        <a:t>@0.6</a:t>
                      </a:r>
                      <a:r>
                        <a:rPr kumimoji="1" lang="ja-JP" altLang="en-US" sz="700">
                          <a:solidFill>
                            <a:schemeClr val="tx1">
                              <a:lumMod val="75000"/>
                              <a:lumOff val="25000"/>
                            </a:schemeClr>
                          </a:solidFill>
                          <a:latin typeface="Yu Mincho" panose="02020400000000000000" pitchFamily="18" charset="-128"/>
                          <a:ea typeface="Yu Mincho" panose="02020400000000000000" pitchFamily="18" charset="-128"/>
                        </a:rPr>
                        <a:t>円</a:t>
                      </a:r>
                      <a:r>
                        <a:rPr kumimoji="1" lang="en-US" altLang="ja-JP" sz="700" dirty="0">
                          <a:solidFill>
                            <a:schemeClr val="tx1">
                              <a:lumMod val="75000"/>
                              <a:lumOff val="25000"/>
                            </a:schemeClr>
                          </a:solidFill>
                          <a:latin typeface="Yu Mincho" panose="02020400000000000000" pitchFamily="18" charset="-128"/>
                          <a:ea typeface="Yu Mincho" panose="02020400000000000000" pitchFamily="18" charset="-128"/>
                        </a:rPr>
                        <a:t>※</a:t>
                      </a:r>
                      <a:r>
                        <a:rPr kumimoji="1" lang="ja-JP" altLang="en-US" sz="700">
                          <a:solidFill>
                            <a:schemeClr val="tx1">
                              <a:lumMod val="75000"/>
                              <a:lumOff val="25000"/>
                            </a:schemeClr>
                          </a:solidFill>
                          <a:latin typeface="Yu Mincho" panose="02020400000000000000" pitchFamily="18" charset="-128"/>
                          <a:ea typeface="Yu Mincho" panose="02020400000000000000" pitchFamily="18" charset="-128"/>
                        </a:rPr>
                        <a:t>目安</a:t>
                      </a:r>
                    </a:p>
                  </a:txBody>
                  <a:tcPr anchor="ctr">
                    <a:lnR w="12700" cmpd="sng">
                      <a:noFill/>
                    </a:ln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extLst>
                  <a:ext uri="{0D108BD9-81ED-4DB2-BD59-A6C34878D82A}">
                    <a16:rowId xmlns:a16="http://schemas.microsoft.com/office/drawing/2014/main" val="2115137417"/>
                  </a:ext>
                </a:extLst>
              </a:tr>
            </a:tbl>
          </a:graphicData>
        </a:graphic>
      </p:graphicFrame>
      <p:sp>
        <p:nvSpPr>
          <p:cNvPr id="8" name="正方形/長方形 13">
            <a:extLst>
              <a:ext uri="{FF2B5EF4-FFF2-40B4-BE49-F238E27FC236}">
                <a16:creationId xmlns:a16="http://schemas.microsoft.com/office/drawing/2014/main" id="{DF863F64-EF1E-CF48-81BD-7DB8EC95F052}"/>
              </a:ext>
            </a:extLst>
          </p:cNvPr>
          <p:cNvSpPr>
            <a:spLocks noChangeArrowheads="1"/>
          </p:cNvSpPr>
          <p:nvPr/>
        </p:nvSpPr>
        <p:spPr bwMode="auto">
          <a:xfrm>
            <a:off x="468313" y="242325"/>
            <a:ext cx="39276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ja-JP" altLang="en-US" sz="1600" b="1">
                <a:solidFill>
                  <a:srgbClr val="595959"/>
                </a:solidFill>
                <a:latin typeface="游明朝 Demibold" panose="02020600000000000000" pitchFamily="18" charset="-128"/>
                <a:ea typeface="游明朝 Demibold" panose="02020600000000000000" pitchFamily="18" charset="-128"/>
              </a:rPr>
              <a:t>シートベルト着用アナウンス</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10" name="正方形/長方形 17">
            <a:extLst>
              <a:ext uri="{FF2B5EF4-FFF2-40B4-BE49-F238E27FC236}">
                <a16:creationId xmlns:a16="http://schemas.microsoft.com/office/drawing/2014/main" id="{6A36FE74-1CAF-AB42-ABC4-8F52D59394C9}"/>
              </a:ext>
            </a:extLst>
          </p:cNvPr>
          <p:cNvSpPr>
            <a:spLocks noChangeArrowheads="1"/>
          </p:cNvSpPr>
          <p:nvPr/>
        </p:nvSpPr>
        <p:spPr bwMode="auto">
          <a:xfrm>
            <a:off x="887413" y="3727439"/>
            <a:ext cx="2742306" cy="464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Yu Mincho" panose="02020400000000000000" pitchFamily="18" charset="-128"/>
                <a:ea typeface="Yu Mincho" panose="02020400000000000000" pitchFamily="18" charset="-128"/>
              </a:rPr>
              <a:t>掲載事例：株式会社テレビ東京「テレビ東京・</a:t>
            </a:r>
            <a:r>
              <a:rPr lang="en" altLang="ja-JP" sz="800" dirty="0">
                <a:solidFill>
                  <a:srgbClr val="4D4D4C"/>
                </a:solidFill>
                <a:latin typeface="Yu Mincho" panose="02020400000000000000" pitchFamily="18" charset="-128"/>
                <a:ea typeface="Yu Mincho" panose="02020400000000000000" pitchFamily="18" charset="-128"/>
              </a:rPr>
              <a:t>AT-X</a:t>
            </a:r>
            <a:r>
              <a:rPr lang="ja-JP" altLang="en-US" sz="800">
                <a:solidFill>
                  <a:srgbClr val="4D4D4C"/>
                </a:solidFill>
                <a:latin typeface="Yu Mincho" panose="02020400000000000000" pitchFamily="18" charset="-128"/>
                <a:ea typeface="Yu Mincho" panose="02020400000000000000" pitchFamily="18" charset="-128"/>
              </a:rPr>
              <a:t>」</a:t>
            </a:r>
            <a:endParaRPr lang="en-US" altLang="ja-JP" sz="800" dirty="0">
              <a:solidFill>
                <a:srgbClr val="4D4D4C"/>
              </a:solidFill>
              <a:latin typeface="Yu Mincho" panose="02020400000000000000" pitchFamily="18" charset="-128"/>
              <a:ea typeface="Yu Mincho" panose="02020400000000000000" pitchFamily="18" charset="-128"/>
            </a:endParaRPr>
          </a:p>
          <a:p>
            <a:pPr eaLnBrk="1" hangingPunct="1"/>
            <a:r>
              <a:rPr lang="ja-JP" altLang="en-US" sz="800">
                <a:solidFill>
                  <a:srgbClr val="4D4D4C"/>
                </a:solidFill>
                <a:latin typeface="Yu Mincho" panose="02020400000000000000" pitchFamily="18" charset="-128"/>
                <a:ea typeface="Yu Mincho" panose="02020400000000000000" pitchFamily="18" charset="-128"/>
              </a:rPr>
              <a:t>タイトル：オッドタクシー</a:t>
            </a:r>
          </a:p>
          <a:p>
            <a:pPr eaLnBrk="1" hangingPunct="1"/>
            <a:r>
              <a:rPr lang="ja-JP" altLang="en-US" sz="800">
                <a:solidFill>
                  <a:srgbClr val="4D4D4C"/>
                </a:solidFill>
                <a:latin typeface="Yu Mincho" panose="02020400000000000000" pitchFamily="18" charset="-128"/>
                <a:ea typeface="Yu Mincho" panose="02020400000000000000" pitchFamily="18" charset="-128"/>
              </a:rPr>
              <a:t>　　　　　</a:t>
            </a:r>
            <a:r>
              <a:rPr lang="en-US" altLang="ja-JP" sz="800" dirty="0">
                <a:solidFill>
                  <a:srgbClr val="4D4D4C"/>
                </a:solidFill>
                <a:latin typeface="Yu Mincho" panose="02020400000000000000" pitchFamily="18" charset="-128"/>
                <a:ea typeface="Yu Mincho" panose="02020400000000000000" pitchFamily="18" charset="-128"/>
              </a:rPr>
              <a:t>© </a:t>
            </a:r>
            <a:r>
              <a:rPr lang="en" altLang="ja-JP" sz="800" dirty="0">
                <a:solidFill>
                  <a:srgbClr val="4D4D4C"/>
                </a:solidFill>
                <a:latin typeface="Yu Mincho" panose="02020400000000000000" pitchFamily="18" charset="-128"/>
                <a:ea typeface="Yu Mincho" panose="02020400000000000000" pitchFamily="18" charset="-128"/>
              </a:rPr>
              <a:t>P.I.C.S. / </a:t>
            </a:r>
            <a:r>
              <a:rPr lang="ja-JP" altLang="en-US" sz="800">
                <a:solidFill>
                  <a:srgbClr val="4D4D4C"/>
                </a:solidFill>
                <a:latin typeface="Yu Mincho" panose="02020400000000000000" pitchFamily="18" charset="-128"/>
                <a:ea typeface="Yu Mincho" panose="02020400000000000000" pitchFamily="18" charset="-128"/>
              </a:rPr>
              <a:t>小戸川交通パートナーズ</a:t>
            </a:r>
          </a:p>
        </p:txBody>
      </p:sp>
    </p:spTree>
    <p:extLst>
      <p:ext uri="{BB962C8B-B14F-4D97-AF65-F5344CB8AC3E}">
        <p14:creationId xmlns:p14="http://schemas.microsoft.com/office/powerpoint/2010/main" val="31234517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19">
            <a:extLst>
              <a:ext uri="{FF2B5EF4-FFF2-40B4-BE49-F238E27FC236}">
                <a16:creationId xmlns:a16="http://schemas.microsoft.com/office/drawing/2014/main" id="{60E1C908-9FCD-3C43-9E55-15E613FC52C1}"/>
              </a:ext>
            </a:extLst>
          </p:cNvPr>
          <p:cNvSpPr>
            <a:spLocks noChangeArrowheads="1"/>
          </p:cNvSpPr>
          <p:nvPr/>
        </p:nvSpPr>
        <p:spPr bwMode="auto">
          <a:xfrm>
            <a:off x="192699" y="566090"/>
            <a:ext cx="8832867" cy="692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fontAlgn="base">
              <a:lnSpc>
                <a:spcPct val="130000"/>
              </a:lnSpc>
              <a:spcBef>
                <a:spcPct val="0"/>
              </a:spcBef>
              <a:spcAft>
                <a:spcPct val="0"/>
              </a:spcAft>
            </a:pPr>
            <a:r>
              <a:rPr lang="ja-JP" altLang="en-US" sz="1026" dirty="0">
                <a:solidFill>
                  <a:prstClr val="black">
                    <a:lumMod val="65000"/>
                    <a:lumOff val="35000"/>
                  </a:prstClr>
                </a:solidFill>
                <a:latin typeface="Yu Mincho" panose="02020400000000000000" pitchFamily="18" charset="-128"/>
                <a:ea typeface="Yu Mincho" panose="02020400000000000000" pitchFamily="18" charset="-128"/>
              </a:rPr>
              <a:t>ビジネスマン人口の</a:t>
            </a:r>
            <a:r>
              <a:rPr lang="ja-JP" altLang="en-US" sz="1026">
                <a:solidFill>
                  <a:prstClr val="black">
                    <a:lumMod val="65000"/>
                    <a:lumOff val="35000"/>
                  </a:prstClr>
                </a:solidFill>
                <a:latin typeface="Yu Mincho" panose="02020400000000000000" pitchFamily="18" charset="-128"/>
                <a:ea typeface="Yu Mincho" panose="02020400000000000000" pitchFamily="18" charset="-128"/>
              </a:rPr>
              <a:t>多い都内に点在</a:t>
            </a:r>
            <a:r>
              <a:rPr lang="ja-JP" altLang="en-US" sz="1026" dirty="0">
                <a:solidFill>
                  <a:prstClr val="black">
                    <a:lumMod val="65000"/>
                    <a:lumOff val="35000"/>
                  </a:prstClr>
                </a:solidFill>
                <a:latin typeface="Yu Mincho" panose="02020400000000000000" pitchFamily="18" charset="-128"/>
                <a:ea typeface="Yu Mincho" panose="02020400000000000000" pitchFamily="18" charset="-128"/>
              </a:rPr>
              <a:t>するタクシーシェルター（屋根付きタクシー</a:t>
            </a:r>
            <a:r>
              <a:rPr lang="ja-JP" altLang="en-US" sz="1026">
                <a:solidFill>
                  <a:prstClr val="black">
                    <a:lumMod val="65000"/>
                    <a:lumOff val="35000"/>
                  </a:prstClr>
                </a:solidFill>
                <a:latin typeface="Yu Mincho" panose="02020400000000000000" pitchFamily="18" charset="-128"/>
                <a:ea typeface="Yu Mincho" panose="02020400000000000000" pitchFamily="18" charset="-128"/>
              </a:rPr>
              <a:t>乗り場） </a:t>
            </a:r>
            <a:r>
              <a:rPr lang="en-US" altLang="ja-JP" sz="1026" dirty="0">
                <a:solidFill>
                  <a:prstClr val="black">
                    <a:lumMod val="65000"/>
                    <a:lumOff val="35000"/>
                  </a:prstClr>
                </a:solidFill>
                <a:latin typeface="Yu Mincho" panose="02020400000000000000" pitchFamily="18" charset="-128"/>
                <a:ea typeface="Yu Mincho" panose="02020400000000000000" pitchFamily="18" charset="-128"/>
              </a:rPr>
              <a:t>8</a:t>
            </a:r>
            <a:r>
              <a:rPr lang="ja-JP" altLang="en-US" sz="1026">
                <a:solidFill>
                  <a:prstClr val="black">
                    <a:lumMod val="65000"/>
                    <a:lumOff val="35000"/>
                  </a:prstClr>
                </a:solidFill>
                <a:latin typeface="Yu Mincho" panose="02020400000000000000" pitchFamily="18" charset="-128"/>
                <a:ea typeface="Yu Mincho" panose="02020400000000000000" pitchFamily="18" charset="-128"/>
              </a:rPr>
              <a:t>か所をジャックできるオプションメニューとなります。</a:t>
            </a:r>
            <a:br>
              <a:rPr lang="en-US" altLang="ja-JP" sz="1026" dirty="0">
                <a:solidFill>
                  <a:prstClr val="black">
                    <a:lumMod val="65000"/>
                    <a:lumOff val="35000"/>
                  </a:prstClr>
                </a:solidFill>
                <a:latin typeface="Yu Mincho" panose="02020400000000000000" pitchFamily="18" charset="-128"/>
                <a:ea typeface="Yu Mincho" panose="02020400000000000000" pitchFamily="18" charset="-128"/>
              </a:rPr>
            </a:br>
            <a:r>
              <a:rPr lang="en-US" altLang="ja-JP" sz="1026" dirty="0">
                <a:solidFill>
                  <a:prstClr val="black">
                    <a:lumMod val="65000"/>
                    <a:lumOff val="35000"/>
                  </a:prstClr>
                </a:solidFill>
                <a:latin typeface="Yu Mincho" panose="02020400000000000000" pitchFamily="18" charset="-128"/>
                <a:ea typeface="Yu Mincho" panose="02020400000000000000" pitchFamily="18" charset="-128"/>
              </a:rPr>
              <a:t>Tokyo Prime</a:t>
            </a:r>
            <a:r>
              <a:rPr lang="ja-JP" altLang="en-US" sz="1026">
                <a:solidFill>
                  <a:prstClr val="black">
                    <a:lumMod val="65000"/>
                    <a:lumOff val="35000"/>
                  </a:prstClr>
                </a:solidFill>
                <a:latin typeface="Yu Mincho" panose="02020400000000000000" pitchFamily="18" charset="-128"/>
                <a:ea typeface="Yu Mincho" panose="02020400000000000000" pitchFamily="18" charset="-128"/>
              </a:rPr>
              <a:t>の各メニューと</a:t>
            </a:r>
            <a:r>
              <a:rPr lang="ja-JP" altLang="en-US" sz="1026" dirty="0">
                <a:solidFill>
                  <a:prstClr val="black">
                    <a:lumMod val="65000"/>
                    <a:lumOff val="35000"/>
                  </a:prstClr>
                </a:solidFill>
                <a:latin typeface="Yu Mincho" panose="02020400000000000000" pitchFamily="18" charset="-128"/>
                <a:ea typeface="Yu Mincho" panose="02020400000000000000" pitchFamily="18" charset="-128"/>
              </a:rPr>
              <a:t>セットでご実施いただくことで、タクシーの待ち時間から乗車中まで継続して広告訴求が可能となります。</a:t>
            </a:r>
          </a:p>
          <a:p>
            <a:pPr defTabSz="390997" fontAlgn="base">
              <a:lnSpc>
                <a:spcPct val="130000"/>
              </a:lnSpc>
              <a:spcBef>
                <a:spcPct val="0"/>
              </a:spcBef>
              <a:spcAft>
                <a:spcPct val="0"/>
              </a:spcAft>
            </a:pPr>
            <a:endParaRPr lang="en-US" altLang="ja-JP" sz="1026" dirty="0">
              <a:solidFill>
                <a:prstClr val="black">
                  <a:lumMod val="65000"/>
                  <a:lumOff val="35000"/>
                </a:prstClr>
              </a:solidFill>
              <a:latin typeface="Yu Mincho" panose="02020400000000000000" pitchFamily="18" charset="-128"/>
              <a:ea typeface="Yu Mincho" panose="02020400000000000000" pitchFamily="18" charset="-128"/>
            </a:endParaRPr>
          </a:p>
        </p:txBody>
      </p:sp>
      <p:graphicFrame>
        <p:nvGraphicFramePr>
          <p:cNvPr id="7" name="表 6">
            <a:extLst>
              <a:ext uri="{FF2B5EF4-FFF2-40B4-BE49-F238E27FC236}">
                <a16:creationId xmlns:a16="http://schemas.microsoft.com/office/drawing/2014/main" id="{1DC37D84-6034-6C4F-888E-B517D7E160C4}"/>
              </a:ext>
            </a:extLst>
          </p:cNvPr>
          <p:cNvGraphicFramePr>
            <a:graphicFrameLocks noGrp="1"/>
          </p:cNvGraphicFramePr>
          <p:nvPr>
            <p:extLst>
              <p:ext uri="{D42A27DB-BD31-4B8C-83A1-F6EECF244321}">
                <p14:modId xmlns:p14="http://schemas.microsoft.com/office/powerpoint/2010/main" val="32567858"/>
              </p:ext>
            </p:extLst>
          </p:nvPr>
        </p:nvGraphicFramePr>
        <p:xfrm>
          <a:off x="6069209" y="1219632"/>
          <a:ext cx="3946292" cy="4616880"/>
        </p:xfrm>
        <a:graphic>
          <a:graphicData uri="http://schemas.openxmlformats.org/drawingml/2006/table">
            <a:tbl>
              <a:tblPr firstRow="1" bandRow="1">
                <a:tableStyleId>{2D5ABB26-0587-4C30-8999-92F81FD0307C}</a:tableStyleId>
              </a:tblPr>
              <a:tblGrid>
                <a:gridCol w="872339">
                  <a:extLst>
                    <a:ext uri="{9D8B030D-6E8A-4147-A177-3AD203B41FA5}">
                      <a16:colId xmlns:a16="http://schemas.microsoft.com/office/drawing/2014/main" val="20000"/>
                    </a:ext>
                  </a:extLst>
                </a:gridCol>
                <a:gridCol w="3073953">
                  <a:extLst>
                    <a:ext uri="{9D8B030D-6E8A-4147-A177-3AD203B41FA5}">
                      <a16:colId xmlns:a16="http://schemas.microsoft.com/office/drawing/2014/main" val="20001"/>
                    </a:ext>
                  </a:extLst>
                </a:gridCol>
              </a:tblGrid>
              <a:tr h="229056">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掲出枠数</a:t>
                      </a:r>
                      <a:endPar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以下</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8</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枠全てを</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ヶ月</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社で独占掲出</a:t>
                      </a:r>
                      <a:endParaRPr kumimoji="1" lang="en-US" altLang="ja-JP" sz="9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78188" marR="78188" marT="39103" marB="39103"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793427">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掲出エリア</a:t>
                      </a:r>
                      <a:endParaRPr kumimoji="1" lang="en-US" altLang="ja-JP" sz="900" b="0" i="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900" b="0" i="0">
                          <a:solidFill>
                            <a:schemeClr val="bg1"/>
                          </a:solidFill>
                          <a:latin typeface="游明朝" panose="02020400000000000000" pitchFamily="18" charset="-128"/>
                          <a:ea typeface="游明朝" panose="02020400000000000000" pitchFamily="18" charset="-128"/>
                          <a:cs typeface="Yu Mincho" charset="-128"/>
                        </a:rPr>
                        <a:t>(</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詳細</a:t>
                      </a:r>
                      <a:r>
                        <a:rPr kumimoji="1" lang="en-US" altLang="ja-JP" sz="900" b="0" i="0">
                          <a:solidFill>
                            <a:schemeClr val="bg1"/>
                          </a:solidFill>
                          <a:latin typeface="游明朝" panose="02020400000000000000" pitchFamily="18" charset="-128"/>
                          <a:ea typeface="游明朝" panose="02020400000000000000" pitchFamily="18" charset="-128"/>
                          <a:cs typeface="Yu Mincho" charset="-128"/>
                        </a:rPr>
                        <a:t>)</a:t>
                      </a:r>
                      <a:endPar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buFont typeface="Arial" panose="020B0604020202020204" pitchFamily="34" charset="0"/>
                        <a:buNone/>
                      </a:pPr>
                      <a:r>
                        <a:rPr kumimoji="1" lang="ja-JP" altLang="en-US"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三田国際ビルヂング前／コレド日本橋前／</a:t>
                      </a:r>
                      <a:endParaRPr kumimoji="1" lang="en-US" altLang="ja-JP"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indent="0">
                        <a:buFont typeface="Arial" panose="020B0604020202020204" pitchFamily="34" charset="0"/>
                        <a:buNone/>
                      </a:pPr>
                      <a:r>
                        <a:rPr kumimoji="1" lang="ja-JP" altLang="en-US"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山王パークタワー前／ベルビー赤坂前／</a:t>
                      </a:r>
                      <a:endParaRPr kumimoji="1" lang="en-US" altLang="ja-JP"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indent="0">
                        <a:buFont typeface="Arial" panose="020B0604020202020204" pitchFamily="34" charset="0"/>
                        <a:buNone/>
                      </a:pPr>
                      <a:r>
                        <a:rPr kumimoji="1" lang="ja-JP" altLang="en-US"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代々木駅西口前／五反田駅西口前／</a:t>
                      </a:r>
                      <a:endParaRPr kumimoji="1" lang="en-US" altLang="ja-JP"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indent="0">
                        <a:buFont typeface="Arial" panose="020B0604020202020204" pitchFamily="34" charset="0"/>
                        <a:buNone/>
                      </a:pPr>
                      <a:r>
                        <a:rPr kumimoji="1" lang="ja-JP" altLang="en-US"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大井町駅西口前／イトーヨーカドー大井町店際</a:t>
                      </a:r>
                      <a:endParaRPr kumimoji="1" lang="ja-JP" altLang="en-US" sz="85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78188" marR="78188" marT="39103" marB="39103"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318261">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掲出方法</a:t>
                      </a:r>
                      <a:endPar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5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ポスター（ユポ紙）出力したものを設置</a:t>
                      </a:r>
                      <a:endParaRPr kumimoji="1" lang="en-US" altLang="ja-JP" sz="85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kumimoji="1" lang="ja-JP" altLang="en-US"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点灯時間：</a:t>
                      </a:r>
                      <a:r>
                        <a:rPr kumimoji="1" lang="en-US" altLang="ja-JP"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14:00</a:t>
                      </a:r>
                      <a:r>
                        <a:rPr kumimoji="1" lang="ja-JP" altLang="en-US"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～翌</a:t>
                      </a:r>
                      <a:r>
                        <a:rPr kumimoji="1" lang="en-US" altLang="ja-JP"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10:00</a:t>
                      </a:r>
                      <a:endParaRPr kumimoji="1" lang="en-US" altLang="ja-JP" sz="6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29056">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平日の交通量</a:t>
                      </a:r>
                      <a:endPar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約</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22</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万人</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日　</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※8</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ヶ所合計</a:t>
                      </a:r>
                      <a:endParaRPr kumimoji="1" lang="en-US" altLang="ja-JP" sz="9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78188" marR="78188" marT="39103" marB="39103"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3047080">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掲出条件</a:t>
                      </a:r>
                      <a:endPar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nSpc>
                          <a:spcPct val="150000"/>
                        </a:lnSpc>
                        <a:buFont typeface="Arial" panose="020B0604020202020204" pitchFamily="34" charset="0"/>
                        <a:buNone/>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■掲載可否基準及び注意事項</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marR="0" lvl="0" indent="-171450" algn="l" defTabSz="861993"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Tokyo Prime</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の</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Pure Ads</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Area Ads”</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東京指定</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ご実施の　　広告主様限定です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広告料金は手数料が含まれたグロス金額（税別）です</a:t>
                      </a: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実施には広告料金と設置料金が必要となります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掲載エリアを分割してのご購入はできかねます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全エリアともに、対象となる各行政に対し、広告掲載前に屋外広告物申請が必須となります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港区エリアに関しては屋外広告物申請の前に、景観事前協議が必要となります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endParaRPr kumimoji="1" lang="en-US" altLang="ja-JP" sz="5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0" indent="0">
                        <a:lnSpc>
                          <a:spcPct val="150000"/>
                        </a:lnSpc>
                        <a:buFont typeface="Arial" panose="020B0604020202020204" pitchFamily="34" charset="0"/>
                        <a:buNone/>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■その他</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当該メニューの詳細情報は、以下資料をご確認ください</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0" indent="0">
                        <a:lnSpc>
                          <a:spcPct val="150000"/>
                        </a:lnSpc>
                        <a:buFont typeface="Arial" panose="020B0604020202020204" pitchFamily="34" charset="0"/>
                        <a:buNone/>
                      </a:pP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hlinkClick r:id="rId2"/>
                        </a:rPr>
                        <a:t>https://fout.box.com/s/3ar2zus0kfft9rnw57abzntf5eurz071</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お申込の際は、各営業担当までご連絡ください</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78188" marR="78188" marT="39103" marB="39103">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sp>
        <p:nvSpPr>
          <p:cNvPr id="8" name="正方形/長方形 7">
            <a:extLst>
              <a:ext uri="{FF2B5EF4-FFF2-40B4-BE49-F238E27FC236}">
                <a16:creationId xmlns:a16="http://schemas.microsoft.com/office/drawing/2014/main" id="{BDC2ACAE-E625-8841-9962-577D916CCEA8}"/>
              </a:ext>
            </a:extLst>
          </p:cNvPr>
          <p:cNvSpPr/>
          <p:nvPr/>
        </p:nvSpPr>
        <p:spPr>
          <a:xfrm>
            <a:off x="925213" y="4807596"/>
            <a:ext cx="3301887" cy="395430"/>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defTabSz="390997" eaLnBrk="0" fontAlgn="base" hangingPunct="0">
              <a:spcBef>
                <a:spcPct val="0"/>
              </a:spcBef>
              <a:spcAft>
                <a:spcPct val="0"/>
              </a:spcAft>
            </a:pPr>
            <a:endParaRPr kumimoji="1" lang="ja-JP" altLang="en-US" sz="1809">
              <a:solidFill>
                <a:prstClr val="white"/>
              </a:solidFill>
              <a:latin typeface="Cambria" panose="02040503050406030204"/>
              <a:ea typeface="HG明朝B" panose="02020809000000000000" pitchFamily="17" charset="-128"/>
            </a:endParaRPr>
          </a:p>
        </p:txBody>
      </p:sp>
      <p:sp>
        <p:nvSpPr>
          <p:cNvPr id="9" name="正方形/長方形 13">
            <a:extLst>
              <a:ext uri="{FF2B5EF4-FFF2-40B4-BE49-F238E27FC236}">
                <a16:creationId xmlns:a16="http://schemas.microsoft.com/office/drawing/2014/main" id="{FC6ABB6E-24C5-C646-96AE-BC4B55DEEA6F}"/>
              </a:ext>
            </a:extLst>
          </p:cNvPr>
          <p:cNvSpPr>
            <a:spLocks noChangeArrowheads="1"/>
          </p:cNvSpPr>
          <p:nvPr/>
        </p:nvSpPr>
        <p:spPr bwMode="auto">
          <a:xfrm>
            <a:off x="192699" y="292862"/>
            <a:ext cx="35173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fontAlgn="base">
              <a:spcBef>
                <a:spcPct val="0"/>
              </a:spcBef>
              <a:spcAft>
                <a:spcPct val="0"/>
              </a:spcAft>
            </a:pPr>
            <a:r>
              <a:rPr lang="ja-JP" altLang="ja-JP" sz="1600" b="1" dirty="0">
                <a:solidFill>
                  <a:srgbClr val="595959"/>
                </a:solidFill>
                <a:latin typeface="游明朝 Demibold" panose="02020600000000000000" pitchFamily="18" charset="-128"/>
                <a:ea typeface="游明朝 Demibold" panose="02020600000000000000" pitchFamily="18" charset="-128"/>
              </a:rPr>
              <a:t>“</a:t>
            </a:r>
            <a:r>
              <a:rPr lang="ja-JP" altLang="en-US" sz="1600" b="1">
                <a:solidFill>
                  <a:srgbClr val="595959"/>
                </a:solidFill>
                <a:latin typeface="游明朝 Demibold" panose="02020600000000000000" pitchFamily="18" charset="-128"/>
                <a:ea typeface="游明朝 Demibold" panose="02020600000000000000" pitchFamily="18" charset="-128"/>
              </a:rPr>
              <a:t>タクシーシェルター広告</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dirty="0">
                <a:solidFill>
                  <a:srgbClr val="595959"/>
                </a:solidFill>
                <a:latin typeface="游明朝 Demibold" panose="02020600000000000000" pitchFamily="18" charset="-128"/>
                <a:ea typeface="游明朝 Demibold" panose="02020600000000000000" pitchFamily="18" charset="-128"/>
              </a:rPr>
              <a:t>メニュー</a:t>
            </a:r>
          </a:p>
        </p:txBody>
      </p:sp>
      <p:graphicFrame>
        <p:nvGraphicFramePr>
          <p:cNvPr id="10" name="表 6">
            <a:extLst>
              <a:ext uri="{FF2B5EF4-FFF2-40B4-BE49-F238E27FC236}">
                <a16:creationId xmlns:a16="http://schemas.microsoft.com/office/drawing/2014/main" id="{3FA356A4-A0DF-4643-A26D-856CAECE54AE}"/>
              </a:ext>
            </a:extLst>
          </p:cNvPr>
          <p:cNvGraphicFramePr>
            <a:graphicFrameLocks noGrp="1"/>
          </p:cNvGraphicFramePr>
          <p:nvPr>
            <p:extLst>
              <p:ext uri="{D42A27DB-BD31-4B8C-83A1-F6EECF244321}">
                <p14:modId xmlns:p14="http://schemas.microsoft.com/office/powerpoint/2010/main" val="84358337"/>
              </p:ext>
            </p:extLst>
          </p:nvPr>
        </p:nvGraphicFramePr>
        <p:xfrm>
          <a:off x="598111" y="3522751"/>
          <a:ext cx="4583248" cy="929742"/>
        </p:xfrm>
        <a:graphic>
          <a:graphicData uri="http://schemas.openxmlformats.org/drawingml/2006/table">
            <a:tbl>
              <a:tblPr firstRow="1" bandRow="1">
                <a:tableStyleId>{F5AB1C69-6EDB-4FF4-983F-18BD219EF322}</a:tableStyleId>
              </a:tblPr>
              <a:tblGrid>
                <a:gridCol w="1251954">
                  <a:extLst>
                    <a:ext uri="{9D8B030D-6E8A-4147-A177-3AD203B41FA5}">
                      <a16:colId xmlns:a16="http://schemas.microsoft.com/office/drawing/2014/main" val="3296458513"/>
                    </a:ext>
                  </a:extLst>
                </a:gridCol>
                <a:gridCol w="830146">
                  <a:extLst>
                    <a:ext uri="{9D8B030D-6E8A-4147-A177-3AD203B41FA5}">
                      <a16:colId xmlns:a16="http://schemas.microsoft.com/office/drawing/2014/main" val="3621600783"/>
                    </a:ext>
                  </a:extLst>
                </a:gridCol>
                <a:gridCol w="792887">
                  <a:extLst>
                    <a:ext uri="{9D8B030D-6E8A-4147-A177-3AD203B41FA5}">
                      <a16:colId xmlns:a16="http://schemas.microsoft.com/office/drawing/2014/main" val="2829361384"/>
                    </a:ext>
                  </a:extLst>
                </a:gridCol>
                <a:gridCol w="736663">
                  <a:extLst>
                    <a:ext uri="{9D8B030D-6E8A-4147-A177-3AD203B41FA5}">
                      <a16:colId xmlns:a16="http://schemas.microsoft.com/office/drawing/2014/main" val="3177235041"/>
                    </a:ext>
                  </a:extLst>
                </a:gridCol>
                <a:gridCol w="971598">
                  <a:extLst>
                    <a:ext uri="{9D8B030D-6E8A-4147-A177-3AD203B41FA5}">
                      <a16:colId xmlns:a16="http://schemas.microsoft.com/office/drawing/2014/main" val="2336186272"/>
                    </a:ext>
                  </a:extLst>
                </a:gridCol>
              </a:tblGrid>
              <a:tr h="317155">
                <a:tc>
                  <a:txBody>
                    <a:bodyPr/>
                    <a:lstStyle/>
                    <a:p>
                      <a:pPr algn="ctr"/>
                      <a:r>
                        <a:rPr kumimoji="1" lang="ja-JP" altLang="en-US" sz="900" b="0">
                          <a:latin typeface="Yu Mincho" panose="02020400000000000000" pitchFamily="18" charset="-128"/>
                          <a:ea typeface="Yu Mincho" panose="02020400000000000000" pitchFamily="18" charset="-128"/>
                        </a:rPr>
                        <a:t>メニュー名</a:t>
                      </a:r>
                    </a:p>
                  </a:txBody>
                  <a:tcPr marL="78203" marR="78203" marT="39101" marB="39101" anchor="ctr">
                    <a:lnL w="12700" cmpd="sng">
                      <a:noFill/>
                    </a:lnL>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a:latin typeface="Yu Mincho" panose="02020400000000000000" pitchFamily="18" charset="-128"/>
                          <a:ea typeface="Yu Mincho" panose="02020400000000000000" pitchFamily="18" charset="-128"/>
                        </a:rPr>
                        <a:t>保証形態</a:t>
                      </a: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a:latin typeface="Yu Mincho" panose="02020400000000000000" pitchFamily="18" charset="-128"/>
                          <a:ea typeface="Yu Mincho" panose="02020400000000000000" pitchFamily="18" charset="-128"/>
                        </a:rPr>
                        <a:t>掲載期間</a:t>
                      </a: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dirty="0">
                          <a:latin typeface="Yu Mincho" panose="02020400000000000000" pitchFamily="18" charset="-128"/>
                          <a:ea typeface="Yu Mincho" panose="02020400000000000000" pitchFamily="18" charset="-128"/>
                        </a:rPr>
                        <a:t>掲出エリア</a:t>
                      </a: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dirty="0">
                          <a:latin typeface="Yu Mincho" panose="02020400000000000000" pitchFamily="18" charset="-128"/>
                          <a:ea typeface="Yu Mincho" panose="02020400000000000000" pitchFamily="18" charset="-128"/>
                        </a:rPr>
                        <a:t>広告料金</a:t>
                      </a:r>
                      <a:r>
                        <a:rPr kumimoji="1" lang="ja-JP" altLang="en-US" sz="700" b="0" dirty="0">
                          <a:latin typeface="Yu Mincho" panose="02020400000000000000" pitchFamily="18" charset="-128"/>
                          <a:ea typeface="Yu Mincho" panose="02020400000000000000" pitchFamily="18" charset="-128"/>
                        </a:rPr>
                        <a:t>（税抜）</a:t>
                      </a:r>
                    </a:p>
                  </a:txBody>
                  <a:tcPr marL="78203" marR="78203" marT="39101" marB="39101" anchor="ctr">
                    <a:lnR w="12700" cmpd="sng">
                      <a:noFill/>
                    </a:ln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0218793"/>
                  </a:ext>
                </a:extLst>
              </a:tr>
              <a:tr h="612587">
                <a:tc>
                  <a:txBody>
                    <a:bodyPr/>
                    <a:lstStyle/>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タクシーシェルター広告</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78203" marR="78203" marT="39101" marB="39101" anchor="ctr">
                    <a:lnL w="12700" cmpd="sng">
                      <a:noFill/>
                    </a:lnL>
                    <a:lnT w="19050" cap="flat" cmpd="sng" algn="ctr">
                      <a:solidFill>
                        <a:schemeClr val="bg1"/>
                      </a:solidFill>
                      <a:prstDash val="solid"/>
                      <a:round/>
                      <a:headEnd type="none" w="med" len="med"/>
                      <a:tailEnd type="none" w="med" len="med"/>
                    </a:lnT>
                    <a:lnB w="12700" cmpd="sng">
                      <a:noFill/>
                    </a:lnB>
                    <a:solidFill>
                      <a:srgbClr val="2B3A5B"/>
                    </a:solidFill>
                  </a:tcPr>
                </a:tc>
                <a:tc>
                  <a:txBody>
                    <a:bodyPr/>
                    <a:lstStyle/>
                    <a:p>
                      <a:pPr algn="ctr"/>
                      <a:r>
                        <a:rPr kumimoji="1" lang="ja-JP" altLang="en-US" sz="900" dirty="0">
                          <a:solidFill>
                            <a:schemeClr val="tx1">
                              <a:lumMod val="75000"/>
                              <a:lumOff val="25000"/>
                            </a:schemeClr>
                          </a:solidFill>
                          <a:latin typeface="Yu Mincho" panose="02020400000000000000" pitchFamily="18" charset="-128"/>
                          <a:ea typeface="Yu Mincho" panose="02020400000000000000" pitchFamily="18" charset="-128"/>
                        </a:rPr>
                        <a:t>期間</a:t>
                      </a:r>
                      <a:endPar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endParaRPr>
                    </a:p>
                    <a:p>
                      <a:pPr algn="ctr"/>
                      <a:r>
                        <a:rPr kumimoji="1" lang="ja-JP" altLang="en-US" sz="900" dirty="0">
                          <a:solidFill>
                            <a:schemeClr val="tx1">
                              <a:lumMod val="75000"/>
                              <a:lumOff val="25000"/>
                            </a:schemeClr>
                          </a:solidFill>
                          <a:latin typeface="Yu Mincho" panose="02020400000000000000" pitchFamily="18" charset="-128"/>
                          <a:ea typeface="Yu Mincho" panose="02020400000000000000" pitchFamily="18" charset="-128"/>
                        </a:rPr>
                        <a:t>掲載保証</a:t>
                      </a: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1</a:t>
                      </a:r>
                      <a:r>
                        <a:rPr kumimoji="1" lang="ja-JP" altLang="en-US" sz="900" dirty="0">
                          <a:solidFill>
                            <a:schemeClr val="tx1">
                              <a:lumMod val="75000"/>
                              <a:lumOff val="25000"/>
                            </a:schemeClr>
                          </a:solidFill>
                          <a:latin typeface="Yu Mincho" panose="02020400000000000000" pitchFamily="18" charset="-128"/>
                          <a:ea typeface="Yu Mincho" panose="02020400000000000000" pitchFamily="18" charset="-128"/>
                        </a:rPr>
                        <a:t>ヶ月</a:t>
                      </a:r>
                      <a:endPar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endParaRP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ja-JP" altLang="en-US" sz="900" dirty="0">
                          <a:solidFill>
                            <a:schemeClr val="tx1">
                              <a:lumMod val="75000"/>
                              <a:lumOff val="25000"/>
                            </a:schemeClr>
                          </a:solidFill>
                          <a:latin typeface="Yu Mincho" panose="02020400000000000000" pitchFamily="18" charset="-128"/>
                          <a:ea typeface="Yu Mincho" panose="02020400000000000000" pitchFamily="18" charset="-128"/>
                        </a:rPr>
                        <a:t>東京都内</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8</a:t>
                      </a:r>
                      <a:r>
                        <a:rPr kumimoji="1" lang="ja-JP" altLang="en-US" sz="900" dirty="0">
                          <a:solidFill>
                            <a:schemeClr val="tx1">
                              <a:lumMod val="75000"/>
                              <a:lumOff val="25000"/>
                            </a:schemeClr>
                          </a:solidFill>
                          <a:latin typeface="Yu Mincho" panose="02020400000000000000" pitchFamily="18" charset="-128"/>
                          <a:ea typeface="Yu Mincho" panose="02020400000000000000" pitchFamily="18" charset="-128"/>
                        </a:rPr>
                        <a:t>ヶ所</a:t>
                      </a: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rPr>
                        <a:t>250</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万円</a:t>
                      </a:r>
                      <a:endPar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endParaRPr>
                    </a:p>
                  </a:txBody>
                  <a:tcPr marL="78203" marR="78203" marT="39101" marB="39101" anchor="ctr">
                    <a:lnR w="12700" cmpd="sng">
                      <a:noFill/>
                    </a:ln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extLst>
                  <a:ext uri="{0D108BD9-81ED-4DB2-BD59-A6C34878D82A}">
                    <a16:rowId xmlns:a16="http://schemas.microsoft.com/office/drawing/2014/main" val="2115137417"/>
                  </a:ext>
                </a:extLst>
              </a:tr>
            </a:tbl>
          </a:graphicData>
        </a:graphic>
      </p:graphicFrame>
      <p:sp>
        <p:nvSpPr>
          <p:cNvPr id="11" name="タイトル 1">
            <a:extLst>
              <a:ext uri="{FF2B5EF4-FFF2-40B4-BE49-F238E27FC236}">
                <a16:creationId xmlns:a16="http://schemas.microsoft.com/office/drawing/2014/main" id="{39FF64AC-AC39-1140-BCA3-2AF0D817E78E}"/>
              </a:ext>
            </a:extLst>
          </p:cNvPr>
          <p:cNvSpPr>
            <a:spLocks noGrp="1" noChangeArrowheads="1"/>
          </p:cNvSpPr>
          <p:nvPr>
            <p:ph type="title"/>
          </p:nvPr>
        </p:nvSpPr>
        <p:spPr bwMode="auto">
          <a:xfrm>
            <a:off x="0" y="6623845"/>
            <a:ext cx="10691813" cy="4493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8203" tIns="39101" rIns="78203" bIns="39101"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タクシーシェルター広告　メニュー</a:t>
            </a:r>
            <a:r>
              <a:rPr lang="en-US" altLang="ja-JP" dirty="0">
                <a:solidFill>
                  <a:srgbClr val="595959"/>
                </a:solidFill>
                <a:latin typeface="游明朝 Demibold" panose="02020600000000000000" pitchFamily="18" charset="-128"/>
                <a:ea typeface="游明朝 Demibold" panose="02020600000000000000" pitchFamily="18" charset="-128"/>
              </a:rPr>
              <a:t> </a:t>
            </a:r>
            <a:r>
              <a:rPr lang="ja-JP" altLang="en-US" dirty="0">
                <a:solidFill>
                  <a:srgbClr val="595959"/>
                </a:solidFill>
                <a:latin typeface="游明朝 Demibold" panose="02020600000000000000" pitchFamily="18" charset="-128"/>
                <a:ea typeface="游明朝 Demibold" panose="02020600000000000000" pitchFamily="18" charset="-128"/>
              </a:rPr>
              <a:t>詳細</a:t>
            </a:r>
          </a:p>
        </p:txBody>
      </p:sp>
      <p:pic>
        <p:nvPicPr>
          <p:cNvPr id="12" name="図 11">
            <a:extLst>
              <a:ext uri="{FF2B5EF4-FFF2-40B4-BE49-F238E27FC236}">
                <a16:creationId xmlns:a16="http://schemas.microsoft.com/office/drawing/2014/main" id="{8EAC2A0E-854C-D44B-8D49-89E58356F848}"/>
              </a:ext>
            </a:extLst>
          </p:cNvPr>
          <p:cNvPicPr>
            <a:picLocks noChangeAspect="1"/>
          </p:cNvPicPr>
          <p:nvPr/>
        </p:nvPicPr>
        <p:blipFill>
          <a:blip r:embed="rId3"/>
          <a:stretch>
            <a:fillRect/>
          </a:stretch>
        </p:blipFill>
        <p:spPr>
          <a:xfrm>
            <a:off x="598111" y="1219323"/>
            <a:ext cx="4583248" cy="1848803"/>
          </a:xfrm>
          <a:prstGeom prst="rect">
            <a:avLst/>
          </a:prstGeom>
        </p:spPr>
      </p:pic>
      <p:graphicFrame>
        <p:nvGraphicFramePr>
          <p:cNvPr id="13" name="表 6">
            <a:extLst>
              <a:ext uri="{FF2B5EF4-FFF2-40B4-BE49-F238E27FC236}">
                <a16:creationId xmlns:a16="http://schemas.microsoft.com/office/drawing/2014/main" id="{584F5E1E-366D-D444-94C1-33BB4E9CD347}"/>
              </a:ext>
            </a:extLst>
          </p:cNvPr>
          <p:cNvGraphicFramePr>
            <a:graphicFrameLocks noGrp="1"/>
          </p:cNvGraphicFramePr>
          <p:nvPr>
            <p:extLst>
              <p:ext uri="{D42A27DB-BD31-4B8C-83A1-F6EECF244321}">
                <p14:modId xmlns:p14="http://schemas.microsoft.com/office/powerpoint/2010/main" val="595721787"/>
              </p:ext>
            </p:extLst>
          </p:nvPr>
        </p:nvGraphicFramePr>
        <p:xfrm>
          <a:off x="598111" y="4791894"/>
          <a:ext cx="4583248" cy="1044619"/>
        </p:xfrm>
        <a:graphic>
          <a:graphicData uri="http://schemas.openxmlformats.org/drawingml/2006/table">
            <a:tbl>
              <a:tblPr firstRow="1" bandRow="1">
                <a:tableStyleId>{F5AB1C69-6EDB-4FF4-983F-18BD219EF322}</a:tableStyleId>
              </a:tblPr>
              <a:tblGrid>
                <a:gridCol w="1869615">
                  <a:extLst>
                    <a:ext uri="{9D8B030D-6E8A-4147-A177-3AD203B41FA5}">
                      <a16:colId xmlns:a16="http://schemas.microsoft.com/office/drawing/2014/main" val="3621600783"/>
                    </a:ext>
                  </a:extLst>
                </a:gridCol>
                <a:gridCol w="1089619">
                  <a:extLst>
                    <a:ext uri="{9D8B030D-6E8A-4147-A177-3AD203B41FA5}">
                      <a16:colId xmlns:a16="http://schemas.microsoft.com/office/drawing/2014/main" val="2829361384"/>
                    </a:ext>
                  </a:extLst>
                </a:gridCol>
                <a:gridCol w="1624014">
                  <a:extLst>
                    <a:ext uri="{9D8B030D-6E8A-4147-A177-3AD203B41FA5}">
                      <a16:colId xmlns:a16="http://schemas.microsoft.com/office/drawing/2014/main" val="2336186272"/>
                    </a:ext>
                  </a:extLst>
                </a:gridCol>
              </a:tblGrid>
              <a:tr h="317155">
                <a:tc>
                  <a:txBody>
                    <a:bodyPr/>
                    <a:lstStyle/>
                    <a:p>
                      <a:pPr algn="ctr"/>
                      <a:r>
                        <a:rPr kumimoji="1" lang="ja-JP" altLang="en-US" sz="900" b="0">
                          <a:latin typeface="Yu Mincho" panose="02020400000000000000" pitchFamily="18" charset="-128"/>
                          <a:ea typeface="Yu Mincho" panose="02020400000000000000" pitchFamily="18" charset="-128"/>
                        </a:rPr>
                        <a:t>ポスター出力取付費</a:t>
                      </a: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a:latin typeface="Yu Mincho" panose="02020400000000000000" pitchFamily="18" charset="-128"/>
                          <a:ea typeface="Yu Mincho" panose="02020400000000000000" pitchFamily="18" charset="-128"/>
                        </a:rPr>
                        <a:t>費用</a:t>
                      </a:r>
                      <a:r>
                        <a:rPr kumimoji="1" lang="ja-JP" altLang="en-US" sz="700" b="0">
                          <a:latin typeface="Yu Mincho" panose="02020400000000000000" pitchFamily="18" charset="-128"/>
                          <a:ea typeface="Yu Mincho" panose="02020400000000000000" pitchFamily="18" charset="-128"/>
                        </a:rPr>
                        <a:t>（税抜）</a:t>
                      </a:r>
                      <a:endParaRPr kumimoji="1" lang="en-US" altLang="ja-JP" sz="700" b="0" dirty="0">
                        <a:latin typeface="Yu Mincho" panose="02020400000000000000" pitchFamily="18" charset="-128"/>
                        <a:ea typeface="Yu Mincho" panose="02020400000000000000" pitchFamily="18" charset="-128"/>
                      </a:endParaRP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a:latin typeface="Yu Mincho" panose="02020400000000000000" pitchFamily="18" charset="-128"/>
                          <a:ea typeface="Yu Mincho" panose="02020400000000000000" pitchFamily="18" charset="-128"/>
                        </a:rPr>
                        <a:t>備考</a:t>
                      </a:r>
                      <a:endParaRPr kumimoji="1" lang="ja-JP" altLang="en-US" sz="700" b="0" dirty="0">
                        <a:latin typeface="Yu Mincho" panose="02020400000000000000" pitchFamily="18" charset="-128"/>
                        <a:ea typeface="Yu Mincho" panose="02020400000000000000" pitchFamily="18" charset="-128"/>
                      </a:endParaRPr>
                    </a:p>
                  </a:txBody>
                  <a:tcPr marL="78203" marR="78203" marT="39101" marB="39101" anchor="ctr">
                    <a:lnR w="12700" cmpd="sng">
                      <a:noFill/>
                    </a:ln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0218793"/>
                  </a:ext>
                </a:extLst>
              </a:tr>
              <a:tr h="367246">
                <a:tc>
                  <a:txBody>
                    <a:bodyPr/>
                    <a:lstStyle/>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両面同一ビジュアル同日作業</a:t>
                      </a:r>
                      <a:endPar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endParaRPr>
                    </a:p>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（取付費込み）</a:t>
                      </a:r>
                      <a:endParaRPr kumimoji="1" lang="ja-JP" altLang="en-US" sz="900" dirty="0">
                        <a:solidFill>
                          <a:schemeClr val="tx1">
                            <a:lumMod val="75000"/>
                            <a:lumOff val="25000"/>
                          </a:schemeClr>
                        </a:solidFill>
                        <a:latin typeface="Yu Mincho" panose="02020400000000000000" pitchFamily="18" charset="-128"/>
                        <a:ea typeface="Yu Mincho" panose="02020400000000000000" pitchFamily="18" charset="-128"/>
                      </a:endParaRPr>
                    </a:p>
                  </a:txBody>
                  <a:tcPr marL="78203" marR="78203" marT="39101" marB="39101" anchor="ct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60</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万円</a:t>
                      </a:r>
                      <a:endPar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endParaRPr>
                    </a:p>
                  </a:txBody>
                  <a:tcPr marL="78203" marR="78203" marT="39101" marB="39101" anchor="ct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ミニ校正</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1</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回付</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a:t>
                      </a:r>
                    </a:p>
                  </a:txBody>
                  <a:tcPr marL="78203" marR="78203" marT="39101" marB="39101" anchor="ctr">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3214439"/>
                  </a:ext>
                </a:extLst>
              </a:tr>
              <a:tr h="360218">
                <a:tc>
                  <a:txBody>
                    <a:bodyPr/>
                    <a:lstStyle/>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両面別ビジュアル同日作業</a:t>
                      </a:r>
                      <a:endPar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endParaRPr>
                    </a:p>
                    <a:p>
                      <a:pPr marL="0" marR="0" lvl="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（取付費込み）</a:t>
                      </a: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76</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万円</a:t>
                      </a:r>
                      <a:endPar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endParaRP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ミニ校正</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1</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回付</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a:t>
                      </a:r>
                    </a:p>
                  </a:txBody>
                  <a:tcPr marL="78203" marR="78203" marT="39101" marB="39101" anchor="ctr">
                    <a:lnR w="12700" cmpd="sng">
                      <a:noFill/>
                    </a:ln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extLst>
                  <a:ext uri="{0D108BD9-81ED-4DB2-BD59-A6C34878D82A}">
                    <a16:rowId xmlns:a16="http://schemas.microsoft.com/office/drawing/2014/main" val="2115137417"/>
                  </a:ext>
                </a:extLst>
              </a:tr>
            </a:tbl>
          </a:graphicData>
        </a:graphic>
      </p:graphicFrame>
      <p:sp>
        <p:nvSpPr>
          <p:cNvPr id="14" name="正方形/長方形 13">
            <a:extLst>
              <a:ext uri="{FF2B5EF4-FFF2-40B4-BE49-F238E27FC236}">
                <a16:creationId xmlns:a16="http://schemas.microsoft.com/office/drawing/2014/main" id="{EBD7DE67-CFF4-0346-BBE3-A2E61C45C36D}"/>
              </a:ext>
            </a:extLst>
          </p:cNvPr>
          <p:cNvSpPr>
            <a:spLocks noChangeArrowheads="1"/>
          </p:cNvSpPr>
          <p:nvPr/>
        </p:nvSpPr>
        <p:spPr bwMode="auto">
          <a:xfrm>
            <a:off x="583923" y="3255562"/>
            <a:ext cx="11079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fontAlgn="base">
              <a:spcBef>
                <a:spcPct val="0"/>
              </a:spcBef>
              <a:spcAft>
                <a:spcPct val="0"/>
              </a:spcAft>
            </a:pP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a:solidFill>
                  <a:srgbClr val="595959"/>
                </a:solidFill>
                <a:latin typeface="游明朝 Demibold" panose="02020600000000000000" pitchFamily="18" charset="-128"/>
                <a:ea typeface="游明朝 Demibold" panose="02020600000000000000" pitchFamily="18" charset="-128"/>
              </a:rPr>
              <a:t>広告料金</a:t>
            </a:r>
            <a:r>
              <a:rPr lang="en-US" altLang="ja-JP" sz="1200" b="1" dirty="0">
                <a:solidFill>
                  <a:srgbClr val="595959"/>
                </a:solidFill>
                <a:latin typeface="游明朝 Demibold" panose="02020600000000000000" pitchFamily="18" charset="-128"/>
                <a:ea typeface="游明朝 Demibold" panose="02020600000000000000" pitchFamily="18" charset="-128"/>
              </a:rPr>
              <a:t>】</a:t>
            </a:r>
          </a:p>
        </p:txBody>
      </p:sp>
      <p:sp>
        <p:nvSpPr>
          <p:cNvPr id="15" name="正方形/長方形 13">
            <a:extLst>
              <a:ext uri="{FF2B5EF4-FFF2-40B4-BE49-F238E27FC236}">
                <a16:creationId xmlns:a16="http://schemas.microsoft.com/office/drawing/2014/main" id="{A4E7A7BA-05D2-E04C-8118-C04E4D5ED92C}"/>
              </a:ext>
            </a:extLst>
          </p:cNvPr>
          <p:cNvSpPr>
            <a:spLocks noChangeArrowheads="1"/>
          </p:cNvSpPr>
          <p:nvPr/>
        </p:nvSpPr>
        <p:spPr bwMode="auto">
          <a:xfrm>
            <a:off x="583923" y="4513923"/>
            <a:ext cx="11079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fontAlgn="base">
              <a:spcBef>
                <a:spcPct val="0"/>
              </a:spcBef>
              <a:spcAft>
                <a:spcPct val="0"/>
              </a:spcAft>
            </a:pP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a:solidFill>
                  <a:srgbClr val="595959"/>
                </a:solidFill>
                <a:latin typeface="游明朝 Demibold" panose="02020600000000000000" pitchFamily="18" charset="-128"/>
                <a:ea typeface="游明朝 Demibold" panose="02020600000000000000" pitchFamily="18" charset="-128"/>
              </a:rPr>
              <a:t>設置料金</a:t>
            </a:r>
            <a:r>
              <a:rPr lang="en-US" altLang="ja-JP" sz="1200" b="1" dirty="0">
                <a:solidFill>
                  <a:srgbClr val="595959"/>
                </a:solidFill>
                <a:latin typeface="游明朝 Demibold" panose="02020600000000000000" pitchFamily="18" charset="-128"/>
                <a:ea typeface="游明朝 Demibold" panose="02020600000000000000" pitchFamily="18" charset="-128"/>
              </a:rPr>
              <a:t>】</a:t>
            </a:r>
          </a:p>
        </p:txBody>
      </p:sp>
      <p:sp>
        <p:nvSpPr>
          <p:cNvPr id="19" name="テキスト ボックス 18">
            <a:extLst>
              <a:ext uri="{FF2B5EF4-FFF2-40B4-BE49-F238E27FC236}">
                <a16:creationId xmlns:a16="http://schemas.microsoft.com/office/drawing/2014/main" id="{133A78CE-2D69-8545-8E4C-7D36332B3574}"/>
              </a:ext>
            </a:extLst>
          </p:cNvPr>
          <p:cNvSpPr txBox="1"/>
          <p:nvPr/>
        </p:nvSpPr>
        <p:spPr>
          <a:xfrm>
            <a:off x="583923" y="5897942"/>
            <a:ext cx="8946895" cy="204928"/>
          </a:xfrm>
          <a:prstGeom prst="rect">
            <a:avLst/>
          </a:prstGeom>
        </p:spPr>
        <p:txBody>
          <a:bodyPr wrap="square" rtlCol="0">
            <a:spAutoFit/>
          </a:bodyPr>
          <a:lstStyle/>
          <a:p>
            <a:pPr marL="171450" marR="0" indent="-171450" defTabSz="1006475" rtl="0" eaLnBrk="1" fontAlgn="base" latinLnBrk="0" hangingPunct="1">
              <a:lnSpc>
                <a:spcPct val="90000"/>
              </a:lnSpc>
              <a:spcBef>
                <a:spcPct val="0"/>
              </a:spcBef>
              <a:spcAft>
                <a:spcPct val="0"/>
              </a:spcAft>
              <a:buClrTx/>
              <a:buSzTx/>
              <a:buFont typeface="システムフォント（レギュラー）"/>
              <a:buChar char="※"/>
              <a:tabLst/>
            </a:pPr>
            <a:r>
              <a:rPr kumimoji="1" lang="ja-JP" altLang="en-US" sz="800" i="0">
                <a:solidFill>
                  <a:srgbClr val="4D4D4C"/>
                </a:solidFill>
                <a:latin typeface="Yu Mincho Demibold" panose="02020400000000000000" pitchFamily="18" charset="-128"/>
                <a:ea typeface="Yu Mincho Demibold" panose="02020400000000000000" pitchFamily="18" charset="-128"/>
              </a:rPr>
              <a:t>ミニ校正とは縮小版で印刷した色校正見本で行う校正です</a:t>
            </a:r>
          </a:p>
        </p:txBody>
      </p:sp>
    </p:spTree>
    <p:extLst>
      <p:ext uri="{BB962C8B-B14F-4D97-AF65-F5344CB8AC3E}">
        <p14:creationId xmlns:p14="http://schemas.microsoft.com/office/powerpoint/2010/main" val="36292890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93363A5-A045-BA4B-95E1-9300932C76EB}"/>
              </a:ext>
            </a:extLst>
          </p:cNvPr>
          <p:cNvSpPr/>
          <p:nvPr/>
        </p:nvSpPr>
        <p:spPr>
          <a:xfrm>
            <a:off x="1046163" y="5307275"/>
            <a:ext cx="8597899" cy="91068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pic>
        <p:nvPicPr>
          <p:cNvPr id="5" name="図 4">
            <a:extLst>
              <a:ext uri="{FF2B5EF4-FFF2-40B4-BE49-F238E27FC236}">
                <a16:creationId xmlns:a16="http://schemas.microsoft.com/office/drawing/2014/main" id="{775F585F-2CCE-0847-AB38-1A101D12BF51}"/>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95349" y="579437"/>
            <a:ext cx="8748713" cy="3951288"/>
          </a:xfrm>
          <a:prstGeom prst="rect">
            <a:avLst/>
          </a:prstGeom>
        </p:spPr>
      </p:pic>
      <p:sp>
        <p:nvSpPr>
          <p:cNvPr id="43" name="テキスト ボックス 10">
            <a:extLst>
              <a:ext uri="{FF2B5EF4-FFF2-40B4-BE49-F238E27FC236}">
                <a16:creationId xmlns:a16="http://schemas.microsoft.com/office/drawing/2014/main" id="{A455F7CB-4DC7-4860-8C3E-9E05849C1569}"/>
              </a:ext>
            </a:extLst>
          </p:cNvPr>
          <p:cNvSpPr txBox="1">
            <a:spLocks noChangeArrowheads="1"/>
          </p:cNvSpPr>
          <p:nvPr/>
        </p:nvSpPr>
        <p:spPr bwMode="auto">
          <a:xfrm>
            <a:off x="1046163" y="4511675"/>
            <a:ext cx="4191000" cy="795600"/>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マーケティングリサーチの実施内容、調査項目、レポート内容は弊社で規定した内容のみのご提供となります。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業務範囲は、調査実施</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集計・分析</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レポート納品となります。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最終納品物は</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PPT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ベース集計表となり、ローデータのご提供はいたしません。</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ウェイトバック集計は不可となります。</a:t>
            </a:r>
          </a:p>
        </p:txBody>
      </p:sp>
      <p:sp>
        <p:nvSpPr>
          <p:cNvPr id="45" name="テキスト ボックス 10">
            <a:extLst>
              <a:ext uri="{FF2B5EF4-FFF2-40B4-BE49-F238E27FC236}">
                <a16:creationId xmlns:a16="http://schemas.microsoft.com/office/drawing/2014/main" id="{09E82356-DF47-4FDF-9DBC-4BB04AAC3C61}"/>
              </a:ext>
            </a:extLst>
          </p:cNvPr>
          <p:cNvSpPr txBox="1">
            <a:spLocks noChangeArrowheads="1"/>
          </p:cNvSpPr>
          <p:nvPr/>
        </p:nvSpPr>
        <p:spPr bwMode="auto">
          <a:xfrm>
            <a:off x="5454650" y="4511675"/>
            <a:ext cx="4189413" cy="677863"/>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詳細は営業担当者までお問い合わせください。</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実施を希望される場合は、事前に営業担当者まで、お問い合わせください。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TVCM</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連動調査など、上記以外のメニューを実施する場合は弊社営業担当までお問い合わせください。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Area Ads</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p>
        </p:txBody>
      </p:sp>
      <p:sp>
        <p:nvSpPr>
          <p:cNvPr id="63493" name="正方形/長方形 45">
            <a:extLst>
              <a:ext uri="{FF2B5EF4-FFF2-40B4-BE49-F238E27FC236}">
                <a16:creationId xmlns:a16="http://schemas.microsoft.com/office/drawing/2014/main" id="{7281C5C2-FD95-4A62-8176-F59135175BB4}"/>
              </a:ext>
            </a:extLst>
          </p:cNvPr>
          <p:cNvSpPr>
            <a:spLocks noChangeArrowheads="1"/>
          </p:cNvSpPr>
          <p:nvPr/>
        </p:nvSpPr>
        <p:spPr bwMode="auto">
          <a:xfrm>
            <a:off x="452438" y="377825"/>
            <a:ext cx="14922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游明朝 Demibold" panose="02020600000000000000" pitchFamily="18" charset="-128"/>
                <a:ea typeface="游明朝 Demibold" panose="02020600000000000000" pitchFamily="18" charset="-128"/>
              </a:rPr>
              <a:t>検証スキーム</a:t>
            </a:r>
          </a:p>
        </p:txBody>
      </p:sp>
      <p:sp>
        <p:nvSpPr>
          <p:cNvPr id="47" name="テキスト ボックス 10">
            <a:extLst>
              <a:ext uri="{FF2B5EF4-FFF2-40B4-BE49-F238E27FC236}">
                <a16:creationId xmlns:a16="http://schemas.microsoft.com/office/drawing/2014/main" id="{FD61DD18-900A-4FE6-975A-82140B409AD0}"/>
              </a:ext>
            </a:extLst>
          </p:cNvPr>
          <p:cNvSpPr txBox="1">
            <a:spLocks noChangeArrowheads="1"/>
          </p:cNvSpPr>
          <p:nvPr/>
        </p:nvSpPr>
        <p:spPr bwMode="auto">
          <a:xfrm>
            <a:off x="1046163" y="6217958"/>
            <a:ext cx="6003925" cy="21431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サンプルの確保状況により調査期間は前後します。</a:t>
            </a:r>
          </a:p>
        </p:txBody>
      </p:sp>
      <p:sp>
        <p:nvSpPr>
          <p:cNvPr id="2" name="タイトル 1">
            <a:extLst>
              <a:ext uri="{FF2B5EF4-FFF2-40B4-BE49-F238E27FC236}">
                <a16:creationId xmlns:a16="http://schemas.microsoft.com/office/drawing/2014/main" id="{6452FDB8-C543-4E4F-942F-AD08C1A88A24}"/>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グロス</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1,000</a:t>
            </a:r>
            <a:r>
              <a:rPr lang="ja-JP" altLang="en-US">
                <a:solidFill>
                  <a:schemeClr val="tx1">
                    <a:lumMod val="75000"/>
                    <a:lumOff val="25000"/>
                  </a:schemeClr>
                </a:solidFill>
                <a:latin typeface="游明朝" panose="02020400000000000000" pitchFamily="18" charset="-128"/>
                <a:ea typeface="游明朝" panose="02020400000000000000" pitchFamily="18" charset="-128"/>
              </a:rPr>
              <a:t>万円以上</a:t>
            </a:r>
            <a:r>
              <a:rPr lang="ja-JP" altLang="en-US" sz="1000">
                <a:solidFill>
                  <a:schemeClr val="tx1">
                    <a:lumMod val="75000"/>
                    <a:lumOff val="25000"/>
                  </a:schemeClr>
                </a:solidFill>
                <a:latin typeface="游明朝" panose="02020400000000000000" pitchFamily="18" charset="-128"/>
                <a:ea typeface="游明朝" panose="02020400000000000000" pitchFamily="18" charset="-128"/>
              </a:rPr>
              <a:t>（</a:t>
            </a:r>
            <a:r>
              <a:rPr lang="en-US" altLang="ja-JP" sz="1000" dirty="0">
                <a:solidFill>
                  <a:schemeClr val="tx1">
                    <a:lumMod val="75000"/>
                    <a:lumOff val="25000"/>
                  </a:schemeClr>
                </a:solidFill>
                <a:latin typeface="游明朝" panose="02020400000000000000" pitchFamily="18" charset="-128"/>
                <a:ea typeface="游明朝" panose="02020400000000000000" pitchFamily="18" charset="-128"/>
              </a:rPr>
              <a:t>※1</a:t>
            </a:r>
            <a:r>
              <a:rPr lang="ja-JP" altLang="en-US" sz="1000">
                <a:solidFill>
                  <a:schemeClr val="tx1">
                    <a:lumMod val="75000"/>
                    <a:lumOff val="25000"/>
                  </a:schemeClr>
                </a:solidFill>
                <a:latin typeface="游明朝" panose="02020400000000000000" pitchFamily="18" charset="-128"/>
                <a:ea typeface="游明朝" panose="02020400000000000000" pitchFamily="18" charset="-128"/>
              </a:rPr>
              <a:t>回</a:t>
            </a:r>
            <a:r>
              <a:rPr lang="en-US" altLang="ja-JP" sz="1000" dirty="0">
                <a:solidFill>
                  <a:schemeClr val="tx1">
                    <a:lumMod val="75000"/>
                    <a:lumOff val="25000"/>
                  </a:schemeClr>
                </a:solidFill>
                <a:latin typeface="游明朝" panose="02020400000000000000" pitchFamily="18" charset="-128"/>
                <a:ea typeface="游明朝" panose="02020400000000000000" pitchFamily="18" charset="-128"/>
              </a:rPr>
              <a:t>1</a:t>
            </a:r>
            <a:r>
              <a:rPr lang="ja-JP" altLang="en-US" sz="1000">
                <a:solidFill>
                  <a:schemeClr val="tx1">
                    <a:lumMod val="75000"/>
                    <a:lumOff val="25000"/>
                  </a:schemeClr>
                </a:solidFill>
                <a:latin typeface="游明朝" panose="02020400000000000000" pitchFamily="18" charset="-128"/>
                <a:ea typeface="游明朝" panose="02020400000000000000" pitchFamily="18" charset="-128"/>
              </a:rPr>
              <a:t>期間あたり）</a:t>
            </a:r>
            <a:r>
              <a:rPr lang="ja-JP" altLang="en-US">
                <a:solidFill>
                  <a:schemeClr val="tx1">
                    <a:lumMod val="75000"/>
                    <a:lumOff val="25000"/>
                  </a:schemeClr>
                </a:solidFill>
                <a:latin typeface="游明朝" panose="02020400000000000000" pitchFamily="18" charset="-128"/>
                <a:ea typeface="游明朝" panose="02020400000000000000" pitchFamily="18" charset="-128"/>
              </a:rPr>
              <a:t>のご発注で態度変容調査を無償提供します。</a:t>
            </a:r>
            <a:br>
              <a:rPr lang="en-US" altLang="ja-JP" dirty="0">
                <a:solidFill>
                  <a:schemeClr val="tx1">
                    <a:lumMod val="75000"/>
                    <a:lumOff val="25000"/>
                  </a:schemeClr>
                </a:solidFill>
                <a:latin typeface="游明朝" panose="02020400000000000000" pitchFamily="18" charset="-128"/>
                <a:ea typeface="游明朝" panose="02020400000000000000" pitchFamily="18" charset="-128"/>
              </a:rPr>
            </a:br>
            <a:r>
              <a:rPr lang="en-US" altLang="ja-JP" sz="1000" dirty="0">
                <a:solidFill>
                  <a:schemeClr val="tx1">
                    <a:lumMod val="75000"/>
                    <a:lumOff val="25000"/>
                  </a:schemeClr>
                </a:solidFill>
                <a:latin typeface="游明朝" panose="02020400000000000000" pitchFamily="18" charset="-128"/>
                <a:ea typeface="游明朝" panose="02020400000000000000" pitchFamily="18" charset="-128"/>
              </a:rPr>
              <a:t>※</a:t>
            </a:r>
            <a:r>
              <a:rPr lang="ja-JP" altLang="en-US" sz="1000">
                <a:solidFill>
                  <a:schemeClr val="tx1">
                    <a:lumMod val="75000"/>
                    <a:lumOff val="25000"/>
                  </a:schemeClr>
                </a:solidFill>
                <a:latin typeface="游明朝" panose="02020400000000000000" pitchFamily="18" charset="-128"/>
                <a:ea typeface="游明朝" panose="02020400000000000000" pitchFamily="18" charset="-128"/>
              </a:rPr>
              <a:t>無償提供は６ヶ月の間に一回のみとします</a:t>
            </a:r>
          </a:p>
        </p:txBody>
      </p:sp>
      <p:sp>
        <p:nvSpPr>
          <p:cNvPr id="3" name="テキスト プレースホルダー 2">
            <a:extLst>
              <a:ext uri="{FF2B5EF4-FFF2-40B4-BE49-F238E27FC236}">
                <a16:creationId xmlns:a16="http://schemas.microsoft.com/office/drawing/2014/main" id="{A712EF3C-5BCB-4475-B197-6B636D7E977B}"/>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広告効果検証オプション</a:t>
            </a:r>
          </a:p>
        </p:txBody>
      </p:sp>
      <p:sp>
        <p:nvSpPr>
          <p:cNvPr id="7" name="テキスト ボックス 6">
            <a:extLst>
              <a:ext uri="{FF2B5EF4-FFF2-40B4-BE49-F238E27FC236}">
                <a16:creationId xmlns:a16="http://schemas.microsoft.com/office/drawing/2014/main" id="{545C3B4D-4051-9B4E-9201-948E3A588B85}"/>
              </a:ext>
            </a:extLst>
          </p:cNvPr>
          <p:cNvSpPr txBox="1"/>
          <p:nvPr/>
        </p:nvSpPr>
        <p:spPr>
          <a:xfrm>
            <a:off x="1025244" y="5338039"/>
            <a:ext cx="1980029" cy="289375"/>
          </a:xfrm>
          <a:prstGeom prst="rect">
            <a:avLst/>
          </a:prstGeom>
        </p:spPr>
        <p:txBody>
          <a:bodyPr wrap="none" rtlCol="0">
            <a:spAutoFit/>
          </a:bodyPr>
          <a:lstStyle/>
          <a:p>
            <a:pPr marL="0" marR="0" indent="0" algn="ctr" defTabSz="1006475" rtl="0" eaLnBrk="1" fontAlgn="base" latinLnBrk="0" hangingPunct="1">
              <a:lnSpc>
                <a:spcPct val="90000"/>
              </a:lnSpc>
              <a:spcBef>
                <a:spcPct val="0"/>
              </a:spcBef>
              <a:spcAft>
                <a:spcPct val="0"/>
              </a:spcAft>
              <a:buClrTx/>
              <a:buSzTx/>
              <a:buFontTx/>
              <a:buNone/>
              <a:tabLst/>
            </a:pPr>
            <a:r>
              <a:rPr kumimoji="1" lang="ja-JP" altLang="en-US" sz="1400" i="0">
                <a:solidFill>
                  <a:schemeClr val="bg1"/>
                </a:solidFill>
                <a:latin typeface="Yu Mincho Demibold" panose="02020400000000000000" pitchFamily="18" charset="-128"/>
                <a:ea typeface="Yu Mincho Demibold" panose="02020400000000000000" pitchFamily="18" charset="-128"/>
              </a:rPr>
              <a:t>リサーチスケジュール</a:t>
            </a:r>
          </a:p>
        </p:txBody>
      </p:sp>
      <p:sp>
        <p:nvSpPr>
          <p:cNvPr id="14" name="テキスト ボックス 13">
            <a:extLst>
              <a:ext uri="{FF2B5EF4-FFF2-40B4-BE49-F238E27FC236}">
                <a16:creationId xmlns:a16="http://schemas.microsoft.com/office/drawing/2014/main" id="{641F1CEC-D288-3A4C-B175-111A083CFA6A}"/>
              </a:ext>
            </a:extLst>
          </p:cNvPr>
          <p:cNvSpPr txBox="1"/>
          <p:nvPr/>
        </p:nvSpPr>
        <p:spPr>
          <a:xfrm>
            <a:off x="3553127" y="5372758"/>
            <a:ext cx="1467068" cy="787010"/>
          </a:xfrm>
          <a:prstGeom prst="rect">
            <a:avLst/>
          </a:prstGeom>
        </p:spPr>
        <p:txBody>
          <a:bodyPr wrap="none" rtlCol="0">
            <a:spAutoFit/>
          </a:bodyPr>
          <a:lstStyle/>
          <a:p>
            <a:pPr marL="0" marR="0" indent="0" defTabSz="1006475" rtl="0" eaLnBrk="1" fontAlgn="base" latinLnBrk="0" hangingPunct="1">
              <a:lnSpc>
                <a:spcPct val="90000"/>
              </a:lnSpc>
              <a:spcBef>
                <a:spcPct val="0"/>
              </a:spcBef>
              <a:spcAft>
                <a:spcPct val="0"/>
              </a:spcAft>
              <a:buClrTx/>
              <a:buSzTx/>
              <a:buFontTx/>
              <a:buNone/>
              <a:tabLst/>
            </a:pPr>
            <a:r>
              <a:rPr kumimoji="1" lang="en-US" altLang="ja-JP" sz="1000" dirty="0">
                <a:solidFill>
                  <a:schemeClr val="bg1"/>
                </a:solidFill>
                <a:latin typeface="Yu Mincho" panose="02020400000000000000" pitchFamily="18" charset="-128"/>
                <a:ea typeface="Yu Mincho" panose="02020400000000000000" pitchFamily="18" charset="-128"/>
              </a:rPr>
              <a:t>①</a:t>
            </a:r>
            <a:r>
              <a:rPr kumimoji="1" lang="ja-JP" altLang="en-US" sz="1000">
                <a:solidFill>
                  <a:schemeClr val="bg1"/>
                </a:solidFill>
                <a:latin typeface="Yu Mincho" panose="02020400000000000000" pitchFamily="18" charset="-128"/>
                <a:ea typeface="Yu Mincho" panose="02020400000000000000" pitchFamily="18" charset="-128"/>
              </a:rPr>
              <a:t>調査申込</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en-US" altLang="ja-JP" sz="1000" dirty="0">
                <a:solidFill>
                  <a:schemeClr val="bg1"/>
                </a:solidFill>
                <a:latin typeface="Yu Mincho" panose="02020400000000000000" pitchFamily="18" charset="-128"/>
                <a:ea typeface="Yu Mincho" panose="02020400000000000000" pitchFamily="18" charset="-128"/>
              </a:rPr>
              <a:t>②</a:t>
            </a:r>
            <a:r>
              <a:rPr kumimoji="1" lang="ja-JP" altLang="en-US" sz="1000">
                <a:solidFill>
                  <a:schemeClr val="bg1"/>
                </a:solidFill>
                <a:latin typeface="Yu Mincho" panose="02020400000000000000" pitchFamily="18" charset="-128"/>
                <a:ea typeface="Yu Mincho" panose="02020400000000000000" pitchFamily="18" charset="-128"/>
              </a:rPr>
              <a:t>調査票入稿</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en-US" altLang="ja-JP" sz="1000" dirty="0">
                <a:solidFill>
                  <a:schemeClr val="bg1"/>
                </a:solidFill>
                <a:latin typeface="Yu Mincho" panose="02020400000000000000" pitchFamily="18" charset="-128"/>
                <a:ea typeface="Yu Mincho" panose="02020400000000000000" pitchFamily="18" charset="-128"/>
              </a:rPr>
              <a:t>③</a:t>
            </a:r>
            <a:r>
              <a:rPr kumimoji="1" lang="ja-JP" altLang="en-US" sz="1000">
                <a:solidFill>
                  <a:schemeClr val="bg1"/>
                </a:solidFill>
                <a:latin typeface="Yu Mincho" panose="02020400000000000000" pitchFamily="18" charset="-128"/>
                <a:ea typeface="Yu Mincho" panose="02020400000000000000" pitchFamily="18" charset="-128"/>
              </a:rPr>
              <a:t>スクリーニング調査</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en-US" altLang="ja-JP" sz="1000" dirty="0">
                <a:solidFill>
                  <a:schemeClr val="bg1"/>
                </a:solidFill>
                <a:latin typeface="Yu Mincho" panose="02020400000000000000" pitchFamily="18" charset="-128"/>
                <a:ea typeface="Yu Mincho" panose="02020400000000000000" pitchFamily="18" charset="-128"/>
              </a:rPr>
              <a:t>④</a:t>
            </a:r>
            <a:r>
              <a:rPr kumimoji="1" lang="ja-JP" altLang="en-US" sz="1000">
                <a:solidFill>
                  <a:schemeClr val="bg1"/>
                </a:solidFill>
                <a:latin typeface="Yu Mincho" panose="02020400000000000000" pitchFamily="18" charset="-128"/>
                <a:ea typeface="Yu Mincho" panose="02020400000000000000" pitchFamily="18" charset="-128"/>
              </a:rPr>
              <a:t>本調査</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en-US" altLang="ja-JP" sz="1000" dirty="0">
                <a:solidFill>
                  <a:schemeClr val="bg1"/>
                </a:solidFill>
                <a:latin typeface="Yu Mincho" panose="02020400000000000000" pitchFamily="18" charset="-128"/>
                <a:ea typeface="Yu Mincho" panose="02020400000000000000" pitchFamily="18" charset="-128"/>
              </a:rPr>
              <a:t>⑤</a:t>
            </a:r>
            <a:r>
              <a:rPr kumimoji="1" lang="ja-JP" altLang="en-US" sz="1000">
                <a:solidFill>
                  <a:schemeClr val="bg1"/>
                </a:solidFill>
                <a:latin typeface="Yu Mincho" panose="02020400000000000000" pitchFamily="18" charset="-128"/>
                <a:ea typeface="Yu Mincho" panose="02020400000000000000" pitchFamily="18" charset="-128"/>
              </a:rPr>
              <a:t>レポート納品</a:t>
            </a:r>
          </a:p>
        </p:txBody>
      </p:sp>
      <p:sp>
        <p:nvSpPr>
          <p:cNvPr id="22" name="テキスト ボックス 21">
            <a:extLst>
              <a:ext uri="{FF2B5EF4-FFF2-40B4-BE49-F238E27FC236}">
                <a16:creationId xmlns:a16="http://schemas.microsoft.com/office/drawing/2014/main" id="{71C663AC-ECE5-A147-BD13-3F5B35077D37}"/>
              </a:ext>
            </a:extLst>
          </p:cNvPr>
          <p:cNvSpPr txBox="1"/>
          <p:nvPr/>
        </p:nvSpPr>
        <p:spPr>
          <a:xfrm>
            <a:off x="5196357" y="5365465"/>
            <a:ext cx="2749471" cy="787010"/>
          </a:xfrm>
          <a:prstGeom prst="rect">
            <a:avLst/>
          </a:prstGeom>
        </p:spPr>
        <p:txBody>
          <a:bodyPr wrap="none" rtlCol="0">
            <a:spAutoFit/>
          </a:bodyPr>
          <a:lstStyle/>
          <a:p>
            <a:pPr marL="0" marR="0" indent="0" defTabSz="1006475" rtl="0" eaLnBrk="1" fontAlgn="base" latinLnBrk="0" hangingPunct="1">
              <a:lnSpc>
                <a:spcPct val="90000"/>
              </a:lnSpc>
              <a:spcBef>
                <a:spcPct val="0"/>
              </a:spcBef>
              <a:spcAft>
                <a:spcPct val="0"/>
              </a:spcAft>
              <a:buClrTx/>
              <a:buSzTx/>
              <a:buFontTx/>
              <a:buNone/>
              <a:tabLst/>
            </a:pPr>
            <a:r>
              <a:rPr kumimoji="1" lang="ja-JP" altLang="en-US" sz="1000">
                <a:solidFill>
                  <a:schemeClr val="bg1"/>
                </a:solidFill>
                <a:latin typeface="Yu Mincho" panose="02020400000000000000" pitchFamily="18" charset="-128"/>
                <a:ea typeface="Yu Mincho" panose="02020400000000000000" pitchFamily="18" charset="-128"/>
              </a:rPr>
              <a:t>：広告申込時</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ja-JP" altLang="en-US" sz="1000">
                <a:solidFill>
                  <a:schemeClr val="bg1"/>
                </a:solidFill>
                <a:latin typeface="Yu Mincho" panose="02020400000000000000" pitchFamily="18" charset="-128"/>
                <a:ea typeface="Yu Mincho" panose="02020400000000000000" pitchFamily="18" charset="-128"/>
              </a:rPr>
              <a:t>：広告掲載終了</a:t>
            </a:r>
            <a:r>
              <a:rPr kumimoji="1" lang="en-US" altLang="ja-JP" sz="1000" dirty="0">
                <a:solidFill>
                  <a:schemeClr val="bg1"/>
                </a:solidFill>
                <a:latin typeface="Yu Mincho" panose="02020400000000000000" pitchFamily="18" charset="-128"/>
                <a:ea typeface="Yu Mincho" panose="02020400000000000000" pitchFamily="18" charset="-128"/>
              </a:rPr>
              <a:t>5</a:t>
            </a:r>
            <a:r>
              <a:rPr kumimoji="1" lang="ja-JP" altLang="en-US" sz="1000">
                <a:solidFill>
                  <a:schemeClr val="bg1"/>
                </a:solidFill>
                <a:latin typeface="Yu Mincho" panose="02020400000000000000" pitchFamily="18" charset="-128"/>
                <a:ea typeface="Yu Mincho" panose="02020400000000000000" pitchFamily="18" charset="-128"/>
              </a:rPr>
              <a:t>営業日前まで</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ja-JP" altLang="en-US" sz="1000">
                <a:solidFill>
                  <a:schemeClr val="bg1"/>
                </a:solidFill>
                <a:latin typeface="Yu Mincho" panose="02020400000000000000" pitchFamily="18" charset="-128"/>
                <a:ea typeface="Yu Mincho" panose="02020400000000000000" pitchFamily="18" charset="-128"/>
              </a:rPr>
              <a:t>：広告掲載終了から３営業日以内</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ja-JP" altLang="en-US" sz="1000">
                <a:solidFill>
                  <a:schemeClr val="bg1"/>
                </a:solidFill>
                <a:latin typeface="Yu Mincho" panose="02020400000000000000" pitchFamily="18" charset="-128"/>
                <a:ea typeface="Yu Mincho" panose="02020400000000000000" pitchFamily="18" charset="-128"/>
              </a:rPr>
              <a:t>：スクリーニング調査終了から３営業日以内</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ja-JP" altLang="en-US" sz="1000">
                <a:solidFill>
                  <a:schemeClr val="bg1"/>
                </a:solidFill>
                <a:latin typeface="Yu Mincho" panose="02020400000000000000" pitchFamily="18" charset="-128"/>
                <a:ea typeface="Yu Mincho" panose="02020400000000000000" pitchFamily="18" charset="-128"/>
              </a:rPr>
              <a:t>：本調査終了から</a:t>
            </a:r>
            <a:r>
              <a:rPr kumimoji="1" lang="en-US" altLang="ja-JP" sz="1000" dirty="0">
                <a:solidFill>
                  <a:schemeClr val="bg1"/>
                </a:solidFill>
                <a:latin typeface="Yu Mincho" panose="02020400000000000000" pitchFamily="18" charset="-128"/>
                <a:ea typeface="Yu Mincho" panose="02020400000000000000" pitchFamily="18" charset="-128"/>
              </a:rPr>
              <a:t>10</a:t>
            </a:r>
            <a:r>
              <a:rPr kumimoji="1" lang="ja-JP" altLang="en-US" sz="1000">
                <a:solidFill>
                  <a:schemeClr val="bg1"/>
                </a:solidFill>
                <a:latin typeface="Yu Mincho" panose="02020400000000000000" pitchFamily="18" charset="-128"/>
                <a:ea typeface="Yu Mincho" panose="02020400000000000000" pitchFamily="18" charset="-128"/>
              </a:rPr>
              <a:t>営業日以内</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タイトル 1">
            <a:extLst>
              <a:ext uri="{FF2B5EF4-FFF2-40B4-BE49-F238E27FC236}">
                <a16:creationId xmlns:a16="http://schemas.microsoft.com/office/drawing/2014/main" id="{AD0ADF5B-677D-634C-9208-792DEE167BA5}"/>
              </a:ext>
            </a:extLst>
          </p:cNvPr>
          <p:cNvSpPr>
            <a:spLocks noGrp="1" noChangeArrowheads="1"/>
          </p:cNvSpPr>
          <p:nvPr>
            <p:ph type="title"/>
          </p:nvPr>
        </p:nvSpPr>
        <p:spPr bwMode="auto">
          <a:xfrm>
            <a:off x="1348970"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　　　　　　　メニュー</a:t>
            </a:r>
            <a:b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sp>
        <p:nvSpPr>
          <p:cNvPr id="35" name="テキスト ボックス 11">
            <a:extLst>
              <a:ext uri="{FF2B5EF4-FFF2-40B4-BE49-F238E27FC236}">
                <a16:creationId xmlns:a16="http://schemas.microsoft.com/office/drawing/2014/main" id="{18F7AFFE-9EC5-DE40-8E8D-D46A58F12125}"/>
              </a:ext>
            </a:extLst>
          </p:cNvPr>
          <p:cNvSpPr txBox="1">
            <a:spLocks noChangeArrowheads="1"/>
          </p:cNvSpPr>
          <p:nvPr/>
        </p:nvSpPr>
        <p:spPr bwMode="auto">
          <a:xfrm>
            <a:off x="492206" y="510666"/>
            <a:ext cx="9958394" cy="55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コンテンツ枠で</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広告主が自社以外の第三者メディアとタイアップした映像</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、または</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特定告知</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000">
                <a:solidFill>
                  <a:srgbClr val="595959"/>
                </a:solidFill>
                <a:latin typeface="Yu Mincho" panose="02020400000000000000" pitchFamily="18" charset="-128"/>
                <a:ea typeface="Yu Mincho" panose="02020400000000000000" pitchFamily="18" charset="-128"/>
              </a:rPr>
              <a:t>（特定の業種・告知を行う</a:t>
            </a:r>
            <a:r>
              <a:rPr lang="en-US" altLang="ja-JP" sz="1000" dirty="0">
                <a:solidFill>
                  <a:srgbClr val="595959"/>
                </a:solidFill>
                <a:latin typeface="Yu Mincho" panose="02020400000000000000" pitchFamily="18" charset="-128"/>
                <a:ea typeface="Yu Mincho" panose="02020400000000000000" pitchFamily="18" charset="-128"/>
              </a:rPr>
              <a:t>CM</a:t>
            </a:r>
            <a:r>
              <a:rPr lang="ja-JP" altLang="en-US" sz="1000">
                <a:solidFill>
                  <a:srgbClr val="595959"/>
                </a:solidFill>
                <a:latin typeface="Yu Mincho" panose="02020400000000000000" pitchFamily="18" charset="-128"/>
                <a:ea typeface="Yu Mincho" panose="02020400000000000000" pitchFamily="18" charset="-128"/>
              </a:rPr>
              <a:t>動画）</a:t>
            </a:r>
            <a:r>
              <a:rPr lang="ja-JP" altLang="en-US" sz="1200">
                <a:solidFill>
                  <a:srgbClr val="595959"/>
                </a:solidFill>
                <a:latin typeface="Yu Mincho" panose="02020400000000000000" pitchFamily="18" charset="-128"/>
                <a:ea typeface="Yu Mincho" panose="02020400000000000000" pitchFamily="18" charset="-128"/>
              </a:rPr>
              <a:t>を放映することが可能です。</a:t>
            </a:r>
            <a:r>
              <a:rPr lang="en-US" altLang="ja-JP" sz="1200" dirty="0">
                <a:solidFill>
                  <a:srgbClr val="595959"/>
                </a:solidFill>
                <a:latin typeface="Yu Mincho" panose="02020400000000000000" pitchFamily="18" charset="-128"/>
                <a:ea typeface="Yu Mincho" panose="02020400000000000000" pitchFamily="18" charset="-128"/>
              </a:rPr>
              <a:t>Tokyo Prime  </a:t>
            </a:r>
            <a:r>
              <a:rPr lang="ja-JP" altLang="en-US" sz="1200">
                <a:solidFill>
                  <a:srgbClr val="595959"/>
                </a:solidFill>
                <a:latin typeface="Yu Mincho" panose="02020400000000000000" pitchFamily="18" charset="-128"/>
                <a:ea typeface="Yu Mincho" panose="02020400000000000000" pitchFamily="18" charset="-128"/>
              </a:rPr>
              <a:t>オリジナルコンテンツ制作の詳細は</a:t>
            </a:r>
            <a:r>
              <a:rPr lang="en-US" altLang="ja-JP" sz="1200" dirty="0">
                <a:solidFill>
                  <a:srgbClr val="595959"/>
                </a:solidFill>
                <a:latin typeface="Yu Mincho" panose="02020400000000000000" pitchFamily="18" charset="-128"/>
                <a:ea typeface="Yu Mincho" panose="02020400000000000000" pitchFamily="18" charset="-128"/>
              </a:rPr>
              <a:t>P.27</a:t>
            </a:r>
            <a:r>
              <a:rPr lang="ja-JP" altLang="en-US" sz="1200">
                <a:solidFill>
                  <a:srgbClr val="595959"/>
                </a:solidFill>
                <a:latin typeface="Yu Mincho" panose="02020400000000000000" pitchFamily="18" charset="-128"/>
                <a:ea typeface="Yu Mincho" panose="02020400000000000000" pitchFamily="18" charset="-128"/>
              </a:rPr>
              <a:t>以降の「制作タイアップメニュー 詳細」をご参照ください。</a:t>
            </a:r>
          </a:p>
        </p:txBody>
      </p:sp>
      <p:pic>
        <p:nvPicPr>
          <p:cNvPr id="36" name="図 35" descr="黒い背景に白い文字がある&#10;&#10;中程度の精度で自動的に生成された説明">
            <a:extLst>
              <a:ext uri="{FF2B5EF4-FFF2-40B4-BE49-F238E27FC236}">
                <a16:creationId xmlns:a16="http://schemas.microsoft.com/office/drawing/2014/main" id="{645638D5-AB99-F947-9A02-9A431EA38004}"/>
              </a:ext>
            </a:extLst>
          </p:cNvPr>
          <p:cNvPicPr>
            <a:picLocks noChangeAspect="1"/>
          </p:cNvPicPr>
          <p:nvPr/>
        </p:nvPicPr>
        <p:blipFill>
          <a:blip r:embed="rId3"/>
          <a:stretch>
            <a:fillRect/>
          </a:stretch>
        </p:blipFill>
        <p:spPr>
          <a:xfrm>
            <a:off x="2293491" y="6437615"/>
            <a:ext cx="4356012" cy="809524"/>
          </a:xfrm>
          <a:prstGeom prst="rect">
            <a:avLst/>
          </a:prstGeom>
        </p:spPr>
      </p:pic>
      <p:sp>
        <p:nvSpPr>
          <p:cNvPr id="37" name="正方形/長方形 13">
            <a:extLst>
              <a:ext uri="{FF2B5EF4-FFF2-40B4-BE49-F238E27FC236}">
                <a16:creationId xmlns:a16="http://schemas.microsoft.com/office/drawing/2014/main" id="{35E441C8-1B23-AF4F-A0E7-E23E0C2DC42C}"/>
              </a:ext>
            </a:extLst>
          </p:cNvPr>
          <p:cNvSpPr>
            <a:spLocks noChangeArrowheads="1"/>
          </p:cNvSpPr>
          <p:nvPr/>
        </p:nvSpPr>
        <p:spPr bwMode="auto">
          <a:xfrm>
            <a:off x="468313" y="242325"/>
            <a:ext cx="27847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Tie-up Contents</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38" name="テキスト ボックス 37">
            <a:extLst>
              <a:ext uri="{FF2B5EF4-FFF2-40B4-BE49-F238E27FC236}">
                <a16:creationId xmlns:a16="http://schemas.microsoft.com/office/drawing/2014/main" id="{85B12988-8EF8-774B-A06D-DCAF46E68AB5}"/>
              </a:ext>
            </a:extLst>
          </p:cNvPr>
          <p:cNvSpPr txBox="1"/>
          <p:nvPr/>
        </p:nvSpPr>
        <p:spPr>
          <a:xfrm>
            <a:off x="1623862" y="6048647"/>
            <a:ext cx="8946895" cy="315727"/>
          </a:xfrm>
          <a:prstGeom prst="rect">
            <a:avLst/>
          </a:prstGeom>
        </p:spPr>
        <p:txBody>
          <a:bodyPr wrap="square" rtlCol="0">
            <a:spAutoFit/>
          </a:bodyPr>
          <a:lstStyle/>
          <a:p>
            <a:pPr marL="171450" marR="0" indent="-171450" defTabSz="1006475" rtl="0" eaLnBrk="1" fontAlgn="base" latinLnBrk="0" hangingPunct="1">
              <a:lnSpc>
                <a:spcPct val="90000"/>
              </a:lnSpc>
              <a:spcBef>
                <a:spcPct val="0"/>
              </a:spcBef>
              <a:spcAft>
                <a:spcPct val="0"/>
              </a:spcAft>
              <a:buClrTx/>
              <a:buSzTx/>
              <a:buFont typeface="システムフォント（レギュラー）"/>
              <a:buChar char="※"/>
              <a:tabLst/>
            </a:pPr>
            <a:r>
              <a:rPr kumimoji="1" lang="ja-JP" altLang="en-US" sz="800" b="1" i="0">
                <a:solidFill>
                  <a:srgbClr val="4D4D4C"/>
                </a:solidFill>
                <a:latin typeface="Yu Mincho Demibold" panose="02020400000000000000" pitchFamily="18" charset="-128"/>
                <a:ea typeface="Yu Mincho Demibold" panose="02020400000000000000" pitchFamily="18" charset="-128"/>
              </a:rPr>
              <a:t>その他ご紹介可能なメディアもござますのでお問い合わせください。</a:t>
            </a:r>
            <a:endParaRPr kumimoji="1" lang="en-US" altLang="ja-JP" sz="800" b="1" i="0" dirty="0">
              <a:solidFill>
                <a:srgbClr val="4D4D4C"/>
              </a:solidFill>
              <a:latin typeface="Yu Mincho Demibold" panose="02020400000000000000" pitchFamily="18" charset="-128"/>
              <a:ea typeface="Yu Mincho Demibold" panose="02020400000000000000" pitchFamily="18" charset="-128"/>
            </a:endParaRPr>
          </a:p>
          <a:p>
            <a:pPr marL="171450" marR="0" indent="-171450" defTabSz="1006475" rtl="0" eaLnBrk="1" fontAlgn="base" latinLnBrk="0" hangingPunct="1">
              <a:lnSpc>
                <a:spcPct val="90000"/>
              </a:lnSpc>
              <a:spcBef>
                <a:spcPct val="0"/>
              </a:spcBef>
              <a:spcAft>
                <a:spcPct val="0"/>
              </a:spcAft>
              <a:buClrTx/>
              <a:buSzTx/>
              <a:buFont typeface="システムフォント（レギュラー）"/>
              <a:buChar char="※"/>
              <a:tabLst/>
            </a:pPr>
            <a:r>
              <a:rPr kumimoji="1" lang="ja-JP" altLang="en-US" sz="800" b="1" i="0">
                <a:solidFill>
                  <a:srgbClr val="4D4D4C"/>
                </a:solidFill>
                <a:latin typeface="Yu Mincho Demibold" panose="02020400000000000000" pitchFamily="18" charset="-128"/>
                <a:ea typeface="Yu Mincho Demibold" panose="02020400000000000000" pitchFamily="18" charset="-128"/>
              </a:rPr>
              <a:t>コンテンツパートナーとのタイアップは各社でプランの用意がございますので運営会社までお問い合わせください。</a:t>
            </a:r>
          </a:p>
        </p:txBody>
      </p:sp>
      <p:pic>
        <p:nvPicPr>
          <p:cNvPr id="39" name="図 20">
            <a:extLst>
              <a:ext uri="{FF2B5EF4-FFF2-40B4-BE49-F238E27FC236}">
                <a16:creationId xmlns:a16="http://schemas.microsoft.com/office/drawing/2014/main" id="{DC3393F4-E5AF-C643-AE3D-211C53543AA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02917" y="4491381"/>
            <a:ext cx="1515528" cy="448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図 35">
            <a:extLst>
              <a:ext uri="{FF2B5EF4-FFF2-40B4-BE49-F238E27FC236}">
                <a16:creationId xmlns:a16="http://schemas.microsoft.com/office/drawing/2014/main" id="{5FD333C8-5DC9-114C-B467-5E9DF153420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240695" y="4543086"/>
            <a:ext cx="2210422" cy="39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図 39">
            <a:extLst>
              <a:ext uri="{FF2B5EF4-FFF2-40B4-BE49-F238E27FC236}">
                <a16:creationId xmlns:a16="http://schemas.microsoft.com/office/drawing/2014/main" id="{EEE78BA9-426E-8A46-A088-361E29A34BE0}"/>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786527" y="4454319"/>
            <a:ext cx="2258073" cy="512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図 3">
            <a:extLst>
              <a:ext uri="{FF2B5EF4-FFF2-40B4-BE49-F238E27FC236}">
                <a16:creationId xmlns:a16="http://schemas.microsoft.com/office/drawing/2014/main" id="{D358349E-91EC-8C49-AAC1-7430B07CE40D}"/>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403769" y="5376608"/>
            <a:ext cx="1684948" cy="301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図 5" descr="物体 が含まれている画像&#10;&#10;自動的に生成された説明">
            <a:extLst>
              <a:ext uri="{FF2B5EF4-FFF2-40B4-BE49-F238E27FC236}">
                <a16:creationId xmlns:a16="http://schemas.microsoft.com/office/drawing/2014/main" id="{DD17915F-2ADB-E44D-8D5A-A9B4135A613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073750" y="5221887"/>
            <a:ext cx="1683625" cy="58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図 2" descr="挿絵 が含まれている画像&#10;&#10;自動的に生成された説明">
            <a:extLst>
              <a:ext uri="{FF2B5EF4-FFF2-40B4-BE49-F238E27FC236}">
                <a16:creationId xmlns:a16="http://schemas.microsoft.com/office/drawing/2014/main" id="{0E9795CA-A80D-C14E-A560-B57E48D93BF5}"/>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96960" y="5089810"/>
            <a:ext cx="1527442" cy="8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図 2" descr="挿絵 が含まれている画像&#10;&#10;自動的に生成された説明">
            <a:extLst>
              <a:ext uri="{FF2B5EF4-FFF2-40B4-BE49-F238E27FC236}">
                <a16:creationId xmlns:a16="http://schemas.microsoft.com/office/drawing/2014/main" id="{E5EEB74B-1822-E341-BB2F-28344EAAEA8C}"/>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171616" y="1862202"/>
            <a:ext cx="1590057" cy="88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テキスト ボックス 11">
            <a:extLst>
              <a:ext uri="{FF2B5EF4-FFF2-40B4-BE49-F238E27FC236}">
                <a16:creationId xmlns:a16="http://schemas.microsoft.com/office/drawing/2014/main" id="{BA9D733F-E66F-8D4C-A6B5-AB9C96797CAD}"/>
              </a:ext>
            </a:extLst>
          </p:cNvPr>
          <p:cNvSpPr txBox="1">
            <a:spLocks noChangeArrowheads="1"/>
          </p:cNvSpPr>
          <p:nvPr/>
        </p:nvSpPr>
        <p:spPr bwMode="auto">
          <a:xfrm>
            <a:off x="747444" y="2731871"/>
            <a:ext cx="2438400" cy="373062"/>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Tokyo</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Prime</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Voice</a:t>
            </a:r>
          </a:p>
        </p:txBody>
      </p:sp>
      <p:sp>
        <p:nvSpPr>
          <p:cNvPr id="58" name="テキスト ボックス 11">
            <a:extLst>
              <a:ext uri="{FF2B5EF4-FFF2-40B4-BE49-F238E27FC236}">
                <a16:creationId xmlns:a16="http://schemas.microsoft.com/office/drawing/2014/main" id="{5B7546BB-CF17-3B46-A023-54646BC348F4}"/>
              </a:ext>
            </a:extLst>
          </p:cNvPr>
          <p:cNvSpPr txBox="1">
            <a:spLocks noChangeArrowheads="1"/>
          </p:cNvSpPr>
          <p:nvPr/>
        </p:nvSpPr>
        <p:spPr bwMode="auto">
          <a:xfrm>
            <a:off x="613222" y="3105895"/>
            <a:ext cx="2981129" cy="47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000">
                <a:solidFill>
                  <a:srgbClr val="595959"/>
                </a:solidFill>
                <a:latin typeface="游明朝" panose="02020400000000000000" pitchFamily="18" charset="-128"/>
                <a:ea typeface="游明朝" panose="02020400000000000000" pitchFamily="18" charset="-128"/>
              </a:rPr>
              <a:t>素晴らしい商品やサービス、作品を手掛けている方々のインタビューをお届けする自社番組</a:t>
            </a:r>
          </a:p>
        </p:txBody>
      </p:sp>
      <p:sp>
        <p:nvSpPr>
          <p:cNvPr id="59" name="テキスト ボックス 11">
            <a:extLst>
              <a:ext uri="{FF2B5EF4-FFF2-40B4-BE49-F238E27FC236}">
                <a16:creationId xmlns:a16="http://schemas.microsoft.com/office/drawing/2014/main" id="{BD901F04-2E84-4646-A4F8-4E125A6CFB85}"/>
              </a:ext>
            </a:extLst>
          </p:cNvPr>
          <p:cNvSpPr txBox="1">
            <a:spLocks noChangeArrowheads="1"/>
          </p:cNvSpPr>
          <p:nvPr/>
        </p:nvSpPr>
        <p:spPr bwMode="auto">
          <a:xfrm>
            <a:off x="3848100" y="2705712"/>
            <a:ext cx="2990919" cy="369781"/>
          </a:xfrm>
          <a:prstGeom prst="rect">
            <a:avLst/>
          </a:prstGeom>
          <a:noFill/>
          <a:ln>
            <a:noFill/>
          </a:ln>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Tokyo</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Prime</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Voice </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 ESG</a:t>
            </a:r>
          </a:p>
        </p:txBody>
      </p:sp>
      <p:sp>
        <p:nvSpPr>
          <p:cNvPr id="60" name="テキスト ボックス 11">
            <a:extLst>
              <a:ext uri="{FF2B5EF4-FFF2-40B4-BE49-F238E27FC236}">
                <a16:creationId xmlns:a16="http://schemas.microsoft.com/office/drawing/2014/main" id="{0B640B86-854E-4640-99F9-08E55C3334C6}"/>
              </a:ext>
            </a:extLst>
          </p:cNvPr>
          <p:cNvSpPr txBox="1">
            <a:spLocks noChangeArrowheads="1"/>
          </p:cNvSpPr>
          <p:nvPr/>
        </p:nvSpPr>
        <p:spPr bwMode="auto">
          <a:xfrm>
            <a:off x="3631162" y="3105895"/>
            <a:ext cx="3429487" cy="474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000">
                <a:solidFill>
                  <a:schemeClr val="bg2">
                    <a:lumMod val="50000"/>
                  </a:schemeClr>
                </a:solidFill>
                <a:latin typeface="Yu Mincho" panose="02020400000000000000" pitchFamily="18" charset="-128"/>
                <a:ea typeface="Yu Mincho" panose="02020400000000000000" pitchFamily="18" charset="-128"/>
              </a:rPr>
              <a:t>タクシーに乗車の機関投資家、ビジネスパーソン向けに企業の様々な</a:t>
            </a:r>
            <a:r>
              <a:rPr lang="en" altLang="ja-JP" sz="1000" dirty="0">
                <a:solidFill>
                  <a:schemeClr val="bg2">
                    <a:lumMod val="50000"/>
                  </a:schemeClr>
                </a:solidFill>
                <a:latin typeface="Yu Mincho" panose="02020400000000000000" pitchFamily="18" charset="-128"/>
                <a:ea typeface="Yu Mincho" panose="02020400000000000000" pitchFamily="18" charset="-128"/>
              </a:rPr>
              <a:t>ESG</a:t>
            </a:r>
            <a:r>
              <a:rPr lang="ja-JP" altLang="en-US" sz="1000">
                <a:solidFill>
                  <a:schemeClr val="bg2">
                    <a:lumMod val="50000"/>
                  </a:schemeClr>
                </a:solidFill>
                <a:latin typeface="Yu Mincho" panose="02020400000000000000" pitchFamily="18" charset="-128"/>
                <a:ea typeface="Yu Mincho" panose="02020400000000000000" pitchFamily="18" charset="-128"/>
              </a:rPr>
              <a:t>活動をご紹介する自社番組</a:t>
            </a:r>
          </a:p>
        </p:txBody>
      </p:sp>
      <p:sp>
        <p:nvSpPr>
          <p:cNvPr id="61" name="テキスト ボックス 11">
            <a:extLst>
              <a:ext uri="{FF2B5EF4-FFF2-40B4-BE49-F238E27FC236}">
                <a16:creationId xmlns:a16="http://schemas.microsoft.com/office/drawing/2014/main" id="{5BDC2915-904A-784D-9505-21538865992E}"/>
              </a:ext>
            </a:extLst>
          </p:cNvPr>
          <p:cNvSpPr txBox="1">
            <a:spLocks noChangeArrowheads="1"/>
          </p:cNvSpPr>
          <p:nvPr/>
        </p:nvSpPr>
        <p:spPr bwMode="auto">
          <a:xfrm>
            <a:off x="7456530" y="2705712"/>
            <a:ext cx="2438400" cy="373064"/>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Ride</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on</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NIKKEI</a:t>
            </a:r>
          </a:p>
        </p:txBody>
      </p:sp>
      <p:sp>
        <p:nvSpPr>
          <p:cNvPr id="62" name="テキスト ボックス 11">
            <a:extLst>
              <a:ext uri="{FF2B5EF4-FFF2-40B4-BE49-F238E27FC236}">
                <a16:creationId xmlns:a16="http://schemas.microsoft.com/office/drawing/2014/main" id="{E24A7D98-AC0E-E944-A82A-48FBB650A572}"/>
              </a:ext>
            </a:extLst>
          </p:cNvPr>
          <p:cNvSpPr txBox="1">
            <a:spLocks noChangeArrowheads="1"/>
          </p:cNvSpPr>
          <p:nvPr/>
        </p:nvSpPr>
        <p:spPr bwMode="auto">
          <a:xfrm>
            <a:off x="7135660" y="3105895"/>
            <a:ext cx="3080140" cy="47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000">
                <a:solidFill>
                  <a:srgbClr val="595959"/>
                </a:solidFill>
                <a:latin typeface="游明朝" panose="02020400000000000000" pitchFamily="18" charset="-128"/>
                <a:ea typeface="游明朝" panose="02020400000000000000" pitchFamily="18" charset="-128"/>
              </a:rPr>
              <a:t>日本経済新聞社が培った取材力や企画力を駆使してつくり出す、今という時代を伝える独自番組</a:t>
            </a:r>
          </a:p>
        </p:txBody>
      </p:sp>
      <p:pic>
        <p:nvPicPr>
          <p:cNvPr id="63" name="図 3">
            <a:extLst>
              <a:ext uri="{FF2B5EF4-FFF2-40B4-BE49-F238E27FC236}">
                <a16:creationId xmlns:a16="http://schemas.microsoft.com/office/drawing/2014/main" id="{CEE1C0FC-139E-7E4F-88D1-BF295A881B07}"/>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199354" y="1866965"/>
            <a:ext cx="2695576" cy="69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4" name="グループ化 63">
            <a:extLst>
              <a:ext uri="{FF2B5EF4-FFF2-40B4-BE49-F238E27FC236}">
                <a16:creationId xmlns:a16="http://schemas.microsoft.com/office/drawing/2014/main" id="{55F327C4-90D8-924B-AC4B-A2D45CFCAD8D}"/>
              </a:ext>
            </a:extLst>
          </p:cNvPr>
          <p:cNvGrpSpPr/>
          <p:nvPr/>
        </p:nvGrpSpPr>
        <p:grpSpPr>
          <a:xfrm>
            <a:off x="3126558" y="1355613"/>
            <a:ext cx="4777171" cy="469900"/>
            <a:chOff x="3210168" y="1289887"/>
            <a:chExt cx="4777171" cy="469900"/>
          </a:xfrm>
        </p:grpSpPr>
        <p:pic>
          <p:nvPicPr>
            <p:cNvPr id="65" name="図 2">
              <a:extLst>
                <a:ext uri="{FF2B5EF4-FFF2-40B4-BE49-F238E27FC236}">
                  <a16:creationId xmlns:a16="http://schemas.microsoft.com/office/drawing/2014/main" id="{C74DE2DF-C2C1-2C42-89D7-83F41878F61F}"/>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210168" y="1331972"/>
              <a:ext cx="1953667" cy="206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テキスト プレースホルダー 2">
              <a:extLst>
                <a:ext uri="{FF2B5EF4-FFF2-40B4-BE49-F238E27FC236}">
                  <a16:creationId xmlns:a16="http://schemas.microsoft.com/office/drawing/2014/main" id="{2E5F825D-6E83-A84D-84EF-A884387F3215}"/>
                </a:ext>
              </a:extLst>
            </p:cNvPr>
            <p:cNvSpPr txBox="1">
              <a:spLocks/>
            </p:cNvSpPr>
            <p:nvPr/>
          </p:nvSpPr>
          <p:spPr>
            <a:xfrm>
              <a:off x="5175363" y="1289887"/>
              <a:ext cx="2811976"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buNone/>
                <a:defRPr/>
              </a:pPr>
              <a:r>
                <a:rPr lang="ja-JP" altLang="en-US" sz="2000">
                  <a:solidFill>
                    <a:schemeClr val="tx1">
                      <a:lumMod val="75000"/>
                      <a:lumOff val="25000"/>
                    </a:schemeClr>
                  </a:solidFill>
                  <a:latin typeface="游明朝 Demibold" panose="02020600000000000000" pitchFamily="18" charset="-128"/>
                  <a:ea typeface="游明朝 Demibold" panose="02020600000000000000" pitchFamily="18" charset="-128"/>
                </a:rPr>
                <a:t>オリジナルコンテンツ</a:t>
              </a:r>
              <a:endParaRPr lang="en" sz="2000" dirty="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grpSp>
      <p:sp>
        <p:nvSpPr>
          <p:cNvPr id="68" name="テキスト プレースホルダー 2">
            <a:extLst>
              <a:ext uri="{FF2B5EF4-FFF2-40B4-BE49-F238E27FC236}">
                <a16:creationId xmlns:a16="http://schemas.microsoft.com/office/drawing/2014/main" id="{DD8DAEC7-82E1-5448-9507-EB61220D6E4B}"/>
              </a:ext>
            </a:extLst>
          </p:cNvPr>
          <p:cNvSpPr txBox="1">
            <a:spLocks/>
          </p:cNvSpPr>
          <p:nvPr/>
        </p:nvSpPr>
        <p:spPr>
          <a:xfrm>
            <a:off x="3939556" y="3969659"/>
            <a:ext cx="3063694"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ja-JP" altLang="en-US" sz="2000">
                <a:solidFill>
                  <a:schemeClr val="tx1">
                    <a:lumMod val="75000"/>
                    <a:lumOff val="25000"/>
                  </a:schemeClr>
                </a:solidFill>
                <a:latin typeface="游明朝 Demibold" panose="02020600000000000000" pitchFamily="18" charset="-128"/>
                <a:ea typeface="游明朝 Demibold" panose="02020600000000000000" pitchFamily="18" charset="-128"/>
              </a:rPr>
              <a:t>コンテンツパートナー</a:t>
            </a:r>
            <a:endParaRPr lang="en" sz="2000" dirty="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pic>
        <p:nvPicPr>
          <p:cNvPr id="4" name="図 3" descr="テキスト&#10;&#10;自動的に生成された説明">
            <a:extLst>
              <a:ext uri="{FF2B5EF4-FFF2-40B4-BE49-F238E27FC236}">
                <a16:creationId xmlns:a16="http://schemas.microsoft.com/office/drawing/2014/main" id="{0F3BE656-7738-EB4B-A4B3-F25EBCF4AA90}"/>
              </a:ext>
            </a:extLst>
          </p:cNvPr>
          <p:cNvPicPr>
            <a:picLocks noChangeAspect="1"/>
          </p:cNvPicPr>
          <p:nvPr/>
        </p:nvPicPr>
        <p:blipFill>
          <a:blip r:embed="rId13"/>
          <a:stretch>
            <a:fillRect/>
          </a:stretch>
        </p:blipFill>
        <p:spPr>
          <a:xfrm>
            <a:off x="3991009" y="1854814"/>
            <a:ext cx="2705100" cy="838200"/>
          </a:xfrm>
          <a:prstGeom prst="rect">
            <a:avLst/>
          </a:prstGeom>
        </p:spPr>
      </p:pic>
    </p:spTree>
    <p:extLst>
      <p:ext uri="{BB962C8B-B14F-4D97-AF65-F5344CB8AC3E}">
        <p14:creationId xmlns:p14="http://schemas.microsoft.com/office/powerpoint/2010/main" val="38942520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86" name="タイトル 1">
            <a:extLst>
              <a:ext uri="{FF2B5EF4-FFF2-40B4-BE49-F238E27FC236}">
                <a16:creationId xmlns:a16="http://schemas.microsoft.com/office/drawing/2014/main" id="{52BCB17F-665F-48CA-91A4-AF32275694CA}"/>
              </a:ext>
            </a:extLst>
          </p:cNvPr>
          <p:cNvSpPr>
            <a:spLocks noGrp="1" noChangeArrowheads="1"/>
          </p:cNvSpPr>
          <p:nvPr>
            <p:ph type="title"/>
          </p:nvPr>
        </p:nvSpPr>
        <p:spPr bwMode="auto">
          <a:xfrm>
            <a:off x="1348970"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　　　　　　　メニュー</a:t>
            </a:r>
            <a:b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pic>
        <p:nvPicPr>
          <p:cNvPr id="4" name="図 3" descr="黒い背景に白い文字がある&#10;&#10;中程度の精度で自動的に生成された説明">
            <a:extLst>
              <a:ext uri="{FF2B5EF4-FFF2-40B4-BE49-F238E27FC236}">
                <a16:creationId xmlns:a16="http://schemas.microsoft.com/office/drawing/2014/main" id="{5FEAD9B6-1A57-A949-9A30-7E5E118C6807}"/>
              </a:ext>
            </a:extLst>
          </p:cNvPr>
          <p:cNvPicPr>
            <a:picLocks noChangeAspect="1"/>
          </p:cNvPicPr>
          <p:nvPr/>
        </p:nvPicPr>
        <p:blipFill>
          <a:blip r:embed="rId3"/>
          <a:stretch>
            <a:fillRect/>
          </a:stretch>
        </p:blipFill>
        <p:spPr>
          <a:xfrm>
            <a:off x="2293491" y="6437615"/>
            <a:ext cx="4356012" cy="809524"/>
          </a:xfrm>
          <a:prstGeom prst="rect">
            <a:avLst/>
          </a:prstGeom>
        </p:spPr>
      </p:pic>
      <p:graphicFrame>
        <p:nvGraphicFramePr>
          <p:cNvPr id="2" name="表 1">
            <a:extLst>
              <a:ext uri="{FF2B5EF4-FFF2-40B4-BE49-F238E27FC236}">
                <a16:creationId xmlns:a16="http://schemas.microsoft.com/office/drawing/2014/main" id="{7C6C816D-FB92-4340-8E1A-E4E7E39D86E1}"/>
              </a:ext>
            </a:extLst>
          </p:cNvPr>
          <p:cNvGraphicFramePr>
            <a:graphicFrameLocks noGrp="1"/>
          </p:cNvGraphicFramePr>
          <p:nvPr>
            <p:extLst>
              <p:ext uri="{D42A27DB-BD31-4B8C-83A1-F6EECF244321}">
                <p14:modId xmlns:p14="http://schemas.microsoft.com/office/powerpoint/2010/main" val="263274025"/>
              </p:ext>
            </p:extLst>
          </p:nvPr>
        </p:nvGraphicFramePr>
        <p:xfrm>
          <a:off x="575804" y="1332483"/>
          <a:ext cx="9791197" cy="3487692"/>
        </p:xfrm>
        <a:graphic>
          <a:graphicData uri="http://schemas.openxmlformats.org/drawingml/2006/table">
            <a:tbl>
              <a:tblPr firstRow="1" bandRow="1">
                <a:tableStyleId>{2D5ABB26-0587-4C30-8999-92F81FD0307C}</a:tableStyleId>
              </a:tblPr>
              <a:tblGrid>
                <a:gridCol w="2776440">
                  <a:extLst>
                    <a:ext uri="{9D8B030D-6E8A-4147-A177-3AD203B41FA5}">
                      <a16:colId xmlns:a16="http://schemas.microsoft.com/office/drawing/2014/main" val="1338572013"/>
                    </a:ext>
                  </a:extLst>
                </a:gridCol>
                <a:gridCol w="7014757">
                  <a:extLst>
                    <a:ext uri="{9D8B030D-6E8A-4147-A177-3AD203B41FA5}">
                      <a16:colId xmlns:a16="http://schemas.microsoft.com/office/drawing/2014/main" val="1529638325"/>
                    </a:ext>
                  </a:extLst>
                </a:gridCol>
              </a:tblGrid>
              <a:tr h="438569">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Tie-up Contents </a:t>
                      </a: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メディアタイアップ定義</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広告主が自社以外の第三者メディアとタイアップした映像</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広告主が</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Tokyo Prime</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のコンテンツパートナーとタイアップした映像</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広告主が</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Tokyo Prime </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オリジナルコンテンツとタイアップした映像</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99144803"/>
                  </a:ext>
                </a:extLst>
              </a:tr>
              <a:tr h="309042">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Tie-up Contents </a:t>
                      </a: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特定告知定義</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スポーツイベントの告知、アニメ番組の告知、映画の公開告知、番組宣伝（アプリのダウンロードや会員登録を促すような表現は不可）、美術館の展示イベント告知、書籍の販売告知</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94116240"/>
                  </a:ext>
                </a:extLst>
              </a:tr>
              <a:tr h="795901">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Tie-up Contents </a:t>
                      </a: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掲載可否基準</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業種、商材、クリエイティブ考査基準は広告メニューに準拠</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特定告知は上記</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 </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に規定の告知のみ可</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素材に常時「</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PR</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表記」「スポンサード表記」が必要</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CM</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素材と同じものは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NG</a:t>
                      </a: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自社メディアとのタイアップは不可</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トンマナが </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Tokyo Prime </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にそぐわないものは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NG</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54485681"/>
                  </a:ext>
                </a:extLst>
              </a:tr>
              <a:tr h="1215734">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注意事項</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一素材を</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4</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週間分掲載いただいた後に継続して掲載する場合は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4</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週間の掲載インターバルを空けていただくこととします。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同一素材の使用回数は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12</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週間までとします。</a:t>
                      </a:r>
                      <a:r>
                        <a:rPr lang="ja-JP" altLang="en-US" sz="800">
                          <a:solidFill>
                            <a:srgbClr val="FF0000"/>
                          </a:solidFill>
                          <a:latin typeface="Yu Mincho" panose="02020400000000000000" pitchFamily="18" charset="-128"/>
                          <a:ea typeface="Yu Mincho" panose="02020400000000000000" pitchFamily="18" charset="-128"/>
                          <a:cs typeface="游明朝" panose="02020400000000000000" pitchFamily="18" charset="-128"/>
                        </a:rPr>
                        <a:t>（過去制作分に関しても適用）</a:t>
                      </a:r>
                      <a:endParaRPr lang="en-US" altLang="ja-JP" sz="800" dirty="0">
                        <a:solidFill>
                          <a:srgbClr val="FF0000"/>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エンドキャップの入稿は不可とします。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弊社コンテンツパートナーの独自メニューと金額が異なる場合があります。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料金は手数料が含まれたグロス金額です。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表示回数及び表示単価はあくまで目安です。タクシーの営業</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稼働状況により変動します。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掲載内容は１申込につき、</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1</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商品または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1</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サービスを基本とします。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FULL</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メニューと</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HALF</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メニューの枠は共有です。どちらかが埋まった場合、枠数が同時に減少します。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すべての掲載内容について事前審査が必要です。修正可能な段階で必ず事前にご相談ください。</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75026712"/>
                  </a:ext>
                </a:extLst>
              </a:tr>
            </a:tbl>
          </a:graphicData>
        </a:graphic>
      </p:graphicFrame>
      <p:sp>
        <p:nvSpPr>
          <p:cNvPr id="21" name="テキスト ボックス 11">
            <a:extLst>
              <a:ext uri="{FF2B5EF4-FFF2-40B4-BE49-F238E27FC236}">
                <a16:creationId xmlns:a16="http://schemas.microsoft.com/office/drawing/2014/main" id="{61779041-EEC9-5942-B83F-3CE750ECE201}"/>
              </a:ext>
            </a:extLst>
          </p:cNvPr>
          <p:cNvSpPr txBox="1">
            <a:spLocks noChangeArrowheads="1"/>
          </p:cNvSpPr>
          <p:nvPr/>
        </p:nvSpPr>
        <p:spPr bwMode="auto">
          <a:xfrm>
            <a:off x="492206" y="510666"/>
            <a:ext cx="9958394" cy="794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コンテンツ枠で</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広告主が自社以外の第三者メディアとタイアップした映像</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、または</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特定告知</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000">
                <a:solidFill>
                  <a:srgbClr val="595959"/>
                </a:solidFill>
                <a:latin typeface="Yu Mincho" panose="02020400000000000000" pitchFamily="18" charset="-128"/>
                <a:ea typeface="Yu Mincho" panose="02020400000000000000" pitchFamily="18" charset="-128"/>
              </a:rPr>
              <a:t>（特定の業種・告知を行う</a:t>
            </a:r>
            <a:r>
              <a:rPr lang="en-US" altLang="ja-JP" sz="1000" dirty="0">
                <a:solidFill>
                  <a:srgbClr val="595959"/>
                </a:solidFill>
                <a:latin typeface="Yu Mincho" panose="02020400000000000000" pitchFamily="18" charset="-128"/>
                <a:ea typeface="Yu Mincho" panose="02020400000000000000" pitchFamily="18" charset="-128"/>
              </a:rPr>
              <a:t>CM</a:t>
            </a:r>
            <a:r>
              <a:rPr lang="ja-JP" altLang="en-US" sz="1000">
                <a:solidFill>
                  <a:srgbClr val="595959"/>
                </a:solidFill>
                <a:latin typeface="Yu Mincho" panose="02020400000000000000" pitchFamily="18" charset="-128"/>
                <a:ea typeface="Yu Mincho" panose="02020400000000000000" pitchFamily="18" charset="-128"/>
              </a:rPr>
              <a:t>動画）</a:t>
            </a:r>
            <a:r>
              <a:rPr lang="ja-JP" altLang="en-US" sz="1200">
                <a:solidFill>
                  <a:srgbClr val="595959"/>
                </a:solidFill>
                <a:latin typeface="Yu Mincho" panose="02020400000000000000" pitchFamily="18" charset="-128"/>
                <a:ea typeface="Yu Mincho" panose="02020400000000000000" pitchFamily="18" charset="-128"/>
              </a:rPr>
              <a:t>を放映することが可能です。また、広告枠をご購入いただくと</a:t>
            </a:r>
            <a:r>
              <a:rPr lang="en-US" altLang="ja-JP" sz="1200" dirty="0">
                <a:solidFill>
                  <a:srgbClr val="595959"/>
                </a:solidFill>
                <a:latin typeface="Yu Mincho" panose="02020400000000000000" pitchFamily="18" charset="-128"/>
                <a:ea typeface="Yu Mincho" panose="02020400000000000000" pitchFamily="18" charset="-128"/>
              </a:rPr>
              <a:t>Tie-up Contents </a:t>
            </a:r>
            <a:r>
              <a:rPr lang="ja-JP" altLang="en-US" sz="1200">
                <a:solidFill>
                  <a:srgbClr val="595959"/>
                </a:solidFill>
                <a:latin typeface="Yu Mincho" panose="02020400000000000000" pitchFamily="18" charset="-128"/>
                <a:ea typeface="Yu Mincho" panose="02020400000000000000" pitchFamily="18" charset="-128"/>
              </a:rPr>
              <a:t>＋動画広告（</a:t>
            </a:r>
            <a:r>
              <a:rPr lang="en-US" altLang="ja-JP" sz="1200" dirty="0">
                <a:solidFill>
                  <a:srgbClr val="595959"/>
                </a:solidFill>
                <a:latin typeface="Yu Mincho" panose="02020400000000000000" pitchFamily="18" charset="-128"/>
                <a:ea typeface="Yu Mincho" panose="02020400000000000000" pitchFamily="18" charset="-128"/>
              </a:rPr>
              <a:t>30</a:t>
            </a:r>
            <a:r>
              <a:rPr lang="ja-JP" altLang="en-US" sz="1200">
                <a:solidFill>
                  <a:srgbClr val="595959"/>
                </a:solidFill>
                <a:latin typeface="Yu Mincho" panose="02020400000000000000" pitchFamily="18" charset="-128"/>
                <a:ea typeface="Yu Mincho" panose="02020400000000000000" pitchFamily="18" charset="-128"/>
              </a:rPr>
              <a:t>秒）をセットで掲載できます。</a:t>
            </a:r>
            <a:endParaRPr lang="en-US" altLang="ja-JP" sz="1200" dirty="0">
              <a:solidFill>
                <a:srgbClr val="595959"/>
              </a:solidFill>
              <a:latin typeface="Yu Mincho" panose="02020400000000000000" pitchFamily="18" charset="-128"/>
              <a:ea typeface="Yu Mincho" panose="02020400000000000000" pitchFamily="18" charset="-128"/>
            </a:endParaRPr>
          </a:p>
          <a:p>
            <a:pPr eaLnBrk="1" hangingPunct="1">
              <a:lnSpc>
                <a:spcPct val="130000"/>
              </a:lnSpc>
            </a:pPr>
            <a:r>
              <a:rPr lang="en-US" altLang="ja-JP" sz="1200" dirty="0">
                <a:solidFill>
                  <a:srgbClr val="595959"/>
                </a:solidFill>
                <a:latin typeface="Yu Mincho" panose="02020400000000000000" pitchFamily="18" charset="-128"/>
                <a:ea typeface="Yu Mincho" panose="02020400000000000000" pitchFamily="18" charset="-128"/>
              </a:rPr>
              <a:t>Tokyo Prime  </a:t>
            </a:r>
            <a:r>
              <a:rPr lang="ja-JP" altLang="en-US" sz="1200">
                <a:solidFill>
                  <a:srgbClr val="595959"/>
                </a:solidFill>
                <a:latin typeface="Yu Mincho" panose="02020400000000000000" pitchFamily="18" charset="-128"/>
                <a:ea typeface="Yu Mincho" panose="02020400000000000000" pitchFamily="18" charset="-128"/>
              </a:rPr>
              <a:t>オリジナルコンテンツ制作の詳細は</a:t>
            </a:r>
            <a:r>
              <a:rPr lang="en-US" altLang="ja-JP" sz="1200" dirty="0">
                <a:solidFill>
                  <a:srgbClr val="595959"/>
                </a:solidFill>
                <a:latin typeface="Yu Mincho" panose="02020400000000000000" pitchFamily="18" charset="-128"/>
                <a:ea typeface="Yu Mincho" panose="02020400000000000000" pitchFamily="18" charset="-128"/>
              </a:rPr>
              <a:t>P.26</a:t>
            </a:r>
            <a:r>
              <a:rPr lang="ja-JP" altLang="en-US" sz="1200">
                <a:solidFill>
                  <a:srgbClr val="595959"/>
                </a:solidFill>
                <a:latin typeface="Yu Mincho" panose="02020400000000000000" pitchFamily="18" charset="-128"/>
                <a:ea typeface="Yu Mincho" panose="02020400000000000000" pitchFamily="18" charset="-128"/>
              </a:rPr>
              <a:t>以降の「制作タイアップメニュー 詳細」をご参照ください。</a:t>
            </a:r>
          </a:p>
        </p:txBody>
      </p:sp>
      <p:sp>
        <p:nvSpPr>
          <p:cNvPr id="22" name="正方形/長方形 13">
            <a:extLst>
              <a:ext uri="{FF2B5EF4-FFF2-40B4-BE49-F238E27FC236}">
                <a16:creationId xmlns:a16="http://schemas.microsoft.com/office/drawing/2014/main" id="{632D8D48-A284-6D4E-A5C8-607309C31216}"/>
              </a:ext>
            </a:extLst>
          </p:cNvPr>
          <p:cNvSpPr>
            <a:spLocks noChangeArrowheads="1"/>
          </p:cNvSpPr>
          <p:nvPr/>
        </p:nvSpPr>
        <p:spPr bwMode="auto">
          <a:xfrm>
            <a:off x="468313" y="242325"/>
            <a:ext cx="27847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Tie-up Contents</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20" name="正方形/長方形 19">
            <a:extLst>
              <a:ext uri="{FF2B5EF4-FFF2-40B4-BE49-F238E27FC236}">
                <a16:creationId xmlns:a16="http://schemas.microsoft.com/office/drawing/2014/main" id="{57FF3B89-42EB-9F4F-ABBA-DFD551CA7BD0}"/>
              </a:ext>
            </a:extLst>
          </p:cNvPr>
          <p:cNvSpPr/>
          <p:nvPr/>
        </p:nvSpPr>
        <p:spPr>
          <a:xfrm>
            <a:off x="538986" y="5178791"/>
            <a:ext cx="9571037" cy="12472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pic>
        <p:nvPicPr>
          <p:cNvPr id="23" name="図 1">
            <a:extLst>
              <a:ext uri="{FF2B5EF4-FFF2-40B4-BE49-F238E27FC236}">
                <a16:creationId xmlns:a16="http://schemas.microsoft.com/office/drawing/2014/main" id="{0943B1AB-87F7-ED42-B511-20F5770E331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81606" y="5224343"/>
            <a:ext cx="1876732" cy="1055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グループ化 8">
            <a:extLst>
              <a:ext uri="{FF2B5EF4-FFF2-40B4-BE49-F238E27FC236}">
                <a16:creationId xmlns:a16="http://schemas.microsoft.com/office/drawing/2014/main" id="{4D89B41E-AFA6-FC4E-A821-FE699A2D2C47}"/>
              </a:ext>
            </a:extLst>
          </p:cNvPr>
          <p:cNvGrpSpPr>
            <a:grpSpLocks/>
          </p:cNvGrpSpPr>
          <p:nvPr/>
        </p:nvGrpSpPr>
        <p:grpSpPr bwMode="auto">
          <a:xfrm>
            <a:off x="6666976" y="5220204"/>
            <a:ext cx="1876732" cy="1055711"/>
            <a:chOff x="6016482" y="4307604"/>
            <a:chExt cx="2737868" cy="1546643"/>
          </a:xfrm>
        </p:grpSpPr>
        <p:sp>
          <p:nvSpPr>
            <p:cNvPr id="25" name="正方形/長方形 28">
              <a:extLst>
                <a:ext uri="{FF2B5EF4-FFF2-40B4-BE49-F238E27FC236}">
                  <a16:creationId xmlns:a16="http://schemas.microsoft.com/office/drawing/2014/main" id="{613D74DF-A6FC-E242-929F-3540CE288BC4}"/>
                </a:ext>
              </a:extLst>
            </p:cNvPr>
            <p:cNvSpPr/>
            <p:nvPr/>
          </p:nvSpPr>
          <p:spPr>
            <a:xfrm>
              <a:off x="6016482" y="4307604"/>
              <a:ext cx="2737868" cy="1538704"/>
            </a:xfrm>
            <a:prstGeom prst="rect">
              <a:avLst/>
            </a:prstGeom>
            <a:solidFill>
              <a:srgbClr val="5D6EB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lang="ja-JP" altLang="en-US" sz="1200">
                <a:solidFill>
                  <a:srgbClr val="4D4D4C"/>
                </a:solidFill>
                <a:latin typeface="游明朝" panose="02020400000000000000" pitchFamily="18" charset="-128"/>
                <a:ea typeface="游明朝" panose="02020400000000000000" pitchFamily="18" charset="-128"/>
              </a:endParaRPr>
            </a:p>
          </p:txBody>
        </p:sp>
        <p:sp>
          <p:nvSpPr>
            <p:cNvPr id="26" name="직사각형 22">
              <a:extLst>
                <a:ext uri="{FF2B5EF4-FFF2-40B4-BE49-F238E27FC236}">
                  <a16:creationId xmlns:a16="http://schemas.microsoft.com/office/drawing/2014/main" id="{14D1DF22-0C52-2F4D-A41C-77F8E5A2DA8E}"/>
                </a:ext>
              </a:extLst>
            </p:cNvPr>
            <p:cNvSpPr/>
            <p:nvPr/>
          </p:nvSpPr>
          <p:spPr>
            <a:xfrm rot="16200000">
              <a:off x="7025750" y="4125648"/>
              <a:ext cx="719331" cy="273786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grpSp>
      <p:sp>
        <p:nvSpPr>
          <p:cNvPr id="27" name="二等辺三角形 26">
            <a:extLst>
              <a:ext uri="{FF2B5EF4-FFF2-40B4-BE49-F238E27FC236}">
                <a16:creationId xmlns:a16="http://schemas.microsoft.com/office/drawing/2014/main" id="{AED87378-D2C5-D540-A1E2-68A770D24BD1}"/>
              </a:ext>
            </a:extLst>
          </p:cNvPr>
          <p:cNvSpPr/>
          <p:nvPr/>
        </p:nvSpPr>
        <p:spPr>
          <a:xfrm rot="5400000">
            <a:off x="5258728" y="5521035"/>
            <a:ext cx="365125" cy="431800"/>
          </a:xfrm>
          <a:prstGeom prst="triangle">
            <a:avLst/>
          </a:prstGeom>
          <a:solidFill>
            <a:srgbClr val="1137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kumimoji="1" lang="ja-JP" altLang="en-US">
              <a:solidFill>
                <a:srgbClr val="0A1239"/>
              </a:solidFill>
              <a:latin typeface="游明朝" panose="02020400000000000000" pitchFamily="18" charset="-128"/>
              <a:ea typeface="游明朝" panose="02020400000000000000" pitchFamily="18" charset="-128"/>
            </a:endParaRPr>
          </a:p>
        </p:txBody>
      </p:sp>
      <p:sp>
        <p:nvSpPr>
          <p:cNvPr id="28" name="正方形/長方形 29">
            <a:extLst>
              <a:ext uri="{FF2B5EF4-FFF2-40B4-BE49-F238E27FC236}">
                <a16:creationId xmlns:a16="http://schemas.microsoft.com/office/drawing/2014/main" id="{A2B37411-593D-B54A-827D-C8A83A809E7F}"/>
              </a:ext>
            </a:extLst>
          </p:cNvPr>
          <p:cNvSpPr>
            <a:spLocks noChangeArrowheads="1"/>
          </p:cNvSpPr>
          <p:nvPr/>
        </p:nvSpPr>
        <p:spPr bwMode="auto">
          <a:xfrm>
            <a:off x="6582991" y="6006880"/>
            <a:ext cx="20447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7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広告主の動画広告</a:t>
            </a:r>
            <a:endParaRPr lang="en-US" altLang="ja-JP" sz="700" dirty="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endParaRPr>
          </a:p>
        </p:txBody>
      </p:sp>
      <p:sp>
        <p:nvSpPr>
          <p:cNvPr id="29" name="正方形/長方形 31">
            <a:extLst>
              <a:ext uri="{FF2B5EF4-FFF2-40B4-BE49-F238E27FC236}">
                <a16:creationId xmlns:a16="http://schemas.microsoft.com/office/drawing/2014/main" id="{2D843EB3-06E9-1041-AF6D-F46A1AE10460}"/>
              </a:ext>
            </a:extLst>
          </p:cNvPr>
          <p:cNvSpPr>
            <a:spLocks noChangeArrowheads="1"/>
          </p:cNvSpPr>
          <p:nvPr/>
        </p:nvSpPr>
        <p:spPr bwMode="auto">
          <a:xfrm>
            <a:off x="3832021" y="6003826"/>
            <a:ext cx="30559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最大合計</a:t>
            </a:r>
            <a:r>
              <a:rPr lang="en-US" altLang="ja-JP" sz="12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60</a:t>
            </a:r>
            <a:r>
              <a:rPr lang="ja-JP" altLang="en-US" sz="12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秒間の占有が可能に</a:t>
            </a:r>
            <a:endParaRPr lang="en-US" altLang="ja-JP" sz="12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endParaRPr>
          </a:p>
        </p:txBody>
      </p:sp>
      <p:sp>
        <p:nvSpPr>
          <p:cNvPr id="30" name="正方形/長方形 29">
            <a:extLst>
              <a:ext uri="{FF2B5EF4-FFF2-40B4-BE49-F238E27FC236}">
                <a16:creationId xmlns:a16="http://schemas.microsoft.com/office/drawing/2014/main" id="{2BD23C0E-3100-CA45-B602-13B20AA10507}"/>
              </a:ext>
            </a:extLst>
          </p:cNvPr>
          <p:cNvSpPr>
            <a:spLocks noChangeArrowheads="1"/>
          </p:cNvSpPr>
          <p:nvPr/>
        </p:nvSpPr>
        <p:spPr bwMode="auto">
          <a:xfrm>
            <a:off x="6582991" y="5475989"/>
            <a:ext cx="20447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a:solidFill>
                  <a:schemeClr val="bg1"/>
                </a:solidFill>
                <a:latin typeface="Yu Gothic Medium" panose="020B0500000000000000" pitchFamily="34" charset="-128"/>
                <a:ea typeface="Yu Gothic Medium" panose="020B0500000000000000" pitchFamily="34" charset="-128"/>
              </a:rPr>
              <a:t>動画広告</a:t>
            </a:r>
            <a:r>
              <a:rPr lang="en-US" altLang="ja-JP" sz="1200" dirty="0">
                <a:solidFill>
                  <a:schemeClr val="bg1"/>
                </a:solidFill>
                <a:latin typeface="Yu Gothic Medium" panose="020B0500000000000000" pitchFamily="34" charset="-128"/>
                <a:ea typeface="Yu Gothic Medium" panose="020B0500000000000000" pitchFamily="34" charset="-128"/>
              </a:rPr>
              <a:t>(30</a:t>
            </a:r>
            <a:r>
              <a:rPr lang="ja-JP" altLang="en-US" sz="1200">
                <a:solidFill>
                  <a:schemeClr val="bg1"/>
                </a:solidFill>
                <a:latin typeface="Yu Gothic Medium" panose="020B0500000000000000" pitchFamily="34" charset="-128"/>
                <a:ea typeface="Yu Gothic Medium" panose="020B0500000000000000" pitchFamily="34" charset="-128"/>
              </a:rPr>
              <a:t>秒</a:t>
            </a:r>
            <a:r>
              <a:rPr lang="en-US" altLang="ja-JP" sz="1200" dirty="0">
                <a:solidFill>
                  <a:schemeClr val="bg1"/>
                </a:solidFill>
                <a:latin typeface="Yu Gothic Medium" panose="020B0500000000000000" pitchFamily="34" charset="-128"/>
                <a:ea typeface="Yu Gothic Medium" panose="020B0500000000000000" pitchFamily="34" charset="-128"/>
              </a:rPr>
              <a:t>)</a:t>
            </a:r>
            <a:endParaRPr lang="ja-JP" altLang="en-US" sz="1200">
              <a:solidFill>
                <a:schemeClr val="bg1"/>
              </a:solidFill>
              <a:latin typeface="Yu Gothic Medium" panose="020B0500000000000000" pitchFamily="34" charset="-128"/>
              <a:ea typeface="Yu Gothic Medium" panose="020B0500000000000000" pitchFamily="34" charset="-128"/>
            </a:endParaRPr>
          </a:p>
        </p:txBody>
      </p:sp>
      <p:sp>
        <p:nvSpPr>
          <p:cNvPr id="31" name="직사각형 22">
            <a:extLst>
              <a:ext uri="{FF2B5EF4-FFF2-40B4-BE49-F238E27FC236}">
                <a16:creationId xmlns:a16="http://schemas.microsoft.com/office/drawing/2014/main" id="{119F51F9-3E80-1846-9874-DD345BAF19AD}"/>
              </a:ext>
            </a:extLst>
          </p:cNvPr>
          <p:cNvSpPr/>
          <p:nvPr/>
        </p:nvSpPr>
        <p:spPr>
          <a:xfrm rot="16200000">
            <a:off x="2764697" y="4976237"/>
            <a:ext cx="720725" cy="188690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32" name="正方形/長方形 24">
            <a:extLst>
              <a:ext uri="{FF2B5EF4-FFF2-40B4-BE49-F238E27FC236}">
                <a16:creationId xmlns:a16="http://schemas.microsoft.com/office/drawing/2014/main" id="{D211F044-E666-A340-B069-88149B596477}"/>
              </a:ext>
            </a:extLst>
          </p:cNvPr>
          <p:cNvSpPr>
            <a:spLocks noChangeArrowheads="1"/>
          </p:cNvSpPr>
          <p:nvPr/>
        </p:nvSpPr>
        <p:spPr bwMode="auto">
          <a:xfrm>
            <a:off x="1948819" y="5919497"/>
            <a:ext cx="2323868"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000">
                <a:solidFill>
                  <a:schemeClr val="bg1"/>
                </a:solidFill>
                <a:latin typeface="游明朝" panose="02020400000000000000" pitchFamily="18" charset="-128"/>
                <a:ea typeface="游明朝" panose="02020400000000000000" pitchFamily="18" charset="-128"/>
                <a:cs typeface="游明朝" panose="02020400000000000000" pitchFamily="18" charset="-128"/>
              </a:rPr>
              <a:t>広告主の</a:t>
            </a:r>
            <a:r>
              <a:rPr lang="en-US" altLang="ja-JP" sz="10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Tie-up Contents</a:t>
            </a:r>
          </a:p>
          <a:p>
            <a:pPr algn="ctr" eaLnBrk="1" hangingPunct="1"/>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タイアップ広告 </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動画</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30</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秒 </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or </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静止画</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15</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秒</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p>
        </p:txBody>
      </p:sp>
      <p:cxnSp>
        <p:nvCxnSpPr>
          <p:cNvPr id="33" name="直線矢印コネクタ 32">
            <a:extLst>
              <a:ext uri="{FF2B5EF4-FFF2-40B4-BE49-F238E27FC236}">
                <a16:creationId xmlns:a16="http://schemas.microsoft.com/office/drawing/2014/main" id="{3246C61E-B3E3-BD4F-92ED-2B0DEC43F88C}"/>
              </a:ext>
            </a:extLst>
          </p:cNvPr>
          <p:cNvCxnSpPr>
            <a:cxnSpLocks/>
          </p:cNvCxnSpPr>
          <p:nvPr/>
        </p:nvCxnSpPr>
        <p:spPr>
          <a:xfrm>
            <a:off x="1975673" y="6334778"/>
            <a:ext cx="6764338"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DECC4122-981D-AB4B-8F4D-2F08523F9D0E}"/>
              </a:ext>
            </a:extLst>
          </p:cNvPr>
          <p:cNvSpPr txBox="1"/>
          <p:nvPr/>
        </p:nvSpPr>
        <p:spPr>
          <a:xfrm>
            <a:off x="468313" y="4872925"/>
            <a:ext cx="5157728" cy="261162"/>
          </a:xfrm>
          <a:prstGeom prst="rect">
            <a:avLst/>
          </a:prstGeom>
        </p:spPr>
        <p:txBody>
          <a:bodyPr wrap="square" rtlCol="0">
            <a:spAutoFit/>
          </a:bodyPr>
          <a:lstStyle/>
          <a:p>
            <a:pPr marL="0" marR="0" indent="0" defTabSz="1006475" rtl="0" eaLnBrk="1" fontAlgn="base" latinLnBrk="0" hangingPunct="1">
              <a:lnSpc>
                <a:spcPct val="90000"/>
              </a:lnSpc>
              <a:spcBef>
                <a:spcPct val="0"/>
              </a:spcBef>
              <a:spcAft>
                <a:spcPct val="0"/>
              </a:spcAft>
              <a:buClrTx/>
              <a:buSzTx/>
              <a:buFontTx/>
              <a:buNone/>
              <a:tabLst/>
            </a:pPr>
            <a:r>
              <a:rPr kumimoji="1" lang="en-US" altLang="ja-JP" sz="1200" dirty="0">
                <a:solidFill>
                  <a:srgbClr val="4D4D4C"/>
                </a:solidFill>
                <a:latin typeface="Yu Mincho" panose="02020400000000000000" pitchFamily="18" charset="-128"/>
                <a:ea typeface="Yu Mincho" panose="02020400000000000000" pitchFamily="18" charset="-128"/>
              </a:rPr>
              <a:t>Tie-up Contents</a:t>
            </a:r>
            <a:r>
              <a:rPr kumimoji="1" lang="ja-JP" altLang="en-US" sz="1200">
                <a:solidFill>
                  <a:srgbClr val="4D4D4C"/>
                </a:solidFill>
                <a:latin typeface="Yu Mincho" panose="02020400000000000000" pitchFamily="18" charset="-128"/>
                <a:ea typeface="Yu Mincho" panose="02020400000000000000" pitchFamily="18" charset="-128"/>
              </a:rPr>
              <a:t>＋動画広告（</a:t>
            </a:r>
            <a:r>
              <a:rPr kumimoji="1" lang="en-US" altLang="ja-JP" sz="1200" dirty="0">
                <a:solidFill>
                  <a:srgbClr val="4D4D4C"/>
                </a:solidFill>
                <a:latin typeface="Yu Mincho" panose="02020400000000000000" pitchFamily="18" charset="-128"/>
                <a:ea typeface="Yu Mincho" panose="02020400000000000000" pitchFamily="18" charset="-128"/>
              </a:rPr>
              <a:t>30</a:t>
            </a:r>
            <a:r>
              <a:rPr kumimoji="1" lang="ja-JP" altLang="en-US" sz="1200">
                <a:solidFill>
                  <a:srgbClr val="4D4D4C"/>
                </a:solidFill>
                <a:latin typeface="Yu Mincho" panose="02020400000000000000" pitchFamily="18" charset="-128"/>
                <a:ea typeface="Yu Mincho" panose="02020400000000000000" pitchFamily="18" charset="-128"/>
              </a:rPr>
              <a:t>秒）の掲載イメージ</a:t>
            </a:r>
          </a:p>
        </p:txBody>
      </p:sp>
    </p:spTree>
    <p:extLst>
      <p:ext uri="{BB962C8B-B14F-4D97-AF65-F5344CB8AC3E}">
        <p14:creationId xmlns:p14="http://schemas.microsoft.com/office/powerpoint/2010/main" val="29596654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タイトル 5">
            <a:extLst>
              <a:ext uri="{FF2B5EF4-FFF2-40B4-BE49-F238E27FC236}">
                <a16:creationId xmlns:a16="http://schemas.microsoft.com/office/drawing/2014/main" id="{9CFA3E82-EA31-4E9F-A23B-2B47F6C7FA2E}"/>
              </a:ext>
            </a:extLst>
          </p:cNvPr>
          <p:cNvSpPr>
            <a:spLocks noGrp="1" noChangeArrowheads="1"/>
          </p:cNvSpPr>
          <p:nvPr>
            <p:ph type="title"/>
          </p:nvPr>
        </p:nvSpPr>
        <p:spPr bwMode="auto">
          <a:xfrm>
            <a:off x="3895725" y="6611938"/>
            <a:ext cx="6562726"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制作メニュー 詳細</a:t>
            </a:r>
          </a:p>
        </p:txBody>
      </p:sp>
      <p:sp>
        <p:nvSpPr>
          <p:cNvPr id="64517" name="テキスト ボックス 10">
            <a:extLst>
              <a:ext uri="{FF2B5EF4-FFF2-40B4-BE49-F238E27FC236}">
                <a16:creationId xmlns:a16="http://schemas.microsoft.com/office/drawing/2014/main" id="{F7F32595-8011-4972-9489-58FAA61D4CD4}"/>
              </a:ext>
            </a:extLst>
          </p:cNvPr>
          <p:cNvSpPr txBox="1">
            <a:spLocks noChangeArrowheads="1"/>
          </p:cNvSpPr>
          <p:nvPr/>
        </p:nvSpPr>
        <p:spPr bwMode="auto">
          <a:xfrm>
            <a:off x="557213" y="2206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pic>
        <p:nvPicPr>
          <p:cNvPr id="6" name="図 5" descr="車, 座る, テーブル, シルバー が含まれている画像&#10;&#10;自動的に生成された説明">
            <a:extLst>
              <a:ext uri="{FF2B5EF4-FFF2-40B4-BE49-F238E27FC236}">
                <a16:creationId xmlns:a16="http://schemas.microsoft.com/office/drawing/2014/main" id="{5CAA30B8-2345-5A4D-B875-2CB9468A15B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
            <a:ext cx="10691814" cy="6439989"/>
          </a:xfrm>
          <a:prstGeom prst="rect">
            <a:avLst/>
          </a:prstGeom>
        </p:spPr>
      </p:pic>
    </p:spTree>
    <p:extLst>
      <p:ext uri="{BB962C8B-B14F-4D97-AF65-F5344CB8AC3E}">
        <p14:creationId xmlns:p14="http://schemas.microsoft.com/office/powerpoint/2010/main" val="22528917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9">
            <a:extLst>
              <a:ext uri="{FF2B5EF4-FFF2-40B4-BE49-F238E27FC236}">
                <a16:creationId xmlns:a16="http://schemas.microsoft.com/office/drawing/2014/main" id="{82833FAE-B790-024C-9F00-67DA1871EE8F}"/>
              </a:ext>
            </a:extLst>
          </p:cNvPr>
          <p:cNvSpPr>
            <a:spLocks noChangeArrowheads="1"/>
          </p:cNvSpPr>
          <p:nvPr/>
        </p:nvSpPr>
        <p:spPr bwMode="auto">
          <a:xfrm>
            <a:off x="416893" y="426022"/>
            <a:ext cx="2749471" cy="44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50000"/>
              </a:lnSpc>
            </a:pPr>
            <a:r>
              <a:rPr lang="ja-JP" altLang="en-US" sz="800" b="1">
                <a:solidFill>
                  <a:srgbClr val="595959"/>
                </a:solidFill>
                <a:latin typeface="游明朝 Demibold" panose="02020600000000000000" pitchFamily="18" charset="-128"/>
                <a:ea typeface="游明朝 Demibold" panose="02020600000000000000" pitchFamily="18" charset="-128"/>
              </a:rPr>
              <a:t>素晴らしい商品やサービス、作品を手掛けている方々の</a:t>
            </a:r>
            <a:endParaRPr lang="en-US" altLang="ja-JP" sz="800" b="1" dirty="0">
              <a:solidFill>
                <a:srgbClr val="595959"/>
              </a:solidFill>
              <a:latin typeface="游明朝 Demibold" panose="02020600000000000000" pitchFamily="18" charset="-128"/>
              <a:ea typeface="游明朝 Demibold" panose="02020600000000000000" pitchFamily="18" charset="-128"/>
            </a:endParaRPr>
          </a:p>
          <a:p>
            <a:pPr algn="ctr" eaLnBrk="1" hangingPunct="1">
              <a:lnSpc>
                <a:spcPct val="150000"/>
              </a:lnSpc>
            </a:pPr>
            <a:r>
              <a:rPr lang="ja-JP" altLang="en-US" sz="800" b="1">
                <a:solidFill>
                  <a:srgbClr val="595959"/>
                </a:solidFill>
                <a:latin typeface="游明朝 Demibold" panose="02020600000000000000" pitchFamily="18" charset="-128"/>
                <a:ea typeface="游明朝 Demibold" panose="02020600000000000000" pitchFamily="18" charset="-128"/>
              </a:rPr>
              <a:t>インタビューをお届けする自社番組</a:t>
            </a:r>
          </a:p>
        </p:txBody>
      </p:sp>
      <p:pic>
        <p:nvPicPr>
          <p:cNvPr id="18" name="図 4">
            <a:extLst>
              <a:ext uri="{FF2B5EF4-FFF2-40B4-BE49-F238E27FC236}">
                <a16:creationId xmlns:a16="http://schemas.microsoft.com/office/drawing/2014/main" id="{DB336C0E-D427-6E4D-AB9F-4E58B25A751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6555" b="21242"/>
          <a:stretch/>
        </p:blipFill>
        <p:spPr bwMode="auto">
          <a:xfrm>
            <a:off x="20550" y="133852"/>
            <a:ext cx="3693414" cy="39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図 10">
            <a:extLst>
              <a:ext uri="{FF2B5EF4-FFF2-40B4-BE49-F238E27FC236}">
                <a16:creationId xmlns:a16="http://schemas.microsoft.com/office/drawing/2014/main" id="{E44FADFA-DFB4-624F-8508-E904D43DB47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872894" y="68164"/>
            <a:ext cx="2149987" cy="550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正方形/長方形 20">
            <a:extLst>
              <a:ext uri="{FF2B5EF4-FFF2-40B4-BE49-F238E27FC236}">
                <a16:creationId xmlns:a16="http://schemas.microsoft.com/office/drawing/2014/main" id="{BB3F1CCA-EE87-944C-B618-4AEF4E0641A5}"/>
              </a:ext>
            </a:extLst>
          </p:cNvPr>
          <p:cNvSpPr/>
          <p:nvPr/>
        </p:nvSpPr>
        <p:spPr>
          <a:xfrm>
            <a:off x="3756497" y="499982"/>
            <a:ext cx="3383367" cy="338554"/>
          </a:xfrm>
          <a:prstGeom prst="rect">
            <a:avLst/>
          </a:prstGeom>
        </p:spPr>
        <p:txBody>
          <a:bodyPr wrap="square">
            <a:spAutoFit/>
          </a:bodyPr>
          <a:lstStyle/>
          <a:p>
            <a:pPr algn="ctr"/>
            <a:r>
              <a:rPr lang="ja-JP" altLang="en-US" sz="800" b="1">
                <a:solidFill>
                  <a:schemeClr val="bg2">
                    <a:lumMod val="50000"/>
                  </a:schemeClr>
                </a:solidFill>
                <a:latin typeface="Yu Mincho Demibold" panose="02020400000000000000" pitchFamily="18" charset="-128"/>
                <a:ea typeface="Yu Mincho Demibold" panose="02020400000000000000" pitchFamily="18" charset="-128"/>
              </a:rPr>
              <a:t>タクシーに乗車の機関投資家、ビジネスパーソン向けに企業の様々な</a:t>
            </a:r>
            <a:r>
              <a:rPr lang="en" altLang="ja-JP" sz="800" b="1" dirty="0">
                <a:solidFill>
                  <a:schemeClr val="bg2">
                    <a:lumMod val="50000"/>
                  </a:schemeClr>
                </a:solidFill>
                <a:latin typeface="Yu Mincho Demibold" panose="02020400000000000000" pitchFamily="18" charset="-128"/>
                <a:ea typeface="Yu Mincho Demibold" panose="02020400000000000000" pitchFamily="18" charset="-128"/>
              </a:rPr>
              <a:t>ESG</a:t>
            </a:r>
            <a:r>
              <a:rPr lang="ja-JP" altLang="en-US" sz="800" b="1">
                <a:solidFill>
                  <a:schemeClr val="bg2">
                    <a:lumMod val="50000"/>
                  </a:schemeClr>
                </a:solidFill>
                <a:latin typeface="Yu Mincho Demibold" panose="02020400000000000000" pitchFamily="18" charset="-128"/>
                <a:ea typeface="Yu Mincho Demibold" panose="02020400000000000000" pitchFamily="18" charset="-128"/>
              </a:rPr>
              <a:t>活動をご紹介する自社番組</a:t>
            </a:r>
            <a:r>
              <a:rPr lang="en-US" altLang="ja-JP" sz="800" b="1" dirty="0">
                <a:solidFill>
                  <a:schemeClr val="bg2">
                    <a:lumMod val="50000"/>
                  </a:schemeClr>
                </a:solidFill>
                <a:latin typeface="Yu Mincho Demibold" panose="02020400000000000000" pitchFamily="18" charset="-128"/>
                <a:ea typeface="Yu Mincho Demibold" panose="02020400000000000000" pitchFamily="18" charset="-128"/>
              </a:rPr>
              <a:t>120</a:t>
            </a:r>
            <a:r>
              <a:rPr lang="ja-JP" altLang="en-US" sz="800" b="1">
                <a:solidFill>
                  <a:schemeClr val="bg2">
                    <a:lumMod val="50000"/>
                  </a:schemeClr>
                </a:solidFill>
                <a:latin typeface="Yu Mincho Demibold" panose="02020400000000000000" pitchFamily="18" charset="-128"/>
                <a:ea typeface="Yu Mincho Demibold" panose="02020400000000000000" pitchFamily="18" charset="-128"/>
              </a:rPr>
              <a:t>秒素材を無償付帯、二次利用可能</a:t>
            </a:r>
          </a:p>
        </p:txBody>
      </p:sp>
      <p:sp>
        <p:nvSpPr>
          <p:cNvPr id="23" name="正方形/長方形 22">
            <a:extLst>
              <a:ext uri="{FF2B5EF4-FFF2-40B4-BE49-F238E27FC236}">
                <a16:creationId xmlns:a16="http://schemas.microsoft.com/office/drawing/2014/main" id="{96A29A24-EB5F-534D-8A8F-EC78281406FA}"/>
              </a:ext>
            </a:extLst>
          </p:cNvPr>
          <p:cNvSpPr/>
          <p:nvPr/>
        </p:nvSpPr>
        <p:spPr>
          <a:xfrm>
            <a:off x="7156477" y="623093"/>
            <a:ext cx="3599434" cy="215444"/>
          </a:xfrm>
          <a:prstGeom prst="rect">
            <a:avLst/>
          </a:prstGeom>
        </p:spPr>
        <p:txBody>
          <a:bodyPr wrap="square">
            <a:spAutoFit/>
          </a:bodyPr>
          <a:lstStyle/>
          <a:p>
            <a:pPr algn="ctr"/>
            <a:r>
              <a:rPr lang="ja-JP" altLang="en-US" sz="800" b="1">
                <a:solidFill>
                  <a:srgbClr val="696969"/>
                </a:solidFill>
                <a:latin typeface="游明朝 Demibold" panose="02020600000000000000" pitchFamily="18" charset="-128"/>
                <a:ea typeface="游明朝 Demibold" panose="02020600000000000000" pitchFamily="18" charset="-128"/>
              </a:rPr>
              <a:t>ビジネスパーソンのライフスタイルに知的な刺激を提供する</a:t>
            </a:r>
            <a:endParaRPr lang="ja-JP" altLang="en-US" sz="800"/>
          </a:p>
        </p:txBody>
      </p:sp>
      <p:pic>
        <p:nvPicPr>
          <p:cNvPr id="24" name="図 1">
            <a:extLst>
              <a:ext uri="{FF2B5EF4-FFF2-40B4-BE49-F238E27FC236}">
                <a16:creationId xmlns:a16="http://schemas.microsoft.com/office/drawing/2014/main" id="{1E30E1FA-DB42-C64E-B4B1-7F79B648622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6893" y="870079"/>
            <a:ext cx="2840633" cy="159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図 24">
            <a:extLst>
              <a:ext uri="{FF2B5EF4-FFF2-40B4-BE49-F238E27FC236}">
                <a16:creationId xmlns:a16="http://schemas.microsoft.com/office/drawing/2014/main" id="{19035EDE-725C-4F40-A299-FA1B429FDF60}"/>
              </a:ext>
            </a:extLst>
          </p:cNvPr>
          <p:cNvPicPr>
            <a:picLocks noChangeAspect="1"/>
          </p:cNvPicPr>
          <p:nvPr/>
        </p:nvPicPr>
        <p:blipFill>
          <a:blip r:embed="rId6"/>
          <a:stretch>
            <a:fillRect/>
          </a:stretch>
        </p:blipFill>
        <p:spPr>
          <a:xfrm>
            <a:off x="7499049" y="870079"/>
            <a:ext cx="2990191" cy="1651338"/>
          </a:xfrm>
          <a:prstGeom prst="rect">
            <a:avLst/>
          </a:prstGeom>
        </p:spPr>
      </p:pic>
      <p:sp>
        <p:nvSpPr>
          <p:cNvPr id="26" name="正方形/長方形 17">
            <a:extLst>
              <a:ext uri="{FF2B5EF4-FFF2-40B4-BE49-F238E27FC236}">
                <a16:creationId xmlns:a16="http://schemas.microsoft.com/office/drawing/2014/main" id="{F6D5ADDA-3A5D-6341-A881-10BE434300A7}"/>
              </a:ext>
            </a:extLst>
          </p:cNvPr>
          <p:cNvSpPr>
            <a:spLocks noChangeArrowheads="1"/>
          </p:cNvSpPr>
          <p:nvPr/>
        </p:nvSpPr>
        <p:spPr bwMode="auto">
          <a:xfrm>
            <a:off x="412164" y="2460298"/>
            <a:ext cx="3860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掲載事例：株式会社</a:t>
            </a:r>
            <a:r>
              <a:rPr lang="ja-JP" altLang="ja-JP" sz="800">
                <a:solidFill>
                  <a:srgbClr val="4D4D4C"/>
                </a:solidFill>
                <a:latin typeface="游明朝" panose="02020400000000000000" pitchFamily="18" charset="-128"/>
                <a:ea typeface="游明朝" panose="02020400000000000000" pitchFamily="18" charset="-128"/>
              </a:rPr>
              <a:t>Mellow</a:t>
            </a: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企業及びエンジニア採用紹介のタイアップ</a:t>
            </a:r>
            <a:endParaRPr lang="en-US" altLang="ja-JP" sz="800" dirty="0">
              <a:solidFill>
                <a:srgbClr val="4D4D4C"/>
              </a:solidFill>
              <a:latin typeface="游明朝" panose="02020400000000000000" pitchFamily="18" charset="-128"/>
              <a:ea typeface="游明朝" panose="02020400000000000000" pitchFamily="18" charset="-128"/>
            </a:endParaRPr>
          </a:p>
        </p:txBody>
      </p:sp>
      <p:sp>
        <p:nvSpPr>
          <p:cNvPr id="29" name="タイトル 1">
            <a:extLst>
              <a:ext uri="{FF2B5EF4-FFF2-40B4-BE49-F238E27FC236}">
                <a16:creationId xmlns:a16="http://schemas.microsoft.com/office/drawing/2014/main" id="{179C1765-3E9E-0545-92A5-C8317F3B1ED9}"/>
              </a:ext>
            </a:extLst>
          </p:cNvPr>
          <p:cNvSpPr>
            <a:spLocks noGrp="1" noChangeArrowheads="1"/>
          </p:cNvSpPr>
          <p:nvPr>
            <p:ph type="title"/>
          </p:nvPr>
        </p:nvSpPr>
        <p:spPr bwMode="auto">
          <a:xfrm>
            <a:off x="-1" y="6555549"/>
            <a:ext cx="10691813"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制作タイアップメニュー</a:t>
            </a:r>
            <a:endPar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graphicFrame>
        <p:nvGraphicFramePr>
          <p:cNvPr id="30" name="表 29">
            <a:extLst>
              <a:ext uri="{FF2B5EF4-FFF2-40B4-BE49-F238E27FC236}">
                <a16:creationId xmlns:a16="http://schemas.microsoft.com/office/drawing/2014/main" id="{FBCE8FB4-A622-2841-97A8-B595567357AC}"/>
              </a:ext>
            </a:extLst>
          </p:cNvPr>
          <p:cNvGraphicFramePr>
            <a:graphicFrameLocks noGrp="1"/>
          </p:cNvGraphicFramePr>
          <p:nvPr>
            <p:extLst>
              <p:ext uri="{D42A27DB-BD31-4B8C-83A1-F6EECF244321}">
                <p14:modId xmlns:p14="http://schemas.microsoft.com/office/powerpoint/2010/main" val="1349350416"/>
              </p:ext>
            </p:extLst>
          </p:nvPr>
        </p:nvGraphicFramePr>
        <p:xfrm>
          <a:off x="807838" y="2898431"/>
          <a:ext cx="9138896" cy="3603365"/>
        </p:xfrm>
        <a:graphic>
          <a:graphicData uri="http://schemas.openxmlformats.org/drawingml/2006/table">
            <a:tbl>
              <a:tblPr/>
              <a:tblGrid>
                <a:gridCol w="1461576">
                  <a:extLst>
                    <a:ext uri="{9D8B030D-6E8A-4147-A177-3AD203B41FA5}">
                      <a16:colId xmlns:a16="http://schemas.microsoft.com/office/drawing/2014/main" val="3143814184"/>
                    </a:ext>
                  </a:extLst>
                </a:gridCol>
                <a:gridCol w="2559106">
                  <a:extLst>
                    <a:ext uri="{9D8B030D-6E8A-4147-A177-3AD203B41FA5}">
                      <a16:colId xmlns:a16="http://schemas.microsoft.com/office/drawing/2014/main" val="2822657958"/>
                    </a:ext>
                  </a:extLst>
                </a:gridCol>
                <a:gridCol w="2559107">
                  <a:extLst>
                    <a:ext uri="{9D8B030D-6E8A-4147-A177-3AD203B41FA5}">
                      <a16:colId xmlns:a16="http://schemas.microsoft.com/office/drawing/2014/main" val="3273969713"/>
                    </a:ext>
                  </a:extLst>
                </a:gridCol>
                <a:gridCol w="2559107">
                  <a:extLst>
                    <a:ext uri="{9D8B030D-6E8A-4147-A177-3AD203B41FA5}">
                      <a16:colId xmlns:a16="http://schemas.microsoft.com/office/drawing/2014/main" val="2003444807"/>
                    </a:ext>
                  </a:extLst>
                </a:gridCol>
              </a:tblGrid>
              <a:tr h="235947">
                <a:tc>
                  <a:txBody>
                    <a:bodyPr/>
                    <a:lstStyle/>
                    <a:p>
                      <a:pPr algn="l" fontAlgn="ctr"/>
                      <a:endParaRPr lang="ja-JP" altLang="en-US" sz="800" b="0" i="0" u="none" strike="noStrike">
                        <a:solidFill>
                          <a:srgbClr val="000000"/>
                        </a:solidFill>
                        <a:effectLst/>
                        <a:latin typeface="Yu Mincho Light" panose="02020300000000000000" pitchFamily="18" charset="-128"/>
                        <a:ea typeface="Yu Mincho Light" panose="02020300000000000000" pitchFamily="18" charset="-128"/>
                      </a:endParaRPr>
                    </a:p>
                  </a:txBody>
                  <a:tcPr marL="8394" marR="8394" marT="8394"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tcPr>
                </a:tc>
                <a:tc>
                  <a:txBody>
                    <a:bodyPr/>
                    <a:lstStyle/>
                    <a:p>
                      <a:pPr algn="ctr" rtl="0" fontAlgn="ctr"/>
                      <a:r>
                        <a:rPr lang="en-US" altLang="ja-JP" sz="900" b="0" i="0" u="none" strike="noStrike" dirty="0">
                          <a:solidFill>
                            <a:srgbClr val="FFFFFF"/>
                          </a:solidFill>
                          <a:effectLst/>
                          <a:latin typeface="Yu Mincho Light" panose="02020300000000000000" pitchFamily="18" charset="-128"/>
                          <a:ea typeface="Yu Mincho Light" panose="02020300000000000000" pitchFamily="18" charset="-128"/>
                        </a:rPr>
                        <a:t>Tokyo Prime Voice</a:t>
                      </a:r>
                      <a:endParaRPr lang="ja-JP" altLang="en-US" sz="900" b="0" i="0" u="none" strike="noStrike">
                        <a:solidFill>
                          <a:srgbClr val="FFFFFF"/>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 sz="900" b="0" i="0" u="none" strike="noStrike" dirty="0">
                          <a:solidFill>
                            <a:srgbClr val="FFFFFF"/>
                          </a:solidFill>
                          <a:effectLst/>
                          <a:latin typeface="Yu Mincho Light" panose="02020300000000000000" pitchFamily="18" charset="-128"/>
                          <a:ea typeface="Yu Mincho Light" panose="02020300000000000000" pitchFamily="18" charset="-128"/>
                        </a:rPr>
                        <a:t>Tokyo Prime Voice + ESG</a:t>
                      </a:r>
                      <a:endParaRPr lang="ja-JP" altLang="en-US" sz="900" b="0" i="0" u="none" strike="noStrike">
                        <a:solidFill>
                          <a:srgbClr val="FFFFFF"/>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 sz="900" b="0" i="0" u="none" strike="noStrike" dirty="0">
                          <a:solidFill>
                            <a:srgbClr val="FFFFFF"/>
                          </a:solidFill>
                          <a:effectLst/>
                          <a:latin typeface="Yu Mincho Light" panose="02020300000000000000" pitchFamily="18" charset="-128"/>
                          <a:ea typeface="Yu Mincho Light" panose="02020300000000000000" pitchFamily="18" charset="-128"/>
                        </a:rPr>
                        <a:t>Ride on NIKKEI</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3766872201"/>
                  </a:ext>
                </a:extLst>
              </a:tr>
              <a:tr h="187894">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掲載枠数</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企業あたり</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週間最大</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枠</a:t>
                      </a: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枠</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1400625233"/>
                  </a:ext>
                </a:extLst>
              </a:tr>
              <a:tr h="460338">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掲載可能ポジション</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44450" indent="0" algn="l" rtl="0" fontAlgn="ctr">
                        <a:buFont typeface="Arial" panose="020B0604020202020204" pitchFamily="34" charset="0"/>
                        <a:buNone/>
                        <a:tabLst/>
                      </a:pPr>
                      <a:r>
                        <a:rPr lang="en" altLang="ja-JP" sz="800" b="0" i="0" u="none" strike="noStrike" dirty="0">
                          <a:solidFill>
                            <a:srgbClr val="404040"/>
                          </a:solidFill>
                          <a:effectLst/>
                          <a:latin typeface="Yu Mincho Light" panose="02020300000000000000" pitchFamily="18" charset="-128"/>
                          <a:ea typeface="Yu Mincho Light" panose="02020300000000000000" pitchFamily="18" charset="-128"/>
                        </a:rPr>
                        <a:t>Collaboration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215900" indent="-171450" algn="l" rtl="0" fontAlgn="ctr">
                        <a:buFont typeface="システムフォント（レギュラー）"/>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広告枠部分に掲載する動画広告は別途ご用意頂く必要があります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Collaboration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広告枠部分に掲載する動画広告は別途ご用意頂く必要があります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として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Standard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4062877657"/>
                  </a:ext>
                </a:extLst>
              </a:tr>
              <a:tr h="263779">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制作動画本数</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30</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秒：</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本</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44450" marR="0" lvl="0" indent="0" algn="l" defTabSz="1007943" rtl="0" eaLnBrk="1" fontAlgn="ctr" latinLnBrk="0" hangingPunct="1">
                        <a:lnSpc>
                          <a:spcPct val="100000"/>
                        </a:lnSpc>
                        <a:spcBef>
                          <a:spcPts val="0"/>
                        </a:spcBef>
                        <a:spcAft>
                          <a:spcPts val="0"/>
                        </a:spcAft>
                        <a:buClrTx/>
                        <a:buSzTx/>
                        <a:buFontTx/>
                        <a:buNone/>
                        <a:tabLst/>
                        <a:defRPr/>
                      </a:pP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撮影を</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Collaboration Video Ads 3</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週間以上のご発注で</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本目の動画を無償で制作いたします</a:t>
                      </a:r>
                      <a:endPar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endParaRP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30</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秒：</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本</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2436281172"/>
                  </a:ext>
                </a:extLst>
              </a:tr>
              <a:tr h="187894">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共同制作会社</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2">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株式会社</a:t>
                      </a:r>
                      <a:r>
                        <a:rPr lang="en" altLang="ja-JP" sz="800" b="0" i="0" u="none" strike="noStrike" dirty="0" err="1">
                          <a:solidFill>
                            <a:srgbClr val="404040"/>
                          </a:solidFill>
                          <a:effectLst/>
                          <a:latin typeface="Yu Mincho Light" panose="02020300000000000000" pitchFamily="18" charset="-128"/>
                          <a:ea typeface="Yu Mincho Light" panose="02020300000000000000" pitchFamily="18" charset="-128"/>
                        </a:rPr>
                        <a:t>Viibar</a:t>
                      </a:r>
                      <a:endParaRPr lang="ja-JP" altLang="en-US" sz="800" b="0" i="0" u="none" strike="noStrike">
                        <a:solidFill>
                          <a:srgbClr val="404040"/>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44450" indent="0" algn="l" rtl="0" fontAlgn="ctr">
                        <a:tabLst/>
                      </a:pPr>
                      <a:endParaRPr lang="ja-JP" altLang="en-US" sz="800" b="0" i="0" u="none" strike="noStrike">
                        <a:solidFill>
                          <a:srgbClr val="404040"/>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日本経済新聞社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N Brand Studio</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77410207"/>
                  </a:ext>
                </a:extLst>
              </a:tr>
              <a:tr h="1014400">
                <a:tc rowSpan="2">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制作条件</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撮影：</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日</a:t>
                      </a: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撮影場所：</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箇所、都内近郊　</a:t>
                      </a:r>
                      <a:r>
                        <a:rPr lang="en-US" altLang="ja-JP" sz="700" b="0" i="0" u="none" strike="noStrike" dirty="0">
                          <a:solidFill>
                            <a:srgbClr val="404040"/>
                          </a:solidFill>
                          <a:effectLst/>
                          <a:latin typeface="Yu Mincho Light" panose="02020300000000000000" pitchFamily="18" charset="-128"/>
                          <a:ea typeface="Yu Mincho Light" panose="02020300000000000000" pitchFamily="18" charset="-128"/>
                        </a:rPr>
                        <a:t>※</a:t>
                      </a:r>
                      <a:r>
                        <a:rPr lang="ja-JP" altLang="en-US" sz="700" b="0" i="0" u="none" strike="noStrike">
                          <a:solidFill>
                            <a:srgbClr val="404040"/>
                          </a:solidFill>
                          <a:effectLst/>
                          <a:latin typeface="Yu Mincho Light" panose="02020300000000000000" pitchFamily="18" charset="-128"/>
                          <a:ea typeface="Yu Mincho Light" panose="02020300000000000000" pitchFamily="18" charset="-128"/>
                        </a:rPr>
                        <a:t>遠隔地の場合、交通費・宿泊費は別途請求</a:t>
                      </a:r>
                    </a:p>
                    <a:p>
                      <a:pPr marL="171450" marR="0" lvl="0" indent="-127000" algn="l" defTabSz="1007943" rtl="0" eaLnBrk="1" fontAlgn="ctr" latinLnBrk="0" hangingPunct="1">
                        <a:lnSpc>
                          <a:spcPct val="100000"/>
                        </a:lnSpc>
                        <a:spcBef>
                          <a:spcPts val="0"/>
                        </a:spcBef>
                        <a:spcAft>
                          <a:spcPts val="0"/>
                        </a:spcAft>
                        <a:buClrTx/>
                        <a:buSzTx/>
                        <a:buFont typeface="Arial" panose="020B0604020202020204" pitchFamily="34" charset="0"/>
                        <a:buChar char="•"/>
                        <a:tabLst/>
                        <a:defRPr/>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出演者：依頼主にて手配（</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名程度想定）</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撮影場所：依頼主にて手配</a:t>
                      </a: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音楽：著作権フリー音源</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曲</a:t>
                      </a: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動画ファイルは </a:t>
                      </a:r>
                      <a:r>
                        <a:rPr lang="en" altLang="ja-JP" sz="800" b="0" i="0" u="none" strike="noStrike" dirty="0">
                          <a:solidFill>
                            <a:srgbClr val="404040"/>
                          </a:solidFill>
                          <a:effectLst/>
                          <a:latin typeface="Yu Mincho Light" panose="02020300000000000000" pitchFamily="18" charset="-128"/>
                          <a:ea typeface="Yu Mincho Light" panose="02020300000000000000" pitchFamily="18" charset="-128"/>
                        </a:rPr>
                        <a:t>MP4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形式で納品可</a:t>
                      </a: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動画の二次利用範囲はご相談ください</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撮影なしの場合は素材をご用意いただく必要があります（</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ご相談ください）</a:t>
                      </a: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171450" indent="-127000" algn="l" rtl="0" fontAlgn="ctr">
                        <a:buFont typeface="Arial" panose="020B0604020202020204" pitchFamily="34" charset="0"/>
                        <a:buChar cha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Collaboration Video Ads</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Standard Video Ads</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Tie-up Contents</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いずれかのメニューを同時に申し込む必要があります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動画及び静止画素材は広告主にて手配</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新規の撮影なし</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お電話やメールでの取材にご協力をお願いします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音楽：著作権フリー音源</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曲</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構成の修正</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回、動画修正は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回まで </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動画ファイルは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MP4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形式で納品可</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使用期間の間は</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の公式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チャンネルに許可を頂いて掲載する場合があります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動画の</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次利用範囲はご相談ください</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1765527297"/>
                  </a:ext>
                </a:extLst>
              </a:tr>
              <a:tr h="646280">
                <a:tc vMerge="1">
                  <a:txBody>
                    <a:bodyPr/>
                    <a:lstStyle/>
                    <a:p>
                      <a:endParaRPr kumimoji="1" lang="ja-JP" altLang="en-US"/>
                    </a:p>
                  </a:txBody>
                  <a:tcPr/>
                </a:tc>
                <a:tc gridSpan="2">
                  <a:txBody>
                    <a:bodyPr/>
                    <a:lstStyle/>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ナレーション、アニメーションなし</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修正回数は</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2</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回まで</a:t>
                      </a:r>
                    </a:p>
                    <a:p>
                      <a:pPr marL="171450" indent="-127000" algn="l" rtl="0" fontAlgn="ctr">
                        <a:buFont typeface="Arial" panose="020B0604020202020204" pitchFamily="34" charset="0"/>
                        <a:buChar char="•"/>
                        <a:tabLst/>
                      </a:pP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の公式 </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チャンネルに許可を頂いて掲載する場合があります</a:t>
                      </a:r>
                      <a:endPar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endParaRPr>
                    </a:p>
                    <a:p>
                      <a:pPr marL="44450" indent="0" algn="l" rtl="0" fontAlgn="ctr">
                        <a:buFont typeface="Arial" panose="020B0604020202020204" pitchFamily="34" charset="0"/>
                        <a:buNone/>
                        <a:tabLst/>
                      </a:pPr>
                      <a:endPar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endParaRPr>
                    </a:p>
                    <a:p>
                      <a:pPr marL="44450" indent="0" algn="l" rtl="0" fontAlgn="ctr">
                        <a:buFont typeface="Arial" panose="020B0604020202020204" pitchFamily="34" charset="0"/>
                        <a:buNone/>
                        <a:tabLst/>
                      </a:pP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【Tokyo Prime + ESG</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のみ</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a:t>
                      </a:r>
                    </a:p>
                    <a:p>
                      <a:pPr marL="215900" indent="-171450" algn="l" rtl="0" fontAlgn="ctr">
                        <a:buFont typeface="Arial" panose="020B0604020202020204" pitchFamily="34" charset="0"/>
                        <a:buChar char="•"/>
                        <a:tabLst/>
                      </a:pPr>
                      <a:r>
                        <a:rPr kumimoji="1" lang="ja-JP" altLang="en-US" sz="800" b="0" i="0" kern="1200">
                          <a:solidFill>
                            <a:schemeClr val="tx1">
                              <a:lumMod val="75000"/>
                              <a:lumOff val="25000"/>
                            </a:schemeClr>
                          </a:solidFill>
                          <a:effectLst/>
                          <a:latin typeface="Yu Mincho Light" panose="02020300000000000000" pitchFamily="18" charset="-128"/>
                          <a:ea typeface="Yu Mincho Light" panose="02020300000000000000" pitchFamily="18" charset="-128"/>
                          <a:cs typeface="+mn-cs"/>
                        </a:rPr>
                        <a:t>サスティナビリティ日本フォーラム代表理事である後藤敏彦氏の監修が入ります</a:t>
                      </a:r>
                      <a:endParaRPr kumimoji="1" lang="en-US" altLang="ja-JP" sz="800" b="0" i="0" kern="1200" dirty="0">
                        <a:solidFill>
                          <a:schemeClr val="tx1">
                            <a:lumMod val="75000"/>
                            <a:lumOff val="25000"/>
                          </a:schemeClr>
                        </a:solidFill>
                        <a:effectLst/>
                        <a:latin typeface="Yu Mincho Light" panose="02020300000000000000" pitchFamily="18" charset="-128"/>
                        <a:ea typeface="Yu Mincho Light" panose="02020300000000000000" pitchFamily="18" charset="-128"/>
                        <a:cs typeface="+mn-cs"/>
                      </a:endParaRPr>
                    </a:p>
                    <a:p>
                      <a:pPr marL="215900" indent="-171450" algn="l" rtl="0" fontAlgn="ctr">
                        <a:buFont typeface="Arial" panose="020B0604020202020204" pitchFamily="34" charset="0"/>
                        <a:buChar char="•"/>
                        <a:tabLst/>
                      </a:pPr>
                      <a:r>
                        <a:rPr kumimoji="1" lang="ja-JP" altLang="en-US" sz="800" b="0" i="0" kern="1200">
                          <a:solidFill>
                            <a:schemeClr val="tx1">
                              <a:lumMod val="75000"/>
                              <a:lumOff val="25000"/>
                            </a:schemeClr>
                          </a:solidFill>
                          <a:effectLst/>
                          <a:latin typeface="Yu Mincho Light" panose="02020300000000000000" pitchFamily="18" charset="-128"/>
                          <a:ea typeface="Yu Mincho Light" panose="02020300000000000000" pitchFamily="18" charset="-128"/>
                          <a:cs typeface="+mn-cs"/>
                        </a:rPr>
                        <a:t>二次利用のための</a:t>
                      </a:r>
                      <a:r>
                        <a:rPr kumimoji="1" lang="en-US" altLang="ja-JP" sz="800" b="0" i="0" kern="1200" dirty="0">
                          <a:solidFill>
                            <a:schemeClr val="tx1">
                              <a:lumMod val="75000"/>
                              <a:lumOff val="25000"/>
                            </a:schemeClr>
                          </a:solidFill>
                          <a:effectLst/>
                          <a:latin typeface="Yu Mincho Light" panose="02020300000000000000" pitchFamily="18" charset="-128"/>
                          <a:ea typeface="Yu Mincho Light" panose="02020300000000000000" pitchFamily="18" charset="-128"/>
                          <a:cs typeface="+mn-cs"/>
                        </a:rPr>
                        <a:t>120</a:t>
                      </a:r>
                      <a:r>
                        <a:rPr kumimoji="1" lang="ja-JP" altLang="en-US" sz="800" b="0" i="0" kern="1200">
                          <a:solidFill>
                            <a:schemeClr val="tx1">
                              <a:lumMod val="75000"/>
                              <a:lumOff val="25000"/>
                            </a:schemeClr>
                          </a:solidFill>
                          <a:effectLst/>
                          <a:latin typeface="Yu Mincho Light" panose="02020300000000000000" pitchFamily="18" charset="-128"/>
                          <a:ea typeface="Yu Mincho Light" panose="02020300000000000000" pitchFamily="18" charset="-128"/>
                          <a:cs typeface="+mn-cs"/>
                        </a:rPr>
                        <a:t>秒素材無償付帯（半永久）</a:t>
                      </a:r>
                      <a:endPar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171450" indent="-127000" algn="l" rtl="0" fontAlgn="ctr">
                        <a:buFont typeface="Arial" panose="020B0604020202020204" pitchFamily="34" charset="0"/>
                        <a:buChar char="•"/>
                        <a:tabLst/>
                      </a:pPr>
                      <a:endPar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ナレーション、アニメーションなし</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修正回数は</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2</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回まで</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二次利用については別途ご相談</a:t>
                      </a:r>
                    </a:p>
                    <a:p>
                      <a:pPr marL="171450" indent="-127000" algn="l" rtl="0" fontAlgn="ctr">
                        <a:buFont typeface="Arial" panose="020B0604020202020204" pitchFamily="34" charset="0"/>
                        <a:buChar char="•"/>
                        <a:tabLst/>
                      </a:pP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の公式 </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チャンネルに許可を頂いて掲載する場合があります</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635153812"/>
                  </a:ext>
                </a:extLst>
              </a:tr>
              <a:tr h="391279">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掲載条件</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の掲載条件に準拠</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同一素材の連続掲載は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4</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週間までとし、再度掲載する場合は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4</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週間の掲載インターバルを空けて頂くこととします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同一素材の使用回数は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週間までとします</a:t>
                      </a: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の掲載条件に準拠</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同一素材の連続掲載は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週間までとし、再度掲載する場合は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週間の掲載インターバルを空けて頂くこととします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同一素材の使用回数は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6</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週間までとします</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715349677"/>
                  </a:ext>
                </a:extLst>
              </a:tr>
            </a:tbl>
          </a:graphicData>
        </a:graphic>
      </p:graphicFrame>
      <p:pic>
        <p:nvPicPr>
          <p:cNvPr id="32" name="図 31" descr="テキスト&#10;&#10;自動的に生成された説明">
            <a:extLst>
              <a:ext uri="{FF2B5EF4-FFF2-40B4-BE49-F238E27FC236}">
                <a16:creationId xmlns:a16="http://schemas.microsoft.com/office/drawing/2014/main" id="{8BA36E7F-A2AC-9745-876D-A5EF8F823B20}"/>
              </a:ext>
            </a:extLst>
          </p:cNvPr>
          <p:cNvPicPr>
            <a:picLocks noChangeAspect="1"/>
          </p:cNvPicPr>
          <p:nvPr/>
        </p:nvPicPr>
        <p:blipFill>
          <a:blip r:embed="rId7"/>
          <a:stretch>
            <a:fillRect/>
          </a:stretch>
        </p:blipFill>
        <p:spPr>
          <a:xfrm>
            <a:off x="3558492" y="68164"/>
            <a:ext cx="3815431" cy="550216"/>
          </a:xfrm>
          <a:prstGeom prst="rect">
            <a:avLst/>
          </a:prstGeom>
        </p:spPr>
      </p:pic>
      <p:pic>
        <p:nvPicPr>
          <p:cNvPr id="16" name="図 15" descr="座る, テーブル, 記号, コンパクトディスク が含まれている画像&#10;&#10;自動的に生成された説明">
            <a:extLst>
              <a:ext uri="{FF2B5EF4-FFF2-40B4-BE49-F238E27FC236}">
                <a16:creationId xmlns:a16="http://schemas.microsoft.com/office/drawing/2014/main" id="{6BD4E8A4-7DDB-3746-ADE2-5C0B7D66A4A4}"/>
              </a:ext>
            </a:extLst>
          </p:cNvPr>
          <p:cNvPicPr>
            <a:picLocks noChangeAspect="1"/>
          </p:cNvPicPr>
          <p:nvPr/>
        </p:nvPicPr>
        <p:blipFill>
          <a:blip r:embed="rId8"/>
          <a:stretch>
            <a:fillRect/>
          </a:stretch>
        </p:blipFill>
        <p:spPr>
          <a:xfrm>
            <a:off x="3913818" y="870079"/>
            <a:ext cx="2864173" cy="1611097"/>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プレースホルダー 2">
            <a:extLst>
              <a:ext uri="{FF2B5EF4-FFF2-40B4-BE49-F238E27FC236}">
                <a16:creationId xmlns:a16="http://schemas.microsoft.com/office/drawing/2014/main" id="{BACFDB7F-1A39-A747-ACA0-ED5C5EB5207B}"/>
              </a:ext>
            </a:extLst>
          </p:cNvPr>
          <p:cNvSpPr txBox="1">
            <a:spLocks noChangeArrowheads="1"/>
          </p:cNvSpPr>
          <p:nvPr/>
        </p:nvSpPr>
        <p:spPr bwMode="auto">
          <a:xfrm>
            <a:off x="455612" y="772911"/>
            <a:ext cx="9954087"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撮影あり</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11" name="テキスト プレースホルダー 2">
            <a:extLst>
              <a:ext uri="{FF2B5EF4-FFF2-40B4-BE49-F238E27FC236}">
                <a16:creationId xmlns:a16="http://schemas.microsoft.com/office/drawing/2014/main" id="{65AAD23F-4B64-AD4C-968C-750E15063855}"/>
              </a:ext>
            </a:extLst>
          </p:cNvPr>
          <p:cNvSpPr txBox="1">
            <a:spLocks noChangeArrowheads="1"/>
          </p:cNvSpPr>
          <p:nvPr/>
        </p:nvSpPr>
        <p:spPr bwMode="auto">
          <a:xfrm>
            <a:off x="455612" y="3624237"/>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撮影なし</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12" name="タイトル 1">
            <a:extLst>
              <a:ext uri="{FF2B5EF4-FFF2-40B4-BE49-F238E27FC236}">
                <a16:creationId xmlns:a16="http://schemas.microsoft.com/office/drawing/2014/main" id="{8DA334C7-EAAA-6348-952A-755DC26D45CD}"/>
              </a:ext>
            </a:extLst>
          </p:cNvPr>
          <p:cNvSpPr>
            <a:spLocks noGrp="1" noChangeArrowheads="1"/>
          </p:cNvSpPr>
          <p:nvPr>
            <p:ph type="title"/>
          </p:nvPr>
        </p:nvSpPr>
        <p:spPr bwMode="auto">
          <a:xfrm>
            <a:off x="-1" y="6555549"/>
            <a:ext cx="10691813"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制作タイアップメニュー詳細</a:t>
            </a:r>
            <a:endPar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pic>
        <p:nvPicPr>
          <p:cNvPr id="17" name="図 4">
            <a:extLst>
              <a:ext uri="{FF2B5EF4-FFF2-40B4-BE49-F238E27FC236}">
                <a16:creationId xmlns:a16="http://schemas.microsoft.com/office/drawing/2014/main" id="{CF0899D6-619B-2845-A91E-A8EE8ED0FFD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6555" b="21242"/>
          <a:stretch/>
        </p:blipFill>
        <p:spPr bwMode="auto">
          <a:xfrm>
            <a:off x="327129" y="187569"/>
            <a:ext cx="3693414" cy="39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図 17">
            <a:extLst>
              <a:ext uri="{FF2B5EF4-FFF2-40B4-BE49-F238E27FC236}">
                <a16:creationId xmlns:a16="http://schemas.microsoft.com/office/drawing/2014/main" id="{11B69A57-D527-7543-9884-ED288A653C6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76803" y="140125"/>
            <a:ext cx="2149987" cy="550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表 8">
            <a:extLst>
              <a:ext uri="{FF2B5EF4-FFF2-40B4-BE49-F238E27FC236}">
                <a16:creationId xmlns:a16="http://schemas.microsoft.com/office/drawing/2014/main" id="{509D727C-859B-354C-8976-BDA04533112C}"/>
              </a:ext>
            </a:extLst>
          </p:cNvPr>
          <p:cNvGraphicFramePr>
            <a:graphicFrameLocks noGrp="1"/>
          </p:cNvGraphicFramePr>
          <p:nvPr>
            <p:extLst>
              <p:ext uri="{D42A27DB-BD31-4B8C-83A1-F6EECF244321}">
                <p14:modId xmlns:p14="http://schemas.microsoft.com/office/powerpoint/2010/main" val="4160167148"/>
              </p:ext>
            </p:extLst>
          </p:nvPr>
        </p:nvGraphicFramePr>
        <p:xfrm>
          <a:off x="1815896" y="1108695"/>
          <a:ext cx="7060018" cy="2303488"/>
        </p:xfrm>
        <a:graphic>
          <a:graphicData uri="http://schemas.openxmlformats.org/drawingml/2006/table">
            <a:tbl>
              <a:tblPr/>
              <a:tblGrid>
                <a:gridCol w="3914349">
                  <a:extLst>
                    <a:ext uri="{9D8B030D-6E8A-4147-A177-3AD203B41FA5}">
                      <a16:colId xmlns:a16="http://schemas.microsoft.com/office/drawing/2014/main" val="3285908035"/>
                    </a:ext>
                  </a:extLst>
                </a:gridCol>
                <a:gridCol w="806507">
                  <a:extLst>
                    <a:ext uri="{9D8B030D-6E8A-4147-A177-3AD203B41FA5}">
                      <a16:colId xmlns:a16="http://schemas.microsoft.com/office/drawing/2014/main" val="200982417"/>
                    </a:ext>
                  </a:extLst>
                </a:gridCol>
                <a:gridCol w="786809">
                  <a:extLst>
                    <a:ext uri="{9D8B030D-6E8A-4147-A177-3AD203B41FA5}">
                      <a16:colId xmlns:a16="http://schemas.microsoft.com/office/drawing/2014/main" val="3714772990"/>
                    </a:ext>
                  </a:extLst>
                </a:gridCol>
                <a:gridCol w="786809">
                  <a:extLst>
                    <a:ext uri="{9D8B030D-6E8A-4147-A177-3AD203B41FA5}">
                      <a16:colId xmlns:a16="http://schemas.microsoft.com/office/drawing/2014/main" val="732956064"/>
                    </a:ext>
                  </a:extLst>
                </a:gridCol>
                <a:gridCol w="765544">
                  <a:extLst>
                    <a:ext uri="{9D8B030D-6E8A-4147-A177-3AD203B41FA5}">
                      <a16:colId xmlns:a16="http://schemas.microsoft.com/office/drawing/2014/main" val="3310208974"/>
                    </a:ext>
                  </a:extLst>
                </a:gridCol>
              </a:tblGrid>
              <a:tr h="298048">
                <a:tc>
                  <a:txBody>
                    <a:bodyPr/>
                    <a:lstStyle/>
                    <a:p>
                      <a:pPr algn="ctr"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掲載ポジション</a:t>
                      </a:r>
                    </a:p>
                  </a:txBody>
                  <a:tcPr marL="9525" marR="9525" marT="9525"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1</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2</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3</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4</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136239636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1,300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2,300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3,300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4,300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780047309"/>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880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1,480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2,080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2,680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6089177"/>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800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1,300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1,800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2,300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00005339"/>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560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840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1,120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1,400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02473456"/>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[FULL]</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430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610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790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970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661740548"/>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[HALF]</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350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450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550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650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extLst>
                  <a:ext uri="{0D108BD9-81ED-4DB2-BD59-A6C34878D82A}">
                    <a16:rowId xmlns:a16="http://schemas.microsoft.com/office/drawing/2014/main" val="3452720366"/>
                  </a:ext>
                </a:extLst>
              </a:tr>
            </a:tbl>
          </a:graphicData>
        </a:graphic>
      </p:graphicFrame>
      <p:graphicFrame>
        <p:nvGraphicFramePr>
          <p:cNvPr id="14" name="表 13">
            <a:extLst>
              <a:ext uri="{FF2B5EF4-FFF2-40B4-BE49-F238E27FC236}">
                <a16:creationId xmlns:a16="http://schemas.microsoft.com/office/drawing/2014/main" id="{8609F0C2-9BE4-8343-AE37-57ACE0D7BAF2}"/>
              </a:ext>
            </a:extLst>
          </p:cNvPr>
          <p:cNvGraphicFramePr>
            <a:graphicFrameLocks noGrp="1"/>
          </p:cNvGraphicFramePr>
          <p:nvPr>
            <p:extLst>
              <p:ext uri="{D42A27DB-BD31-4B8C-83A1-F6EECF244321}">
                <p14:modId xmlns:p14="http://schemas.microsoft.com/office/powerpoint/2010/main" val="1552729934"/>
              </p:ext>
            </p:extLst>
          </p:nvPr>
        </p:nvGraphicFramePr>
        <p:xfrm>
          <a:off x="1815896" y="4047314"/>
          <a:ext cx="7060018" cy="2303488"/>
        </p:xfrm>
        <a:graphic>
          <a:graphicData uri="http://schemas.openxmlformats.org/drawingml/2006/table">
            <a:tbl>
              <a:tblPr/>
              <a:tblGrid>
                <a:gridCol w="3914349">
                  <a:extLst>
                    <a:ext uri="{9D8B030D-6E8A-4147-A177-3AD203B41FA5}">
                      <a16:colId xmlns:a16="http://schemas.microsoft.com/office/drawing/2014/main" val="2309261487"/>
                    </a:ext>
                  </a:extLst>
                </a:gridCol>
                <a:gridCol w="795874">
                  <a:extLst>
                    <a:ext uri="{9D8B030D-6E8A-4147-A177-3AD203B41FA5}">
                      <a16:colId xmlns:a16="http://schemas.microsoft.com/office/drawing/2014/main" val="222760831"/>
                    </a:ext>
                  </a:extLst>
                </a:gridCol>
                <a:gridCol w="808074">
                  <a:extLst>
                    <a:ext uri="{9D8B030D-6E8A-4147-A177-3AD203B41FA5}">
                      <a16:colId xmlns:a16="http://schemas.microsoft.com/office/drawing/2014/main" val="990067135"/>
                    </a:ext>
                  </a:extLst>
                </a:gridCol>
                <a:gridCol w="786810">
                  <a:extLst>
                    <a:ext uri="{9D8B030D-6E8A-4147-A177-3AD203B41FA5}">
                      <a16:colId xmlns:a16="http://schemas.microsoft.com/office/drawing/2014/main" val="219697138"/>
                    </a:ext>
                  </a:extLst>
                </a:gridCol>
                <a:gridCol w="754911">
                  <a:extLst>
                    <a:ext uri="{9D8B030D-6E8A-4147-A177-3AD203B41FA5}">
                      <a16:colId xmlns:a16="http://schemas.microsoft.com/office/drawing/2014/main" val="506807077"/>
                    </a:ext>
                  </a:extLst>
                </a:gridCol>
              </a:tblGrid>
              <a:tr h="298048">
                <a:tc>
                  <a:txBody>
                    <a:bodyPr/>
                    <a:lstStyle/>
                    <a:p>
                      <a:pPr algn="ctr"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掲載ポジション</a:t>
                      </a:r>
                    </a:p>
                  </a:txBody>
                  <a:tcPr marL="9525" marR="9525" marT="9525"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1</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2</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3</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4</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4197982834"/>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1,260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2,260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3,260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4,260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395897162"/>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840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1,440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2,040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2,640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42886488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760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1,260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1,760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2,260</a:t>
                      </a:r>
                      <a:r>
                        <a:rPr lang="ja-JP" altLang="en-US" sz="11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2238147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520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800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1,080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1,360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05314316"/>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[FULL]</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390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570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750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930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7729185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[HALF]</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310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410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510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610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extLst>
                  <a:ext uri="{0D108BD9-81ED-4DB2-BD59-A6C34878D82A}">
                    <a16:rowId xmlns:a16="http://schemas.microsoft.com/office/drawing/2014/main" val="125055377"/>
                  </a:ext>
                </a:extLst>
              </a:tr>
            </a:tbl>
          </a:graphicData>
        </a:graphic>
      </p:graphicFrame>
    </p:spTree>
    <p:extLst>
      <p:ext uri="{BB962C8B-B14F-4D97-AF65-F5344CB8AC3E}">
        <p14:creationId xmlns:p14="http://schemas.microsoft.com/office/powerpoint/2010/main" val="20999100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1">
            <a:extLst>
              <a:ext uri="{FF2B5EF4-FFF2-40B4-BE49-F238E27FC236}">
                <a16:creationId xmlns:a16="http://schemas.microsoft.com/office/drawing/2014/main" id="{3FD07AF2-1FCA-BE47-90FA-747251DB4898}"/>
              </a:ext>
            </a:extLst>
          </p:cNvPr>
          <p:cNvSpPr>
            <a:spLocks noGrp="1" noChangeArrowheads="1"/>
          </p:cNvSpPr>
          <p:nvPr>
            <p:ph type="title"/>
          </p:nvPr>
        </p:nvSpPr>
        <p:spPr bwMode="auto">
          <a:xfrm>
            <a:off x="-1" y="6555549"/>
            <a:ext cx="10691813"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制作タイアップメニュー詳細</a:t>
            </a:r>
            <a:endPar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sp>
        <p:nvSpPr>
          <p:cNvPr id="16" name="テキスト プレースホルダー 2">
            <a:extLst>
              <a:ext uri="{FF2B5EF4-FFF2-40B4-BE49-F238E27FC236}">
                <a16:creationId xmlns:a16="http://schemas.microsoft.com/office/drawing/2014/main" id="{13CAEF9E-C2B9-7146-AD34-B0A5C31379E0}"/>
              </a:ext>
            </a:extLst>
          </p:cNvPr>
          <p:cNvSpPr txBox="1">
            <a:spLocks noChangeArrowheads="1"/>
          </p:cNvSpPr>
          <p:nvPr/>
        </p:nvSpPr>
        <p:spPr bwMode="auto">
          <a:xfrm>
            <a:off x="455612" y="3455274"/>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撮影あり</a:t>
            </a:r>
            <a:r>
              <a:rPr kumimoji="1" lang="ja-JP" altLang="en-US" sz="1200" b="1">
                <a:solidFill>
                  <a:schemeClr val="tx1">
                    <a:lumMod val="65000"/>
                    <a:lumOff val="35000"/>
                  </a:schemeClr>
                </a:solidFill>
                <a:latin typeface="游明朝 Demibold" panose="02020600000000000000" pitchFamily="18" charset="-128"/>
                <a:ea typeface="游明朝 Demibold" panose="02020600000000000000" pitchFamily="18" charset="-128"/>
              </a:rPr>
              <a:t>（</a:t>
            </a:r>
            <a:r>
              <a:rPr kumimoji="1" lang="en-US" altLang="ja-JP" sz="1200" b="1" dirty="0">
                <a:solidFill>
                  <a:schemeClr val="tx1">
                    <a:lumMod val="65000"/>
                    <a:lumOff val="35000"/>
                  </a:schemeClr>
                </a:solidFill>
                <a:latin typeface="游明朝 Demibold" panose="02020600000000000000" pitchFamily="18" charset="-128"/>
                <a:ea typeface="游明朝 Demibold" panose="02020600000000000000" pitchFamily="18" charset="-128"/>
              </a:rPr>
              <a:t>※2</a:t>
            </a:r>
            <a:r>
              <a:rPr kumimoji="1" lang="ja-JP" altLang="en-US" sz="1200" b="1">
                <a:solidFill>
                  <a:schemeClr val="tx1">
                    <a:lumMod val="65000"/>
                    <a:lumOff val="35000"/>
                  </a:schemeClr>
                </a:solidFill>
                <a:latin typeface="游明朝 Demibold" panose="02020600000000000000" pitchFamily="18" charset="-128"/>
                <a:ea typeface="游明朝 Demibold" panose="02020600000000000000" pitchFamily="18" charset="-128"/>
              </a:rPr>
              <a:t>週間からの発注となります）</a:t>
            </a:r>
            <a:endParaRPr kumimoji="1" lang="en-US" altLang="ja-JP" sz="12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graphicFrame>
        <p:nvGraphicFramePr>
          <p:cNvPr id="9" name="表 8">
            <a:extLst>
              <a:ext uri="{FF2B5EF4-FFF2-40B4-BE49-F238E27FC236}">
                <a16:creationId xmlns:a16="http://schemas.microsoft.com/office/drawing/2014/main" id="{89AFB236-770F-A040-B08E-6F10E420FAB6}"/>
              </a:ext>
            </a:extLst>
          </p:cNvPr>
          <p:cNvGraphicFramePr>
            <a:graphicFrameLocks noGrp="1"/>
          </p:cNvGraphicFramePr>
          <p:nvPr>
            <p:extLst>
              <p:ext uri="{D42A27DB-BD31-4B8C-83A1-F6EECF244321}">
                <p14:modId xmlns:p14="http://schemas.microsoft.com/office/powerpoint/2010/main" val="4258841423"/>
              </p:ext>
            </p:extLst>
          </p:nvPr>
        </p:nvGraphicFramePr>
        <p:xfrm>
          <a:off x="1866002" y="3837919"/>
          <a:ext cx="6253511" cy="2303488"/>
        </p:xfrm>
        <a:graphic>
          <a:graphicData uri="http://schemas.openxmlformats.org/drawingml/2006/table">
            <a:tbl>
              <a:tblPr/>
              <a:tblGrid>
                <a:gridCol w="3914349">
                  <a:extLst>
                    <a:ext uri="{9D8B030D-6E8A-4147-A177-3AD203B41FA5}">
                      <a16:colId xmlns:a16="http://schemas.microsoft.com/office/drawing/2014/main" val="3285908035"/>
                    </a:ext>
                  </a:extLst>
                </a:gridCol>
                <a:gridCol w="786809">
                  <a:extLst>
                    <a:ext uri="{9D8B030D-6E8A-4147-A177-3AD203B41FA5}">
                      <a16:colId xmlns:a16="http://schemas.microsoft.com/office/drawing/2014/main" val="3714772990"/>
                    </a:ext>
                  </a:extLst>
                </a:gridCol>
                <a:gridCol w="786809">
                  <a:extLst>
                    <a:ext uri="{9D8B030D-6E8A-4147-A177-3AD203B41FA5}">
                      <a16:colId xmlns:a16="http://schemas.microsoft.com/office/drawing/2014/main" val="732956064"/>
                    </a:ext>
                  </a:extLst>
                </a:gridCol>
                <a:gridCol w="765544">
                  <a:extLst>
                    <a:ext uri="{9D8B030D-6E8A-4147-A177-3AD203B41FA5}">
                      <a16:colId xmlns:a16="http://schemas.microsoft.com/office/drawing/2014/main" val="3310208974"/>
                    </a:ext>
                  </a:extLst>
                </a:gridCol>
              </a:tblGrid>
              <a:tr h="298048">
                <a:tc>
                  <a:txBody>
                    <a:bodyPr/>
                    <a:lstStyle/>
                    <a:p>
                      <a:pPr algn="ctr"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掲載ポジション</a:t>
                      </a:r>
                    </a:p>
                  </a:txBody>
                  <a:tcPr marL="9525" marR="9525" marT="9525"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2</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3</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4</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136239636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2,520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3,520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4,520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780047309"/>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1.700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2,300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2,900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6089177"/>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1,450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1,950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2,450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00005339"/>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990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1,270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1,550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02473456"/>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[FULL]</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760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940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1,120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661740548"/>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[HALF]</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700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800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extLst>
                  <a:ext uri="{0D108BD9-81ED-4DB2-BD59-A6C34878D82A}">
                    <a16:rowId xmlns:a16="http://schemas.microsoft.com/office/drawing/2014/main" val="3452720366"/>
                  </a:ext>
                </a:extLst>
              </a:tr>
            </a:tbl>
          </a:graphicData>
        </a:graphic>
      </p:graphicFrame>
      <p:sp>
        <p:nvSpPr>
          <p:cNvPr id="11" name="テキスト ボックス 11">
            <a:extLst>
              <a:ext uri="{FF2B5EF4-FFF2-40B4-BE49-F238E27FC236}">
                <a16:creationId xmlns:a16="http://schemas.microsoft.com/office/drawing/2014/main" id="{1DBC9727-3616-CB44-95A1-6C1CBD2B60D7}"/>
              </a:ext>
            </a:extLst>
          </p:cNvPr>
          <p:cNvSpPr txBox="1">
            <a:spLocks noChangeArrowheads="1"/>
          </p:cNvSpPr>
          <p:nvPr/>
        </p:nvSpPr>
        <p:spPr bwMode="auto">
          <a:xfrm>
            <a:off x="3766568" y="1415833"/>
            <a:ext cx="6259323" cy="1348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1200">
                <a:solidFill>
                  <a:schemeClr val="bg1">
                    <a:lumMod val="50000"/>
                  </a:schemeClr>
                </a:solidFill>
                <a:latin typeface="Yu Mincho" panose="02020400000000000000" pitchFamily="18" charset="-128"/>
                <a:ea typeface="Yu Mincho" panose="02020400000000000000" pitchFamily="18" charset="-128"/>
              </a:rPr>
              <a:t>特定非営利活動法人 サステナビリティ日本フォーラム 代表理事</a:t>
            </a:r>
            <a:r>
              <a:rPr lang="en-US" altLang="ja-JP" sz="1200" dirty="0">
                <a:solidFill>
                  <a:schemeClr val="bg1">
                    <a:lumMod val="50000"/>
                  </a:schemeClr>
                </a:solidFill>
                <a:latin typeface="Yu Mincho" panose="02020400000000000000" pitchFamily="18" charset="-128"/>
                <a:ea typeface="Yu Mincho" panose="02020400000000000000" pitchFamily="18" charset="-128"/>
              </a:rPr>
              <a:t> </a:t>
            </a:r>
            <a:r>
              <a:rPr lang="ja-JP" altLang="en-US" sz="1200">
                <a:solidFill>
                  <a:schemeClr val="bg1">
                    <a:lumMod val="50000"/>
                  </a:schemeClr>
                </a:solidFill>
                <a:latin typeface="Yu Mincho" panose="02020400000000000000" pitchFamily="18" charset="-128"/>
                <a:ea typeface="Yu Mincho" panose="02020400000000000000" pitchFamily="18" charset="-128"/>
              </a:rPr>
              <a:t>後藤敏彦氏の監修付きの企業の</a:t>
            </a:r>
            <a:r>
              <a:rPr lang="en-US" altLang="ja-JP" sz="1200" dirty="0">
                <a:solidFill>
                  <a:schemeClr val="bg1">
                    <a:lumMod val="50000"/>
                  </a:schemeClr>
                </a:solidFill>
                <a:latin typeface="Yu Mincho" panose="02020400000000000000" pitchFamily="18" charset="-128"/>
                <a:ea typeface="Yu Mincho" panose="02020400000000000000" pitchFamily="18" charset="-128"/>
              </a:rPr>
              <a:t>ESG</a:t>
            </a:r>
            <a:r>
              <a:rPr lang="ja-JP" altLang="en-US" sz="1200">
                <a:solidFill>
                  <a:schemeClr val="bg1">
                    <a:lumMod val="50000"/>
                  </a:schemeClr>
                </a:solidFill>
                <a:latin typeface="Yu Mincho" panose="02020400000000000000" pitchFamily="18" charset="-128"/>
                <a:ea typeface="Yu Mincho" panose="02020400000000000000" pitchFamily="18" charset="-128"/>
              </a:rPr>
              <a:t>活動に特化した動画制作プランです。</a:t>
            </a:r>
            <a:endParaRPr lang="en-US" altLang="ja-JP" sz="1200" dirty="0">
              <a:solidFill>
                <a:schemeClr val="bg1">
                  <a:lumMod val="50000"/>
                </a:schemeClr>
              </a:solidFill>
              <a:latin typeface="Yu Mincho" panose="02020400000000000000" pitchFamily="18" charset="-128"/>
              <a:ea typeface="Yu Mincho" panose="02020400000000000000" pitchFamily="18" charset="-128"/>
            </a:endParaRPr>
          </a:p>
          <a:p>
            <a:endParaRPr lang="en-US" altLang="ja-JP" sz="1200" dirty="0">
              <a:solidFill>
                <a:schemeClr val="bg1">
                  <a:lumMod val="50000"/>
                </a:schemeClr>
              </a:solidFill>
              <a:latin typeface="Yu Mincho" panose="02020400000000000000" pitchFamily="18" charset="-128"/>
              <a:ea typeface="Yu Mincho" panose="02020400000000000000" pitchFamily="18" charset="-128"/>
            </a:endParaRPr>
          </a:p>
          <a:p>
            <a:pPr eaLnBrk="1" hangingPunct="1">
              <a:lnSpc>
                <a:spcPct val="130000"/>
              </a:lnSpc>
            </a:pPr>
            <a:r>
              <a:rPr lang="ja-JP" altLang="en-US" sz="1200">
                <a:solidFill>
                  <a:schemeClr val="bg1">
                    <a:lumMod val="50000"/>
                  </a:schemeClr>
                </a:solidFill>
                <a:latin typeface="Yu Mincho" panose="02020400000000000000" pitchFamily="18" charset="-128"/>
                <a:ea typeface="Yu Mincho" panose="02020400000000000000" pitchFamily="18" charset="-128"/>
              </a:rPr>
              <a:t>ご発注は</a:t>
            </a:r>
            <a:r>
              <a:rPr lang="en-US" altLang="ja-JP" sz="1200" dirty="0">
                <a:solidFill>
                  <a:schemeClr val="bg1">
                    <a:lumMod val="50000"/>
                  </a:schemeClr>
                </a:solidFill>
                <a:latin typeface="Yu Mincho" panose="02020400000000000000" pitchFamily="18" charset="-128"/>
                <a:ea typeface="Yu Mincho" panose="02020400000000000000" pitchFamily="18" charset="-128"/>
              </a:rPr>
              <a:t>2</a:t>
            </a:r>
            <a:r>
              <a:rPr lang="ja-JP" altLang="en-US" sz="1200">
                <a:solidFill>
                  <a:schemeClr val="bg1">
                    <a:lumMod val="50000"/>
                  </a:schemeClr>
                </a:solidFill>
                <a:latin typeface="Yu Mincho" panose="02020400000000000000" pitchFamily="18" charset="-128"/>
                <a:ea typeface="Yu Mincho" panose="02020400000000000000" pitchFamily="18" charset="-128"/>
              </a:rPr>
              <a:t>週間から承っており、</a:t>
            </a:r>
            <a:r>
              <a:rPr lang="en-US" altLang="ja-JP" sz="1200" dirty="0">
                <a:solidFill>
                  <a:schemeClr val="bg1">
                    <a:lumMod val="50000"/>
                  </a:schemeClr>
                </a:solidFill>
                <a:latin typeface="Yu Mincho" panose="02020400000000000000" pitchFamily="18" charset="-128"/>
                <a:ea typeface="Yu Mincho" panose="02020400000000000000" pitchFamily="18" charset="-128"/>
              </a:rPr>
              <a:t>Tokyo Prime</a:t>
            </a:r>
            <a:r>
              <a:rPr lang="ja-JP" altLang="en-US" sz="1200">
                <a:solidFill>
                  <a:schemeClr val="bg1">
                    <a:lumMod val="50000"/>
                  </a:schemeClr>
                </a:solidFill>
                <a:latin typeface="Yu Mincho" panose="02020400000000000000" pitchFamily="18" charset="-128"/>
                <a:ea typeface="Yu Mincho" panose="02020400000000000000" pitchFamily="18" charset="-128"/>
              </a:rPr>
              <a:t>内で放映する</a:t>
            </a:r>
            <a:r>
              <a:rPr lang="en-US" altLang="ja-JP" sz="1200" dirty="0">
                <a:solidFill>
                  <a:schemeClr val="bg1">
                    <a:lumMod val="50000"/>
                  </a:schemeClr>
                </a:solidFill>
                <a:latin typeface="Yu Mincho" panose="02020400000000000000" pitchFamily="18" charset="-128"/>
                <a:ea typeface="Yu Mincho" panose="02020400000000000000" pitchFamily="18" charset="-128"/>
              </a:rPr>
              <a:t>30</a:t>
            </a:r>
            <a:r>
              <a:rPr lang="ja-JP" altLang="en-US" sz="1200">
                <a:solidFill>
                  <a:schemeClr val="bg1">
                    <a:lumMod val="50000"/>
                  </a:schemeClr>
                </a:solidFill>
                <a:latin typeface="Yu Mincho" panose="02020400000000000000" pitchFamily="18" charset="-128"/>
                <a:ea typeface="Yu Mincho" panose="02020400000000000000" pitchFamily="18" charset="-128"/>
              </a:rPr>
              <a:t>秒動画に加え、二次利用を目的とした</a:t>
            </a:r>
            <a:r>
              <a:rPr lang="en-US" altLang="ja-JP" sz="1200" dirty="0">
                <a:solidFill>
                  <a:schemeClr val="bg1">
                    <a:lumMod val="50000"/>
                  </a:schemeClr>
                </a:solidFill>
                <a:latin typeface="Yu Mincho" panose="02020400000000000000" pitchFamily="18" charset="-128"/>
                <a:ea typeface="Yu Mincho" panose="02020400000000000000" pitchFamily="18" charset="-128"/>
              </a:rPr>
              <a:t>120</a:t>
            </a:r>
            <a:r>
              <a:rPr lang="ja-JP" altLang="en-US" sz="1200">
                <a:solidFill>
                  <a:schemeClr val="bg1">
                    <a:lumMod val="50000"/>
                  </a:schemeClr>
                </a:solidFill>
                <a:latin typeface="Yu Mincho" panose="02020400000000000000" pitchFamily="18" charset="-128"/>
                <a:ea typeface="Yu Mincho" panose="02020400000000000000" pitchFamily="18" charset="-128"/>
              </a:rPr>
              <a:t>秒版の動画も付帯いたします。</a:t>
            </a:r>
            <a:endParaRPr lang="en-US" altLang="ja-JP" sz="1200" dirty="0">
              <a:solidFill>
                <a:schemeClr val="bg1">
                  <a:lumMod val="50000"/>
                </a:schemeClr>
              </a:solidFill>
              <a:latin typeface="Yu Mincho" panose="02020400000000000000" pitchFamily="18" charset="-128"/>
              <a:ea typeface="Yu Mincho" panose="02020400000000000000" pitchFamily="18" charset="-128"/>
            </a:endParaRPr>
          </a:p>
          <a:p>
            <a:pPr eaLnBrk="1" hangingPunct="1">
              <a:lnSpc>
                <a:spcPct val="130000"/>
              </a:lnSpc>
            </a:pPr>
            <a:r>
              <a:rPr lang="ja-JP" altLang="en-US" sz="1200">
                <a:solidFill>
                  <a:schemeClr val="bg1">
                    <a:lumMod val="50000"/>
                  </a:schemeClr>
                </a:solidFill>
                <a:latin typeface="Yu Mincho" panose="02020400000000000000" pitchFamily="18" charset="-128"/>
                <a:ea typeface="Yu Mincho" panose="02020400000000000000" pitchFamily="18" charset="-128"/>
              </a:rPr>
              <a:t>尚、</a:t>
            </a:r>
            <a:r>
              <a:rPr lang="en-US" altLang="ja-JP" sz="1200" dirty="0">
                <a:solidFill>
                  <a:schemeClr val="bg1">
                    <a:lumMod val="50000"/>
                  </a:schemeClr>
                </a:solidFill>
                <a:latin typeface="Yu Mincho" panose="02020400000000000000" pitchFamily="18" charset="-128"/>
                <a:ea typeface="Yu Mincho" panose="02020400000000000000" pitchFamily="18" charset="-128"/>
              </a:rPr>
              <a:t>120</a:t>
            </a:r>
            <a:r>
              <a:rPr lang="ja-JP" altLang="en-US" sz="1200">
                <a:solidFill>
                  <a:schemeClr val="bg1">
                    <a:lumMod val="50000"/>
                  </a:schemeClr>
                </a:solidFill>
                <a:latin typeface="Yu Mincho" panose="02020400000000000000" pitchFamily="18" charset="-128"/>
                <a:ea typeface="Yu Mincho" panose="02020400000000000000" pitchFamily="18" charset="-128"/>
              </a:rPr>
              <a:t>秒動画のご利用は無期限となります。</a:t>
            </a:r>
          </a:p>
        </p:txBody>
      </p:sp>
      <p:pic>
        <p:nvPicPr>
          <p:cNvPr id="14" name="図 13" descr="テキスト&#10;&#10;自動的に生成された説明">
            <a:extLst>
              <a:ext uri="{FF2B5EF4-FFF2-40B4-BE49-F238E27FC236}">
                <a16:creationId xmlns:a16="http://schemas.microsoft.com/office/drawing/2014/main" id="{40AAF4AD-3D6C-4A4E-A205-9209947A0EAD}"/>
              </a:ext>
            </a:extLst>
          </p:cNvPr>
          <p:cNvPicPr>
            <a:picLocks noChangeAspect="1"/>
          </p:cNvPicPr>
          <p:nvPr/>
        </p:nvPicPr>
        <p:blipFill>
          <a:blip r:embed="rId3"/>
          <a:stretch>
            <a:fillRect/>
          </a:stretch>
        </p:blipFill>
        <p:spPr>
          <a:xfrm>
            <a:off x="3647540" y="593001"/>
            <a:ext cx="5372100" cy="774700"/>
          </a:xfrm>
          <a:prstGeom prst="rect">
            <a:avLst/>
          </a:prstGeom>
        </p:spPr>
      </p:pic>
      <p:pic>
        <p:nvPicPr>
          <p:cNvPr id="15" name="図 14">
            <a:extLst>
              <a:ext uri="{FF2B5EF4-FFF2-40B4-BE49-F238E27FC236}">
                <a16:creationId xmlns:a16="http://schemas.microsoft.com/office/drawing/2014/main" id="{6D900E09-DDC4-484D-A1BE-CD5D226F0124}"/>
              </a:ext>
            </a:extLst>
          </p:cNvPr>
          <p:cNvPicPr>
            <a:picLocks noChangeAspect="1"/>
          </p:cNvPicPr>
          <p:nvPr/>
        </p:nvPicPr>
        <p:blipFill>
          <a:blip r:embed="rId4"/>
          <a:stretch>
            <a:fillRect/>
          </a:stretch>
        </p:blipFill>
        <p:spPr>
          <a:xfrm>
            <a:off x="505718" y="690758"/>
            <a:ext cx="3003292" cy="2251060"/>
          </a:xfrm>
          <a:prstGeom prst="rect">
            <a:avLst/>
          </a:prstGeom>
          <a:ln>
            <a:solidFill>
              <a:schemeClr val="bg1">
                <a:lumMod val="85000"/>
              </a:schemeClr>
            </a:solidFill>
          </a:ln>
        </p:spPr>
      </p:pic>
      <p:sp>
        <p:nvSpPr>
          <p:cNvPr id="18" name="テキスト ボックス 17">
            <a:extLst>
              <a:ext uri="{FF2B5EF4-FFF2-40B4-BE49-F238E27FC236}">
                <a16:creationId xmlns:a16="http://schemas.microsoft.com/office/drawing/2014/main" id="{F394513D-2FAC-D84F-839B-272DC42DD999}"/>
              </a:ext>
            </a:extLst>
          </p:cNvPr>
          <p:cNvSpPr txBox="1"/>
          <p:nvPr/>
        </p:nvSpPr>
        <p:spPr>
          <a:xfrm>
            <a:off x="455047" y="2971286"/>
            <a:ext cx="4560570" cy="287451"/>
          </a:xfrm>
          <a:prstGeom prst="rect">
            <a:avLst/>
          </a:prstGeom>
        </p:spPr>
        <p:txBody>
          <a:bodyPr wrap="square" rtlCol="0">
            <a:spAutoFit/>
          </a:bodyPr>
          <a:lstStyle/>
          <a:p>
            <a:pPr defTabSz="1006475" eaLnBrk="1" hangingPunct="1">
              <a:lnSpc>
                <a:spcPct val="90000"/>
              </a:lnSpc>
            </a:pPr>
            <a:r>
              <a:rPr lang="ja-JP" altLang="en-US" sz="700">
                <a:solidFill>
                  <a:schemeClr val="bg1">
                    <a:lumMod val="50000"/>
                  </a:schemeClr>
                </a:solidFill>
                <a:latin typeface="Yu Mincho" panose="02020400000000000000" pitchFamily="18" charset="-128"/>
                <a:ea typeface="Yu Mincho" panose="02020400000000000000" pitchFamily="18" charset="-128"/>
              </a:rPr>
              <a:t>特定非営利活動法人 サステナビリティ日本フォーラム 代表理事</a:t>
            </a:r>
            <a:endParaRPr lang="en-US" altLang="ja-JP" sz="700" dirty="0">
              <a:solidFill>
                <a:schemeClr val="bg1">
                  <a:lumMod val="50000"/>
                </a:schemeClr>
              </a:solidFill>
              <a:latin typeface="Yu Mincho" panose="02020400000000000000" pitchFamily="18" charset="-128"/>
              <a:ea typeface="Yu Mincho" panose="02020400000000000000" pitchFamily="18" charset="-128"/>
            </a:endParaRPr>
          </a:p>
          <a:p>
            <a:pPr defTabSz="1006475" eaLnBrk="1" hangingPunct="1">
              <a:lnSpc>
                <a:spcPct val="90000"/>
              </a:lnSpc>
            </a:pPr>
            <a:r>
              <a:rPr lang="ja-JP" altLang="en-US" sz="700">
                <a:solidFill>
                  <a:schemeClr val="bg1">
                    <a:lumMod val="50000"/>
                  </a:schemeClr>
                </a:solidFill>
                <a:latin typeface="Yu Mincho" panose="02020400000000000000" pitchFamily="18" charset="-128"/>
                <a:ea typeface="Yu Mincho" panose="02020400000000000000" pitchFamily="18" charset="-128"/>
              </a:rPr>
              <a:t>後藤敏彦氏</a:t>
            </a:r>
            <a:endParaRPr kumimoji="1" lang="ja-JP" altLang="en-US" sz="700" b="1" i="0">
              <a:solidFill>
                <a:srgbClr val="4D4D4C"/>
              </a:solidFill>
              <a:latin typeface="Yu Mincho Demibold" panose="02020400000000000000" pitchFamily="18" charset="-128"/>
              <a:ea typeface="Yu Mincho Demibold" panose="02020400000000000000" pitchFamily="18" charset="-128"/>
            </a:endParaRPr>
          </a:p>
        </p:txBody>
      </p:sp>
    </p:spTree>
    <p:extLst>
      <p:ext uri="{BB962C8B-B14F-4D97-AF65-F5344CB8AC3E}">
        <p14:creationId xmlns:p14="http://schemas.microsoft.com/office/powerpoint/2010/main" val="2538483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テキスト プレースホルダー 2">
            <a:extLst>
              <a:ext uri="{FF2B5EF4-FFF2-40B4-BE49-F238E27FC236}">
                <a16:creationId xmlns:a16="http://schemas.microsoft.com/office/drawing/2014/main" id="{ECDF032A-D3FF-4062-B027-0D28BCDCF71E}"/>
              </a:ext>
            </a:extLst>
          </p:cNvPr>
          <p:cNvSpPr txBox="1">
            <a:spLocks noChangeArrowheads="1"/>
          </p:cNvSpPr>
          <p:nvPr/>
        </p:nvSpPr>
        <p:spPr bwMode="auto">
          <a:xfrm>
            <a:off x="795337" y="471488"/>
            <a:ext cx="4701001"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通常エントリー</a:t>
            </a:r>
          </a:p>
        </p:txBody>
      </p:sp>
      <p:sp>
        <p:nvSpPr>
          <p:cNvPr id="13332" name="テキスト ボックス 9">
            <a:extLst>
              <a:ext uri="{FF2B5EF4-FFF2-40B4-BE49-F238E27FC236}">
                <a16:creationId xmlns:a16="http://schemas.microsoft.com/office/drawing/2014/main" id="{CC8D4BA1-F1D9-422A-BC5A-03C7ED5ABD03}"/>
              </a:ext>
            </a:extLst>
          </p:cNvPr>
          <p:cNvSpPr txBox="1">
            <a:spLocks noChangeArrowheads="1"/>
          </p:cNvSpPr>
          <p:nvPr/>
        </p:nvSpPr>
        <p:spPr bwMode="auto">
          <a:xfrm>
            <a:off x="6575730" y="6052398"/>
            <a:ext cx="2260600" cy="2603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50000"/>
              </a:lnSpc>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空き枠が出た場合／先着順</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9247" name="テキスト ボックス 9">
            <a:extLst>
              <a:ext uri="{FF2B5EF4-FFF2-40B4-BE49-F238E27FC236}">
                <a16:creationId xmlns:a16="http://schemas.microsoft.com/office/drawing/2014/main" id="{295E7058-BD06-42D1-92B6-11A267782DD3}"/>
              </a:ext>
            </a:extLst>
          </p:cNvPr>
          <p:cNvSpPr txBox="1">
            <a:spLocks noChangeArrowheads="1"/>
          </p:cNvSpPr>
          <p:nvPr/>
        </p:nvSpPr>
        <p:spPr bwMode="auto">
          <a:xfrm>
            <a:off x="3070048" y="6641278"/>
            <a:ext cx="3070225"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dirty="0">
                <a:solidFill>
                  <a:srgbClr val="595959"/>
                </a:solidFill>
                <a:latin typeface="游明朝" panose="02020400000000000000" pitchFamily="18" charset="-128"/>
                <a:ea typeface="游明朝" panose="02020400000000000000" pitchFamily="18" charset="-128"/>
              </a:rPr>
              <a:t>2022</a:t>
            </a:r>
            <a:r>
              <a:rPr lang="ja-JP" altLang="en-US" sz="1500">
                <a:solidFill>
                  <a:srgbClr val="595959"/>
                </a:solidFill>
                <a:latin typeface="游明朝" panose="02020400000000000000" pitchFamily="18" charset="-128"/>
                <a:ea typeface="游明朝" panose="02020400000000000000" pitchFamily="18" charset="-128"/>
              </a:rPr>
              <a:t>年</a:t>
            </a:r>
            <a:r>
              <a:rPr lang="en-US" altLang="ja-JP" sz="1500" dirty="0">
                <a:solidFill>
                  <a:srgbClr val="595959"/>
                </a:solidFill>
                <a:latin typeface="游明朝" panose="02020400000000000000" pitchFamily="18" charset="-128"/>
                <a:ea typeface="游明朝" panose="02020400000000000000" pitchFamily="18" charset="-128"/>
              </a:rPr>
              <a:t>2</a:t>
            </a:r>
            <a:r>
              <a:rPr lang="ja-JP" altLang="en-US" sz="1500">
                <a:solidFill>
                  <a:srgbClr val="595959"/>
                </a:solidFill>
                <a:latin typeface="游明朝" panose="02020400000000000000" pitchFamily="18" charset="-128"/>
                <a:ea typeface="游明朝" panose="02020400000000000000" pitchFamily="18" charset="-128"/>
              </a:rPr>
              <a:t>月</a:t>
            </a:r>
            <a:r>
              <a:rPr lang="en-US" altLang="ja-JP" sz="1500" dirty="0">
                <a:solidFill>
                  <a:srgbClr val="595959"/>
                </a:solidFill>
                <a:latin typeface="游明朝" panose="02020400000000000000" pitchFamily="18" charset="-128"/>
                <a:ea typeface="游明朝" panose="02020400000000000000" pitchFamily="18" charset="-128"/>
              </a:rPr>
              <a:t>28</a:t>
            </a:r>
            <a:r>
              <a:rPr lang="ja-JP" altLang="en-US" sz="1500">
                <a:solidFill>
                  <a:srgbClr val="595959"/>
                </a:solidFill>
                <a:latin typeface="游明朝" panose="02020400000000000000" pitchFamily="18" charset="-128"/>
                <a:ea typeface="游明朝" panose="02020400000000000000" pitchFamily="18" charset="-128"/>
              </a:rPr>
              <a:t>日（月）</a:t>
            </a:r>
            <a:r>
              <a:rPr lang="en-US" altLang="ja-JP" sz="1500" dirty="0">
                <a:solidFill>
                  <a:srgbClr val="595959"/>
                </a:solidFill>
                <a:latin typeface="游明朝" panose="02020400000000000000" pitchFamily="18" charset="-128"/>
                <a:ea typeface="游明朝" panose="02020400000000000000" pitchFamily="18" charset="-128"/>
              </a:rPr>
              <a:t>17</a:t>
            </a:r>
            <a:r>
              <a:rPr lang="ja-JP" altLang="en-US" sz="1500">
                <a:solidFill>
                  <a:srgbClr val="595959"/>
                </a:solidFill>
                <a:latin typeface="游明朝" panose="02020400000000000000" pitchFamily="18" charset="-128"/>
                <a:ea typeface="游明朝" panose="02020400000000000000" pitchFamily="18" charset="-128"/>
              </a:rPr>
              <a:t>時</a:t>
            </a:r>
            <a:r>
              <a:rPr lang="en-US" altLang="ja-JP" sz="1500" dirty="0">
                <a:solidFill>
                  <a:srgbClr val="595959"/>
                </a:solidFill>
                <a:latin typeface="游明朝" panose="02020400000000000000" pitchFamily="18" charset="-128"/>
                <a:ea typeface="游明朝" panose="02020400000000000000" pitchFamily="18" charset="-128"/>
              </a:rPr>
              <a:t>00</a:t>
            </a:r>
            <a:r>
              <a:rPr lang="ja-JP" altLang="en-US" sz="1500">
                <a:solidFill>
                  <a:srgbClr val="595959"/>
                </a:solidFill>
                <a:latin typeface="游明朝" panose="02020400000000000000" pitchFamily="18" charset="-128"/>
                <a:ea typeface="游明朝" panose="02020400000000000000" pitchFamily="18" charset="-128"/>
              </a:rPr>
              <a:t>分</a:t>
            </a:r>
            <a:endParaRPr lang="en-US" altLang="ja-JP" sz="1500" dirty="0">
              <a:solidFill>
                <a:srgbClr val="595959"/>
              </a:solidFill>
              <a:latin typeface="游明朝" panose="02020400000000000000" pitchFamily="18" charset="-128"/>
              <a:ea typeface="游明朝" panose="02020400000000000000" pitchFamily="18" charset="-128"/>
            </a:endParaRPr>
          </a:p>
        </p:txBody>
      </p:sp>
      <p:sp>
        <p:nvSpPr>
          <p:cNvPr id="9244" name="テキスト ボックス 9">
            <a:extLst>
              <a:ext uri="{FF2B5EF4-FFF2-40B4-BE49-F238E27FC236}">
                <a16:creationId xmlns:a16="http://schemas.microsoft.com/office/drawing/2014/main" id="{AC512559-5D90-4BAA-9980-509C5FB823B6}"/>
              </a:ext>
            </a:extLst>
          </p:cNvPr>
          <p:cNvSpPr txBox="1">
            <a:spLocks noChangeArrowheads="1"/>
          </p:cNvSpPr>
          <p:nvPr/>
        </p:nvSpPr>
        <p:spPr bwMode="auto">
          <a:xfrm>
            <a:off x="3070048" y="4501276"/>
            <a:ext cx="30702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dirty="0">
                <a:solidFill>
                  <a:srgbClr val="595959"/>
                </a:solidFill>
                <a:latin typeface="游明朝" panose="02020400000000000000" pitchFamily="18" charset="-128"/>
                <a:ea typeface="游明朝" panose="02020400000000000000" pitchFamily="18" charset="-128"/>
              </a:rPr>
              <a:t>2022</a:t>
            </a:r>
            <a:r>
              <a:rPr lang="ja-JP" altLang="en-US" sz="1500">
                <a:solidFill>
                  <a:srgbClr val="595959"/>
                </a:solidFill>
                <a:latin typeface="游明朝" panose="02020400000000000000" pitchFamily="18" charset="-128"/>
                <a:ea typeface="游明朝" panose="02020400000000000000" pitchFamily="18" charset="-128"/>
              </a:rPr>
              <a:t>年</a:t>
            </a:r>
            <a:r>
              <a:rPr lang="en-US" altLang="ja-JP" sz="1500" dirty="0">
                <a:solidFill>
                  <a:srgbClr val="595959"/>
                </a:solidFill>
                <a:latin typeface="游明朝" panose="02020400000000000000" pitchFamily="18" charset="-128"/>
                <a:ea typeface="游明朝" panose="02020400000000000000" pitchFamily="18" charset="-128"/>
              </a:rPr>
              <a:t>2</a:t>
            </a:r>
            <a:r>
              <a:rPr lang="ja-JP" altLang="en-US" sz="1500">
                <a:solidFill>
                  <a:srgbClr val="595959"/>
                </a:solidFill>
                <a:latin typeface="游明朝" panose="02020400000000000000" pitchFamily="18" charset="-128"/>
                <a:ea typeface="游明朝" panose="02020400000000000000" pitchFamily="18" charset="-128"/>
              </a:rPr>
              <a:t>月</a:t>
            </a:r>
            <a:r>
              <a:rPr lang="en-US" altLang="ja-JP" sz="1500" dirty="0">
                <a:solidFill>
                  <a:srgbClr val="595959"/>
                </a:solidFill>
                <a:latin typeface="游明朝" panose="02020400000000000000" pitchFamily="18" charset="-128"/>
                <a:ea typeface="游明朝" panose="02020400000000000000" pitchFamily="18" charset="-128"/>
              </a:rPr>
              <a:t>1</a:t>
            </a:r>
            <a:r>
              <a:rPr lang="ja-JP" altLang="en-US" sz="1500">
                <a:solidFill>
                  <a:srgbClr val="595959"/>
                </a:solidFill>
                <a:latin typeface="游明朝" panose="02020400000000000000" pitchFamily="18" charset="-128"/>
                <a:ea typeface="游明朝" panose="02020400000000000000" pitchFamily="18" charset="-128"/>
              </a:rPr>
              <a:t>日（火）</a:t>
            </a:r>
            <a:r>
              <a:rPr lang="en-US" altLang="ja-JP" sz="1500" dirty="0">
                <a:solidFill>
                  <a:srgbClr val="595959"/>
                </a:solidFill>
                <a:latin typeface="游明朝" panose="02020400000000000000" pitchFamily="18" charset="-128"/>
                <a:ea typeface="游明朝" panose="02020400000000000000" pitchFamily="18" charset="-128"/>
              </a:rPr>
              <a:t>10</a:t>
            </a:r>
            <a:r>
              <a:rPr lang="ja-JP" altLang="en-US" sz="1500">
                <a:solidFill>
                  <a:srgbClr val="595959"/>
                </a:solidFill>
                <a:latin typeface="游明朝" panose="02020400000000000000" pitchFamily="18" charset="-128"/>
                <a:ea typeface="游明朝" panose="02020400000000000000" pitchFamily="18" charset="-128"/>
              </a:rPr>
              <a:t>時</a:t>
            </a:r>
            <a:r>
              <a:rPr lang="en-US" altLang="ja-JP" sz="1500" dirty="0">
                <a:solidFill>
                  <a:srgbClr val="595959"/>
                </a:solidFill>
                <a:latin typeface="游明朝" panose="02020400000000000000" pitchFamily="18" charset="-128"/>
                <a:ea typeface="游明朝" panose="02020400000000000000" pitchFamily="18" charset="-128"/>
              </a:rPr>
              <a:t>00</a:t>
            </a:r>
            <a:r>
              <a:rPr lang="ja-JP" altLang="en-US" sz="1500">
                <a:solidFill>
                  <a:srgbClr val="595959"/>
                </a:solidFill>
                <a:latin typeface="游明朝" panose="02020400000000000000" pitchFamily="18" charset="-128"/>
                <a:ea typeface="游明朝" panose="02020400000000000000" pitchFamily="18" charset="-128"/>
              </a:rPr>
              <a:t>分</a:t>
            </a:r>
            <a:endParaRPr lang="en-US" altLang="ja-JP" sz="1500" dirty="0">
              <a:solidFill>
                <a:srgbClr val="595959"/>
              </a:solidFill>
              <a:latin typeface="游明朝" panose="02020400000000000000" pitchFamily="18" charset="-128"/>
              <a:ea typeface="游明朝" panose="02020400000000000000" pitchFamily="18" charset="-128"/>
            </a:endParaRPr>
          </a:p>
        </p:txBody>
      </p:sp>
      <p:sp>
        <p:nvSpPr>
          <p:cNvPr id="9241" name="テキスト ボックス 9">
            <a:extLst>
              <a:ext uri="{FF2B5EF4-FFF2-40B4-BE49-F238E27FC236}">
                <a16:creationId xmlns:a16="http://schemas.microsoft.com/office/drawing/2014/main" id="{65C5618B-D934-4815-B20B-A72348DFC1AD}"/>
              </a:ext>
            </a:extLst>
          </p:cNvPr>
          <p:cNvSpPr txBox="1">
            <a:spLocks noChangeArrowheads="1"/>
          </p:cNvSpPr>
          <p:nvPr/>
        </p:nvSpPr>
        <p:spPr bwMode="auto">
          <a:xfrm>
            <a:off x="3070048" y="4929601"/>
            <a:ext cx="3070225"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dirty="0">
                <a:solidFill>
                  <a:srgbClr val="595959"/>
                </a:solidFill>
                <a:latin typeface="游明朝" panose="02020400000000000000" pitchFamily="18" charset="-128"/>
                <a:ea typeface="游明朝" panose="02020400000000000000" pitchFamily="18" charset="-128"/>
              </a:rPr>
              <a:t>2022</a:t>
            </a:r>
            <a:r>
              <a:rPr lang="ja-JP" altLang="en-US" sz="1500">
                <a:solidFill>
                  <a:srgbClr val="595959"/>
                </a:solidFill>
                <a:latin typeface="游明朝" panose="02020400000000000000" pitchFamily="18" charset="-128"/>
                <a:ea typeface="游明朝" panose="02020400000000000000" pitchFamily="18" charset="-128"/>
              </a:rPr>
              <a:t>年</a:t>
            </a:r>
            <a:r>
              <a:rPr lang="en-US" altLang="ja-JP" sz="1500" dirty="0">
                <a:solidFill>
                  <a:srgbClr val="595959"/>
                </a:solidFill>
                <a:latin typeface="游明朝" panose="02020400000000000000" pitchFamily="18" charset="-128"/>
                <a:ea typeface="游明朝" panose="02020400000000000000" pitchFamily="18" charset="-128"/>
              </a:rPr>
              <a:t>2</a:t>
            </a:r>
            <a:r>
              <a:rPr lang="ja-JP" altLang="en-US" sz="1500">
                <a:solidFill>
                  <a:srgbClr val="595959"/>
                </a:solidFill>
                <a:latin typeface="游明朝" panose="02020400000000000000" pitchFamily="18" charset="-128"/>
                <a:ea typeface="游明朝" panose="02020400000000000000" pitchFamily="18" charset="-128"/>
              </a:rPr>
              <a:t>月</a:t>
            </a:r>
            <a:r>
              <a:rPr lang="en-US" altLang="ja-JP" sz="1500" dirty="0">
                <a:solidFill>
                  <a:srgbClr val="595959"/>
                </a:solidFill>
                <a:latin typeface="游明朝" panose="02020400000000000000" pitchFamily="18" charset="-128"/>
                <a:ea typeface="游明朝" panose="02020400000000000000" pitchFamily="18" charset="-128"/>
              </a:rPr>
              <a:t>3</a:t>
            </a:r>
            <a:r>
              <a:rPr lang="ja-JP" altLang="en-US" sz="1500">
                <a:solidFill>
                  <a:srgbClr val="595959"/>
                </a:solidFill>
                <a:latin typeface="游明朝" panose="02020400000000000000" pitchFamily="18" charset="-128"/>
                <a:ea typeface="游明朝" panose="02020400000000000000" pitchFamily="18" charset="-128"/>
              </a:rPr>
              <a:t>日（木）</a:t>
            </a:r>
            <a:r>
              <a:rPr lang="en-US" altLang="ja-JP" sz="1500" dirty="0">
                <a:solidFill>
                  <a:srgbClr val="595959"/>
                </a:solidFill>
                <a:latin typeface="游明朝" panose="02020400000000000000" pitchFamily="18" charset="-128"/>
                <a:ea typeface="游明朝" panose="02020400000000000000" pitchFamily="18" charset="-128"/>
              </a:rPr>
              <a:t>17</a:t>
            </a:r>
            <a:r>
              <a:rPr lang="ja-JP" altLang="en-US" sz="1500">
                <a:solidFill>
                  <a:srgbClr val="595959"/>
                </a:solidFill>
                <a:latin typeface="游明朝" panose="02020400000000000000" pitchFamily="18" charset="-128"/>
                <a:ea typeface="游明朝" panose="02020400000000000000" pitchFamily="18" charset="-128"/>
              </a:rPr>
              <a:t>時</a:t>
            </a:r>
            <a:r>
              <a:rPr lang="en-US" altLang="ja-JP" sz="1500" dirty="0">
                <a:solidFill>
                  <a:srgbClr val="595959"/>
                </a:solidFill>
                <a:latin typeface="游明朝" panose="02020400000000000000" pitchFamily="18" charset="-128"/>
                <a:ea typeface="游明朝" panose="02020400000000000000" pitchFamily="18" charset="-128"/>
              </a:rPr>
              <a:t>00</a:t>
            </a:r>
            <a:r>
              <a:rPr lang="ja-JP" altLang="en-US" sz="1500">
                <a:solidFill>
                  <a:srgbClr val="595959"/>
                </a:solidFill>
                <a:latin typeface="游明朝" panose="02020400000000000000" pitchFamily="18" charset="-128"/>
                <a:ea typeface="游明朝" panose="02020400000000000000" pitchFamily="18" charset="-128"/>
              </a:rPr>
              <a:t>分　</a:t>
            </a:r>
            <a:endParaRPr lang="en-US" altLang="ja-JP" sz="1500" dirty="0">
              <a:solidFill>
                <a:srgbClr val="595959"/>
              </a:solidFill>
              <a:latin typeface="游明朝" panose="02020400000000000000" pitchFamily="18" charset="-128"/>
              <a:ea typeface="游明朝" panose="02020400000000000000" pitchFamily="18" charset="-128"/>
            </a:endParaRPr>
          </a:p>
        </p:txBody>
      </p:sp>
      <p:sp>
        <p:nvSpPr>
          <p:cNvPr id="9238" name="テキスト ボックス 9">
            <a:extLst>
              <a:ext uri="{FF2B5EF4-FFF2-40B4-BE49-F238E27FC236}">
                <a16:creationId xmlns:a16="http://schemas.microsoft.com/office/drawing/2014/main" id="{59DD1E60-38BB-4C40-9944-54FF0BC0D05D}"/>
              </a:ext>
            </a:extLst>
          </p:cNvPr>
          <p:cNvSpPr txBox="1">
            <a:spLocks noChangeArrowheads="1"/>
          </p:cNvSpPr>
          <p:nvPr/>
        </p:nvSpPr>
        <p:spPr bwMode="auto">
          <a:xfrm>
            <a:off x="3070048" y="5785439"/>
            <a:ext cx="3452812"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dirty="0">
                <a:solidFill>
                  <a:srgbClr val="595959"/>
                </a:solidFill>
                <a:latin typeface="游明朝" panose="02020400000000000000" pitchFamily="18" charset="-128"/>
                <a:ea typeface="游明朝" panose="02020400000000000000" pitchFamily="18" charset="-128"/>
              </a:rPr>
              <a:t>2022</a:t>
            </a:r>
            <a:r>
              <a:rPr lang="ja-JP" altLang="en-US" sz="1500">
                <a:solidFill>
                  <a:srgbClr val="595959"/>
                </a:solidFill>
                <a:latin typeface="游明朝" panose="02020400000000000000" pitchFamily="18" charset="-128"/>
                <a:ea typeface="游明朝" panose="02020400000000000000" pitchFamily="18" charset="-128"/>
              </a:rPr>
              <a:t>年</a:t>
            </a:r>
            <a:r>
              <a:rPr lang="en-US" altLang="ja-JP" sz="1500" dirty="0">
                <a:solidFill>
                  <a:srgbClr val="595959"/>
                </a:solidFill>
                <a:latin typeface="游明朝" panose="02020400000000000000" pitchFamily="18" charset="-128"/>
                <a:ea typeface="游明朝" panose="02020400000000000000" pitchFamily="18" charset="-128"/>
              </a:rPr>
              <a:t>2</a:t>
            </a:r>
            <a:r>
              <a:rPr lang="ja-JP" altLang="en-US" sz="1500">
                <a:solidFill>
                  <a:srgbClr val="595959"/>
                </a:solidFill>
                <a:latin typeface="游明朝" panose="02020400000000000000" pitchFamily="18" charset="-128"/>
                <a:ea typeface="游明朝" panose="02020400000000000000" pitchFamily="18" charset="-128"/>
              </a:rPr>
              <a:t>月</a:t>
            </a:r>
            <a:r>
              <a:rPr lang="en-US" altLang="ja-JP" sz="1500" dirty="0">
                <a:solidFill>
                  <a:srgbClr val="595959"/>
                </a:solidFill>
                <a:latin typeface="游明朝" panose="02020400000000000000" pitchFamily="18" charset="-128"/>
                <a:ea typeface="游明朝" panose="02020400000000000000" pitchFamily="18" charset="-128"/>
              </a:rPr>
              <a:t>10</a:t>
            </a:r>
            <a:r>
              <a:rPr lang="ja-JP" altLang="en-US" sz="1500">
                <a:solidFill>
                  <a:srgbClr val="595959"/>
                </a:solidFill>
                <a:latin typeface="游明朝" panose="02020400000000000000" pitchFamily="18" charset="-128"/>
                <a:ea typeface="游明朝" panose="02020400000000000000" pitchFamily="18" charset="-128"/>
              </a:rPr>
              <a:t>日（木）</a:t>
            </a:r>
            <a:r>
              <a:rPr lang="en-US" altLang="ja-JP" sz="1500" dirty="0">
                <a:solidFill>
                  <a:srgbClr val="595959"/>
                </a:solidFill>
                <a:latin typeface="游明朝" panose="02020400000000000000" pitchFamily="18" charset="-128"/>
                <a:ea typeface="游明朝" panose="02020400000000000000" pitchFamily="18" charset="-128"/>
              </a:rPr>
              <a:t>10</a:t>
            </a:r>
            <a:r>
              <a:rPr lang="ja-JP" altLang="en-US" sz="1500">
                <a:solidFill>
                  <a:srgbClr val="595959"/>
                </a:solidFill>
                <a:latin typeface="游明朝" panose="02020400000000000000" pitchFamily="18" charset="-128"/>
                <a:ea typeface="游明朝" panose="02020400000000000000" pitchFamily="18" charset="-128"/>
              </a:rPr>
              <a:t>時</a:t>
            </a:r>
            <a:r>
              <a:rPr lang="en-US" altLang="ja-JP" sz="1500" dirty="0">
                <a:solidFill>
                  <a:srgbClr val="595959"/>
                </a:solidFill>
                <a:latin typeface="游明朝" panose="02020400000000000000" pitchFamily="18" charset="-128"/>
                <a:ea typeface="游明朝" panose="02020400000000000000" pitchFamily="18" charset="-128"/>
              </a:rPr>
              <a:t>00</a:t>
            </a:r>
            <a:r>
              <a:rPr lang="ja-JP" altLang="en-US" sz="1500">
                <a:solidFill>
                  <a:srgbClr val="595959"/>
                </a:solidFill>
                <a:latin typeface="游明朝" panose="02020400000000000000" pitchFamily="18" charset="-128"/>
                <a:ea typeface="游明朝" panose="02020400000000000000" pitchFamily="18" charset="-128"/>
              </a:rPr>
              <a:t>分 以降</a:t>
            </a:r>
            <a:endParaRPr lang="en-US" altLang="ja-JP" sz="1500" dirty="0">
              <a:solidFill>
                <a:srgbClr val="595959"/>
              </a:solidFill>
              <a:latin typeface="游明朝" panose="02020400000000000000" pitchFamily="18" charset="-128"/>
              <a:ea typeface="游明朝" panose="02020400000000000000" pitchFamily="18" charset="-128"/>
            </a:endParaRPr>
          </a:p>
        </p:txBody>
      </p:sp>
      <p:sp>
        <p:nvSpPr>
          <p:cNvPr id="9235" name="テキスト ボックス 9">
            <a:extLst>
              <a:ext uri="{FF2B5EF4-FFF2-40B4-BE49-F238E27FC236}">
                <a16:creationId xmlns:a16="http://schemas.microsoft.com/office/drawing/2014/main" id="{235795ED-86BF-4D91-985B-BA3F537A5DC8}"/>
              </a:ext>
            </a:extLst>
          </p:cNvPr>
          <p:cNvSpPr txBox="1">
            <a:spLocks noChangeArrowheads="1"/>
          </p:cNvSpPr>
          <p:nvPr/>
        </p:nvSpPr>
        <p:spPr bwMode="auto">
          <a:xfrm>
            <a:off x="3070048" y="6213358"/>
            <a:ext cx="3508694"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dirty="0">
                <a:solidFill>
                  <a:srgbClr val="595959"/>
                </a:solidFill>
                <a:latin typeface="游明朝" panose="02020400000000000000" pitchFamily="18" charset="-128"/>
                <a:ea typeface="游明朝" panose="02020400000000000000" pitchFamily="18" charset="-128"/>
              </a:rPr>
              <a:t>2022</a:t>
            </a:r>
            <a:r>
              <a:rPr lang="ja-JP" altLang="en-US" sz="1500">
                <a:solidFill>
                  <a:srgbClr val="595959"/>
                </a:solidFill>
                <a:latin typeface="游明朝" panose="02020400000000000000" pitchFamily="18" charset="-128"/>
                <a:ea typeface="游明朝" panose="02020400000000000000" pitchFamily="18" charset="-128"/>
              </a:rPr>
              <a:t>年</a:t>
            </a:r>
            <a:r>
              <a:rPr lang="en-US" altLang="ja-JP" sz="1500" dirty="0">
                <a:solidFill>
                  <a:srgbClr val="595959"/>
                </a:solidFill>
                <a:latin typeface="游明朝" panose="02020400000000000000" pitchFamily="18" charset="-128"/>
                <a:ea typeface="游明朝" panose="02020400000000000000" pitchFamily="18" charset="-128"/>
              </a:rPr>
              <a:t>2</a:t>
            </a:r>
            <a:r>
              <a:rPr lang="ja-JP" altLang="en-US" sz="1500">
                <a:solidFill>
                  <a:srgbClr val="595959"/>
                </a:solidFill>
                <a:latin typeface="游明朝" panose="02020400000000000000" pitchFamily="18" charset="-128"/>
                <a:ea typeface="游明朝" panose="02020400000000000000" pitchFamily="18" charset="-128"/>
              </a:rPr>
              <a:t>月</a:t>
            </a:r>
            <a:r>
              <a:rPr lang="en-US" altLang="ja-JP" sz="1500" dirty="0">
                <a:solidFill>
                  <a:srgbClr val="595959"/>
                </a:solidFill>
                <a:latin typeface="游明朝" panose="02020400000000000000" pitchFamily="18" charset="-128"/>
                <a:ea typeface="游明朝" panose="02020400000000000000" pitchFamily="18" charset="-128"/>
              </a:rPr>
              <a:t>10</a:t>
            </a:r>
            <a:r>
              <a:rPr lang="ja-JP" altLang="en-US" sz="1500">
                <a:solidFill>
                  <a:srgbClr val="595959"/>
                </a:solidFill>
                <a:latin typeface="游明朝" panose="02020400000000000000" pitchFamily="18" charset="-128"/>
                <a:ea typeface="游明朝" panose="02020400000000000000" pitchFamily="18" charset="-128"/>
              </a:rPr>
              <a:t>日（木）</a:t>
            </a:r>
            <a:r>
              <a:rPr lang="en-US" altLang="ja-JP" sz="1500" dirty="0">
                <a:solidFill>
                  <a:srgbClr val="595959"/>
                </a:solidFill>
                <a:latin typeface="游明朝" panose="02020400000000000000" pitchFamily="18" charset="-128"/>
                <a:ea typeface="游明朝" panose="02020400000000000000" pitchFamily="18" charset="-128"/>
              </a:rPr>
              <a:t>10</a:t>
            </a:r>
            <a:r>
              <a:rPr lang="ja-JP" altLang="en-US" sz="1500">
                <a:solidFill>
                  <a:srgbClr val="595959"/>
                </a:solidFill>
                <a:latin typeface="游明朝" panose="02020400000000000000" pitchFamily="18" charset="-128"/>
                <a:ea typeface="游明朝" panose="02020400000000000000" pitchFamily="18" charset="-128"/>
              </a:rPr>
              <a:t>時</a:t>
            </a:r>
            <a:r>
              <a:rPr lang="en-US" altLang="ja-JP" sz="1500" dirty="0">
                <a:solidFill>
                  <a:srgbClr val="595959"/>
                </a:solidFill>
                <a:latin typeface="游明朝" panose="02020400000000000000" pitchFamily="18" charset="-128"/>
                <a:ea typeface="游明朝" panose="02020400000000000000" pitchFamily="18" charset="-128"/>
              </a:rPr>
              <a:t>00</a:t>
            </a:r>
            <a:r>
              <a:rPr lang="ja-JP" altLang="en-US" sz="1500">
                <a:solidFill>
                  <a:srgbClr val="595959"/>
                </a:solidFill>
                <a:latin typeface="游明朝" panose="02020400000000000000" pitchFamily="18" charset="-128"/>
                <a:ea typeface="游明朝" panose="02020400000000000000" pitchFamily="18" charset="-128"/>
              </a:rPr>
              <a:t>分 以降</a:t>
            </a:r>
            <a:endParaRPr lang="en-US" altLang="ja-JP" sz="1500" dirty="0">
              <a:solidFill>
                <a:srgbClr val="595959"/>
              </a:solidFill>
              <a:latin typeface="游明朝" panose="02020400000000000000" pitchFamily="18" charset="-128"/>
              <a:ea typeface="游明朝" panose="02020400000000000000" pitchFamily="18" charset="-128"/>
            </a:endParaRPr>
          </a:p>
        </p:txBody>
      </p:sp>
      <p:sp>
        <p:nvSpPr>
          <p:cNvPr id="9232" name="テキスト ボックス 9">
            <a:extLst>
              <a:ext uri="{FF2B5EF4-FFF2-40B4-BE49-F238E27FC236}">
                <a16:creationId xmlns:a16="http://schemas.microsoft.com/office/drawing/2014/main" id="{613A2902-F89D-44AD-95E4-BEB85B83BA24}"/>
              </a:ext>
            </a:extLst>
          </p:cNvPr>
          <p:cNvSpPr txBox="1">
            <a:spLocks noChangeArrowheads="1"/>
          </p:cNvSpPr>
          <p:nvPr/>
        </p:nvSpPr>
        <p:spPr bwMode="auto">
          <a:xfrm>
            <a:off x="3068460" y="5357520"/>
            <a:ext cx="3327400"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dirty="0">
                <a:solidFill>
                  <a:srgbClr val="595959"/>
                </a:solidFill>
                <a:latin typeface="游明朝" panose="02020400000000000000" pitchFamily="18" charset="-128"/>
                <a:ea typeface="游明朝" panose="02020400000000000000" pitchFamily="18" charset="-128"/>
              </a:rPr>
              <a:t>2022</a:t>
            </a:r>
            <a:r>
              <a:rPr lang="ja-JP" altLang="en-US" sz="1500">
                <a:solidFill>
                  <a:srgbClr val="595959"/>
                </a:solidFill>
                <a:latin typeface="游明朝" panose="02020400000000000000" pitchFamily="18" charset="-128"/>
                <a:ea typeface="游明朝" panose="02020400000000000000" pitchFamily="18" charset="-128"/>
              </a:rPr>
              <a:t>年</a:t>
            </a:r>
            <a:r>
              <a:rPr lang="en-US" altLang="ja-JP" sz="1500" dirty="0">
                <a:solidFill>
                  <a:srgbClr val="595959"/>
                </a:solidFill>
                <a:latin typeface="游明朝" panose="02020400000000000000" pitchFamily="18" charset="-128"/>
                <a:ea typeface="游明朝" panose="02020400000000000000" pitchFamily="18" charset="-128"/>
              </a:rPr>
              <a:t>2</a:t>
            </a:r>
            <a:r>
              <a:rPr lang="ja-JP" altLang="en-US" sz="1500">
                <a:solidFill>
                  <a:srgbClr val="595959"/>
                </a:solidFill>
                <a:latin typeface="游明朝" panose="02020400000000000000" pitchFamily="18" charset="-128"/>
                <a:ea typeface="游明朝" panose="02020400000000000000" pitchFamily="18" charset="-128"/>
              </a:rPr>
              <a:t>月</a:t>
            </a:r>
            <a:r>
              <a:rPr lang="en-US" altLang="ja-JP" sz="1500" dirty="0">
                <a:solidFill>
                  <a:srgbClr val="595959"/>
                </a:solidFill>
                <a:latin typeface="游明朝" panose="02020400000000000000" pitchFamily="18" charset="-128"/>
                <a:ea typeface="游明朝" panose="02020400000000000000" pitchFamily="18" charset="-128"/>
              </a:rPr>
              <a:t>7</a:t>
            </a:r>
            <a:r>
              <a:rPr lang="ja-JP" altLang="en-US" sz="1500">
                <a:solidFill>
                  <a:srgbClr val="595959"/>
                </a:solidFill>
                <a:latin typeface="游明朝" panose="02020400000000000000" pitchFamily="18" charset="-128"/>
                <a:ea typeface="游明朝" panose="02020400000000000000" pitchFamily="18" charset="-128"/>
              </a:rPr>
              <a:t>日（月）</a:t>
            </a:r>
            <a:r>
              <a:rPr lang="en-US" altLang="ja-JP" sz="1500" dirty="0">
                <a:solidFill>
                  <a:srgbClr val="595959"/>
                </a:solidFill>
                <a:latin typeface="游明朝" panose="02020400000000000000" pitchFamily="18" charset="-128"/>
                <a:ea typeface="游明朝" panose="02020400000000000000" pitchFamily="18" charset="-128"/>
              </a:rPr>
              <a:t>15</a:t>
            </a:r>
            <a:r>
              <a:rPr lang="ja-JP" altLang="en-US" sz="1500">
                <a:solidFill>
                  <a:srgbClr val="595959"/>
                </a:solidFill>
                <a:latin typeface="游明朝" panose="02020400000000000000" pitchFamily="18" charset="-128"/>
                <a:ea typeface="游明朝" panose="02020400000000000000" pitchFamily="18" charset="-128"/>
              </a:rPr>
              <a:t>時</a:t>
            </a:r>
            <a:r>
              <a:rPr lang="en-US" altLang="ja-JP" sz="1500" dirty="0">
                <a:solidFill>
                  <a:srgbClr val="595959"/>
                </a:solidFill>
                <a:latin typeface="游明朝" panose="02020400000000000000" pitchFamily="18" charset="-128"/>
                <a:ea typeface="游明朝" panose="02020400000000000000" pitchFamily="18" charset="-128"/>
              </a:rPr>
              <a:t>00</a:t>
            </a:r>
            <a:r>
              <a:rPr lang="ja-JP" altLang="en-US" sz="1500">
                <a:solidFill>
                  <a:srgbClr val="595959"/>
                </a:solidFill>
                <a:latin typeface="游明朝" panose="02020400000000000000" pitchFamily="18" charset="-128"/>
                <a:ea typeface="游明朝" panose="02020400000000000000" pitchFamily="18" charset="-128"/>
              </a:rPr>
              <a:t>分以降</a:t>
            </a:r>
            <a:endParaRPr lang="en-US" altLang="ja-JP" sz="1500" dirty="0">
              <a:solidFill>
                <a:srgbClr val="595959"/>
              </a:solidFill>
              <a:latin typeface="游明朝" panose="02020400000000000000" pitchFamily="18" charset="-128"/>
              <a:ea typeface="游明朝" panose="02020400000000000000" pitchFamily="18" charset="-128"/>
            </a:endParaRPr>
          </a:p>
        </p:txBody>
      </p:sp>
      <p:sp>
        <p:nvSpPr>
          <p:cNvPr id="35" name="テキスト ボックス 9">
            <a:extLst>
              <a:ext uri="{FF2B5EF4-FFF2-40B4-BE49-F238E27FC236}">
                <a16:creationId xmlns:a16="http://schemas.microsoft.com/office/drawing/2014/main" id="{9DE907F1-5BEF-864C-A8DC-AC9D911EAB42}"/>
              </a:ext>
            </a:extLst>
          </p:cNvPr>
          <p:cNvSpPr txBox="1">
            <a:spLocks noChangeArrowheads="1"/>
          </p:cNvSpPr>
          <p:nvPr/>
        </p:nvSpPr>
        <p:spPr bwMode="auto">
          <a:xfrm>
            <a:off x="6207298" y="4522707"/>
            <a:ext cx="1880835" cy="362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dirty="0">
                <a:solidFill>
                  <a:srgbClr val="595959"/>
                </a:solidFill>
                <a:latin typeface="游明朝" panose="02020400000000000000" pitchFamily="18" charset="-128"/>
                <a:ea typeface="游明朝" panose="02020400000000000000" pitchFamily="18" charset="-128"/>
              </a:rPr>
              <a:t>−</a:t>
            </a:r>
            <a:r>
              <a:rPr lang="ja-JP" altLang="en-US" sz="1300">
                <a:solidFill>
                  <a:srgbClr val="595959"/>
                </a:solidFill>
                <a:latin typeface="游明朝" panose="02020400000000000000" pitchFamily="18" charset="-128"/>
                <a:ea typeface="游明朝" panose="02020400000000000000" pitchFamily="18" charset="-128"/>
              </a:rPr>
              <a:t>通常エントリー開始</a:t>
            </a:r>
            <a:endParaRPr lang="en-US" altLang="ja-JP" sz="1300" dirty="0">
              <a:solidFill>
                <a:srgbClr val="595959"/>
              </a:solidFill>
              <a:latin typeface="游明朝" panose="02020400000000000000" pitchFamily="18" charset="-128"/>
              <a:ea typeface="游明朝" panose="02020400000000000000" pitchFamily="18" charset="-128"/>
            </a:endParaRPr>
          </a:p>
        </p:txBody>
      </p:sp>
      <p:sp>
        <p:nvSpPr>
          <p:cNvPr id="38" name="テキスト ボックス 9">
            <a:extLst>
              <a:ext uri="{FF2B5EF4-FFF2-40B4-BE49-F238E27FC236}">
                <a16:creationId xmlns:a16="http://schemas.microsoft.com/office/drawing/2014/main" id="{0E1FB112-E7AA-4E45-BECE-773E46AF08EB}"/>
              </a:ext>
            </a:extLst>
          </p:cNvPr>
          <p:cNvSpPr txBox="1">
            <a:spLocks noChangeArrowheads="1"/>
          </p:cNvSpPr>
          <p:nvPr/>
        </p:nvSpPr>
        <p:spPr bwMode="auto">
          <a:xfrm>
            <a:off x="6207298" y="4949124"/>
            <a:ext cx="1880835" cy="362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dirty="0">
                <a:solidFill>
                  <a:srgbClr val="595959"/>
                </a:solidFill>
                <a:latin typeface="游明朝" panose="02020400000000000000" pitchFamily="18" charset="-128"/>
                <a:ea typeface="游明朝" panose="02020400000000000000" pitchFamily="18" charset="-128"/>
              </a:rPr>
              <a:t>−</a:t>
            </a:r>
            <a:r>
              <a:rPr lang="ja-JP" altLang="en-US" sz="1300">
                <a:solidFill>
                  <a:srgbClr val="595959"/>
                </a:solidFill>
                <a:latin typeface="游明朝" panose="02020400000000000000" pitchFamily="18" charset="-128"/>
                <a:ea typeface="游明朝" panose="02020400000000000000" pitchFamily="18" charset="-128"/>
              </a:rPr>
              <a:t>通常エントリー終了</a:t>
            </a:r>
            <a:endParaRPr lang="en-US" altLang="ja-JP" sz="1300" dirty="0">
              <a:solidFill>
                <a:srgbClr val="595959"/>
              </a:solidFill>
              <a:latin typeface="游明朝" panose="02020400000000000000" pitchFamily="18" charset="-128"/>
              <a:ea typeface="游明朝" panose="02020400000000000000" pitchFamily="18" charset="-128"/>
            </a:endParaRPr>
          </a:p>
        </p:txBody>
      </p:sp>
      <p:sp>
        <p:nvSpPr>
          <p:cNvPr id="39" name="テキスト ボックス 9">
            <a:extLst>
              <a:ext uri="{FF2B5EF4-FFF2-40B4-BE49-F238E27FC236}">
                <a16:creationId xmlns:a16="http://schemas.microsoft.com/office/drawing/2014/main" id="{619D1BFB-9C2A-C44B-ABEB-715BFBD6F23D}"/>
              </a:ext>
            </a:extLst>
          </p:cNvPr>
          <p:cNvSpPr txBox="1">
            <a:spLocks noChangeArrowheads="1"/>
          </p:cNvSpPr>
          <p:nvPr/>
        </p:nvSpPr>
        <p:spPr bwMode="auto">
          <a:xfrm>
            <a:off x="6207298" y="5372455"/>
            <a:ext cx="188083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dirty="0">
                <a:solidFill>
                  <a:srgbClr val="595959"/>
                </a:solidFill>
                <a:latin typeface="游明朝" panose="02020400000000000000" pitchFamily="18" charset="-128"/>
                <a:ea typeface="游明朝" panose="02020400000000000000" pitchFamily="18" charset="-128"/>
              </a:rPr>
              <a:t>−</a:t>
            </a:r>
            <a:r>
              <a:rPr lang="ja-JP" altLang="en-US" sz="1300">
                <a:solidFill>
                  <a:srgbClr val="595959"/>
                </a:solidFill>
                <a:latin typeface="游明朝" panose="02020400000000000000" pitchFamily="18" charset="-128"/>
                <a:ea typeface="游明朝" panose="02020400000000000000" pitchFamily="18" charset="-128"/>
              </a:rPr>
              <a:t>ご成約可否連絡</a:t>
            </a:r>
          </a:p>
        </p:txBody>
      </p:sp>
      <p:sp>
        <p:nvSpPr>
          <p:cNvPr id="41" name="テキスト ボックス 9">
            <a:extLst>
              <a:ext uri="{FF2B5EF4-FFF2-40B4-BE49-F238E27FC236}">
                <a16:creationId xmlns:a16="http://schemas.microsoft.com/office/drawing/2014/main" id="{5F914319-03F5-A840-97AE-ECAC4B672892}"/>
              </a:ext>
            </a:extLst>
          </p:cNvPr>
          <p:cNvSpPr txBox="1">
            <a:spLocks noChangeArrowheads="1"/>
          </p:cNvSpPr>
          <p:nvPr/>
        </p:nvSpPr>
        <p:spPr bwMode="auto">
          <a:xfrm>
            <a:off x="6207298" y="5809118"/>
            <a:ext cx="188083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dirty="0">
                <a:solidFill>
                  <a:srgbClr val="595959"/>
                </a:solidFill>
                <a:latin typeface="游明朝" panose="02020400000000000000" pitchFamily="18" charset="-128"/>
                <a:ea typeface="游明朝" panose="02020400000000000000" pitchFamily="18" charset="-128"/>
              </a:rPr>
              <a:t>−</a:t>
            </a:r>
            <a:r>
              <a:rPr lang="ja-JP" altLang="en-US" sz="1300">
                <a:solidFill>
                  <a:srgbClr val="595959"/>
                </a:solidFill>
                <a:latin typeface="游明朝" panose="02020400000000000000" pitchFamily="18" charset="-128"/>
                <a:ea typeface="游明朝" panose="02020400000000000000" pitchFamily="18" charset="-128"/>
              </a:rPr>
              <a:t>通常販売開始</a:t>
            </a:r>
          </a:p>
        </p:txBody>
      </p:sp>
      <p:sp>
        <p:nvSpPr>
          <p:cNvPr id="42" name="テキスト ボックス 9">
            <a:extLst>
              <a:ext uri="{FF2B5EF4-FFF2-40B4-BE49-F238E27FC236}">
                <a16:creationId xmlns:a16="http://schemas.microsoft.com/office/drawing/2014/main" id="{3F2ECC83-3B28-0C44-AA5C-46511E3A5AEE}"/>
              </a:ext>
            </a:extLst>
          </p:cNvPr>
          <p:cNvSpPr txBox="1">
            <a:spLocks noChangeArrowheads="1"/>
          </p:cNvSpPr>
          <p:nvPr/>
        </p:nvSpPr>
        <p:spPr bwMode="auto">
          <a:xfrm>
            <a:off x="6207298" y="6252924"/>
            <a:ext cx="188083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dirty="0">
                <a:solidFill>
                  <a:srgbClr val="595959"/>
                </a:solidFill>
                <a:latin typeface="游明朝" panose="02020400000000000000" pitchFamily="18" charset="-128"/>
                <a:ea typeface="游明朝" panose="02020400000000000000" pitchFamily="18" charset="-128"/>
              </a:rPr>
              <a:t>−</a:t>
            </a:r>
            <a:r>
              <a:rPr lang="ja-JP" altLang="en-US" sz="1300">
                <a:solidFill>
                  <a:srgbClr val="595959"/>
                </a:solidFill>
                <a:latin typeface="游明朝" panose="02020400000000000000" pitchFamily="18" charset="-128"/>
                <a:ea typeface="游明朝" panose="02020400000000000000" pitchFamily="18" charset="-128"/>
              </a:rPr>
              <a:t>仮押え受付開始</a:t>
            </a:r>
            <a:endParaRPr lang="en-US" altLang="ja-JP" sz="1300" dirty="0">
              <a:solidFill>
                <a:srgbClr val="595959"/>
              </a:solidFill>
              <a:latin typeface="游明朝" panose="02020400000000000000" pitchFamily="18" charset="-128"/>
              <a:ea typeface="游明朝" panose="02020400000000000000" pitchFamily="18" charset="-128"/>
            </a:endParaRPr>
          </a:p>
        </p:txBody>
      </p:sp>
      <p:sp>
        <p:nvSpPr>
          <p:cNvPr id="43" name="テキスト ボックス 9">
            <a:extLst>
              <a:ext uri="{FF2B5EF4-FFF2-40B4-BE49-F238E27FC236}">
                <a16:creationId xmlns:a16="http://schemas.microsoft.com/office/drawing/2014/main" id="{0D15227B-0F67-714C-A79E-8518958E92AF}"/>
              </a:ext>
            </a:extLst>
          </p:cNvPr>
          <p:cNvSpPr txBox="1">
            <a:spLocks noChangeArrowheads="1"/>
          </p:cNvSpPr>
          <p:nvPr/>
        </p:nvSpPr>
        <p:spPr bwMode="auto">
          <a:xfrm>
            <a:off x="6207298" y="6663299"/>
            <a:ext cx="188083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dirty="0">
                <a:solidFill>
                  <a:srgbClr val="595959"/>
                </a:solidFill>
                <a:latin typeface="游明朝" panose="02020400000000000000" pitchFamily="18" charset="-128"/>
                <a:ea typeface="游明朝" panose="02020400000000000000" pitchFamily="18" charset="-128"/>
              </a:rPr>
              <a:t>−</a:t>
            </a:r>
            <a:r>
              <a:rPr lang="ja-JP" altLang="en-US" sz="1300">
                <a:solidFill>
                  <a:srgbClr val="595959"/>
                </a:solidFill>
                <a:latin typeface="游明朝" panose="02020400000000000000" pitchFamily="18" charset="-128"/>
                <a:ea typeface="游明朝" panose="02020400000000000000" pitchFamily="18" charset="-128"/>
              </a:rPr>
              <a:t>成約枠の申込期日</a:t>
            </a:r>
            <a:endParaRPr lang="en-US" altLang="ja-JP" sz="1300" dirty="0">
              <a:solidFill>
                <a:srgbClr val="595959"/>
              </a:solidFill>
              <a:latin typeface="游明朝" panose="02020400000000000000" pitchFamily="18" charset="-128"/>
              <a:ea typeface="游明朝" panose="02020400000000000000" pitchFamily="18" charset="-128"/>
            </a:endParaRPr>
          </a:p>
        </p:txBody>
      </p:sp>
      <p:sp>
        <p:nvSpPr>
          <p:cNvPr id="20" name="テキスト ボックス 9">
            <a:extLst>
              <a:ext uri="{FF2B5EF4-FFF2-40B4-BE49-F238E27FC236}">
                <a16:creationId xmlns:a16="http://schemas.microsoft.com/office/drawing/2014/main" id="{EE4383C1-D905-7242-B9E5-3891AADDBF48}"/>
              </a:ext>
            </a:extLst>
          </p:cNvPr>
          <p:cNvSpPr txBox="1">
            <a:spLocks noChangeArrowheads="1"/>
          </p:cNvSpPr>
          <p:nvPr/>
        </p:nvSpPr>
        <p:spPr bwMode="auto">
          <a:xfrm>
            <a:off x="925513" y="4501276"/>
            <a:ext cx="3452812"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500" b="1">
                <a:solidFill>
                  <a:srgbClr val="595959"/>
                </a:solidFill>
                <a:latin typeface="游明朝" panose="02020400000000000000" pitchFamily="18" charset="-128"/>
                <a:ea typeface="游明朝" panose="02020400000000000000" pitchFamily="18" charset="-128"/>
              </a:rPr>
              <a:t>スケジュール：</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21" name="テキスト ボックス 9">
            <a:extLst>
              <a:ext uri="{FF2B5EF4-FFF2-40B4-BE49-F238E27FC236}">
                <a16:creationId xmlns:a16="http://schemas.microsoft.com/office/drawing/2014/main" id="{762EBBFA-F1CA-694C-A268-26658696798E}"/>
              </a:ext>
            </a:extLst>
          </p:cNvPr>
          <p:cNvSpPr txBox="1">
            <a:spLocks noChangeArrowheads="1"/>
          </p:cNvSpPr>
          <p:nvPr/>
        </p:nvSpPr>
        <p:spPr bwMode="auto">
          <a:xfrm>
            <a:off x="925512" y="827602"/>
            <a:ext cx="9500635" cy="83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200" dirty="0">
                <a:solidFill>
                  <a:srgbClr val="595959"/>
                </a:solidFill>
                <a:latin typeface="游明朝" panose="02020400000000000000" pitchFamily="18" charset="-128"/>
                <a:ea typeface="游明朝" panose="02020400000000000000" pitchFamily="18" charset="-128"/>
              </a:rPr>
              <a:t>2022</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4</a:t>
            </a:r>
            <a:r>
              <a:rPr lang="ja-JP" altLang="en-US" sz="1200">
                <a:solidFill>
                  <a:srgbClr val="595959"/>
                </a:solidFill>
                <a:latin typeface="游明朝" panose="02020400000000000000" pitchFamily="18" charset="-128"/>
                <a:ea typeface="游明朝" panose="02020400000000000000" pitchFamily="18" charset="-128"/>
              </a:rPr>
              <a:t>月から</a:t>
            </a:r>
            <a:r>
              <a:rPr lang="en-US" altLang="ja-JP" sz="1200" dirty="0">
                <a:solidFill>
                  <a:srgbClr val="595959"/>
                </a:solidFill>
                <a:latin typeface="游明朝" panose="02020400000000000000" pitchFamily="18" charset="-128"/>
                <a:ea typeface="游明朝" panose="02020400000000000000" pitchFamily="18" charset="-128"/>
              </a:rPr>
              <a:t>9</a:t>
            </a:r>
            <a:r>
              <a:rPr lang="ja-JP" altLang="en-US" sz="1200">
                <a:solidFill>
                  <a:srgbClr val="595959"/>
                </a:solidFill>
                <a:latin typeface="游明朝" panose="02020400000000000000" pitchFamily="18" charset="-128"/>
                <a:ea typeface="游明朝" panose="02020400000000000000" pitchFamily="18" charset="-128"/>
              </a:rPr>
              <a:t>月の広告枠に関して“買い切りエントリー”の対象ではない広告枠や、 “買い切りエントリー”で残った広告枠に対して</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50000"/>
              </a:lnSpc>
            </a:pPr>
            <a:r>
              <a:rPr lang="ja-JP" altLang="en-US" sz="1200">
                <a:solidFill>
                  <a:srgbClr val="595959"/>
                </a:solidFill>
                <a:latin typeface="游明朝" panose="02020400000000000000" pitchFamily="18" charset="-128"/>
                <a:ea typeface="游明朝" panose="02020400000000000000" pitchFamily="18" charset="-128"/>
              </a:rPr>
              <a:t>通常販売前にエントリーを受け付けます</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50000"/>
              </a:lnSpc>
            </a:pPr>
            <a:r>
              <a:rPr lang="en-US" altLang="ja-JP" sz="900" dirty="0">
                <a:solidFill>
                  <a:srgbClr val="595959"/>
                </a:solidFill>
                <a:latin typeface="游明朝" panose="02020400000000000000" pitchFamily="18" charset="-128"/>
                <a:ea typeface="游明朝" panose="02020400000000000000" pitchFamily="18" charset="-128"/>
              </a:rPr>
              <a:t>※</a:t>
            </a:r>
            <a:r>
              <a:rPr lang="ja-JP" altLang="en-US" sz="900">
                <a:solidFill>
                  <a:srgbClr val="595959"/>
                </a:solidFill>
                <a:latin typeface="游明朝" panose="02020400000000000000" pitchFamily="18" charset="-128"/>
                <a:ea typeface="游明朝" panose="02020400000000000000" pitchFamily="18" charset="-128"/>
              </a:rPr>
              <a:t> “買い切りエントリー”の対象広告枠に関しても通常エントリー用に一定数確保しております</a:t>
            </a:r>
            <a:endParaRPr lang="en-US" altLang="ja-JP" sz="900" dirty="0">
              <a:solidFill>
                <a:srgbClr val="595959"/>
              </a:solidFill>
              <a:latin typeface="游明朝" panose="02020400000000000000" pitchFamily="18" charset="-128"/>
              <a:ea typeface="游明朝" panose="02020400000000000000" pitchFamily="18" charset="-128"/>
            </a:endParaRPr>
          </a:p>
        </p:txBody>
      </p:sp>
      <p:sp>
        <p:nvSpPr>
          <p:cNvPr id="23" name="テキスト ボックス 9">
            <a:extLst>
              <a:ext uri="{FF2B5EF4-FFF2-40B4-BE49-F238E27FC236}">
                <a16:creationId xmlns:a16="http://schemas.microsoft.com/office/drawing/2014/main" id="{9F953FB7-45DA-D646-8F27-D58C0A17FE1E}"/>
              </a:ext>
            </a:extLst>
          </p:cNvPr>
          <p:cNvSpPr txBox="1">
            <a:spLocks noChangeArrowheads="1"/>
          </p:cNvSpPr>
          <p:nvPr/>
        </p:nvSpPr>
        <p:spPr bwMode="auto">
          <a:xfrm>
            <a:off x="925513" y="1674022"/>
            <a:ext cx="3452812"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500" b="1">
                <a:solidFill>
                  <a:srgbClr val="595959"/>
                </a:solidFill>
                <a:latin typeface="游明朝" panose="02020400000000000000" pitchFamily="18" charset="-128"/>
                <a:ea typeface="游明朝" panose="02020400000000000000" pitchFamily="18" charset="-128"/>
              </a:rPr>
              <a:t>エントリー方法：</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24" name="テキスト ボックス 9">
            <a:extLst>
              <a:ext uri="{FF2B5EF4-FFF2-40B4-BE49-F238E27FC236}">
                <a16:creationId xmlns:a16="http://schemas.microsoft.com/office/drawing/2014/main" id="{07E26A9E-5E6C-4740-9276-0150DD0D653C}"/>
              </a:ext>
            </a:extLst>
          </p:cNvPr>
          <p:cNvSpPr txBox="1">
            <a:spLocks noChangeArrowheads="1"/>
          </p:cNvSpPr>
          <p:nvPr/>
        </p:nvSpPr>
        <p:spPr bwMode="auto">
          <a:xfrm>
            <a:off x="3068460" y="1751055"/>
            <a:ext cx="724835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1500">
                <a:solidFill>
                  <a:srgbClr val="595959"/>
                </a:solidFill>
                <a:latin typeface="游明朝" panose="02020400000000000000" pitchFamily="18" charset="-128"/>
                <a:ea typeface="游明朝" panose="02020400000000000000" pitchFamily="18" charset="-128"/>
              </a:rPr>
              <a:t>第</a:t>
            </a:r>
            <a:r>
              <a:rPr lang="en-US" altLang="ja-JP" sz="1500" dirty="0">
                <a:solidFill>
                  <a:srgbClr val="595959"/>
                </a:solidFill>
                <a:latin typeface="游明朝" panose="02020400000000000000" pitchFamily="18" charset="-128"/>
                <a:ea typeface="游明朝" panose="02020400000000000000" pitchFamily="18" charset="-128"/>
              </a:rPr>
              <a:t>2</a:t>
            </a:r>
            <a:r>
              <a:rPr lang="ja-JP" altLang="en-US" sz="1500">
                <a:solidFill>
                  <a:srgbClr val="595959"/>
                </a:solidFill>
                <a:latin typeface="游明朝" panose="02020400000000000000" pitchFamily="18" charset="-128"/>
                <a:ea typeface="游明朝" panose="02020400000000000000" pitchFamily="18" charset="-128"/>
              </a:rPr>
              <a:t>希望までのエントリーを承りますので、</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エントリー専用の</a:t>
            </a:r>
            <a:r>
              <a:rPr lang="en-US" altLang="ja-JP" sz="150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を下記</a:t>
            </a:r>
            <a:r>
              <a:rPr lang="en-US" altLang="ja-JP" sz="15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よりダウンロードいただき、担当営業と</a:t>
            </a:r>
            <a:r>
              <a:rPr lang="en-US" altLang="ja-JP" sz="1500" u="sng" dirty="0" err="1">
                <a:solidFill>
                  <a:schemeClr val="accent1"/>
                </a:solidFill>
                <a:latin typeface="游明朝" panose="02020400000000000000" pitchFamily="18" charset="-128"/>
                <a:ea typeface="游明朝" panose="02020400000000000000" pitchFamily="18" charset="-128"/>
              </a:rPr>
              <a:t>entry@tokyo-prime.jp</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 宛に</a:t>
            </a:r>
            <a:r>
              <a:rPr lang="en-US" altLang="ja-JP" sz="150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を添付の上、メールにてエントリーください</a:t>
            </a:r>
            <a:endParaRPr lang="en-US" altLang="ja-JP" sz="1500" dirty="0">
              <a:solidFill>
                <a:schemeClr val="tx1">
                  <a:lumMod val="65000"/>
                  <a:lumOff val="35000"/>
                </a:schemeClr>
              </a:solidFill>
              <a:latin typeface="游明朝" panose="02020400000000000000" pitchFamily="18" charset="-128"/>
              <a:ea typeface="游明朝" panose="02020400000000000000" pitchFamily="18" charset="-128"/>
            </a:endParaRPr>
          </a:p>
          <a:p>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エントリー専用</a:t>
            </a:r>
            <a:r>
              <a:rPr lang="en-US" altLang="ja-JP" sz="150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500" dirty="0">
                <a:solidFill>
                  <a:srgbClr val="0563C1"/>
                </a:solidFill>
                <a:latin typeface="游明朝" panose="02020400000000000000" pitchFamily="18" charset="-128"/>
                <a:ea typeface="游明朝" panose="02020400000000000000" pitchFamily="18" charset="-128"/>
                <a:hlinkClick r:id="rId3"/>
              </a:rPr>
              <a:t>https://fout.box.com/s/gcuebvqkpj1c8olpqf6d7j0ebgoqctfq</a:t>
            </a:r>
            <a:endParaRPr lang="en-US" altLang="ja-JP" sz="15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5" name="テキスト ボックス 9">
            <a:extLst>
              <a:ext uri="{FF2B5EF4-FFF2-40B4-BE49-F238E27FC236}">
                <a16:creationId xmlns:a16="http://schemas.microsoft.com/office/drawing/2014/main" id="{6CCA84C9-51A3-BF4A-9545-162EFB5E8D04}"/>
              </a:ext>
            </a:extLst>
          </p:cNvPr>
          <p:cNvSpPr txBox="1">
            <a:spLocks noChangeArrowheads="1"/>
          </p:cNvSpPr>
          <p:nvPr/>
        </p:nvSpPr>
        <p:spPr bwMode="auto">
          <a:xfrm>
            <a:off x="923925" y="2992989"/>
            <a:ext cx="3452812"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500" b="1">
                <a:solidFill>
                  <a:srgbClr val="595959"/>
                </a:solidFill>
                <a:latin typeface="游明朝" panose="02020400000000000000" pitchFamily="18" charset="-128"/>
                <a:ea typeface="游明朝" panose="02020400000000000000" pitchFamily="18" charset="-128"/>
              </a:rPr>
              <a:t>注意事項：</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26" name="テキスト ボックス 9">
            <a:extLst>
              <a:ext uri="{FF2B5EF4-FFF2-40B4-BE49-F238E27FC236}">
                <a16:creationId xmlns:a16="http://schemas.microsoft.com/office/drawing/2014/main" id="{33674AF0-7ED2-C442-B000-50A4411AB369}"/>
              </a:ext>
            </a:extLst>
          </p:cNvPr>
          <p:cNvSpPr txBox="1">
            <a:spLocks noChangeArrowheads="1"/>
          </p:cNvSpPr>
          <p:nvPr/>
        </p:nvSpPr>
        <p:spPr bwMode="auto">
          <a:xfrm>
            <a:off x="3068461" y="2997278"/>
            <a:ext cx="7623352"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marL="285750" indent="-285750">
              <a:buFont typeface="Arial" panose="020B0604020202020204" pitchFamily="34" charset="0"/>
              <a:buChar char="•"/>
            </a:pPr>
            <a:r>
              <a:rPr lang="ja-JP" altLang="en-US" sz="1500">
                <a:solidFill>
                  <a:srgbClr val="FF0000"/>
                </a:solidFill>
                <a:latin typeface="游明朝" panose="02020400000000000000" pitchFamily="18" charset="-128"/>
                <a:ea typeface="游明朝" panose="02020400000000000000" pitchFamily="18" charset="-128"/>
              </a:rPr>
              <a:t>エントリーは定価のみの受付となります</a:t>
            </a:r>
            <a:endParaRPr lang="en-US" altLang="ja-JP" sz="1500" dirty="0">
              <a:solidFill>
                <a:srgbClr val="FF0000"/>
              </a:solidFill>
              <a:latin typeface="游明朝" panose="02020400000000000000" pitchFamily="18" charset="-128"/>
              <a:ea typeface="游明朝" panose="02020400000000000000" pitchFamily="18" charset="-128"/>
            </a:endParaRPr>
          </a:p>
          <a:p>
            <a:pPr marL="285750" indent="-285750">
              <a:buFont typeface="Arial" panose="020B0604020202020204" pitchFamily="34" charset="0"/>
              <a:buChar char="•"/>
            </a:pP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初回申込のお取引先は掲載素材の事前考査を必須とさせていただきます</a:t>
            </a:r>
            <a:endParaRPr lang="en-US" altLang="ja-JP" sz="1500" dirty="0">
              <a:solidFill>
                <a:schemeClr val="tx1">
                  <a:lumMod val="65000"/>
                  <a:lumOff val="35000"/>
                </a:schemeClr>
              </a:solidFill>
              <a:latin typeface="游明朝" panose="02020400000000000000" pitchFamily="18" charset="-128"/>
              <a:ea typeface="游明朝" panose="02020400000000000000" pitchFamily="18" charset="-128"/>
            </a:endParaRPr>
          </a:p>
          <a:p>
            <a:pPr marL="285750" indent="-285750">
              <a:buFont typeface="Arial" panose="020B0604020202020204" pitchFamily="34" charset="0"/>
              <a:buChar char="•"/>
            </a:pP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成約内容は弊社にて選定させていだきます</a:t>
            </a:r>
            <a:endParaRPr lang="en-US" altLang="ja-JP" sz="1500" dirty="0">
              <a:solidFill>
                <a:schemeClr val="tx1">
                  <a:lumMod val="65000"/>
                  <a:lumOff val="35000"/>
                </a:schemeClr>
              </a:solidFill>
              <a:latin typeface="游明朝" panose="02020400000000000000" pitchFamily="18" charset="-128"/>
              <a:ea typeface="游明朝" panose="02020400000000000000" pitchFamily="18" charset="-128"/>
            </a:endParaRPr>
          </a:p>
          <a:p>
            <a:pPr marL="285750" indent="-285750">
              <a:buFont typeface="Arial" panose="020B0604020202020204" pitchFamily="34" charset="0"/>
              <a:buChar char="•"/>
            </a:pP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別途お申し込みを頂戴いたしますが、成約可否連絡をもって契約の成立とし、</a:t>
            </a:r>
            <a:endParaRPr lang="en-US" altLang="ja-JP" sz="1500" dirty="0">
              <a:solidFill>
                <a:schemeClr val="tx1">
                  <a:lumMod val="65000"/>
                  <a:lumOff val="35000"/>
                </a:schemeClr>
              </a:solidFill>
              <a:latin typeface="游明朝" panose="02020400000000000000" pitchFamily="18" charset="-128"/>
              <a:ea typeface="游明朝" panose="02020400000000000000" pitchFamily="18" charset="-128"/>
            </a:endParaRPr>
          </a:p>
          <a:p>
            <a:r>
              <a:rPr lang="en-US" altLang="ja-JP" sz="15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以降のキャンセルは規定に則ったキャンセル料を頂戴いたします</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P.40</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参照）</a:t>
            </a:r>
          </a:p>
          <a:p>
            <a:pPr marL="285750" indent="-285750">
              <a:buFont typeface="Arial" panose="020B0604020202020204" pitchFamily="34" charset="0"/>
              <a:buChar char="•"/>
            </a:pPr>
            <a:endParaRPr lang="en-US" altLang="ja-JP" sz="1500" dirty="0">
              <a:solidFill>
                <a:schemeClr val="tx1">
                  <a:lumMod val="65000"/>
                  <a:lumOff val="35000"/>
                </a:schemeClr>
              </a:solidFill>
              <a:latin typeface="游明朝" panose="02020400000000000000" pitchFamily="18" charset="-128"/>
              <a:ea typeface="游明朝" panose="02020400000000000000" pitchFamily="18" charset="-128"/>
            </a:endParaRPr>
          </a:p>
          <a:p>
            <a:pPr marL="285750" indent="-285750">
              <a:buFont typeface="Arial" panose="020B0604020202020204" pitchFamily="34" charset="0"/>
              <a:buChar char="•"/>
            </a:pPr>
            <a:endParaRPr lang="en-US" altLang="ja-JP" sz="1500" dirty="0">
              <a:solidFill>
                <a:schemeClr val="tx1">
                  <a:lumMod val="65000"/>
                  <a:lumOff val="35000"/>
                </a:schemeClr>
              </a:solidFill>
              <a:latin typeface="游明朝" panose="02020400000000000000" pitchFamily="18" charset="-128"/>
              <a:ea typeface="游明朝" panose="02020400000000000000" pitchFamily="18" charset="-128"/>
            </a:endParaRPr>
          </a:p>
        </p:txBody>
      </p:sp>
    </p:spTree>
    <p:extLst>
      <p:ext uri="{BB962C8B-B14F-4D97-AF65-F5344CB8AC3E}">
        <p14:creationId xmlns:p14="http://schemas.microsoft.com/office/powerpoint/2010/main" val="14184556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13516C1-C1E6-B54C-9CF1-5885747DDF7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72682" y="3633174"/>
            <a:ext cx="7001525" cy="1497436"/>
          </a:xfrm>
          <a:prstGeom prst="rect">
            <a:avLst/>
          </a:prstGeom>
        </p:spPr>
      </p:pic>
      <p:pic>
        <p:nvPicPr>
          <p:cNvPr id="3" name="図 2">
            <a:extLst>
              <a:ext uri="{FF2B5EF4-FFF2-40B4-BE49-F238E27FC236}">
                <a16:creationId xmlns:a16="http://schemas.microsoft.com/office/drawing/2014/main" id="{22B56468-8304-0540-AAE5-140204412F7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72682" y="1028345"/>
            <a:ext cx="8525942" cy="1497436"/>
          </a:xfrm>
          <a:prstGeom prst="rect">
            <a:avLst/>
          </a:prstGeom>
        </p:spPr>
      </p:pic>
      <p:sp>
        <p:nvSpPr>
          <p:cNvPr id="30" name="テキスト プレースホルダー 2">
            <a:extLst>
              <a:ext uri="{FF2B5EF4-FFF2-40B4-BE49-F238E27FC236}">
                <a16:creationId xmlns:a16="http://schemas.microsoft.com/office/drawing/2014/main" id="{E4E0CDF4-52A8-484E-8D43-1FC952697EF3}"/>
              </a:ext>
            </a:extLst>
          </p:cNvPr>
          <p:cNvSpPr txBox="1">
            <a:spLocks/>
          </p:cNvSpPr>
          <p:nvPr/>
        </p:nvSpPr>
        <p:spPr>
          <a:xfrm>
            <a:off x="773113" y="7005914"/>
            <a:ext cx="9145587"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ja-JP" altLang="en-US" sz="2900">
                <a:solidFill>
                  <a:schemeClr val="tx1">
                    <a:lumMod val="75000"/>
                    <a:lumOff val="25000"/>
                  </a:schemeClr>
                </a:solidFill>
                <a:latin typeface="游明朝 Demibold" panose="02020600000000000000" pitchFamily="18" charset="-128"/>
                <a:ea typeface="游明朝 Demibold" panose="02020600000000000000" pitchFamily="18" charset="-128"/>
              </a:rPr>
              <a:t>制作スケジュールの目安</a:t>
            </a:r>
          </a:p>
        </p:txBody>
      </p:sp>
      <p:sp>
        <p:nvSpPr>
          <p:cNvPr id="22" name="テキスト ボックス 39">
            <a:extLst>
              <a:ext uri="{FF2B5EF4-FFF2-40B4-BE49-F238E27FC236}">
                <a16:creationId xmlns:a16="http://schemas.microsoft.com/office/drawing/2014/main" id="{88279A37-AA99-734B-AE27-E905BA43D0E9}"/>
              </a:ext>
            </a:extLst>
          </p:cNvPr>
          <p:cNvSpPr txBox="1"/>
          <p:nvPr/>
        </p:nvSpPr>
        <p:spPr>
          <a:xfrm>
            <a:off x="465138" y="5681663"/>
            <a:ext cx="8381496" cy="338554"/>
          </a:xfrm>
          <a:prstGeom prst="rect">
            <a:avLst/>
          </a:prstGeom>
          <a:noFill/>
        </p:spPr>
        <p:txBody>
          <a:bodyPr wrap="square">
            <a:spAutoFit/>
          </a:bodyPr>
          <a:lstStyle/>
          <a:p>
            <a:pPr eaLnBrk="1" fontAlgn="auto" hangingPunct="1">
              <a:spcBef>
                <a:spcPts val="0"/>
              </a:spcBef>
              <a:spcAft>
                <a:spcPts val="0"/>
              </a:spcAft>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各期間については、目安の期間になります。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fontAlgn="auto" hangingPunct="1">
              <a:spcBef>
                <a:spcPts val="0"/>
              </a:spcBef>
              <a:spcAft>
                <a:spcPts val="0"/>
              </a:spcAft>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ご依頼内容によっては期間の調整が可能な場合もございます。まずは期間含めてご相談ください。</a:t>
            </a:r>
          </a:p>
        </p:txBody>
      </p:sp>
      <p:sp>
        <p:nvSpPr>
          <p:cNvPr id="27" name="テキスト プレースホルダー 2">
            <a:extLst>
              <a:ext uri="{FF2B5EF4-FFF2-40B4-BE49-F238E27FC236}">
                <a16:creationId xmlns:a16="http://schemas.microsoft.com/office/drawing/2014/main" id="{DDE469C4-55BE-604E-9892-6BA809C80E47}"/>
              </a:ext>
            </a:extLst>
          </p:cNvPr>
          <p:cNvSpPr txBox="1">
            <a:spLocks noChangeArrowheads="1"/>
          </p:cNvSpPr>
          <p:nvPr/>
        </p:nvSpPr>
        <p:spPr bwMode="auto">
          <a:xfrm>
            <a:off x="455612" y="420688"/>
            <a:ext cx="9954087"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撮影あり　</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撮影、撮影期間があり配信までに約</a:t>
            </a:r>
            <a:r>
              <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rPr>
              <a:t>1</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ヶ月半から</a:t>
            </a:r>
            <a:r>
              <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rPr>
              <a:t>2</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ヶ月かかります。</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8" name="テキスト プレースホルダー 2">
            <a:extLst>
              <a:ext uri="{FF2B5EF4-FFF2-40B4-BE49-F238E27FC236}">
                <a16:creationId xmlns:a16="http://schemas.microsoft.com/office/drawing/2014/main" id="{3B5C37C0-EBE3-8744-BD79-E37EC8C1B8A6}"/>
              </a:ext>
            </a:extLst>
          </p:cNvPr>
          <p:cNvSpPr txBox="1">
            <a:spLocks noChangeArrowheads="1"/>
          </p:cNvSpPr>
          <p:nvPr/>
        </p:nvSpPr>
        <p:spPr bwMode="auto">
          <a:xfrm>
            <a:off x="455612" y="3006363"/>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撮影なし　</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撮影期間がある場合に比べて約半月、早く配信を行えます。</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9" name="テキスト ボックス 2">
            <a:extLst>
              <a:ext uri="{FF2B5EF4-FFF2-40B4-BE49-F238E27FC236}">
                <a16:creationId xmlns:a16="http://schemas.microsoft.com/office/drawing/2014/main" id="{A9F73B38-B005-DD41-99E2-35B913519924}"/>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chemeClr val="tx1">
                    <a:lumMod val="75000"/>
                    <a:lumOff val="25000"/>
                  </a:schemeClr>
                </a:solidFill>
                <a:latin typeface="游明朝 Demibold" panose="02020600000000000000" pitchFamily="18" charset="-128"/>
                <a:ea typeface="游明朝 Demibold" panose="02020600000000000000" pitchFamily="18" charset="-128"/>
              </a:rPr>
              <a:t>　　　　　　　　　　　制作タイアップメニュー</a:t>
            </a:r>
          </a:p>
        </p:txBody>
      </p:sp>
      <p:pic>
        <p:nvPicPr>
          <p:cNvPr id="11" name="図 10" descr="黒い背景に白い文字がある&#10;&#10;中程度の精度で自動的に生成された説明">
            <a:extLst>
              <a:ext uri="{FF2B5EF4-FFF2-40B4-BE49-F238E27FC236}">
                <a16:creationId xmlns:a16="http://schemas.microsoft.com/office/drawing/2014/main" id="{CEB4EFCC-61FA-F04A-A403-3F56DA91FB54}"/>
              </a:ext>
            </a:extLst>
          </p:cNvPr>
          <p:cNvPicPr>
            <a:picLocks noChangeAspect="1"/>
          </p:cNvPicPr>
          <p:nvPr/>
        </p:nvPicPr>
        <p:blipFill>
          <a:blip r:embed="rId5"/>
          <a:stretch>
            <a:fillRect/>
          </a:stretch>
        </p:blipFill>
        <p:spPr>
          <a:xfrm>
            <a:off x="3010503" y="6423279"/>
            <a:ext cx="2425321" cy="450723"/>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プレースホルダー 2">
            <a:extLst>
              <a:ext uri="{FF2B5EF4-FFF2-40B4-BE49-F238E27FC236}">
                <a16:creationId xmlns:a16="http://schemas.microsoft.com/office/drawing/2014/main" id="{1ADAE500-E921-4A4D-89FD-9684E20DF5AD}"/>
              </a:ext>
            </a:extLst>
          </p:cNvPr>
          <p:cNvSpPr txBox="1">
            <a:spLocks/>
          </p:cNvSpPr>
          <p:nvPr/>
        </p:nvSpPr>
        <p:spPr>
          <a:xfrm>
            <a:off x="773113" y="7005914"/>
            <a:ext cx="9145587"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en-US" altLang="ja-JP" sz="2900" dirty="0">
                <a:solidFill>
                  <a:schemeClr val="tx1">
                    <a:lumMod val="75000"/>
                    <a:lumOff val="25000"/>
                  </a:schemeClr>
                </a:solidFill>
                <a:latin typeface="游明朝 Demibold" panose="02020600000000000000" pitchFamily="18" charset="-128"/>
                <a:ea typeface="游明朝 Demibold" panose="02020600000000000000" pitchFamily="18" charset="-128"/>
              </a:rPr>
              <a:t>2</a:t>
            </a:r>
            <a:r>
              <a:rPr lang="ja-JP" altLang="en-US" sz="2900">
                <a:solidFill>
                  <a:schemeClr val="tx1">
                    <a:lumMod val="75000"/>
                    <a:lumOff val="25000"/>
                  </a:schemeClr>
                </a:solidFill>
                <a:latin typeface="游明朝 Demibold" panose="02020600000000000000" pitchFamily="18" charset="-128"/>
                <a:ea typeface="游明朝 Demibold" panose="02020600000000000000" pitchFamily="18" charset="-128"/>
              </a:rPr>
              <a:t>次利用について</a:t>
            </a:r>
          </a:p>
        </p:txBody>
      </p:sp>
      <p:sp>
        <p:nvSpPr>
          <p:cNvPr id="11" name="テキスト プレースホルダー 2">
            <a:extLst>
              <a:ext uri="{FF2B5EF4-FFF2-40B4-BE49-F238E27FC236}">
                <a16:creationId xmlns:a16="http://schemas.microsoft.com/office/drawing/2014/main" id="{705A6541-00F5-4B40-A5C5-988CDE6EE014}"/>
              </a:ext>
            </a:extLst>
          </p:cNvPr>
          <p:cNvSpPr txBox="1">
            <a:spLocks noChangeArrowheads="1"/>
          </p:cNvSpPr>
          <p:nvPr/>
        </p:nvSpPr>
        <p:spPr bwMode="auto">
          <a:xfrm>
            <a:off x="455612" y="1577508"/>
            <a:ext cx="4831283"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700" b="1">
                <a:solidFill>
                  <a:srgbClr val="2B3A5B"/>
                </a:solidFill>
                <a:latin typeface="游明朝 Demibold" panose="02020600000000000000" pitchFamily="18" charset="-128"/>
                <a:ea typeface="游明朝 Demibold" panose="02020600000000000000" pitchFamily="18" charset="-128"/>
              </a:rPr>
              <a:t>■ </a:t>
            </a:r>
            <a:r>
              <a:rPr kumimoji="1" lang="en-US" altLang="ja-JP" sz="1700" b="1" dirty="0">
                <a:solidFill>
                  <a:srgbClr val="2B3A5B"/>
                </a:solidFill>
                <a:latin typeface="游明朝 Demibold" panose="02020600000000000000" pitchFamily="18" charset="-128"/>
                <a:ea typeface="游明朝 Demibold" panose="02020600000000000000" pitchFamily="18" charset="-128"/>
              </a:rPr>
              <a:t>Tokyo Prime Voice/Ride on NIKKEI</a:t>
            </a:r>
          </a:p>
        </p:txBody>
      </p:sp>
      <p:sp>
        <p:nvSpPr>
          <p:cNvPr id="12" name="テキスト ボックス 10">
            <a:extLst>
              <a:ext uri="{FF2B5EF4-FFF2-40B4-BE49-F238E27FC236}">
                <a16:creationId xmlns:a16="http://schemas.microsoft.com/office/drawing/2014/main" id="{44DAB8A2-DB31-C147-B72A-669E77A33A1D}"/>
              </a:ext>
            </a:extLst>
          </p:cNvPr>
          <p:cNvSpPr txBox="1">
            <a:spLocks noChangeArrowheads="1"/>
          </p:cNvSpPr>
          <p:nvPr/>
        </p:nvSpPr>
        <p:spPr bwMode="auto">
          <a:xfrm>
            <a:off x="461963" y="5160928"/>
            <a:ext cx="7694485" cy="707886"/>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編集は各番組制作会社での対応に限ります。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以外の転用における審査基準や使用期限について、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IRIS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及び各制作会社は一切の責任を負いかねます。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タレントを起用する場合の契約期限について、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IRIS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及び各制作会社は一切の責任を負いかねます。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使用楽曲の著作権、ライセンスフィーについては基本的にはフリー音源を使用しておりますが、一部媒体ではライセンスフィーが発生する可能性がございます。</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こちらにつきましても、</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IRIS</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及び各制作会社は一切の責任を負いかねます。</a:t>
            </a:r>
          </a:p>
        </p:txBody>
      </p:sp>
      <p:sp>
        <p:nvSpPr>
          <p:cNvPr id="13" name="テキスト ボックス 10">
            <a:extLst>
              <a:ext uri="{FF2B5EF4-FFF2-40B4-BE49-F238E27FC236}">
                <a16:creationId xmlns:a16="http://schemas.microsoft.com/office/drawing/2014/main" id="{0D294B32-AAD1-7640-A2C6-485F0F2C5EB2}"/>
              </a:ext>
            </a:extLst>
          </p:cNvPr>
          <p:cNvSpPr txBox="1">
            <a:spLocks noChangeArrowheads="1"/>
          </p:cNvSpPr>
          <p:nvPr/>
        </p:nvSpPr>
        <p:spPr bwMode="auto">
          <a:xfrm>
            <a:off x="498851" y="3560547"/>
            <a:ext cx="3711026" cy="584775"/>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表示料金は全て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NET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料金になります。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冠なし：タイトルを削除したものになります。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白完パケ：タイトル、字幕を削除したものになります。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アスペクト比の編集は承っておりません。（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16</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のみ）</a:t>
            </a:r>
          </a:p>
        </p:txBody>
      </p:sp>
      <p:sp>
        <p:nvSpPr>
          <p:cNvPr id="14" name="テキスト ボックス 11">
            <a:extLst>
              <a:ext uri="{FF2B5EF4-FFF2-40B4-BE49-F238E27FC236}">
                <a16:creationId xmlns:a16="http://schemas.microsoft.com/office/drawing/2014/main" id="{2EF66915-9E3E-0C4E-92D6-53D66B2A80EA}"/>
              </a:ext>
            </a:extLst>
          </p:cNvPr>
          <p:cNvSpPr txBox="1">
            <a:spLocks noChangeArrowheads="1"/>
          </p:cNvSpPr>
          <p:nvPr/>
        </p:nvSpPr>
        <p:spPr bwMode="auto">
          <a:xfrm>
            <a:off x="490538" y="701564"/>
            <a:ext cx="9428162" cy="796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・冠なし、白完パケの買い切りプランのみのご提供になります。</a:t>
            </a:r>
          </a:p>
          <a:p>
            <a:pPr eaLnBrk="1" hangingPunct="1">
              <a:lnSpc>
                <a:spcPct val="130000"/>
              </a:lnSpc>
            </a:pP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Ride on NIKKEI</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は動画の構成上</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15</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秒への短尺化は承っておりません。</a:t>
            </a:r>
            <a:endPar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endParaRPr>
          </a:p>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a:t>
            </a:r>
            <a:r>
              <a:rPr lang="en-US" altLang="ja-JP" sz="1200" dirty="0">
                <a:solidFill>
                  <a:schemeClr val="tx1">
                    <a:lumMod val="65000"/>
                    <a:lumOff val="35000"/>
                  </a:schemeClr>
                </a:solidFill>
                <a:latin typeface="游明朝 Demibold" panose="02020600000000000000" pitchFamily="18" charset="-128"/>
                <a:ea typeface="游明朝 Demibold" panose="02020600000000000000" pitchFamily="18" charset="-128"/>
              </a:rPr>
              <a:t>2</a:t>
            </a: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次利用をご希望の場合は、お申し込み時にお申し付けください。</a:t>
            </a:r>
          </a:p>
        </p:txBody>
      </p:sp>
      <p:graphicFrame>
        <p:nvGraphicFramePr>
          <p:cNvPr id="15" name="表 17">
            <a:extLst>
              <a:ext uri="{FF2B5EF4-FFF2-40B4-BE49-F238E27FC236}">
                <a16:creationId xmlns:a16="http://schemas.microsoft.com/office/drawing/2014/main" id="{D78549B2-BF7E-0C49-94EB-622C6B8C0919}"/>
              </a:ext>
            </a:extLst>
          </p:cNvPr>
          <p:cNvGraphicFramePr>
            <a:graphicFrameLocks noGrp="1"/>
          </p:cNvGraphicFramePr>
          <p:nvPr/>
        </p:nvGraphicFramePr>
        <p:xfrm>
          <a:off x="565356" y="1911864"/>
          <a:ext cx="5872142" cy="1619728"/>
        </p:xfrm>
        <a:graphic>
          <a:graphicData uri="http://schemas.openxmlformats.org/drawingml/2006/table">
            <a:tbl>
              <a:tblPr/>
              <a:tblGrid>
                <a:gridCol w="599198">
                  <a:extLst>
                    <a:ext uri="{9D8B030D-6E8A-4147-A177-3AD203B41FA5}">
                      <a16:colId xmlns:a16="http://schemas.microsoft.com/office/drawing/2014/main" val="3767838296"/>
                    </a:ext>
                  </a:extLst>
                </a:gridCol>
                <a:gridCol w="1318236">
                  <a:extLst>
                    <a:ext uri="{9D8B030D-6E8A-4147-A177-3AD203B41FA5}">
                      <a16:colId xmlns:a16="http://schemas.microsoft.com/office/drawing/2014/main" val="20003"/>
                    </a:ext>
                  </a:extLst>
                </a:gridCol>
                <a:gridCol w="1318236">
                  <a:extLst>
                    <a:ext uri="{9D8B030D-6E8A-4147-A177-3AD203B41FA5}">
                      <a16:colId xmlns:a16="http://schemas.microsoft.com/office/drawing/2014/main" val="2066830199"/>
                    </a:ext>
                  </a:extLst>
                </a:gridCol>
                <a:gridCol w="1318236">
                  <a:extLst>
                    <a:ext uri="{9D8B030D-6E8A-4147-A177-3AD203B41FA5}">
                      <a16:colId xmlns:a16="http://schemas.microsoft.com/office/drawing/2014/main" val="20007"/>
                    </a:ext>
                  </a:extLst>
                </a:gridCol>
                <a:gridCol w="1318236">
                  <a:extLst>
                    <a:ext uri="{9D8B030D-6E8A-4147-A177-3AD203B41FA5}">
                      <a16:colId xmlns:a16="http://schemas.microsoft.com/office/drawing/2014/main" val="811362526"/>
                    </a:ext>
                  </a:extLst>
                </a:gridCol>
              </a:tblGrid>
              <a:tr h="395148">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タイプ</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grid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冠なし</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hMerge="1">
                  <a:txBody>
                    <a:bodyPr/>
                    <a:lstStyle/>
                    <a:p>
                      <a:endParaRPr kumimoji="1" lang="ja-JP" altLang="en-US"/>
                    </a:p>
                  </a:txBody>
                  <a:tcPr/>
                </a:tc>
                <a:tc grid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白完パケ</a:t>
                      </a:r>
                      <a:endParaRPr kumimoji="1" lang="en-US" altLang="ja-JP" sz="16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endParaRPr kumimoji="1" lang="en-US" altLang="ja-JP" sz="24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a:noFill/>
                    </a:lnT>
                    <a:lnB w="19050" cap="flat" cmpd="sng" algn="ctr">
                      <a:noFill/>
                      <a:prstDash val="solid"/>
                      <a:round/>
                      <a:headEnd type="none" w="med" len="med"/>
                      <a:tailEnd type="none" w="med" len="med"/>
                    </a:lnB>
                    <a:lnTlToBr>
                      <a:noFill/>
                    </a:lnTlToBr>
                    <a:lnBlToTr>
                      <a:noFill/>
                    </a:lnBlToTr>
                    <a:solidFill>
                      <a:srgbClr val="2B3A5B"/>
                    </a:solidFill>
                  </a:tcPr>
                </a:tc>
                <a:extLst>
                  <a:ext uri="{0D108BD9-81ED-4DB2-BD59-A6C34878D82A}">
                    <a16:rowId xmlns:a16="http://schemas.microsoft.com/office/drawing/2014/main" val="1000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秒数</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※Tokyo Prime Voice</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のみ</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※Tokyo Prime Voice</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のみ</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220633487"/>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期間</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年</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hMerge="1">
                  <a:txBody>
                    <a:bodyPr/>
                    <a:lstStyle/>
                    <a:p>
                      <a:endParaRPr kumimoji="1" lang="ja-JP" altLang="en-US"/>
                    </a:p>
                  </a:txBody>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無期限</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84813679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費用</a:t>
                      </a:r>
                      <a:endPar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400,000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671590002"/>
                  </a:ext>
                </a:extLst>
              </a:tr>
            </a:tbl>
          </a:graphicData>
        </a:graphic>
      </p:graphicFrame>
      <p:sp>
        <p:nvSpPr>
          <p:cNvPr id="18" name="テキスト ボックス 10">
            <a:extLst>
              <a:ext uri="{FF2B5EF4-FFF2-40B4-BE49-F238E27FC236}">
                <a16:creationId xmlns:a16="http://schemas.microsoft.com/office/drawing/2014/main" id="{BF916E33-7F02-C845-8A99-E171D3561824}"/>
              </a:ext>
            </a:extLst>
          </p:cNvPr>
          <p:cNvSpPr txBox="1">
            <a:spLocks noChangeArrowheads="1"/>
          </p:cNvSpPr>
          <p:nvPr/>
        </p:nvSpPr>
        <p:spPr bwMode="auto">
          <a:xfrm>
            <a:off x="3527280" y="3695161"/>
            <a:ext cx="5671583" cy="338554"/>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 Voice</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は短尺化も承っております</a:t>
            </a:r>
          </a:p>
          <a:p>
            <a:pPr eaLnBrk="1" hangingPunct="1">
              <a:buFont typeface=".LucidaGrandeUI"/>
              <a:buChar char="※"/>
              <a:defRPr/>
            </a:pP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Ride on NIKKEI</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の冠なし動画の場合、タイトル部分をクライアント様ロゴに置き換える編集を行います。</a:t>
            </a:r>
            <a:endParaRPr lang="en-US" altLang="ja-JP" sz="800" dirty="0">
              <a:solidFill>
                <a:schemeClr val="tx1">
                  <a:lumMod val="65000"/>
                  <a:lumOff val="35000"/>
                </a:schemeClr>
              </a:solidFill>
              <a:latin typeface="Yu Mincho" panose="02020400000000000000" pitchFamily="18" charset="-128"/>
              <a:ea typeface="Yu Mincho" panose="02020400000000000000" pitchFamily="18" charset="-128"/>
            </a:endParaRPr>
          </a:p>
        </p:txBody>
      </p:sp>
      <p:sp>
        <p:nvSpPr>
          <p:cNvPr id="19" name="テキスト ボックス 11">
            <a:extLst>
              <a:ext uri="{FF2B5EF4-FFF2-40B4-BE49-F238E27FC236}">
                <a16:creationId xmlns:a16="http://schemas.microsoft.com/office/drawing/2014/main" id="{BBC4A542-F114-4D4C-960C-65D39D464BCC}"/>
              </a:ext>
            </a:extLst>
          </p:cNvPr>
          <p:cNvSpPr txBox="1">
            <a:spLocks noChangeArrowheads="1"/>
          </p:cNvSpPr>
          <p:nvPr/>
        </p:nvSpPr>
        <p:spPr bwMode="auto">
          <a:xfrm>
            <a:off x="490538" y="4536210"/>
            <a:ext cx="9126537" cy="55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・冠なしクリエイティブの利用期限は、放映開始日から起算し</a:t>
            </a:r>
            <a:r>
              <a:rPr lang="en-US" altLang="ja-JP" sz="1200" dirty="0">
                <a:solidFill>
                  <a:schemeClr val="tx1">
                    <a:lumMod val="65000"/>
                    <a:lumOff val="35000"/>
                  </a:schemeClr>
                </a:solidFill>
                <a:latin typeface="游明朝 Demibold" panose="02020600000000000000" pitchFamily="18" charset="-128"/>
                <a:ea typeface="游明朝 Demibold" panose="02020600000000000000" pitchFamily="18" charset="-128"/>
              </a:rPr>
              <a:t>1</a:t>
            </a: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年となります。</a:t>
            </a:r>
          </a:p>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・掲載先が特定できない場合、お断りをさせていただく可能性もございますので事前にお知らせください。</a:t>
            </a:r>
          </a:p>
        </p:txBody>
      </p:sp>
      <p:sp>
        <p:nvSpPr>
          <p:cNvPr id="20" name="テキスト プレースホルダー 2">
            <a:extLst>
              <a:ext uri="{FF2B5EF4-FFF2-40B4-BE49-F238E27FC236}">
                <a16:creationId xmlns:a16="http://schemas.microsoft.com/office/drawing/2014/main" id="{74DB8221-6591-FB47-96FA-91C3A6177ABA}"/>
              </a:ext>
            </a:extLst>
          </p:cNvPr>
          <p:cNvSpPr txBox="1">
            <a:spLocks noChangeArrowheads="1"/>
          </p:cNvSpPr>
          <p:nvPr/>
        </p:nvSpPr>
        <p:spPr bwMode="auto">
          <a:xfrm>
            <a:off x="455613" y="445154"/>
            <a:ext cx="584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概要</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1" name="テキスト プレースホルダー 2">
            <a:extLst>
              <a:ext uri="{FF2B5EF4-FFF2-40B4-BE49-F238E27FC236}">
                <a16:creationId xmlns:a16="http://schemas.microsoft.com/office/drawing/2014/main" id="{B5142D3B-CD21-A74A-8923-72D8EF25B3F1}"/>
              </a:ext>
            </a:extLst>
          </p:cNvPr>
          <p:cNvSpPr txBox="1">
            <a:spLocks noChangeArrowheads="1"/>
          </p:cNvSpPr>
          <p:nvPr/>
        </p:nvSpPr>
        <p:spPr bwMode="auto">
          <a:xfrm>
            <a:off x="455612" y="4340040"/>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注意事項</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2" name="テキスト ボックス 2">
            <a:extLst>
              <a:ext uri="{FF2B5EF4-FFF2-40B4-BE49-F238E27FC236}">
                <a16:creationId xmlns:a16="http://schemas.microsoft.com/office/drawing/2014/main" id="{EFAA0559-943D-2741-BBCE-852280487090}"/>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chemeClr val="tx1">
                    <a:lumMod val="75000"/>
                    <a:lumOff val="25000"/>
                  </a:schemeClr>
                </a:solidFill>
                <a:latin typeface="游明朝 Demibold" panose="02020600000000000000" pitchFamily="18" charset="-128"/>
                <a:ea typeface="游明朝 Demibold" panose="02020600000000000000" pitchFamily="18" charset="-128"/>
              </a:rPr>
              <a:t>　　　　　　　　　　　制作タイアップメニュー</a:t>
            </a:r>
          </a:p>
        </p:txBody>
      </p:sp>
      <p:pic>
        <p:nvPicPr>
          <p:cNvPr id="24" name="図 23" descr="黒い背景に白い文字がある&#10;&#10;中程度の精度で自動的に生成された説明">
            <a:extLst>
              <a:ext uri="{FF2B5EF4-FFF2-40B4-BE49-F238E27FC236}">
                <a16:creationId xmlns:a16="http://schemas.microsoft.com/office/drawing/2014/main" id="{260F8BD9-0752-964D-B892-3DF254A05170}"/>
              </a:ext>
            </a:extLst>
          </p:cNvPr>
          <p:cNvPicPr>
            <a:picLocks noChangeAspect="1"/>
          </p:cNvPicPr>
          <p:nvPr/>
        </p:nvPicPr>
        <p:blipFill>
          <a:blip r:embed="rId3"/>
          <a:stretch>
            <a:fillRect/>
          </a:stretch>
        </p:blipFill>
        <p:spPr>
          <a:xfrm>
            <a:off x="3019647" y="6423279"/>
            <a:ext cx="2425321" cy="450723"/>
          </a:xfrm>
          <a:prstGeom prst="rect">
            <a:avLst/>
          </a:prstGeom>
        </p:spPr>
      </p:pic>
    </p:spTree>
    <p:extLst>
      <p:ext uri="{BB962C8B-B14F-4D97-AF65-F5344CB8AC3E}">
        <p14:creationId xmlns:p14="http://schemas.microsoft.com/office/powerpoint/2010/main" val="20986339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図 2" descr="屋外, グリーン, 車, ストリート が含まれている画像&#10;&#10;自動的に生成された説明">
            <a:extLst>
              <a:ext uri="{FF2B5EF4-FFF2-40B4-BE49-F238E27FC236}">
                <a16:creationId xmlns:a16="http://schemas.microsoft.com/office/drawing/2014/main" id="{2C3B6BA2-4417-4BBE-BC15-F1C3D0026A9F}"/>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1"/>
            <a:ext cx="10691813" cy="641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タイトル 5">
            <a:extLst>
              <a:ext uri="{FF2B5EF4-FFF2-40B4-BE49-F238E27FC236}">
                <a16:creationId xmlns:a16="http://schemas.microsoft.com/office/drawing/2014/main" id="{9CFA3E82-EA31-4E9F-A23B-2B47F6C7FA2E}"/>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各種仕様 </a:t>
            </a:r>
            <a:r>
              <a:rPr lang="en-US" altLang="ja-JP" b="1" dirty="0">
                <a:solidFill>
                  <a:schemeClr val="tx1">
                    <a:lumMod val="75000"/>
                    <a:lumOff val="25000"/>
                  </a:schemeClr>
                </a:solidFill>
                <a:latin typeface="Yu Mincho Demibold" panose="02020400000000000000" pitchFamily="18" charset="-128"/>
                <a:ea typeface="Yu Mincho Demibold" panose="02020400000000000000" pitchFamily="18" charset="-128"/>
              </a:rPr>
              <a:t>/ </a:t>
            </a:r>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申込の流れ</a:t>
            </a:r>
          </a:p>
        </p:txBody>
      </p:sp>
      <p:sp>
        <p:nvSpPr>
          <p:cNvPr id="64517" name="テキスト ボックス 10">
            <a:extLst>
              <a:ext uri="{FF2B5EF4-FFF2-40B4-BE49-F238E27FC236}">
                <a16:creationId xmlns:a16="http://schemas.microsoft.com/office/drawing/2014/main" id="{F7F32595-8011-4972-9489-58FAA61D4CD4}"/>
              </a:ext>
            </a:extLst>
          </p:cNvPr>
          <p:cNvSpPr txBox="1">
            <a:spLocks noChangeArrowheads="1"/>
          </p:cNvSpPr>
          <p:nvPr/>
        </p:nvSpPr>
        <p:spPr bwMode="auto">
          <a:xfrm>
            <a:off x="557213" y="2206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12" name="タイトル 1">
            <a:extLst>
              <a:ext uri="{FF2B5EF4-FFF2-40B4-BE49-F238E27FC236}">
                <a16:creationId xmlns:a16="http://schemas.microsoft.com/office/drawing/2014/main" id="{C3CB1051-7F6C-4B3B-8725-53150577E47D}"/>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広告メニュー別 仕様一覧</a:t>
            </a:r>
          </a:p>
        </p:txBody>
      </p:sp>
      <p:sp>
        <p:nvSpPr>
          <p:cNvPr id="5" name="テキスト ボックス 10">
            <a:extLst>
              <a:ext uri="{FF2B5EF4-FFF2-40B4-BE49-F238E27FC236}">
                <a16:creationId xmlns:a16="http://schemas.microsoft.com/office/drawing/2014/main" id="{8BD532C3-1112-4A69-84D8-E28464DE2067}"/>
              </a:ext>
            </a:extLst>
          </p:cNvPr>
          <p:cNvSpPr txBox="1">
            <a:spLocks noChangeArrowheads="1"/>
          </p:cNvSpPr>
          <p:nvPr/>
        </p:nvSpPr>
        <p:spPr bwMode="auto">
          <a:xfrm>
            <a:off x="557213" y="5762625"/>
            <a:ext cx="8966200" cy="215444"/>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Long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、シートベルト着用アナウンスは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P.21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をご参照ください。</a:t>
            </a:r>
          </a:p>
        </p:txBody>
      </p:sp>
      <p:graphicFrame>
        <p:nvGraphicFramePr>
          <p:cNvPr id="7" name="表 11">
            <a:extLst>
              <a:ext uri="{FF2B5EF4-FFF2-40B4-BE49-F238E27FC236}">
                <a16:creationId xmlns:a16="http://schemas.microsoft.com/office/drawing/2014/main" id="{A632E571-2DB8-8B49-A8E1-2E8465C7C85A}"/>
              </a:ext>
            </a:extLst>
          </p:cNvPr>
          <p:cNvGraphicFramePr>
            <a:graphicFrameLocks noGrp="1"/>
          </p:cNvGraphicFramePr>
          <p:nvPr>
            <p:extLst>
              <p:ext uri="{D42A27DB-BD31-4B8C-83A1-F6EECF244321}">
                <p14:modId xmlns:p14="http://schemas.microsoft.com/office/powerpoint/2010/main" val="1326962749"/>
              </p:ext>
            </p:extLst>
          </p:nvPr>
        </p:nvGraphicFramePr>
        <p:xfrm>
          <a:off x="557213" y="431800"/>
          <a:ext cx="9577385" cy="5288295"/>
        </p:xfrm>
        <a:graphic>
          <a:graphicData uri="http://schemas.openxmlformats.org/drawingml/2006/table">
            <a:tbl>
              <a:tblPr/>
              <a:tblGrid>
                <a:gridCol w="1288821">
                  <a:extLst>
                    <a:ext uri="{9D8B030D-6E8A-4147-A177-3AD203B41FA5}">
                      <a16:colId xmlns:a16="http://schemas.microsoft.com/office/drawing/2014/main" val="20000"/>
                    </a:ext>
                  </a:extLst>
                </a:gridCol>
                <a:gridCol w="1658700">
                  <a:extLst>
                    <a:ext uri="{9D8B030D-6E8A-4147-A177-3AD203B41FA5}">
                      <a16:colId xmlns:a16="http://schemas.microsoft.com/office/drawing/2014/main" val="20001"/>
                    </a:ext>
                  </a:extLst>
                </a:gridCol>
                <a:gridCol w="1658699">
                  <a:extLst>
                    <a:ext uri="{9D8B030D-6E8A-4147-A177-3AD203B41FA5}">
                      <a16:colId xmlns:a16="http://schemas.microsoft.com/office/drawing/2014/main" val="20002"/>
                    </a:ext>
                  </a:extLst>
                </a:gridCol>
                <a:gridCol w="1721167">
                  <a:extLst>
                    <a:ext uri="{9D8B030D-6E8A-4147-A177-3AD203B41FA5}">
                      <a16:colId xmlns:a16="http://schemas.microsoft.com/office/drawing/2014/main" val="20003"/>
                    </a:ext>
                  </a:extLst>
                </a:gridCol>
                <a:gridCol w="1625821">
                  <a:extLst>
                    <a:ext uri="{9D8B030D-6E8A-4147-A177-3AD203B41FA5}">
                      <a16:colId xmlns:a16="http://schemas.microsoft.com/office/drawing/2014/main" val="20004"/>
                    </a:ext>
                  </a:extLst>
                </a:gridCol>
                <a:gridCol w="1624177">
                  <a:extLst>
                    <a:ext uri="{9D8B030D-6E8A-4147-A177-3AD203B41FA5}">
                      <a16:colId xmlns:a16="http://schemas.microsoft.com/office/drawing/2014/main" val="20005"/>
                    </a:ext>
                  </a:extLst>
                </a:gridCol>
              </a:tblGrid>
              <a:tr h="303279">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77645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表示タイミング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本目～</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7</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3">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終了後</a:t>
                      </a: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ランダムローテーション</a:t>
                      </a: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乗車あたり複数回表示</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60655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グロス価格</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表示単価</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 </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販売枠数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[FULL] 1,500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(@3.6</a:t>
                      </a:r>
                      <a:r>
                        <a:rPr kumimoji="1" lang="ja-JP" altLang="en-US" sz="6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1</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(60,000</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[HALF] 850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(@4.1</a:t>
                      </a:r>
                      <a:r>
                        <a:rPr kumimoji="1" lang="ja-JP" altLang="en-US" sz="6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2</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(30,000</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[FULL] 1,000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(@3.3</a:t>
                      </a:r>
                      <a:r>
                        <a:rPr kumimoji="1" lang="ja-JP" altLang="en-US" sz="6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6</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(60,000</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[HALF] 600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(@4.0</a:t>
                      </a:r>
                      <a:r>
                        <a:rPr kumimoji="1" lang="ja-JP" altLang="en-US" sz="6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12</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(30,000</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[FULL] 500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(@3.1</a:t>
                      </a:r>
                      <a:r>
                        <a:rPr kumimoji="1" lang="ja-JP" altLang="en-US" sz="6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12</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(60,000</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[HALF] 280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(@3.5</a:t>
                      </a:r>
                      <a:r>
                        <a:rPr kumimoji="1" lang="ja-JP" altLang="en-US" sz="6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24</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(30,000</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価格は</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P.19</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を</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ご参照ください</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[FULL]180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(@1.1</a:t>
                      </a:r>
                      <a:r>
                        <a:rPr kumimoji="1" lang="ja-JP" altLang="en-US" sz="6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5</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(60,000</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[HALF]100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(@1.3</a:t>
                      </a:r>
                      <a:r>
                        <a:rPr kumimoji="1" lang="ja-JP" altLang="en-US" sz="6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10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(30,000</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2"/>
                  </a:ext>
                </a:extLst>
              </a:tr>
              <a:tr h="40437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期間掲載保証</a:t>
                      </a:r>
                      <a:endParaRPr kumimoji="1" lang="en-US" altLang="ja-JP" sz="9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 </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表示回数目安は別表参照</a:t>
                      </a:r>
                      <a:endPar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3"/>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画面</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インチ横型</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HD </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タッチパネル</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tc>
                <a:extLst>
                  <a:ext uri="{0D108BD9-81ED-4DB2-BD59-A6C34878D82A}">
                    <a16:rowId xmlns:a16="http://schemas.microsoft.com/office/drawing/2014/main" val="10005"/>
                  </a:ext>
                </a:extLst>
              </a:tr>
              <a:tr h="68743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映像</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(+3</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Tie-up Contents</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 動画</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もしくは静止画</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(+3</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(+3</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秒まで</a:t>
                      </a: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静止画 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エンドキャップ表示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不可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音声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あり</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 </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深夜時間帯</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22:00〜5:59 </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はデフォルト音声</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OFF</a:t>
                      </a:r>
                      <a:endPar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7"/>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月曜日</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0:00〜</a:t>
                      </a:r>
                      <a:r>
                        <a:rPr kumimoji="1" lang="zh-TW"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日曜日</a:t>
                      </a:r>
                      <a:r>
                        <a:rPr kumimoji="1" lang="en-US" altLang="zh-TW"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23:59</a:t>
                      </a:r>
                      <a:r>
                        <a:rPr kumimoji="1" lang="zh-TW"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a:t>
                      </a:r>
                      <a:r>
                        <a:rPr kumimoji="1" lang="en-US" altLang="zh-TW"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zh-TW"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週間掲載）</a:t>
                      </a:r>
                      <a:endPar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8"/>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入稿仕様</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詳細は入稿規定をご確認ください。</a:t>
                      </a:r>
                      <a:endPar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9"/>
                  </a:ext>
                </a:extLst>
              </a:tr>
              <a:tr h="25051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最大入稿本数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同時最大</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2</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セット</a:t>
                      </a:r>
                    </a:p>
                  </a:txBody>
                  <a:tcPr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0"/>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途中差し替え</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週間に</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回まで</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1"/>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入稿期日</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配信開始日の</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7</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営業日前の</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17:00</a:t>
                      </a:r>
                      <a:endPar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2"/>
                  </a:ext>
                </a:extLst>
              </a:tr>
              <a:tr h="39063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レポーティング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配信終了後レポート</a:t>
                      </a:r>
                      <a:b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再生数</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再生完了数</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詳細タップ数</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画面</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OFF</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数</a:t>
                      </a:r>
                      <a:endPar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3"/>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テキスト ボックス 1">
            <a:extLst>
              <a:ext uri="{FF2B5EF4-FFF2-40B4-BE49-F238E27FC236}">
                <a16:creationId xmlns:a16="http://schemas.microsoft.com/office/drawing/2014/main" id="{34C9A0C1-D5DD-401B-ADDD-3412190791E6}"/>
              </a:ext>
            </a:extLst>
          </p:cNvPr>
          <p:cNvSpPr txBox="1">
            <a:spLocks noChangeArrowheads="1"/>
          </p:cNvSpPr>
          <p:nvPr/>
        </p:nvSpPr>
        <p:spPr bwMode="auto">
          <a:xfrm>
            <a:off x="3690938" y="5999163"/>
            <a:ext cx="6503987" cy="1040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kumimoji="1" lang="en-US" altLang="ja-JP" sz="800" dirty="0">
                <a:solidFill>
                  <a:srgbClr val="595959"/>
                </a:solidFill>
                <a:latin typeface="游明朝" panose="02020400000000000000" pitchFamily="18" charset="-128"/>
                <a:ea typeface="游明朝" panose="02020400000000000000" pitchFamily="18" charset="-128"/>
              </a:rPr>
              <a:t>※ </a:t>
            </a:r>
            <a:r>
              <a:rPr kumimoji="1" lang="ja-JP" altLang="en-US" sz="800">
                <a:solidFill>
                  <a:srgbClr val="595959"/>
                </a:solidFill>
                <a:latin typeface="游明朝" panose="02020400000000000000" pitchFamily="18" charset="-128"/>
                <a:ea typeface="游明朝" panose="02020400000000000000" pitchFamily="18" charset="-128"/>
              </a:rPr>
              <a:t>注意事項</a:t>
            </a:r>
            <a:r>
              <a:rPr kumimoji="1" lang="en-US" altLang="ja-JP" sz="800" dirty="0">
                <a:solidFill>
                  <a:srgbClr val="595959"/>
                </a:solidFill>
                <a:latin typeface="游明朝" panose="02020400000000000000" pitchFamily="18" charset="-128"/>
                <a:ea typeface="游明朝" panose="02020400000000000000" pitchFamily="18" charset="-128"/>
              </a:rPr>
              <a:t> </a:t>
            </a: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申込・入稿は掲載開始日の</a:t>
            </a:r>
            <a:r>
              <a:rPr kumimoji="1" lang="en-US" altLang="ja-JP" sz="800" dirty="0">
                <a:solidFill>
                  <a:srgbClr val="595959"/>
                </a:solidFill>
                <a:latin typeface="游明朝" panose="02020400000000000000" pitchFamily="18" charset="-128"/>
                <a:ea typeface="游明朝" panose="02020400000000000000" pitchFamily="18" charset="-128"/>
              </a:rPr>
              <a:t>7</a:t>
            </a:r>
            <a:r>
              <a:rPr kumimoji="1" lang="ja-JP" altLang="en-US" sz="800">
                <a:solidFill>
                  <a:srgbClr val="595959"/>
                </a:solidFill>
                <a:latin typeface="游明朝" panose="02020400000000000000" pitchFamily="18" charset="-128"/>
                <a:ea typeface="游明朝" panose="02020400000000000000" pitchFamily="18" charset="-128"/>
              </a:rPr>
              <a:t>営業日前までとさせていただいております。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仮押さえ・申込は「フォームからの依頼のみ有効」かつ「フォームからのリクエスト到着順」で枠決定させていただきます。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仮押さえ有効期間は「フォームからの仮押え依頼日を含めて</a:t>
            </a:r>
            <a:r>
              <a:rPr kumimoji="1" lang="en-US" altLang="ja-JP" sz="800" dirty="0">
                <a:solidFill>
                  <a:srgbClr val="595959"/>
                </a:solidFill>
                <a:latin typeface="游明朝" panose="02020400000000000000" pitchFamily="18" charset="-128"/>
                <a:ea typeface="游明朝" panose="02020400000000000000" pitchFamily="18" charset="-128"/>
              </a:rPr>
              <a:t>5</a:t>
            </a:r>
            <a:r>
              <a:rPr kumimoji="1" lang="ja-JP" altLang="en-US" sz="800">
                <a:solidFill>
                  <a:srgbClr val="595959"/>
                </a:solidFill>
                <a:latin typeface="游明朝" panose="02020400000000000000" pitchFamily="18" charset="-128"/>
                <a:ea typeface="游明朝" panose="02020400000000000000" pitchFamily="18" charset="-128"/>
              </a:rPr>
              <a:t>営業日以内」とし、最終日の</a:t>
            </a:r>
            <a:r>
              <a:rPr kumimoji="1" lang="en-US" altLang="ja-JP" sz="800" dirty="0">
                <a:solidFill>
                  <a:srgbClr val="595959"/>
                </a:solidFill>
                <a:latin typeface="游明朝" panose="02020400000000000000" pitchFamily="18" charset="-128"/>
                <a:ea typeface="游明朝" panose="02020400000000000000" pitchFamily="18" charset="-128"/>
              </a:rPr>
              <a:t>17</a:t>
            </a:r>
            <a:r>
              <a:rPr kumimoji="1" lang="ja-JP" altLang="en-US" sz="800">
                <a:solidFill>
                  <a:srgbClr val="595959"/>
                </a:solidFill>
                <a:latin typeface="游明朝" panose="02020400000000000000" pitchFamily="18" charset="-128"/>
                <a:ea typeface="游明朝" panose="02020400000000000000" pitchFamily="18" charset="-128"/>
              </a:rPr>
              <a:t>時に自動解放いたします。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en-US" altLang="ja-JP" sz="800" dirty="0">
                <a:solidFill>
                  <a:srgbClr val="595959"/>
                </a:solidFill>
                <a:latin typeface="游明朝" panose="02020400000000000000" pitchFamily="18" charset="-128"/>
                <a:ea typeface="游明朝" panose="02020400000000000000" pitchFamily="18" charset="-128"/>
              </a:rPr>
              <a:t>17</a:t>
            </a:r>
            <a:r>
              <a:rPr kumimoji="1" lang="ja-JP" altLang="en-US" sz="800">
                <a:solidFill>
                  <a:srgbClr val="595959"/>
                </a:solidFill>
                <a:latin typeface="游明朝" panose="02020400000000000000" pitchFamily="18" charset="-128"/>
                <a:ea typeface="游明朝" panose="02020400000000000000" pitchFamily="18" charset="-128"/>
              </a:rPr>
              <a:t>時以降の仮押さえは翌日の仮押さえとみなします。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初回発注のお取引先はクリエイティブ考査完了後に申込を受け付けます。</a:t>
            </a:r>
          </a:p>
        </p:txBody>
      </p:sp>
      <p:graphicFrame>
        <p:nvGraphicFramePr>
          <p:cNvPr id="29" name="表 28">
            <a:extLst>
              <a:ext uri="{FF2B5EF4-FFF2-40B4-BE49-F238E27FC236}">
                <a16:creationId xmlns:a16="http://schemas.microsoft.com/office/drawing/2014/main" id="{36EBAB7E-7F43-4CDA-8AC7-B66909D7B3AA}"/>
              </a:ext>
            </a:extLst>
          </p:cNvPr>
          <p:cNvGraphicFramePr>
            <a:graphicFrameLocks noGrp="1"/>
          </p:cNvGraphicFramePr>
          <p:nvPr>
            <p:extLst>
              <p:ext uri="{D42A27DB-BD31-4B8C-83A1-F6EECF244321}">
                <p14:modId xmlns:p14="http://schemas.microsoft.com/office/powerpoint/2010/main" val="897629662"/>
              </p:ext>
            </p:extLst>
          </p:nvPr>
        </p:nvGraphicFramePr>
        <p:xfrm>
          <a:off x="1914525" y="942975"/>
          <a:ext cx="8777288" cy="5207000"/>
        </p:xfrm>
        <a:graphic>
          <a:graphicData uri="http://schemas.openxmlformats.org/drawingml/2006/table">
            <a:tbl>
              <a:tblPr/>
              <a:tblGrid>
                <a:gridCol w="1970625">
                  <a:extLst>
                    <a:ext uri="{9D8B030D-6E8A-4147-A177-3AD203B41FA5}">
                      <a16:colId xmlns:a16="http://schemas.microsoft.com/office/drawing/2014/main" val="20000"/>
                    </a:ext>
                  </a:extLst>
                </a:gridCol>
                <a:gridCol w="6806663">
                  <a:extLst>
                    <a:ext uri="{9D8B030D-6E8A-4147-A177-3AD203B41FA5}">
                      <a16:colId xmlns:a16="http://schemas.microsoft.com/office/drawing/2014/main" val="20001"/>
                    </a:ext>
                  </a:extLst>
                </a:gridCol>
              </a:tblGrid>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当社営業担当まで企業・商材（訴求内容）とクリエイティブをご連絡ください。</a:t>
                      </a:r>
                      <a:b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b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商材・クリエイティブは仮審査をいたします。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当社営業担当 もしくはパートナーサイトよりご確認ください。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763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仮押さえが必要な場合、</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申込フォームよりご依頼ください。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有効期間は「フォームからの仮押さえ依頼日を含めて</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5</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営業日以内」とし、最終日の</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17</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時に自動解放いたします。</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仮押さえは複数回可能です。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条件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1 :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同一広告主による</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2</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回目以降の仮押さえは、有効期間を過ぎたことによる仮押さえの解除から</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5</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営業日以上経過してからであれば可能となります。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条件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2 :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条件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1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は、枠や期間を変更したとしても適用されます。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上限なし</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仮押さえ期間中の追加での仮押さえは、一番早い仮押さえ期日に合わせるものとします。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仮押さえの際には担当営業に</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申込フォームの共有をご依頼ください。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クリエイティブ考査を行います。</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申込にあたって、必ず事前にクリエイティブ考査が必要です。</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クリエイティブ考査を通さず申込をいただいても受領することは出来ません。</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考査はメールでご依頼ください。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048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申込フォームにてご依頼ください。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申込の際には担当営業に</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申込フォームの共有をご依頼ください。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61595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掲載開始希望日</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7</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営業日前</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17:00</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までにフォームからご入稿ください。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入稿の際には担当営業に入稿フォームの共有をご依頼ください。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63500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当社にて掲載開始</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6</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営業日前までに配信内容を</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FIX</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し、掲載準備をいたします。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毎週月曜日</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0:00 </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に、掲載開始いたします。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grpSp>
        <p:nvGrpSpPr>
          <p:cNvPr id="70676" name="グループ化 1">
            <a:extLst>
              <a:ext uri="{FF2B5EF4-FFF2-40B4-BE49-F238E27FC236}">
                <a16:creationId xmlns:a16="http://schemas.microsoft.com/office/drawing/2014/main" id="{6CAC4868-7A95-4792-B253-F52AFE51DD74}"/>
              </a:ext>
            </a:extLst>
          </p:cNvPr>
          <p:cNvGrpSpPr>
            <a:grpSpLocks/>
          </p:cNvGrpSpPr>
          <p:nvPr/>
        </p:nvGrpSpPr>
        <p:grpSpPr bwMode="auto">
          <a:xfrm>
            <a:off x="1447800" y="942975"/>
            <a:ext cx="2243138" cy="5135563"/>
            <a:chOff x="1349375" y="1092200"/>
            <a:chExt cx="1981200" cy="4249738"/>
          </a:xfrm>
        </p:grpSpPr>
        <p:sp>
          <p:nvSpPr>
            <p:cNvPr id="70678" name="角丸四角形 29">
              <a:extLst>
                <a:ext uri="{FF2B5EF4-FFF2-40B4-BE49-F238E27FC236}">
                  <a16:creationId xmlns:a16="http://schemas.microsoft.com/office/drawing/2014/main" id="{1D010D4A-09D6-4EEB-B105-7B414755EADD}"/>
                </a:ext>
              </a:extLst>
            </p:cNvPr>
            <p:cNvSpPr>
              <a:spLocks noChangeArrowheads="1"/>
            </p:cNvSpPr>
            <p:nvPr/>
          </p:nvSpPr>
          <p:spPr bwMode="auto">
            <a:xfrm>
              <a:off x="1982788" y="3514725"/>
              <a:ext cx="1154112" cy="271463"/>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申込</a:t>
              </a:r>
            </a:p>
          </p:txBody>
        </p:sp>
        <p:sp>
          <p:nvSpPr>
            <p:cNvPr id="70679" name="角丸四角形 30">
              <a:extLst>
                <a:ext uri="{FF2B5EF4-FFF2-40B4-BE49-F238E27FC236}">
                  <a16:creationId xmlns:a16="http://schemas.microsoft.com/office/drawing/2014/main" id="{C3BD0FDA-4443-41C2-BE5C-69D19E18769E}"/>
                </a:ext>
              </a:extLst>
            </p:cNvPr>
            <p:cNvSpPr>
              <a:spLocks noChangeArrowheads="1"/>
            </p:cNvSpPr>
            <p:nvPr/>
          </p:nvSpPr>
          <p:spPr bwMode="auto">
            <a:xfrm>
              <a:off x="1982788" y="1670050"/>
              <a:ext cx="1154112" cy="271463"/>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空き枠確認</a:t>
              </a:r>
            </a:p>
          </p:txBody>
        </p:sp>
        <p:sp>
          <p:nvSpPr>
            <p:cNvPr id="70680" name="角丸四角形 31">
              <a:extLst>
                <a:ext uri="{FF2B5EF4-FFF2-40B4-BE49-F238E27FC236}">
                  <a16:creationId xmlns:a16="http://schemas.microsoft.com/office/drawing/2014/main" id="{B138AC4A-B5C7-4E26-B569-076136193D11}"/>
                </a:ext>
              </a:extLst>
            </p:cNvPr>
            <p:cNvSpPr>
              <a:spLocks noChangeArrowheads="1"/>
            </p:cNvSpPr>
            <p:nvPr/>
          </p:nvSpPr>
          <p:spPr bwMode="auto">
            <a:xfrm>
              <a:off x="1982788" y="4051300"/>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入稿</a:t>
              </a:r>
            </a:p>
          </p:txBody>
        </p:sp>
        <p:sp>
          <p:nvSpPr>
            <p:cNvPr id="70681" name="角丸四角形 32">
              <a:extLst>
                <a:ext uri="{FF2B5EF4-FFF2-40B4-BE49-F238E27FC236}">
                  <a16:creationId xmlns:a16="http://schemas.microsoft.com/office/drawing/2014/main" id="{0110EE19-3E1F-40D8-80AF-356A30661A1C}"/>
                </a:ext>
              </a:extLst>
            </p:cNvPr>
            <p:cNvSpPr>
              <a:spLocks noChangeArrowheads="1"/>
            </p:cNvSpPr>
            <p:nvPr/>
          </p:nvSpPr>
          <p:spPr bwMode="auto">
            <a:xfrm>
              <a:off x="1982788" y="500538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掲載開始</a:t>
              </a:r>
            </a:p>
          </p:txBody>
        </p:sp>
        <p:sp>
          <p:nvSpPr>
            <p:cNvPr id="70682" name="角丸四角形 36">
              <a:extLst>
                <a:ext uri="{FF2B5EF4-FFF2-40B4-BE49-F238E27FC236}">
                  <a16:creationId xmlns:a16="http://schemas.microsoft.com/office/drawing/2014/main" id="{7B4182E4-8B55-4752-A407-D7EF7A783223}"/>
                </a:ext>
              </a:extLst>
            </p:cNvPr>
            <p:cNvSpPr>
              <a:spLocks noChangeArrowheads="1"/>
            </p:cNvSpPr>
            <p:nvPr/>
          </p:nvSpPr>
          <p:spPr bwMode="auto">
            <a:xfrm>
              <a:off x="1982788" y="1184275"/>
              <a:ext cx="1154112" cy="273050"/>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広告主 審査</a:t>
              </a:r>
            </a:p>
          </p:txBody>
        </p:sp>
        <p:sp>
          <p:nvSpPr>
            <p:cNvPr id="70683" name="角丸四角形 37">
              <a:extLst>
                <a:ext uri="{FF2B5EF4-FFF2-40B4-BE49-F238E27FC236}">
                  <a16:creationId xmlns:a16="http://schemas.microsoft.com/office/drawing/2014/main" id="{A47828DB-1972-426D-B703-1EB4CE11438D}"/>
                </a:ext>
              </a:extLst>
            </p:cNvPr>
            <p:cNvSpPr>
              <a:spLocks noChangeArrowheads="1"/>
            </p:cNvSpPr>
            <p:nvPr/>
          </p:nvSpPr>
          <p:spPr bwMode="auto">
            <a:xfrm>
              <a:off x="1982788" y="4632325"/>
              <a:ext cx="1154112" cy="273050"/>
            </a:xfrm>
            <a:prstGeom prst="roundRect">
              <a:avLst>
                <a:gd name="adj" fmla="val 16667"/>
              </a:avLst>
            </a:prstGeom>
            <a:solidFill>
              <a:schemeClr val="bg1"/>
            </a:solidFill>
            <a:ln>
              <a:noFill/>
            </a:ln>
            <a:extLst>
              <a:ext uri="{91240B29-F687-4F45-9708-019B960494DF}">
                <a14:hiddenLine xmlns:a14="http://schemas.microsoft.com/office/drawing/2010/main" w="317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200" dirty="0">
                  <a:latin typeface="游明朝" panose="02020400000000000000" pitchFamily="18" charset="-128"/>
                  <a:ea typeface="游明朝" panose="02020400000000000000" pitchFamily="18" charset="-128"/>
                </a:rPr>
                <a:t>FIX</a:t>
              </a:r>
              <a:endParaRPr lang="ja-JP" altLang="en-US" sz="1200">
                <a:latin typeface="游明朝" panose="02020400000000000000" pitchFamily="18" charset="-128"/>
                <a:ea typeface="游明朝" panose="02020400000000000000" pitchFamily="18" charset="-128"/>
              </a:endParaRPr>
            </a:p>
          </p:txBody>
        </p:sp>
        <p:sp>
          <p:nvSpPr>
            <p:cNvPr id="39" name="下矢印 38">
              <a:extLst>
                <a:ext uri="{FF2B5EF4-FFF2-40B4-BE49-F238E27FC236}">
                  <a16:creationId xmlns:a16="http://schemas.microsoft.com/office/drawing/2014/main" id="{22C5A727-3E56-47E6-B821-9EE9D1564687}"/>
                </a:ext>
              </a:extLst>
            </p:cNvPr>
            <p:cNvSpPr/>
            <p:nvPr/>
          </p:nvSpPr>
          <p:spPr>
            <a:xfrm>
              <a:off x="1349375" y="1092200"/>
              <a:ext cx="500558" cy="4249738"/>
            </a:xfrm>
            <a:prstGeom prst="downArrow">
              <a:avLst/>
            </a:prstGeom>
            <a:solidFill>
              <a:srgbClr val="5D6EB3"/>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0" name="円/楕円 39">
              <a:extLst>
                <a:ext uri="{FF2B5EF4-FFF2-40B4-BE49-F238E27FC236}">
                  <a16:creationId xmlns:a16="http://schemas.microsoft.com/office/drawing/2014/main" id="{840B33DA-A962-4172-A227-22512DE6D9BB}"/>
                </a:ext>
              </a:extLst>
            </p:cNvPr>
            <p:cNvSpPr/>
            <p:nvPr/>
          </p:nvSpPr>
          <p:spPr>
            <a:xfrm>
              <a:off x="1526042" y="4111024"/>
              <a:ext cx="147223" cy="148446"/>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1" name="円/楕円 40">
              <a:extLst>
                <a:ext uri="{FF2B5EF4-FFF2-40B4-BE49-F238E27FC236}">
                  <a16:creationId xmlns:a16="http://schemas.microsoft.com/office/drawing/2014/main" id="{286D9540-68BB-4F55-A3B0-106F4B18DD1D}"/>
                </a:ext>
              </a:extLst>
            </p:cNvPr>
            <p:cNvSpPr/>
            <p:nvPr/>
          </p:nvSpPr>
          <p:spPr>
            <a:xfrm>
              <a:off x="1526042" y="5066066"/>
              <a:ext cx="147223" cy="145817"/>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2" name="直線コネクタ 41">
              <a:extLst>
                <a:ext uri="{FF2B5EF4-FFF2-40B4-BE49-F238E27FC236}">
                  <a16:creationId xmlns:a16="http://schemas.microsoft.com/office/drawing/2014/main" id="{8DCB60FC-85F3-4D8B-AE6D-E1D4C29D62D8}"/>
                </a:ext>
              </a:extLst>
            </p:cNvPr>
            <p:cNvCxnSpPr>
              <a:stCxn id="40" idx="6"/>
              <a:endCxn id="70680" idx="1"/>
            </p:cNvCxnSpPr>
            <p:nvPr/>
          </p:nvCxnSpPr>
          <p:spPr>
            <a:xfrm>
              <a:off x="1673266" y="4185904"/>
              <a:ext cx="309869" cy="13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FDB628B7-0780-4A87-A8EA-AE02A96E0C94}"/>
                </a:ext>
              </a:extLst>
            </p:cNvPr>
            <p:cNvCxnSpPr>
              <a:stCxn id="41" idx="6"/>
              <a:endCxn id="70681" idx="1"/>
            </p:cNvCxnSpPr>
            <p:nvPr/>
          </p:nvCxnSpPr>
          <p:spPr>
            <a:xfrm>
              <a:off x="1673266" y="5138318"/>
              <a:ext cx="309869" cy="262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円/楕円 43">
              <a:extLst>
                <a:ext uri="{FF2B5EF4-FFF2-40B4-BE49-F238E27FC236}">
                  <a16:creationId xmlns:a16="http://schemas.microsoft.com/office/drawing/2014/main" id="{AF0ADF81-E4F7-4D6F-BFF5-0E3824B6477D}"/>
                </a:ext>
              </a:extLst>
            </p:cNvPr>
            <p:cNvSpPr/>
            <p:nvPr/>
          </p:nvSpPr>
          <p:spPr>
            <a:xfrm>
              <a:off x="1526042" y="3575045"/>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5" name="直線コネクタ 44">
              <a:extLst>
                <a:ext uri="{FF2B5EF4-FFF2-40B4-BE49-F238E27FC236}">
                  <a16:creationId xmlns:a16="http://schemas.microsoft.com/office/drawing/2014/main" id="{C976388B-2E54-4355-9DFB-6296C64153E2}"/>
                </a:ext>
              </a:extLst>
            </p:cNvPr>
            <p:cNvCxnSpPr>
              <a:stCxn id="44" idx="6"/>
              <a:endCxn id="70678" idx="1"/>
            </p:cNvCxnSpPr>
            <p:nvPr/>
          </p:nvCxnSpPr>
          <p:spPr>
            <a:xfrm>
              <a:off x="1673266" y="364861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円/楕円 45">
              <a:extLst>
                <a:ext uri="{FF2B5EF4-FFF2-40B4-BE49-F238E27FC236}">
                  <a16:creationId xmlns:a16="http://schemas.microsoft.com/office/drawing/2014/main" id="{9B49F551-F902-47A7-B343-8FEA785D611A}"/>
                </a:ext>
              </a:extLst>
            </p:cNvPr>
            <p:cNvSpPr/>
            <p:nvPr/>
          </p:nvSpPr>
          <p:spPr>
            <a:xfrm>
              <a:off x="1526042" y="1244586"/>
              <a:ext cx="147223" cy="147132"/>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7" name="円/楕円 46">
              <a:extLst>
                <a:ext uri="{FF2B5EF4-FFF2-40B4-BE49-F238E27FC236}">
                  <a16:creationId xmlns:a16="http://schemas.microsoft.com/office/drawing/2014/main" id="{38964E6D-B0C5-4404-8210-321804D25984}"/>
                </a:ext>
              </a:extLst>
            </p:cNvPr>
            <p:cNvSpPr/>
            <p:nvPr/>
          </p:nvSpPr>
          <p:spPr>
            <a:xfrm>
              <a:off x="1526042" y="1731960"/>
              <a:ext cx="147223" cy="145817"/>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8" name="直線コネクタ 47">
              <a:extLst>
                <a:ext uri="{FF2B5EF4-FFF2-40B4-BE49-F238E27FC236}">
                  <a16:creationId xmlns:a16="http://schemas.microsoft.com/office/drawing/2014/main" id="{38332C5C-FAD9-4C90-9F3F-D8E77DC9712C}"/>
                </a:ext>
              </a:extLst>
            </p:cNvPr>
            <p:cNvCxnSpPr>
              <a:stCxn id="47" idx="6"/>
              <a:endCxn id="70679" idx="1"/>
            </p:cNvCxnSpPr>
            <p:nvPr/>
          </p:nvCxnSpPr>
          <p:spPr>
            <a:xfrm>
              <a:off x="1673266" y="1805526"/>
              <a:ext cx="309869" cy="131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31830C60-ABC5-4509-88E4-081D50841E06}"/>
                </a:ext>
              </a:extLst>
            </p:cNvPr>
            <p:cNvCxnSpPr>
              <a:stCxn id="46" idx="6"/>
              <a:endCxn id="70682" idx="1"/>
            </p:cNvCxnSpPr>
            <p:nvPr/>
          </p:nvCxnSpPr>
          <p:spPr>
            <a:xfrm>
              <a:off x="1673266" y="1318152"/>
              <a:ext cx="309869" cy="262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0695" name="正方形/長方形 49">
              <a:extLst>
                <a:ext uri="{FF2B5EF4-FFF2-40B4-BE49-F238E27FC236}">
                  <a16:creationId xmlns:a16="http://schemas.microsoft.com/office/drawing/2014/main" id="{31A108FE-AAC5-47FE-B141-8F0245B9F0C2}"/>
                </a:ext>
              </a:extLst>
            </p:cNvPr>
            <p:cNvSpPr>
              <a:spLocks noChangeArrowheads="1"/>
            </p:cNvSpPr>
            <p:nvPr/>
          </p:nvSpPr>
          <p:spPr bwMode="auto">
            <a:xfrm>
              <a:off x="1960701" y="3770783"/>
              <a:ext cx="1369874"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700">
                  <a:latin typeface="游明朝" panose="02020400000000000000" pitchFamily="18" charset="-128"/>
                  <a:ea typeface="游明朝" panose="02020400000000000000" pitchFamily="18" charset="-128"/>
                </a:rPr>
                <a:t>期日</a:t>
              </a:r>
              <a:r>
                <a:rPr lang="en-US" altLang="ja-JP" sz="700" dirty="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dirty="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dirty="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6" name="正方形/長方形 50">
              <a:extLst>
                <a:ext uri="{FF2B5EF4-FFF2-40B4-BE49-F238E27FC236}">
                  <a16:creationId xmlns:a16="http://schemas.microsoft.com/office/drawing/2014/main" id="{956F5772-5981-4CAC-A25E-A112EED9AC67}"/>
                </a:ext>
              </a:extLst>
            </p:cNvPr>
            <p:cNvSpPr>
              <a:spLocks noChangeArrowheads="1"/>
            </p:cNvSpPr>
            <p:nvPr/>
          </p:nvSpPr>
          <p:spPr bwMode="auto">
            <a:xfrm>
              <a:off x="1960701" y="4305448"/>
              <a:ext cx="1369874"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700">
                  <a:latin typeface="游明朝" panose="02020400000000000000" pitchFamily="18" charset="-128"/>
                  <a:ea typeface="游明朝" panose="02020400000000000000" pitchFamily="18" charset="-128"/>
                </a:rPr>
                <a:t>期日</a:t>
              </a:r>
              <a:r>
                <a:rPr lang="en-US" altLang="ja-JP" sz="700" dirty="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dirty="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dirty="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7" name="角丸四角形 23">
              <a:extLst>
                <a:ext uri="{FF2B5EF4-FFF2-40B4-BE49-F238E27FC236}">
                  <a16:creationId xmlns:a16="http://schemas.microsoft.com/office/drawing/2014/main" id="{1856455B-A223-4DBB-BAA1-CBCDF28FBB86}"/>
                </a:ext>
              </a:extLst>
            </p:cNvPr>
            <p:cNvSpPr>
              <a:spLocks noChangeArrowheads="1"/>
            </p:cNvSpPr>
            <p:nvPr/>
          </p:nvSpPr>
          <p:spPr bwMode="auto">
            <a:xfrm>
              <a:off x="1982788" y="3011488"/>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考査</a:t>
              </a:r>
            </a:p>
          </p:txBody>
        </p:sp>
        <p:sp>
          <p:nvSpPr>
            <p:cNvPr id="53" name="円/楕円 3">
              <a:extLst>
                <a:ext uri="{FF2B5EF4-FFF2-40B4-BE49-F238E27FC236}">
                  <a16:creationId xmlns:a16="http://schemas.microsoft.com/office/drawing/2014/main" id="{960D29B4-543D-411A-81D7-D3C903C48DE8}"/>
                </a:ext>
              </a:extLst>
            </p:cNvPr>
            <p:cNvSpPr/>
            <p:nvPr/>
          </p:nvSpPr>
          <p:spPr>
            <a:xfrm>
              <a:off x="1526042" y="3073221"/>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4" name="直線コネクタ 53">
              <a:extLst>
                <a:ext uri="{FF2B5EF4-FFF2-40B4-BE49-F238E27FC236}">
                  <a16:creationId xmlns:a16="http://schemas.microsoft.com/office/drawing/2014/main" id="{C9708E88-B37B-4F26-A68F-8CA98B2CF4DF}"/>
                </a:ext>
              </a:extLst>
            </p:cNvPr>
            <p:cNvCxnSpPr>
              <a:stCxn id="53" idx="6"/>
              <a:endCxn id="70697" idx="1"/>
            </p:cNvCxnSpPr>
            <p:nvPr/>
          </p:nvCxnSpPr>
          <p:spPr>
            <a:xfrm>
              <a:off x="1673266" y="3146787"/>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0" name="角丸四角形 16">
              <a:extLst>
                <a:ext uri="{FF2B5EF4-FFF2-40B4-BE49-F238E27FC236}">
                  <a16:creationId xmlns:a16="http://schemas.microsoft.com/office/drawing/2014/main" id="{1EE7931B-C8DC-4BCE-A576-CC6A274DAA0A}"/>
                </a:ext>
              </a:extLst>
            </p:cNvPr>
            <p:cNvSpPr>
              <a:spLocks noChangeArrowheads="1"/>
            </p:cNvSpPr>
            <p:nvPr/>
          </p:nvSpPr>
          <p:spPr bwMode="auto">
            <a:xfrm>
              <a:off x="1982788" y="211613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仮押さえ</a:t>
              </a:r>
            </a:p>
          </p:txBody>
        </p:sp>
        <p:sp>
          <p:nvSpPr>
            <p:cNvPr id="56" name="円/楕円 44">
              <a:extLst>
                <a:ext uri="{FF2B5EF4-FFF2-40B4-BE49-F238E27FC236}">
                  <a16:creationId xmlns:a16="http://schemas.microsoft.com/office/drawing/2014/main" id="{5EB1FEF7-8BB7-40C9-91AC-7ECC051DB737}"/>
                </a:ext>
              </a:extLst>
            </p:cNvPr>
            <p:cNvSpPr/>
            <p:nvPr/>
          </p:nvSpPr>
          <p:spPr>
            <a:xfrm>
              <a:off x="1526042" y="2175982"/>
              <a:ext cx="147223" cy="148445"/>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7" name="直線コネクタ 56">
              <a:extLst>
                <a:ext uri="{FF2B5EF4-FFF2-40B4-BE49-F238E27FC236}">
                  <a16:creationId xmlns:a16="http://schemas.microsoft.com/office/drawing/2014/main" id="{3D000D9C-1D08-41A2-A125-E6C4C16EEAA7}"/>
                </a:ext>
              </a:extLst>
            </p:cNvPr>
            <p:cNvCxnSpPr>
              <a:stCxn id="56" idx="6"/>
              <a:endCxn id="70700" idx="1"/>
            </p:cNvCxnSpPr>
            <p:nvPr/>
          </p:nvCxnSpPr>
          <p:spPr>
            <a:xfrm>
              <a:off x="1673266" y="225086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4" name="正方形/長方形 58">
              <a:extLst>
                <a:ext uri="{FF2B5EF4-FFF2-40B4-BE49-F238E27FC236}">
                  <a16:creationId xmlns:a16="http://schemas.microsoft.com/office/drawing/2014/main" id="{5A5E4CFD-77FA-46B6-9632-60DE583795CD}"/>
                </a:ext>
              </a:extLst>
            </p:cNvPr>
            <p:cNvSpPr>
              <a:spLocks noChangeArrowheads="1"/>
            </p:cNvSpPr>
            <p:nvPr/>
          </p:nvSpPr>
          <p:spPr bwMode="auto">
            <a:xfrm>
              <a:off x="1960701" y="3272900"/>
              <a:ext cx="1200217"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700" dirty="0">
                  <a:latin typeface="游明朝" panose="02020400000000000000" pitchFamily="18" charset="-128"/>
                  <a:ea typeface="游明朝" panose="02020400000000000000" pitchFamily="18" charset="-128"/>
                </a:rPr>
                <a:t>CC: check@tokyo-prime.jp</a:t>
              </a:r>
              <a:endParaRPr lang="ja-JP" altLang="en-US" sz="700">
                <a:latin typeface="游明朝" panose="02020400000000000000" pitchFamily="18" charset="-128"/>
                <a:ea typeface="游明朝" panose="02020400000000000000" pitchFamily="18" charset="-128"/>
              </a:endParaRPr>
            </a:p>
          </p:txBody>
        </p:sp>
      </p:grpSp>
      <p:sp>
        <p:nvSpPr>
          <p:cNvPr id="70677" name="テキスト プレースホルダー 2">
            <a:extLst>
              <a:ext uri="{FF2B5EF4-FFF2-40B4-BE49-F238E27FC236}">
                <a16:creationId xmlns:a16="http://schemas.microsoft.com/office/drawing/2014/main" id="{E72D4A21-14A3-4CC2-BDE5-D7AD8DB0259E}"/>
              </a:ext>
            </a:extLst>
          </p:cNvPr>
          <p:cNvSpPr txBox="1">
            <a:spLocks noChangeArrowheads="1"/>
          </p:cNvSpPr>
          <p:nvPr/>
        </p:nvSpPr>
        <p:spPr bwMode="auto">
          <a:xfrm>
            <a:off x="446088" y="415925"/>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申込から掲載開始まで</a:t>
            </a:r>
          </a:p>
        </p:txBody>
      </p:sp>
    </p:spTree>
    <p:extLst>
      <p:ext uri="{BB962C8B-B14F-4D97-AF65-F5344CB8AC3E}">
        <p14:creationId xmlns:p14="http://schemas.microsoft.com/office/powerpoint/2010/main" val="15966168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9" name="テキスト プレースホルダー 2">
            <a:extLst>
              <a:ext uri="{FF2B5EF4-FFF2-40B4-BE49-F238E27FC236}">
                <a16:creationId xmlns:a16="http://schemas.microsoft.com/office/drawing/2014/main" id="{B53ADAEE-D87F-4D32-B570-3D79DA88769A}"/>
              </a:ext>
            </a:extLst>
          </p:cNvPr>
          <p:cNvSpPr txBox="1">
            <a:spLocks noChangeArrowheads="1"/>
          </p:cNvSpPr>
          <p:nvPr/>
        </p:nvSpPr>
        <p:spPr bwMode="auto">
          <a:xfrm>
            <a:off x="455612" y="420688"/>
            <a:ext cx="9954087"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rgbClr val="595959"/>
                </a:solidFill>
                <a:latin typeface="游明朝 Demibold" panose="02020600000000000000" pitchFamily="18" charset="-128"/>
                <a:ea typeface="游明朝 Demibold" panose="02020600000000000000" pitchFamily="18" charset="-128"/>
              </a:rPr>
              <a:t>各種フォーム、メールフォーマット</a:t>
            </a:r>
            <a:endParaRPr kumimoji="1" lang="en-US" altLang="ja-JP" sz="1600" b="1" dirty="0">
              <a:solidFill>
                <a:srgbClr val="595959"/>
              </a:solidFill>
              <a:latin typeface="游明朝 Demibold" panose="02020600000000000000" pitchFamily="18" charset="-128"/>
              <a:ea typeface="游明朝 Demibold" panose="02020600000000000000" pitchFamily="18" charset="-128"/>
            </a:endParaRPr>
          </a:p>
          <a:p>
            <a:pPr eaLnBrk="1" hangingPunct="1">
              <a:lnSpc>
                <a:spcPct val="90000"/>
              </a:lnSpc>
              <a:spcBef>
                <a:spcPts val="1100"/>
              </a:spcBef>
            </a:pPr>
            <a:r>
              <a:rPr kumimoji="1" lang="ja-JP" altLang="en-US" sz="1300" b="1">
                <a:solidFill>
                  <a:srgbClr val="595959"/>
                </a:solidFill>
                <a:latin typeface="游明朝 Demibold" panose="02020600000000000000" pitchFamily="18" charset="-128"/>
                <a:ea typeface="游明朝 Demibold" panose="02020600000000000000" pitchFamily="18" charset="-128"/>
              </a:rPr>
              <a:t>仮押さえ、申込、入稿フォームの共有は担当営業にご依頼いただくか、お問い合わせフォームよりご連絡ください。</a:t>
            </a:r>
            <a:endParaRPr kumimoji="1" lang="en-US" altLang="ja-JP" sz="1300" b="1" dirty="0">
              <a:solidFill>
                <a:srgbClr val="595959"/>
              </a:solidFill>
              <a:latin typeface="游明朝 Demibold" panose="02020600000000000000" pitchFamily="18" charset="-128"/>
              <a:ea typeface="游明朝 Demibold" panose="02020600000000000000" pitchFamily="18" charset="-128"/>
            </a:endParaRPr>
          </a:p>
        </p:txBody>
      </p:sp>
      <p:sp>
        <p:nvSpPr>
          <p:cNvPr id="76805" name="Text Box 7">
            <a:extLst>
              <a:ext uri="{FF2B5EF4-FFF2-40B4-BE49-F238E27FC236}">
                <a16:creationId xmlns:a16="http://schemas.microsoft.com/office/drawing/2014/main" id="{4E5801EB-5ED7-494E-AA6F-C5B9CC50931A}"/>
              </a:ext>
            </a:extLst>
          </p:cNvPr>
          <p:cNvSpPr txBox="1">
            <a:spLocks noChangeArrowheads="1"/>
          </p:cNvSpPr>
          <p:nvPr/>
        </p:nvSpPr>
        <p:spPr bwMode="auto">
          <a:xfrm>
            <a:off x="7496784" y="7063802"/>
            <a:ext cx="2079625" cy="22225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p:txBody>
      </p:sp>
      <p:sp>
        <p:nvSpPr>
          <p:cNvPr id="76807" name="Text Box 7">
            <a:extLst>
              <a:ext uri="{FF2B5EF4-FFF2-40B4-BE49-F238E27FC236}">
                <a16:creationId xmlns:a16="http://schemas.microsoft.com/office/drawing/2014/main" id="{2B4DB31F-F99D-46B6-BA6C-62FB95E5A305}"/>
              </a:ext>
            </a:extLst>
          </p:cNvPr>
          <p:cNvSpPr txBox="1">
            <a:spLocks noChangeArrowheads="1"/>
          </p:cNvSpPr>
          <p:nvPr/>
        </p:nvSpPr>
        <p:spPr bwMode="auto">
          <a:xfrm>
            <a:off x="7750175" y="1454150"/>
            <a:ext cx="2410033" cy="35560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入稿（フォーム）</a:t>
            </a:r>
          </a:p>
        </p:txBody>
      </p:sp>
      <p:sp>
        <p:nvSpPr>
          <p:cNvPr id="76809" name="Text Box 7">
            <a:extLst>
              <a:ext uri="{FF2B5EF4-FFF2-40B4-BE49-F238E27FC236}">
                <a16:creationId xmlns:a16="http://schemas.microsoft.com/office/drawing/2014/main" id="{ABF8AA53-BC72-40C2-92F3-A716DF947E8A}"/>
              </a:ext>
            </a:extLst>
          </p:cNvPr>
          <p:cNvSpPr txBox="1">
            <a:spLocks noChangeArrowheads="1"/>
          </p:cNvSpPr>
          <p:nvPr/>
        </p:nvSpPr>
        <p:spPr bwMode="auto">
          <a:xfrm>
            <a:off x="3932895" y="1454150"/>
            <a:ext cx="3938225"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仮押さえ・申込（フォーム）</a:t>
            </a:r>
          </a:p>
        </p:txBody>
      </p:sp>
      <p:sp>
        <p:nvSpPr>
          <p:cNvPr id="76810" name="Text Box 7">
            <a:extLst>
              <a:ext uri="{FF2B5EF4-FFF2-40B4-BE49-F238E27FC236}">
                <a16:creationId xmlns:a16="http://schemas.microsoft.com/office/drawing/2014/main" id="{0C74396A-1773-4F2A-A178-5EAF142B6B85}"/>
              </a:ext>
            </a:extLst>
          </p:cNvPr>
          <p:cNvSpPr txBox="1">
            <a:spLocks noChangeArrowheads="1"/>
          </p:cNvSpPr>
          <p:nvPr/>
        </p:nvSpPr>
        <p:spPr bwMode="auto">
          <a:xfrm>
            <a:off x="3952020" y="7085320"/>
            <a:ext cx="2787332" cy="404917"/>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仮押さえ有効期間</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仮押さえ依頼日を含む</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営業日後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申込締切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a:p>
            <a:pPr eaLnBrk="1" hangingPunct="1">
              <a:spcBef>
                <a:spcPct val="50000"/>
              </a:spcBef>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p:txBody>
      </p:sp>
      <p:grpSp>
        <p:nvGrpSpPr>
          <p:cNvPr id="71686" name="グループ化 4">
            <a:extLst>
              <a:ext uri="{FF2B5EF4-FFF2-40B4-BE49-F238E27FC236}">
                <a16:creationId xmlns:a16="http://schemas.microsoft.com/office/drawing/2014/main" id="{F64E35D7-3E7F-410F-B694-0891B08020FC}"/>
              </a:ext>
            </a:extLst>
          </p:cNvPr>
          <p:cNvGrpSpPr>
            <a:grpSpLocks/>
          </p:cNvGrpSpPr>
          <p:nvPr/>
        </p:nvGrpSpPr>
        <p:grpSpPr bwMode="auto">
          <a:xfrm>
            <a:off x="409575" y="1466850"/>
            <a:ext cx="3523320" cy="4928674"/>
            <a:chOff x="741363" y="1416050"/>
            <a:chExt cx="3523320" cy="4928674"/>
          </a:xfrm>
        </p:grpSpPr>
        <p:sp>
          <p:nvSpPr>
            <p:cNvPr id="76811" name="Rectangle 4">
              <a:extLst>
                <a:ext uri="{FF2B5EF4-FFF2-40B4-BE49-F238E27FC236}">
                  <a16:creationId xmlns:a16="http://schemas.microsoft.com/office/drawing/2014/main" id="{B54181BC-C67C-40FF-A35C-8270BB412A32}"/>
                </a:ext>
              </a:extLst>
            </p:cNvPr>
            <p:cNvSpPr>
              <a:spLocks noChangeArrowheads="1"/>
            </p:cNvSpPr>
            <p:nvPr/>
          </p:nvSpPr>
          <p:spPr bwMode="auto">
            <a:xfrm>
              <a:off x="823912" y="1771650"/>
              <a:ext cx="2602061" cy="3652933"/>
            </a:xfrm>
            <a:prstGeom prst="rect">
              <a:avLst/>
            </a:prstGeom>
            <a:solidFill>
              <a:schemeClr val="bg1"/>
            </a:solidFill>
            <a:ln w="3175">
              <a:noFill/>
              <a:miter lim="800000"/>
              <a:headEnd/>
              <a:tailEnd/>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：当社営業担当者</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CC</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check@tokyo-prime.jp</a:t>
              </a: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件名：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考査依頼案件</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・代理店名：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・告知内容（サービス名）：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出稿予定</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全て</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・掲載予定クリエイティブ：</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備考：</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p:txBody>
        </p:sp>
        <p:sp>
          <p:nvSpPr>
            <p:cNvPr id="76812" name="Text Box 7">
              <a:extLst>
                <a:ext uri="{FF2B5EF4-FFF2-40B4-BE49-F238E27FC236}">
                  <a16:creationId xmlns:a16="http://schemas.microsoft.com/office/drawing/2014/main" id="{734AEA7D-ED1C-471B-BCB6-F6DD0E098999}"/>
                </a:ext>
              </a:extLst>
            </p:cNvPr>
            <p:cNvSpPr txBox="1">
              <a:spLocks noChangeArrowheads="1"/>
            </p:cNvSpPr>
            <p:nvPr/>
          </p:nvSpPr>
          <p:spPr bwMode="auto">
            <a:xfrm>
              <a:off x="787401" y="1416050"/>
              <a:ext cx="1843086"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考査（メール）</a:t>
              </a:r>
            </a:p>
          </p:txBody>
        </p:sp>
        <p:sp>
          <p:nvSpPr>
            <p:cNvPr id="76813" name="Text Box 7">
              <a:extLst>
                <a:ext uri="{FF2B5EF4-FFF2-40B4-BE49-F238E27FC236}">
                  <a16:creationId xmlns:a16="http://schemas.microsoft.com/office/drawing/2014/main" id="{4F79CA47-043D-4DF4-8561-4730AEA2DC17}"/>
                </a:ext>
              </a:extLst>
            </p:cNvPr>
            <p:cNvSpPr txBox="1">
              <a:spLocks noChangeArrowheads="1"/>
            </p:cNvSpPr>
            <p:nvPr/>
          </p:nvSpPr>
          <p:spPr bwMode="auto">
            <a:xfrm>
              <a:off x="741363" y="5485887"/>
              <a:ext cx="3523320" cy="858837"/>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締切：入稿期日の</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ただし、初回お申込みの広告主様は、考査完了後の仮押、申込受領となります</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考査は余裕をもってご依頼ください</a:t>
              </a:r>
            </a:p>
          </p:txBody>
        </p:sp>
      </p:grpSp>
      <p:pic>
        <p:nvPicPr>
          <p:cNvPr id="24" name="図 23" descr="パソコンの画面&#10;&#10;自動的に生成された説明">
            <a:extLst>
              <a:ext uri="{FF2B5EF4-FFF2-40B4-BE49-F238E27FC236}">
                <a16:creationId xmlns:a16="http://schemas.microsoft.com/office/drawing/2014/main" id="{873498F8-1EA2-A84A-964C-000434CF0B2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19981" y="1822450"/>
            <a:ext cx="2923679" cy="5233791"/>
          </a:xfrm>
          <a:prstGeom prst="rect">
            <a:avLst/>
          </a:prstGeom>
          <a:ln>
            <a:noFill/>
          </a:ln>
        </p:spPr>
      </p:pic>
      <p:pic>
        <p:nvPicPr>
          <p:cNvPr id="4" name="図 3" descr="テーブル&#10;&#10;自動的に生成された説明">
            <a:extLst>
              <a:ext uri="{FF2B5EF4-FFF2-40B4-BE49-F238E27FC236}">
                <a16:creationId xmlns:a16="http://schemas.microsoft.com/office/drawing/2014/main" id="{D4FD9D0E-E054-5240-BFCA-00DB248827D5}"/>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896661" y="1762322"/>
            <a:ext cx="2787332" cy="5283108"/>
          </a:xfrm>
          <a:prstGeom prst="rect">
            <a:avLst/>
          </a:prstGeom>
        </p:spPr>
      </p:pic>
    </p:spTree>
    <p:extLst>
      <p:ext uri="{BB962C8B-B14F-4D97-AF65-F5344CB8AC3E}">
        <p14:creationId xmlns:p14="http://schemas.microsoft.com/office/powerpoint/2010/main" val="13247071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図 2" descr="車, ミラー, 車のミラー, 眺め が含まれている画像&#10;&#10;自動的に生成された説明">
            <a:extLst>
              <a:ext uri="{FF2B5EF4-FFF2-40B4-BE49-F238E27FC236}">
                <a16:creationId xmlns:a16="http://schemas.microsoft.com/office/drawing/2014/main" id="{F8879EDB-D1BD-45DD-B5C2-A36A18554BF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9833"/>
            <a:ext cx="10691814" cy="6423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タイトル 10">
            <a:extLst>
              <a:ext uri="{FF2B5EF4-FFF2-40B4-BE49-F238E27FC236}">
                <a16:creationId xmlns:a16="http://schemas.microsoft.com/office/drawing/2014/main" id="{93D04747-6D99-45DB-B460-3ACA033EEC28}"/>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入稿規定／キャンセル規定／注意事項</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BD68F28-6C7C-4907-8022-7A1E5B704EEB}"/>
              </a:ext>
            </a:extLst>
          </p:cNvPr>
          <p:cNvSpPr/>
          <p:nvPr/>
        </p:nvSpPr>
        <p:spPr>
          <a:xfrm>
            <a:off x="558800" y="431800"/>
            <a:ext cx="9899650" cy="5189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pic>
        <p:nvPicPr>
          <p:cNvPr id="10" name="図 9" descr="夜の都会の景色&#10;&#10;自動的に生成された説明">
            <a:extLst>
              <a:ext uri="{FF2B5EF4-FFF2-40B4-BE49-F238E27FC236}">
                <a16:creationId xmlns:a16="http://schemas.microsoft.com/office/drawing/2014/main" id="{93E43EC5-083F-1643-92AE-0CCA6B95625C}"/>
              </a:ext>
            </a:extLst>
          </p:cNvPr>
          <p:cNvPicPr>
            <a:picLocks noChangeAspect="1"/>
          </p:cNvPicPr>
          <p:nvPr/>
        </p:nvPicPr>
        <p:blipFill>
          <a:blip r:embed="rId3"/>
          <a:stretch>
            <a:fillRect/>
          </a:stretch>
        </p:blipFill>
        <p:spPr>
          <a:xfrm>
            <a:off x="789226" y="939494"/>
            <a:ext cx="5225271" cy="3265794"/>
          </a:xfrm>
          <a:prstGeom prst="rect">
            <a:avLst/>
          </a:prstGeom>
        </p:spPr>
      </p:pic>
      <p:sp>
        <p:nvSpPr>
          <p:cNvPr id="48" name="正方形/長方形 50">
            <a:extLst>
              <a:ext uri="{FF2B5EF4-FFF2-40B4-BE49-F238E27FC236}">
                <a16:creationId xmlns:a16="http://schemas.microsoft.com/office/drawing/2014/main" id="{260719F8-6AF5-4290-B9CF-8C3C3D3584D9}"/>
              </a:ext>
            </a:extLst>
          </p:cNvPr>
          <p:cNvSpPr/>
          <p:nvPr/>
        </p:nvSpPr>
        <p:spPr>
          <a:xfrm>
            <a:off x="793210" y="944193"/>
            <a:ext cx="5230812" cy="2951162"/>
          </a:xfrm>
          <a:prstGeom prst="rect">
            <a:avLst/>
          </a:prstGeom>
          <a:solidFill>
            <a:schemeClr val="tx1">
              <a:lumMod val="95000"/>
              <a:lumOff val="5000"/>
              <a:alpha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pic>
        <p:nvPicPr>
          <p:cNvPr id="32" name="図 1">
            <a:extLst>
              <a:ext uri="{FF2B5EF4-FFF2-40B4-BE49-F238E27FC236}">
                <a16:creationId xmlns:a16="http://schemas.microsoft.com/office/drawing/2014/main" id="{BC3885DD-09E7-3143-86DE-2585B676EF0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12088" y="881857"/>
            <a:ext cx="2325687"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グループ化 1">
            <a:extLst>
              <a:ext uri="{FF2B5EF4-FFF2-40B4-BE49-F238E27FC236}">
                <a16:creationId xmlns:a16="http://schemas.microsoft.com/office/drawing/2014/main" id="{9EB2DEE3-F5B3-CE4C-93AC-94DB7322191E}"/>
              </a:ext>
            </a:extLst>
          </p:cNvPr>
          <p:cNvGrpSpPr>
            <a:grpSpLocks/>
          </p:cNvGrpSpPr>
          <p:nvPr/>
        </p:nvGrpSpPr>
        <p:grpSpPr bwMode="auto">
          <a:xfrm>
            <a:off x="7812088" y="3086894"/>
            <a:ext cx="2314575" cy="1444625"/>
            <a:chOff x="7815263" y="2945191"/>
            <a:chExt cx="2314120" cy="1444219"/>
          </a:xfrm>
        </p:grpSpPr>
        <p:pic>
          <p:nvPicPr>
            <p:cNvPr id="35" name="図 29">
              <a:extLst>
                <a:ext uri="{FF2B5EF4-FFF2-40B4-BE49-F238E27FC236}">
                  <a16:creationId xmlns:a16="http://schemas.microsoft.com/office/drawing/2014/main" id="{C4438E2D-FBC0-7D43-94E5-2CC5AD0D6F8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818632" y="2945191"/>
              <a:ext cx="2310751" cy="1444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 descr="https://i.gyazo.com/3afd60f5b263a9deee16ae65ca9d29a5.jpg">
              <a:extLst>
                <a:ext uri="{FF2B5EF4-FFF2-40B4-BE49-F238E27FC236}">
                  <a16:creationId xmlns:a16="http://schemas.microsoft.com/office/drawing/2014/main" id="{50802CBC-B43B-7540-9DA3-C418BCB7D3E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815263" y="3079750"/>
              <a:ext cx="2309812"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565" name="テキスト ボックス 70">
            <a:extLst>
              <a:ext uri="{FF2B5EF4-FFF2-40B4-BE49-F238E27FC236}">
                <a16:creationId xmlns:a16="http://schemas.microsoft.com/office/drawing/2014/main" id="{B72C667F-58B3-462D-8E4C-C9EB7F9F14B4}"/>
              </a:ext>
            </a:extLst>
          </p:cNvPr>
          <p:cNvSpPr txBox="1">
            <a:spLocks noChangeArrowheads="1"/>
          </p:cNvSpPr>
          <p:nvPr/>
        </p:nvSpPr>
        <p:spPr bwMode="auto">
          <a:xfrm>
            <a:off x="7737475" y="2362200"/>
            <a:ext cx="270192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dirty="0">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dirty="0">
                <a:solidFill>
                  <a:srgbClr val="5D6EB3"/>
                </a:solidFill>
                <a:latin typeface="游明朝" panose="02020400000000000000" pitchFamily="18" charset="-128"/>
                <a:ea typeface="游明朝" panose="02020400000000000000" pitchFamily="18" charset="-128"/>
              </a:rPr>
              <a:t>A] </a:t>
            </a:r>
            <a:r>
              <a:rPr lang="ja-JP" altLang="en-US" sz="1000" b="1">
                <a:solidFill>
                  <a:srgbClr val="5D6EB3"/>
                </a:solidFill>
                <a:latin typeface="游明朝" panose="02020400000000000000" pitchFamily="18" charset="-128"/>
                <a:ea typeface="游明朝" panose="02020400000000000000" pitchFamily="18" charset="-128"/>
              </a:rPr>
              <a:t>二次元バーコード表示</a:t>
            </a:r>
            <a:r>
              <a:rPr lang="en-US" altLang="ja-JP" sz="1000" b="1" dirty="0">
                <a:solidFill>
                  <a:srgbClr val="5D6EB3"/>
                </a:solidFill>
                <a:latin typeface="游明朝" panose="02020400000000000000" pitchFamily="18" charset="-128"/>
                <a:ea typeface="游明朝" panose="02020400000000000000" pitchFamily="18" charset="-128"/>
              </a:rPr>
              <a:t> </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入稿された広告主名、</a:t>
            </a:r>
            <a:r>
              <a:rPr lang="en-US" altLang="ja-JP" sz="1000" b="1" dirty="0">
                <a:solidFill>
                  <a:srgbClr val="5D6EB3"/>
                </a:solidFill>
                <a:latin typeface="游明朝" panose="02020400000000000000" pitchFamily="18" charset="-128"/>
                <a:ea typeface="游明朝" panose="02020400000000000000" pitchFamily="18" charset="-128"/>
              </a:rPr>
              <a:t>URL</a:t>
            </a:r>
            <a:r>
              <a:rPr lang="ja-JP" altLang="en-US" sz="1000" b="1">
                <a:solidFill>
                  <a:srgbClr val="5D6EB3"/>
                </a:solidFill>
                <a:latin typeface="游明朝" panose="02020400000000000000" pitchFamily="18" charset="-128"/>
                <a:ea typeface="游明朝" panose="02020400000000000000" pitchFamily="18" charset="-128"/>
              </a:rPr>
              <a:t>から</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テキストと二次元バーコードを自動生成</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72710" name="テキスト ボックス 80">
            <a:extLst>
              <a:ext uri="{FF2B5EF4-FFF2-40B4-BE49-F238E27FC236}">
                <a16:creationId xmlns:a16="http://schemas.microsoft.com/office/drawing/2014/main" id="{74CBADD8-C392-4A77-A655-5E48C06F0852}"/>
              </a:ext>
            </a:extLst>
          </p:cNvPr>
          <p:cNvSpPr txBox="1">
            <a:spLocks noChangeArrowheads="1"/>
          </p:cNvSpPr>
          <p:nvPr/>
        </p:nvSpPr>
        <p:spPr bwMode="auto">
          <a:xfrm>
            <a:off x="7764463" y="4948238"/>
            <a:ext cx="2543175" cy="369887"/>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二次元バーコード、静止画いずれも</a:t>
            </a:r>
            <a:endParaRPr lang="en-US" altLang="ja-JP" sz="900" dirty="0">
              <a:solidFill>
                <a:schemeClr val="tx1">
                  <a:lumMod val="50000"/>
                  <a:lumOff val="50000"/>
                </a:schemeClr>
              </a:solidFill>
              <a:latin typeface="游明朝" panose="02020400000000000000" pitchFamily="18" charset="-128"/>
              <a:ea typeface="游明朝" panose="02020400000000000000" pitchFamily="18" charset="-128"/>
            </a:endParaRPr>
          </a:p>
          <a:p>
            <a:pPr eaLnBrk="1" hangingPunct="1">
              <a:defRPr/>
            </a:pP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画面をタップするか、</a:t>
            </a: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60</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秒経過で再生再開。</a:t>
            </a:r>
            <a:endParaRPr kumimoji="1" lang="ja-JP" altLang="en-US" sz="900">
              <a:solidFill>
                <a:schemeClr val="tx1">
                  <a:lumMod val="50000"/>
                  <a:lumOff val="50000"/>
                </a:schemeClr>
              </a:solidFill>
              <a:latin typeface="游明朝" panose="02020400000000000000" pitchFamily="18" charset="-128"/>
              <a:ea typeface="游明朝" panose="02020400000000000000" pitchFamily="18" charset="-128"/>
            </a:endParaRPr>
          </a:p>
        </p:txBody>
      </p:sp>
      <p:sp>
        <p:nvSpPr>
          <p:cNvPr id="38" name="正方形/長方形 87">
            <a:extLst>
              <a:ext uri="{FF2B5EF4-FFF2-40B4-BE49-F238E27FC236}">
                <a16:creationId xmlns:a16="http://schemas.microsoft.com/office/drawing/2014/main" id="{6BCE81A7-3935-4B4C-B9CE-119313C169F2}"/>
              </a:ext>
            </a:extLst>
          </p:cNvPr>
          <p:cNvSpPr>
            <a:spLocks noChangeAspect="1"/>
          </p:cNvSpPr>
          <p:nvPr/>
        </p:nvSpPr>
        <p:spPr>
          <a:xfrm>
            <a:off x="7888288" y="1465263"/>
            <a:ext cx="1071562" cy="27146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39" name="正方形/長方形 88">
            <a:extLst>
              <a:ext uri="{FF2B5EF4-FFF2-40B4-BE49-F238E27FC236}">
                <a16:creationId xmlns:a16="http://schemas.microsoft.com/office/drawing/2014/main" id="{0F52AB16-7BC6-4A34-937E-BBA9577E5ED9}"/>
              </a:ext>
            </a:extLst>
          </p:cNvPr>
          <p:cNvSpPr>
            <a:spLocks noChangeAspect="1"/>
          </p:cNvSpPr>
          <p:nvPr/>
        </p:nvSpPr>
        <p:spPr>
          <a:xfrm>
            <a:off x="9223375" y="1300163"/>
            <a:ext cx="619125" cy="60801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66569" name="テキスト ボックス 31">
            <a:extLst>
              <a:ext uri="{FF2B5EF4-FFF2-40B4-BE49-F238E27FC236}">
                <a16:creationId xmlns:a16="http://schemas.microsoft.com/office/drawing/2014/main" id="{418E000D-2FA6-4136-AE28-F3BC05E7300F}"/>
              </a:ext>
            </a:extLst>
          </p:cNvPr>
          <p:cNvSpPr txBox="1">
            <a:spLocks noChangeArrowheads="1"/>
          </p:cNvSpPr>
          <p:nvPr/>
        </p:nvSpPr>
        <p:spPr bwMode="auto">
          <a:xfrm>
            <a:off x="7756525" y="4548188"/>
            <a:ext cx="23193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dirty="0">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dirty="0">
                <a:solidFill>
                  <a:srgbClr val="5D6EB3"/>
                </a:solidFill>
                <a:latin typeface="游明朝" panose="02020400000000000000" pitchFamily="18" charset="-128"/>
                <a:ea typeface="游明朝" panose="02020400000000000000" pitchFamily="18" charset="-128"/>
              </a:rPr>
              <a:t>B] </a:t>
            </a:r>
            <a:r>
              <a:rPr lang="ja-JP" altLang="en-US" sz="1000" b="1">
                <a:solidFill>
                  <a:srgbClr val="5D6EB3"/>
                </a:solidFill>
                <a:latin typeface="游明朝" panose="02020400000000000000" pitchFamily="18" charset="-128"/>
                <a:ea typeface="游明朝" panose="02020400000000000000" pitchFamily="18" charset="-128"/>
              </a:rPr>
              <a:t>詳細説明画像</a:t>
            </a:r>
            <a:r>
              <a:rPr lang="en-US" altLang="ja-JP" sz="1000" b="1" dirty="0">
                <a:solidFill>
                  <a:srgbClr val="5D6EB3"/>
                </a:solidFill>
                <a:latin typeface="游明朝" panose="02020400000000000000" pitchFamily="18" charset="-128"/>
                <a:ea typeface="游明朝" panose="02020400000000000000" pitchFamily="18" charset="-128"/>
              </a:rPr>
              <a:t> </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入稿された静止画を表示</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2" name="テキスト ボックス 44">
            <a:extLst>
              <a:ext uri="{FF2B5EF4-FFF2-40B4-BE49-F238E27FC236}">
                <a16:creationId xmlns:a16="http://schemas.microsoft.com/office/drawing/2014/main" id="{CF1224C5-8E7E-4216-B4D5-5EA0C98FF185}"/>
              </a:ext>
            </a:extLst>
          </p:cNvPr>
          <p:cNvSpPr txBox="1">
            <a:spLocks noChangeArrowheads="1"/>
          </p:cNvSpPr>
          <p:nvPr/>
        </p:nvSpPr>
        <p:spPr bwMode="auto">
          <a:xfrm>
            <a:off x="5942013" y="3490913"/>
            <a:ext cx="1878012" cy="4159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「詳しくはこちら」</a:t>
            </a:r>
            <a:endParaRPr kumimoji="1" lang="en-US" altLang="ja-JP" sz="1050" b="1" dirty="0">
              <a:solidFill>
                <a:srgbClr val="5D6EB3"/>
              </a:solidFill>
              <a:latin typeface="游明朝" panose="02020400000000000000" pitchFamily="18" charset="-128"/>
              <a:ea typeface="游明朝" panose="02020400000000000000" pitchFamily="18" charset="-128"/>
            </a:endParaRPr>
          </a:p>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ボタンタップ時の挙動</a:t>
            </a:r>
          </a:p>
        </p:txBody>
      </p:sp>
      <p:sp>
        <p:nvSpPr>
          <p:cNvPr id="66571" name="テキスト ボックス 48">
            <a:extLst>
              <a:ext uri="{FF2B5EF4-FFF2-40B4-BE49-F238E27FC236}">
                <a16:creationId xmlns:a16="http://schemas.microsoft.com/office/drawing/2014/main" id="{6876FA13-E371-46D8-963F-8FCB3BBFB528}"/>
              </a:ext>
            </a:extLst>
          </p:cNvPr>
          <p:cNvSpPr txBox="1">
            <a:spLocks noChangeArrowheads="1"/>
          </p:cNvSpPr>
          <p:nvPr/>
        </p:nvSpPr>
        <p:spPr bwMode="auto">
          <a:xfrm>
            <a:off x="690563" y="590550"/>
            <a:ext cx="5243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595959"/>
                </a:solidFill>
                <a:latin typeface="游明朝" panose="02020400000000000000" pitchFamily="18" charset="-128"/>
                <a:ea typeface="游明朝" panose="02020400000000000000" pitchFamily="18" charset="-128"/>
              </a:rPr>
              <a:t>クリエイティブ</a:t>
            </a:r>
            <a:r>
              <a:rPr lang="en-US" altLang="ja-JP" sz="1400" b="1" dirty="0">
                <a:solidFill>
                  <a:srgbClr val="595959"/>
                </a:solidFill>
                <a:latin typeface="游明朝" panose="02020400000000000000" pitchFamily="18" charset="-128"/>
                <a:ea typeface="游明朝" panose="02020400000000000000" pitchFamily="18" charset="-128"/>
              </a:rPr>
              <a:t> </a:t>
            </a:r>
            <a:r>
              <a:rPr lang="ja-JP" altLang="en-US" sz="1400" b="1">
                <a:solidFill>
                  <a:srgbClr val="595959"/>
                </a:solidFill>
                <a:latin typeface="游明朝" panose="02020400000000000000" pitchFamily="18" charset="-128"/>
                <a:ea typeface="游明朝" panose="02020400000000000000" pitchFamily="18" charset="-128"/>
              </a:rPr>
              <a:t>（</a:t>
            </a:r>
            <a:r>
              <a:rPr kumimoji="1" lang="en-US" altLang="ja-JP" sz="1400" b="1" dirty="0">
                <a:solidFill>
                  <a:srgbClr val="595959"/>
                </a:solidFill>
                <a:latin typeface="游明朝" panose="02020400000000000000" pitchFamily="18" charset="-128"/>
                <a:ea typeface="游明朝" panose="02020400000000000000" pitchFamily="18" charset="-128"/>
              </a:rPr>
              <a:t>1920×1080</a:t>
            </a:r>
            <a:r>
              <a:rPr kumimoji="1" lang="ja-JP" altLang="en-US" sz="1400" b="1">
                <a:solidFill>
                  <a:srgbClr val="595959"/>
                </a:solidFill>
                <a:latin typeface="游明朝" panose="02020400000000000000" pitchFamily="18" charset="-128"/>
                <a:ea typeface="游明朝" panose="02020400000000000000" pitchFamily="18" charset="-128"/>
              </a:rPr>
              <a:t>ピクセル）</a:t>
            </a:r>
          </a:p>
        </p:txBody>
      </p:sp>
      <p:sp>
        <p:nvSpPr>
          <p:cNvPr id="68620" name="テキスト ボックス 55">
            <a:extLst>
              <a:ext uri="{FF2B5EF4-FFF2-40B4-BE49-F238E27FC236}">
                <a16:creationId xmlns:a16="http://schemas.microsoft.com/office/drawing/2014/main" id="{34D0F79D-0FCB-4958-815E-DEBD35216A01}"/>
              </a:ext>
            </a:extLst>
          </p:cNvPr>
          <p:cNvSpPr txBox="1">
            <a:spLocks noChangeArrowheads="1"/>
          </p:cNvSpPr>
          <p:nvPr/>
        </p:nvSpPr>
        <p:spPr bwMode="auto">
          <a:xfrm>
            <a:off x="4541838" y="4537075"/>
            <a:ext cx="1957387" cy="82867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詳しくはこちら</a:t>
            </a:r>
            <a:br>
              <a:rPr lang="en-US" altLang="ja-JP" sz="105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再生を一時停止し</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二次元バーコード</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または詳細説明画像を表示</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72718" name="正方形/長方形 62">
            <a:extLst>
              <a:ext uri="{FF2B5EF4-FFF2-40B4-BE49-F238E27FC236}">
                <a16:creationId xmlns:a16="http://schemas.microsoft.com/office/drawing/2014/main" id="{DB4AF740-448D-43B6-96A0-6D6F5EA279CB}"/>
              </a:ext>
            </a:extLst>
          </p:cNvPr>
          <p:cNvSpPr>
            <a:spLocks noChangeArrowheads="1"/>
          </p:cNvSpPr>
          <p:nvPr/>
        </p:nvSpPr>
        <p:spPr bwMode="auto">
          <a:xfrm>
            <a:off x="1539875" y="2220913"/>
            <a:ext cx="3697288" cy="7080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50000"/>
              </a:lnSpc>
              <a:defRPr/>
            </a:pPr>
            <a:r>
              <a:rPr lang="en-US" altLang="ja-JP" sz="1000" dirty="0">
                <a:solidFill>
                  <a:schemeClr val="bg1">
                    <a:lumMod val="85000"/>
                  </a:schemeClr>
                </a:solidFill>
                <a:latin typeface="游明朝" panose="02020400000000000000" pitchFamily="18" charset="-128"/>
                <a:ea typeface="游明朝" panose="02020400000000000000" pitchFamily="18" charset="-128"/>
              </a:rPr>
              <a:t>※</a:t>
            </a:r>
            <a:r>
              <a:rPr lang="ja-JP" altLang="en-US" sz="1000">
                <a:solidFill>
                  <a:schemeClr val="bg1">
                    <a:lumMod val="85000"/>
                  </a:schemeClr>
                </a:solidFill>
                <a:latin typeface="游明朝" panose="02020400000000000000" pitchFamily="18" charset="-128"/>
                <a:ea typeface="游明朝" panose="02020400000000000000" pitchFamily="18" charset="-128"/>
              </a:rPr>
              <a:t>クリエイティブ領域をタップすると、</a:t>
            </a:r>
            <a:br>
              <a:rPr lang="en-US" altLang="ja-JP" sz="1000" dirty="0">
                <a:solidFill>
                  <a:schemeClr val="bg1">
                    <a:lumMod val="85000"/>
                  </a:schemeClr>
                </a:solidFill>
                <a:latin typeface="游明朝" panose="02020400000000000000" pitchFamily="18" charset="-128"/>
                <a:ea typeface="游明朝" panose="02020400000000000000" pitchFamily="18" charset="-128"/>
              </a:rPr>
            </a:br>
            <a:r>
              <a:rPr lang="ja-JP" altLang="en-US" sz="1000">
                <a:solidFill>
                  <a:schemeClr val="bg1">
                    <a:lumMod val="85000"/>
                  </a:schemeClr>
                </a:solidFill>
                <a:latin typeface="游明朝" panose="02020400000000000000" pitchFamily="18" charset="-128"/>
                <a:ea typeface="游明朝" panose="02020400000000000000" pitchFamily="18" charset="-128"/>
              </a:rPr>
              <a:t>次の広告に切り替わるまでの間だけ音量が一時的に</a:t>
            </a:r>
            <a:endParaRPr lang="en-US" altLang="ja-JP" sz="1000" dirty="0">
              <a:solidFill>
                <a:schemeClr val="bg1">
                  <a:lumMod val="85000"/>
                </a:schemeClr>
              </a:solidFill>
              <a:latin typeface="游明朝" panose="02020400000000000000" pitchFamily="18" charset="-128"/>
              <a:ea typeface="游明朝" panose="02020400000000000000" pitchFamily="18" charset="-128"/>
            </a:endParaRPr>
          </a:p>
          <a:p>
            <a:pPr algn="ctr" eaLnBrk="1" hangingPunct="1">
              <a:defRPr/>
            </a:pPr>
            <a:r>
              <a:rPr lang="ja-JP" altLang="en-US" sz="1000">
                <a:solidFill>
                  <a:schemeClr val="bg1">
                    <a:lumMod val="85000"/>
                  </a:schemeClr>
                </a:solidFill>
                <a:latin typeface="游明朝" panose="02020400000000000000" pitchFamily="18" charset="-128"/>
                <a:ea typeface="游明朝" panose="02020400000000000000" pitchFamily="18" charset="-128"/>
              </a:rPr>
              <a:t>アップし、また、右上に残り再生時間が表示されます。</a:t>
            </a:r>
          </a:p>
        </p:txBody>
      </p:sp>
      <p:sp>
        <p:nvSpPr>
          <p:cNvPr id="59" name="テキスト ボックス 39">
            <a:extLst>
              <a:ext uri="{FF2B5EF4-FFF2-40B4-BE49-F238E27FC236}">
                <a16:creationId xmlns:a16="http://schemas.microsoft.com/office/drawing/2014/main" id="{92D35ED0-B749-47B3-B9E9-3E696C5B5BF0}"/>
              </a:ext>
            </a:extLst>
          </p:cNvPr>
          <p:cNvSpPr txBox="1"/>
          <p:nvPr/>
        </p:nvSpPr>
        <p:spPr>
          <a:xfrm>
            <a:off x="465138" y="5681663"/>
            <a:ext cx="5749925" cy="230187"/>
          </a:xfrm>
          <a:prstGeom prst="rect">
            <a:avLst/>
          </a:prstGeom>
          <a:noFill/>
        </p:spPr>
        <p:txBody>
          <a:bodyPr>
            <a:spAutoFit/>
          </a:bodyPr>
          <a:lstStyle/>
          <a:p>
            <a:pPr eaLnBrk="1" fontAlgn="auto" hangingPunct="1">
              <a:spcBef>
                <a:spcPts val="0"/>
              </a:spcBef>
              <a:spcAft>
                <a:spcPts val="0"/>
              </a:spcAft>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東京無線協同組合、旧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Premium Taxi Vision </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にネットワークされていた端末は画面構成が一部異なります。</a:t>
            </a:r>
            <a:endParaRPr kumimoji="1" lang="ja-JP" altLang="en-US" sz="900">
              <a:solidFill>
                <a:schemeClr val="tx1">
                  <a:lumMod val="65000"/>
                  <a:lumOff val="35000"/>
                </a:schemeClr>
              </a:solidFill>
              <a:latin typeface="游明朝" panose="02020400000000000000" pitchFamily="18" charset="-128"/>
              <a:ea typeface="游明朝" panose="02020400000000000000" pitchFamily="18" charset="-128"/>
            </a:endParaRPr>
          </a:p>
        </p:txBody>
      </p:sp>
      <p:cxnSp>
        <p:nvCxnSpPr>
          <p:cNvPr id="19" name="직선 연결선[R] 18">
            <a:extLst>
              <a:ext uri="{FF2B5EF4-FFF2-40B4-BE49-F238E27FC236}">
                <a16:creationId xmlns:a16="http://schemas.microsoft.com/office/drawing/2014/main" id="{F5FDAA6A-BA67-4578-A2D5-125298AE56BC}"/>
              </a:ext>
            </a:extLst>
          </p:cNvPr>
          <p:cNvCxnSpPr>
            <a:cxnSpLocks/>
          </p:cNvCxnSpPr>
          <p:nvPr/>
        </p:nvCxnSpPr>
        <p:spPr>
          <a:xfrm>
            <a:off x="6192838" y="4049713"/>
            <a:ext cx="1365250" cy="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sp>
        <p:nvSpPr>
          <p:cNvPr id="25" name="직사각형 24">
            <a:extLst>
              <a:ext uri="{FF2B5EF4-FFF2-40B4-BE49-F238E27FC236}">
                <a16:creationId xmlns:a16="http://schemas.microsoft.com/office/drawing/2014/main" id="{BE5A2BD5-A0A2-4733-93A7-E143D451FAB3}"/>
              </a:ext>
            </a:extLst>
          </p:cNvPr>
          <p:cNvSpPr/>
          <p:nvPr/>
        </p:nvSpPr>
        <p:spPr>
          <a:xfrm>
            <a:off x="4991100" y="3836988"/>
            <a:ext cx="1068387"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5" name="テキスト ボックス 55">
            <a:extLst>
              <a:ext uri="{FF2B5EF4-FFF2-40B4-BE49-F238E27FC236}">
                <a16:creationId xmlns:a16="http://schemas.microsoft.com/office/drawing/2014/main" id="{7E0890F7-7062-4C90-B6B9-6861170C3018}"/>
              </a:ext>
            </a:extLst>
          </p:cNvPr>
          <p:cNvSpPr txBox="1">
            <a:spLocks noChangeArrowheads="1"/>
          </p:cNvSpPr>
          <p:nvPr/>
        </p:nvSpPr>
        <p:spPr bwMode="auto">
          <a:xfrm>
            <a:off x="1992313" y="453707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画面</a:t>
            </a:r>
            <a:r>
              <a:rPr lang="en-US" altLang="ja-JP" sz="1050" b="1" dirty="0">
                <a:solidFill>
                  <a:srgbClr val="5D6EB3"/>
                </a:solidFill>
                <a:latin typeface="游明朝" panose="02020400000000000000" pitchFamily="18" charset="-128"/>
                <a:ea typeface="游明朝" panose="02020400000000000000" pitchFamily="18" charset="-128"/>
              </a:rPr>
              <a:t>OFF</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29" name="직사각형 24">
            <a:extLst>
              <a:ext uri="{FF2B5EF4-FFF2-40B4-BE49-F238E27FC236}">
                <a16:creationId xmlns:a16="http://schemas.microsoft.com/office/drawing/2014/main" id="{E2D031A0-FC30-4152-A6DE-681EC48D8233}"/>
              </a:ext>
            </a:extLst>
          </p:cNvPr>
          <p:cNvSpPr/>
          <p:nvPr/>
        </p:nvSpPr>
        <p:spPr>
          <a:xfrm>
            <a:off x="2255838" y="3836988"/>
            <a:ext cx="836612"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7" name="テキスト ボックス 55">
            <a:extLst>
              <a:ext uri="{FF2B5EF4-FFF2-40B4-BE49-F238E27FC236}">
                <a16:creationId xmlns:a16="http://schemas.microsoft.com/office/drawing/2014/main" id="{62CFA9E1-D104-4308-A48D-AE83AEE8F5D8}"/>
              </a:ext>
            </a:extLst>
          </p:cNvPr>
          <p:cNvSpPr txBox="1">
            <a:spLocks noChangeArrowheads="1"/>
          </p:cNvSpPr>
          <p:nvPr/>
        </p:nvSpPr>
        <p:spPr bwMode="auto">
          <a:xfrm>
            <a:off x="303213" y="455612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現在時刻</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31" name="직사각형 24">
            <a:extLst>
              <a:ext uri="{FF2B5EF4-FFF2-40B4-BE49-F238E27FC236}">
                <a16:creationId xmlns:a16="http://schemas.microsoft.com/office/drawing/2014/main" id="{AE082456-8445-4F88-BBCB-89AE38D4DAE5}"/>
              </a:ext>
            </a:extLst>
          </p:cNvPr>
          <p:cNvSpPr/>
          <p:nvPr/>
        </p:nvSpPr>
        <p:spPr>
          <a:xfrm>
            <a:off x="723900" y="3836988"/>
            <a:ext cx="650875" cy="42862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4" name="正方形/長方形 3">
            <a:extLst>
              <a:ext uri="{FF2B5EF4-FFF2-40B4-BE49-F238E27FC236}">
                <a16:creationId xmlns:a16="http://schemas.microsoft.com/office/drawing/2014/main" id="{006663AA-9FC7-40EA-A4C2-82B2DC02B4BF}"/>
              </a:ext>
            </a:extLst>
          </p:cNvPr>
          <p:cNvSpPr/>
          <p:nvPr/>
        </p:nvSpPr>
        <p:spPr>
          <a:xfrm>
            <a:off x="7694613" y="728663"/>
            <a:ext cx="2551112" cy="4611687"/>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cxnSp>
        <p:nvCxnSpPr>
          <p:cNvPr id="42" name="직선 연결선[R] 18">
            <a:extLst>
              <a:ext uri="{FF2B5EF4-FFF2-40B4-BE49-F238E27FC236}">
                <a16:creationId xmlns:a16="http://schemas.microsoft.com/office/drawing/2014/main" id="{7DCB1FA0-2256-43F6-B9F7-5D1E589F4739}"/>
              </a:ext>
            </a:extLst>
          </p:cNvPr>
          <p:cNvCxnSpPr>
            <a:cxnSpLocks/>
          </p:cNvCxnSpPr>
          <p:nvPr/>
        </p:nvCxnSpPr>
        <p:spPr>
          <a:xfrm flipV="1">
            <a:off x="5526088"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7" name="직선 연결선[R] 18">
            <a:extLst>
              <a:ext uri="{FF2B5EF4-FFF2-40B4-BE49-F238E27FC236}">
                <a16:creationId xmlns:a16="http://schemas.microsoft.com/office/drawing/2014/main" id="{05C5929A-5192-48AD-AC04-B84F1B4E2C3F}"/>
              </a:ext>
            </a:extLst>
          </p:cNvPr>
          <p:cNvCxnSpPr>
            <a:cxnSpLocks/>
          </p:cNvCxnSpPr>
          <p:nvPr/>
        </p:nvCxnSpPr>
        <p:spPr>
          <a:xfrm flipV="1">
            <a:off x="2673350"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9" name="직선 연결선[R] 18">
            <a:extLst>
              <a:ext uri="{FF2B5EF4-FFF2-40B4-BE49-F238E27FC236}">
                <a16:creationId xmlns:a16="http://schemas.microsoft.com/office/drawing/2014/main" id="{04FD8AAF-CE7D-499D-9D15-4CB53574ECB8}"/>
              </a:ext>
            </a:extLst>
          </p:cNvPr>
          <p:cNvCxnSpPr>
            <a:cxnSpLocks/>
          </p:cNvCxnSpPr>
          <p:nvPr/>
        </p:nvCxnSpPr>
        <p:spPr>
          <a:xfrm flipV="1">
            <a:off x="1020763"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sp>
        <p:nvSpPr>
          <p:cNvPr id="3" name="タイトル 2">
            <a:extLst>
              <a:ext uri="{FF2B5EF4-FFF2-40B4-BE49-F238E27FC236}">
                <a16:creationId xmlns:a16="http://schemas.microsoft.com/office/drawing/2014/main" id="{2B4E1314-8A1F-4A67-9D93-2407124E5D2D}"/>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クリエイティブ表示領域と画面下部の各種操作ボタン領域とにわかれています。</a:t>
            </a:r>
          </a:p>
        </p:txBody>
      </p:sp>
      <p:sp>
        <p:nvSpPr>
          <p:cNvPr id="5" name="テキスト プレースホルダー 4">
            <a:extLst>
              <a:ext uri="{FF2B5EF4-FFF2-40B4-BE49-F238E27FC236}">
                <a16:creationId xmlns:a16="http://schemas.microsoft.com/office/drawing/2014/main" id="{81B4A562-7AAA-4F15-9D67-7B1CC867DFF7}"/>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画面構成と動作の仕様</a:t>
            </a:r>
          </a:p>
        </p:txBody>
      </p:sp>
      <p:sp>
        <p:nvSpPr>
          <p:cNvPr id="6" name="AutoShape 2">
            <a:extLst>
              <a:ext uri="{FF2B5EF4-FFF2-40B4-BE49-F238E27FC236}">
                <a16:creationId xmlns:a16="http://schemas.microsoft.com/office/drawing/2014/main" id="{28A8C806-566B-D246-80B5-BAF5F0650BCE}"/>
              </a:ext>
            </a:extLst>
          </p:cNvPr>
          <p:cNvSpPr>
            <a:spLocks noChangeAspect="1" noChangeArrowheads="1"/>
          </p:cNvSpPr>
          <p:nvPr/>
        </p:nvSpPr>
        <p:spPr bwMode="auto">
          <a:xfrm>
            <a:off x="5192713" y="36274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入稿素材／規定</a:t>
            </a:r>
            <a:r>
              <a:rPr kumimoji="1" lang="en-US" altLang="ja-JP" sz="2000" b="1" dirty="0">
                <a:solidFill>
                  <a:srgbClr val="4D4D4C"/>
                </a:solidFill>
                <a:latin typeface="游明朝 Demibold" panose="02020600000000000000" pitchFamily="18" charset="-128"/>
                <a:ea typeface="游明朝 Demibold" panose="02020600000000000000" pitchFamily="18" charset="-128"/>
              </a:rPr>
              <a:t>①</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graphicFrame>
        <p:nvGraphicFramePr>
          <p:cNvPr id="13" name="表 14">
            <a:extLst>
              <a:ext uri="{FF2B5EF4-FFF2-40B4-BE49-F238E27FC236}">
                <a16:creationId xmlns:a16="http://schemas.microsoft.com/office/drawing/2014/main" id="{562F745C-6240-4210-86CE-E9C32965355E}"/>
              </a:ext>
            </a:extLst>
          </p:cNvPr>
          <p:cNvGraphicFramePr>
            <a:graphicFrameLocks noGrp="1"/>
          </p:cNvGraphicFramePr>
          <p:nvPr>
            <p:extLst>
              <p:ext uri="{D42A27DB-BD31-4B8C-83A1-F6EECF244321}">
                <p14:modId xmlns:p14="http://schemas.microsoft.com/office/powerpoint/2010/main" val="2502252745"/>
              </p:ext>
            </p:extLst>
          </p:nvPr>
        </p:nvGraphicFramePr>
        <p:xfrm>
          <a:off x="557214" y="715063"/>
          <a:ext cx="9635658" cy="6462120"/>
        </p:xfrm>
        <a:graphic>
          <a:graphicData uri="http://schemas.openxmlformats.org/drawingml/2006/table">
            <a:tbl>
              <a:tblPr/>
              <a:tblGrid>
                <a:gridCol w="1912462">
                  <a:extLst>
                    <a:ext uri="{9D8B030D-6E8A-4147-A177-3AD203B41FA5}">
                      <a16:colId xmlns:a16="http://schemas.microsoft.com/office/drawing/2014/main" val="20000"/>
                    </a:ext>
                  </a:extLst>
                </a:gridCol>
                <a:gridCol w="2175803">
                  <a:extLst>
                    <a:ext uri="{9D8B030D-6E8A-4147-A177-3AD203B41FA5}">
                      <a16:colId xmlns:a16="http://schemas.microsoft.com/office/drawing/2014/main" val="20001"/>
                    </a:ext>
                  </a:extLst>
                </a:gridCol>
                <a:gridCol w="2441223">
                  <a:extLst>
                    <a:ext uri="{9D8B030D-6E8A-4147-A177-3AD203B41FA5}">
                      <a16:colId xmlns:a16="http://schemas.microsoft.com/office/drawing/2014/main" val="20002"/>
                    </a:ext>
                  </a:extLst>
                </a:gridCol>
                <a:gridCol w="1971815">
                  <a:extLst>
                    <a:ext uri="{9D8B030D-6E8A-4147-A177-3AD203B41FA5}">
                      <a16:colId xmlns:a16="http://schemas.microsoft.com/office/drawing/2014/main" val="3141100812"/>
                    </a:ext>
                  </a:extLst>
                </a:gridCol>
                <a:gridCol w="1134355">
                  <a:extLst>
                    <a:ext uri="{9D8B030D-6E8A-4147-A177-3AD203B41FA5}">
                      <a16:colId xmlns:a16="http://schemas.microsoft.com/office/drawing/2014/main" val="20004"/>
                    </a:ext>
                  </a:extLst>
                </a:gridCol>
              </a:tblGrid>
              <a:tr h="28299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81119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必須</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メイン動画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規定外の場合は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弊社で調整する場合が</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ございます</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1080p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100MB</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H.264</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AAC LC</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-24.0LKFS±1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30FPS</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以上推奨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1080p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(W:1920 x H:1080)</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100MB</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H.264</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AAC LC</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-24.0LKFS±1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30FPS</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以上推奨</a:t>
                      </a:r>
                      <a:endParaRPr kumimoji="1" lang="ja-JP" altLang="en-US" sz="2400">
                        <a:solidFill>
                          <a:schemeClr val="tx1">
                            <a:lumMod val="75000"/>
                            <a:lumOff val="25000"/>
                          </a:schemeClr>
                        </a:solidFill>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10000"/>
                        </a:lnSpc>
                        <a:spcBef>
                          <a:spcPct val="0"/>
                        </a:spcBef>
                        <a:spcAft>
                          <a:spcPct val="0"/>
                        </a:spcAft>
                        <a:buClrTx/>
                        <a:buSzTx/>
                        <a:buFontTx/>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任意①</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広告主名</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サービス名</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「詳しくはこちら」ボタンタップ時の挙動が二次元バーコード生成の場合に表示するテキスト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40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文字（全角半角問わず）</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改行位置は指定可能、改行は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文字とカウント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表示は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行まで。</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tc>
                <a:tc hMerge="1">
                  <a:txBody>
                    <a:bodyPr/>
                    <a:lstStyle/>
                    <a:p>
                      <a:endParaRPr kumimoji="1" lang="ja-JP" altLang="en-US"/>
                    </a:p>
                  </a:txBody>
                  <a:tcPr>
                    <a:lnL w="19050" cap="flat" cmpd="sng" algn="ctr">
                      <a:noFill/>
                      <a:prstDash val="solid"/>
                      <a:round/>
                      <a:headEnd type="none" w="med" len="med"/>
                      <a:tailEnd type="none" w="med" len="med"/>
                    </a:lnL>
                    <a:lnT w="190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2"/>
                  </a:ext>
                </a:extLst>
              </a:tr>
              <a:tr h="63386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任意</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②</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二次元バーコード用</a:t>
                      </a: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詳細</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「詳しくはこちら」ボタンタップ時の挙動が二次元バーコード生成の場合、読み取り後の遷移先となる</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1024</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文字。</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HTTPS (SSL)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tc hMerge="1">
                  <a:txBody>
                    <a:bodyPr/>
                    <a:lstStyle/>
                    <a:p>
                      <a:endParaRPr kumimoji="1" lang="ja-JP" altLang="en-US"/>
                    </a:p>
                  </a:txBody>
                  <a:tcPr>
                    <a:lnL w="19050" cap="flat" cmpd="sng" algn="ctr">
                      <a:noFill/>
                      <a:prstDash val="solid"/>
                      <a:round/>
                      <a:headEnd type="none" w="med" len="med"/>
                      <a:tailEnd type="none" w="med" len="med"/>
                    </a:lnL>
                  </a:tcPr>
                </a:tc>
                <a:extLst>
                  <a:ext uri="{0D108BD9-81ED-4DB2-BD59-A6C34878D82A}">
                    <a16:rowId xmlns:a16="http://schemas.microsoft.com/office/drawing/2014/main" val="10003"/>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任意③</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エンドキャップ画像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動画再生終了後、</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秒間の静止画を表示させる場合の画像</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4"/>
                  </a:ext>
                </a:extLst>
              </a:tr>
              <a:tr h="84513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任意④</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詳細説明画像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①、②と同時選択不可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5"/>
                  </a:ext>
                </a:extLst>
              </a:tr>
              <a:tr h="131301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任意⑤</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セットで掲載する場合の動画、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もしくは静止画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Collaboration Video Ads </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Standard Video Ads </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は </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セットで掲載することが可能</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セットで入稿する</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動画、静止画の入稿規定は</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の入稿規定に準拠</a:t>
                      </a: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入稿素材／規定</a:t>
            </a:r>
            <a:r>
              <a:rPr kumimoji="1" lang="en-US" altLang="ja-JP" sz="2000" b="1" dirty="0">
                <a:solidFill>
                  <a:srgbClr val="4D4D4C"/>
                </a:solidFill>
                <a:latin typeface="游明朝 Demibold" panose="02020600000000000000" pitchFamily="18" charset="-128"/>
                <a:ea typeface="游明朝 Demibold" panose="02020600000000000000" pitchFamily="18" charset="-128"/>
              </a:rPr>
              <a:t>②</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graphicFrame>
        <p:nvGraphicFramePr>
          <p:cNvPr id="13" name="表 14">
            <a:extLst>
              <a:ext uri="{FF2B5EF4-FFF2-40B4-BE49-F238E27FC236}">
                <a16:creationId xmlns:a16="http://schemas.microsoft.com/office/drawing/2014/main" id="{562F745C-6240-4210-86CE-E9C32965355E}"/>
              </a:ext>
            </a:extLst>
          </p:cNvPr>
          <p:cNvGraphicFramePr>
            <a:graphicFrameLocks noGrp="1"/>
          </p:cNvGraphicFramePr>
          <p:nvPr>
            <p:extLst>
              <p:ext uri="{D42A27DB-BD31-4B8C-83A1-F6EECF244321}">
                <p14:modId xmlns:p14="http://schemas.microsoft.com/office/powerpoint/2010/main" val="1684330980"/>
              </p:ext>
            </p:extLst>
          </p:nvPr>
        </p:nvGraphicFramePr>
        <p:xfrm>
          <a:off x="557212" y="713871"/>
          <a:ext cx="9590639" cy="5955718"/>
        </p:xfrm>
        <a:graphic>
          <a:graphicData uri="http://schemas.openxmlformats.org/drawingml/2006/table">
            <a:tbl>
              <a:tblPr/>
              <a:tblGrid>
                <a:gridCol w="2325136">
                  <a:extLst>
                    <a:ext uri="{9D8B030D-6E8A-4147-A177-3AD203B41FA5}">
                      <a16:colId xmlns:a16="http://schemas.microsoft.com/office/drawing/2014/main" val="20000"/>
                    </a:ext>
                  </a:extLst>
                </a:gridCol>
                <a:gridCol w="2474843">
                  <a:extLst>
                    <a:ext uri="{9D8B030D-6E8A-4147-A177-3AD203B41FA5}">
                      <a16:colId xmlns:a16="http://schemas.microsoft.com/office/drawing/2014/main" val="20001"/>
                    </a:ext>
                  </a:extLst>
                </a:gridCol>
                <a:gridCol w="203723">
                  <a:extLst>
                    <a:ext uri="{9D8B030D-6E8A-4147-A177-3AD203B41FA5}">
                      <a16:colId xmlns:a16="http://schemas.microsoft.com/office/drawing/2014/main" val="545829570"/>
                    </a:ext>
                  </a:extLst>
                </a:gridCol>
                <a:gridCol w="2320816">
                  <a:extLst>
                    <a:ext uri="{9D8B030D-6E8A-4147-A177-3AD203B41FA5}">
                      <a16:colId xmlns:a16="http://schemas.microsoft.com/office/drawing/2014/main" val="3221927031"/>
                    </a:ext>
                  </a:extLst>
                </a:gridCol>
                <a:gridCol w="2266121">
                  <a:extLst>
                    <a:ext uri="{9D8B030D-6E8A-4147-A177-3AD203B41FA5}">
                      <a16:colId xmlns:a16="http://schemas.microsoft.com/office/drawing/2014/main" val="2900120009"/>
                    </a:ext>
                  </a:extLst>
                </a:gridCol>
              </a:tblGrid>
              <a:tr h="28299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gridSpan="2">
                  <a:txBody>
                    <a:bodyPr/>
                    <a:lstStyle/>
                    <a:p>
                      <a:pPr algn="ct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hMerge="1">
                  <a:txBody>
                    <a:bodyPr/>
                    <a:lstStyle/>
                    <a:p>
                      <a:pPr algn="ct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シートベルト着用アナウンス</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63203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必須</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メイン動画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規定外の場合は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弊社で調整する場合が</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ございます</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動画フォーマットは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Standard Video Ads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に準拠</a:t>
                      </a: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静止画を入稿する場合の規定は以下</a:t>
                      </a: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75000"/>
                              <a:lumOff val="25000"/>
                            </a:schemeClr>
                          </a:solidFill>
                          <a:effectLst/>
                          <a:latin typeface="游明朝" panose="02020400000000000000" pitchFamily="18" charset="-128"/>
                          <a:ea typeface="游明朝" panose="02020400000000000000" pitchFamily="18" charset="-128"/>
                        </a:rPr>
                        <a:t>png</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1080p</a:t>
                      </a:r>
                    </a:p>
                    <a:p>
                      <a:pPr marL="0" marR="0" lvl="0" indent="0" algn="l" defTabSz="1006475" rtl="0" eaLnBrk="1" fontAlgn="base" latinLnBrk="0" hangingPunct="1">
                        <a:lnSpc>
                          <a:spcPct val="11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(W:1920 x H:1080)</a:t>
                      </a: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以下</a:t>
                      </a:r>
                      <a:endParaRPr kumimoji="1" lang="ja-JP" altLang="en-US" sz="2400">
                        <a:solidFill>
                          <a:schemeClr val="tx1">
                            <a:lumMod val="75000"/>
                            <a:lumOff val="25000"/>
                          </a:schemeClr>
                        </a:solidFill>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ファイルサイズ</a:t>
                      </a:r>
                      <a:r>
                        <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 </a:t>
                      </a: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最大</a:t>
                      </a:r>
                      <a:r>
                        <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400MB</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フォーマット等は</a:t>
                      </a:r>
                      <a:r>
                        <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Premium Video Ads</a:t>
                      </a: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に準拠</a:t>
                      </a:r>
                      <a:endParaRPr kumimoji="1" lang="ja-JP" altLang="en-US">
                        <a:solidFill>
                          <a:schemeClr val="tx1">
                            <a:lumMod val="75000"/>
                            <a:lumOff val="25000"/>
                          </a:schemeClr>
                        </a:solidFill>
                      </a:endParaRP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ファイルサイズ</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 </a:t>
                      </a: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最大</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400MB</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フォーマット等は</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Premium Video Ads</a:t>
                      </a: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に準拠</a:t>
                      </a:r>
                      <a:endParaRPr kumimoji="1" lang="ja-JP" altLang="en-US"/>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1080p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(W:1920 x H:1080)</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100MB</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H.264</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AAC LC</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-24.0LKFS±1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30FPS</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以上推奨</a:t>
                      </a: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任意①</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広告主名</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サービス名</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「詳しくはこちら」ボタンタップ時の挙動が二次元バーコード生成の場合に表示するテキスト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40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文字（全角半角問わず）</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改行位置は指定可能、改行は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文字とカウント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表示は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行まで。</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2"/>
                  </a:ext>
                </a:extLst>
              </a:tr>
              <a:tr h="63386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任意</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②</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二次元バーコード用</a:t>
                      </a: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詳細</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a:t>
                      </a: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「詳しくはこちら」ボタンタップ時の挙動が二次元バーコード生成の場合、読み取り後の遷移先となる</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1024</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文字。</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HTTPS (SSL)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3"/>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任意③</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エンドキャップ画像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入稿不可</a:t>
                      </a:r>
                      <a:endPar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lnL w="12700" cap="flat" cmpd="sng" algn="ctr">
                      <a:solidFill>
                        <a:schemeClr val="bg1"/>
                      </a:solidFill>
                      <a:prstDash val="solid"/>
                      <a:round/>
                      <a:headEnd type="none" w="med" len="med"/>
                      <a:tailEnd type="none" w="med" len="med"/>
                    </a:lnL>
                  </a:tcPr>
                </a:tc>
                <a:tc hMerge="1">
                  <a:txBody>
                    <a:bodyPr/>
                    <a:lstStyle/>
                    <a:p>
                      <a:endParaRPr kumimoji="1" lang="ja-JP" altLang="en-US"/>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4"/>
                  </a:ext>
                </a:extLst>
              </a:tr>
              <a:tr h="84513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任意④</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詳細説明画像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①、②と同時選択不可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2">
                  <a:txBody>
                    <a:body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75000"/>
                              <a:lumOff val="25000"/>
                            </a:schemeClr>
                          </a:solidFill>
                          <a:effectLst/>
                          <a:latin typeface="游明朝" panose="02020400000000000000" pitchFamily="18" charset="-128"/>
                          <a:ea typeface="游明朝" panose="02020400000000000000" pitchFamily="18" charset="-128"/>
                        </a:rPr>
                        <a:t>png</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5"/>
                  </a:ext>
                </a:extLst>
              </a:tr>
              <a:tr h="94491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任意⑤</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セットで掲載する場合の動画、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もしくは静止画</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113766"/>
                    </a:solidFill>
                  </a:tcPr>
                </a:tc>
                <a:tc gridSpan="4">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入稿不可</a:t>
                      </a:r>
                      <a:endPar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03931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9">
            <a:extLst>
              <a:ext uri="{FF2B5EF4-FFF2-40B4-BE49-F238E27FC236}">
                <a16:creationId xmlns:a16="http://schemas.microsoft.com/office/drawing/2014/main" id="{8F3BCD49-61F5-48CA-AEA0-D19AB4C299C6}"/>
              </a:ext>
            </a:extLst>
          </p:cNvPr>
          <p:cNvGraphicFramePr>
            <a:graphicFrameLocks noGrp="1"/>
          </p:cNvGraphicFramePr>
          <p:nvPr>
            <p:extLst>
              <p:ext uri="{D42A27DB-BD31-4B8C-83A1-F6EECF244321}">
                <p14:modId xmlns:p14="http://schemas.microsoft.com/office/powerpoint/2010/main" val="1093858241"/>
              </p:ext>
            </p:extLst>
          </p:nvPr>
        </p:nvGraphicFramePr>
        <p:xfrm>
          <a:off x="526473" y="1145416"/>
          <a:ext cx="9310254" cy="6095892"/>
        </p:xfrm>
        <a:graphic>
          <a:graphicData uri="http://schemas.openxmlformats.org/drawingml/2006/table">
            <a:tbl>
              <a:tblPr/>
              <a:tblGrid>
                <a:gridCol w="2673134">
                  <a:extLst>
                    <a:ext uri="{9D8B030D-6E8A-4147-A177-3AD203B41FA5}">
                      <a16:colId xmlns:a16="http://schemas.microsoft.com/office/drawing/2014/main" val="20000"/>
                    </a:ext>
                  </a:extLst>
                </a:gridCol>
                <a:gridCol w="947520">
                  <a:extLst>
                    <a:ext uri="{9D8B030D-6E8A-4147-A177-3AD203B41FA5}">
                      <a16:colId xmlns:a16="http://schemas.microsoft.com/office/drawing/2014/main" val="20001"/>
                    </a:ext>
                  </a:extLst>
                </a:gridCol>
                <a:gridCol w="2854037">
                  <a:extLst>
                    <a:ext uri="{9D8B030D-6E8A-4147-A177-3AD203B41FA5}">
                      <a16:colId xmlns:a16="http://schemas.microsoft.com/office/drawing/2014/main" val="20002"/>
                    </a:ext>
                  </a:extLst>
                </a:gridCol>
                <a:gridCol w="2835563">
                  <a:extLst>
                    <a:ext uri="{9D8B030D-6E8A-4147-A177-3AD203B41FA5}">
                      <a16:colId xmlns:a16="http://schemas.microsoft.com/office/drawing/2014/main" val="20003"/>
                    </a:ext>
                  </a:extLst>
                </a:gridCol>
              </a:tblGrid>
              <a:tr h="34490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該当箇所</a:t>
                      </a:r>
                    </a:p>
                  </a:txBody>
                  <a:tcPr marL="100585" marR="100585" marT="45731" marB="45731" anchor="ctr" horzOverflow="overflow">
                    <a:lnL>
                      <a:noFill/>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ページ数</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変更前</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変更後</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extLst>
                  <a:ext uri="{0D108BD9-81ED-4DB2-BD59-A6C34878D82A}">
                    <a16:rowId xmlns:a16="http://schemas.microsoft.com/office/drawing/2014/main" val="10000"/>
                  </a:ext>
                </a:extLst>
              </a:tr>
              <a:tr h="718874">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rPr>
                        <a:t>媒体資料期間</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3</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ヶ月</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6</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ヶ月</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482632026"/>
                  </a:ext>
                </a:extLst>
              </a:tr>
              <a:tr h="718874">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rPr>
                        <a:t>買い切りエントリー</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rPr>
                        <a:t>P.2</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買い切りエントリーを追加</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396746606"/>
                  </a:ext>
                </a:extLst>
              </a:tr>
              <a:tr h="718874">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rPr>
                        <a:t>サイネージ導入台数、月間のべリーチ人数</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rPr>
                        <a:t>P.6</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サイネージ導入台数：</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54,000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東京のサイネージ導入台数：</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22,000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東京以外のサイネージ導入台数：</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32,000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月間のべリーチ人数：</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27,000,000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人</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サイネージ導入台数：</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60,000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東京のサイネージ導入台数：</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25,000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東京以外のサイネージ導入台数：</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35,000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月間のべリーチ人数：</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30,000,000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人</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970768832"/>
                  </a:ext>
                </a:extLst>
              </a:tr>
              <a:tr h="718874">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想定表示回数、広告料金</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P.18</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19</a:t>
                      </a:r>
                      <a:endPar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全メニューの想定表示回数、広告料金を改訂</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329095822"/>
                  </a:ext>
                </a:extLst>
              </a:tr>
              <a:tr h="718874">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広告枠数</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P.18</a:t>
                      </a:r>
                      <a:endPar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Standard Video Ads[FULL]</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11</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Standard Video Ads[HALF]</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22</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Standard Video Ads[FULL]</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12</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Standard Video Ads[HALF]</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24</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908258419"/>
                  </a:ext>
                </a:extLst>
              </a:tr>
              <a:tr h="718874">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Tie-up Content</a:t>
                      </a:r>
                      <a:endPar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P.18</a:t>
                      </a:r>
                      <a:endPar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Collaboration Video Ads</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Standard Video Ads</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実施の際、直前のコンテンツを無料で</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Tie-up Contents</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に変更可</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Collaboration Video Ads</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Standard Video Ads</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実施の際、直前のコンテンツを</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Tie-up Contents</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に変更する場合、</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FULL</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で</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50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万円、</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HALF</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で</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30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万円の追加費用が発生</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4051173715"/>
                  </a:ext>
                </a:extLst>
              </a:tr>
              <a:tr h="718874">
                <a:tc>
                  <a:txBody>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Tie-up Content</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メニュー</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P.25</a:t>
                      </a:r>
                      <a:endPar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00" b="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一素材の連続掲載は</a:t>
                      </a:r>
                      <a:r>
                        <a:rPr lang="en-US" altLang="ja-JP" sz="1000" b="0" dirty="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2</a:t>
                      </a:r>
                      <a:r>
                        <a:rPr lang="ja-JP" altLang="en-US" sz="1000" b="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週間までで、再度掲載する場合は</a:t>
                      </a:r>
                      <a:r>
                        <a:rPr lang="en-US" altLang="ja-JP" sz="1000" b="0" dirty="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2</a:t>
                      </a:r>
                      <a:r>
                        <a:rPr lang="ja-JP" altLang="en-US" sz="1000" b="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週間の掲載インターバル、最大放映期間は</a:t>
                      </a:r>
                      <a:r>
                        <a:rPr lang="en-US" altLang="ja-JP" sz="1000" b="0" dirty="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6</a:t>
                      </a:r>
                      <a:r>
                        <a:rPr lang="ja-JP" altLang="en-US" sz="1000" b="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週間</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00" b="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一素材の連続掲載は</a:t>
                      </a:r>
                      <a:r>
                        <a:rPr lang="en-US" altLang="ja-JP" sz="1000" b="0" dirty="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4</a:t>
                      </a:r>
                      <a:r>
                        <a:rPr lang="ja-JP" altLang="en-US" sz="1000" b="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週間までで、再度掲載する場合は</a:t>
                      </a:r>
                      <a:r>
                        <a:rPr lang="en-US" altLang="ja-JP" sz="1000" b="0" dirty="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4</a:t>
                      </a:r>
                      <a:r>
                        <a:rPr lang="ja-JP" altLang="en-US" sz="1000" b="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週間の掲載インターバル、最大放映期間は</a:t>
                      </a:r>
                      <a:r>
                        <a:rPr lang="en-US" altLang="ja-JP" sz="1000" b="0" dirty="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12</a:t>
                      </a:r>
                      <a:r>
                        <a:rPr lang="ja-JP" altLang="en-US" sz="1000" b="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週間</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940526544"/>
                  </a:ext>
                </a:extLst>
              </a:tr>
              <a:tr h="718874">
                <a:tc>
                  <a:txBody>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Tokyo Prime Voice + ESG</a:t>
                      </a:r>
                      <a:endPar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P.29</a:t>
                      </a:r>
                      <a:endPar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00" b="0" i="0">
                          <a:solidFill>
                            <a:schemeClr val="tx1">
                              <a:lumMod val="75000"/>
                              <a:lumOff val="25000"/>
                            </a:schemeClr>
                          </a:solidFill>
                          <a:effectLst/>
                          <a:latin typeface="Yu Mincho" panose="02020400000000000000" pitchFamily="18" charset="-128"/>
                          <a:ea typeface="Yu Mincho" panose="02020400000000000000" pitchFamily="18" charset="-128"/>
                        </a:rPr>
                        <a:t>企業の</a:t>
                      </a:r>
                      <a:r>
                        <a:rPr lang="en" altLang="ja-JP" sz="1000" b="0" i="0" dirty="0">
                          <a:solidFill>
                            <a:schemeClr val="tx1">
                              <a:lumMod val="75000"/>
                              <a:lumOff val="25000"/>
                            </a:schemeClr>
                          </a:solidFill>
                          <a:effectLst/>
                          <a:latin typeface="Yu Mincho" panose="02020400000000000000" pitchFamily="18" charset="-128"/>
                          <a:ea typeface="Yu Mincho" panose="02020400000000000000" pitchFamily="18" charset="-128"/>
                        </a:rPr>
                        <a:t>ESG</a:t>
                      </a:r>
                      <a:r>
                        <a:rPr lang="ja-JP" altLang="en-US" sz="1000" b="0" i="0">
                          <a:solidFill>
                            <a:schemeClr val="tx1">
                              <a:lumMod val="75000"/>
                              <a:lumOff val="25000"/>
                            </a:schemeClr>
                          </a:solidFill>
                          <a:effectLst/>
                          <a:latin typeface="Yu Mincho" panose="02020400000000000000" pitchFamily="18" charset="-128"/>
                          <a:ea typeface="Yu Mincho" panose="02020400000000000000" pitchFamily="18" charset="-128"/>
                        </a:rPr>
                        <a:t>活動に特化した動画制作プランの“</a:t>
                      </a:r>
                      <a:r>
                        <a:rPr lang="en-US" altLang="ja-JP" sz="1000" b="0" i="0" dirty="0">
                          <a:solidFill>
                            <a:schemeClr val="tx1">
                              <a:lumMod val="75000"/>
                              <a:lumOff val="25000"/>
                            </a:schemeClr>
                          </a:solidFill>
                          <a:effectLst/>
                          <a:latin typeface="Yu Mincho" panose="02020400000000000000" pitchFamily="18" charset="-128"/>
                          <a:ea typeface="Yu Mincho" panose="02020400000000000000" pitchFamily="18" charset="-128"/>
                        </a:rPr>
                        <a:t>Tokyo Prime Voice + ESG</a:t>
                      </a:r>
                      <a:r>
                        <a:rPr lang="ja-JP" altLang="en-US" sz="1000" b="0" i="0">
                          <a:solidFill>
                            <a:schemeClr val="tx1">
                              <a:lumMod val="75000"/>
                              <a:lumOff val="25000"/>
                            </a:schemeClr>
                          </a:solidFill>
                          <a:effectLst/>
                          <a:latin typeface="Yu Mincho" panose="02020400000000000000" pitchFamily="18" charset="-128"/>
                          <a:ea typeface="Yu Mincho" panose="02020400000000000000" pitchFamily="18" charset="-128"/>
                        </a:rPr>
                        <a:t>”を追加</a:t>
                      </a:r>
                      <a:endParaRPr kumimoji="1" lang="en-US" altLang="ja-JP" sz="1000" b="0" i="0" u="none" strike="noStrike" cap="none" normalizeH="0" baseline="0" dirty="0">
                        <a:ln>
                          <a:noFill/>
                        </a:ln>
                        <a:solidFill>
                          <a:schemeClr val="tx1">
                            <a:lumMod val="75000"/>
                            <a:lumOff val="2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443439202"/>
                  </a:ext>
                </a:extLst>
              </a:tr>
            </a:tbl>
          </a:graphicData>
        </a:graphic>
      </p:graphicFrame>
      <p:sp>
        <p:nvSpPr>
          <p:cNvPr id="11313" name="テキスト プレースホルダー 2">
            <a:extLst>
              <a:ext uri="{FF2B5EF4-FFF2-40B4-BE49-F238E27FC236}">
                <a16:creationId xmlns:a16="http://schemas.microsoft.com/office/drawing/2014/main" id="{7AC26939-FD87-498F-9FDA-2943CF6D29F6}"/>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主要変更点</a:t>
            </a:r>
          </a:p>
        </p:txBody>
      </p:sp>
      <p:sp>
        <p:nvSpPr>
          <p:cNvPr id="11314" name="テキスト ボックス 11">
            <a:extLst>
              <a:ext uri="{FF2B5EF4-FFF2-40B4-BE49-F238E27FC236}">
                <a16:creationId xmlns:a16="http://schemas.microsoft.com/office/drawing/2014/main" id="{67375852-8AE0-48ED-A55E-C1ABE6D78C18}"/>
              </a:ext>
            </a:extLst>
          </p:cNvPr>
          <p:cNvSpPr txBox="1">
            <a:spLocks noChangeArrowheads="1"/>
          </p:cNvSpPr>
          <p:nvPr/>
        </p:nvSpPr>
        <p:spPr bwMode="auto">
          <a:xfrm>
            <a:off x="795338" y="827088"/>
            <a:ext cx="91265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200" dirty="0">
                <a:solidFill>
                  <a:srgbClr val="595959"/>
                </a:solidFill>
                <a:latin typeface="游明朝" panose="02020400000000000000" pitchFamily="18" charset="-128"/>
                <a:ea typeface="游明朝" panose="02020400000000000000" pitchFamily="18" charset="-128"/>
              </a:rPr>
              <a:t>2022</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4</a:t>
            </a:r>
            <a:r>
              <a:rPr lang="ja-JP" altLang="en-US" sz="1200">
                <a:solidFill>
                  <a:srgbClr val="595959"/>
                </a:solidFill>
                <a:latin typeface="游明朝" panose="02020400000000000000" pitchFamily="18" charset="-128"/>
                <a:ea typeface="游明朝" panose="02020400000000000000" pitchFamily="18" charset="-128"/>
              </a:rPr>
              <a:t>月</a:t>
            </a:r>
            <a:r>
              <a:rPr lang="en-US" altLang="ja-JP" sz="1200" dirty="0">
                <a:solidFill>
                  <a:srgbClr val="595959"/>
                </a:solidFill>
                <a:latin typeface="游明朝" panose="02020400000000000000" pitchFamily="18" charset="-128"/>
                <a:ea typeface="游明朝" panose="02020400000000000000" pitchFamily="18" charset="-128"/>
              </a:rPr>
              <a:t>- 2022</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9</a:t>
            </a:r>
            <a:r>
              <a:rPr lang="ja-JP" altLang="en-US" sz="1200">
                <a:solidFill>
                  <a:srgbClr val="595959"/>
                </a:solidFill>
                <a:latin typeface="游明朝" panose="02020400000000000000" pitchFamily="18" charset="-128"/>
                <a:ea typeface="游明朝" panose="02020400000000000000" pitchFamily="18" charset="-128"/>
              </a:rPr>
              <a:t>月</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テキスト プレースホルダー 2">
            <a:extLst>
              <a:ext uri="{FF2B5EF4-FFF2-40B4-BE49-F238E27FC236}">
                <a16:creationId xmlns:a16="http://schemas.microsoft.com/office/drawing/2014/main" id="{30F03C3E-1CD3-4001-8371-3B89C7F89833}"/>
              </a:ext>
            </a:extLst>
          </p:cNvPr>
          <p:cNvSpPr txBox="1">
            <a:spLocks noChangeArrowheads="1"/>
          </p:cNvSpPr>
          <p:nvPr/>
        </p:nvSpPr>
        <p:spPr bwMode="auto">
          <a:xfrm>
            <a:off x="-42863" y="4079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キャンセル規定</a:t>
            </a:r>
          </a:p>
        </p:txBody>
      </p:sp>
      <p:sp>
        <p:nvSpPr>
          <p:cNvPr id="76803" name="テキスト ボックス 7">
            <a:extLst>
              <a:ext uri="{FF2B5EF4-FFF2-40B4-BE49-F238E27FC236}">
                <a16:creationId xmlns:a16="http://schemas.microsoft.com/office/drawing/2014/main" id="{50A2DFB3-EF4B-4A00-91AD-E62D8B6D300A}"/>
              </a:ext>
            </a:extLst>
          </p:cNvPr>
          <p:cNvSpPr txBox="1">
            <a:spLocks noChangeArrowheads="1"/>
          </p:cNvSpPr>
          <p:nvPr/>
        </p:nvSpPr>
        <p:spPr bwMode="auto">
          <a:xfrm>
            <a:off x="477838" y="749300"/>
            <a:ext cx="9656762"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契約の成立（申込フォーム送付）後、広告主様の都合で広告配信を変更する場合、</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広告料金に対して以下の料率でキャンセル料を頂戴します。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zh-TW" altLang="en-US" sz="800" dirty="0">
                <a:solidFill>
                  <a:srgbClr val="4D4D4C"/>
                </a:solidFill>
                <a:latin typeface="游明朝" panose="02020400000000000000" pitchFamily="18" charset="-128"/>
                <a:ea typeface="游明朝" panose="02020400000000000000" pitchFamily="18" charset="-128"/>
              </a:rPr>
              <a:t>契約成立</a:t>
            </a:r>
            <a:r>
              <a:rPr lang="ja-JP" altLang="en-US" sz="800">
                <a:solidFill>
                  <a:srgbClr val="4D4D4C"/>
                </a:solidFill>
                <a:latin typeface="游明朝" panose="02020400000000000000" pitchFamily="18" charset="-128"/>
                <a:ea typeface="游明朝" panose="02020400000000000000" pitchFamily="18" charset="-128"/>
              </a:rPr>
              <a:t>（申込フォーム送付時点）</a:t>
            </a:r>
            <a:r>
              <a:rPr lang="en-US" altLang="zh-TW" sz="800" dirty="0">
                <a:solidFill>
                  <a:srgbClr val="4D4D4C"/>
                </a:solidFill>
                <a:latin typeface="游明朝" panose="02020400000000000000" pitchFamily="18" charset="-128"/>
                <a:ea typeface="游明朝" panose="02020400000000000000" pitchFamily="18" charset="-128"/>
              </a:rPr>
              <a:t>〜</a:t>
            </a:r>
            <a:r>
              <a:rPr lang="zh-TW" altLang="en-US" sz="800" dirty="0">
                <a:solidFill>
                  <a:srgbClr val="4D4D4C"/>
                </a:solidFill>
                <a:latin typeface="游明朝" panose="02020400000000000000" pitchFamily="18" charset="-128"/>
                <a:ea typeface="游明朝" panose="02020400000000000000" pitchFamily="18" charset="-128"/>
              </a:rPr>
              <a:t>配信開始</a:t>
            </a:r>
            <a:r>
              <a:rPr lang="en-US" altLang="zh-TW" sz="800" dirty="0">
                <a:solidFill>
                  <a:srgbClr val="4D4D4C"/>
                </a:solidFill>
                <a:latin typeface="游明朝" panose="02020400000000000000" pitchFamily="18" charset="-128"/>
                <a:ea typeface="游明朝" panose="02020400000000000000" pitchFamily="18" charset="-128"/>
              </a:rPr>
              <a:t>21</a:t>
            </a:r>
            <a:r>
              <a:rPr lang="zh-TW" altLang="en-US" sz="800" dirty="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dirty="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zh-TW" altLang="en-US" sz="800" dirty="0">
                <a:solidFill>
                  <a:srgbClr val="4D4D4C"/>
                </a:solidFill>
                <a:latin typeface="游明朝" panose="02020400000000000000" pitchFamily="18" charset="-128"/>
                <a:ea typeface="游明朝" panose="02020400000000000000" pitchFamily="18" charset="-128"/>
              </a:rPr>
              <a:t>配信開始</a:t>
            </a:r>
            <a:r>
              <a:rPr lang="en-US" altLang="zh-TW" sz="800" dirty="0">
                <a:solidFill>
                  <a:srgbClr val="4D4D4C"/>
                </a:solidFill>
                <a:latin typeface="游明朝" panose="02020400000000000000" pitchFamily="18" charset="-128"/>
                <a:ea typeface="游明朝" panose="02020400000000000000" pitchFamily="18" charset="-128"/>
              </a:rPr>
              <a:t>20</a:t>
            </a:r>
            <a:r>
              <a:rPr lang="zh-TW" altLang="en-US" sz="800" dirty="0">
                <a:solidFill>
                  <a:srgbClr val="4D4D4C"/>
                </a:solidFill>
                <a:latin typeface="游明朝" panose="02020400000000000000" pitchFamily="18" charset="-128"/>
                <a:ea typeface="游明朝" panose="02020400000000000000" pitchFamily="18" charset="-128"/>
              </a:rPr>
              <a:t>営業日前</a:t>
            </a:r>
            <a:r>
              <a:rPr lang="en-US" altLang="zh-TW" sz="800" dirty="0">
                <a:solidFill>
                  <a:srgbClr val="4D4D4C"/>
                </a:solidFill>
                <a:latin typeface="游明朝" panose="02020400000000000000" pitchFamily="18" charset="-128"/>
                <a:ea typeface="游明朝" panose="02020400000000000000" pitchFamily="18" charset="-128"/>
              </a:rPr>
              <a:t>〜11</a:t>
            </a:r>
            <a:r>
              <a:rPr lang="zh-TW" altLang="en-US" sz="800" dirty="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dirty="0">
                <a:solidFill>
                  <a:srgbClr val="4D4D4C"/>
                </a:solidFill>
                <a:latin typeface="游明朝" panose="02020400000000000000" pitchFamily="18" charset="-128"/>
                <a:ea typeface="游明朝" panose="02020400000000000000" pitchFamily="18" charset="-128"/>
              </a:rPr>
              <a:t>80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配信開始</a:t>
            </a:r>
            <a:r>
              <a:rPr lang="en-US" altLang="ja-JP" sz="800" dirty="0">
                <a:solidFill>
                  <a:srgbClr val="4D4D4C"/>
                </a:solidFill>
                <a:latin typeface="游明朝" panose="02020400000000000000" pitchFamily="18" charset="-128"/>
                <a:ea typeface="游明朝" panose="02020400000000000000" pitchFamily="18" charset="-128"/>
              </a:rPr>
              <a:t>10</a:t>
            </a:r>
            <a:r>
              <a:rPr lang="ja-JP" altLang="en-US" sz="800">
                <a:solidFill>
                  <a:srgbClr val="4D4D4C"/>
                </a:solidFill>
                <a:latin typeface="游明朝" panose="02020400000000000000" pitchFamily="18" charset="-128"/>
                <a:ea typeface="游明朝" panose="02020400000000000000" pitchFamily="18" charset="-128"/>
              </a:rPr>
              <a:t>営業日前</a:t>
            </a: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配信開始日：</a:t>
            </a:r>
            <a:r>
              <a:rPr lang="en-US" altLang="ja-JP" sz="800" dirty="0">
                <a:solidFill>
                  <a:srgbClr val="4D4D4C"/>
                </a:solidFill>
                <a:latin typeface="游明朝" panose="02020400000000000000" pitchFamily="18" charset="-128"/>
                <a:ea typeface="游明朝" panose="02020400000000000000" pitchFamily="18" charset="-128"/>
              </a:rPr>
              <a:t>100</a:t>
            </a:r>
            <a:r>
              <a:rPr lang="ja-JP" altLang="en-US" sz="800">
                <a:solidFill>
                  <a:srgbClr val="4D4D4C"/>
                </a:solidFill>
                <a:latin typeface="游明朝" panose="02020400000000000000" pitchFamily="18" charset="-128"/>
                <a:ea typeface="游明朝" panose="02020400000000000000" pitchFamily="18" charset="-128"/>
              </a:rPr>
              <a:t>％</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お申し込みいただいた枠と週ごとに算出いたします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クリエイティブ考査落ちでキャンセルになる場合はキャンセルタイミングに関わらず、広告料金に対して一律</a:t>
            </a:r>
            <a:r>
              <a:rPr lang="en-US" altLang="ja-JP" sz="800" dirty="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のキャンセル料を頂戴します</a:t>
            </a:r>
            <a:r>
              <a:rPr lang="ja-JP" altLang="en-US" sz="1000">
                <a:solidFill>
                  <a:srgbClr val="4D4D4C"/>
                </a:solidFill>
                <a:latin typeface="游明朝" panose="02020400000000000000" pitchFamily="18" charset="-128"/>
                <a:ea typeface="游明朝" panose="02020400000000000000" pitchFamily="18" charset="-128"/>
              </a:rPr>
              <a:t>。</a:t>
            </a:r>
          </a:p>
        </p:txBody>
      </p:sp>
      <p:sp>
        <p:nvSpPr>
          <p:cNvPr id="76804" name="正方形/長方形 2">
            <a:extLst>
              <a:ext uri="{FF2B5EF4-FFF2-40B4-BE49-F238E27FC236}">
                <a16:creationId xmlns:a16="http://schemas.microsoft.com/office/drawing/2014/main" id="{17CDA9B5-E22F-48E9-BC7C-20A813BCD783}"/>
              </a:ext>
            </a:extLst>
          </p:cNvPr>
          <p:cNvSpPr>
            <a:spLocks noChangeArrowheads="1"/>
          </p:cNvSpPr>
          <p:nvPr/>
        </p:nvSpPr>
        <p:spPr bwMode="auto">
          <a:xfrm>
            <a:off x="5454650" y="3527425"/>
            <a:ext cx="4464050" cy="3668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掲載キャプチャについて</a:t>
            </a:r>
            <a:endParaRPr lang="ja-JP" altLang="en-US" sz="10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初回のお取引に限り、新規掲載や、素材の差替えを行った場合に掲載開始日である月曜日に掲載キャプチャを撮影し、キャプチャを格納した場所の</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メールにてお送りいたします。ただし、掲載開始日が祝祭日や会社休業の場合は翌営業日の対応となります。また、対象の週が全て祝祭日や会社休業の場合はお送りすることができませんのでご了承ください。</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回目以降のお取引の際には、初回の際にお送りした</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よりご確認ください。</a:t>
            </a: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請求月について</a:t>
            </a: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掲載月毎の請求となります。なお、月を跨ぐ週に関しては掲載開始日が属する月での請求となります。請求書記載の支払期日までに、請求書記載の銀行口座に振り込みをお願いします。なお、振込手数料は広告主様の負担といたします。</a:t>
            </a: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その他</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Tokyo Prime </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の仕様を予告なく変更する場合がございますので、詳しくは担当営業にお問い合わせください。</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において使用する日付および時間は、特別の定めの無い限り、日本国における日付および時間を基準とします。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最低放映率（実放映面数</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設置面数）は</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90%</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とさせていただきます。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p:txBody>
      </p:sp>
      <p:grpSp>
        <p:nvGrpSpPr>
          <p:cNvPr id="76805" name="グループ化 1">
            <a:extLst>
              <a:ext uri="{FF2B5EF4-FFF2-40B4-BE49-F238E27FC236}">
                <a16:creationId xmlns:a16="http://schemas.microsoft.com/office/drawing/2014/main" id="{EA2FEE2B-6D34-42A4-92D8-C68002CF3ED6}"/>
              </a:ext>
            </a:extLst>
          </p:cNvPr>
          <p:cNvGrpSpPr>
            <a:grpSpLocks/>
          </p:cNvGrpSpPr>
          <p:nvPr/>
        </p:nvGrpSpPr>
        <p:grpSpPr bwMode="auto">
          <a:xfrm>
            <a:off x="463550" y="2806700"/>
            <a:ext cx="4464050" cy="4568131"/>
            <a:chOff x="463550" y="3309938"/>
            <a:chExt cx="4464050" cy="4568131"/>
          </a:xfrm>
        </p:grpSpPr>
        <p:sp>
          <p:nvSpPr>
            <p:cNvPr id="76807" name="正方形/長方形 29">
              <a:extLst>
                <a:ext uri="{FF2B5EF4-FFF2-40B4-BE49-F238E27FC236}">
                  <a16:creationId xmlns:a16="http://schemas.microsoft.com/office/drawing/2014/main" id="{77C2E2C3-348B-4867-9EC3-5C01E3707E75}"/>
                </a:ext>
              </a:extLst>
            </p:cNvPr>
            <p:cNvSpPr>
              <a:spLocks noChangeArrowheads="1"/>
            </p:cNvSpPr>
            <p:nvPr/>
          </p:nvSpPr>
          <p:spPr bwMode="auto">
            <a:xfrm>
              <a:off x="463550" y="3648075"/>
              <a:ext cx="4464050" cy="422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a:solidFill>
                    <a:srgbClr val="4D4D4C"/>
                  </a:solidFill>
                  <a:latin typeface="游明朝" panose="02020400000000000000" pitchFamily="18" charset="-128"/>
                  <a:ea typeface="游明朝" panose="02020400000000000000" pitchFamily="18" charset="-128"/>
                </a:rPr>
                <a:t>入稿にあたって</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入稿方法</a:t>
              </a:r>
              <a:endParaRPr lang="en-US" altLang="ja-JP" sz="1000" b="1" dirty="0">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入稿素材</a:t>
              </a: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各種素材、リンク先</a:t>
              </a:r>
              <a:r>
                <a:rPr lang="en-US" altLang="ja-JP" sz="800" dirty="0">
                  <a:solidFill>
                    <a:srgbClr val="4D4D4C"/>
                  </a:solidFill>
                  <a:latin typeface="游明朝" panose="02020400000000000000" pitchFamily="18" charset="-128"/>
                  <a:ea typeface="游明朝" panose="02020400000000000000" pitchFamily="18" charset="-128"/>
                </a:rPr>
                <a:t>URL)</a:t>
              </a:r>
              <a:r>
                <a:rPr lang="ja-JP" altLang="en-US" sz="800">
                  <a:solidFill>
                    <a:srgbClr val="4D4D4C"/>
                  </a:solidFill>
                  <a:latin typeface="游明朝" panose="02020400000000000000" pitchFamily="18" charset="-128"/>
                  <a:ea typeface="游明朝" panose="02020400000000000000" pitchFamily="18" charset="-128"/>
                </a:rPr>
                <a:t>の入稿方法は、</a:t>
              </a:r>
              <a:br>
                <a:rPr lang="en-US" altLang="ja-JP" sz="800" dirty="0">
                  <a:solidFill>
                    <a:srgbClr val="4D4D4C"/>
                  </a:solidFill>
                  <a:latin typeface="游明朝" panose="02020400000000000000" pitchFamily="18" charset="-128"/>
                  <a:ea typeface="游明朝" panose="02020400000000000000" pitchFamily="18" charset="-128"/>
                </a:rPr>
              </a:br>
              <a:r>
                <a:rPr lang="ja-JP" altLang="en-US" sz="800">
                  <a:solidFill>
                    <a:srgbClr val="4D4D4C"/>
                  </a:solidFill>
                  <a:latin typeface="游明朝" panose="02020400000000000000" pitchFamily="18" charset="-128"/>
                  <a:ea typeface="游明朝" panose="02020400000000000000" pitchFamily="18" charset="-128"/>
                </a:rPr>
                <a:t>入稿フォームにデータを添付し入稿願います。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入稿期限</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掲載開始希望日の</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営業日前</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17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時まで</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可否審査期間を除く</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rPr>
                <a:t>とします。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ご入稿が締切期限を過ぎてしまった場合は、お申し込み頂いた掲載日に開始できないことがございます。また、年末年始など会社休業がある場合、別途ご連絡させていただきます。入稿に関するご相談は担当営業までご連絡ください。なお、広告主様の故意または過失によって入稿期限までに入稿が行われなかった場合、当社は、当該入稿素材に関する広告の掲載にかかる契約に基づく債務を履行する義務を免れるものとします。</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レポートについて</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当社が規定するフォーマットに従い、広告掲載完了日から</a:t>
              </a:r>
              <a:r>
                <a:rPr lang="en-US" altLang="ja-JP" sz="800" dirty="0">
                  <a:solidFill>
                    <a:srgbClr val="4D4D4C"/>
                  </a:solidFill>
                  <a:latin typeface="游明朝" panose="02020400000000000000" pitchFamily="18" charset="-128"/>
                  <a:ea typeface="游明朝" panose="02020400000000000000" pitchFamily="18" charset="-128"/>
                </a:rPr>
                <a:t>5</a:t>
              </a:r>
              <a:r>
                <a:rPr lang="ja-JP" altLang="en-US" sz="800">
                  <a:solidFill>
                    <a:srgbClr val="4D4D4C"/>
                  </a:solidFill>
                  <a:latin typeface="游明朝" panose="02020400000000000000" pitchFamily="18" charset="-128"/>
                  <a:ea typeface="游明朝" panose="02020400000000000000" pitchFamily="18" charset="-128"/>
                </a:rPr>
                <a:t>営業日ほどで広告掲載レポートを送付させていただきます。ただし、年末年始など会社休業がある場合や、システムの調整がある場合など、広告掲載レポートの送付に要する日数が前後する場合がありますのでご了承ください。</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掲載の可否基準について</a:t>
              </a:r>
              <a:r>
                <a:rPr lang="ja-JP" altLang="en-US" sz="800" b="1">
                  <a:solidFill>
                    <a:srgbClr val="4D4D4C"/>
                  </a:solidFill>
                  <a:latin typeface="游明朝 Demibold" panose="02020600000000000000" pitchFamily="18" charset="-128"/>
                  <a:ea typeface="游明朝 Demibold" panose="02020600000000000000" pitchFamily="18" charset="-128"/>
                </a:rPr>
                <a:t>（企業・商材・クリエイティブ）</a:t>
              </a:r>
              <a:endParaRPr lang="ja-JP" altLang="en-US" sz="1000">
                <a:solidFill>
                  <a:srgbClr val="4D4D4C"/>
                </a:solidFill>
                <a:latin typeface="游明朝" panose="02020400000000000000" pitchFamily="18" charset="-128"/>
                <a:ea typeface="游明朝 Demibold" panose="020206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rPr>
                <a:t>企業・商材可否・クリエイティブ可否は別途個別に判断いたします。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p:txBody>
        </p:sp>
        <p:sp>
          <p:nvSpPr>
            <p:cNvPr id="76808" name="テキスト プレースホルダー 2">
              <a:extLst>
                <a:ext uri="{FF2B5EF4-FFF2-40B4-BE49-F238E27FC236}">
                  <a16:creationId xmlns:a16="http://schemas.microsoft.com/office/drawing/2014/main" id="{6F79C340-7E65-4CDA-B055-A26197858EC7}"/>
                </a:ext>
              </a:extLst>
            </p:cNvPr>
            <p:cNvSpPr txBox="1">
              <a:spLocks noChangeArrowheads="1"/>
            </p:cNvSpPr>
            <p:nvPr/>
          </p:nvSpPr>
          <p:spPr bwMode="auto">
            <a:xfrm>
              <a:off x="463550" y="330993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注意事項１</a:t>
              </a:r>
            </a:p>
          </p:txBody>
        </p:sp>
      </p:grpSp>
      <p:cxnSp>
        <p:nvCxnSpPr>
          <p:cNvPr id="7" name="直線コネクタ 6">
            <a:extLst>
              <a:ext uri="{FF2B5EF4-FFF2-40B4-BE49-F238E27FC236}">
                <a16:creationId xmlns:a16="http://schemas.microsoft.com/office/drawing/2014/main" id="{324DCEEC-CC1C-48FE-A690-B8A437EED028}"/>
              </a:ext>
            </a:extLst>
          </p:cNvPr>
          <p:cNvCxnSpPr/>
          <p:nvPr/>
        </p:nvCxnSpPr>
        <p:spPr>
          <a:xfrm>
            <a:off x="557213" y="2600325"/>
            <a:ext cx="9577387"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正方形/長方形 5">
            <a:extLst>
              <a:ext uri="{FF2B5EF4-FFF2-40B4-BE49-F238E27FC236}">
                <a16:creationId xmlns:a16="http://schemas.microsoft.com/office/drawing/2014/main" id="{B1FB894A-4AAF-4EC5-84CC-4AE609AF2133}"/>
              </a:ext>
            </a:extLst>
          </p:cNvPr>
          <p:cNvSpPr>
            <a:spLocks noChangeArrowheads="1"/>
          </p:cNvSpPr>
          <p:nvPr/>
        </p:nvSpPr>
        <p:spPr bwMode="auto">
          <a:xfrm>
            <a:off x="557213" y="757238"/>
            <a:ext cx="4787900" cy="564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1.</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入稿素材に関する権利処理について</a:t>
            </a:r>
            <a:endParaRPr lang="ja-JP" altLang="ja-JP"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に掲載する</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入稿素材および当該入稿素材からの誘導先（ドメイン名、</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、同一ドメイン内のウェブサイト、アプリなどを含み、以下「誘導先」）における</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権利処理</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JASRAC</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等著作権管理団体への支払いを含みます。）</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は</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原則</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広告主様にて対応していただきます。広告主様は当社に対して、</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本媒体資料において予定されている入稿素材の</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利用</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を可能と</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するために必要な権利を付与するものとします。</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権利処理について質問等ある場合には、担当営業にお問い合わせください。</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2.</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広告審査基準について</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または誘導先は、当社の定める広告審査基準またはこれらに付帯するガイドライン等（「掲載ガイドライン等」）を遵守する必要があります。ただし、掲載ガイドライン等は法的アドバイスを意図して作成されたものではありません。広告主様は、自らの責任において、申込される広告について適用される全ての法律、規定、条例等に準拠するものと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 </a:t>
            </a:r>
          </a:p>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3.</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入稿素材および誘導先の審査について</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入稿素材の内容および形式ならびに誘導先</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については</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掲載ガイドライン等に従って</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当社所定の審査がありますが、</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当該審査は、入稿素材または入稿素材からの誘導先の内容の</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適法性</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、安全性、信頼性、正確性、完全性、有効性、特定の目的への適合性、セキュリティなどに関する欠陥、エラーやバグ、権利侵害など、事実上または法律上の瑕疵がないこと</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をなんら</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担保</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するものではありません。</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4.</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広告主様の責任について</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広告主様は、入稿素材および誘導先が、</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第三者の著作権、産業財産権、パブリシティ権、プライバシー権その他一切の権利を侵害していないこと、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薬事法、不当景品類および不当表示防止法その他一切の関連法令に抵触していないこと、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(3)</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 正確かつ最新の記載であり、かつ利用者に混乱を生じさせたり、コンピューターウイルスや虚偽の内容を含んだり、相互に無関係な内容となっていたりしないこと、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(4)</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デッドリンクとなっていないこと、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(5)</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公序良俗に反し、または第三者を誹謗中傷したり、名誉を毀損する内容を含まないこと、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(6)</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掲載ガイドライン等に抵触していないことを当社に対し保証します。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に関して</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当社が</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第三者よりクレーム、請求等を受けた場合、</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広告主様の責任および費用において、当該クレーム、請求等に対応するものとします。</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また、</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に関連して当社が損害を被った場合は、広告主様は当該損害（逸失利益、特別損害、合理的な範囲での弁護士費用などを含みますがこれらに限られません</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）を当社に対して速やかに賠償するものとします。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77827" name="テキスト プレースホルダー 2">
            <a:extLst>
              <a:ext uri="{FF2B5EF4-FFF2-40B4-BE49-F238E27FC236}">
                <a16:creationId xmlns:a16="http://schemas.microsoft.com/office/drawing/2014/main" id="{4029B3E5-B0AF-4BDF-9FD8-A3D46E3871CF}"/>
              </a:ext>
            </a:extLst>
          </p:cNvPr>
          <p:cNvSpPr txBox="1">
            <a:spLocks noChangeArrowheads="1"/>
          </p:cNvSpPr>
          <p:nvPr/>
        </p:nvSpPr>
        <p:spPr bwMode="auto">
          <a:xfrm>
            <a:off x="481013" y="411163"/>
            <a:ext cx="2954337"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a:t>
            </a:r>
            <a:r>
              <a:rPr kumimoji="1" lang="en-US" altLang="ja-JP" sz="2000" b="1" dirty="0">
                <a:solidFill>
                  <a:srgbClr val="4D4D4C"/>
                </a:solidFill>
                <a:latin typeface="游明朝 Demibold" panose="02020600000000000000" pitchFamily="18" charset="-128"/>
                <a:ea typeface="游明朝 Demibold" panose="02020600000000000000" pitchFamily="18" charset="-128"/>
              </a:rPr>
              <a:t>2</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sp>
        <p:nvSpPr>
          <p:cNvPr id="77828" name="正方形/長方形 5">
            <a:extLst>
              <a:ext uri="{FF2B5EF4-FFF2-40B4-BE49-F238E27FC236}">
                <a16:creationId xmlns:a16="http://schemas.microsoft.com/office/drawing/2014/main" id="{155A3535-1571-41EE-AD3B-CAFE788972E5}"/>
              </a:ext>
            </a:extLst>
          </p:cNvPr>
          <p:cNvSpPr>
            <a:spLocks noChangeArrowheads="1"/>
          </p:cNvSpPr>
          <p:nvPr/>
        </p:nvSpPr>
        <p:spPr bwMode="auto">
          <a:xfrm>
            <a:off x="5351463" y="757238"/>
            <a:ext cx="4787900"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rPr>
              <a:t>5. </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rPr>
              <a:t>掲載停止について</a:t>
            </a:r>
            <a:endParaRPr lang="ja-JP" altLang="ja-JP" sz="1000" b="1">
              <a:solidFill>
                <a:schemeClr val="bg2">
                  <a:lumMod val="50000"/>
                </a:schemeClr>
              </a:solidFill>
              <a:latin typeface="游明朝 Demibold" panose="02020600000000000000" pitchFamily="18" charset="-128"/>
              <a:ea typeface="游明朝 Demibold" panose="020206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panose="02020400000000000000" pitchFamily="18" charset="-128"/>
              </a:rPr>
              <a:t>当社は、入稿素材の内容および形式ならびに誘導先</a:t>
            </a:r>
            <a:r>
              <a:rPr lang="ja-JP" altLang="ja-JP" sz="800">
                <a:solidFill>
                  <a:schemeClr val="bg2">
                    <a:lumMod val="50000"/>
                  </a:schemeClr>
                </a:solidFill>
                <a:latin typeface="游明朝" panose="02020400000000000000" pitchFamily="18" charset="-128"/>
                <a:ea typeface="游明朝" panose="02020400000000000000" pitchFamily="18" charset="-128"/>
              </a:rPr>
              <a:t>について</a:t>
            </a:r>
            <a:r>
              <a:rPr lang="ja-JP" altLang="en-US" sz="800">
                <a:solidFill>
                  <a:schemeClr val="bg2">
                    <a:lumMod val="50000"/>
                  </a:schemeClr>
                </a:solidFill>
                <a:latin typeface="游明朝" panose="02020400000000000000" pitchFamily="18" charset="-128"/>
                <a:ea typeface="游明朝" panose="02020400000000000000" pitchFamily="18" charset="-128"/>
              </a:rPr>
              <a:t>掲載ガイドライン等に従って</a:t>
            </a:r>
            <a:r>
              <a:rPr lang="ja-JP" altLang="ja-JP" sz="800">
                <a:solidFill>
                  <a:schemeClr val="bg2">
                    <a:lumMod val="50000"/>
                  </a:schemeClr>
                </a:solidFill>
                <a:latin typeface="游明朝" panose="02020400000000000000" pitchFamily="18" charset="-128"/>
                <a:ea typeface="游明朝" panose="02020400000000000000" pitchFamily="18" charset="-128"/>
              </a:rPr>
              <a:t>当社所定の審査</a:t>
            </a:r>
            <a:r>
              <a:rPr lang="ja-JP" altLang="en-US" sz="800">
                <a:solidFill>
                  <a:schemeClr val="bg2">
                    <a:lumMod val="50000"/>
                  </a:schemeClr>
                </a:solidFill>
                <a:latin typeface="游明朝" panose="02020400000000000000" pitchFamily="18" charset="-128"/>
                <a:ea typeface="游明朝" panose="02020400000000000000" pitchFamily="18" charset="-128"/>
              </a:rPr>
              <a:t>をした後においても、</a:t>
            </a:r>
            <a:r>
              <a:rPr lang="en-US" altLang="ja-JP" sz="800" dirty="0">
                <a:solidFill>
                  <a:schemeClr val="bg2">
                    <a:lumMod val="50000"/>
                  </a:schemeClr>
                </a:solidFill>
                <a:latin typeface="游明朝" panose="02020400000000000000" pitchFamily="18" charset="-128"/>
                <a:ea typeface="游明朝" panose="02020400000000000000" pitchFamily="18" charset="-128"/>
              </a:rPr>
              <a:t>(1)</a:t>
            </a:r>
            <a:r>
              <a:rPr lang="ja-JP" altLang="en-US" sz="800">
                <a:solidFill>
                  <a:schemeClr val="bg2">
                    <a:lumMod val="50000"/>
                  </a:schemeClr>
                </a:solidFill>
                <a:latin typeface="游明朝" panose="02020400000000000000" pitchFamily="18" charset="-128"/>
                <a:ea typeface="游明朝" panose="02020400000000000000" pitchFamily="18" charset="-128"/>
              </a:rPr>
              <a:t>入稿素材および当該入稿素材からの誘導先について当社所定の審査をした後において入稿素材もしくは当該入稿素材からの誘導先が変更になった場合、</a:t>
            </a:r>
            <a:r>
              <a:rPr lang="en-US" altLang="ja-JP" sz="800" dirty="0">
                <a:solidFill>
                  <a:schemeClr val="bg2">
                    <a:lumMod val="50000"/>
                  </a:schemeClr>
                </a:solidFill>
                <a:latin typeface="游明朝" panose="02020400000000000000" pitchFamily="18" charset="-128"/>
                <a:ea typeface="游明朝" panose="02020400000000000000" pitchFamily="18" charset="-128"/>
              </a:rPr>
              <a:t>(2)</a:t>
            </a:r>
            <a:r>
              <a:rPr lang="ja-JP" altLang="en-US" sz="800">
                <a:solidFill>
                  <a:schemeClr val="bg2">
                    <a:lumMod val="50000"/>
                  </a:schemeClr>
                </a:solidFill>
                <a:latin typeface="游明朝" panose="02020400000000000000" pitchFamily="18" charset="-128"/>
                <a:ea typeface="游明朝" panose="02020400000000000000" pitchFamily="18" charset="-128"/>
              </a:rPr>
              <a:t>本媒体資料に規定する広告主様の保証義務または遵守事項の違反がある場合、または当該違反のおそれがあると当社の裁量により判断された場合、または</a:t>
            </a:r>
            <a:r>
              <a:rPr lang="en-US" altLang="ja-JP" sz="800" dirty="0">
                <a:solidFill>
                  <a:schemeClr val="bg2">
                    <a:lumMod val="50000"/>
                  </a:schemeClr>
                </a:solidFill>
                <a:latin typeface="游明朝" panose="02020400000000000000" pitchFamily="18" charset="-128"/>
                <a:ea typeface="游明朝" panose="02020400000000000000" pitchFamily="18" charset="-128"/>
              </a:rPr>
              <a:t>(3)</a:t>
            </a:r>
            <a:r>
              <a:rPr lang="ja-JP" altLang="en-US" sz="800">
                <a:solidFill>
                  <a:schemeClr val="bg2">
                    <a:lumMod val="50000"/>
                  </a:schemeClr>
                </a:solidFill>
                <a:latin typeface="游明朝" panose="02020400000000000000" pitchFamily="18" charset="-128"/>
                <a:ea typeface="游明朝" panose="02020400000000000000" pitchFamily="18" charset="-128"/>
              </a:rPr>
              <a:t>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a:t>
            </a:r>
            <a:r>
              <a:rPr lang="ja-JP" altLang="ja-JP" sz="800">
                <a:solidFill>
                  <a:schemeClr val="bg2">
                    <a:lumMod val="50000"/>
                  </a:schemeClr>
                </a:solidFill>
                <a:latin typeface="游明朝" panose="02020400000000000000" pitchFamily="18" charset="-128"/>
                <a:ea typeface="游明朝" panose="02020400000000000000" pitchFamily="18" charset="-128"/>
              </a:rPr>
              <a:t>の掲載を</a:t>
            </a:r>
            <a:r>
              <a:rPr lang="ja-JP" altLang="en-US" sz="800">
                <a:solidFill>
                  <a:schemeClr val="bg2">
                    <a:lumMod val="50000"/>
                  </a:schemeClr>
                </a:solidFill>
                <a:latin typeface="游明朝" panose="02020400000000000000" pitchFamily="18" charset="-128"/>
                <a:ea typeface="游明朝" panose="02020400000000000000" pitchFamily="18" charset="-128"/>
              </a:rPr>
              <a:t>直ちに停止、中断、または中止できるものとします。なお、この場合、広告主様は、当該入稿素材にかかる広告掲載契約に基づき既に発生した広告料金の支払いを免れるものではありません。</a:t>
            </a:r>
            <a:endParaRPr lang="en-US" altLang="ja-JP" sz="800" dirty="0">
              <a:solidFill>
                <a:schemeClr val="bg2">
                  <a:lumMod val="50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5">
            <a:extLst>
              <a:ext uri="{FF2B5EF4-FFF2-40B4-BE49-F238E27FC236}">
                <a16:creationId xmlns:a16="http://schemas.microsoft.com/office/drawing/2014/main" id="{245900C6-3C8B-45DF-A050-D81448B2CA75}"/>
              </a:ext>
            </a:extLst>
          </p:cNvPr>
          <p:cNvSpPr/>
          <p:nvPr/>
        </p:nvSpPr>
        <p:spPr>
          <a:xfrm>
            <a:off x="6350" y="79512"/>
            <a:ext cx="10679113" cy="7480163"/>
          </a:xfrm>
          <a:prstGeom prst="rect">
            <a:avLst/>
          </a:prstGeom>
          <a:solidFill>
            <a:srgbClr val="F3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81922" name="正方形/長方形 1">
            <a:extLst>
              <a:ext uri="{FF2B5EF4-FFF2-40B4-BE49-F238E27FC236}">
                <a16:creationId xmlns:a16="http://schemas.microsoft.com/office/drawing/2014/main" id="{3F9D779F-2838-4803-AAF5-B9D02395CCC4}"/>
              </a:ext>
            </a:extLst>
          </p:cNvPr>
          <p:cNvSpPr>
            <a:spLocks noChangeArrowheads="1"/>
          </p:cNvSpPr>
          <p:nvPr/>
        </p:nvSpPr>
        <p:spPr bwMode="auto">
          <a:xfrm>
            <a:off x="4438650" y="3736975"/>
            <a:ext cx="1725613"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 altLang="ja-JP" sz="1200" spc="50" dirty="0">
                <a:solidFill>
                  <a:srgbClr val="0A1239"/>
                </a:solidFill>
                <a:latin typeface="Yu Mincho" panose="02020400000000000000" pitchFamily="18" charset="-128"/>
                <a:ea typeface="Yu Mincho" panose="02020400000000000000" pitchFamily="18" charset="-128"/>
              </a:rPr>
              <a:t>www.tokyo-prime.jp</a:t>
            </a:r>
            <a:endParaRPr lang="ja-JP" altLang="ja-JP" sz="1200" spc="50">
              <a:solidFill>
                <a:srgbClr val="0A1239"/>
              </a:solidFill>
              <a:latin typeface="Yu Mincho" panose="02020400000000000000" pitchFamily="18" charset="-128"/>
              <a:ea typeface="Yu Mincho" panose="02020400000000000000" pitchFamily="18" charset="-128"/>
            </a:endParaRPr>
          </a:p>
        </p:txBody>
      </p:sp>
      <p:pic>
        <p:nvPicPr>
          <p:cNvPr id="78852" name="図 9">
            <a:extLst>
              <a:ext uri="{FF2B5EF4-FFF2-40B4-BE49-F238E27FC236}">
                <a16:creationId xmlns:a16="http://schemas.microsoft.com/office/drawing/2014/main" id="{F235CC60-102F-4A08-A036-15935FDA65A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65613" y="3482975"/>
            <a:ext cx="20701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正方形/長方形 1">
            <a:extLst>
              <a:ext uri="{FF2B5EF4-FFF2-40B4-BE49-F238E27FC236}">
                <a16:creationId xmlns:a16="http://schemas.microsoft.com/office/drawing/2014/main" id="{88FDF1A3-FF12-483E-A9BE-0C3955607F7D}"/>
              </a:ext>
            </a:extLst>
          </p:cNvPr>
          <p:cNvSpPr>
            <a:spLocks noChangeArrowheads="1"/>
          </p:cNvSpPr>
          <p:nvPr/>
        </p:nvSpPr>
        <p:spPr bwMode="auto">
          <a:xfrm>
            <a:off x="4418013" y="4329113"/>
            <a:ext cx="1765300"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US" altLang="ja-JP" sz="1200" spc="50" dirty="0">
                <a:solidFill>
                  <a:srgbClr val="0A1239"/>
                </a:solidFill>
                <a:latin typeface="Yu Mincho" panose="02020400000000000000" pitchFamily="18" charset="-128"/>
                <a:ea typeface="Yu Mincho" panose="02020400000000000000" pitchFamily="18" charset="-128"/>
              </a:rPr>
              <a:t>sales@tokyo-prime.jp</a:t>
            </a:r>
            <a:endParaRPr lang="ja-JP" altLang="ja-JP" sz="1200" spc="50">
              <a:solidFill>
                <a:srgbClr val="0A1239"/>
              </a:solidFill>
              <a:latin typeface="Yu Mincho" panose="02020400000000000000" pitchFamily="18" charset="-128"/>
              <a:ea typeface="Yu Mincho" panose="02020400000000000000" pitchFamily="18" charset="-128"/>
            </a:endParaRPr>
          </a:p>
        </p:txBody>
      </p:sp>
      <p:sp>
        <p:nvSpPr>
          <p:cNvPr id="78854" name="正方形/長方形 1">
            <a:extLst>
              <a:ext uri="{FF2B5EF4-FFF2-40B4-BE49-F238E27FC236}">
                <a16:creationId xmlns:a16="http://schemas.microsoft.com/office/drawing/2014/main" id="{D4F6B913-657F-438B-A425-E0ACC647513A}"/>
              </a:ext>
            </a:extLst>
          </p:cNvPr>
          <p:cNvSpPr>
            <a:spLocks noChangeArrowheads="1"/>
          </p:cNvSpPr>
          <p:nvPr/>
        </p:nvSpPr>
        <p:spPr bwMode="auto">
          <a:xfrm>
            <a:off x="4740275" y="4146550"/>
            <a:ext cx="1120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0A1239"/>
                </a:solidFill>
                <a:latin typeface="Yu Mincho" panose="02020400000000000000" pitchFamily="18" charset="-128"/>
                <a:ea typeface="Yu Mincho" panose="02020400000000000000" pitchFamily="18" charset="-128"/>
              </a:rPr>
              <a:t>株式会社</a:t>
            </a:r>
            <a:r>
              <a:rPr lang="en-US" altLang="ja-JP" sz="1200" dirty="0">
                <a:solidFill>
                  <a:srgbClr val="0A1239"/>
                </a:solidFill>
                <a:latin typeface="Yu Mincho" panose="02020400000000000000" pitchFamily="18" charset="-128"/>
                <a:ea typeface="Yu Mincho" panose="02020400000000000000" pitchFamily="18" charset="-128"/>
              </a:rPr>
              <a:t>IRIS</a:t>
            </a:r>
            <a:endParaRPr lang="ja-JP" altLang="ja-JP" sz="1200">
              <a:solidFill>
                <a:srgbClr val="0A1239"/>
              </a:solidFill>
              <a:latin typeface="Yu Mincho" panose="02020400000000000000" pitchFamily="18" charset="-128"/>
              <a:ea typeface="Yu Mincho" panose="02020400000000000000" pitchFamily="18"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図 2" descr="屋外, 車, 森, 建物 が含まれている画像&#10;&#10;自動的に生成された説明">
            <a:extLst>
              <a:ext uri="{FF2B5EF4-FFF2-40B4-BE49-F238E27FC236}">
                <a16:creationId xmlns:a16="http://schemas.microsoft.com/office/drawing/2014/main" id="{B12FE7D2-F317-4679-9B0E-4D5F25EA059B}"/>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1588"/>
            <a:ext cx="10691813" cy="641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テキスト ボックス 2">
            <a:extLst>
              <a:ext uri="{FF2B5EF4-FFF2-40B4-BE49-F238E27FC236}">
                <a16:creationId xmlns:a16="http://schemas.microsoft.com/office/drawing/2014/main" id="{0210F5DD-1849-491C-BB86-C3A7F295C518}"/>
              </a:ext>
            </a:extLst>
          </p:cNvPr>
          <p:cNvSpPr txBox="1">
            <a:spLocks noChangeArrowheads="1"/>
          </p:cNvSpPr>
          <p:nvPr/>
        </p:nvSpPr>
        <p:spPr bwMode="auto">
          <a:xfrm>
            <a:off x="7421563" y="6581775"/>
            <a:ext cx="29368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r>
              <a:rPr kumimoji="1" lang="ja-JP" altLang="en-US" sz="2600" b="1">
                <a:solidFill>
                  <a:schemeClr val="tx1">
                    <a:lumMod val="75000"/>
                    <a:lumOff val="25000"/>
                  </a:schemeClr>
                </a:solidFill>
                <a:latin typeface="Yu Mincho Demibold" panose="02020400000000000000" pitchFamily="18" charset="-128"/>
                <a:ea typeface="Yu Mincho Demibold" panose="02020400000000000000" pitchFamily="18" charset="-128"/>
              </a:rPr>
              <a:t>メディア概要</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410" name="グループ化 16">
            <a:extLst>
              <a:ext uri="{FF2B5EF4-FFF2-40B4-BE49-F238E27FC236}">
                <a16:creationId xmlns:a16="http://schemas.microsoft.com/office/drawing/2014/main" id="{94D1292F-32AE-46BC-AFEE-E347FD93DD6C}"/>
              </a:ext>
            </a:extLst>
          </p:cNvPr>
          <p:cNvGrpSpPr>
            <a:grpSpLocks/>
          </p:cNvGrpSpPr>
          <p:nvPr/>
        </p:nvGrpSpPr>
        <p:grpSpPr bwMode="auto">
          <a:xfrm>
            <a:off x="496888" y="752475"/>
            <a:ext cx="1119187" cy="1050925"/>
            <a:chOff x="1636349" y="1854568"/>
            <a:chExt cx="1118922" cy="1050898"/>
          </a:xfrm>
        </p:grpSpPr>
        <p:sp>
          <p:nvSpPr>
            <p:cNvPr id="17476" name="正方形/長方形 17">
              <a:extLst>
                <a:ext uri="{FF2B5EF4-FFF2-40B4-BE49-F238E27FC236}">
                  <a16:creationId xmlns:a16="http://schemas.microsoft.com/office/drawing/2014/main" id="{6FFC27C0-1AE6-4716-A349-6C7B68A4F6AF}"/>
                </a:ext>
              </a:extLst>
            </p:cNvPr>
            <p:cNvSpPr>
              <a:spLocks noChangeArrowheads="1"/>
            </p:cNvSpPr>
            <p:nvPr/>
          </p:nvSpPr>
          <p:spPr bwMode="auto">
            <a:xfrm>
              <a:off x="1636349" y="2015232"/>
              <a:ext cx="1082419" cy="708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Demibold" panose="02020600000000000000" pitchFamily="18" charset="-128"/>
                  <a:ea typeface="游明朝 Demibold" panose="02020600000000000000" pitchFamily="18" charset="-128"/>
                </a:rPr>
                <a:t>12</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77" name="正方形/長方形 18">
              <a:extLst>
                <a:ext uri="{FF2B5EF4-FFF2-40B4-BE49-F238E27FC236}">
                  <a16:creationId xmlns:a16="http://schemas.microsoft.com/office/drawing/2014/main" id="{47752F39-7063-4B3F-8B98-4E9DCFA14AFA}"/>
                </a:ext>
              </a:extLst>
            </p:cNvPr>
            <p:cNvSpPr>
              <a:spLocks noChangeArrowheads="1"/>
            </p:cNvSpPr>
            <p:nvPr/>
          </p:nvSpPr>
          <p:spPr bwMode="auto">
            <a:xfrm>
              <a:off x="1672852" y="1854568"/>
              <a:ext cx="1082419"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全国</a:t>
              </a:r>
            </a:p>
          </p:txBody>
        </p:sp>
        <p:sp>
          <p:nvSpPr>
            <p:cNvPr id="17478" name="正方形/長方形 19">
              <a:extLst>
                <a:ext uri="{FF2B5EF4-FFF2-40B4-BE49-F238E27FC236}">
                  <a16:creationId xmlns:a16="http://schemas.microsoft.com/office/drawing/2014/main" id="{7A4B689A-1F90-4609-93AA-2F187C70A815}"/>
                </a:ext>
              </a:extLst>
            </p:cNvPr>
            <p:cNvSpPr>
              <a:spLocks noChangeArrowheads="1"/>
            </p:cNvSpPr>
            <p:nvPr/>
          </p:nvSpPr>
          <p:spPr bwMode="auto">
            <a:xfrm>
              <a:off x="1653807" y="2581624"/>
              <a:ext cx="1028456"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都市</a:t>
              </a:r>
            </a:p>
          </p:txBody>
        </p:sp>
      </p:grpSp>
      <p:sp>
        <p:nvSpPr>
          <p:cNvPr id="17411" name="正方形/長方形 20">
            <a:extLst>
              <a:ext uri="{FF2B5EF4-FFF2-40B4-BE49-F238E27FC236}">
                <a16:creationId xmlns:a16="http://schemas.microsoft.com/office/drawing/2014/main" id="{1865BBC5-0BD3-4E4A-AE7D-199A4F35BA9A}"/>
              </a:ext>
            </a:extLst>
          </p:cNvPr>
          <p:cNvSpPr>
            <a:spLocks noChangeArrowheads="1"/>
          </p:cNvSpPr>
          <p:nvPr/>
        </p:nvSpPr>
        <p:spPr bwMode="auto">
          <a:xfrm>
            <a:off x="1601788" y="765175"/>
            <a:ext cx="20621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東京、神奈川、埼玉</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千葉、名古屋、京都</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大阪、神戸、広島</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福岡、仙台、札幌</a:t>
            </a:r>
          </a:p>
        </p:txBody>
      </p:sp>
      <p:sp>
        <p:nvSpPr>
          <p:cNvPr id="17412" name="正方形/長方形 21">
            <a:extLst>
              <a:ext uri="{FF2B5EF4-FFF2-40B4-BE49-F238E27FC236}">
                <a16:creationId xmlns:a16="http://schemas.microsoft.com/office/drawing/2014/main" id="{E37B8951-6E54-416E-BD1D-65A38603ED65}"/>
              </a:ext>
            </a:extLst>
          </p:cNvPr>
          <p:cNvSpPr>
            <a:spLocks noChangeArrowheads="1"/>
          </p:cNvSpPr>
          <p:nvPr/>
        </p:nvSpPr>
        <p:spPr bwMode="auto">
          <a:xfrm>
            <a:off x="3786188" y="917575"/>
            <a:ext cx="22494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Demibold" panose="02020600000000000000" pitchFamily="18" charset="-128"/>
                <a:ea typeface="游明朝 Demibold" panose="02020600000000000000" pitchFamily="18" charset="-128"/>
              </a:rPr>
              <a:t>60,000</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13" name="正方形/長方形 22">
            <a:extLst>
              <a:ext uri="{FF2B5EF4-FFF2-40B4-BE49-F238E27FC236}">
                <a16:creationId xmlns:a16="http://schemas.microsoft.com/office/drawing/2014/main" id="{C096F74B-292A-4713-A213-7E582F2313D4}"/>
              </a:ext>
            </a:extLst>
          </p:cNvPr>
          <p:cNvSpPr>
            <a:spLocks noChangeArrowheads="1"/>
          </p:cNvSpPr>
          <p:nvPr/>
        </p:nvSpPr>
        <p:spPr bwMode="auto">
          <a:xfrm>
            <a:off x="6329363" y="933450"/>
            <a:ext cx="32115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panose="02020400000000000000" pitchFamily="18" charset="-128"/>
                <a:ea typeface="游明朝" panose="02020400000000000000" pitchFamily="18" charset="-128"/>
              </a:rPr>
              <a:t>30,000,000</a:t>
            </a:r>
            <a:endParaRPr lang="ja-JP" altLang="en-US" sz="4000" b="1">
              <a:solidFill>
                <a:srgbClr val="0A1239"/>
              </a:solidFill>
              <a:latin typeface="游明朝" panose="02020400000000000000" pitchFamily="18" charset="-128"/>
              <a:ea typeface="游明朝" panose="02020400000000000000" pitchFamily="18" charset="-128"/>
            </a:endParaRPr>
          </a:p>
        </p:txBody>
      </p:sp>
      <p:sp>
        <p:nvSpPr>
          <p:cNvPr id="17414" name="正方形/長方形 23">
            <a:extLst>
              <a:ext uri="{FF2B5EF4-FFF2-40B4-BE49-F238E27FC236}">
                <a16:creationId xmlns:a16="http://schemas.microsoft.com/office/drawing/2014/main" id="{289BCE16-E94D-44FF-93B6-A40CD471BE11}"/>
              </a:ext>
            </a:extLst>
          </p:cNvPr>
          <p:cNvSpPr>
            <a:spLocks noChangeArrowheads="1"/>
          </p:cNvSpPr>
          <p:nvPr/>
        </p:nvSpPr>
        <p:spPr bwMode="auto">
          <a:xfrm>
            <a:off x="5441950" y="1454150"/>
            <a:ext cx="10271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台</a:t>
            </a:r>
          </a:p>
        </p:txBody>
      </p:sp>
      <p:sp>
        <p:nvSpPr>
          <p:cNvPr id="17415" name="正方形/長方形 24">
            <a:extLst>
              <a:ext uri="{FF2B5EF4-FFF2-40B4-BE49-F238E27FC236}">
                <a16:creationId xmlns:a16="http://schemas.microsoft.com/office/drawing/2014/main" id="{DC30C500-E5AB-4A84-B2CE-0920C769D236}"/>
              </a:ext>
            </a:extLst>
          </p:cNvPr>
          <p:cNvSpPr>
            <a:spLocks noChangeArrowheads="1"/>
          </p:cNvSpPr>
          <p:nvPr/>
        </p:nvSpPr>
        <p:spPr bwMode="auto">
          <a:xfrm>
            <a:off x="9466263" y="1449388"/>
            <a:ext cx="102711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人</a:t>
            </a:r>
          </a:p>
        </p:txBody>
      </p:sp>
      <p:sp>
        <p:nvSpPr>
          <p:cNvPr id="17416" name="正方形/長方形 25">
            <a:extLst>
              <a:ext uri="{FF2B5EF4-FFF2-40B4-BE49-F238E27FC236}">
                <a16:creationId xmlns:a16="http://schemas.microsoft.com/office/drawing/2014/main" id="{65C36477-0F25-4D6F-A164-AC66B666D506}"/>
              </a:ext>
            </a:extLst>
          </p:cNvPr>
          <p:cNvSpPr>
            <a:spLocks noChangeArrowheads="1"/>
          </p:cNvSpPr>
          <p:nvPr/>
        </p:nvSpPr>
        <p:spPr bwMode="auto">
          <a:xfrm>
            <a:off x="9197975" y="993775"/>
            <a:ext cx="10271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3000" b="1" dirty="0">
                <a:solidFill>
                  <a:srgbClr val="0A1239"/>
                </a:solidFill>
                <a:latin typeface="游明朝 Demibold" panose="02020600000000000000" pitchFamily="18" charset="-128"/>
                <a:ea typeface="游明朝 Demibold" panose="02020600000000000000" pitchFamily="18" charset="-128"/>
              </a:rPr>
              <a:t>〜</a:t>
            </a:r>
            <a:endParaRPr lang="ja-JP" altLang="en-US" sz="3000" b="1">
              <a:solidFill>
                <a:srgbClr val="0A1239"/>
              </a:solidFill>
              <a:latin typeface="游明朝 Demibold" panose="02020600000000000000" pitchFamily="18" charset="-128"/>
              <a:ea typeface="游明朝 Demibold" panose="02020600000000000000" pitchFamily="18" charset="-128"/>
            </a:endParaRPr>
          </a:p>
        </p:txBody>
      </p:sp>
      <p:sp>
        <p:nvSpPr>
          <p:cNvPr id="27" name="正方形/長方形 26">
            <a:extLst>
              <a:ext uri="{FF2B5EF4-FFF2-40B4-BE49-F238E27FC236}">
                <a16:creationId xmlns:a16="http://schemas.microsoft.com/office/drawing/2014/main" id="{F7A6EEE2-64D4-4C01-9653-1CDA12339C72}"/>
              </a:ext>
            </a:extLst>
          </p:cNvPr>
          <p:cNvSpPr/>
          <p:nvPr/>
        </p:nvSpPr>
        <p:spPr>
          <a:xfrm>
            <a:off x="3705225" y="450850"/>
            <a:ext cx="2460625"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サイネージ導入台数</a:t>
            </a:r>
          </a:p>
        </p:txBody>
      </p:sp>
      <p:sp>
        <p:nvSpPr>
          <p:cNvPr id="28" name="正方形/長方形 27">
            <a:extLst>
              <a:ext uri="{FF2B5EF4-FFF2-40B4-BE49-F238E27FC236}">
                <a16:creationId xmlns:a16="http://schemas.microsoft.com/office/drawing/2014/main" id="{56D74073-2917-4C4E-AD2C-46CAFABFBFC6}"/>
              </a:ext>
            </a:extLst>
          </p:cNvPr>
          <p:cNvSpPr/>
          <p:nvPr/>
        </p:nvSpPr>
        <p:spPr>
          <a:xfrm>
            <a:off x="6165850" y="457200"/>
            <a:ext cx="396875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月間のベリーチ人数</a:t>
            </a:r>
          </a:p>
        </p:txBody>
      </p:sp>
      <p:sp>
        <p:nvSpPr>
          <p:cNvPr id="29" name="正方形/長方形 28">
            <a:extLst>
              <a:ext uri="{FF2B5EF4-FFF2-40B4-BE49-F238E27FC236}">
                <a16:creationId xmlns:a16="http://schemas.microsoft.com/office/drawing/2014/main" id="{B1416ED1-410F-4233-AA7C-5F94A8A7C686}"/>
              </a:ext>
            </a:extLst>
          </p:cNvPr>
          <p:cNvSpPr/>
          <p:nvPr/>
        </p:nvSpPr>
        <p:spPr>
          <a:xfrm>
            <a:off x="8291513" y="1981200"/>
            <a:ext cx="812800" cy="214313"/>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台数内訳</a:t>
            </a:r>
          </a:p>
        </p:txBody>
      </p:sp>
      <p:sp>
        <p:nvSpPr>
          <p:cNvPr id="32" name="正方形/長方形 31">
            <a:extLst>
              <a:ext uri="{FF2B5EF4-FFF2-40B4-BE49-F238E27FC236}">
                <a16:creationId xmlns:a16="http://schemas.microsoft.com/office/drawing/2014/main" id="{E543706A-A313-456C-8460-4ACCB9811084}"/>
              </a:ext>
            </a:extLst>
          </p:cNvPr>
          <p:cNvSpPr/>
          <p:nvPr/>
        </p:nvSpPr>
        <p:spPr>
          <a:xfrm>
            <a:off x="1579563" y="444500"/>
            <a:ext cx="2125662"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都市名</a:t>
            </a:r>
          </a:p>
        </p:txBody>
      </p:sp>
      <p:sp>
        <p:nvSpPr>
          <p:cNvPr id="33" name="正方形/長方形 32">
            <a:extLst>
              <a:ext uri="{FF2B5EF4-FFF2-40B4-BE49-F238E27FC236}">
                <a16:creationId xmlns:a16="http://schemas.microsoft.com/office/drawing/2014/main" id="{B57AF18E-C285-45C0-8A5F-AB0974094ACF}"/>
              </a:ext>
            </a:extLst>
          </p:cNvPr>
          <p:cNvSpPr/>
          <p:nvPr/>
        </p:nvSpPr>
        <p:spPr>
          <a:xfrm>
            <a:off x="557213" y="450850"/>
            <a:ext cx="101600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地域数</a:t>
            </a:r>
          </a:p>
        </p:txBody>
      </p:sp>
      <p:pic>
        <p:nvPicPr>
          <p:cNvPr id="17422" name="図 3">
            <a:extLst>
              <a:ext uri="{FF2B5EF4-FFF2-40B4-BE49-F238E27FC236}">
                <a16:creationId xmlns:a16="http://schemas.microsoft.com/office/drawing/2014/main" id="{99F80D5D-ECC6-4517-9097-99B72D1790A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97525" y="2516188"/>
            <a:ext cx="2689225"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23" name="グループ化 48">
            <a:extLst>
              <a:ext uri="{FF2B5EF4-FFF2-40B4-BE49-F238E27FC236}">
                <a16:creationId xmlns:a16="http://schemas.microsoft.com/office/drawing/2014/main" id="{85F07F10-C27F-494D-AFC2-8B59E66677F2}"/>
              </a:ext>
            </a:extLst>
          </p:cNvPr>
          <p:cNvGrpSpPr>
            <a:grpSpLocks/>
          </p:cNvGrpSpPr>
          <p:nvPr/>
        </p:nvGrpSpPr>
        <p:grpSpPr bwMode="auto">
          <a:xfrm>
            <a:off x="8291513" y="2141538"/>
            <a:ext cx="3043237" cy="1468437"/>
            <a:chOff x="8477610" y="2324922"/>
            <a:chExt cx="3041971" cy="1468886"/>
          </a:xfrm>
        </p:grpSpPr>
        <p:grpSp>
          <p:nvGrpSpPr>
            <p:cNvPr id="17463" name="グループ化 16">
              <a:extLst>
                <a:ext uri="{FF2B5EF4-FFF2-40B4-BE49-F238E27FC236}">
                  <a16:creationId xmlns:a16="http://schemas.microsoft.com/office/drawing/2014/main" id="{FDE74E38-945A-48AD-BD07-96E408CDCA4F}"/>
                </a:ext>
              </a:extLst>
            </p:cNvPr>
            <p:cNvGrpSpPr>
              <a:grpSpLocks/>
            </p:cNvGrpSpPr>
            <p:nvPr/>
          </p:nvGrpSpPr>
          <p:grpSpPr bwMode="auto">
            <a:xfrm>
              <a:off x="10073368" y="2350809"/>
              <a:ext cx="1446213" cy="1442999"/>
              <a:chOff x="10073368" y="2350809"/>
              <a:chExt cx="1446213" cy="1442999"/>
            </a:xfrm>
          </p:grpSpPr>
          <p:sp>
            <p:nvSpPr>
              <p:cNvPr id="17474" name="正方形/長方形 34">
                <a:extLst>
                  <a:ext uri="{FF2B5EF4-FFF2-40B4-BE49-F238E27FC236}">
                    <a16:creationId xmlns:a16="http://schemas.microsoft.com/office/drawing/2014/main" id="{8B2318E2-89E3-440C-9802-D1144A9CEB8A}"/>
                  </a:ext>
                </a:extLst>
              </p:cNvPr>
              <p:cNvSpPr>
                <a:spLocks noChangeArrowheads="1"/>
              </p:cNvSpPr>
              <p:nvPr/>
            </p:nvSpPr>
            <p:spPr bwMode="auto">
              <a:xfrm>
                <a:off x="10073368" y="2350809"/>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75" name="正方形/長方形 36">
                <a:extLst>
                  <a:ext uri="{FF2B5EF4-FFF2-40B4-BE49-F238E27FC236}">
                    <a16:creationId xmlns:a16="http://schemas.microsoft.com/office/drawing/2014/main" id="{05F39939-6636-4AB5-8D1E-412A6EEC3BE8}"/>
                  </a:ext>
                </a:extLst>
              </p:cNvPr>
              <p:cNvSpPr>
                <a:spLocks noChangeArrowheads="1"/>
              </p:cNvSpPr>
              <p:nvPr/>
            </p:nvSpPr>
            <p:spPr bwMode="auto">
              <a:xfrm>
                <a:off x="10073368" y="2537054"/>
                <a:ext cx="1446213" cy="125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endParaRPr lang="ja-JP" altLang="en-US" sz="800">
                  <a:solidFill>
                    <a:srgbClr val="0A1239"/>
                  </a:solidFill>
                  <a:latin typeface="游明朝" panose="02020400000000000000" pitchFamily="18" charset="-128"/>
                  <a:ea typeface="游明朝" panose="02020400000000000000" pitchFamily="18" charset="-128"/>
                </a:endParaRPr>
              </a:p>
            </p:txBody>
          </p:sp>
        </p:grpSp>
        <p:grpSp>
          <p:nvGrpSpPr>
            <p:cNvPr id="17464" name="グループ化 15">
              <a:extLst>
                <a:ext uri="{FF2B5EF4-FFF2-40B4-BE49-F238E27FC236}">
                  <a16:creationId xmlns:a16="http://schemas.microsoft.com/office/drawing/2014/main" id="{A07A7B72-03EF-47A6-A4DE-8EAAA2B33FF9}"/>
                </a:ext>
              </a:extLst>
            </p:cNvPr>
            <p:cNvGrpSpPr>
              <a:grpSpLocks/>
            </p:cNvGrpSpPr>
            <p:nvPr/>
          </p:nvGrpSpPr>
          <p:grpSpPr bwMode="auto">
            <a:xfrm>
              <a:off x="8477610" y="2324922"/>
              <a:ext cx="1778847" cy="1335417"/>
              <a:chOff x="8477610" y="2324922"/>
              <a:chExt cx="1778847" cy="1335417"/>
            </a:xfrm>
          </p:grpSpPr>
          <p:grpSp>
            <p:nvGrpSpPr>
              <p:cNvPr id="17465" name="グループ化 6">
                <a:extLst>
                  <a:ext uri="{FF2B5EF4-FFF2-40B4-BE49-F238E27FC236}">
                    <a16:creationId xmlns:a16="http://schemas.microsoft.com/office/drawing/2014/main" id="{B3879190-B982-4E1C-8D43-6A1E10E7D872}"/>
                  </a:ext>
                </a:extLst>
              </p:cNvPr>
              <p:cNvGrpSpPr>
                <a:grpSpLocks/>
              </p:cNvGrpSpPr>
              <p:nvPr/>
            </p:nvGrpSpPr>
            <p:grpSpPr bwMode="auto">
              <a:xfrm>
                <a:off x="8477610" y="2541588"/>
                <a:ext cx="1446213" cy="1107996"/>
                <a:chOff x="8448675" y="2541588"/>
                <a:chExt cx="1446213" cy="1107996"/>
              </a:xfrm>
            </p:grpSpPr>
            <p:sp>
              <p:nvSpPr>
                <p:cNvPr id="17472" name="正方形/長方形 30">
                  <a:extLst>
                    <a:ext uri="{FF2B5EF4-FFF2-40B4-BE49-F238E27FC236}">
                      <a16:creationId xmlns:a16="http://schemas.microsoft.com/office/drawing/2014/main" id="{B48E6A4C-F539-4B33-8E70-896BB1DCD998}"/>
                    </a:ext>
                  </a:extLst>
                </p:cNvPr>
                <p:cNvSpPr>
                  <a:spLocks noChangeArrowheads="1"/>
                </p:cNvSpPr>
                <p:nvPr/>
              </p:nvSpPr>
              <p:spPr bwMode="auto">
                <a:xfrm>
                  <a:off x="8448675" y="2541588"/>
                  <a:ext cx="144621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日本交通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帝都自動車交通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東京無線協同組合</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日の丸交通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東都自動車</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個人タクシｰ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その他</a:t>
                  </a:r>
                </a:p>
              </p:txBody>
            </p:sp>
            <p:sp>
              <p:nvSpPr>
                <p:cNvPr id="17473" name="正方形/長方形 37">
                  <a:extLst>
                    <a:ext uri="{FF2B5EF4-FFF2-40B4-BE49-F238E27FC236}">
                      <a16:creationId xmlns:a16="http://schemas.microsoft.com/office/drawing/2014/main" id="{F784E928-CBD4-4822-B652-8005B1E45586}"/>
                    </a:ext>
                  </a:extLst>
                </p:cNvPr>
                <p:cNvSpPr>
                  <a:spLocks noChangeArrowheads="1"/>
                </p:cNvSpPr>
                <p:nvPr/>
              </p:nvSpPr>
              <p:spPr bwMode="auto">
                <a:xfrm>
                  <a:off x="8843059" y="2541588"/>
                  <a:ext cx="95023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endParaRPr lang="ja-JP" altLang="en-US" sz="800">
                    <a:solidFill>
                      <a:srgbClr val="0A1239"/>
                    </a:solidFill>
                    <a:latin typeface="游明朝" panose="02020400000000000000" pitchFamily="18" charset="-128"/>
                    <a:ea typeface="游明朝" panose="02020400000000000000" pitchFamily="18" charset="-128"/>
                  </a:endParaRP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endParaRPr lang="ja-JP" altLang="en-US" sz="800">
                    <a:solidFill>
                      <a:srgbClr val="0A1239"/>
                    </a:solidFill>
                    <a:latin typeface="游明朝" panose="02020400000000000000" pitchFamily="18" charset="-128"/>
                    <a:ea typeface="游明朝" panose="02020400000000000000" pitchFamily="18" charset="-128"/>
                  </a:endParaRPr>
                </a:p>
              </p:txBody>
            </p:sp>
          </p:grpSp>
          <p:grpSp>
            <p:nvGrpSpPr>
              <p:cNvPr id="17466" name="グループ化 14">
                <a:extLst>
                  <a:ext uri="{FF2B5EF4-FFF2-40B4-BE49-F238E27FC236}">
                    <a16:creationId xmlns:a16="http://schemas.microsoft.com/office/drawing/2014/main" id="{FA9EB3EC-ABAF-4F7E-8071-DF6FB0E15F74}"/>
                  </a:ext>
                </a:extLst>
              </p:cNvPr>
              <p:cNvGrpSpPr>
                <a:grpSpLocks/>
              </p:cNvGrpSpPr>
              <p:nvPr/>
            </p:nvGrpSpPr>
            <p:grpSpPr bwMode="auto">
              <a:xfrm>
                <a:off x="8480784" y="2324922"/>
                <a:ext cx="1775673" cy="1335417"/>
                <a:chOff x="8480784" y="2324922"/>
                <a:chExt cx="1775673" cy="1335417"/>
              </a:xfrm>
            </p:grpSpPr>
            <p:sp>
              <p:nvSpPr>
                <p:cNvPr id="30" name="正方形/長方形 29">
                  <a:extLst>
                    <a:ext uri="{FF2B5EF4-FFF2-40B4-BE49-F238E27FC236}">
                      <a16:creationId xmlns:a16="http://schemas.microsoft.com/office/drawing/2014/main" id="{89F8258A-F080-4990-ACEE-FDFE0092BDE8}"/>
                    </a:ext>
                  </a:extLst>
                </p:cNvPr>
                <p:cNvSpPr/>
                <p:nvPr/>
              </p:nvSpPr>
              <p:spPr>
                <a:xfrm>
                  <a:off x="8480784" y="2324922"/>
                  <a:ext cx="812462" cy="246137"/>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東京都内</a:t>
                  </a:r>
                </a:p>
              </p:txBody>
            </p:sp>
            <p:grpSp>
              <p:nvGrpSpPr>
                <p:cNvPr id="17468" name="グループ化 5">
                  <a:extLst>
                    <a:ext uri="{FF2B5EF4-FFF2-40B4-BE49-F238E27FC236}">
                      <a16:creationId xmlns:a16="http://schemas.microsoft.com/office/drawing/2014/main" id="{9028AD3D-FF6B-47E8-AFE8-D65019D83B6A}"/>
                    </a:ext>
                  </a:extLst>
                </p:cNvPr>
                <p:cNvGrpSpPr>
                  <a:grpSpLocks/>
                </p:cNvGrpSpPr>
                <p:nvPr/>
              </p:nvGrpSpPr>
              <p:grpSpPr bwMode="auto">
                <a:xfrm>
                  <a:off x="9399563" y="2331274"/>
                  <a:ext cx="814049" cy="1329065"/>
                  <a:chOff x="9399563" y="2331274"/>
                  <a:chExt cx="814049" cy="1329065"/>
                </a:xfrm>
              </p:grpSpPr>
              <p:sp>
                <p:nvSpPr>
                  <p:cNvPr id="34" name="正方形/長方形 33">
                    <a:extLst>
                      <a:ext uri="{FF2B5EF4-FFF2-40B4-BE49-F238E27FC236}">
                        <a16:creationId xmlns:a16="http://schemas.microsoft.com/office/drawing/2014/main" id="{A79752BC-4EF1-4EAF-9136-0A5003DAE64D}"/>
                      </a:ext>
                    </a:extLst>
                  </p:cNvPr>
                  <p:cNvSpPr/>
                  <p:nvPr/>
                </p:nvSpPr>
                <p:spPr>
                  <a:xfrm>
                    <a:off x="9399563" y="2331274"/>
                    <a:ext cx="814049" cy="246137"/>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25,000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36" name="正方形/長方形 35">
                    <a:extLst>
                      <a:ext uri="{FF2B5EF4-FFF2-40B4-BE49-F238E27FC236}">
                        <a16:creationId xmlns:a16="http://schemas.microsoft.com/office/drawing/2014/main" id="{419B31E1-CC42-4EF7-B014-21411851C1EA}"/>
                      </a:ext>
                    </a:extLst>
                  </p:cNvPr>
                  <p:cNvSpPr/>
                  <p:nvPr/>
                </p:nvSpPr>
                <p:spPr>
                  <a:xfrm>
                    <a:off x="9399563" y="2552004"/>
                    <a:ext cx="814049" cy="1108335"/>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6,500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5,600</a:t>
                    </a:r>
                    <a:endParaRPr lang="ja-JP" altLang="en-US" sz="800" spc="100">
                      <a:solidFill>
                        <a:srgbClr val="0A1239"/>
                      </a:solidFill>
                      <a:latin typeface="游明朝" panose="02020400000000000000" pitchFamily="18" charset="-128"/>
                      <a:ea typeface="游明朝" panose="02020400000000000000" pitchFamily="18" charset="-128"/>
                    </a:endParaRPr>
                  </a:p>
                </p:txBody>
              </p:sp>
            </p:grpSp>
            <p:cxnSp>
              <p:nvCxnSpPr>
                <p:cNvPr id="9" name="直線コネクタ 8">
                  <a:extLst>
                    <a:ext uri="{FF2B5EF4-FFF2-40B4-BE49-F238E27FC236}">
                      <a16:creationId xmlns:a16="http://schemas.microsoft.com/office/drawing/2014/main" id="{B5B130C3-490E-4EB5-9523-037D345519AA}"/>
                    </a:ext>
                  </a:extLst>
                </p:cNvPr>
                <p:cNvCxnSpPr>
                  <a:cxnSpLocks/>
                </p:cNvCxnSpPr>
                <p:nvPr/>
              </p:nvCxnSpPr>
              <p:spPr>
                <a:xfrm>
                  <a:off x="8564886" y="2550416"/>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grpSp>
        <p:nvGrpSpPr>
          <p:cNvPr id="17424" name="グループ化 55">
            <a:extLst>
              <a:ext uri="{FF2B5EF4-FFF2-40B4-BE49-F238E27FC236}">
                <a16:creationId xmlns:a16="http://schemas.microsoft.com/office/drawing/2014/main" id="{A68A86B4-D941-4589-A6F1-562673E46533}"/>
              </a:ext>
            </a:extLst>
          </p:cNvPr>
          <p:cNvGrpSpPr>
            <a:grpSpLocks/>
          </p:cNvGrpSpPr>
          <p:nvPr/>
        </p:nvGrpSpPr>
        <p:grpSpPr bwMode="auto">
          <a:xfrm>
            <a:off x="8291513" y="3478213"/>
            <a:ext cx="3043237" cy="2068512"/>
            <a:chOff x="8477610" y="3899079"/>
            <a:chExt cx="3041971" cy="2068455"/>
          </a:xfrm>
        </p:grpSpPr>
        <p:grpSp>
          <p:nvGrpSpPr>
            <p:cNvPr id="17448" name="グループ化 82">
              <a:extLst>
                <a:ext uri="{FF2B5EF4-FFF2-40B4-BE49-F238E27FC236}">
                  <a16:creationId xmlns:a16="http://schemas.microsoft.com/office/drawing/2014/main" id="{03E2B156-4DBF-46C8-AB2C-A96D066CAF1B}"/>
                </a:ext>
              </a:extLst>
            </p:cNvPr>
            <p:cNvGrpSpPr>
              <a:grpSpLocks/>
            </p:cNvGrpSpPr>
            <p:nvPr/>
          </p:nvGrpSpPr>
          <p:grpSpPr bwMode="auto">
            <a:xfrm>
              <a:off x="8477610" y="3899079"/>
              <a:ext cx="3041971" cy="2068455"/>
              <a:chOff x="8477610" y="2324922"/>
              <a:chExt cx="3041971" cy="2068455"/>
            </a:xfrm>
          </p:grpSpPr>
          <p:grpSp>
            <p:nvGrpSpPr>
              <p:cNvPr id="17450" name="グループ化 83">
                <a:extLst>
                  <a:ext uri="{FF2B5EF4-FFF2-40B4-BE49-F238E27FC236}">
                    <a16:creationId xmlns:a16="http://schemas.microsoft.com/office/drawing/2014/main" id="{2F332470-380F-4619-AEE0-05948C0BD0EB}"/>
                  </a:ext>
                </a:extLst>
              </p:cNvPr>
              <p:cNvGrpSpPr>
                <a:grpSpLocks/>
              </p:cNvGrpSpPr>
              <p:nvPr/>
            </p:nvGrpSpPr>
            <p:grpSpPr bwMode="auto">
              <a:xfrm>
                <a:off x="10073368" y="2345022"/>
                <a:ext cx="1446213" cy="1895062"/>
                <a:chOff x="10073368" y="2345022"/>
                <a:chExt cx="1446213" cy="1895062"/>
              </a:xfrm>
            </p:grpSpPr>
            <p:sp>
              <p:nvSpPr>
                <p:cNvPr id="17461" name="正方形/長方形 94">
                  <a:extLst>
                    <a:ext uri="{FF2B5EF4-FFF2-40B4-BE49-F238E27FC236}">
                      <a16:creationId xmlns:a16="http://schemas.microsoft.com/office/drawing/2014/main" id="{9373E078-950C-4C75-B627-AC67C88B3589}"/>
                    </a:ext>
                  </a:extLst>
                </p:cNvPr>
                <p:cNvSpPr>
                  <a:spLocks noChangeArrowheads="1"/>
                </p:cNvSpPr>
                <p:nvPr/>
              </p:nvSpPr>
              <p:spPr bwMode="auto">
                <a:xfrm>
                  <a:off x="10073368" y="2345022"/>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62" name="正方形/長方形 95">
                  <a:extLst>
                    <a:ext uri="{FF2B5EF4-FFF2-40B4-BE49-F238E27FC236}">
                      <a16:creationId xmlns:a16="http://schemas.microsoft.com/office/drawing/2014/main" id="{CA2E70E6-1A6D-4D0A-A2FA-0FE48C5FE31D}"/>
                    </a:ext>
                  </a:extLst>
                </p:cNvPr>
                <p:cNvSpPr>
                  <a:spLocks noChangeArrowheads="1"/>
                </p:cNvSpPr>
                <p:nvPr/>
              </p:nvSpPr>
              <p:spPr bwMode="auto">
                <a:xfrm>
                  <a:off x="10073368" y="253705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grpSp>
          <p:grpSp>
            <p:nvGrpSpPr>
              <p:cNvPr id="17451" name="グループ化 84">
                <a:extLst>
                  <a:ext uri="{FF2B5EF4-FFF2-40B4-BE49-F238E27FC236}">
                    <a16:creationId xmlns:a16="http://schemas.microsoft.com/office/drawing/2014/main" id="{98D7C081-A955-46A9-8A24-D075758B9A90}"/>
                  </a:ext>
                </a:extLst>
              </p:cNvPr>
              <p:cNvGrpSpPr>
                <a:grpSpLocks/>
              </p:cNvGrpSpPr>
              <p:nvPr/>
            </p:nvGrpSpPr>
            <p:grpSpPr bwMode="auto">
              <a:xfrm>
                <a:off x="8477610" y="2324922"/>
                <a:ext cx="1778999" cy="2068455"/>
                <a:chOff x="8477610" y="2324922"/>
                <a:chExt cx="1778999" cy="2068455"/>
              </a:xfrm>
            </p:grpSpPr>
            <p:grpSp>
              <p:nvGrpSpPr>
                <p:cNvPr id="17452" name="グループ化 85">
                  <a:extLst>
                    <a:ext uri="{FF2B5EF4-FFF2-40B4-BE49-F238E27FC236}">
                      <a16:creationId xmlns:a16="http://schemas.microsoft.com/office/drawing/2014/main" id="{30DEE749-C0E5-454F-89BF-3CD2BB9C2EE1}"/>
                    </a:ext>
                  </a:extLst>
                </p:cNvPr>
                <p:cNvGrpSpPr>
                  <a:grpSpLocks/>
                </p:cNvGrpSpPr>
                <p:nvPr/>
              </p:nvGrpSpPr>
              <p:grpSpPr bwMode="auto">
                <a:xfrm>
                  <a:off x="8477610" y="2541588"/>
                  <a:ext cx="1446213" cy="1851789"/>
                  <a:chOff x="8448675" y="2541588"/>
                  <a:chExt cx="1446213" cy="1851789"/>
                </a:xfrm>
              </p:grpSpPr>
              <p:sp>
                <p:nvSpPr>
                  <p:cNvPr id="17459" name="正方形/長方形 92">
                    <a:extLst>
                      <a:ext uri="{FF2B5EF4-FFF2-40B4-BE49-F238E27FC236}">
                        <a16:creationId xmlns:a16="http://schemas.microsoft.com/office/drawing/2014/main" id="{2B4779D8-3594-4F04-9308-AD528FCCAEE2}"/>
                      </a:ext>
                    </a:extLst>
                  </p:cNvPr>
                  <p:cNvSpPr>
                    <a:spLocks noChangeArrowheads="1"/>
                  </p:cNvSpPr>
                  <p:nvPr/>
                </p:nvSpPr>
                <p:spPr bwMode="auto">
                  <a:xfrm>
                    <a:off x="8448675" y="2541588"/>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札幌</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仙台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神奈川</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埼玉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千葉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名古屋</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京都</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大阪</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神戸</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広島</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福岡</a:t>
                    </a:r>
                  </a:p>
                </p:txBody>
              </p:sp>
              <p:sp>
                <p:nvSpPr>
                  <p:cNvPr id="17460" name="正方形/長方形 93">
                    <a:extLst>
                      <a:ext uri="{FF2B5EF4-FFF2-40B4-BE49-F238E27FC236}">
                        <a16:creationId xmlns:a16="http://schemas.microsoft.com/office/drawing/2014/main" id="{3B3CD0F5-C2C1-4090-AF0F-ED8A35FFD27A}"/>
                      </a:ext>
                    </a:extLst>
                  </p:cNvPr>
                  <p:cNvSpPr>
                    <a:spLocks noChangeArrowheads="1"/>
                  </p:cNvSpPr>
                  <p:nvPr/>
                </p:nvSpPr>
                <p:spPr bwMode="auto">
                  <a:xfrm>
                    <a:off x="8683440" y="2541588"/>
                    <a:ext cx="950230" cy="185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endParaRPr lang="en-US" altLang="ja-JP" sz="800" dirty="0">
                      <a:solidFill>
                        <a:srgbClr val="0A1239"/>
                      </a:solidFill>
                      <a:latin typeface="游明朝" panose="02020400000000000000" pitchFamily="18" charset="-128"/>
                      <a:ea typeface="游明朝" panose="02020400000000000000" pitchFamily="18" charset="-128"/>
                    </a:endParaRPr>
                  </a:p>
                </p:txBody>
              </p:sp>
            </p:grpSp>
            <p:grpSp>
              <p:nvGrpSpPr>
                <p:cNvPr id="17453" name="グループ化 86">
                  <a:extLst>
                    <a:ext uri="{FF2B5EF4-FFF2-40B4-BE49-F238E27FC236}">
                      <a16:creationId xmlns:a16="http://schemas.microsoft.com/office/drawing/2014/main" id="{03483DD2-622D-4721-A3C7-A001E0329760}"/>
                    </a:ext>
                  </a:extLst>
                </p:cNvPr>
                <p:cNvGrpSpPr>
                  <a:grpSpLocks/>
                </p:cNvGrpSpPr>
                <p:nvPr/>
              </p:nvGrpSpPr>
              <p:grpSpPr bwMode="auto">
                <a:xfrm>
                  <a:off x="8480785" y="2324922"/>
                  <a:ext cx="1775824" cy="1928992"/>
                  <a:chOff x="8480785" y="2324922"/>
                  <a:chExt cx="1775824" cy="1928992"/>
                </a:xfrm>
              </p:grpSpPr>
              <p:sp>
                <p:nvSpPr>
                  <p:cNvPr id="88" name="正方形/長方形 87">
                    <a:extLst>
                      <a:ext uri="{FF2B5EF4-FFF2-40B4-BE49-F238E27FC236}">
                        <a16:creationId xmlns:a16="http://schemas.microsoft.com/office/drawing/2014/main" id="{08CDFC9B-891C-4D07-B912-2BEB1FCE8158}"/>
                      </a:ext>
                    </a:extLst>
                  </p:cNvPr>
                  <p:cNvSpPr/>
                  <p:nvPr/>
                </p:nvSpPr>
                <p:spPr>
                  <a:xfrm>
                    <a:off x="8480784" y="2324922"/>
                    <a:ext cx="812462" cy="246055"/>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主要都市</a:t>
                    </a:r>
                  </a:p>
                </p:txBody>
              </p:sp>
              <p:grpSp>
                <p:nvGrpSpPr>
                  <p:cNvPr id="17455" name="グループ化 88">
                    <a:extLst>
                      <a:ext uri="{FF2B5EF4-FFF2-40B4-BE49-F238E27FC236}">
                        <a16:creationId xmlns:a16="http://schemas.microsoft.com/office/drawing/2014/main" id="{5643638A-D47A-41CA-904E-77894D645DCE}"/>
                      </a:ext>
                    </a:extLst>
                  </p:cNvPr>
                  <p:cNvGrpSpPr>
                    <a:grpSpLocks/>
                  </p:cNvGrpSpPr>
                  <p:nvPr/>
                </p:nvGrpSpPr>
                <p:grpSpPr bwMode="auto">
                  <a:xfrm>
                    <a:off x="9400268" y="2330709"/>
                    <a:ext cx="812800" cy="1923205"/>
                    <a:chOff x="9400268" y="2330709"/>
                    <a:chExt cx="812800" cy="1923205"/>
                  </a:xfrm>
                </p:grpSpPr>
                <p:sp>
                  <p:nvSpPr>
                    <p:cNvPr id="91" name="正方形/長方形 90">
                      <a:extLst>
                        <a:ext uri="{FF2B5EF4-FFF2-40B4-BE49-F238E27FC236}">
                          <a16:creationId xmlns:a16="http://schemas.microsoft.com/office/drawing/2014/main" id="{6D7C7528-3D9A-40BA-A238-AD8805D4D704}"/>
                        </a:ext>
                      </a:extLst>
                    </p:cNvPr>
                    <p:cNvSpPr/>
                    <p:nvPr/>
                  </p:nvSpPr>
                  <p:spPr>
                    <a:xfrm>
                      <a:off x="9399563" y="2331272"/>
                      <a:ext cx="814049" cy="246055"/>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35,000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92" name="正方形/長方形 91">
                      <a:extLst>
                        <a:ext uri="{FF2B5EF4-FFF2-40B4-BE49-F238E27FC236}">
                          <a16:creationId xmlns:a16="http://schemas.microsoft.com/office/drawing/2014/main" id="{88BD26D2-807C-4D5D-AF29-D967AC2EA69A}"/>
                        </a:ext>
                      </a:extLst>
                    </p:cNvPr>
                    <p:cNvSpPr/>
                    <p:nvPr/>
                  </p:nvSpPr>
                  <p:spPr>
                    <a:xfrm>
                      <a:off x="9399563" y="2551928"/>
                      <a:ext cx="814049" cy="1701753"/>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600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7,500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2,800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2,800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2,600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7,900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2,600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2,200</a:t>
                      </a:r>
                      <a:endParaRPr lang="ja-JP" altLang="en-US" sz="800" spc="100">
                        <a:solidFill>
                          <a:srgbClr val="0A1239"/>
                        </a:solidFill>
                        <a:latin typeface="游明朝" panose="02020400000000000000" pitchFamily="18" charset="-128"/>
                        <a:ea typeface="游明朝" panose="02020400000000000000" pitchFamily="18" charset="-128"/>
                      </a:endParaRPr>
                    </a:p>
                  </p:txBody>
                </p:sp>
              </p:grpSp>
              <p:cxnSp>
                <p:nvCxnSpPr>
                  <p:cNvPr id="90" name="直線コネクタ 89">
                    <a:extLst>
                      <a:ext uri="{FF2B5EF4-FFF2-40B4-BE49-F238E27FC236}">
                        <a16:creationId xmlns:a16="http://schemas.microsoft.com/office/drawing/2014/main" id="{E0C5D594-BE49-4A9C-BD91-E243166EF49B}"/>
                      </a:ext>
                    </a:extLst>
                  </p:cNvPr>
                  <p:cNvCxnSpPr>
                    <a:cxnSpLocks/>
                  </p:cNvCxnSpPr>
                  <p:nvPr/>
                </p:nvCxnSpPr>
                <p:spPr>
                  <a:xfrm>
                    <a:off x="8564886" y="2550341"/>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sp>
          <p:nvSpPr>
            <p:cNvPr id="17449" name="正方形/長方形 96">
              <a:extLst>
                <a:ext uri="{FF2B5EF4-FFF2-40B4-BE49-F238E27FC236}">
                  <a16:creationId xmlns:a16="http://schemas.microsoft.com/office/drawing/2014/main" id="{9D127849-0AE8-4090-8368-5EBEF3134E30}"/>
                </a:ext>
              </a:extLst>
            </p:cNvPr>
            <p:cNvSpPr>
              <a:spLocks noChangeArrowheads="1"/>
            </p:cNvSpPr>
            <p:nvPr/>
          </p:nvSpPr>
          <p:spPr bwMode="auto">
            <a:xfrm>
              <a:off x="9555273" y="412184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p:txBody>
        </p:sp>
      </p:grpSp>
      <p:sp>
        <p:nvSpPr>
          <p:cNvPr id="99" name="正方形/長方形 98">
            <a:extLst>
              <a:ext uri="{FF2B5EF4-FFF2-40B4-BE49-F238E27FC236}">
                <a16:creationId xmlns:a16="http://schemas.microsoft.com/office/drawing/2014/main" id="{D0C5A9CD-3075-40F4-B689-D01F45503EC9}"/>
              </a:ext>
            </a:extLst>
          </p:cNvPr>
          <p:cNvSpPr/>
          <p:nvPr/>
        </p:nvSpPr>
        <p:spPr>
          <a:xfrm>
            <a:off x="6477000" y="4687888"/>
            <a:ext cx="812800" cy="215900"/>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全国</a:t>
            </a:r>
            <a:r>
              <a:rPr lang="en-US" altLang="ja-JP" sz="800" spc="100" dirty="0">
                <a:solidFill>
                  <a:srgbClr val="2B3A5B"/>
                </a:solidFill>
                <a:latin typeface="游明朝" panose="02020400000000000000" pitchFamily="18" charset="-128"/>
                <a:ea typeface="游明朝" panose="02020400000000000000" pitchFamily="18" charset="-128"/>
              </a:rPr>
              <a:t>12</a:t>
            </a:r>
            <a:r>
              <a:rPr lang="ja-JP" altLang="en-US" sz="800" spc="100">
                <a:solidFill>
                  <a:srgbClr val="2B3A5B"/>
                </a:solidFill>
                <a:latin typeface="游明朝" panose="02020400000000000000" pitchFamily="18" charset="-128"/>
                <a:ea typeface="游明朝" panose="02020400000000000000" pitchFamily="18" charset="-128"/>
              </a:rPr>
              <a:t>都市</a:t>
            </a:r>
          </a:p>
        </p:txBody>
      </p:sp>
      <p:sp>
        <p:nvSpPr>
          <p:cNvPr id="100" name="テキスト ボックス 10">
            <a:extLst>
              <a:ext uri="{FF2B5EF4-FFF2-40B4-BE49-F238E27FC236}">
                <a16:creationId xmlns:a16="http://schemas.microsoft.com/office/drawing/2014/main" id="{89A806AB-D8AC-4120-B767-E9E27BF8CB7D}"/>
              </a:ext>
            </a:extLst>
          </p:cNvPr>
          <p:cNvSpPr txBox="1">
            <a:spLocks noChangeArrowheads="1"/>
          </p:cNvSpPr>
          <p:nvPr/>
        </p:nvSpPr>
        <p:spPr bwMode="auto">
          <a:xfrm>
            <a:off x="471488" y="5438775"/>
            <a:ext cx="9577387" cy="707886"/>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月間のベリーチ人数は想定です。タクシーの営業／稼働状況により変動します。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提供エリア外への乗車もございます。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上記都市以外でも静岡、岐阜、三重、滋賀、茨城、奈良、金沢、富山で</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若干数サイネージを設置しているタクシーがございます。</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101" name="テキスト ボックス 10">
            <a:extLst>
              <a:ext uri="{FF2B5EF4-FFF2-40B4-BE49-F238E27FC236}">
                <a16:creationId xmlns:a16="http://schemas.microsoft.com/office/drawing/2014/main" id="{49DC9790-4809-4AA3-82CC-3AF3A072B24F}"/>
              </a:ext>
            </a:extLst>
          </p:cNvPr>
          <p:cNvSpPr txBox="1">
            <a:spLocks noChangeArrowheads="1"/>
          </p:cNvSpPr>
          <p:nvPr/>
        </p:nvSpPr>
        <p:spPr bwMode="auto">
          <a:xfrm>
            <a:off x="5238750" y="5446713"/>
            <a:ext cx="5254625" cy="46196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追加導入の時期は前後する可能性がございます。</a:t>
            </a:r>
          </a:p>
          <a:p>
            <a:pPr eaLnBrk="1" hangingPunct="1">
              <a:buFont typeface=".LucidaGrandeUI"/>
              <a:buChar char="※"/>
              <a:defRPr/>
            </a:pP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設置台数は</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2022</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年</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1</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月時点想定であり、変更、変動する可能性がございます。</a:t>
            </a:r>
          </a:p>
          <a:p>
            <a:pPr eaLnBrk="1" hangingPunct="1">
              <a:buFont typeface=".LucidaGrandeUI"/>
              <a:buChar char="※"/>
              <a:defRPr/>
            </a:pPr>
            <a:endParaRPr lang="ja-JP" altLang="en-US" sz="800">
              <a:solidFill>
                <a:schemeClr val="tx1">
                  <a:lumMod val="65000"/>
                  <a:lumOff val="35000"/>
                </a:schemeClr>
              </a:solidFill>
              <a:latin typeface="Yu Mincho" panose="02020400000000000000" pitchFamily="18" charset="-128"/>
              <a:ea typeface="Yu Mincho" panose="02020400000000000000" pitchFamily="18" charset="-128"/>
            </a:endParaRPr>
          </a:p>
        </p:txBody>
      </p:sp>
      <p:sp>
        <p:nvSpPr>
          <p:cNvPr id="5" name="タイトル 4">
            <a:extLst>
              <a:ext uri="{FF2B5EF4-FFF2-40B4-BE49-F238E27FC236}">
                <a16:creationId xmlns:a16="http://schemas.microsoft.com/office/drawing/2014/main" id="{9BCD72EC-D085-4673-A24C-CEB8B098337E}"/>
              </a:ext>
            </a:extLst>
          </p:cNvPr>
          <p:cNvSpPr>
            <a:spLocks noGrp="1"/>
          </p:cNvSpPr>
          <p:nvPr>
            <p:ph type="title"/>
          </p:nvPr>
        </p:nvSpPr>
        <p:spPr>
          <a:xfrm>
            <a:off x="52388" y="7043642"/>
            <a:ext cx="10587037" cy="363728"/>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国内</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No.1 </a:t>
            </a:r>
            <a:r>
              <a:rPr lang="ja-JP" altLang="en-US">
                <a:solidFill>
                  <a:schemeClr val="tx1">
                    <a:lumMod val="75000"/>
                    <a:lumOff val="25000"/>
                  </a:schemeClr>
                </a:solidFill>
                <a:latin typeface="游明朝" panose="02020400000000000000" pitchFamily="18" charset="-128"/>
                <a:ea typeface="游明朝" panose="02020400000000000000" pitchFamily="18" charset="-128"/>
              </a:rPr>
              <a:t>タクシー・サイネージメディア　</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a:t>
            </a:r>
            <a:r>
              <a:rPr lang="ja-JP" altLang="en-US">
                <a:solidFill>
                  <a:schemeClr val="tx1">
                    <a:lumMod val="75000"/>
                    <a:lumOff val="25000"/>
                  </a:schemeClr>
                </a:solidFill>
                <a:latin typeface="游明朝" panose="02020400000000000000" pitchFamily="18" charset="-128"/>
                <a:ea typeface="游明朝" panose="02020400000000000000" pitchFamily="18" charset="-128"/>
              </a:rPr>
              <a:t>東京および国内での設置台数最多</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a:t>
            </a:r>
            <a:endParaRPr lang="ja-JP" altLang="en-US">
              <a:solidFill>
                <a:schemeClr val="tx1">
                  <a:lumMod val="75000"/>
                  <a:lumOff val="25000"/>
                </a:schemeClr>
              </a:solidFill>
              <a:latin typeface="游明朝" panose="02020400000000000000" pitchFamily="18" charset="-128"/>
              <a:ea typeface="游明朝" panose="02020400000000000000" pitchFamily="18" charset="-128"/>
            </a:endParaRPr>
          </a:p>
        </p:txBody>
      </p:sp>
      <p:sp>
        <p:nvSpPr>
          <p:cNvPr id="6" name="テキスト プレースホルダー 5">
            <a:extLst>
              <a:ext uri="{FF2B5EF4-FFF2-40B4-BE49-F238E27FC236}">
                <a16:creationId xmlns:a16="http://schemas.microsoft.com/office/drawing/2014/main" id="{23FDC00C-4880-4BC8-93CA-93BE5DCD8ED8}"/>
              </a:ext>
            </a:extLst>
          </p:cNvPr>
          <p:cNvSpPr>
            <a:spLocks noGrp="1"/>
          </p:cNvSpPr>
          <p:nvPr>
            <p:ph type="body" sz="quarter" idx="10"/>
          </p:nvPr>
        </p:nvSpPr>
        <p:spPr>
          <a:xfrm>
            <a:off x="773113" y="6599403"/>
            <a:ext cx="9145587" cy="291771"/>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全国</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12</a:t>
            </a:r>
            <a:r>
              <a:rPr>
                <a:solidFill>
                  <a:schemeClr val="tx1">
                    <a:lumMod val="75000"/>
                    <a:lumOff val="25000"/>
                  </a:schemeClr>
                </a:solidFill>
                <a:latin typeface="游明朝 Demibold" panose="02020600000000000000" pitchFamily="18" charset="-128"/>
                <a:ea typeface="游明朝 Demibold" panose="02020600000000000000" pitchFamily="18" charset="-128"/>
              </a:rPr>
              <a:t>都市に展開</a:t>
            </a:r>
          </a:p>
        </p:txBody>
      </p:sp>
      <p:grpSp>
        <p:nvGrpSpPr>
          <p:cNvPr id="17430" name="グループ化 51">
            <a:extLst>
              <a:ext uri="{FF2B5EF4-FFF2-40B4-BE49-F238E27FC236}">
                <a16:creationId xmlns:a16="http://schemas.microsoft.com/office/drawing/2014/main" id="{5B85192A-618D-4D10-AB84-4BF5265A2033}"/>
              </a:ext>
            </a:extLst>
          </p:cNvPr>
          <p:cNvGrpSpPr>
            <a:grpSpLocks/>
          </p:cNvGrpSpPr>
          <p:nvPr/>
        </p:nvGrpSpPr>
        <p:grpSpPr bwMode="auto">
          <a:xfrm>
            <a:off x="560388" y="2112963"/>
            <a:ext cx="4926012" cy="3092450"/>
            <a:chOff x="533400" y="2044166"/>
            <a:chExt cx="4926185" cy="3092007"/>
          </a:xfrm>
        </p:grpSpPr>
        <p:pic>
          <p:nvPicPr>
            <p:cNvPr id="17436" name="図 2" descr="建物, 家, 市, 町 が含まれている画像&#10;&#10;自動的に生成された説明">
              <a:extLst>
                <a:ext uri="{FF2B5EF4-FFF2-40B4-BE49-F238E27FC236}">
                  <a16:creationId xmlns:a16="http://schemas.microsoft.com/office/drawing/2014/main" id="{8B7AC6E3-6FA5-4BD7-82D7-B84F0F776F2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2044166"/>
              <a:ext cx="1612079" cy="741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7" name="図 6" descr="屋外, 建物, 市, 跡 が含まれている画像&#10;&#10;自動的に生成された説明">
              <a:extLst>
                <a:ext uri="{FF2B5EF4-FFF2-40B4-BE49-F238E27FC236}">
                  <a16:creationId xmlns:a16="http://schemas.microsoft.com/office/drawing/2014/main" id="{9B4CFB8E-8AF5-471F-A220-3638E9A6B0B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92731"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8" name="図 9" descr="建物, 屋外, 市, 道路 が含まれている画像&#10;&#10;自動的に生成された説明">
              <a:extLst>
                <a:ext uri="{FF2B5EF4-FFF2-40B4-BE49-F238E27FC236}">
                  <a16:creationId xmlns:a16="http://schemas.microsoft.com/office/drawing/2014/main" id="{3F0D2D87-6590-4DC5-916E-4246AC6769B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852273"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9" name="図 11" descr="屋外, 建物, 道路, 跡 が含まれている画像&#10;&#10;自動的に生成された説明">
              <a:extLst>
                <a:ext uri="{FF2B5EF4-FFF2-40B4-BE49-F238E27FC236}">
                  <a16:creationId xmlns:a16="http://schemas.microsoft.com/office/drawing/2014/main" id="{1A02BB97-A52B-4786-8B2B-E7040C82F2FF}"/>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3400"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0" name="図 13" descr="建物, 座る, テーブル, ブルー が含まれている画像&#10;&#10;自動的に生成された説明">
              <a:extLst>
                <a:ext uri="{FF2B5EF4-FFF2-40B4-BE49-F238E27FC236}">
                  <a16:creationId xmlns:a16="http://schemas.microsoft.com/office/drawing/2014/main" id="{F6E47118-04EE-4B98-9D94-7B1F79084961}"/>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192731"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1" name="図 15" descr="屋外, 建物, ストリート, 家 が含まれている画像&#10;&#10;自動的に生成された説明">
              <a:extLst>
                <a:ext uri="{FF2B5EF4-FFF2-40B4-BE49-F238E27FC236}">
                  <a16:creationId xmlns:a16="http://schemas.microsoft.com/office/drawing/2014/main" id="{08E44521-2540-4C71-9E26-A712EB8CB583}"/>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852273"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2" name="図 30" descr="屋外, いっぱい, テーブル, ストリート が含まれている画像&#10;&#10;自動的に生成された説明">
              <a:extLst>
                <a:ext uri="{FF2B5EF4-FFF2-40B4-BE49-F238E27FC236}">
                  <a16:creationId xmlns:a16="http://schemas.microsoft.com/office/drawing/2014/main" id="{4603F0A2-24E3-4DC7-9237-C44FC0F95298}"/>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33400"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3" name="図 36" descr="屋外, 水, 建物, 川 が含まれている画像&#10;&#10;自動的に生成された説明">
              <a:extLst>
                <a:ext uri="{FF2B5EF4-FFF2-40B4-BE49-F238E27FC236}">
                  <a16:creationId xmlns:a16="http://schemas.microsoft.com/office/drawing/2014/main" id="{B6DB8215-BF56-4BCD-A676-64A9E8DC403C}"/>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92731"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4" name="図 38" descr="川と橋とビル&#10;&#10;自動的に生成された説明">
              <a:extLst>
                <a:ext uri="{FF2B5EF4-FFF2-40B4-BE49-F238E27FC236}">
                  <a16:creationId xmlns:a16="http://schemas.microsoft.com/office/drawing/2014/main" id="{7C7C82F2-67BA-43CC-B6F2-7447AA78674B}"/>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3852273"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5" name="図 40" descr="屋外, 市, 建物, 大きい が含まれている画像&#10;&#10;自動的に生成された説明">
              <a:extLst>
                <a:ext uri="{FF2B5EF4-FFF2-40B4-BE49-F238E27FC236}">
                  <a16:creationId xmlns:a16="http://schemas.microsoft.com/office/drawing/2014/main" id="{D28FCB6B-F9E5-4F38-B415-D0E78E063272}"/>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533400"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6" name="図 42" descr="屋外, 建物, 市, 道路 が含まれている画像&#10;&#10;自動的に生成された説明">
              <a:extLst>
                <a:ext uri="{FF2B5EF4-FFF2-40B4-BE49-F238E27FC236}">
                  <a16:creationId xmlns:a16="http://schemas.microsoft.com/office/drawing/2014/main" id="{597E92FF-804D-4AA5-A57B-BFDFCBD6DE2C}"/>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192731"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7" name="図 44" descr="屋外, 建物, 雪, ストリート が含まれている画像&#10;&#10;自動的に生成された説明">
              <a:extLst>
                <a:ext uri="{FF2B5EF4-FFF2-40B4-BE49-F238E27FC236}">
                  <a16:creationId xmlns:a16="http://schemas.microsoft.com/office/drawing/2014/main" id="{82EC0267-45DD-4B9A-B5D3-81BC26D4466A}"/>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3852273"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 name="正方形/長方形 78">
            <a:extLst>
              <a:ext uri="{FF2B5EF4-FFF2-40B4-BE49-F238E27FC236}">
                <a16:creationId xmlns:a16="http://schemas.microsoft.com/office/drawing/2014/main" id="{5F1B26AB-E948-4946-A1D3-E4BF25D690C7}"/>
              </a:ext>
            </a:extLst>
          </p:cNvPr>
          <p:cNvSpPr/>
          <p:nvPr/>
        </p:nvSpPr>
        <p:spPr>
          <a:xfrm>
            <a:off x="557213" y="431800"/>
            <a:ext cx="9577387" cy="1452563"/>
          </a:xfrm>
          <a:prstGeom prst="rect">
            <a:avLst/>
          </a:prstGeom>
          <a:noFill/>
          <a:ln w="15875">
            <a:solidFill>
              <a:srgbClr val="0F0E22"/>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cxnSp>
        <p:nvCxnSpPr>
          <p:cNvPr id="51" name="直線コネクタ 50">
            <a:extLst>
              <a:ext uri="{FF2B5EF4-FFF2-40B4-BE49-F238E27FC236}">
                <a16:creationId xmlns:a16="http://schemas.microsoft.com/office/drawing/2014/main" id="{F159AF97-F70B-43A3-9CFA-0260ADB94BF0}"/>
              </a:ext>
            </a:extLst>
          </p:cNvPr>
          <p:cNvCxnSpPr/>
          <p:nvPr/>
        </p:nvCxnSpPr>
        <p:spPr>
          <a:xfrm>
            <a:off x="15875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BB82C9A2-D84B-4084-A03B-1FEB3D834211}"/>
              </a:ext>
            </a:extLst>
          </p:cNvPr>
          <p:cNvCxnSpPr/>
          <p:nvPr/>
        </p:nvCxnSpPr>
        <p:spPr>
          <a:xfrm>
            <a:off x="37211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561A47AA-2042-4746-9E0B-EC3342633168}"/>
              </a:ext>
            </a:extLst>
          </p:cNvPr>
          <p:cNvCxnSpPr/>
          <p:nvPr/>
        </p:nvCxnSpPr>
        <p:spPr>
          <a:xfrm>
            <a:off x="616585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34EEF0F6-7D93-4270-8C0D-415CDAF87D62}"/>
              </a:ext>
            </a:extLst>
          </p:cNvPr>
          <p:cNvCxnSpPr/>
          <p:nvPr/>
        </p:nvCxnSpPr>
        <p:spPr>
          <a:xfrm>
            <a:off x="557213" y="673100"/>
            <a:ext cx="9577387" cy="0"/>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図 4" descr="屋外, 道路, 建物, ストリート が含まれている画像&#10;&#10;自動的に生成された説明">
            <a:extLst>
              <a:ext uri="{FF2B5EF4-FFF2-40B4-BE49-F238E27FC236}">
                <a16:creationId xmlns:a16="http://schemas.microsoft.com/office/drawing/2014/main" id="{6AF4CF0E-98F2-452A-8371-2E870AFB7AA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8325" y="433388"/>
            <a:ext cx="36703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10">
            <a:extLst>
              <a:ext uri="{FF2B5EF4-FFF2-40B4-BE49-F238E27FC236}">
                <a16:creationId xmlns:a16="http://schemas.microsoft.com/office/drawing/2014/main" id="{2E3EE433-FDCD-4005-8236-5A584DF4D017}"/>
              </a:ext>
            </a:extLst>
          </p:cNvPr>
          <p:cNvSpPr txBox="1"/>
          <p:nvPr/>
        </p:nvSpPr>
        <p:spPr>
          <a:xfrm rot="5400000">
            <a:off x="-330200" y="4311651"/>
            <a:ext cx="1133475" cy="215900"/>
          </a:xfrm>
          <a:prstGeom prst="rect">
            <a:avLst/>
          </a:prstGeom>
          <a:noFill/>
        </p:spPr>
        <p:txBody>
          <a:bodyPr>
            <a:spAutoFit/>
          </a:bodyPr>
          <a:lstStyle/>
          <a:p>
            <a:pPr algn="ctr" eaLnBrk="1" fontAlgn="auto" hangingPunct="1">
              <a:spcBef>
                <a:spcPts val="0"/>
              </a:spcBef>
              <a:spcAft>
                <a:spcPts val="0"/>
              </a:spcAft>
              <a:defRPr/>
            </a:pPr>
            <a:r>
              <a:rPr kumimoji="1" lang="en-US" altLang="ja-JP" sz="800" spc="100" dirty="0">
                <a:solidFill>
                  <a:schemeClr val="bg1"/>
                </a:solidFill>
                <a:latin typeface="+mn-lt"/>
              </a:rPr>
              <a:t>IRIS INC.</a:t>
            </a:r>
            <a:endParaRPr kumimoji="1" lang="ja-JP" altLang="en-US" sz="800" spc="100">
              <a:solidFill>
                <a:schemeClr val="bg1"/>
              </a:solidFill>
              <a:latin typeface="+mn-lt"/>
            </a:endParaRPr>
          </a:p>
        </p:txBody>
      </p:sp>
      <p:grpSp>
        <p:nvGrpSpPr>
          <p:cNvPr id="19460" name="グループ化 10">
            <a:extLst>
              <a:ext uri="{FF2B5EF4-FFF2-40B4-BE49-F238E27FC236}">
                <a16:creationId xmlns:a16="http://schemas.microsoft.com/office/drawing/2014/main" id="{31B7953F-31CC-45B7-9842-5685A022CCE2}"/>
              </a:ext>
            </a:extLst>
          </p:cNvPr>
          <p:cNvGrpSpPr>
            <a:grpSpLocks/>
          </p:cNvGrpSpPr>
          <p:nvPr/>
        </p:nvGrpSpPr>
        <p:grpSpPr bwMode="auto">
          <a:xfrm>
            <a:off x="4284663" y="417513"/>
            <a:ext cx="3543300" cy="465137"/>
            <a:chOff x="4284663" y="417441"/>
            <a:chExt cx="3542601" cy="465192"/>
          </a:xfrm>
        </p:grpSpPr>
        <p:sp>
          <p:nvSpPr>
            <p:cNvPr id="19492" name="직사각형 15">
              <a:extLst>
                <a:ext uri="{FF2B5EF4-FFF2-40B4-BE49-F238E27FC236}">
                  <a16:creationId xmlns:a16="http://schemas.microsoft.com/office/drawing/2014/main" id="{EB682B94-45BA-4D9F-B785-39F40F82F49A}"/>
                </a:ext>
              </a:extLst>
            </p:cNvPr>
            <p:cNvSpPr>
              <a:spLocks noChangeArrowheads="1"/>
            </p:cNvSpPr>
            <p:nvPr/>
          </p:nvSpPr>
          <p:spPr bwMode="auto">
            <a:xfrm>
              <a:off x="4284663" y="417441"/>
              <a:ext cx="3542601" cy="465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日本交通専用タクシー乗り場</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4" name="直線コネクタ 23">
              <a:extLst>
                <a:ext uri="{FF2B5EF4-FFF2-40B4-BE49-F238E27FC236}">
                  <a16:creationId xmlns:a16="http://schemas.microsoft.com/office/drawing/2014/main" id="{4D802C59-1D5D-45EB-8DDA-B638B6E3D89B}"/>
                </a:ext>
              </a:extLst>
            </p:cNvPr>
            <p:cNvCxnSpPr>
              <a:cxnSpLocks/>
            </p:cNvCxnSpPr>
            <p:nvPr/>
          </p:nvCxnSpPr>
          <p:spPr>
            <a:xfrm>
              <a:off x="4395766" y="882633"/>
              <a:ext cx="328547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61" name="グループ化 25">
            <a:extLst>
              <a:ext uri="{FF2B5EF4-FFF2-40B4-BE49-F238E27FC236}">
                <a16:creationId xmlns:a16="http://schemas.microsoft.com/office/drawing/2014/main" id="{1BC985A3-54A3-4990-9EE6-200F05A91EC0}"/>
              </a:ext>
            </a:extLst>
          </p:cNvPr>
          <p:cNvGrpSpPr>
            <a:grpSpLocks/>
          </p:cNvGrpSpPr>
          <p:nvPr/>
        </p:nvGrpSpPr>
        <p:grpSpPr bwMode="auto">
          <a:xfrm>
            <a:off x="4330700" y="204788"/>
            <a:ext cx="3497263" cy="2735262"/>
            <a:chOff x="4284663" y="304313"/>
            <a:chExt cx="3496882" cy="2734730"/>
          </a:xfrm>
        </p:grpSpPr>
        <p:sp>
          <p:nvSpPr>
            <p:cNvPr id="13" name="正方形/長方形 12">
              <a:extLst>
                <a:ext uri="{FF2B5EF4-FFF2-40B4-BE49-F238E27FC236}">
                  <a16:creationId xmlns:a16="http://schemas.microsoft.com/office/drawing/2014/main" id="{9419E0DF-7E8D-46B5-B7FF-74FDBB4BB705}"/>
                </a:ext>
              </a:extLst>
            </p:cNvPr>
            <p:cNvSpPr/>
            <p:nvPr/>
          </p:nvSpPr>
          <p:spPr>
            <a:xfrm>
              <a:off x="4284663" y="1310592"/>
              <a:ext cx="3396880" cy="172845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六本木ヒルズ</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（日の丸交通と共同運用）</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虎ノ門ヒルズ</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大手町フィナンシャルシティ</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グランキューブ</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東京日本橋タワー</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東京汐留ビルディング</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東京ガーデンテラス紀尾井町</a:t>
              </a:r>
            </a:p>
          </p:txBody>
        </p:sp>
        <p:sp>
          <p:nvSpPr>
            <p:cNvPr id="32" name="正方形/長方形 31">
              <a:extLst>
                <a:ext uri="{FF2B5EF4-FFF2-40B4-BE49-F238E27FC236}">
                  <a16:creationId xmlns:a16="http://schemas.microsoft.com/office/drawing/2014/main" id="{282C2D08-769A-43C3-9791-D4ABA6AB0196}"/>
                </a:ext>
              </a:extLst>
            </p:cNvPr>
            <p:cNvSpPr/>
            <p:nvPr/>
          </p:nvSpPr>
          <p:spPr>
            <a:xfrm>
              <a:off x="4284663" y="1018549"/>
              <a:ext cx="1933364" cy="38410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sp>
          <p:nvSpPr>
            <p:cNvPr id="55" name="正方形/長方形 54">
              <a:extLst>
                <a:ext uri="{FF2B5EF4-FFF2-40B4-BE49-F238E27FC236}">
                  <a16:creationId xmlns:a16="http://schemas.microsoft.com/office/drawing/2014/main" id="{2697527E-E12E-4564-9E27-0DA19F925277}"/>
                </a:ext>
              </a:extLst>
            </p:cNvPr>
            <p:cNvSpPr/>
            <p:nvPr/>
          </p:nvSpPr>
          <p:spPr>
            <a:xfrm>
              <a:off x="6118026" y="304313"/>
              <a:ext cx="1663519" cy="301566"/>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40</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grpSp>
      <p:grpSp>
        <p:nvGrpSpPr>
          <p:cNvPr id="19462" name="グループ化 36">
            <a:extLst>
              <a:ext uri="{FF2B5EF4-FFF2-40B4-BE49-F238E27FC236}">
                <a16:creationId xmlns:a16="http://schemas.microsoft.com/office/drawing/2014/main" id="{6C84CD37-07C5-4537-A7C5-79B0D086E147}"/>
              </a:ext>
            </a:extLst>
          </p:cNvPr>
          <p:cNvGrpSpPr>
            <a:grpSpLocks/>
          </p:cNvGrpSpPr>
          <p:nvPr/>
        </p:nvGrpSpPr>
        <p:grpSpPr bwMode="auto">
          <a:xfrm>
            <a:off x="4330700" y="3084513"/>
            <a:ext cx="3395663" cy="1190625"/>
            <a:chOff x="4284663" y="1018013"/>
            <a:chExt cx="3396297" cy="1190033"/>
          </a:xfrm>
        </p:grpSpPr>
        <p:sp>
          <p:nvSpPr>
            <p:cNvPr id="38" name="正方形/長方形 37">
              <a:extLst>
                <a:ext uri="{FF2B5EF4-FFF2-40B4-BE49-F238E27FC236}">
                  <a16:creationId xmlns:a16="http://schemas.microsoft.com/office/drawing/2014/main" id="{220EACF8-EA0D-4F8A-A75F-7B24F7990230}"/>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グランドハイアット東京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ザ・リッツ・カールトン東京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シャングリ・ラ・ホテル東京</a:t>
              </a:r>
            </a:p>
          </p:txBody>
        </p:sp>
        <p:sp>
          <p:nvSpPr>
            <p:cNvPr id="39" name="正方形/長方形 38">
              <a:extLst>
                <a:ext uri="{FF2B5EF4-FFF2-40B4-BE49-F238E27FC236}">
                  <a16:creationId xmlns:a16="http://schemas.microsoft.com/office/drawing/2014/main" id="{7C67ACA1-E90F-4864-BB04-124910AC5287}"/>
                </a:ext>
              </a:extLst>
            </p:cNvPr>
            <p:cNvSpPr/>
            <p:nvPr/>
          </p:nvSpPr>
          <p:spPr>
            <a:xfrm>
              <a:off x="4284663" y="1018013"/>
              <a:ext cx="1933936" cy="38557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高級ホテル</a:t>
              </a:r>
            </a:p>
          </p:txBody>
        </p:sp>
      </p:grpSp>
      <p:grpSp>
        <p:nvGrpSpPr>
          <p:cNvPr id="19463" name="グループ化 40">
            <a:extLst>
              <a:ext uri="{FF2B5EF4-FFF2-40B4-BE49-F238E27FC236}">
                <a16:creationId xmlns:a16="http://schemas.microsoft.com/office/drawing/2014/main" id="{85F13B8E-FAC1-432E-B357-805DB731D528}"/>
              </a:ext>
            </a:extLst>
          </p:cNvPr>
          <p:cNvGrpSpPr>
            <a:grpSpLocks/>
          </p:cNvGrpSpPr>
          <p:nvPr/>
        </p:nvGrpSpPr>
        <p:grpSpPr bwMode="auto">
          <a:xfrm>
            <a:off x="4330700" y="4467225"/>
            <a:ext cx="3395663" cy="1190625"/>
            <a:chOff x="4284663" y="1018013"/>
            <a:chExt cx="3396297" cy="1190033"/>
          </a:xfrm>
        </p:grpSpPr>
        <p:sp>
          <p:nvSpPr>
            <p:cNvPr id="42" name="正方形/長方形 41">
              <a:extLst>
                <a:ext uri="{FF2B5EF4-FFF2-40B4-BE49-F238E27FC236}">
                  <a16:creationId xmlns:a16="http://schemas.microsoft.com/office/drawing/2014/main" id="{9203BDA1-95FC-4B1E-916A-57B58D662CC4}"/>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代官山</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T-SITE</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慶應義塾大学病院</a:t>
              </a:r>
            </a:p>
          </p:txBody>
        </p:sp>
        <p:sp>
          <p:nvSpPr>
            <p:cNvPr id="43" name="正方形/長方形 42">
              <a:extLst>
                <a:ext uri="{FF2B5EF4-FFF2-40B4-BE49-F238E27FC236}">
                  <a16:creationId xmlns:a16="http://schemas.microsoft.com/office/drawing/2014/main" id="{AA238F6B-0F7D-46ED-890B-602251BF3CA0}"/>
                </a:ext>
              </a:extLst>
            </p:cNvPr>
            <p:cNvSpPr/>
            <p:nvPr/>
          </p:nvSpPr>
          <p:spPr>
            <a:xfrm>
              <a:off x="4284663" y="1018013"/>
              <a:ext cx="1933936" cy="385571"/>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nvGrpSpPr>
          <p:cNvPr id="19464" name="グループ化 30">
            <a:extLst>
              <a:ext uri="{FF2B5EF4-FFF2-40B4-BE49-F238E27FC236}">
                <a16:creationId xmlns:a16="http://schemas.microsoft.com/office/drawing/2014/main" id="{BDB768FE-5EA8-4B17-9B22-FF6F1FAC5064}"/>
              </a:ext>
            </a:extLst>
          </p:cNvPr>
          <p:cNvGrpSpPr>
            <a:grpSpLocks/>
          </p:cNvGrpSpPr>
          <p:nvPr/>
        </p:nvGrpSpPr>
        <p:grpSpPr bwMode="auto">
          <a:xfrm>
            <a:off x="7923213" y="417513"/>
            <a:ext cx="3543300" cy="2201862"/>
            <a:chOff x="8042847" y="417441"/>
            <a:chExt cx="3542601" cy="2201186"/>
          </a:xfrm>
        </p:grpSpPr>
        <p:grpSp>
          <p:nvGrpSpPr>
            <p:cNvPr id="19476" name="グループ化 6">
              <a:extLst>
                <a:ext uri="{FF2B5EF4-FFF2-40B4-BE49-F238E27FC236}">
                  <a16:creationId xmlns:a16="http://schemas.microsoft.com/office/drawing/2014/main" id="{AB762CE1-B90E-426D-96D1-AAA90F90764F}"/>
                </a:ext>
              </a:extLst>
            </p:cNvPr>
            <p:cNvGrpSpPr>
              <a:grpSpLocks/>
            </p:cNvGrpSpPr>
            <p:nvPr/>
          </p:nvGrpSpPr>
          <p:grpSpPr bwMode="auto">
            <a:xfrm>
              <a:off x="8042847" y="417441"/>
              <a:ext cx="3542601" cy="465192"/>
              <a:chOff x="8042847" y="417441"/>
              <a:chExt cx="3542601" cy="465192"/>
            </a:xfrm>
          </p:grpSpPr>
          <p:sp>
            <p:nvSpPr>
              <p:cNvPr id="19483" name="직사각형 15">
                <a:extLst>
                  <a:ext uri="{FF2B5EF4-FFF2-40B4-BE49-F238E27FC236}">
                    <a16:creationId xmlns:a16="http://schemas.microsoft.com/office/drawing/2014/main" id="{27B74BE5-3F11-4130-B585-6AC4F4CE35E5}"/>
                  </a:ext>
                </a:extLst>
              </p:cNvPr>
              <p:cNvSpPr>
                <a:spLocks noChangeArrowheads="1"/>
              </p:cNvSpPr>
              <p:nvPr/>
            </p:nvSpPr>
            <p:spPr bwMode="auto">
              <a:xfrm>
                <a:off x="8042847" y="417441"/>
                <a:ext cx="3542601" cy="46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帝都自動車交通</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5" name="直線コネクタ 24">
                <a:extLst>
                  <a:ext uri="{FF2B5EF4-FFF2-40B4-BE49-F238E27FC236}">
                    <a16:creationId xmlns:a16="http://schemas.microsoft.com/office/drawing/2014/main" id="{9C5B34B3-F18E-46E5-B7D5-A41982616EDA}"/>
                  </a:ext>
                </a:extLst>
              </p:cNvPr>
              <p:cNvCxnSpPr>
                <a:cxnSpLocks/>
              </p:cNvCxnSpPr>
              <p:nvPr/>
            </p:nvCxnSpPr>
            <p:spPr>
              <a:xfrm>
                <a:off x="8134904" y="882435"/>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7" name="グループ化 43">
              <a:extLst>
                <a:ext uri="{FF2B5EF4-FFF2-40B4-BE49-F238E27FC236}">
                  <a16:creationId xmlns:a16="http://schemas.microsoft.com/office/drawing/2014/main" id="{77004D8B-5099-4253-81B3-4992D37097B3}"/>
                </a:ext>
              </a:extLst>
            </p:cNvPr>
            <p:cNvGrpSpPr>
              <a:grpSpLocks/>
            </p:cNvGrpSpPr>
            <p:nvPr/>
          </p:nvGrpSpPr>
          <p:grpSpPr bwMode="auto">
            <a:xfrm>
              <a:off x="8134287" y="919209"/>
              <a:ext cx="3396297" cy="636035"/>
              <a:chOff x="4284663" y="1018013"/>
              <a:chExt cx="3396297" cy="636035"/>
            </a:xfrm>
          </p:grpSpPr>
          <p:sp>
            <p:nvSpPr>
              <p:cNvPr id="45" name="正方形/長方形 44">
                <a:extLst>
                  <a:ext uri="{FF2B5EF4-FFF2-40B4-BE49-F238E27FC236}">
                    <a16:creationId xmlns:a16="http://schemas.microsoft.com/office/drawing/2014/main" id="{A93156B7-D046-4807-9474-57608585AF68}"/>
                  </a:ext>
                </a:extLst>
              </p:cNvPr>
              <p:cNvSpPr/>
              <p:nvPr/>
            </p:nvSpPr>
            <p:spPr>
              <a:xfrm>
                <a:off x="4285280" y="1309752"/>
                <a:ext cx="3394992" cy="34438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汐留シティセンター</a:t>
                </a:r>
              </a:p>
            </p:txBody>
          </p:sp>
          <p:sp>
            <p:nvSpPr>
              <p:cNvPr id="46" name="正方形/長方形 45">
                <a:extLst>
                  <a:ext uri="{FF2B5EF4-FFF2-40B4-BE49-F238E27FC236}">
                    <a16:creationId xmlns:a16="http://schemas.microsoft.com/office/drawing/2014/main" id="{8F42C4E1-2A95-4C2C-85FE-04636E9FE9F2}"/>
                  </a:ext>
                </a:extLst>
              </p:cNvPr>
              <p:cNvSpPr/>
              <p:nvPr/>
            </p:nvSpPr>
            <p:spPr>
              <a:xfrm>
                <a:off x="4285280" y="1017741"/>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grpSp>
        <p:grpSp>
          <p:nvGrpSpPr>
            <p:cNvPr id="19478" name="グループ化 46">
              <a:extLst>
                <a:ext uri="{FF2B5EF4-FFF2-40B4-BE49-F238E27FC236}">
                  <a16:creationId xmlns:a16="http://schemas.microsoft.com/office/drawing/2014/main" id="{EAC1C443-F049-4285-9714-64706E4D68B0}"/>
                </a:ext>
              </a:extLst>
            </p:cNvPr>
            <p:cNvGrpSpPr>
              <a:grpSpLocks/>
            </p:cNvGrpSpPr>
            <p:nvPr/>
          </p:nvGrpSpPr>
          <p:grpSpPr bwMode="auto">
            <a:xfrm>
              <a:off x="8134287" y="1705593"/>
              <a:ext cx="3396297" cy="913034"/>
              <a:chOff x="4284663" y="1018013"/>
              <a:chExt cx="3396297" cy="913034"/>
            </a:xfrm>
          </p:grpSpPr>
          <p:sp>
            <p:nvSpPr>
              <p:cNvPr id="48" name="正方形/長方形 47">
                <a:extLst>
                  <a:ext uri="{FF2B5EF4-FFF2-40B4-BE49-F238E27FC236}">
                    <a16:creationId xmlns:a16="http://schemas.microsoft.com/office/drawing/2014/main" id="{7AA71F45-E5CD-418D-B3F6-ECDF18284DB3}"/>
                  </a:ext>
                </a:extLst>
              </p:cNvPr>
              <p:cNvSpPr/>
              <p:nvPr/>
            </p:nvSpPr>
            <p:spPr>
              <a:xfrm>
                <a:off x="4285280" y="1310525"/>
                <a:ext cx="3394992" cy="620522"/>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銀座ナイン</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号館内</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東京ミッドタウン</a:t>
                </a:r>
              </a:p>
            </p:txBody>
          </p:sp>
          <p:sp>
            <p:nvSpPr>
              <p:cNvPr id="49" name="正方形/長方形 48">
                <a:extLst>
                  <a:ext uri="{FF2B5EF4-FFF2-40B4-BE49-F238E27FC236}">
                    <a16:creationId xmlns:a16="http://schemas.microsoft.com/office/drawing/2014/main" id="{783EFDB7-0EAB-403F-984F-A1A71EBC0139}"/>
                  </a:ext>
                </a:extLst>
              </p:cNvPr>
              <p:cNvSpPr/>
              <p:nvPr/>
            </p:nvSpPr>
            <p:spPr>
              <a:xfrm>
                <a:off x="4285280" y="1018515"/>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a:t>
                </a:r>
              </a:p>
            </p:txBody>
          </p:sp>
        </p:grpSp>
      </p:grpSp>
      <p:grpSp>
        <p:nvGrpSpPr>
          <p:cNvPr id="19465" name="グループ化 29">
            <a:extLst>
              <a:ext uri="{FF2B5EF4-FFF2-40B4-BE49-F238E27FC236}">
                <a16:creationId xmlns:a16="http://schemas.microsoft.com/office/drawing/2014/main" id="{2A3A7B69-33AA-4A3A-AD09-03A074A73263}"/>
              </a:ext>
            </a:extLst>
          </p:cNvPr>
          <p:cNvGrpSpPr>
            <a:grpSpLocks/>
          </p:cNvGrpSpPr>
          <p:nvPr/>
        </p:nvGrpSpPr>
        <p:grpSpPr bwMode="auto">
          <a:xfrm>
            <a:off x="7923213" y="3286125"/>
            <a:ext cx="3543300" cy="1654175"/>
            <a:chOff x="8042847" y="3069201"/>
            <a:chExt cx="3542601" cy="1655225"/>
          </a:xfrm>
        </p:grpSpPr>
        <p:grpSp>
          <p:nvGrpSpPr>
            <p:cNvPr id="19470" name="グループ化 26">
              <a:extLst>
                <a:ext uri="{FF2B5EF4-FFF2-40B4-BE49-F238E27FC236}">
                  <a16:creationId xmlns:a16="http://schemas.microsoft.com/office/drawing/2014/main" id="{C3027685-68D2-4D34-BE19-EF5D62266D15}"/>
                </a:ext>
              </a:extLst>
            </p:cNvPr>
            <p:cNvGrpSpPr>
              <a:grpSpLocks/>
            </p:cNvGrpSpPr>
            <p:nvPr/>
          </p:nvGrpSpPr>
          <p:grpSpPr bwMode="auto">
            <a:xfrm>
              <a:off x="8042847" y="3069201"/>
              <a:ext cx="3542601" cy="465192"/>
              <a:chOff x="8042847" y="417441"/>
              <a:chExt cx="3542601" cy="465192"/>
            </a:xfrm>
          </p:grpSpPr>
          <p:sp>
            <p:nvSpPr>
              <p:cNvPr id="19474" name="직사각형 15">
                <a:extLst>
                  <a:ext uri="{FF2B5EF4-FFF2-40B4-BE49-F238E27FC236}">
                    <a16:creationId xmlns:a16="http://schemas.microsoft.com/office/drawing/2014/main" id="{FF594D42-658B-4E09-A692-27AF94AEE401}"/>
                  </a:ext>
                </a:extLst>
              </p:cNvPr>
              <p:cNvSpPr>
                <a:spLocks noChangeArrowheads="1"/>
              </p:cNvSpPr>
              <p:nvPr/>
            </p:nvSpPr>
            <p:spPr bwMode="auto">
              <a:xfrm>
                <a:off x="8042847" y="417441"/>
                <a:ext cx="3542601" cy="46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東京無線協同組合</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9" name="直線コネクタ 28">
                <a:extLst>
                  <a:ext uri="{FF2B5EF4-FFF2-40B4-BE49-F238E27FC236}">
                    <a16:creationId xmlns:a16="http://schemas.microsoft.com/office/drawing/2014/main" id="{4D6A40BB-BB0F-454B-B7F2-49E3EA823EBE}"/>
                  </a:ext>
                </a:extLst>
              </p:cNvPr>
              <p:cNvCxnSpPr>
                <a:cxnSpLocks/>
              </p:cNvCxnSpPr>
              <p:nvPr/>
            </p:nvCxnSpPr>
            <p:spPr>
              <a:xfrm>
                <a:off x="8134904" y="882874"/>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1" name="グループ化 49">
              <a:extLst>
                <a:ext uri="{FF2B5EF4-FFF2-40B4-BE49-F238E27FC236}">
                  <a16:creationId xmlns:a16="http://schemas.microsoft.com/office/drawing/2014/main" id="{7F2BE367-FDA3-4A88-9A28-3B24CA05444C}"/>
                </a:ext>
              </a:extLst>
            </p:cNvPr>
            <p:cNvGrpSpPr>
              <a:grpSpLocks/>
            </p:cNvGrpSpPr>
            <p:nvPr/>
          </p:nvGrpSpPr>
          <p:grpSpPr bwMode="auto">
            <a:xfrm>
              <a:off x="8134287" y="3534393"/>
              <a:ext cx="3396297" cy="1190033"/>
              <a:chOff x="4284663" y="1018013"/>
              <a:chExt cx="3396297" cy="1190033"/>
            </a:xfrm>
          </p:grpSpPr>
          <p:sp>
            <p:nvSpPr>
              <p:cNvPr id="51" name="正方形/長方形 50">
                <a:extLst>
                  <a:ext uri="{FF2B5EF4-FFF2-40B4-BE49-F238E27FC236}">
                    <a16:creationId xmlns:a16="http://schemas.microsoft.com/office/drawing/2014/main" id="{688B7B4A-C11B-44F6-8B18-37CA612B1CAD}"/>
                  </a:ext>
                </a:extLst>
              </p:cNvPr>
              <p:cNvSpPr/>
              <p:nvPr/>
            </p:nvSpPr>
            <p:spPr>
              <a:xfrm>
                <a:off x="4285280" y="1310540"/>
                <a:ext cx="3394992" cy="897506"/>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東京警察病院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日本赤十字医療センター</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中野セントラルパークサウス</a:t>
                </a:r>
              </a:p>
            </p:txBody>
          </p:sp>
          <p:sp>
            <p:nvSpPr>
              <p:cNvPr id="52" name="正方形/長方形 51">
                <a:extLst>
                  <a:ext uri="{FF2B5EF4-FFF2-40B4-BE49-F238E27FC236}">
                    <a16:creationId xmlns:a16="http://schemas.microsoft.com/office/drawing/2014/main" id="{27FEDFC5-9F18-4D69-A756-D15C430C6B8A}"/>
                  </a:ext>
                </a:extLst>
              </p:cNvPr>
              <p:cNvSpPr/>
              <p:nvPr/>
            </p:nvSpPr>
            <p:spPr>
              <a:xfrm>
                <a:off x="4285280" y="1018254"/>
                <a:ext cx="1933194" cy="386007"/>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sp>
        <p:nvSpPr>
          <p:cNvPr id="57" name="正方形/長方形 56">
            <a:extLst>
              <a:ext uri="{FF2B5EF4-FFF2-40B4-BE49-F238E27FC236}">
                <a16:creationId xmlns:a16="http://schemas.microsoft.com/office/drawing/2014/main" id="{263B84E3-FA7E-4477-ABD8-84C1A1C776D1}"/>
              </a:ext>
            </a:extLst>
          </p:cNvPr>
          <p:cNvSpPr/>
          <p:nvPr/>
        </p:nvSpPr>
        <p:spPr>
          <a:xfrm>
            <a:off x="8577263" y="3046413"/>
            <a:ext cx="1663700" cy="301625"/>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8</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sp>
        <p:nvSpPr>
          <p:cNvPr id="19467" name="テキスト ボックス 10">
            <a:extLst>
              <a:ext uri="{FF2B5EF4-FFF2-40B4-BE49-F238E27FC236}">
                <a16:creationId xmlns:a16="http://schemas.microsoft.com/office/drawing/2014/main" id="{FC071F10-6AF7-46F4-B7DE-3221CA0D5762}"/>
              </a:ext>
            </a:extLst>
          </p:cNvPr>
          <p:cNvSpPr txBox="1">
            <a:spLocks noChangeArrowheads="1"/>
          </p:cNvSpPr>
          <p:nvPr/>
        </p:nvSpPr>
        <p:spPr bwMode="auto">
          <a:xfrm>
            <a:off x="557213" y="4492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
        <p:nvSpPr>
          <p:cNvPr id="2" name="タイトル 1">
            <a:extLst>
              <a:ext uri="{FF2B5EF4-FFF2-40B4-BE49-F238E27FC236}">
                <a16:creationId xmlns:a16="http://schemas.microsoft.com/office/drawing/2014/main" id="{A7CA168E-BC92-41A4-9973-332273BA83A2}"/>
              </a:ext>
            </a:extLst>
          </p:cNvPr>
          <p:cNvSpPr>
            <a:spLocks noGrp="1"/>
          </p:cNvSpPr>
          <p:nvPr>
            <p:ph type="title"/>
          </p:nvPr>
        </p:nvSpPr>
        <p:spPr>
          <a:xfrm>
            <a:off x="0" y="7011724"/>
            <a:ext cx="10691813" cy="205315"/>
          </a:xfrm>
        </p:spPr>
        <p:txBody>
          <a:bodyPr vert="horz" wrap="square" lIns="91440" tIns="45720" rIns="91440" bIns="45720" numCol="1" anchorCtr="0" compatLnSpc="1">
            <a:prstTxWarp prst="textNoShape">
              <a:avLst/>
            </a:prstTxWarp>
          </a:bodyPr>
          <a:lstStyle/>
          <a:p>
            <a:pPr>
              <a:defRPr/>
            </a:pPr>
            <a:r>
              <a:rPr lang="ja-JP" altLang="ja-JP">
                <a:solidFill>
                  <a:schemeClr val="tx1">
                    <a:lumMod val="75000"/>
                    <a:lumOff val="25000"/>
                  </a:schemeClr>
                </a:solidFill>
                <a:latin typeface="游明朝" panose="02020400000000000000" pitchFamily="18" charset="-128"/>
                <a:ea typeface="游明朝" panose="02020400000000000000" pitchFamily="18" charset="-128"/>
              </a:rPr>
              <a:t>Tokyo Prime</a:t>
            </a:r>
            <a:r>
              <a:rPr lang="ja-JP" altLang="en-US">
                <a:solidFill>
                  <a:schemeClr val="tx1">
                    <a:lumMod val="75000"/>
                    <a:lumOff val="25000"/>
                  </a:schemeClr>
                </a:solidFill>
                <a:latin typeface="游明朝" panose="02020400000000000000" pitchFamily="18" charset="-128"/>
                <a:ea typeface="游明朝" panose="02020400000000000000" pitchFamily="18" charset="-128"/>
              </a:rPr>
              <a:t>を搭載するのは「業界最大手」の日本交通をはじめとするタクシー会社。</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その中でも厳選された会社のみが保有する専用乗り場に、多くの富裕層・ビジネス層が乗降します。</a:t>
            </a:r>
          </a:p>
        </p:txBody>
      </p:sp>
      <p:sp>
        <p:nvSpPr>
          <p:cNvPr id="4" name="テキスト プレースホルダー 3">
            <a:extLst>
              <a:ext uri="{FF2B5EF4-FFF2-40B4-BE49-F238E27FC236}">
                <a16:creationId xmlns:a16="http://schemas.microsoft.com/office/drawing/2014/main" id="{B014F456-1901-42CC-AE44-2DDD0A5F0BB6}"/>
              </a:ext>
            </a:extLst>
          </p:cNvPr>
          <p:cNvSpPr>
            <a:spLocks noGrp="1"/>
          </p:cNvSpPr>
          <p:nvPr>
            <p:ph type="body" sz="quarter" idx="10"/>
          </p:nvPr>
        </p:nvSpPr>
        <p:spPr>
          <a:xfrm>
            <a:off x="773113" y="6496252"/>
            <a:ext cx="9145587" cy="164697"/>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富裕層・ビジネス層が多く乗降する専用乗り場</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車, バス, 座る, 眺め が含まれている画像&#10;&#10;自動的に生成された説明">
            <a:extLst>
              <a:ext uri="{FF2B5EF4-FFF2-40B4-BE49-F238E27FC236}">
                <a16:creationId xmlns:a16="http://schemas.microsoft.com/office/drawing/2014/main" id="{3882358D-339F-2B46-AF22-FC754ACF362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58006" y="451644"/>
            <a:ext cx="9564687" cy="5397500"/>
          </a:xfrm>
          <a:prstGeom prst="rect">
            <a:avLst/>
          </a:prstGeom>
        </p:spPr>
      </p:pic>
      <p:sp>
        <p:nvSpPr>
          <p:cNvPr id="2" name="タイトル 1">
            <a:extLst>
              <a:ext uri="{FF2B5EF4-FFF2-40B4-BE49-F238E27FC236}">
                <a16:creationId xmlns:a16="http://schemas.microsoft.com/office/drawing/2014/main" id="{17CC0EAB-9989-4B87-BFCD-6EDE413B766D}"/>
              </a:ext>
            </a:extLst>
          </p:cNvPr>
          <p:cNvSpPr>
            <a:spLocks noGrp="1"/>
          </p:cNvSpPr>
          <p:nvPr>
            <p:ph type="title"/>
          </p:nvPr>
        </p:nvSpPr>
        <p:spPr>
          <a:xfrm>
            <a:off x="0" y="6934647"/>
            <a:ext cx="10691813" cy="55821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１回のタクシー乗車は平均</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18</a:t>
            </a:r>
            <a:r>
              <a:rPr lang="ja-JP" altLang="en-US">
                <a:solidFill>
                  <a:schemeClr val="tx1">
                    <a:lumMod val="75000"/>
                    <a:lumOff val="25000"/>
                  </a:schemeClr>
                </a:solidFill>
                <a:latin typeface="游明朝" panose="02020400000000000000" pitchFamily="18" charset="-128"/>
                <a:ea typeface="游明朝" panose="02020400000000000000" pitchFamily="18" charset="-128"/>
              </a:rPr>
              <a:t>分間。通勤やビジネスシーン、買い物帰りなどの途中。</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ほっと一息つくタクシー車内というプライベート空間で、メッセージを伝えます。</a:t>
            </a:r>
          </a:p>
        </p:txBody>
      </p:sp>
      <p:sp>
        <p:nvSpPr>
          <p:cNvPr id="3" name="テキスト プレースホルダー 2">
            <a:extLst>
              <a:ext uri="{FF2B5EF4-FFF2-40B4-BE49-F238E27FC236}">
                <a16:creationId xmlns:a16="http://schemas.microsoft.com/office/drawing/2014/main" id="{704EB4B6-2C83-41E8-8E94-C72B5CE12C63}"/>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18</a:t>
            </a:r>
            <a:r>
              <a:rPr>
                <a:solidFill>
                  <a:schemeClr val="tx1">
                    <a:lumMod val="75000"/>
                    <a:lumOff val="25000"/>
                  </a:schemeClr>
                </a:solidFill>
                <a:latin typeface="游明朝 Demibold" panose="02020600000000000000" pitchFamily="18" charset="-128"/>
                <a:ea typeface="游明朝 Demibold" panose="02020600000000000000" pitchFamily="18" charset="-128"/>
              </a:rPr>
              <a:t>分間のリラックス。眼前</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60</a:t>
            </a:r>
            <a:r>
              <a:rPr>
                <a:solidFill>
                  <a:schemeClr val="tx1">
                    <a:lumMod val="75000"/>
                    <a:lumOff val="25000"/>
                  </a:schemeClr>
                </a:solidFill>
                <a:latin typeface="游明朝 Demibold" panose="02020600000000000000" pitchFamily="18" charset="-128"/>
                <a:ea typeface="游明朝 Demibold" panose="02020600000000000000" pitchFamily="18" charset="-128"/>
              </a:rPr>
              <a:t>センチ。</a:t>
            </a:r>
          </a:p>
        </p:txBody>
      </p:sp>
      <p:sp>
        <p:nvSpPr>
          <p:cNvPr id="4" name="正方形/長方形 3">
            <a:extLst>
              <a:ext uri="{FF2B5EF4-FFF2-40B4-BE49-F238E27FC236}">
                <a16:creationId xmlns:a16="http://schemas.microsoft.com/office/drawing/2014/main" id="{861E841B-4F00-C543-AD78-C549FE73E2BF}"/>
              </a:ext>
            </a:extLst>
          </p:cNvPr>
          <p:cNvSpPr/>
          <p:nvPr/>
        </p:nvSpPr>
        <p:spPr>
          <a:xfrm>
            <a:off x="4120303" y="7319416"/>
            <a:ext cx="2440092" cy="240259"/>
          </a:xfrm>
          <a:prstGeom prst="rect">
            <a:avLst/>
          </a:prstGeom>
        </p:spPr>
        <p:txBody>
          <a:bodyPr wrap="none">
            <a:spAutoFit/>
          </a:bodyPr>
          <a:lstStyle/>
          <a:p>
            <a:pPr algn="ctr" eaLnBrk="1" hangingPunct="1">
              <a:lnSpc>
                <a:spcPct val="130000"/>
              </a:lnSpc>
            </a:pP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深夜時間帯 </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22:00〜5:59 </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はデフォルト音声</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OFF</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テキスト ボックス 10">
            <a:extLst>
              <a:ext uri="{FF2B5EF4-FFF2-40B4-BE49-F238E27FC236}">
                <a16:creationId xmlns:a16="http://schemas.microsoft.com/office/drawing/2014/main" id="{F3B4DF9A-1CCA-49F1-9025-DCE4A635768B}"/>
              </a:ext>
            </a:extLst>
          </p:cNvPr>
          <p:cNvSpPr txBox="1">
            <a:spLocks noChangeArrowheads="1"/>
          </p:cNvSpPr>
          <p:nvPr/>
        </p:nvSpPr>
        <p:spPr bwMode="auto">
          <a:xfrm>
            <a:off x="471488" y="4954588"/>
            <a:ext cx="9577387" cy="1077218"/>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「広告到達率」：媒体接触可能者のうち、調査期間中に調査対象広告を「乗車していたタクシー」で「</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確かに見た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見たような気がする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見たことがない」の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「広告関心度」：「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どちらかといえば興味・関心がない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興味・関心がない」の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「購入意欲喚起度」：広告到達者のうち、調査対象広告について「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広告を見てすでに購入した」の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地方主要都市のデータは順次開示予定。</a:t>
            </a:r>
          </a:p>
          <a:p>
            <a:pPr marL="0" indent="0" eaLnBrk="1" hangingPunct="1">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738E53A0-F305-499D-83F8-A59CB830E613}"/>
              </a:ext>
            </a:extLst>
          </p:cNvPr>
          <p:cNvSpPr>
            <a:spLocks noGrp="1"/>
          </p:cNvSpPr>
          <p:nvPr>
            <p:ph type="title"/>
          </p:nvPr>
        </p:nvSpPr>
        <p:spPr>
          <a:xfrm>
            <a:off x="0" y="7001458"/>
            <a:ext cx="10691813" cy="225847"/>
          </a:xfrm>
        </p:spPr>
        <p:txBody>
          <a:bodyPr vert="horz" wrap="square" lIns="91440" tIns="45720" rIns="91440" bIns="45720" numCol="1" anchorCtr="0" compatLnSpc="1">
            <a:prstTxWarp prst="textNoShape">
              <a:avLst/>
            </a:prstTxWarp>
          </a:bodyPr>
          <a:lstStyle/>
          <a:p>
            <a:pPr>
              <a:defRPr/>
            </a:pPr>
            <a:r>
              <a:rPr lang="ja-JP" altLang="ja-JP">
                <a:solidFill>
                  <a:schemeClr val="tx1">
                    <a:lumMod val="75000"/>
                    <a:lumOff val="25000"/>
                  </a:schemeClr>
                </a:solidFill>
                <a:latin typeface="游明朝" panose="02020400000000000000" pitchFamily="18" charset="-128"/>
                <a:ea typeface="游明朝" panose="02020400000000000000" pitchFamily="18" charset="-128"/>
              </a:rPr>
              <a:t>Tokyo Prime </a:t>
            </a:r>
            <a:r>
              <a:rPr lang="ja-JP" altLang="en-US">
                <a:solidFill>
                  <a:schemeClr val="tx1">
                    <a:lumMod val="75000"/>
                    <a:lumOff val="25000"/>
                  </a:schemeClr>
                </a:solidFill>
                <a:latin typeface="游明朝" panose="02020400000000000000" pitchFamily="18" charset="-128"/>
                <a:ea typeface="游明朝" panose="02020400000000000000" pitchFamily="18" charset="-128"/>
              </a:rPr>
              <a:t>に接触したユーザに対し、</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3</a:t>
            </a:r>
            <a:r>
              <a:rPr lang="ja-JP" altLang="en-US">
                <a:solidFill>
                  <a:schemeClr val="tx1">
                    <a:lumMod val="75000"/>
                    <a:lumOff val="25000"/>
                  </a:schemeClr>
                </a:solidFill>
                <a:latin typeface="游明朝" panose="02020400000000000000" pitchFamily="18" charset="-128"/>
                <a:ea typeface="游明朝" panose="02020400000000000000" pitchFamily="18" charset="-128"/>
              </a:rPr>
              <a:t>つの観点で効果検証。</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タクシーだからこそ実現できる広告コミュニケーションです。</a:t>
            </a:r>
          </a:p>
        </p:txBody>
      </p:sp>
      <p:sp>
        <p:nvSpPr>
          <p:cNvPr id="3" name="テキスト プレースホルダー 2">
            <a:extLst>
              <a:ext uri="{FF2B5EF4-FFF2-40B4-BE49-F238E27FC236}">
                <a16:creationId xmlns:a16="http://schemas.microsoft.com/office/drawing/2014/main" id="{499AE2AD-935E-4B2D-A588-220F1F482810}"/>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圧倒的なブランディング効果</a:t>
            </a:r>
          </a:p>
        </p:txBody>
      </p:sp>
      <p:pic>
        <p:nvPicPr>
          <p:cNvPr id="31" name="図 30">
            <a:extLst>
              <a:ext uri="{FF2B5EF4-FFF2-40B4-BE49-F238E27FC236}">
                <a16:creationId xmlns:a16="http://schemas.microsoft.com/office/drawing/2014/main" id="{F5A080B8-67C7-7048-87DE-D60F8DB9452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5025" y="771525"/>
            <a:ext cx="8991600" cy="3797300"/>
          </a:xfrm>
          <a:prstGeom prst="rect">
            <a:avLst/>
          </a:prstGeom>
        </p:spPr>
      </p:pic>
    </p:spTree>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defPPr algn="ctr">
          <a:defRPr kumimoji="1" sz="2115"/>
        </a:defPPr>
      </a:lstStyle>
      <a:style>
        <a:lnRef idx="2">
          <a:schemeClr val="accent1">
            <a:shade val="50000"/>
          </a:schemeClr>
        </a:lnRef>
        <a:fillRef idx="1">
          <a:schemeClr val="accent1"/>
        </a:fillRef>
        <a:effectRef idx="0">
          <a:schemeClr val="accent1"/>
        </a:effectRef>
        <a:fontRef idx="minor">
          <a:schemeClr val="lt1"/>
        </a:fontRef>
      </a:style>
    </a:spDef>
    <a:txDef>
      <a:spPr/>
      <a:bodyPr/>
      <a:lstStyle>
        <a:defPPr marL="0" marR="0" indent="0" algn="ctr" defTabSz="1006475" rtl="0" eaLnBrk="1" fontAlgn="base" latinLnBrk="0" hangingPunct="1">
          <a:lnSpc>
            <a:spcPct val="90000"/>
          </a:lnSpc>
          <a:spcBef>
            <a:spcPct val="0"/>
          </a:spcBef>
          <a:spcAft>
            <a:spcPct val="0"/>
          </a:spcAft>
          <a:buClrTx/>
          <a:buSzTx/>
          <a:buFontTx/>
          <a:buNone/>
          <a:tabLst/>
          <a:defRPr sz="2900" b="1" i="0" smtClean="0">
            <a:solidFill>
              <a:srgbClr val="4D4D4C"/>
            </a:solidFill>
            <a:latin typeface="Yu Mincho Demibold" panose="02020400000000000000" pitchFamily="18" charset="-128"/>
            <a:ea typeface="Yu Mincho Demibold" panose="02020400000000000000" pitchFamily="18"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{45CA6BBD-5349-AD4F-A158-154C4CE6DEEA}tf10001060</Template>
  <TotalTime>289568</TotalTime>
  <Words>11180</Words>
  <Application>Microsoft Macintosh PowerPoint</Application>
  <PresentationFormat>ユーザー設定</PresentationFormat>
  <Paragraphs>1455</Paragraphs>
  <Slides>42</Slides>
  <Notes>32</Notes>
  <HiddenSlides>0</HiddenSlides>
  <MMClips>0</MMClips>
  <ScaleCrop>false</ScaleCrop>
  <HeadingPairs>
    <vt:vector size="6" baseType="variant">
      <vt:variant>
        <vt:lpstr>使用されているフォント</vt:lpstr>
      </vt:variant>
      <vt:variant>
        <vt:i4>15</vt:i4>
      </vt:variant>
      <vt:variant>
        <vt:lpstr>テーマ</vt:lpstr>
      </vt:variant>
      <vt:variant>
        <vt:i4>1</vt:i4>
      </vt:variant>
      <vt:variant>
        <vt:lpstr>スライド タイトル</vt:lpstr>
      </vt:variant>
      <vt:variant>
        <vt:i4>42</vt:i4>
      </vt:variant>
    </vt:vector>
  </HeadingPairs>
  <TitlesOfParts>
    <vt:vector size="58" baseType="lpstr">
      <vt:lpstr>.LucidaGrandeUI</vt:lpstr>
      <vt:lpstr>システムフォント（レギュラー）</vt:lpstr>
      <vt:lpstr>游ゴシック</vt:lpstr>
      <vt:lpstr>游ゴシック</vt:lpstr>
      <vt:lpstr>Yu Gothic Medium</vt:lpstr>
      <vt:lpstr>游明朝</vt:lpstr>
      <vt:lpstr>游明朝</vt:lpstr>
      <vt:lpstr>游明朝 Demibold</vt:lpstr>
      <vt:lpstr>游明朝 Demibold</vt:lpstr>
      <vt:lpstr>Yu Mincho Light</vt:lpstr>
      <vt:lpstr>Arial</vt:lpstr>
      <vt:lpstr>Calibri</vt:lpstr>
      <vt:lpstr>Cambria</vt:lpstr>
      <vt:lpstr>Trajan Pro 3 Semibold</vt:lpstr>
      <vt:lpstr>Trajan Sans Pro Semibold</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国内No.1 タクシー・サイネージメディア　〜東京および国内での設置台数最多〜</vt:lpstr>
      <vt:lpstr>Tokyo Primeを搭載するのは「業界最大手」の日本交通をはじめとするタクシー会社。 その中でも厳選された会社のみが保有する専用乗り場に、多くの富裕層・ビジネス層が乗降します。</vt:lpstr>
      <vt:lpstr>１回のタクシー乗車は平均18分間。通勤やビジネスシーン、買い物帰りなどの途中。 ほっと一息つくタクシー車内というプライベート空間で、メッセージを伝えます。</vt:lpstr>
      <vt:lpstr>Tokyo Prime に接触したユーザに対し、3つの観点で効果検証。 タクシーだからこそ実現できる広告コミュニケーションです。</vt:lpstr>
      <vt:lpstr>タクシーは都市生活における「ちょっと贅沢な移動手段」として、24時間365日利用されています。 コロナ禍後は早朝の出勤シーン、ビジネス移動での利用が増加し、アフターファイブ帰宅、終電後利用が減少。</vt:lpstr>
      <vt:lpstr>タクシーで移動する利用者がTokyo Primeのオーディエンス。 その特徴をご紹介します。</vt:lpstr>
      <vt:lpstr>全国主要都市のタクシー利用者には、 その属性、価値観、特徴に際立った特徴があります。</vt:lpstr>
      <vt:lpstr>様々なブランド広告主様にご活用いただいております。</vt:lpstr>
      <vt:lpstr>PowerPoint プレゼンテーション</vt:lpstr>
      <vt:lpstr>PowerPoint プレゼンテーション</vt:lpstr>
      <vt:lpstr>広告メニュー</vt:lpstr>
      <vt:lpstr>平均18分間のタクシー乗車時間のなかで、一連の流れに沿って広告枠が構成されています。</vt:lpstr>
      <vt:lpstr>PowerPoint プレゼンテーション</vt:lpstr>
      <vt:lpstr>地域別 広告メニュー 詳細 </vt:lpstr>
      <vt:lpstr>　　　　　　　　メニュー 詳細 </vt:lpstr>
      <vt:lpstr>シートベルト着用アナウンスメニュー 詳細</vt:lpstr>
      <vt:lpstr>タクシーシェルター広告　メニュー 詳細</vt:lpstr>
      <vt:lpstr>グロス1,000万円以上（※1回1期間あたり）のご発注で態度変容調査を無償提供します。 ※無償提供は６ヶ月の間に一回のみとします</vt:lpstr>
      <vt:lpstr>　　　　　　　メニュー </vt:lpstr>
      <vt:lpstr>　　　　　　　メニュー </vt:lpstr>
      <vt:lpstr>制作メニュー 詳細</vt:lpstr>
      <vt:lpstr>制作タイアップメニュー</vt:lpstr>
      <vt:lpstr>制作タイアップメニュー詳細</vt:lpstr>
      <vt:lpstr>制作タイアップメニュー詳細</vt:lpstr>
      <vt:lpstr>PowerPoint プレゼンテーション</vt:lpstr>
      <vt:lpstr>PowerPoint プレゼンテーション</vt:lpstr>
      <vt:lpstr>各種仕様 / 申込の流れ</vt:lpstr>
      <vt:lpstr>広告メニュー別 仕様一覧</vt:lpstr>
      <vt:lpstr>PowerPoint プレゼンテーション</vt:lpstr>
      <vt:lpstr>PowerPoint プレゼンテーション</vt:lpstr>
      <vt:lpstr>入稿規定／キャンセル規定／注意事項</vt:lpstr>
      <vt:lpstr>クリエイティブ表示領域と画面下部の各種操作ボタン領域とにわかれています。</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株式会社IRIS</dc:creator>
  <cp:lastModifiedBy>Kanzaki Ryohei</cp:lastModifiedBy>
  <cp:revision>839</cp:revision>
  <cp:lastPrinted>2020-06-14T22:17:45Z</cp:lastPrinted>
  <dcterms:created xsi:type="dcterms:W3CDTF">2020-06-05T15:22:11Z</dcterms:created>
  <dcterms:modified xsi:type="dcterms:W3CDTF">2022-01-27T09:19:55Z</dcterms:modified>
</cp:coreProperties>
</file>