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8"/>
  </p:notesMasterIdLst>
  <p:handoutMasterIdLst>
    <p:handoutMasterId r:id="rId49"/>
  </p:handoutMasterIdLst>
  <p:sldIdLst>
    <p:sldId id="267" r:id="rId2"/>
    <p:sldId id="256" r:id="rId3"/>
    <p:sldId id="311" r:id="rId4"/>
    <p:sldId id="271" r:id="rId5"/>
    <p:sldId id="257" r:id="rId6"/>
    <p:sldId id="258" r:id="rId7"/>
    <p:sldId id="259" r:id="rId8"/>
    <p:sldId id="314" r:id="rId9"/>
    <p:sldId id="312" r:id="rId10"/>
    <p:sldId id="316" r:id="rId11"/>
    <p:sldId id="313" r:id="rId12"/>
    <p:sldId id="262" r:id="rId13"/>
    <p:sldId id="276" r:id="rId14"/>
    <p:sldId id="301" r:id="rId15"/>
    <p:sldId id="279" r:id="rId16"/>
    <p:sldId id="322" r:id="rId17"/>
    <p:sldId id="307" r:id="rId18"/>
    <p:sldId id="304" r:id="rId19"/>
    <p:sldId id="320" r:id="rId20"/>
    <p:sldId id="326" r:id="rId21"/>
    <p:sldId id="289" r:id="rId22"/>
    <p:sldId id="334" r:id="rId23"/>
    <p:sldId id="335" r:id="rId24"/>
    <p:sldId id="280" r:id="rId25"/>
    <p:sldId id="332" r:id="rId26"/>
    <p:sldId id="324" r:id="rId27"/>
    <p:sldId id="317" r:id="rId28"/>
    <p:sldId id="265" r:id="rId29"/>
    <p:sldId id="286" r:id="rId30"/>
    <p:sldId id="285" r:id="rId31"/>
    <p:sldId id="308" r:id="rId32"/>
    <p:sldId id="333" r:id="rId33"/>
    <p:sldId id="318" r:id="rId34"/>
    <p:sldId id="323" r:id="rId35"/>
    <p:sldId id="290" r:id="rId36"/>
    <p:sldId id="321" r:id="rId37"/>
    <p:sldId id="309" r:id="rId38"/>
    <p:sldId id="310" r:id="rId39"/>
    <p:sldId id="294" r:id="rId40"/>
    <p:sldId id="291" r:id="rId41"/>
    <p:sldId id="295" r:id="rId42"/>
    <p:sldId id="328" r:id="rId43"/>
    <p:sldId id="329" r:id="rId44"/>
    <p:sldId id="296" r:id="rId45"/>
    <p:sldId id="298" r:id="rId46"/>
    <p:sldId id="299" r:id="rId47"/>
  </p:sldIdLst>
  <p:sldSz cx="10691813" cy="7559675"/>
  <p:notesSz cx="9144000" cy="6858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368" userDrawn="1">
          <p15:clr>
            <a:srgbClr val="A4A3A4"/>
          </p15:clr>
        </p15:guide>
        <p15:guide id="3" pos="192" userDrawn="1">
          <p15:clr>
            <a:srgbClr val="A4A3A4"/>
          </p15:clr>
        </p15:guide>
        <p15:guide id="4" pos="6611">
          <p15:clr>
            <a:srgbClr val="A4A3A4"/>
          </p15:clr>
        </p15:guide>
        <p15:guide id="5" orient="horz" pos="136">
          <p15:clr>
            <a:srgbClr val="A4A3A4"/>
          </p15:clr>
        </p15:guide>
        <p15:guide id="6" orient="horz" pos="4649">
          <p15:clr>
            <a:srgbClr val="A4A3A4"/>
          </p15:clr>
        </p15:guide>
        <p15:guide id="7" pos="351">
          <p15:clr>
            <a:srgbClr val="A4A3A4"/>
          </p15:clr>
        </p15:guide>
        <p15:guide id="8" pos="6384">
          <p15:clr>
            <a:srgbClr val="A4A3A4"/>
          </p15:clr>
        </p15:guide>
        <p15:guide id="9" orient="horz" pos="4422">
          <p15:clr>
            <a:srgbClr val="A4A3A4"/>
          </p15:clr>
        </p15:guide>
        <p15:guide id="10" pos="465">
          <p15:clr>
            <a:srgbClr val="A4A3A4"/>
          </p15:clr>
        </p15:guide>
        <p15:guide id="11" pos="6248">
          <p15:clr>
            <a:srgbClr val="A4A3A4"/>
          </p15:clr>
        </p15:guide>
        <p15:guide id="12" orient="horz" pos="3674">
          <p15:clr>
            <a:srgbClr val="A4A3A4"/>
          </p15:clr>
        </p15:guide>
        <p15:guide id="13" orient="horz" pos="272">
          <p15:clr>
            <a:srgbClr val="A4A3A4"/>
          </p15:clr>
        </p15:guide>
        <p15:guide id="14" pos="3299">
          <p15:clr>
            <a:srgbClr val="A4A3A4"/>
          </p15:clr>
        </p15:guide>
        <p15:guide id="15" orient="horz" pos="3991" userDrawn="1">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8B8B8A"/>
    <a:srgbClr val="696969"/>
    <a:srgbClr val="2B3A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395"/>
    <p:restoredTop sz="96973" autoAdjust="0"/>
  </p:normalViewPr>
  <p:slideViewPr>
    <p:cSldViewPr snapToGrid="0" snapToObjects="1">
      <p:cViewPr varScale="1">
        <p:scale>
          <a:sx n="60" d="100"/>
          <a:sy n="60" d="100"/>
        </p:scale>
        <p:origin x="1496" y="60"/>
      </p:cViewPr>
      <p:guideLst>
        <p:guide orient="horz" pos="2381"/>
        <p:guide pos="3368"/>
        <p:guide pos="192"/>
        <p:guide pos="6611"/>
        <p:guide orient="horz" pos="136"/>
        <p:guide orient="horz" pos="4649"/>
        <p:guide pos="351"/>
        <p:guide pos="6384"/>
        <p:guide orient="horz" pos="4422"/>
        <p:guide pos="465"/>
        <p:guide pos="6248"/>
        <p:guide orient="horz" pos="3674"/>
        <p:guide orient="horz" pos="272"/>
        <p:guide pos="3299"/>
        <p:guide orient="horz" pos="3991"/>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48" d="100"/>
          <a:sy n="148" d="100"/>
        </p:scale>
        <p:origin x="3608" y="19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CA21184-551F-47D9-8957-2BBD349BC86E}"/>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kumimoji="1" sz="1200"/>
            </a:lvl1pPr>
          </a:lstStyle>
          <a:p>
            <a:pPr>
              <a:defRPr/>
            </a:pPr>
            <a:endParaRPr lang="ja-JP" altLang="en-US"/>
          </a:p>
        </p:txBody>
      </p:sp>
      <p:sp>
        <p:nvSpPr>
          <p:cNvPr id="3" name="日付プレースホルダー 2">
            <a:extLst>
              <a:ext uri="{FF2B5EF4-FFF2-40B4-BE49-F238E27FC236}">
                <a16:creationId xmlns:a16="http://schemas.microsoft.com/office/drawing/2014/main" id="{EEF69EDB-40F9-4543-B4B3-7A4155272892}"/>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kumimoji="1" sz="1200"/>
            </a:lvl1pPr>
          </a:lstStyle>
          <a:p>
            <a:pPr>
              <a:defRPr/>
            </a:pPr>
            <a:fld id="{1D47C6F0-3B23-4B0E-B6F7-C7374604D1C9}" type="datetimeFigureOut">
              <a:rPr lang="ja-JP" altLang="en-US"/>
              <a:pPr>
                <a:defRPr/>
              </a:pPr>
              <a:t>2021/7/29</a:t>
            </a:fld>
            <a:endParaRPr lang="ja-JP" altLang="en-US"/>
          </a:p>
        </p:txBody>
      </p:sp>
      <p:sp>
        <p:nvSpPr>
          <p:cNvPr id="4" name="フッター プレースホルダー 3">
            <a:extLst>
              <a:ext uri="{FF2B5EF4-FFF2-40B4-BE49-F238E27FC236}">
                <a16:creationId xmlns:a16="http://schemas.microsoft.com/office/drawing/2014/main" id="{07B8F7A2-61ED-4157-978D-8A273E2D2300}"/>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kumimoji="1" sz="1200"/>
            </a:lvl1pPr>
          </a:lstStyle>
          <a:p>
            <a:pPr>
              <a:defRPr/>
            </a:pPr>
            <a:endParaRPr lang="ja-JP" altLang="en-US"/>
          </a:p>
        </p:txBody>
      </p:sp>
      <p:sp>
        <p:nvSpPr>
          <p:cNvPr id="5" name="スライド番号プレースホルダー 4">
            <a:extLst>
              <a:ext uri="{FF2B5EF4-FFF2-40B4-BE49-F238E27FC236}">
                <a16:creationId xmlns:a16="http://schemas.microsoft.com/office/drawing/2014/main" id="{C1F1297D-2640-44C0-A861-F500949D8055}"/>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kumimoji="1" sz="1200"/>
            </a:lvl1pPr>
          </a:lstStyle>
          <a:p>
            <a:pPr>
              <a:defRPr/>
            </a:pPr>
            <a:fld id="{8A37EB2D-A21F-4A81-A517-484530915308}"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294B7EE-A444-4DBB-81F1-08CB6AB1BBB4}"/>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3" name="日付プレースホルダー 2">
            <a:extLst>
              <a:ext uri="{FF2B5EF4-FFF2-40B4-BE49-F238E27FC236}">
                <a16:creationId xmlns:a16="http://schemas.microsoft.com/office/drawing/2014/main" id="{38C1BF28-4B72-416F-9E37-A93447A53236}"/>
              </a:ext>
            </a:extLst>
          </p:cNvPr>
          <p:cNvSpPr>
            <a:spLocks noGrp="1"/>
          </p:cNvSpPr>
          <p:nvPr>
            <p:ph type="dt" idx="1"/>
          </p:nvPr>
        </p:nvSpPr>
        <p:spPr>
          <a:xfrm>
            <a:off x="5180013" y="0"/>
            <a:ext cx="3962400" cy="344488"/>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defRPr>
            </a:lvl1pPr>
          </a:lstStyle>
          <a:p>
            <a:pPr>
              <a:defRPr/>
            </a:pPr>
            <a:fld id="{A6B7B471-1808-42DF-9D0D-234EE5B9D0B8}" type="datetimeFigureOut">
              <a:rPr lang="ja-JP" altLang="en-US"/>
              <a:pPr>
                <a:defRPr/>
              </a:pPr>
              <a:t>2021/7/29</a:t>
            </a:fld>
            <a:endParaRPr lang="ja-JP" altLang="en-US"/>
          </a:p>
        </p:txBody>
      </p:sp>
      <p:sp>
        <p:nvSpPr>
          <p:cNvPr id="4" name="スライド イメージ プレースホルダー 3">
            <a:extLst>
              <a:ext uri="{FF2B5EF4-FFF2-40B4-BE49-F238E27FC236}">
                <a16:creationId xmlns:a16="http://schemas.microsoft.com/office/drawing/2014/main" id="{33E8B0F8-DEF3-4B3C-9CC2-DA3BE6D58A88}"/>
              </a:ext>
            </a:extLst>
          </p:cNvPr>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AFB52449-918E-49E2-A52E-720A7A737931}"/>
              </a:ext>
            </a:extLst>
          </p:cNvPr>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19B17FA8-9D9E-4C55-8184-BF94FB1032CF}"/>
              </a:ext>
            </a:extLst>
          </p:cNvPr>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B29795B4-1899-4342-A949-356B54924D4A}"/>
              </a:ext>
            </a:extLst>
          </p:cNvPr>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eaLnBrk="1" fontAlgn="auto" hangingPunct="1">
              <a:spcBef>
                <a:spcPts val="0"/>
              </a:spcBef>
              <a:spcAft>
                <a:spcPts val="0"/>
              </a:spcAft>
              <a:defRPr kumimoji="1" sz="1200">
                <a:latin typeface="+mn-lt"/>
              </a:defRPr>
            </a:lvl1pPr>
          </a:lstStyle>
          <a:p>
            <a:pPr>
              <a:defRPr/>
            </a:pPr>
            <a:fld id="{04E65506-939F-4CCB-BEF2-F6000F233FA4}"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defTabSz="995363" rtl="0" eaLnBrk="0" fontAlgn="base" hangingPunct="0">
      <a:spcBef>
        <a:spcPct val="30000"/>
      </a:spcBef>
      <a:spcAft>
        <a:spcPct val="0"/>
      </a:spcAft>
      <a:defRPr kumimoji="1" sz="1300" kern="1200">
        <a:solidFill>
          <a:schemeClr val="tx1"/>
        </a:solidFill>
        <a:latin typeface="+mn-lt"/>
        <a:ea typeface="+mn-ea"/>
        <a:cs typeface="+mn-cs"/>
      </a:defRPr>
    </a:lvl1pPr>
    <a:lvl2pPr marL="496888" algn="l" defTabSz="995363" rtl="0" eaLnBrk="0" fontAlgn="base" hangingPunct="0">
      <a:spcBef>
        <a:spcPct val="30000"/>
      </a:spcBef>
      <a:spcAft>
        <a:spcPct val="0"/>
      </a:spcAft>
      <a:defRPr kumimoji="1" sz="1300" kern="1200">
        <a:solidFill>
          <a:schemeClr val="tx1"/>
        </a:solidFill>
        <a:latin typeface="+mn-lt"/>
        <a:ea typeface="+mn-ea"/>
        <a:cs typeface="+mn-cs"/>
      </a:defRPr>
    </a:lvl2pPr>
    <a:lvl3pPr marL="995363" algn="l" defTabSz="995363" rtl="0" eaLnBrk="0" fontAlgn="base" hangingPunct="0">
      <a:spcBef>
        <a:spcPct val="30000"/>
      </a:spcBef>
      <a:spcAft>
        <a:spcPct val="0"/>
      </a:spcAft>
      <a:defRPr kumimoji="1" sz="1300" kern="1200">
        <a:solidFill>
          <a:schemeClr val="tx1"/>
        </a:solidFill>
        <a:latin typeface="+mn-lt"/>
        <a:ea typeface="+mn-ea"/>
        <a:cs typeface="+mn-cs"/>
      </a:defRPr>
    </a:lvl3pPr>
    <a:lvl4pPr marL="1492250" algn="l" defTabSz="995363" rtl="0" eaLnBrk="0" fontAlgn="base" hangingPunct="0">
      <a:spcBef>
        <a:spcPct val="30000"/>
      </a:spcBef>
      <a:spcAft>
        <a:spcPct val="0"/>
      </a:spcAft>
      <a:defRPr kumimoji="1" sz="1300" kern="1200">
        <a:solidFill>
          <a:schemeClr val="tx1"/>
        </a:solidFill>
        <a:latin typeface="+mn-lt"/>
        <a:ea typeface="+mn-ea"/>
        <a:cs typeface="+mn-cs"/>
      </a:defRPr>
    </a:lvl4pPr>
    <a:lvl5pPr marL="1990725" algn="l" defTabSz="995363" rtl="0" eaLnBrk="0" fontAlgn="base" hangingPunct="0">
      <a:spcBef>
        <a:spcPct val="30000"/>
      </a:spcBef>
      <a:spcAft>
        <a:spcPct val="0"/>
      </a:spcAft>
      <a:defRPr kumimoji="1" sz="1300" kern="1200">
        <a:solidFill>
          <a:schemeClr val="tx1"/>
        </a:solidFill>
        <a:latin typeface="+mn-lt"/>
        <a:ea typeface="+mn-ea"/>
        <a:cs typeface="+mn-cs"/>
      </a:defRPr>
    </a:lvl5pPr>
    <a:lvl6pPr marL="2488768" algn="l" defTabSz="995507" rtl="0" eaLnBrk="1" latinLnBrk="0" hangingPunct="1">
      <a:defRPr kumimoji="1" sz="1306" kern="1200">
        <a:solidFill>
          <a:schemeClr val="tx1"/>
        </a:solidFill>
        <a:latin typeface="+mn-lt"/>
        <a:ea typeface="+mn-ea"/>
        <a:cs typeface="+mn-cs"/>
      </a:defRPr>
    </a:lvl6pPr>
    <a:lvl7pPr marL="2986522" algn="l" defTabSz="995507" rtl="0" eaLnBrk="1" latinLnBrk="0" hangingPunct="1">
      <a:defRPr kumimoji="1" sz="1306" kern="1200">
        <a:solidFill>
          <a:schemeClr val="tx1"/>
        </a:solidFill>
        <a:latin typeface="+mn-lt"/>
        <a:ea typeface="+mn-ea"/>
        <a:cs typeface="+mn-cs"/>
      </a:defRPr>
    </a:lvl7pPr>
    <a:lvl8pPr marL="3484275" algn="l" defTabSz="995507" rtl="0" eaLnBrk="1" latinLnBrk="0" hangingPunct="1">
      <a:defRPr kumimoji="1" sz="1306" kern="1200">
        <a:solidFill>
          <a:schemeClr val="tx1"/>
        </a:solidFill>
        <a:latin typeface="+mn-lt"/>
        <a:ea typeface="+mn-ea"/>
        <a:cs typeface="+mn-cs"/>
      </a:defRPr>
    </a:lvl8pPr>
    <a:lvl9pPr marL="3982029" algn="l" defTabSz="995507" rtl="0" eaLnBrk="1" latinLnBrk="0" hangingPunct="1">
      <a:defRPr kumimoji="1"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473B1C04-2F65-42EA-AF64-E049B42018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4D331767-B76C-44F4-8CB7-E7A2C2D8B7DF}"/>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AA283BFE-7D2B-4AD6-B4CA-1A56231AF7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D0E55B9-435D-4821-8DA2-BA6E623D0A40}" type="slidenum">
              <a:rPr lang="ja-JP" altLang="en-US" smtClean="0">
                <a:latin typeface="游ゴシック" panose="020B0400000000000000" pitchFamily="50" charset="-128"/>
              </a:rPr>
              <a:pPr fontAlgn="base">
                <a:spcBef>
                  <a:spcPct val="0"/>
                </a:spcBef>
                <a:spcAft>
                  <a:spcPct val="0"/>
                </a:spcAft>
              </a:pPr>
              <a:t>1</a:t>
            </a:fld>
            <a:endParaRPr lang="ja-JP" altLang="en-US">
              <a:latin typeface="游ゴシック" panose="020B0400000000000000"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910B5649-3027-42DE-82DD-B0E110C2D6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CE043A5-3125-45DB-881B-3C6656ED9A3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6628" name="スライド番号プレースホルダー 3">
            <a:extLst>
              <a:ext uri="{FF2B5EF4-FFF2-40B4-BE49-F238E27FC236}">
                <a16:creationId xmlns:a16="http://schemas.microsoft.com/office/drawing/2014/main" id="{324E08AE-63E3-410D-96AC-43C0DA1B32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D6689CE-15BD-4407-B006-E23342F70082}" type="slidenum">
              <a:rPr lang="ja-JP" altLang="en-US" smtClean="0">
                <a:latin typeface="游ゴシック" panose="020B0400000000000000" pitchFamily="50" charset="-128"/>
              </a:rPr>
              <a:pPr fontAlgn="base">
                <a:spcBef>
                  <a:spcPct val="0"/>
                </a:spcBef>
                <a:spcAft>
                  <a:spcPct val="0"/>
                </a:spcAft>
              </a:pPr>
              <a:t>10</a:t>
            </a:fld>
            <a:endParaRPr lang="ja-JP" altLang="en-US">
              <a:latin typeface="游ゴシック" panose="020B0400000000000000"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F6A0138A-3AB1-48A1-B6A5-352648CC6A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B41788E-4EFE-4CBD-AAE8-597C4B42FDC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8676" name="スライド番号プレースホルダー 3">
            <a:extLst>
              <a:ext uri="{FF2B5EF4-FFF2-40B4-BE49-F238E27FC236}">
                <a16:creationId xmlns:a16="http://schemas.microsoft.com/office/drawing/2014/main" id="{6E63150D-886A-4293-BFB4-1A81E29431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25814E8-A852-47C8-AE59-A1933539F8E6}" type="slidenum">
              <a:rPr lang="ja-JP" altLang="en-US" smtClean="0">
                <a:latin typeface="游ゴシック" panose="020B0400000000000000" pitchFamily="50" charset="-128"/>
              </a:rPr>
              <a:pPr fontAlgn="base">
                <a:spcBef>
                  <a:spcPct val="0"/>
                </a:spcBef>
                <a:spcAft>
                  <a:spcPct val="0"/>
                </a:spcAft>
              </a:pPr>
              <a:t>11</a:t>
            </a:fld>
            <a:endParaRPr lang="ja-JP" altLang="en-US">
              <a:latin typeface="游ゴシック" panose="020B0400000000000000"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7098C99D-BF62-4F1E-BB8A-7CD0FAD97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603D4530-71BA-405B-A9B1-8EF4735581D4}"/>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0724" name="スライド番号プレースホルダー 3">
            <a:extLst>
              <a:ext uri="{FF2B5EF4-FFF2-40B4-BE49-F238E27FC236}">
                <a16:creationId xmlns:a16="http://schemas.microsoft.com/office/drawing/2014/main" id="{E7A712AF-0F7C-417A-B826-D428B94468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380B5B7-8E41-4588-837C-39ABDC5B3274}" type="slidenum">
              <a:rPr lang="ja-JP" altLang="en-US" smtClean="0">
                <a:latin typeface="游ゴシック" panose="020B0400000000000000" pitchFamily="50" charset="-128"/>
              </a:rPr>
              <a:pPr fontAlgn="base">
                <a:spcBef>
                  <a:spcPct val="0"/>
                </a:spcBef>
                <a:spcAft>
                  <a:spcPct val="0"/>
                </a:spcAft>
              </a:pPr>
              <a:t>12</a:t>
            </a:fld>
            <a:endParaRPr lang="ja-JP" altLang="en-US">
              <a:latin typeface="游ゴシック" panose="020B0400000000000000"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23F06683-414C-4655-9426-177880EAC5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5CB223B4-BF1C-4134-A27A-1AE065B484CB}"/>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5844" name="スライド番号プレースホルダー 3">
            <a:extLst>
              <a:ext uri="{FF2B5EF4-FFF2-40B4-BE49-F238E27FC236}">
                <a16:creationId xmlns:a16="http://schemas.microsoft.com/office/drawing/2014/main" id="{11C9456F-A568-4969-A1C4-4C090AAC70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FB15FCA-64DA-4AE7-B4A6-9CC1160E1EA0}" type="slidenum">
              <a:rPr lang="ja-JP" altLang="en-US" smtClean="0">
                <a:latin typeface="游ゴシック" panose="020B0400000000000000" pitchFamily="50" charset="-128"/>
              </a:rPr>
              <a:pPr fontAlgn="base">
                <a:spcBef>
                  <a:spcPct val="0"/>
                </a:spcBef>
                <a:spcAft>
                  <a:spcPct val="0"/>
                </a:spcAft>
              </a:pPr>
              <a:t>13</a:t>
            </a:fld>
            <a:endParaRPr lang="ja-JP" altLang="en-US">
              <a:latin typeface="游ゴシック" panose="020B0400000000000000"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B0E73622-2866-47BD-BAF2-1B9FB372EF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4463CF3-98FC-4A4D-92FC-FF4EF9E8888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7892" name="スライド番号プレースホルダー 3">
            <a:extLst>
              <a:ext uri="{FF2B5EF4-FFF2-40B4-BE49-F238E27FC236}">
                <a16:creationId xmlns:a16="http://schemas.microsoft.com/office/drawing/2014/main" id="{BAB3C65C-80CE-4FE1-8523-AE11A209F1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BBC222F-AB08-4934-9520-01A8C7DBD55C}" type="slidenum">
              <a:rPr lang="ja-JP" altLang="en-US" smtClean="0">
                <a:latin typeface="游ゴシック" panose="020B0400000000000000" pitchFamily="50" charset="-128"/>
              </a:rPr>
              <a:pPr fontAlgn="base">
                <a:spcBef>
                  <a:spcPct val="0"/>
                </a:spcBef>
                <a:spcAft>
                  <a:spcPct val="0"/>
                </a:spcAft>
              </a:pPr>
              <a:t>14</a:t>
            </a:fld>
            <a:endParaRPr lang="ja-JP" altLang="en-US">
              <a:latin typeface="游ゴシック" panose="020B0400000000000000"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B3C9C6B4-AC42-4D99-AF70-3EB4CD8C66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E5793A4-469C-4C18-98E4-CABA6D98C2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1988" name="スライド番号プレースホルダー 3">
            <a:extLst>
              <a:ext uri="{FF2B5EF4-FFF2-40B4-BE49-F238E27FC236}">
                <a16:creationId xmlns:a16="http://schemas.microsoft.com/office/drawing/2014/main" id="{DF84BFF3-908C-4DED-AC0F-CF679D327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3CB7EE-47FB-46F0-A3AD-C926F6F5FBE0}" type="slidenum">
              <a:rPr lang="ja-JP" altLang="en-US" smtClean="0">
                <a:latin typeface="游ゴシック" panose="020B0400000000000000" pitchFamily="50" charset="-128"/>
              </a:rPr>
              <a:pPr fontAlgn="base">
                <a:spcBef>
                  <a:spcPct val="0"/>
                </a:spcBef>
                <a:spcAft>
                  <a:spcPct val="0"/>
                </a:spcAft>
              </a:pPr>
              <a:t>15</a:t>
            </a:fld>
            <a:endParaRPr lang="ja-JP" altLang="en-US">
              <a:latin typeface="游ゴシック" panose="020B0400000000000000" pitchFamily="5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a:extLst>
              <a:ext uri="{FF2B5EF4-FFF2-40B4-BE49-F238E27FC236}">
                <a16:creationId xmlns:a16="http://schemas.microsoft.com/office/drawing/2014/main" id="{C13EDF21-1B20-4314-A562-8EA1BB39A2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2E95E27-C021-4626-AFCE-E781C6FF537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4036" name="スライド番号プレースホルダー 3">
            <a:extLst>
              <a:ext uri="{FF2B5EF4-FFF2-40B4-BE49-F238E27FC236}">
                <a16:creationId xmlns:a16="http://schemas.microsoft.com/office/drawing/2014/main" id="{0F714465-69D7-4C07-9B02-8BAFE5A687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F4B4F6B-C069-46F4-B010-FF17FAEDF7B8}" type="slidenum">
              <a:rPr lang="ja-JP" altLang="en-US" smtClean="0">
                <a:latin typeface="游ゴシック" panose="020B0400000000000000" pitchFamily="50" charset="-128"/>
              </a:rPr>
              <a:pPr fontAlgn="base">
                <a:spcBef>
                  <a:spcPct val="0"/>
                </a:spcBef>
                <a:spcAft>
                  <a:spcPct val="0"/>
                </a:spcAft>
              </a:pPr>
              <a:t>16</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882741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C26911E0-82BA-46E4-A983-579719987E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FDC6F07-B9D7-45BA-9B71-8D9E68B99309}"/>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6084" name="スライド番号プレースホルダー 3">
            <a:extLst>
              <a:ext uri="{FF2B5EF4-FFF2-40B4-BE49-F238E27FC236}">
                <a16:creationId xmlns:a16="http://schemas.microsoft.com/office/drawing/2014/main" id="{0A06A508-64B6-46F4-8195-43AA69719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A17E26B-396C-4BB6-8EFE-F7618E275D2E}" type="slidenum">
              <a:rPr lang="ja-JP" altLang="en-US" smtClean="0">
                <a:latin typeface="游ゴシック" panose="020B0400000000000000" pitchFamily="50" charset="-128"/>
              </a:rPr>
              <a:pPr fontAlgn="base">
                <a:spcBef>
                  <a:spcPct val="0"/>
                </a:spcBef>
                <a:spcAft>
                  <a:spcPct val="0"/>
                </a:spcAft>
              </a:pPr>
              <a:t>17</a:t>
            </a:fld>
            <a:endParaRPr lang="ja-JP" altLang="en-US">
              <a:latin typeface="游ゴシック" panose="020B0400000000000000" pitchFamily="50"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a:extLst>
              <a:ext uri="{FF2B5EF4-FFF2-40B4-BE49-F238E27FC236}">
                <a16:creationId xmlns:a16="http://schemas.microsoft.com/office/drawing/2014/main" id="{4AB06807-D9FD-4989-8EC3-8F27C6CFE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F6E1B4-C613-4068-AAEF-7FF4C0121CF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60420" name="スライド番号プレースホルダー 3">
            <a:extLst>
              <a:ext uri="{FF2B5EF4-FFF2-40B4-BE49-F238E27FC236}">
                <a16:creationId xmlns:a16="http://schemas.microsoft.com/office/drawing/2014/main" id="{25FA95E4-7FD6-466A-A419-4168566A64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AC448AC0-5225-41EC-8138-34449942F645}" type="slidenum">
              <a:rPr lang="ja-JP" altLang="en-US" smtClean="0">
                <a:latin typeface="游ゴシック" panose="020B0400000000000000" pitchFamily="50" charset="-128"/>
              </a:rPr>
              <a:pPr fontAlgn="base">
                <a:spcBef>
                  <a:spcPct val="0"/>
                </a:spcBef>
                <a:spcAft>
                  <a:spcPct val="0"/>
                </a:spcAft>
              </a:pPr>
              <a:t>18</a:t>
            </a:fld>
            <a:endParaRPr lang="ja-JP" altLang="en-US">
              <a:latin typeface="游ゴシック" panose="020B0400000000000000" pitchFamily="50"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19</a:t>
            </a:fld>
            <a:endParaRPr lang="ja-JP" altLang="en-US">
              <a:latin typeface="游ゴシック" panose="020B0400000000000000"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3A27C3-F628-477D-82F1-F1FFDDDD5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0C26EFF3-B8F2-46BE-B43C-98C4EA425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46460565-2C1A-4FC1-A4EB-5B7BD3DA5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6D21A4A-3A93-47AB-847F-BBEF31EC224F}" type="slidenum">
              <a:rPr lang="ja-JP" altLang="en-US" smtClean="0">
                <a:latin typeface="游ゴシック" panose="020B0400000000000000" pitchFamily="50" charset="-128"/>
              </a:rPr>
              <a:pPr fontAlgn="base">
                <a:spcBef>
                  <a:spcPct val="0"/>
                </a:spcBef>
                <a:spcAft>
                  <a:spcPct val="0"/>
                </a:spcAft>
              </a:pPr>
              <a:t>2</a:t>
            </a:fld>
            <a:endParaRPr lang="ja-JP" altLang="en-US">
              <a:latin typeface="游ゴシック" panose="020B0400000000000000" pitchFamily="5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22</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062261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23</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226953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24</a:t>
            </a:fld>
            <a:endParaRPr lang="ja-JP" altLang="en-US">
              <a:latin typeface="游ゴシック" panose="020B0400000000000000" pitchFamily="50"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25</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459151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27</a:t>
            </a:fld>
            <a:endParaRPr lang="ja-JP" altLang="en-US"/>
          </a:p>
        </p:txBody>
      </p:sp>
    </p:spTree>
    <p:extLst>
      <p:ext uri="{BB962C8B-B14F-4D97-AF65-F5344CB8AC3E}">
        <p14:creationId xmlns:p14="http://schemas.microsoft.com/office/powerpoint/2010/main" val="3833700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28</a:t>
            </a:fld>
            <a:endParaRPr lang="ja-JP" altLang="en-US">
              <a:latin typeface="游ゴシック" panose="020B0400000000000000" pitchFamily="50"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a:extLst>
              <a:ext uri="{FF2B5EF4-FFF2-40B4-BE49-F238E27FC236}">
                <a16:creationId xmlns:a16="http://schemas.microsoft.com/office/drawing/2014/main" id="{B905C28A-154D-4550-AA24-F7DF95C543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7789A3E-8039-4627-BC43-D58C7FDEA07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6324" name="スライド番号プレースホルダー 3">
            <a:extLst>
              <a:ext uri="{FF2B5EF4-FFF2-40B4-BE49-F238E27FC236}">
                <a16:creationId xmlns:a16="http://schemas.microsoft.com/office/drawing/2014/main" id="{0973D46D-0D25-4723-A7FC-F1B3363805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8C20A6-D37E-41F5-8FCF-9FA602DC273A}" type="slidenum">
              <a:rPr lang="ja-JP" altLang="en-US" smtClean="0">
                <a:latin typeface="游ゴシック" panose="020B0400000000000000" pitchFamily="50" charset="-128"/>
              </a:rPr>
              <a:pPr fontAlgn="base">
                <a:spcBef>
                  <a:spcPct val="0"/>
                </a:spcBef>
                <a:spcAft>
                  <a:spcPct val="0"/>
                </a:spcAft>
              </a:pPr>
              <a:t>29</a:t>
            </a:fld>
            <a:endParaRPr lang="ja-JP" altLang="en-US">
              <a:latin typeface="游ゴシック" panose="020B0400000000000000" pitchFamily="50"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a:extLst>
              <a:ext uri="{FF2B5EF4-FFF2-40B4-BE49-F238E27FC236}">
                <a16:creationId xmlns:a16="http://schemas.microsoft.com/office/drawing/2014/main" id="{46AFECFC-CD45-4331-B1F0-C19D6BA450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86CB17-ADCA-4ADB-9B14-AD80E7A976A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8372" name="スライド番号プレースホルダー 3">
            <a:extLst>
              <a:ext uri="{FF2B5EF4-FFF2-40B4-BE49-F238E27FC236}">
                <a16:creationId xmlns:a16="http://schemas.microsoft.com/office/drawing/2014/main" id="{916CF61F-09DC-4487-9922-27EEB22656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1B16CF6-C629-4341-BAFF-B3442C271E3A}" type="slidenum">
              <a:rPr lang="ja-JP" altLang="en-US" smtClean="0">
                <a:latin typeface="游ゴシック" panose="020B0400000000000000" pitchFamily="50" charset="-128"/>
              </a:rPr>
              <a:pPr fontAlgn="base">
                <a:spcBef>
                  <a:spcPct val="0"/>
                </a:spcBef>
                <a:spcAft>
                  <a:spcPct val="0"/>
                </a:spcAft>
              </a:pPr>
              <a:t>30</a:t>
            </a:fld>
            <a:endParaRPr lang="ja-JP" altLang="en-US">
              <a:latin typeface="游ゴシック" panose="020B0400000000000000" pitchFamily="50"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31</a:t>
            </a:fld>
            <a:endParaRPr lang="ja-JP" altLang="en-US">
              <a:latin typeface="游ゴシック" panose="020B0400000000000000" pitchFamily="50"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32</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965884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ABA26552-7F72-48E5-AD66-DD885F006A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E9B8854-B294-41EE-9915-F2F337E6571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2292" name="スライド番号プレースホルダー 3">
            <a:extLst>
              <a:ext uri="{FF2B5EF4-FFF2-40B4-BE49-F238E27FC236}">
                <a16:creationId xmlns:a16="http://schemas.microsoft.com/office/drawing/2014/main" id="{40886D4E-28BF-4026-BE0E-67B24E530E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E3178C4-819A-4101-8054-C933C62CE246}" type="slidenum">
              <a:rPr lang="ja-JP" altLang="en-US" smtClean="0">
                <a:latin typeface="游ゴシック" panose="020B0400000000000000" pitchFamily="50" charset="-128"/>
              </a:rPr>
              <a:pPr fontAlgn="base">
                <a:spcBef>
                  <a:spcPct val="0"/>
                </a:spcBef>
                <a:spcAft>
                  <a:spcPct val="0"/>
                </a:spcAft>
              </a:pPr>
              <a:t>3</a:t>
            </a:fld>
            <a:endParaRPr lang="ja-JP" altLang="en-US">
              <a:latin typeface="游ゴシック" panose="020B0400000000000000" pitchFamily="50"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33</a:t>
            </a:fld>
            <a:endParaRPr lang="ja-JP" altLang="en-US">
              <a:latin typeface="游ゴシック" panose="020B0400000000000000" pitchFamily="50"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34</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326363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35</a:t>
            </a:fld>
            <a:endParaRPr lang="ja-JP"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슬라이드 이미지 개체 틀 1">
            <a:extLst>
              <a:ext uri="{FF2B5EF4-FFF2-40B4-BE49-F238E27FC236}">
                <a16:creationId xmlns:a16="http://schemas.microsoft.com/office/drawing/2014/main" id="{493BEC16-20DE-4C09-BA76-26571FAA21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0CD03FAA-6C4C-421E-BCEA-D2ED9F1A45EB}"/>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72708" name="슬라이드 번호 개체 틀 3">
            <a:extLst>
              <a:ext uri="{FF2B5EF4-FFF2-40B4-BE49-F238E27FC236}">
                <a16:creationId xmlns:a16="http://schemas.microsoft.com/office/drawing/2014/main" id="{9B234637-9CC2-4510-A2A4-B93FE7621A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D8239DA-AFD1-4D54-A1C1-D6C78E5B2ABE}" type="slidenum">
              <a:rPr lang="ja-JP" altLang="en-US" smtClean="0">
                <a:latin typeface="游ゴシック" panose="020B0400000000000000" pitchFamily="50" charset="-128"/>
              </a:rPr>
              <a:pPr fontAlgn="base">
                <a:spcBef>
                  <a:spcPct val="0"/>
                </a:spcBef>
                <a:spcAft>
                  <a:spcPct val="0"/>
                </a:spcAft>
              </a:pPr>
              <a:t>38</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4797905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a:extLst>
              <a:ext uri="{FF2B5EF4-FFF2-40B4-BE49-F238E27FC236}">
                <a16:creationId xmlns:a16="http://schemas.microsoft.com/office/drawing/2014/main" id="{AD6ED7A1-8B58-4DAB-9DFB-CFF84E5564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a:extLst>
              <a:ext uri="{FF2B5EF4-FFF2-40B4-BE49-F238E27FC236}">
                <a16:creationId xmlns:a16="http://schemas.microsoft.com/office/drawing/2014/main" id="{85CB10C6-9447-4CE9-9950-C9FF288F2A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8E0E7E6B-568B-40A8-9284-C7FE3562C071}"/>
              </a:ext>
            </a:extLst>
          </p:cNvPr>
          <p:cNvSpPr>
            <a:spLocks noGrp="1"/>
          </p:cNvSpPr>
          <p:nvPr>
            <p:ph type="sldNum" sz="quarter" idx="5"/>
          </p:nvPr>
        </p:nvSpPr>
        <p:spPr/>
        <p:txBody>
          <a:bodyPr/>
          <a:lstStyle/>
          <a:p>
            <a:pPr>
              <a:defRPr/>
            </a:pPr>
            <a:fld id="{BD78A4DF-43BE-43E8-B52C-F5B1F235A7BC}" type="slidenum">
              <a:rPr lang="ja-JP" altLang="en-US" smtClean="0"/>
              <a:pPr>
                <a:defRPr/>
              </a:pPr>
              <a:t>39</a:t>
            </a:fld>
            <a:endParaRPr lang="ja-JP"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슬라이드 이미지 개체 틀 1">
            <a:extLst>
              <a:ext uri="{FF2B5EF4-FFF2-40B4-BE49-F238E27FC236}">
                <a16:creationId xmlns:a16="http://schemas.microsoft.com/office/drawing/2014/main" id="{EC37EAD1-0CF2-40BC-B804-223C767939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4F628847-6E8B-45A5-A0F5-D781F29361DD}"/>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67588" name="슬라이드 번호 개체 틀 3">
            <a:extLst>
              <a:ext uri="{FF2B5EF4-FFF2-40B4-BE49-F238E27FC236}">
                <a16:creationId xmlns:a16="http://schemas.microsoft.com/office/drawing/2014/main" id="{80C91DBE-180F-4598-AEF0-B6D7F924AD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29846F87-FFCD-4E6F-9A56-E4DA8184D1D5}" type="slidenum">
              <a:rPr lang="ja-JP" altLang="en-US" smtClean="0">
                <a:latin typeface="游ゴシック" panose="020B0400000000000000" pitchFamily="50" charset="-128"/>
              </a:rPr>
              <a:pPr fontAlgn="base">
                <a:spcBef>
                  <a:spcPct val="0"/>
                </a:spcBef>
                <a:spcAft>
                  <a:spcPct val="0"/>
                </a:spcAft>
              </a:pPr>
              <a:t>40</a:t>
            </a:fld>
            <a:endParaRPr lang="ja-JP" altLang="en-US">
              <a:latin typeface="游ゴシック" panose="020B0400000000000000"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a:extLst>
              <a:ext uri="{FF2B5EF4-FFF2-40B4-BE49-F238E27FC236}">
                <a16:creationId xmlns:a16="http://schemas.microsoft.com/office/drawing/2014/main" id="{5BE03B84-866B-4A62-909C-A9C36768FC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DA67337-3D74-4541-ABC8-25BFE40D270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4340" name="スライド番号プレースホルダー 3">
            <a:extLst>
              <a:ext uri="{FF2B5EF4-FFF2-40B4-BE49-F238E27FC236}">
                <a16:creationId xmlns:a16="http://schemas.microsoft.com/office/drawing/2014/main" id="{82E412D8-9933-4E65-A62E-5F55CC515D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B1E0050-9EA1-48F3-A07B-FA31238E69A6}" type="slidenum">
              <a:rPr lang="ja-JP" altLang="en-US" smtClean="0">
                <a:latin typeface="游ゴシック" panose="020B0400000000000000" pitchFamily="50" charset="-128"/>
              </a:rPr>
              <a:pPr fontAlgn="base">
                <a:spcBef>
                  <a:spcPct val="0"/>
                </a:spcBef>
                <a:spcAft>
                  <a:spcPct val="0"/>
                </a:spcAft>
              </a:pPr>
              <a:t>4</a:t>
            </a:fld>
            <a:endParaRPr lang="ja-JP" altLang="en-US">
              <a:latin typeface="游ゴシック" panose="020B0400000000000000"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76F3CF66-5C05-49F2-A614-3638EC5429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AF2CB61-DDB6-4221-9F43-E86E57C5976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8436" name="スライド番号プレースホルダー 3">
            <a:extLst>
              <a:ext uri="{FF2B5EF4-FFF2-40B4-BE49-F238E27FC236}">
                <a16:creationId xmlns:a16="http://schemas.microsoft.com/office/drawing/2014/main" id="{58B4AA8A-EA30-4E79-A633-36335444CB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0B38390-25D0-4243-9DE2-780FBD2D2C13}" type="slidenum">
              <a:rPr lang="ja-JP" altLang="en-US" smtClean="0">
                <a:latin typeface="游ゴシック" panose="020B0400000000000000" pitchFamily="50" charset="-128"/>
              </a:rPr>
              <a:pPr fontAlgn="base">
                <a:spcBef>
                  <a:spcPct val="0"/>
                </a:spcBef>
                <a:spcAft>
                  <a:spcPct val="0"/>
                </a:spcAft>
              </a:pPr>
              <a:t>5</a:t>
            </a:fld>
            <a:endParaRPr lang="ja-JP" altLang="en-US">
              <a:latin typeface="游ゴシック" panose="020B0400000000000000"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C87AFAD4-043C-4B01-8D1A-CA6D548611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9D026D3-2A2E-4811-A6E5-C122F999C21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0484" name="スライド番号プレースホルダー 3">
            <a:extLst>
              <a:ext uri="{FF2B5EF4-FFF2-40B4-BE49-F238E27FC236}">
                <a16:creationId xmlns:a16="http://schemas.microsoft.com/office/drawing/2014/main" id="{DD50571A-140B-47BD-B9CA-37B2F8889B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F27CC6E-D59C-4C5C-8E5C-3FD2CB964BE4}" type="slidenum">
              <a:rPr lang="ja-JP" altLang="en-US" smtClean="0">
                <a:latin typeface="游ゴシック" panose="020B0400000000000000" pitchFamily="50" charset="-128"/>
              </a:rPr>
              <a:pPr fontAlgn="base">
                <a:spcBef>
                  <a:spcPct val="0"/>
                </a:spcBef>
                <a:spcAft>
                  <a:spcPct val="0"/>
                </a:spcAft>
              </a:pPr>
              <a:t>6</a:t>
            </a:fld>
            <a:endParaRPr lang="ja-JP" altLang="en-US">
              <a:latin typeface="游ゴシック" panose="020B0400000000000000"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1A5E163A-9731-4759-B1BD-9A630554AB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E21FD3A-50D2-4B6B-A8CD-31116498B20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2532" name="スライド番号プレースホルダー 3">
            <a:extLst>
              <a:ext uri="{FF2B5EF4-FFF2-40B4-BE49-F238E27FC236}">
                <a16:creationId xmlns:a16="http://schemas.microsoft.com/office/drawing/2014/main" id="{76782070-BB8E-4184-90BB-BACD783080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C1A9580-2D9A-4099-BD77-53F6D6C071EE}" type="slidenum">
              <a:rPr lang="ja-JP" altLang="en-US" smtClean="0">
                <a:latin typeface="游ゴシック" panose="020B0400000000000000" pitchFamily="50" charset="-128"/>
              </a:rPr>
              <a:pPr fontAlgn="base">
                <a:spcBef>
                  <a:spcPct val="0"/>
                </a:spcBef>
                <a:spcAft>
                  <a:spcPct val="0"/>
                </a:spcAft>
              </a:pPr>
              <a:t>7</a:t>
            </a:fld>
            <a:endParaRPr lang="ja-JP" altLang="en-US">
              <a:latin typeface="游ゴシック" panose="020B0400000000000000"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DB62565F-248C-4ED5-B481-245DFE275C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6D4092D-0391-4C2C-8CF2-2CDF27B72B9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9940" name="スライド番号プレースホルダー 3">
            <a:extLst>
              <a:ext uri="{FF2B5EF4-FFF2-40B4-BE49-F238E27FC236}">
                <a16:creationId xmlns:a16="http://schemas.microsoft.com/office/drawing/2014/main" id="{06316425-AA3F-4D35-A199-F59A71434F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D1E16DF-A497-4604-9275-44826BF05CCB}" type="slidenum">
              <a:rPr lang="ja-JP" altLang="en-US" smtClean="0">
                <a:latin typeface="游ゴシック" panose="020B0400000000000000" pitchFamily="50" charset="-128"/>
              </a:rPr>
              <a:pPr fontAlgn="base">
                <a:spcBef>
                  <a:spcPct val="0"/>
                </a:spcBef>
                <a:spcAft>
                  <a:spcPct val="0"/>
                </a:spcAft>
              </a:pPr>
              <a:t>8</a:t>
            </a:fld>
            <a:endParaRPr lang="ja-JP" altLang="en-US">
              <a:latin typeface="游ゴシック" panose="020B0400000000000000"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8E649C4D-21D6-479E-9F74-1E149DC99B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79269A55-CE46-4155-B5FA-F09F01787BDA}"/>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4580" name="スライド番号プレースホルダー 3">
            <a:extLst>
              <a:ext uri="{FF2B5EF4-FFF2-40B4-BE49-F238E27FC236}">
                <a16:creationId xmlns:a16="http://schemas.microsoft.com/office/drawing/2014/main" id="{FB110D90-16BD-4C4A-9306-A799FD22BF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AC78B89-1617-4068-AB75-DF9A48C0811F}" type="slidenum">
              <a:rPr lang="ja-JP" altLang="en-US" smtClean="0">
                <a:latin typeface="游ゴシック" panose="020B0400000000000000" pitchFamily="50" charset="-128"/>
              </a:rPr>
              <a:pPr fontAlgn="base">
                <a:spcBef>
                  <a:spcPct val="0"/>
                </a:spcBef>
                <a:spcAft>
                  <a:spcPct val="0"/>
                </a:spcAft>
              </a:pPr>
              <a:t>9</a:t>
            </a:fld>
            <a:endParaRPr lang="ja-JP" altLang="en-US">
              <a:latin typeface="游ゴシック" panose="020B0400000000000000"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e shee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6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 page">
    <p:spTree>
      <p:nvGrpSpPr>
        <p:cNvPr id="1" name=""/>
        <p:cNvGrpSpPr/>
        <p:nvPr/>
      </p:nvGrpSpPr>
      <p:grpSpPr>
        <a:xfrm>
          <a:off x="0" y="0"/>
          <a:ext cx="0" cy="0"/>
          <a:chOff x="0" y="0"/>
          <a:chExt cx="0" cy="0"/>
        </a:xfrm>
      </p:grpSpPr>
      <p:pic>
        <p:nvPicPr>
          <p:cNvPr id="3" name="図 11">
            <a:extLst>
              <a:ext uri="{FF2B5EF4-FFF2-40B4-BE49-F238E27FC236}">
                <a16:creationId xmlns:a16="http://schemas.microsoft.com/office/drawing/2014/main" id="{3AE998D4-1DA0-4451-87F6-222C2EBF780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1488" y="6723063"/>
            <a:ext cx="18415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タイトル 12"/>
          <p:cNvSpPr>
            <a:spLocks noGrp="1"/>
          </p:cNvSpPr>
          <p:nvPr>
            <p:ph type="title"/>
          </p:nvPr>
        </p:nvSpPr>
        <p:spPr>
          <a:xfrm>
            <a:off x="3971462" y="6612424"/>
            <a:ext cx="6486988" cy="407393"/>
          </a:xfrm>
          <a:prstGeom prst="rect">
            <a:avLst/>
          </a:prstGeom>
        </p:spPr>
        <p:txBody>
          <a:bodyPr/>
          <a:lstStyle>
            <a:lvl1pPr algn="r">
              <a:defRPr sz="2600" b="0" i="0">
                <a:latin typeface="Yu Mincho" panose="02020400000000000000" pitchFamily="18" charset="-128"/>
                <a:ea typeface="Yu Mincho"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69372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コピー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735013" y="6573437"/>
            <a:ext cx="9221787" cy="526619"/>
          </a:xfrm>
          <a:prstGeom prst="rect">
            <a:avLst/>
          </a:prstGeom>
        </p:spPr>
        <p:txBody>
          <a:bodyPr/>
          <a:lstStyle>
            <a:lvl1pPr algn="ctr">
              <a:defRPr sz="2900" b="1" i="0">
                <a:solidFill>
                  <a:schemeClr val="tx1">
                    <a:lumMod val="65000"/>
                    <a:lumOff val="35000"/>
                  </a:schemeClr>
                </a:solidFill>
                <a:latin typeface="Yu Mincho Demibold" panose="02020400000000000000" pitchFamily="18" charset="-128"/>
                <a:ea typeface="Yu Mincho Demibold"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14179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コピー1段">
    <p:spTree>
      <p:nvGrpSpPr>
        <p:cNvPr id="1" name=""/>
        <p:cNvGrpSpPr/>
        <p:nvPr/>
      </p:nvGrpSpPr>
      <p:grpSpPr>
        <a:xfrm>
          <a:off x="0" y="0"/>
          <a:ext cx="0" cy="0"/>
          <a:chOff x="0" y="0"/>
          <a:chExt cx="0" cy="0"/>
        </a:xfrm>
      </p:grpSpPr>
      <p:sp>
        <p:nvSpPr>
          <p:cNvPr id="7" name="Title 1"/>
          <p:cNvSpPr>
            <a:spLocks noGrp="1"/>
          </p:cNvSpPr>
          <p:nvPr>
            <p:ph type="title"/>
          </p:nvPr>
        </p:nvSpPr>
        <p:spPr>
          <a:xfrm>
            <a:off x="52673" y="6932553"/>
            <a:ext cx="10586466"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10" name="テキスト プレースホルダー 2"/>
          <p:cNvSpPr>
            <a:spLocks noGrp="1"/>
          </p:cNvSpPr>
          <p:nvPr>
            <p:ph type="body" sz="quarter" idx="10"/>
          </p:nvPr>
        </p:nvSpPr>
        <p:spPr>
          <a:xfrm>
            <a:off x="773112" y="6510856"/>
            <a:ext cx="9145587"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29721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ピー2段">
    <p:spTree>
      <p:nvGrpSpPr>
        <p:cNvPr id="1" name=""/>
        <p:cNvGrpSpPr/>
        <p:nvPr/>
      </p:nvGrpSpPr>
      <p:grpSpPr>
        <a:xfrm>
          <a:off x="0" y="0"/>
          <a:ext cx="0" cy="0"/>
          <a:chOff x="0" y="0"/>
          <a:chExt cx="0" cy="0"/>
        </a:xfrm>
      </p:grpSpPr>
      <p:sp>
        <p:nvSpPr>
          <p:cNvPr id="4" name="Title 1"/>
          <p:cNvSpPr>
            <a:spLocks noGrp="1"/>
          </p:cNvSpPr>
          <p:nvPr>
            <p:ph type="title"/>
          </p:nvPr>
        </p:nvSpPr>
        <p:spPr>
          <a:xfrm>
            <a:off x="0" y="6821239"/>
            <a:ext cx="10691813"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3" name="テキスト プレースホルダー 2"/>
          <p:cNvSpPr>
            <a:spLocks noGrp="1"/>
          </p:cNvSpPr>
          <p:nvPr>
            <p:ph type="body" sz="quarter" idx="10"/>
          </p:nvPr>
        </p:nvSpPr>
        <p:spPr>
          <a:xfrm>
            <a:off x="773114" y="6343885"/>
            <a:ext cx="9145586"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183198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コピー無しタイトルあり">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3A33EB-99B6-4D90-BC9F-A71B9676209B}"/>
              </a:ext>
            </a:extLst>
          </p:cNvPr>
          <p:cNvSpPr/>
          <p:nvPr userDrawn="1"/>
        </p:nvSpPr>
        <p:spPr>
          <a:xfrm>
            <a:off x="0" y="5934075"/>
            <a:ext cx="10691813" cy="1625600"/>
          </a:xfrm>
          <a:prstGeom prst="rect">
            <a:avLst/>
          </a:prstGeom>
          <a:solidFill>
            <a:srgbClr val="F3F1EF"/>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4" name="スライド番号プレースホルダー 4">
            <a:extLst>
              <a:ext uri="{FF2B5EF4-FFF2-40B4-BE49-F238E27FC236}">
                <a16:creationId xmlns:a16="http://schemas.microsoft.com/office/drawing/2014/main" id="{51F87745-45B5-3F43-805C-66E60FEA8DC1}"/>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109999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紺ベース">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B43673-156A-4343-ACC8-2463D350C964}"/>
              </a:ext>
            </a:extLst>
          </p:cNvPr>
          <p:cNvSpPr/>
          <p:nvPr userDrawn="1"/>
        </p:nvSpPr>
        <p:spPr>
          <a:xfrm>
            <a:off x="0" y="0"/>
            <a:ext cx="10691813" cy="7559675"/>
          </a:xfrm>
          <a:prstGeom prst="rect">
            <a:avLst/>
          </a:prstGeom>
          <a:solidFill>
            <a:srgbClr val="0F0E22"/>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r>
              <a:rPr kumimoji="1" lang="en-US" altLang="ja-JP" sz="2115" dirty="0"/>
              <a:t> </a:t>
            </a:r>
            <a:endParaRPr kumimoji="1" lang="ja-JP" altLang="en-US" sz="2115"/>
          </a:p>
        </p:txBody>
      </p:sp>
      <p:sp>
        <p:nvSpPr>
          <p:cNvPr id="3" name="スライド番号プレースホルダー 4">
            <a:extLst>
              <a:ext uri="{FF2B5EF4-FFF2-40B4-BE49-F238E27FC236}">
                <a16:creationId xmlns:a16="http://schemas.microsoft.com/office/drawing/2014/main" id="{D11C89F9-C147-494C-A418-127E20444744}"/>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DE26A5B1-3A96-4D38-BC62-D5C426C4686F}" type="slidenum">
              <a:rPr kumimoji="1" lang="ja-JP" altLang="en-US" sz="1000" smtClean="0">
                <a:solidFill>
                  <a:schemeClr val="bg1"/>
                </a:solidFill>
              </a:rPr>
              <a:pPr algn="r" fontAlgn="auto">
                <a:spcBef>
                  <a:spcPts val="0"/>
                </a:spcBef>
                <a:spcAft>
                  <a:spcPts val="0"/>
                </a:spcAft>
                <a:defRPr/>
              </a:pPr>
              <a:t>‹#›</a:t>
            </a:fld>
            <a:endParaRPr kumimoji="1" lang="ja-JP" altLang="en-US" sz="1000">
              <a:solidFill>
                <a:schemeClr val="bg1"/>
              </a:solidFill>
            </a:endParaRPr>
          </a:p>
        </p:txBody>
      </p:sp>
    </p:spTree>
    <p:extLst>
      <p:ext uri="{BB962C8B-B14F-4D97-AF65-F5344CB8AC3E}">
        <p14:creationId xmlns:p14="http://schemas.microsoft.com/office/powerpoint/2010/main" val="1572787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9D51339-A5D7-4E36-AAF8-394C8FB6E527}"/>
              </a:ext>
            </a:extLst>
          </p:cNvPr>
          <p:cNvSpPr/>
          <p:nvPr userDrawn="1"/>
        </p:nvSpPr>
        <p:spPr>
          <a:xfrm>
            <a:off x="0" y="0"/>
            <a:ext cx="10691813" cy="6434667"/>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ja-JP" altLang="en-US" sz="2115"/>
          </a:p>
        </p:txBody>
      </p:sp>
      <p:sp>
        <p:nvSpPr>
          <p:cNvPr id="16" name="スライド番号プレースホルダー 4">
            <a:extLst>
              <a:ext uri="{FF2B5EF4-FFF2-40B4-BE49-F238E27FC236}">
                <a16:creationId xmlns:a16="http://schemas.microsoft.com/office/drawing/2014/main" id="{3DD7CA8D-DF1E-42B3-B5DC-B77527109609}"/>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grpSp>
        <p:nvGrpSpPr>
          <p:cNvPr id="1028" name="グループ化 3">
            <a:extLst>
              <a:ext uri="{FF2B5EF4-FFF2-40B4-BE49-F238E27FC236}">
                <a16:creationId xmlns:a16="http://schemas.microsoft.com/office/drawing/2014/main" id="{7619A719-1C56-4ABE-A347-EBBC5816FB4A}"/>
              </a:ext>
            </a:extLst>
          </p:cNvPr>
          <p:cNvGrpSpPr>
            <a:grpSpLocks/>
          </p:cNvGrpSpPr>
          <p:nvPr userDrawn="1"/>
        </p:nvGrpSpPr>
        <p:grpSpPr bwMode="auto">
          <a:xfrm>
            <a:off x="177800" y="2006600"/>
            <a:ext cx="215900" cy="3451225"/>
            <a:chOff x="122410" y="1831975"/>
            <a:chExt cx="215761" cy="3451227"/>
          </a:xfrm>
        </p:grpSpPr>
        <p:sp>
          <p:nvSpPr>
            <p:cNvPr id="9" name="テキスト ボックス 8">
              <a:extLst>
                <a:ext uri="{FF2B5EF4-FFF2-40B4-BE49-F238E27FC236}">
                  <a16:creationId xmlns:a16="http://schemas.microsoft.com/office/drawing/2014/main" id="{A7FC2365-F51B-459B-9A9F-9803A7AA891F}"/>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2021.10-2021.12</a:t>
              </a:r>
              <a:endParaRPr kumimoji="1" lang="ja-JP" altLang="en-US" sz="800" b="1" spc="100">
                <a:solidFill>
                  <a:srgbClr val="2B3A5B"/>
                </a:solidFill>
                <a:latin typeface="Trajan Sans Pro Semibold" panose="020E0502050503020301" pitchFamily="34" charset="0"/>
              </a:endParaRPr>
            </a:p>
          </p:txBody>
        </p:sp>
        <p:sp>
          <p:nvSpPr>
            <p:cNvPr id="10" name="テキスト ボックス 9">
              <a:extLst>
                <a:ext uri="{FF2B5EF4-FFF2-40B4-BE49-F238E27FC236}">
                  <a16:creationId xmlns:a16="http://schemas.microsoft.com/office/drawing/2014/main" id="{162458D8-F901-4F93-A796-556A1C8B036E}"/>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TOKYO PRIME</a:t>
              </a:r>
              <a:endParaRPr kumimoji="1" lang="ja-JP" altLang="en-US" sz="800" b="1" spc="100">
                <a:solidFill>
                  <a:srgbClr val="2B3A5B"/>
                </a:solidFill>
                <a:latin typeface="Trajan Sans Pro Semibold" panose="020E0502050503020301" pitchFamily="34" charset="0"/>
              </a:endParaRPr>
            </a:p>
          </p:txBody>
        </p:sp>
        <p:sp>
          <p:nvSpPr>
            <p:cNvPr id="11" name="テキスト ボックス 10">
              <a:extLst>
                <a:ext uri="{FF2B5EF4-FFF2-40B4-BE49-F238E27FC236}">
                  <a16:creationId xmlns:a16="http://schemas.microsoft.com/office/drawing/2014/main" id="{68EF2EC0-0B6F-46AC-91AD-4D8B5E797F46}"/>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latin typeface="Trajan Sans Pro Semibold" panose="020E0502050503020301" pitchFamily="34" charset="0"/>
                </a:rPr>
                <a:t>IRIS INC.</a:t>
              </a:r>
              <a:endParaRPr kumimoji="1" lang="ja-JP" altLang="en-US" sz="800" b="1" spc="100">
                <a:latin typeface="Trajan Sans Pro Semibold" panose="020E0502050503020301" pitchFamily="34" charset="0"/>
              </a:endParaRPr>
            </a:p>
          </p:txBody>
        </p:sp>
      </p:grpSp>
    </p:spTree>
  </p:cSld>
  <p:clrMap bg1="lt1" tx1="dk1" bg2="lt2" tx2="dk2" accent1="accent1" accent2="accent2" accent3="accent3" accent4="accent4" accent5="accent5" accent6="accent6" hlink="hlink" folHlink="folHlink"/>
  <p:sldLayoutIdLst>
    <p:sldLayoutId id="2147483970" r:id="rId1"/>
    <p:sldLayoutId id="2147483974" r:id="rId2"/>
    <p:sldLayoutId id="2147483971" r:id="rId3"/>
    <p:sldLayoutId id="2147483972" r:id="rId4"/>
    <p:sldLayoutId id="2147483973" r:id="rId5"/>
    <p:sldLayoutId id="2147483975" r:id="rId6"/>
    <p:sldLayoutId id="2147483976" r:id="rId7"/>
  </p:sldLayoutIdLst>
  <p:hf hdr="0" ftr="0" dt="0"/>
  <p:txStyles>
    <p:titleStyle>
      <a:lvl1pPr algn="l" defTabSz="1006475" rtl="0" eaLnBrk="0" fontAlgn="base" hangingPunct="0">
        <a:lnSpc>
          <a:spcPct val="90000"/>
        </a:lnSpc>
        <a:spcBef>
          <a:spcPct val="0"/>
        </a:spcBef>
        <a:spcAft>
          <a:spcPct val="0"/>
        </a:spcAft>
        <a:defRPr kumimoji="1" sz="4800" kern="1200">
          <a:solidFill>
            <a:schemeClr val="tx1"/>
          </a:solidFill>
          <a:latin typeface="+mj-lt"/>
          <a:ea typeface="+mj-ea"/>
          <a:cs typeface="+mj-cs"/>
        </a:defRPr>
      </a:lvl1pPr>
      <a:lvl2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2pPr>
      <a:lvl3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3pPr>
      <a:lvl4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4pPr>
      <a:lvl5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5pPr>
      <a:lvl6pPr marL="4572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6pPr>
      <a:lvl7pPr marL="9144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7pPr>
      <a:lvl8pPr marL="13716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8pPr>
      <a:lvl9pPr marL="18288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9pPr>
    </p:titleStyle>
    <p:body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emf"/><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12.xml"/><Relationship Id="rId16"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emf"/><Relationship Id="rId10" Type="http://schemas.openxmlformats.org/officeDocument/2006/relationships/image" Target="../media/image32.png"/><Relationship Id="rId4" Type="http://schemas.openxmlformats.org/officeDocument/2006/relationships/image" Target="../media/image26.emf"/><Relationship Id="rId9" Type="http://schemas.openxmlformats.org/officeDocument/2006/relationships/image" Target="../media/image31.png"/><Relationship Id="rId1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21.emf"/><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jpeg"/><Relationship Id="rId4" Type="http://schemas.openxmlformats.org/officeDocument/2006/relationships/image" Target="../media/image48.png"/><Relationship Id="rId9"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57.gif"/><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67.emf"/></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emf"/><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図 2" descr="建物, 屋外, 道路, 政府の建物 が含まれている画像&#10;&#10;自動的に生成された説明">
            <a:extLst>
              <a:ext uri="{FF2B5EF4-FFF2-40B4-BE49-F238E27FC236}">
                <a16:creationId xmlns:a16="http://schemas.microsoft.com/office/drawing/2014/main" id="{C34DE6F7-95FB-46D3-9A46-CD19D323EF0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0691813" cy="643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サブタイトル 2">
            <a:extLst>
              <a:ext uri="{FF2B5EF4-FFF2-40B4-BE49-F238E27FC236}">
                <a16:creationId xmlns:a16="http://schemas.microsoft.com/office/drawing/2014/main" id="{9A9E4D89-C02D-4509-AC1F-435D4863D116}"/>
              </a:ext>
            </a:extLst>
          </p:cNvPr>
          <p:cNvSpPr txBox="1">
            <a:spLocks/>
          </p:cNvSpPr>
          <p:nvPr/>
        </p:nvSpPr>
        <p:spPr>
          <a:xfrm>
            <a:off x="5795963" y="6597560"/>
            <a:ext cx="4122737" cy="850900"/>
          </a:xfrm>
          <a:prstGeom prst="rect">
            <a:avLst/>
          </a:prstGeom>
        </p:spPr>
        <p:txBody>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r">
              <a:buFont typeface="Arial" panose="020B0604020202020204" pitchFamily="34" charset="0"/>
              <a:buNone/>
              <a:defRPr/>
            </a:pPr>
            <a:r>
              <a:rPr lang="en-US" altLang="ja-JP" sz="2000" dirty="0">
                <a:latin typeface="游明朝" panose="02020400000000000000" pitchFamily="18" charset="-128"/>
                <a:ea typeface="游明朝" panose="02020400000000000000" pitchFamily="18" charset="-128"/>
              </a:rPr>
              <a:t>Media Sheet</a:t>
            </a:r>
            <a:br>
              <a:rPr lang="en-US" altLang="ja-JP" sz="2000" dirty="0">
                <a:latin typeface="游明朝" panose="02020400000000000000" pitchFamily="18" charset="-128"/>
                <a:ea typeface="游明朝" panose="02020400000000000000" pitchFamily="18" charset="-128"/>
              </a:rPr>
            </a:br>
            <a:r>
              <a:rPr lang="en-US" altLang="ja-JP" sz="1800" dirty="0">
                <a:latin typeface="游明朝" panose="02020400000000000000" pitchFamily="18" charset="-128"/>
                <a:ea typeface="游明朝" panose="02020400000000000000" pitchFamily="18" charset="-128"/>
              </a:rPr>
              <a:t>2021</a:t>
            </a:r>
            <a:r>
              <a:rPr lang="ja-JP" altLang="en-US" sz="1800">
                <a:latin typeface="游明朝" panose="02020400000000000000" pitchFamily="18" charset="-128"/>
                <a:ea typeface="游明朝" panose="02020400000000000000" pitchFamily="18" charset="-128"/>
              </a:rPr>
              <a:t>年</a:t>
            </a:r>
            <a:r>
              <a:rPr lang="en-US" altLang="ja-JP" sz="1800" dirty="0">
                <a:latin typeface="游明朝" panose="02020400000000000000" pitchFamily="18" charset="-128"/>
                <a:ea typeface="游明朝" panose="02020400000000000000" pitchFamily="18" charset="-128"/>
              </a:rPr>
              <a:t>10</a:t>
            </a:r>
            <a:r>
              <a:rPr lang="ja-JP" altLang="en-US" sz="1800">
                <a:latin typeface="游明朝" panose="02020400000000000000" pitchFamily="18" charset="-128"/>
                <a:ea typeface="游明朝" panose="02020400000000000000" pitchFamily="18" charset="-128"/>
              </a:rPr>
              <a:t>月</a:t>
            </a:r>
            <a:r>
              <a:rPr lang="en-US" altLang="ja-JP" sz="1800" dirty="0">
                <a:latin typeface="游明朝" panose="02020400000000000000" pitchFamily="18" charset="-128"/>
                <a:ea typeface="游明朝" panose="02020400000000000000" pitchFamily="18" charset="-128"/>
              </a:rPr>
              <a:t>- 2021</a:t>
            </a:r>
            <a:r>
              <a:rPr lang="ja-JP" altLang="en-US" sz="1800">
                <a:latin typeface="游明朝" panose="02020400000000000000" pitchFamily="18" charset="-128"/>
                <a:ea typeface="游明朝" panose="02020400000000000000" pitchFamily="18" charset="-128"/>
              </a:rPr>
              <a:t>年</a:t>
            </a:r>
            <a:r>
              <a:rPr lang="en-US" altLang="ja-JP" sz="1800" dirty="0">
                <a:latin typeface="游明朝" panose="02020400000000000000" pitchFamily="18" charset="-128"/>
                <a:ea typeface="游明朝" panose="02020400000000000000" pitchFamily="18" charset="-128"/>
              </a:rPr>
              <a:t>12</a:t>
            </a:r>
            <a:r>
              <a:rPr lang="ja-JP" altLang="en-US" sz="1800">
                <a:latin typeface="游明朝" panose="02020400000000000000" pitchFamily="18" charset="-128"/>
                <a:ea typeface="游明朝" panose="02020400000000000000" pitchFamily="18" charset="-128"/>
              </a:rPr>
              <a:t>月</a:t>
            </a:r>
            <a:br>
              <a:rPr lang="en-US" altLang="ja-JP" sz="1050" dirty="0">
                <a:latin typeface="游明朝" panose="02020400000000000000" pitchFamily="18" charset="-128"/>
                <a:ea typeface="游明朝" panose="02020400000000000000" pitchFamily="18" charset="-128"/>
              </a:rPr>
            </a:br>
            <a:br>
              <a:rPr lang="en-US" altLang="ja-JP" sz="700" dirty="0">
                <a:latin typeface="游明朝" panose="02020400000000000000" pitchFamily="18" charset="-128"/>
                <a:ea typeface="游明朝" panose="02020400000000000000" pitchFamily="18" charset="-128"/>
              </a:rPr>
            </a:br>
            <a:r>
              <a:rPr lang="en-US" altLang="ja-JP" sz="1400" dirty="0">
                <a:latin typeface="游明朝" panose="02020400000000000000" pitchFamily="18" charset="-128"/>
                <a:ea typeface="游明朝" panose="02020400000000000000" pitchFamily="18" charset="-128"/>
              </a:rPr>
              <a:t>IRIS Inc.</a:t>
            </a:r>
          </a:p>
        </p:txBody>
      </p:sp>
      <p:pic>
        <p:nvPicPr>
          <p:cNvPr id="7173" name="図 9">
            <a:extLst>
              <a:ext uri="{FF2B5EF4-FFF2-40B4-BE49-F238E27FC236}">
                <a16:creationId xmlns:a16="http://schemas.microsoft.com/office/drawing/2014/main" id="{18C469F7-0660-4444-9D6F-D7973B5CC95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7213" y="6503898"/>
            <a:ext cx="44386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図 56">
            <a:extLst>
              <a:ext uri="{FF2B5EF4-FFF2-40B4-BE49-F238E27FC236}">
                <a16:creationId xmlns:a16="http://schemas.microsoft.com/office/drawing/2014/main" id="{70F2714B-700C-C049-BBE2-A5FEB995CE6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7588" y="441325"/>
            <a:ext cx="8597900" cy="4660900"/>
          </a:xfrm>
          <a:prstGeom prst="rect">
            <a:avLst/>
          </a:prstGeom>
        </p:spPr>
      </p:pic>
      <p:grpSp>
        <p:nvGrpSpPr>
          <p:cNvPr id="25603" name="グループ化 5">
            <a:extLst>
              <a:ext uri="{FF2B5EF4-FFF2-40B4-BE49-F238E27FC236}">
                <a16:creationId xmlns:a16="http://schemas.microsoft.com/office/drawing/2014/main" id="{CF11A751-4DD8-4776-AE28-B3F2AB4174F9}"/>
              </a:ext>
            </a:extLst>
          </p:cNvPr>
          <p:cNvGrpSpPr>
            <a:grpSpLocks/>
          </p:cNvGrpSpPr>
          <p:nvPr/>
        </p:nvGrpSpPr>
        <p:grpSpPr bwMode="auto">
          <a:xfrm>
            <a:off x="1069975" y="1960563"/>
            <a:ext cx="1217613" cy="860425"/>
            <a:chOff x="1791797" y="1880280"/>
            <a:chExt cx="1215799" cy="860395"/>
          </a:xfrm>
        </p:grpSpPr>
        <p:sp>
          <p:nvSpPr>
            <p:cNvPr id="13" name="正方形/長方形 12">
              <a:extLst>
                <a:ext uri="{FF2B5EF4-FFF2-40B4-BE49-F238E27FC236}">
                  <a16:creationId xmlns:a16="http://schemas.microsoft.com/office/drawing/2014/main" id="{44942322-F235-4DB4-B8CA-DA6561FD0787}"/>
                </a:ext>
              </a:extLst>
            </p:cNvPr>
            <p:cNvSpPr/>
            <p:nvPr/>
          </p:nvSpPr>
          <p:spPr>
            <a:xfrm>
              <a:off x="1791797" y="2110459"/>
              <a:ext cx="1215799" cy="630216"/>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38</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7" name="正方形/長方形 13">
              <a:extLst>
                <a:ext uri="{FF2B5EF4-FFF2-40B4-BE49-F238E27FC236}">
                  <a16:creationId xmlns:a16="http://schemas.microsoft.com/office/drawing/2014/main" id="{74DC12E4-0956-4617-AA37-757B4EA352D6}"/>
                </a:ext>
              </a:extLst>
            </p:cNvPr>
            <p:cNvSpPr>
              <a:spLocks noChangeArrowheads="1"/>
            </p:cNvSpPr>
            <p:nvPr/>
          </p:nvSpPr>
          <p:spPr bwMode="auto">
            <a:xfrm>
              <a:off x="2047004" y="1880280"/>
              <a:ext cx="570649" cy="307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女性</a:t>
              </a:r>
            </a:p>
          </p:txBody>
        </p:sp>
      </p:grpSp>
      <p:grpSp>
        <p:nvGrpSpPr>
          <p:cNvPr id="25604" name="グループ化 14">
            <a:extLst>
              <a:ext uri="{FF2B5EF4-FFF2-40B4-BE49-F238E27FC236}">
                <a16:creationId xmlns:a16="http://schemas.microsoft.com/office/drawing/2014/main" id="{EE0B82AD-301D-40BE-B1B3-09C6A05DA6C9}"/>
              </a:ext>
            </a:extLst>
          </p:cNvPr>
          <p:cNvGrpSpPr>
            <a:grpSpLocks/>
          </p:cNvGrpSpPr>
          <p:nvPr/>
        </p:nvGrpSpPr>
        <p:grpSpPr bwMode="auto">
          <a:xfrm>
            <a:off x="3983038" y="1982788"/>
            <a:ext cx="1135062" cy="860425"/>
            <a:chOff x="1791797" y="1880280"/>
            <a:chExt cx="1134795" cy="859461"/>
          </a:xfrm>
        </p:grpSpPr>
        <p:sp>
          <p:nvSpPr>
            <p:cNvPr id="16" name="正方形/長方形 15">
              <a:extLst>
                <a:ext uri="{FF2B5EF4-FFF2-40B4-BE49-F238E27FC236}">
                  <a16:creationId xmlns:a16="http://schemas.microsoft.com/office/drawing/2014/main" id="{607F308F-3DD7-4E46-93E8-984BEBC7DFF9}"/>
                </a:ext>
              </a:extLst>
            </p:cNvPr>
            <p:cNvSpPr/>
            <p:nvPr/>
          </p:nvSpPr>
          <p:spPr>
            <a:xfrm>
              <a:off x="1791797" y="2110209"/>
              <a:ext cx="1134795" cy="629532"/>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62</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5" name="正方形/長方形 16">
              <a:extLst>
                <a:ext uri="{FF2B5EF4-FFF2-40B4-BE49-F238E27FC236}">
                  <a16:creationId xmlns:a16="http://schemas.microsoft.com/office/drawing/2014/main" id="{33B0F950-C236-4D4D-985C-3B7CF1573A01}"/>
                </a:ext>
              </a:extLst>
            </p:cNvPr>
            <p:cNvSpPr>
              <a:spLocks noChangeArrowheads="1"/>
            </p:cNvSpPr>
            <p:nvPr/>
          </p:nvSpPr>
          <p:spPr bwMode="auto">
            <a:xfrm>
              <a:off x="2047324" y="1880280"/>
              <a:ext cx="569779" cy="307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男性</a:t>
              </a:r>
            </a:p>
          </p:txBody>
        </p:sp>
      </p:grpSp>
      <p:grpSp>
        <p:nvGrpSpPr>
          <p:cNvPr id="25605" name="グループ化 23">
            <a:extLst>
              <a:ext uri="{FF2B5EF4-FFF2-40B4-BE49-F238E27FC236}">
                <a16:creationId xmlns:a16="http://schemas.microsoft.com/office/drawing/2014/main" id="{55195C95-AC23-43A6-8E34-9F56968A4230}"/>
              </a:ext>
            </a:extLst>
          </p:cNvPr>
          <p:cNvGrpSpPr>
            <a:grpSpLocks/>
          </p:cNvGrpSpPr>
          <p:nvPr/>
        </p:nvGrpSpPr>
        <p:grpSpPr bwMode="auto">
          <a:xfrm>
            <a:off x="2208213" y="2046288"/>
            <a:ext cx="1762125" cy="928687"/>
            <a:chOff x="2622307" y="1992620"/>
            <a:chExt cx="1762021" cy="927622"/>
          </a:xfrm>
        </p:grpSpPr>
        <p:sp>
          <p:nvSpPr>
            <p:cNvPr id="25642" name="正方形/長方形 19">
              <a:extLst>
                <a:ext uri="{FF2B5EF4-FFF2-40B4-BE49-F238E27FC236}">
                  <a16:creationId xmlns:a16="http://schemas.microsoft.com/office/drawing/2014/main" id="{5B32342F-C134-451C-B2A4-D4506A1E23BE}"/>
                </a:ext>
              </a:extLst>
            </p:cNvPr>
            <p:cNvSpPr>
              <a:spLocks noChangeArrowheads="1"/>
            </p:cNvSpPr>
            <p:nvPr/>
          </p:nvSpPr>
          <p:spPr bwMode="auto">
            <a:xfrm>
              <a:off x="2622307" y="1992620"/>
              <a:ext cx="1762021" cy="7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男女比</a:t>
              </a:r>
            </a:p>
          </p:txBody>
        </p:sp>
        <p:sp>
          <p:nvSpPr>
            <p:cNvPr id="25643" name="正方形/長方形 22">
              <a:extLst>
                <a:ext uri="{FF2B5EF4-FFF2-40B4-BE49-F238E27FC236}">
                  <a16:creationId xmlns:a16="http://schemas.microsoft.com/office/drawing/2014/main" id="{021151D3-F494-44DD-935B-DB42B2C859F9}"/>
                </a:ext>
              </a:extLst>
            </p:cNvPr>
            <p:cNvSpPr>
              <a:spLocks noChangeArrowheads="1"/>
            </p:cNvSpPr>
            <p:nvPr/>
          </p:nvSpPr>
          <p:spPr bwMode="auto">
            <a:xfrm>
              <a:off x="2833432" y="2612620"/>
              <a:ext cx="1339771" cy="30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sp>
        <p:nvSpPr>
          <p:cNvPr id="34" name="テキスト ボックス 33">
            <a:extLst>
              <a:ext uri="{FF2B5EF4-FFF2-40B4-BE49-F238E27FC236}">
                <a16:creationId xmlns:a16="http://schemas.microsoft.com/office/drawing/2014/main" id="{CBB51FD8-FAD1-4804-9307-880E09F20FCC}"/>
              </a:ext>
            </a:extLst>
          </p:cNvPr>
          <p:cNvSpPr txBox="1"/>
          <p:nvPr/>
        </p:nvSpPr>
        <p:spPr>
          <a:xfrm>
            <a:off x="800100"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37" name="テキスト ボックス 36">
            <a:extLst>
              <a:ext uri="{FF2B5EF4-FFF2-40B4-BE49-F238E27FC236}">
                <a16:creationId xmlns:a16="http://schemas.microsoft.com/office/drawing/2014/main" id="{1D88B031-1CF4-4E82-A6C6-F7ACE928E882}"/>
              </a:ext>
            </a:extLst>
          </p:cNvPr>
          <p:cNvSpPr txBox="1"/>
          <p:nvPr/>
        </p:nvSpPr>
        <p:spPr>
          <a:xfrm>
            <a:off x="2068513" y="4689475"/>
            <a:ext cx="850900" cy="627063"/>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65%</a:t>
            </a:r>
          </a:p>
          <a:p>
            <a:pPr algn="ctr" eaLnBrk="1" fontAlgn="auto" hangingPunct="1">
              <a:lnSpc>
                <a:spcPct val="150000"/>
              </a:lnSpc>
              <a:spcBef>
                <a:spcPts val="0"/>
              </a:spcBef>
              <a:spcAft>
                <a:spcPts val="0"/>
              </a:spcAft>
              <a:defRPr/>
            </a:pPr>
            <a:r>
              <a:rPr kumimoji="1" lang="en-US" altLang="ja-JP" sz="800" dirty="0">
                <a:solidFill>
                  <a:schemeClr val="bg1"/>
                </a:solidFill>
                <a:latin typeface="+mn-ea"/>
              </a:rPr>
              <a:t>67%</a:t>
            </a:r>
            <a:endParaRPr kumimoji="1" lang="ja-JP" altLang="en-US" sz="800">
              <a:solidFill>
                <a:schemeClr val="bg1"/>
              </a:solidFill>
              <a:latin typeface="+mn-ea"/>
            </a:endParaRPr>
          </a:p>
          <a:p>
            <a:pPr algn="ctr" eaLnBrk="1" fontAlgn="auto" hangingPunct="1">
              <a:lnSpc>
                <a:spcPct val="150000"/>
              </a:lnSpc>
              <a:spcBef>
                <a:spcPts val="0"/>
              </a:spcBef>
              <a:spcAft>
                <a:spcPts val="0"/>
              </a:spcAft>
              <a:defRPr/>
            </a:pPr>
            <a:endParaRPr kumimoji="1" lang="ja-JP" altLang="en-US" sz="800">
              <a:solidFill>
                <a:schemeClr val="bg1"/>
              </a:solidFill>
              <a:latin typeface="+mn-ea"/>
            </a:endParaRPr>
          </a:p>
        </p:txBody>
      </p:sp>
      <p:sp>
        <p:nvSpPr>
          <p:cNvPr id="40" name="テキスト ボックス 39">
            <a:extLst>
              <a:ext uri="{FF2B5EF4-FFF2-40B4-BE49-F238E27FC236}">
                <a16:creationId xmlns:a16="http://schemas.microsoft.com/office/drawing/2014/main" id="{C138DCC0-4912-40A6-AED3-7AE60359C2B5}"/>
              </a:ext>
            </a:extLst>
          </p:cNvPr>
          <p:cNvSpPr txBox="1"/>
          <p:nvPr/>
        </p:nvSpPr>
        <p:spPr>
          <a:xfrm>
            <a:off x="3594100" y="46894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35%</a:t>
            </a:r>
          </a:p>
        </p:txBody>
      </p:sp>
      <p:sp>
        <p:nvSpPr>
          <p:cNvPr id="43" name="テキスト ボックス 42">
            <a:extLst>
              <a:ext uri="{FF2B5EF4-FFF2-40B4-BE49-F238E27FC236}">
                <a16:creationId xmlns:a16="http://schemas.microsoft.com/office/drawing/2014/main" id="{89C4E252-9AC5-4052-BBFE-3E525EB2E70E}"/>
              </a:ext>
            </a:extLst>
          </p:cNvPr>
          <p:cNvSpPr txBox="1"/>
          <p:nvPr/>
        </p:nvSpPr>
        <p:spPr>
          <a:xfrm>
            <a:off x="6326188"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27%</a:t>
            </a:r>
          </a:p>
        </p:txBody>
      </p:sp>
      <p:sp>
        <p:nvSpPr>
          <p:cNvPr id="46" name="テキスト ボックス 45">
            <a:extLst>
              <a:ext uri="{FF2B5EF4-FFF2-40B4-BE49-F238E27FC236}">
                <a16:creationId xmlns:a16="http://schemas.microsoft.com/office/drawing/2014/main" id="{0A5492B2-DD6E-4F90-A162-F2D04F517931}"/>
              </a:ext>
            </a:extLst>
          </p:cNvPr>
          <p:cNvSpPr txBox="1"/>
          <p:nvPr/>
        </p:nvSpPr>
        <p:spPr>
          <a:xfrm>
            <a:off x="5440363"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48" name="テキスト ボックス 47">
            <a:extLst>
              <a:ext uri="{FF2B5EF4-FFF2-40B4-BE49-F238E27FC236}">
                <a16:creationId xmlns:a16="http://schemas.microsoft.com/office/drawing/2014/main" id="{FADD6EA0-2F9D-4A34-A461-3F6F5B3EA94C}"/>
              </a:ext>
            </a:extLst>
          </p:cNvPr>
          <p:cNvSpPr txBox="1"/>
          <p:nvPr/>
        </p:nvSpPr>
        <p:spPr>
          <a:xfrm>
            <a:off x="63642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16%</a:t>
            </a:r>
          </a:p>
        </p:txBody>
      </p:sp>
      <p:sp>
        <p:nvSpPr>
          <p:cNvPr id="49" name="テキスト ボックス 48">
            <a:extLst>
              <a:ext uri="{FF2B5EF4-FFF2-40B4-BE49-F238E27FC236}">
                <a16:creationId xmlns:a16="http://schemas.microsoft.com/office/drawing/2014/main" id="{7EDC0752-D4B8-46B1-929E-F6D21C21AA21}"/>
              </a:ext>
            </a:extLst>
          </p:cNvPr>
          <p:cNvSpPr txBox="1"/>
          <p:nvPr/>
        </p:nvSpPr>
        <p:spPr>
          <a:xfrm>
            <a:off x="7153911"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29%</a:t>
            </a:r>
          </a:p>
        </p:txBody>
      </p:sp>
      <p:sp>
        <p:nvSpPr>
          <p:cNvPr id="50" name="テキスト ボックス 49">
            <a:extLst>
              <a:ext uri="{FF2B5EF4-FFF2-40B4-BE49-F238E27FC236}">
                <a16:creationId xmlns:a16="http://schemas.microsoft.com/office/drawing/2014/main" id="{D3AF7B8E-A9FF-4385-A6C3-DF373B2479AD}"/>
              </a:ext>
            </a:extLst>
          </p:cNvPr>
          <p:cNvSpPr txBox="1"/>
          <p:nvPr/>
        </p:nvSpPr>
        <p:spPr>
          <a:xfrm>
            <a:off x="7953376"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1" name="テキスト ボックス 50">
            <a:extLst>
              <a:ext uri="{FF2B5EF4-FFF2-40B4-BE49-F238E27FC236}">
                <a16:creationId xmlns:a16="http://schemas.microsoft.com/office/drawing/2014/main" id="{312F847A-DBD3-46F4-8871-83400F29E09F}"/>
              </a:ext>
            </a:extLst>
          </p:cNvPr>
          <p:cNvSpPr txBox="1"/>
          <p:nvPr/>
        </p:nvSpPr>
        <p:spPr>
          <a:xfrm>
            <a:off x="8496299"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12%</a:t>
            </a:r>
          </a:p>
        </p:txBody>
      </p:sp>
      <p:sp>
        <p:nvSpPr>
          <p:cNvPr id="52" name="テキスト ボックス 51">
            <a:extLst>
              <a:ext uri="{FF2B5EF4-FFF2-40B4-BE49-F238E27FC236}">
                <a16:creationId xmlns:a16="http://schemas.microsoft.com/office/drawing/2014/main" id="{9706E45C-5A58-4B2B-B934-50B3C7EB05D6}"/>
              </a:ext>
            </a:extLst>
          </p:cNvPr>
          <p:cNvSpPr txBox="1"/>
          <p:nvPr/>
        </p:nvSpPr>
        <p:spPr>
          <a:xfrm>
            <a:off x="8928100" y="4681538"/>
            <a:ext cx="379413"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10%</a:t>
            </a:r>
          </a:p>
        </p:txBody>
      </p:sp>
      <p:sp>
        <p:nvSpPr>
          <p:cNvPr id="54" name="テキスト ボックス 53">
            <a:extLst>
              <a:ext uri="{FF2B5EF4-FFF2-40B4-BE49-F238E27FC236}">
                <a16:creationId xmlns:a16="http://schemas.microsoft.com/office/drawing/2014/main" id="{31A3218B-3981-4B93-BFE3-03B3B3ECA752}"/>
              </a:ext>
            </a:extLst>
          </p:cNvPr>
          <p:cNvSpPr txBox="1"/>
          <p:nvPr/>
        </p:nvSpPr>
        <p:spPr>
          <a:xfrm>
            <a:off x="70246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30%</a:t>
            </a:r>
          </a:p>
        </p:txBody>
      </p:sp>
      <p:sp>
        <p:nvSpPr>
          <p:cNvPr id="55" name="テキスト ボックス 54">
            <a:extLst>
              <a:ext uri="{FF2B5EF4-FFF2-40B4-BE49-F238E27FC236}">
                <a16:creationId xmlns:a16="http://schemas.microsoft.com/office/drawing/2014/main" id="{FF7257D0-B1CA-47F6-83D0-7CBB4EF718E8}"/>
              </a:ext>
            </a:extLst>
          </p:cNvPr>
          <p:cNvSpPr txBox="1"/>
          <p:nvPr/>
        </p:nvSpPr>
        <p:spPr>
          <a:xfrm>
            <a:off x="7712075"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18%</a:t>
            </a:r>
          </a:p>
        </p:txBody>
      </p:sp>
      <p:sp>
        <p:nvSpPr>
          <p:cNvPr id="56" name="テキスト ボックス 55">
            <a:extLst>
              <a:ext uri="{FF2B5EF4-FFF2-40B4-BE49-F238E27FC236}">
                <a16:creationId xmlns:a16="http://schemas.microsoft.com/office/drawing/2014/main" id="{EB3A762F-271D-46AF-81B0-34B8A0FED029}"/>
              </a:ext>
            </a:extLst>
          </p:cNvPr>
          <p:cNvSpPr txBox="1"/>
          <p:nvPr/>
        </p:nvSpPr>
        <p:spPr>
          <a:xfrm>
            <a:off x="83454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14%</a:t>
            </a:r>
          </a:p>
        </p:txBody>
      </p:sp>
      <p:sp>
        <p:nvSpPr>
          <p:cNvPr id="58" name="テキスト ボックス 57">
            <a:extLst>
              <a:ext uri="{FF2B5EF4-FFF2-40B4-BE49-F238E27FC236}">
                <a16:creationId xmlns:a16="http://schemas.microsoft.com/office/drawing/2014/main" id="{1A758DBC-0F76-4934-B55D-6EB7350CA33A}"/>
              </a:ext>
            </a:extLst>
          </p:cNvPr>
          <p:cNvSpPr txBox="1"/>
          <p:nvPr/>
        </p:nvSpPr>
        <p:spPr>
          <a:xfrm>
            <a:off x="8905875" y="4859338"/>
            <a:ext cx="379413"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3" name="テキスト ボックス 52">
            <a:extLst>
              <a:ext uri="{FF2B5EF4-FFF2-40B4-BE49-F238E27FC236}">
                <a16:creationId xmlns:a16="http://schemas.microsoft.com/office/drawing/2014/main" id="{0FC8996C-3F4A-4069-A472-44A9B3EC8D3A}"/>
              </a:ext>
            </a:extLst>
          </p:cNvPr>
          <p:cNvSpPr txBox="1"/>
          <p:nvPr/>
        </p:nvSpPr>
        <p:spPr>
          <a:xfrm>
            <a:off x="3690938" y="48672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33%</a:t>
            </a:r>
          </a:p>
        </p:txBody>
      </p:sp>
      <p:sp>
        <p:nvSpPr>
          <p:cNvPr id="6" name="タイトル 5">
            <a:extLst>
              <a:ext uri="{FF2B5EF4-FFF2-40B4-BE49-F238E27FC236}">
                <a16:creationId xmlns:a16="http://schemas.microsoft.com/office/drawing/2014/main" id="{31657F55-F609-4673-978B-EFB016E7FB87}"/>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タクシーで移動する利用者が</a:t>
            </a:r>
            <a:r>
              <a:rPr lang="ja-JP" altLang="ja-JP">
                <a:solidFill>
                  <a:srgbClr val="7F7F7F"/>
                </a:solidFill>
                <a:latin typeface="游明朝" panose="02020400000000000000" pitchFamily="18" charset="-128"/>
                <a:ea typeface="游明朝" panose="02020400000000000000" pitchFamily="18" charset="-128"/>
              </a:rPr>
              <a:t>Tokyo Prime</a:t>
            </a:r>
            <a:r>
              <a:rPr lang="ja-JP" altLang="en-US">
                <a:solidFill>
                  <a:srgbClr val="7F7F7F"/>
                </a:solidFill>
                <a:latin typeface="游明朝" panose="02020400000000000000" pitchFamily="18" charset="-128"/>
                <a:ea typeface="游明朝" panose="02020400000000000000" pitchFamily="18" charset="-128"/>
              </a:rPr>
              <a:t>のオーディエンス。</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その特徴をご紹介します。</a:t>
            </a:r>
          </a:p>
        </p:txBody>
      </p:sp>
      <p:sp>
        <p:nvSpPr>
          <p:cNvPr id="7" name="テキスト プレースホルダー 6">
            <a:extLst>
              <a:ext uri="{FF2B5EF4-FFF2-40B4-BE49-F238E27FC236}">
                <a16:creationId xmlns:a16="http://schemas.microsoft.com/office/drawing/2014/main" id="{662F4071-0A25-47AA-91ED-15304B9AF5ED}"/>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「都心のタクシー利用者」という縛り</a:t>
            </a:r>
          </a:p>
        </p:txBody>
      </p:sp>
      <p:grpSp>
        <p:nvGrpSpPr>
          <p:cNvPr id="25624" name="グループ化 27">
            <a:extLst>
              <a:ext uri="{FF2B5EF4-FFF2-40B4-BE49-F238E27FC236}">
                <a16:creationId xmlns:a16="http://schemas.microsoft.com/office/drawing/2014/main" id="{0049C78C-0AE3-4CDE-AA2F-84CDA7A8B8B6}"/>
              </a:ext>
            </a:extLst>
          </p:cNvPr>
          <p:cNvGrpSpPr>
            <a:grpSpLocks/>
          </p:cNvGrpSpPr>
          <p:nvPr/>
        </p:nvGrpSpPr>
        <p:grpSpPr bwMode="auto">
          <a:xfrm>
            <a:off x="7938294" y="885759"/>
            <a:ext cx="1082675" cy="854075"/>
            <a:chOff x="1791797" y="1880280"/>
            <a:chExt cx="1082419" cy="853283"/>
          </a:xfrm>
        </p:grpSpPr>
        <p:sp>
          <p:nvSpPr>
            <p:cNvPr id="97" name="正方形/長方形 96">
              <a:extLst>
                <a:ext uri="{FF2B5EF4-FFF2-40B4-BE49-F238E27FC236}">
                  <a16:creationId xmlns:a16="http://schemas.microsoft.com/office/drawing/2014/main" id="{A2DB82A4-5C0F-4AD9-BD61-39445710AB7B}"/>
                </a:ext>
              </a:extLst>
            </p:cNvPr>
            <p:cNvSpPr/>
            <p:nvPr/>
          </p:nvSpPr>
          <p:spPr>
            <a:xfrm>
              <a:off x="1791797" y="2102324"/>
              <a:ext cx="1082419" cy="63123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20</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1" name="正方形/長方形 97">
              <a:extLst>
                <a:ext uri="{FF2B5EF4-FFF2-40B4-BE49-F238E27FC236}">
                  <a16:creationId xmlns:a16="http://schemas.microsoft.com/office/drawing/2014/main" id="{1F399CBA-0809-4BEF-A96C-F3737983426B}"/>
                </a:ext>
              </a:extLst>
            </p:cNvPr>
            <p:cNvSpPr>
              <a:spLocks noChangeArrowheads="1"/>
            </p:cNvSpPr>
            <p:nvPr/>
          </p:nvSpPr>
          <p:spPr bwMode="auto">
            <a:xfrm>
              <a:off x="2047325" y="1880280"/>
              <a:ext cx="550021" cy="30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20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5" name="グループ化 30">
            <a:extLst>
              <a:ext uri="{FF2B5EF4-FFF2-40B4-BE49-F238E27FC236}">
                <a16:creationId xmlns:a16="http://schemas.microsoft.com/office/drawing/2014/main" id="{CF786CE4-99B1-44ED-8129-1B5807172922}"/>
              </a:ext>
            </a:extLst>
          </p:cNvPr>
          <p:cNvGrpSpPr>
            <a:grpSpLocks/>
          </p:cNvGrpSpPr>
          <p:nvPr/>
        </p:nvGrpSpPr>
        <p:grpSpPr bwMode="auto">
          <a:xfrm>
            <a:off x="6789738" y="2049463"/>
            <a:ext cx="1760537" cy="927100"/>
            <a:chOff x="2622307" y="1992620"/>
            <a:chExt cx="1762021" cy="927424"/>
          </a:xfrm>
        </p:grpSpPr>
        <p:sp>
          <p:nvSpPr>
            <p:cNvPr id="25638" name="正方形/長方形 99">
              <a:extLst>
                <a:ext uri="{FF2B5EF4-FFF2-40B4-BE49-F238E27FC236}">
                  <a16:creationId xmlns:a16="http://schemas.microsoft.com/office/drawing/2014/main" id="{F006B767-770F-4BF3-8B03-A565D84A4B81}"/>
                </a:ext>
              </a:extLst>
            </p:cNvPr>
            <p:cNvSpPr>
              <a:spLocks noChangeArrowheads="1"/>
            </p:cNvSpPr>
            <p:nvPr/>
          </p:nvSpPr>
          <p:spPr bwMode="auto">
            <a:xfrm>
              <a:off x="2622307" y="1992620"/>
              <a:ext cx="1762021" cy="70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年齢比</a:t>
              </a:r>
            </a:p>
          </p:txBody>
        </p:sp>
        <p:sp>
          <p:nvSpPr>
            <p:cNvPr id="25639" name="正方形/長方形 100">
              <a:extLst>
                <a:ext uri="{FF2B5EF4-FFF2-40B4-BE49-F238E27FC236}">
                  <a16:creationId xmlns:a16="http://schemas.microsoft.com/office/drawing/2014/main" id="{47B1B287-FCA4-4D08-86CF-5DFBB626D98A}"/>
                </a:ext>
              </a:extLst>
            </p:cNvPr>
            <p:cNvSpPr>
              <a:spLocks noChangeArrowheads="1"/>
            </p:cNvSpPr>
            <p:nvPr/>
          </p:nvSpPr>
          <p:spPr bwMode="auto">
            <a:xfrm>
              <a:off x="2833622" y="2612094"/>
              <a:ext cx="1262948" cy="3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pSp>
        <p:nvGrpSpPr>
          <p:cNvPr id="25626" name="グループ化 33">
            <a:extLst>
              <a:ext uri="{FF2B5EF4-FFF2-40B4-BE49-F238E27FC236}">
                <a16:creationId xmlns:a16="http://schemas.microsoft.com/office/drawing/2014/main" id="{15FED308-D123-4038-943C-14D3F60298E9}"/>
              </a:ext>
            </a:extLst>
          </p:cNvPr>
          <p:cNvGrpSpPr>
            <a:grpSpLocks/>
          </p:cNvGrpSpPr>
          <p:nvPr/>
        </p:nvGrpSpPr>
        <p:grpSpPr bwMode="auto">
          <a:xfrm>
            <a:off x="8364537" y="2640165"/>
            <a:ext cx="1082675" cy="838200"/>
            <a:chOff x="1801756" y="1880280"/>
            <a:chExt cx="1082419" cy="838285"/>
          </a:xfrm>
        </p:grpSpPr>
        <p:sp>
          <p:nvSpPr>
            <p:cNvPr id="103" name="正方形/長方形 102">
              <a:extLst>
                <a:ext uri="{FF2B5EF4-FFF2-40B4-BE49-F238E27FC236}">
                  <a16:creationId xmlns:a16="http://schemas.microsoft.com/office/drawing/2014/main" id="{650DBB2C-0258-4434-ACA3-D4E6B257E204}"/>
                </a:ext>
              </a:extLst>
            </p:cNvPr>
            <p:cNvSpPr/>
            <p:nvPr/>
          </p:nvSpPr>
          <p:spPr>
            <a:xfrm>
              <a:off x="1801756" y="2086676"/>
              <a:ext cx="1082419" cy="63188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25</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7" name="正方形/長方形 103">
              <a:extLst>
                <a:ext uri="{FF2B5EF4-FFF2-40B4-BE49-F238E27FC236}">
                  <a16:creationId xmlns:a16="http://schemas.microsoft.com/office/drawing/2014/main" id="{8162ECD6-CA50-43D2-A69B-5414F984C291}"/>
                </a:ext>
              </a:extLst>
            </p:cNvPr>
            <p:cNvSpPr>
              <a:spLocks noChangeArrowheads="1"/>
            </p:cNvSpPr>
            <p:nvPr/>
          </p:nvSpPr>
          <p:spPr bwMode="auto">
            <a:xfrm>
              <a:off x="2047761" y="1880280"/>
              <a:ext cx="550021" cy="30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30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7" name="グループ化 36">
            <a:extLst>
              <a:ext uri="{FF2B5EF4-FFF2-40B4-BE49-F238E27FC236}">
                <a16:creationId xmlns:a16="http://schemas.microsoft.com/office/drawing/2014/main" id="{0A5EA46A-519A-4679-892D-3A43EDF7136E}"/>
              </a:ext>
            </a:extLst>
          </p:cNvPr>
          <p:cNvGrpSpPr>
            <a:grpSpLocks/>
          </p:cNvGrpSpPr>
          <p:nvPr/>
        </p:nvGrpSpPr>
        <p:grpSpPr bwMode="auto">
          <a:xfrm>
            <a:off x="6600825" y="3381451"/>
            <a:ext cx="1082675" cy="854075"/>
            <a:chOff x="1791797" y="1912058"/>
            <a:chExt cx="1082419" cy="853282"/>
          </a:xfrm>
        </p:grpSpPr>
        <p:sp>
          <p:nvSpPr>
            <p:cNvPr id="106" name="正方形/長方形 105">
              <a:extLst>
                <a:ext uri="{FF2B5EF4-FFF2-40B4-BE49-F238E27FC236}">
                  <a16:creationId xmlns:a16="http://schemas.microsoft.com/office/drawing/2014/main" id="{738B59F8-B64E-4EEC-91A1-46D283AA29D5}"/>
                </a:ext>
              </a:extLst>
            </p:cNvPr>
            <p:cNvSpPr/>
            <p:nvPr/>
          </p:nvSpPr>
          <p:spPr>
            <a:xfrm>
              <a:off x="1791797" y="2134102"/>
              <a:ext cx="1082419" cy="631238"/>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21</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5" name="正方形/長方形 106">
              <a:extLst>
                <a:ext uri="{FF2B5EF4-FFF2-40B4-BE49-F238E27FC236}">
                  <a16:creationId xmlns:a16="http://schemas.microsoft.com/office/drawing/2014/main" id="{B4EFAE3D-CA1E-47C4-AFC1-DE64055865C2}"/>
                </a:ext>
              </a:extLst>
            </p:cNvPr>
            <p:cNvSpPr>
              <a:spLocks noChangeArrowheads="1"/>
            </p:cNvSpPr>
            <p:nvPr/>
          </p:nvSpPr>
          <p:spPr bwMode="auto">
            <a:xfrm>
              <a:off x="2047324" y="1912058"/>
              <a:ext cx="550021" cy="30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40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8" name="グループ化 39">
            <a:extLst>
              <a:ext uri="{FF2B5EF4-FFF2-40B4-BE49-F238E27FC236}">
                <a16:creationId xmlns:a16="http://schemas.microsoft.com/office/drawing/2014/main" id="{A40F2E1F-688A-4B15-B12B-C5D37EA88320}"/>
              </a:ext>
            </a:extLst>
          </p:cNvPr>
          <p:cNvGrpSpPr>
            <a:grpSpLocks/>
          </p:cNvGrpSpPr>
          <p:nvPr/>
        </p:nvGrpSpPr>
        <p:grpSpPr bwMode="auto">
          <a:xfrm>
            <a:off x="5663070" y="2051253"/>
            <a:ext cx="1082675" cy="844550"/>
            <a:chOff x="1607056" y="1501193"/>
            <a:chExt cx="1082419" cy="845228"/>
          </a:xfrm>
        </p:grpSpPr>
        <p:sp>
          <p:nvSpPr>
            <p:cNvPr id="109" name="正方形/長方形 108">
              <a:extLst>
                <a:ext uri="{FF2B5EF4-FFF2-40B4-BE49-F238E27FC236}">
                  <a16:creationId xmlns:a16="http://schemas.microsoft.com/office/drawing/2014/main" id="{6676CC5F-863F-4C93-A5C8-F43FA0087C9C}"/>
                </a:ext>
              </a:extLst>
            </p:cNvPr>
            <p:cNvSpPr/>
            <p:nvPr/>
          </p:nvSpPr>
          <p:spPr>
            <a:xfrm>
              <a:off x="1607056" y="1715678"/>
              <a:ext cx="1082419" cy="630743"/>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16</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3" name="正方形/長方形 109">
              <a:extLst>
                <a:ext uri="{FF2B5EF4-FFF2-40B4-BE49-F238E27FC236}">
                  <a16:creationId xmlns:a16="http://schemas.microsoft.com/office/drawing/2014/main" id="{C218AAEB-B5E2-4FFD-BA1F-76EA0DD90A9F}"/>
                </a:ext>
              </a:extLst>
            </p:cNvPr>
            <p:cNvSpPr>
              <a:spLocks noChangeArrowheads="1"/>
            </p:cNvSpPr>
            <p:nvPr/>
          </p:nvSpPr>
          <p:spPr bwMode="auto">
            <a:xfrm>
              <a:off x="1862583" y="1501193"/>
              <a:ext cx="550021" cy="30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50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9" name="グループ化 42">
            <a:extLst>
              <a:ext uri="{FF2B5EF4-FFF2-40B4-BE49-F238E27FC236}">
                <a16:creationId xmlns:a16="http://schemas.microsoft.com/office/drawing/2014/main" id="{A8A0779C-4CEA-44EE-9FC0-CA59DB9BE13A}"/>
              </a:ext>
            </a:extLst>
          </p:cNvPr>
          <p:cNvGrpSpPr>
            <a:grpSpLocks/>
          </p:cNvGrpSpPr>
          <p:nvPr/>
        </p:nvGrpSpPr>
        <p:grpSpPr bwMode="auto">
          <a:xfrm>
            <a:off x="6331827" y="829380"/>
            <a:ext cx="1082675" cy="850900"/>
            <a:chOff x="1791797" y="1883466"/>
            <a:chExt cx="1082419" cy="850097"/>
          </a:xfrm>
        </p:grpSpPr>
        <p:sp>
          <p:nvSpPr>
            <p:cNvPr id="112" name="正方形/長方形 111">
              <a:extLst>
                <a:ext uri="{FF2B5EF4-FFF2-40B4-BE49-F238E27FC236}">
                  <a16:creationId xmlns:a16="http://schemas.microsoft.com/office/drawing/2014/main" id="{3A603F4E-6A3A-4C22-B35F-F3EB2748135E}"/>
                </a:ext>
              </a:extLst>
            </p:cNvPr>
            <p:cNvSpPr/>
            <p:nvPr/>
          </p:nvSpPr>
          <p:spPr>
            <a:xfrm>
              <a:off x="1791797" y="2102334"/>
              <a:ext cx="1082419" cy="63122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17</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1" name="正方形/長方形 112">
              <a:extLst>
                <a:ext uri="{FF2B5EF4-FFF2-40B4-BE49-F238E27FC236}">
                  <a16:creationId xmlns:a16="http://schemas.microsoft.com/office/drawing/2014/main" id="{84F7DA1F-8949-4E63-B76C-573CFAABC89D}"/>
                </a:ext>
              </a:extLst>
            </p:cNvPr>
            <p:cNvSpPr>
              <a:spLocks noChangeArrowheads="1"/>
            </p:cNvSpPr>
            <p:nvPr/>
          </p:nvSpPr>
          <p:spPr bwMode="auto">
            <a:xfrm>
              <a:off x="1845759" y="1883466"/>
              <a:ext cx="909008" cy="30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60</a:t>
              </a:r>
              <a:r>
                <a:rPr lang="ja-JP" altLang="en-US" sz="1400" b="1">
                  <a:solidFill>
                    <a:schemeClr val="bg1"/>
                  </a:solidFill>
                  <a:latin typeface="游明朝 Demibold" panose="02020600000000000000" pitchFamily="18" charset="-128"/>
                  <a:ea typeface="游明朝 Demibold" panose="02020600000000000000" pitchFamily="18" charset="-128"/>
                </a:rPr>
                <a:t>代以上</a:t>
              </a:r>
            </a:p>
          </p:txBody>
        </p:sp>
      </p:grpSp>
      <p:sp>
        <p:nvSpPr>
          <p:cNvPr id="3" name="テキスト ボックス 10">
            <a:extLst>
              <a:ext uri="{FF2B5EF4-FFF2-40B4-BE49-F238E27FC236}">
                <a16:creationId xmlns:a16="http://schemas.microsoft.com/office/drawing/2014/main" id="{E3E2FA4F-FAD0-4943-AB98-222EC5CEE8F7}"/>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図 68">
            <a:extLst>
              <a:ext uri="{FF2B5EF4-FFF2-40B4-BE49-F238E27FC236}">
                <a16:creationId xmlns:a16="http://schemas.microsoft.com/office/drawing/2014/main" id="{D455EB2A-3C02-6146-8AFB-E615D252AC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7379" y="736600"/>
            <a:ext cx="8648700" cy="3810000"/>
          </a:xfrm>
          <a:prstGeom prst="rect">
            <a:avLst/>
          </a:prstGeom>
        </p:spPr>
      </p:pic>
      <p:sp>
        <p:nvSpPr>
          <p:cNvPr id="13" name="正方形/長方形 12">
            <a:extLst>
              <a:ext uri="{FF2B5EF4-FFF2-40B4-BE49-F238E27FC236}">
                <a16:creationId xmlns:a16="http://schemas.microsoft.com/office/drawing/2014/main" id="{B8B76653-1832-47E2-B502-4BF46FBFBB74}"/>
              </a:ext>
            </a:extLst>
          </p:cNvPr>
          <p:cNvSpPr/>
          <p:nvPr/>
        </p:nvSpPr>
        <p:spPr>
          <a:xfrm>
            <a:off x="1395413" y="1165535"/>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18</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15" name="正方形/長方形 14">
            <a:extLst>
              <a:ext uri="{FF2B5EF4-FFF2-40B4-BE49-F238E27FC236}">
                <a16:creationId xmlns:a16="http://schemas.microsoft.com/office/drawing/2014/main" id="{07BC4137-541E-45A6-967B-A07A467879F1}"/>
              </a:ext>
            </a:extLst>
          </p:cNvPr>
          <p:cNvSpPr/>
          <p:nvPr/>
        </p:nvSpPr>
        <p:spPr>
          <a:xfrm>
            <a:off x="2533650" y="522605"/>
            <a:ext cx="1082675" cy="430213"/>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grpSp>
        <p:nvGrpSpPr>
          <p:cNvPr id="27653" name="グループ化 17">
            <a:extLst>
              <a:ext uri="{FF2B5EF4-FFF2-40B4-BE49-F238E27FC236}">
                <a16:creationId xmlns:a16="http://schemas.microsoft.com/office/drawing/2014/main" id="{311E503E-5260-497D-8BDF-0ACA828DD58F}"/>
              </a:ext>
            </a:extLst>
          </p:cNvPr>
          <p:cNvGrpSpPr>
            <a:grpSpLocks/>
          </p:cNvGrpSpPr>
          <p:nvPr/>
        </p:nvGrpSpPr>
        <p:grpSpPr bwMode="auto">
          <a:xfrm>
            <a:off x="1323975" y="2179638"/>
            <a:ext cx="2079625" cy="496887"/>
            <a:chOff x="1949860" y="1847725"/>
            <a:chExt cx="2081406" cy="496106"/>
          </a:xfrm>
        </p:grpSpPr>
        <p:sp>
          <p:nvSpPr>
            <p:cNvPr id="14" name="正方形/長方形 13">
              <a:extLst>
                <a:ext uri="{FF2B5EF4-FFF2-40B4-BE49-F238E27FC236}">
                  <a16:creationId xmlns:a16="http://schemas.microsoft.com/office/drawing/2014/main" id="{6541C81E-3A6E-4EEC-9A1B-6395315E843E}"/>
                </a:ext>
              </a:extLst>
            </p:cNvPr>
            <p:cNvSpPr/>
            <p:nvPr/>
          </p:nvSpPr>
          <p:spPr>
            <a:xfrm>
              <a:off x="2110335" y="2036340"/>
              <a:ext cx="1722324"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課長以上の役職者</a:t>
              </a:r>
            </a:p>
          </p:txBody>
        </p:sp>
        <p:grpSp>
          <p:nvGrpSpPr>
            <p:cNvPr id="27712" name="グループ化 5">
              <a:extLst>
                <a:ext uri="{FF2B5EF4-FFF2-40B4-BE49-F238E27FC236}">
                  <a16:creationId xmlns:a16="http://schemas.microsoft.com/office/drawing/2014/main" id="{10F563EE-E8BF-4D33-AC4C-479916C20254}"/>
                </a:ext>
              </a:extLst>
            </p:cNvPr>
            <p:cNvGrpSpPr>
              <a:grpSpLocks/>
            </p:cNvGrpSpPr>
            <p:nvPr/>
          </p:nvGrpSpPr>
          <p:grpSpPr bwMode="auto">
            <a:xfrm>
              <a:off x="1949860" y="1847725"/>
              <a:ext cx="2081406" cy="231411"/>
              <a:chOff x="1949860" y="1847725"/>
              <a:chExt cx="2081406" cy="231411"/>
            </a:xfrm>
          </p:grpSpPr>
          <p:sp>
            <p:nvSpPr>
              <p:cNvPr id="16" name="正方形/長方形 15">
                <a:extLst>
                  <a:ext uri="{FF2B5EF4-FFF2-40B4-BE49-F238E27FC236}">
                    <a16:creationId xmlns:a16="http://schemas.microsoft.com/office/drawing/2014/main" id="{0C157FF0-AB4C-44EB-9C60-E6999E9D1BFD}"/>
                  </a:ext>
                </a:extLst>
              </p:cNvPr>
              <p:cNvSpPr/>
              <p:nvPr/>
            </p:nvSpPr>
            <p:spPr>
              <a:xfrm>
                <a:off x="1949860" y="1847725"/>
                <a:ext cx="762653"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17" name="正方形/長方形 16">
                <a:extLst>
                  <a:ext uri="{FF2B5EF4-FFF2-40B4-BE49-F238E27FC236}">
                    <a16:creationId xmlns:a16="http://schemas.microsoft.com/office/drawing/2014/main" id="{12AA1A22-BAE2-4A81-B1D3-172BB9234166}"/>
                  </a:ext>
                </a:extLst>
              </p:cNvPr>
              <p:cNvSpPr/>
              <p:nvPr/>
            </p:nvSpPr>
            <p:spPr>
              <a:xfrm>
                <a:off x="3038229" y="1847725"/>
                <a:ext cx="993037"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4" name="グループ化 18">
            <a:extLst>
              <a:ext uri="{FF2B5EF4-FFF2-40B4-BE49-F238E27FC236}">
                <a16:creationId xmlns:a16="http://schemas.microsoft.com/office/drawing/2014/main" id="{FD259FE2-D5EA-4B70-A7BF-B886866360EE}"/>
              </a:ext>
            </a:extLst>
          </p:cNvPr>
          <p:cNvGrpSpPr>
            <a:grpSpLocks/>
          </p:cNvGrpSpPr>
          <p:nvPr/>
        </p:nvGrpSpPr>
        <p:grpSpPr bwMode="auto">
          <a:xfrm>
            <a:off x="4256088" y="2185988"/>
            <a:ext cx="2295525" cy="496887"/>
            <a:chOff x="1879116" y="1847725"/>
            <a:chExt cx="2295821" cy="496106"/>
          </a:xfrm>
        </p:grpSpPr>
        <p:sp>
          <p:nvSpPr>
            <p:cNvPr id="20" name="正方形/長方形 19">
              <a:extLst>
                <a:ext uri="{FF2B5EF4-FFF2-40B4-BE49-F238E27FC236}">
                  <a16:creationId xmlns:a16="http://schemas.microsoft.com/office/drawing/2014/main" id="{6E99C8E1-A02F-4551-ABCD-99E8B1E3E391}"/>
                </a:ext>
              </a:extLst>
            </p:cNvPr>
            <p:cNvSpPr/>
            <p:nvPr/>
          </p:nvSpPr>
          <p:spPr>
            <a:xfrm>
              <a:off x="1879116" y="2036340"/>
              <a:ext cx="2295821"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個人年収</a:t>
              </a:r>
              <a:r>
                <a:rPr lang="en-US" altLang="ja-JP" sz="1400" spc="100" dirty="0">
                  <a:solidFill>
                    <a:srgbClr val="2B3A5B"/>
                  </a:solidFill>
                  <a:latin typeface="游明朝 Demibold" panose="02020600000000000000" pitchFamily="18" charset="-128"/>
                  <a:ea typeface="游明朝 Demibold" panose="02020600000000000000" pitchFamily="18" charset="-128"/>
                </a:rPr>
                <a:t> 1,000</a:t>
              </a:r>
              <a:r>
                <a:rPr lang="ja-JP" altLang="en-US" sz="1400" spc="100">
                  <a:solidFill>
                    <a:srgbClr val="2B3A5B"/>
                  </a:solidFill>
                  <a:latin typeface="游明朝 Demibold" panose="02020600000000000000" pitchFamily="18" charset="-128"/>
                  <a:ea typeface="游明朝 Demibold" panose="02020600000000000000" pitchFamily="18" charset="-128"/>
                </a:rPr>
                <a:t>万円以上</a:t>
              </a:r>
            </a:p>
          </p:txBody>
        </p:sp>
        <p:grpSp>
          <p:nvGrpSpPr>
            <p:cNvPr id="27708" name="グループ化 20">
              <a:extLst>
                <a:ext uri="{FF2B5EF4-FFF2-40B4-BE49-F238E27FC236}">
                  <a16:creationId xmlns:a16="http://schemas.microsoft.com/office/drawing/2014/main" id="{B81D911D-13E8-42ED-9C1F-24FF98ED9CCF}"/>
                </a:ext>
              </a:extLst>
            </p:cNvPr>
            <p:cNvGrpSpPr>
              <a:grpSpLocks/>
            </p:cNvGrpSpPr>
            <p:nvPr/>
          </p:nvGrpSpPr>
          <p:grpSpPr bwMode="auto">
            <a:xfrm>
              <a:off x="1950562" y="1847725"/>
              <a:ext cx="2080857" cy="231411"/>
              <a:chOff x="1950562" y="1847725"/>
              <a:chExt cx="2080857" cy="231411"/>
            </a:xfrm>
          </p:grpSpPr>
          <p:sp>
            <p:nvSpPr>
              <p:cNvPr id="22" name="正方形/長方形 21">
                <a:extLst>
                  <a:ext uri="{FF2B5EF4-FFF2-40B4-BE49-F238E27FC236}">
                    <a16:creationId xmlns:a16="http://schemas.microsoft.com/office/drawing/2014/main" id="{4F3B7B81-0286-4249-B12B-831AE6D9EDC6}"/>
                  </a:ext>
                </a:extLst>
              </p:cNvPr>
              <p:cNvSpPr/>
              <p:nvPr/>
            </p:nvSpPr>
            <p:spPr>
              <a:xfrm>
                <a:off x="1950562" y="1847725"/>
                <a:ext cx="762098"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23" name="正方形/長方形 22">
                <a:extLst>
                  <a:ext uri="{FF2B5EF4-FFF2-40B4-BE49-F238E27FC236}">
                    <a16:creationId xmlns:a16="http://schemas.microsoft.com/office/drawing/2014/main" id="{6A3B965C-D219-47E6-B0F9-9BFF98D96482}"/>
                  </a:ext>
                </a:extLst>
              </p:cNvPr>
              <p:cNvSpPr/>
              <p:nvPr/>
            </p:nvSpPr>
            <p:spPr>
              <a:xfrm>
                <a:off x="3039727" y="1847725"/>
                <a:ext cx="992316"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5" name="グループ化 23">
            <a:extLst>
              <a:ext uri="{FF2B5EF4-FFF2-40B4-BE49-F238E27FC236}">
                <a16:creationId xmlns:a16="http://schemas.microsoft.com/office/drawing/2014/main" id="{96BF830E-4EE9-440D-9497-6C019DFB8DC5}"/>
              </a:ext>
            </a:extLst>
          </p:cNvPr>
          <p:cNvGrpSpPr>
            <a:grpSpLocks/>
          </p:cNvGrpSpPr>
          <p:nvPr/>
        </p:nvGrpSpPr>
        <p:grpSpPr bwMode="auto">
          <a:xfrm>
            <a:off x="7162800" y="2195513"/>
            <a:ext cx="2214563" cy="496887"/>
            <a:chOff x="1816602" y="1847725"/>
            <a:chExt cx="2214663" cy="496106"/>
          </a:xfrm>
        </p:grpSpPr>
        <p:sp>
          <p:nvSpPr>
            <p:cNvPr id="25" name="正方形/長方形 24">
              <a:extLst>
                <a:ext uri="{FF2B5EF4-FFF2-40B4-BE49-F238E27FC236}">
                  <a16:creationId xmlns:a16="http://schemas.microsoft.com/office/drawing/2014/main" id="{A29B1097-C448-4735-9114-765C817BAB9C}"/>
                </a:ext>
              </a:extLst>
            </p:cNvPr>
            <p:cNvSpPr/>
            <p:nvPr/>
          </p:nvSpPr>
          <p:spPr>
            <a:xfrm>
              <a:off x="1816602" y="2036340"/>
              <a:ext cx="2103533"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金融資産</a:t>
              </a:r>
              <a:r>
                <a:rPr lang="en-US" altLang="ja-JP" sz="1400" spc="100" dirty="0">
                  <a:solidFill>
                    <a:srgbClr val="2B3A5B"/>
                  </a:solidFill>
                  <a:latin typeface="游明朝 Demibold" panose="02020600000000000000" pitchFamily="18" charset="-128"/>
                  <a:ea typeface="游明朝 Demibold" panose="02020600000000000000" pitchFamily="18" charset="-128"/>
                </a:rPr>
                <a:t> 3,000</a:t>
              </a:r>
              <a:r>
                <a:rPr lang="ja-JP" altLang="en-US" sz="1400" spc="100">
                  <a:solidFill>
                    <a:srgbClr val="2B3A5B"/>
                  </a:solidFill>
                  <a:latin typeface="游明朝 Demibold" panose="02020600000000000000" pitchFamily="18" charset="-128"/>
                  <a:ea typeface="游明朝 Demibold" panose="02020600000000000000" pitchFamily="18" charset="-128"/>
                </a:rPr>
                <a:t>万以上</a:t>
              </a:r>
            </a:p>
          </p:txBody>
        </p:sp>
        <p:grpSp>
          <p:nvGrpSpPr>
            <p:cNvPr id="27704" name="グループ化 25">
              <a:extLst>
                <a:ext uri="{FF2B5EF4-FFF2-40B4-BE49-F238E27FC236}">
                  <a16:creationId xmlns:a16="http://schemas.microsoft.com/office/drawing/2014/main" id="{E38DB27F-AA20-49ED-812F-530AAF5BC4A3}"/>
                </a:ext>
              </a:extLst>
            </p:cNvPr>
            <p:cNvGrpSpPr>
              <a:grpSpLocks/>
            </p:cNvGrpSpPr>
            <p:nvPr/>
          </p:nvGrpSpPr>
          <p:grpSpPr bwMode="auto">
            <a:xfrm>
              <a:off x="1949996" y="1847725"/>
              <a:ext cx="2081269" cy="231411"/>
              <a:chOff x="1949996" y="1847725"/>
              <a:chExt cx="2081269" cy="231411"/>
            </a:xfrm>
          </p:grpSpPr>
          <p:sp>
            <p:nvSpPr>
              <p:cNvPr id="27705" name="正方形/長方形 26">
                <a:extLst>
                  <a:ext uri="{FF2B5EF4-FFF2-40B4-BE49-F238E27FC236}">
                    <a16:creationId xmlns:a16="http://schemas.microsoft.com/office/drawing/2014/main" id="{1DD27C9F-43F9-4B7F-8C0D-D61964A36D2B}"/>
                  </a:ext>
                </a:extLst>
              </p:cNvPr>
              <p:cNvSpPr>
                <a:spLocks noChangeArrowheads="1"/>
              </p:cNvSpPr>
              <p:nvPr/>
            </p:nvSpPr>
            <p:spPr bwMode="auto">
              <a:xfrm>
                <a:off x="1949996" y="1847725"/>
                <a:ext cx="762250"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一般消費者</a:t>
                </a:r>
              </a:p>
            </p:txBody>
          </p:sp>
          <p:sp>
            <p:nvSpPr>
              <p:cNvPr id="27706" name="正方形/長方形 27">
                <a:extLst>
                  <a:ext uri="{FF2B5EF4-FFF2-40B4-BE49-F238E27FC236}">
                    <a16:creationId xmlns:a16="http://schemas.microsoft.com/office/drawing/2014/main" id="{1796082D-A98B-4701-8F8F-BD4E6BECADA0}"/>
                  </a:ext>
                </a:extLst>
              </p:cNvPr>
              <p:cNvSpPr>
                <a:spLocks noChangeArrowheads="1"/>
              </p:cNvSpPr>
              <p:nvPr/>
            </p:nvSpPr>
            <p:spPr bwMode="auto">
              <a:xfrm>
                <a:off x="3038753" y="1847725"/>
                <a:ext cx="992512"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タクシー利用者</a:t>
                </a:r>
              </a:p>
            </p:txBody>
          </p:sp>
        </p:grpSp>
      </p:grpSp>
      <p:grpSp>
        <p:nvGrpSpPr>
          <p:cNvPr id="27656" name="グループ化 28">
            <a:extLst>
              <a:ext uri="{FF2B5EF4-FFF2-40B4-BE49-F238E27FC236}">
                <a16:creationId xmlns:a16="http://schemas.microsoft.com/office/drawing/2014/main" id="{D7BE5C47-AD94-4946-9F49-64DE254AC5A5}"/>
              </a:ext>
            </a:extLst>
          </p:cNvPr>
          <p:cNvGrpSpPr>
            <a:grpSpLocks/>
          </p:cNvGrpSpPr>
          <p:nvPr/>
        </p:nvGrpSpPr>
        <p:grpSpPr bwMode="auto">
          <a:xfrm>
            <a:off x="1322388" y="4549775"/>
            <a:ext cx="2079625" cy="711200"/>
            <a:chOff x="1949860" y="1847725"/>
            <a:chExt cx="2081406" cy="711549"/>
          </a:xfrm>
        </p:grpSpPr>
        <p:sp>
          <p:nvSpPr>
            <p:cNvPr id="30" name="正方形/長方形 29">
              <a:extLst>
                <a:ext uri="{FF2B5EF4-FFF2-40B4-BE49-F238E27FC236}">
                  <a16:creationId xmlns:a16="http://schemas.microsoft.com/office/drawing/2014/main" id="{0BBF7598-30C4-425E-BCE4-12ED88EE5753}"/>
                </a:ext>
              </a:extLst>
            </p:cNvPr>
            <p:cNvSpPr/>
            <p:nvPr/>
          </p:nvSpPr>
          <p:spPr>
            <a:xfrm>
              <a:off x="2110334" y="2036731"/>
              <a:ext cx="172232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１万円以上の</a:t>
              </a:r>
              <a:br>
                <a:rPr lang="en-US" altLang="ja-JP" sz="1400" spc="100" dirty="0">
                  <a:solidFill>
                    <a:srgbClr val="2B3A5B"/>
                  </a:solidFill>
                  <a:latin typeface="游明朝 Demibold" panose="02020600000000000000" pitchFamily="18" charset="-128"/>
                  <a:ea typeface="游明朝 Demibold" panose="02020600000000000000" pitchFamily="18" charset="-128"/>
                </a:rPr>
              </a:br>
              <a:r>
                <a:rPr lang="ja-JP" altLang="en-US" sz="1400" spc="100">
                  <a:solidFill>
                    <a:srgbClr val="2B3A5B"/>
                  </a:solidFill>
                  <a:latin typeface="游明朝 Demibold" panose="02020600000000000000" pitchFamily="18" charset="-128"/>
                  <a:ea typeface="游明朝 Demibold" panose="02020600000000000000" pitchFamily="18" charset="-128"/>
                </a:rPr>
                <a:t>基礎化粧品使用率</a:t>
              </a:r>
            </a:p>
          </p:txBody>
        </p:sp>
        <p:grpSp>
          <p:nvGrpSpPr>
            <p:cNvPr id="27700" name="グループ化 30">
              <a:extLst>
                <a:ext uri="{FF2B5EF4-FFF2-40B4-BE49-F238E27FC236}">
                  <a16:creationId xmlns:a16="http://schemas.microsoft.com/office/drawing/2014/main" id="{1F8F4A0E-D01B-4CD2-B5E1-221B32226624}"/>
                </a:ext>
              </a:extLst>
            </p:cNvPr>
            <p:cNvGrpSpPr>
              <a:grpSpLocks/>
            </p:cNvGrpSpPr>
            <p:nvPr/>
          </p:nvGrpSpPr>
          <p:grpSpPr bwMode="auto">
            <a:xfrm>
              <a:off x="1949860" y="1847725"/>
              <a:ext cx="2081406" cy="231889"/>
              <a:chOff x="1949860" y="1847725"/>
              <a:chExt cx="2081406" cy="231889"/>
            </a:xfrm>
          </p:grpSpPr>
          <p:sp>
            <p:nvSpPr>
              <p:cNvPr id="32" name="正方形/長方形 31">
                <a:extLst>
                  <a:ext uri="{FF2B5EF4-FFF2-40B4-BE49-F238E27FC236}">
                    <a16:creationId xmlns:a16="http://schemas.microsoft.com/office/drawing/2014/main" id="{4898F9A9-2FAE-4A62-833B-64F75E33FED4}"/>
                  </a:ext>
                </a:extLst>
              </p:cNvPr>
              <p:cNvSpPr/>
              <p:nvPr/>
            </p:nvSpPr>
            <p:spPr>
              <a:xfrm>
                <a:off x="1949860" y="1847725"/>
                <a:ext cx="762653"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3" name="正方形/長方形 32">
                <a:extLst>
                  <a:ext uri="{FF2B5EF4-FFF2-40B4-BE49-F238E27FC236}">
                    <a16:creationId xmlns:a16="http://schemas.microsoft.com/office/drawing/2014/main" id="{0EAC5624-03B1-41F0-878B-5CDF3B936DC1}"/>
                  </a:ext>
                </a:extLst>
              </p:cNvPr>
              <p:cNvSpPr/>
              <p:nvPr/>
            </p:nvSpPr>
            <p:spPr>
              <a:xfrm>
                <a:off x="3038228" y="1847725"/>
                <a:ext cx="993038"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7" name="グループ化 33">
            <a:extLst>
              <a:ext uri="{FF2B5EF4-FFF2-40B4-BE49-F238E27FC236}">
                <a16:creationId xmlns:a16="http://schemas.microsoft.com/office/drawing/2014/main" id="{B5D86C94-8E8F-41D7-BE98-A3175A50ED6D}"/>
              </a:ext>
            </a:extLst>
          </p:cNvPr>
          <p:cNvGrpSpPr>
            <a:grpSpLocks/>
          </p:cNvGrpSpPr>
          <p:nvPr/>
        </p:nvGrpSpPr>
        <p:grpSpPr bwMode="auto">
          <a:xfrm>
            <a:off x="4327525" y="4572000"/>
            <a:ext cx="2082800" cy="711200"/>
            <a:chOff x="1949860" y="1847725"/>
            <a:chExt cx="2081379" cy="711549"/>
          </a:xfrm>
        </p:grpSpPr>
        <p:sp>
          <p:nvSpPr>
            <p:cNvPr id="35" name="正方形/長方形 34">
              <a:extLst>
                <a:ext uri="{FF2B5EF4-FFF2-40B4-BE49-F238E27FC236}">
                  <a16:creationId xmlns:a16="http://schemas.microsoft.com/office/drawing/2014/main" id="{CCDD234A-D6C7-411A-A321-3279DBD1E79F}"/>
                </a:ext>
              </a:extLst>
            </p:cNvPr>
            <p:cNvSpPr/>
            <p:nvPr/>
          </p:nvSpPr>
          <p:spPr>
            <a:xfrm>
              <a:off x="2260798" y="2036731"/>
              <a:ext cx="1530893"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自動車の現在の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購入意向</a:t>
              </a:r>
            </a:p>
          </p:txBody>
        </p:sp>
        <p:grpSp>
          <p:nvGrpSpPr>
            <p:cNvPr id="27696" name="グループ化 35">
              <a:extLst>
                <a:ext uri="{FF2B5EF4-FFF2-40B4-BE49-F238E27FC236}">
                  <a16:creationId xmlns:a16="http://schemas.microsoft.com/office/drawing/2014/main" id="{70522D8F-DEDB-49EF-B5C6-286550AE35F9}"/>
                </a:ext>
              </a:extLst>
            </p:cNvPr>
            <p:cNvGrpSpPr>
              <a:grpSpLocks/>
            </p:cNvGrpSpPr>
            <p:nvPr/>
          </p:nvGrpSpPr>
          <p:grpSpPr bwMode="auto">
            <a:xfrm>
              <a:off x="1949860" y="1847725"/>
              <a:ext cx="2081379" cy="231889"/>
              <a:chOff x="1949860" y="1847725"/>
              <a:chExt cx="2081379" cy="231889"/>
            </a:xfrm>
          </p:grpSpPr>
          <p:sp>
            <p:nvSpPr>
              <p:cNvPr id="37" name="正方形/長方形 36">
                <a:extLst>
                  <a:ext uri="{FF2B5EF4-FFF2-40B4-BE49-F238E27FC236}">
                    <a16:creationId xmlns:a16="http://schemas.microsoft.com/office/drawing/2014/main" id="{39D4EC7C-69C7-4B63-8497-6E6C9161F697}"/>
                  </a:ext>
                </a:extLst>
              </p:cNvPr>
              <p:cNvSpPr/>
              <p:nvPr/>
            </p:nvSpPr>
            <p:spPr>
              <a:xfrm>
                <a:off x="1949860" y="1847725"/>
                <a:ext cx="76148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8" name="正方形/長方形 37">
                <a:extLst>
                  <a:ext uri="{FF2B5EF4-FFF2-40B4-BE49-F238E27FC236}">
                    <a16:creationId xmlns:a16="http://schemas.microsoft.com/office/drawing/2014/main" id="{C6FE8A0F-9BC9-455D-840F-6D461EAA796D}"/>
                  </a:ext>
                </a:extLst>
              </p:cNvPr>
              <p:cNvSpPr/>
              <p:nvPr/>
            </p:nvSpPr>
            <p:spPr>
              <a:xfrm>
                <a:off x="3039729" y="1847725"/>
                <a:ext cx="99151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8" name="グループ化 38">
            <a:extLst>
              <a:ext uri="{FF2B5EF4-FFF2-40B4-BE49-F238E27FC236}">
                <a16:creationId xmlns:a16="http://schemas.microsoft.com/office/drawing/2014/main" id="{DF5B0E8F-7FE3-416A-B7A8-8AC1BE3F9E6F}"/>
              </a:ext>
            </a:extLst>
          </p:cNvPr>
          <p:cNvGrpSpPr>
            <a:grpSpLocks/>
          </p:cNvGrpSpPr>
          <p:nvPr/>
        </p:nvGrpSpPr>
        <p:grpSpPr bwMode="auto">
          <a:xfrm>
            <a:off x="7318375" y="4565650"/>
            <a:ext cx="2120900" cy="711200"/>
            <a:chOff x="1910384" y="1847725"/>
            <a:chExt cx="2120879" cy="711549"/>
          </a:xfrm>
        </p:grpSpPr>
        <p:sp>
          <p:nvSpPr>
            <p:cNvPr id="40" name="正方形/長方形 39">
              <a:extLst>
                <a:ext uri="{FF2B5EF4-FFF2-40B4-BE49-F238E27FC236}">
                  <a16:creationId xmlns:a16="http://schemas.microsoft.com/office/drawing/2014/main" id="{78785671-D6F3-4916-A2CD-8D6E17784E56}"/>
                </a:ext>
              </a:extLst>
            </p:cNvPr>
            <p:cNvSpPr/>
            <p:nvPr/>
          </p:nvSpPr>
          <p:spPr>
            <a:xfrm>
              <a:off x="1910384" y="2036731"/>
              <a:ext cx="191609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ソフトウェア導入の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意思決定権あり</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p:txBody>
        </p:sp>
        <p:grpSp>
          <p:nvGrpSpPr>
            <p:cNvPr id="27692" name="グループ化 40">
              <a:extLst>
                <a:ext uri="{FF2B5EF4-FFF2-40B4-BE49-F238E27FC236}">
                  <a16:creationId xmlns:a16="http://schemas.microsoft.com/office/drawing/2014/main" id="{84304DB4-49A7-48B7-8A6B-5198B9E5F332}"/>
                </a:ext>
              </a:extLst>
            </p:cNvPr>
            <p:cNvGrpSpPr>
              <a:grpSpLocks/>
            </p:cNvGrpSpPr>
            <p:nvPr/>
          </p:nvGrpSpPr>
          <p:grpSpPr bwMode="auto">
            <a:xfrm>
              <a:off x="1950083" y="1847725"/>
              <a:ext cx="2081180" cy="231889"/>
              <a:chOff x="1950083" y="1847725"/>
              <a:chExt cx="2081180" cy="231889"/>
            </a:xfrm>
          </p:grpSpPr>
          <p:sp>
            <p:nvSpPr>
              <p:cNvPr id="42" name="正方形/長方形 41">
                <a:extLst>
                  <a:ext uri="{FF2B5EF4-FFF2-40B4-BE49-F238E27FC236}">
                    <a16:creationId xmlns:a16="http://schemas.microsoft.com/office/drawing/2014/main" id="{34FC8A0A-5398-4AF2-8289-4BC03412D5B3}"/>
                  </a:ext>
                </a:extLst>
              </p:cNvPr>
              <p:cNvSpPr/>
              <p:nvPr/>
            </p:nvSpPr>
            <p:spPr>
              <a:xfrm>
                <a:off x="1950072" y="1847725"/>
                <a:ext cx="761992"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43" name="正方形/長方形 42">
                <a:extLst>
                  <a:ext uri="{FF2B5EF4-FFF2-40B4-BE49-F238E27FC236}">
                    <a16:creationId xmlns:a16="http://schemas.microsoft.com/office/drawing/2014/main" id="{D3B3FC22-1962-4B66-94BD-213CA8D828AC}"/>
                  </a:ext>
                </a:extLst>
              </p:cNvPr>
              <p:cNvSpPr/>
              <p:nvPr/>
            </p:nvSpPr>
            <p:spPr>
              <a:xfrm>
                <a:off x="3039086" y="1847725"/>
                <a:ext cx="992177"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sp>
        <p:nvSpPr>
          <p:cNvPr id="44" name="正方形/長方形 43">
            <a:extLst>
              <a:ext uri="{FF2B5EF4-FFF2-40B4-BE49-F238E27FC236}">
                <a16:creationId xmlns:a16="http://schemas.microsoft.com/office/drawing/2014/main" id="{9B1D4E46-D7C3-4ACE-84CD-4CDB24341524}"/>
              </a:ext>
            </a:extLst>
          </p:cNvPr>
          <p:cNvSpPr/>
          <p:nvPr/>
        </p:nvSpPr>
        <p:spPr>
          <a:xfrm>
            <a:off x="4461510" y="167354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5" name="正方形/長方形 44">
            <a:extLst>
              <a:ext uri="{FF2B5EF4-FFF2-40B4-BE49-F238E27FC236}">
                <a16:creationId xmlns:a16="http://schemas.microsoft.com/office/drawing/2014/main" id="{1F029E03-D30C-4BB1-94B7-CCE791DBFE93}"/>
              </a:ext>
            </a:extLst>
          </p:cNvPr>
          <p:cNvSpPr/>
          <p:nvPr/>
        </p:nvSpPr>
        <p:spPr>
          <a:xfrm>
            <a:off x="5562600" y="1428750"/>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6" name="正方形/長方形 45">
            <a:extLst>
              <a:ext uri="{FF2B5EF4-FFF2-40B4-BE49-F238E27FC236}">
                <a16:creationId xmlns:a16="http://schemas.microsoft.com/office/drawing/2014/main" id="{BCF23347-ED26-4086-A2D8-2B14C49D91C8}"/>
              </a:ext>
            </a:extLst>
          </p:cNvPr>
          <p:cNvSpPr/>
          <p:nvPr/>
        </p:nvSpPr>
        <p:spPr>
          <a:xfrm>
            <a:off x="7254162" y="1275455"/>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15</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7" name="正方形/長方形 46">
            <a:extLst>
              <a:ext uri="{FF2B5EF4-FFF2-40B4-BE49-F238E27FC236}">
                <a16:creationId xmlns:a16="http://schemas.microsoft.com/office/drawing/2014/main" id="{69628FBC-9DC9-44F8-BECE-B07D2DB47A9E}"/>
              </a:ext>
            </a:extLst>
          </p:cNvPr>
          <p:cNvSpPr/>
          <p:nvPr/>
        </p:nvSpPr>
        <p:spPr>
          <a:xfrm>
            <a:off x="8491538" y="97663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23</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8" name="正方形/長方形 47">
            <a:extLst>
              <a:ext uri="{FF2B5EF4-FFF2-40B4-BE49-F238E27FC236}">
                <a16:creationId xmlns:a16="http://schemas.microsoft.com/office/drawing/2014/main" id="{8E438481-14D1-4282-8DBB-D337B23B9D08}"/>
              </a:ext>
            </a:extLst>
          </p:cNvPr>
          <p:cNvSpPr/>
          <p:nvPr/>
        </p:nvSpPr>
        <p:spPr>
          <a:xfrm>
            <a:off x="1463675" y="4042093"/>
            <a:ext cx="1081088"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9" name="正方形/長方形 48">
            <a:extLst>
              <a:ext uri="{FF2B5EF4-FFF2-40B4-BE49-F238E27FC236}">
                <a16:creationId xmlns:a16="http://schemas.microsoft.com/office/drawing/2014/main" id="{24EB61BF-0A65-429B-A2F1-637093E3F7BD}"/>
              </a:ext>
            </a:extLst>
          </p:cNvPr>
          <p:cNvSpPr/>
          <p:nvPr/>
        </p:nvSpPr>
        <p:spPr>
          <a:xfrm>
            <a:off x="2544763" y="324866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26</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0" name="正方形/長方形 49">
            <a:extLst>
              <a:ext uri="{FF2B5EF4-FFF2-40B4-BE49-F238E27FC236}">
                <a16:creationId xmlns:a16="http://schemas.microsoft.com/office/drawing/2014/main" id="{875823D2-B070-42C4-9DFC-8169215D82B4}"/>
              </a:ext>
            </a:extLst>
          </p:cNvPr>
          <p:cNvSpPr/>
          <p:nvPr/>
        </p:nvSpPr>
        <p:spPr>
          <a:xfrm>
            <a:off x="4463733" y="3925888"/>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7</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1" name="正方形/長方形 50">
            <a:extLst>
              <a:ext uri="{FF2B5EF4-FFF2-40B4-BE49-F238E27FC236}">
                <a16:creationId xmlns:a16="http://schemas.microsoft.com/office/drawing/2014/main" id="{70F262E8-676D-4758-B72E-F4206E651A55}"/>
              </a:ext>
            </a:extLst>
          </p:cNvPr>
          <p:cNvSpPr/>
          <p:nvPr/>
        </p:nvSpPr>
        <p:spPr>
          <a:xfrm>
            <a:off x="5580063" y="2903538"/>
            <a:ext cx="1081087"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2" name="正方形/長方形 51">
            <a:extLst>
              <a:ext uri="{FF2B5EF4-FFF2-40B4-BE49-F238E27FC236}">
                <a16:creationId xmlns:a16="http://schemas.microsoft.com/office/drawing/2014/main" id="{0D548C0F-6DB6-44AB-9A9D-66A45EE7BC74}"/>
              </a:ext>
            </a:extLst>
          </p:cNvPr>
          <p:cNvSpPr/>
          <p:nvPr/>
        </p:nvSpPr>
        <p:spPr>
          <a:xfrm>
            <a:off x="7394575" y="4141788"/>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3" name="正方形/長方形 52">
            <a:extLst>
              <a:ext uri="{FF2B5EF4-FFF2-40B4-BE49-F238E27FC236}">
                <a16:creationId xmlns:a16="http://schemas.microsoft.com/office/drawing/2014/main" id="{79FB5A0D-2691-49EC-AEDA-E7AB4E0A808F}"/>
              </a:ext>
            </a:extLst>
          </p:cNvPr>
          <p:cNvSpPr/>
          <p:nvPr/>
        </p:nvSpPr>
        <p:spPr>
          <a:xfrm>
            <a:off x="8523288" y="3601456"/>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17</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4" name="テキスト ボックス 53">
            <a:extLst>
              <a:ext uri="{FF2B5EF4-FFF2-40B4-BE49-F238E27FC236}">
                <a16:creationId xmlns:a16="http://schemas.microsoft.com/office/drawing/2014/main" id="{E3B952AE-4F75-44C9-BBC8-3C62EC6E1D28}"/>
              </a:ext>
            </a:extLst>
          </p:cNvPr>
          <p:cNvSpPr txBox="1"/>
          <p:nvPr/>
        </p:nvSpPr>
        <p:spPr>
          <a:xfrm>
            <a:off x="3067050" y="5019675"/>
            <a:ext cx="760413" cy="215900"/>
          </a:xfrm>
          <a:prstGeom prst="rect">
            <a:avLst/>
          </a:prstGeom>
          <a:noFill/>
        </p:spPr>
        <p:txBody>
          <a:bodyPr>
            <a:spAutoFit/>
          </a:bodyPr>
          <a:lstStyle/>
          <a:p>
            <a:pPr eaLnBrk="1" fontAlgn="auto" hangingPunct="1">
              <a:spcBef>
                <a:spcPts val="0"/>
              </a:spcBef>
              <a:spcAft>
                <a:spcPts val="0"/>
              </a:spcAft>
              <a:defRPr/>
            </a:pPr>
            <a:r>
              <a:rPr kumimoji="1" lang="en-US" altLang="ja-JP" sz="800" dirty="0">
                <a:solidFill>
                  <a:schemeClr val="tx1">
                    <a:lumMod val="65000"/>
                    <a:lumOff val="35000"/>
                  </a:schemeClr>
                </a:solidFill>
                <a:latin typeface="游明朝 Demibold" panose="02020600000000000000" pitchFamily="18" charset="-128"/>
                <a:ea typeface="游明朝 Demibold" panose="02020600000000000000" pitchFamily="18" charset="-128"/>
              </a:rPr>
              <a:t>※ </a:t>
            </a:r>
            <a:r>
              <a:rPr kumimoji="1" lang="ja-JP" altLang="en-US" sz="800">
                <a:solidFill>
                  <a:schemeClr val="tx1">
                    <a:lumMod val="65000"/>
                    <a:lumOff val="35000"/>
                  </a:schemeClr>
                </a:solidFill>
                <a:latin typeface="游明朝 Demibold" panose="02020600000000000000" pitchFamily="18" charset="-128"/>
                <a:ea typeface="游明朝 Demibold" panose="02020600000000000000" pitchFamily="18" charset="-128"/>
              </a:rPr>
              <a:t>女性限定</a:t>
            </a:r>
          </a:p>
        </p:txBody>
      </p:sp>
      <p:grpSp>
        <p:nvGrpSpPr>
          <p:cNvPr id="27670" name="グループ化 5">
            <a:extLst>
              <a:ext uri="{FF2B5EF4-FFF2-40B4-BE49-F238E27FC236}">
                <a16:creationId xmlns:a16="http://schemas.microsoft.com/office/drawing/2014/main" id="{96A286A3-51DA-4F05-BE36-787AE61916BF}"/>
              </a:ext>
            </a:extLst>
          </p:cNvPr>
          <p:cNvGrpSpPr>
            <a:grpSpLocks/>
          </p:cNvGrpSpPr>
          <p:nvPr/>
        </p:nvGrpSpPr>
        <p:grpSpPr bwMode="auto">
          <a:xfrm rot="-1349413">
            <a:off x="1871663" y="803275"/>
            <a:ext cx="649287" cy="293688"/>
            <a:chOff x="1463690" y="386190"/>
            <a:chExt cx="648955" cy="292388"/>
          </a:xfrm>
        </p:grpSpPr>
        <p:sp>
          <p:nvSpPr>
            <p:cNvPr id="27689" name="正方形/長方形 54">
              <a:extLst>
                <a:ext uri="{FF2B5EF4-FFF2-40B4-BE49-F238E27FC236}">
                  <a16:creationId xmlns:a16="http://schemas.microsoft.com/office/drawing/2014/main" id="{B5A33D17-6C01-411D-BDD1-9D7AC25EC70E}"/>
                </a:ext>
              </a:extLst>
            </p:cNvPr>
            <p:cNvSpPr>
              <a:spLocks noChangeArrowheads="1"/>
            </p:cNvSpPr>
            <p:nvPr/>
          </p:nvSpPr>
          <p:spPr bwMode="auto">
            <a:xfrm>
              <a:off x="1458251" y="383265"/>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2.3</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90" name="正方形/長方形 56">
              <a:extLst>
                <a:ext uri="{FF2B5EF4-FFF2-40B4-BE49-F238E27FC236}">
                  <a16:creationId xmlns:a16="http://schemas.microsoft.com/office/drawing/2014/main" id="{019D8A90-7A80-434E-BECC-A6F4541D904F}"/>
                </a:ext>
              </a:extLst>
            </p:cNvPr>
            <p:cNvSpPr>
              <a:spLocks noChangeArrowheads="1"/>
            </p:cNvSpPr>
            <p:nvPr/>
          </p:nvSpPr>
          <p:spPr bwMode="auto">
            <a:xfrm>
              <a:off x="1805719" y="406541"/>
              <a:ext cx="299885" cy="2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1" name="グループ化 57">
            <a:extLst>
              <a:ext uri="{FF2B5EF4-FFF2-40B4-BE49-F238E27FC236}">
                <a16:creationId xmlns:a16="http://schemas.microsoft.com/office/drawing/2014/main" id="{CFCA5A61-9E39-41D0-988B-D39E57FD18F7}"/>
              </a:ext>
            </a:extLst>
          </p:cNvPr>
          <p:cNvGrpSpPr>
            <a:grpSpLocks/>
          </p:cNvGrpSpPr>
          <p:nvPr/>
        </p:nvGrpSpPr>
        <p:grpSpPr bwMode="auto">
          <a:xfrm rot="-1349413">
            <a:off x="4870451" y="1704343"/>
            <a:ext cx="649288" cy="292100"/>
            <a:chOff x="1463690" y="386190"/>
            <a:chExt cx="648955" cy="292388"/>
          </a:xfrm>
        </p:grpSpPr>
        <p:sp>
          <p:nvSpPr>
            <p:cNvPr id="27687" name="正方形/長方形 58">
              <a:extLst>
                <a:ext uri="{FF2B5EF4-FFF2-40B4-BE49-F238E27FC236}">
                  <a16:creationId xmlns:a16="http://schemas.microsoft.com/office/drawing/2014/main" id="{3F600A99-2A0C-46C1-993F-5B022E8B9000}"/>
                </a:ext>
              </a:extLst>
            </p:cNvPr>
            <p:cNvSpPr>
              <a:spLocks noChangeArrowheads="1"/>
            </p:cNvSpPr>
            <p:nvPr/>
          </p:nvSpPr>
          <p:spPr bwMode="auto">
            <a:xfrm>
              <a:off x="1458252"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2.8</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8" name="正方形/長方形 59">
              <a:extLst>
                <a:ext uri="{FF2B5EF4-FFF2-40B4-BE49-F238E27FC236}">
                  <a16:creationId xmlns:a16="http://schemas.microsoft.com/office/drawing/2014/main" id="{A94E3069-8585-47F6-8648-0514E566764E}"/>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2" name="グループ化 60">
            <a:extLst>
              <a:ext uri="{FF2B5EF4-FFF2-40B4-BE49-F238E27FC236}">
                <a16:creationId xmlns:a16="http://schemas.microsoft.com/office/drawing/2014/main" id="{EEAF6A19-CB3B-444F-91F3-8800904E0F81}"/>
              </a:ext>
            </a:extLst>
          </p:cNvPr>
          <p:cNvGrpSpPr>
            <a:grpSpLocks/>
          </p:cNvGrpSpPr>
          <p:nvPr/>
        </p:nvGrpSpPr>
        <p:grpSpPr bwMode="auto">
          <a:xfrm rot="-1349413">
            <a:off x="7808913" y="1287411"/>
            <a:ext cx="647700" cy="292100"/>
            <a:chOff x="1463690" y="386190"/>
            <a:chExt cx="648955" cy="292388"/>
          </a:xfrm>
        </p:grpSpPr>
        <p:sp>
          <p:nvSpPr>
            <p:cNvPr id="27685" name="正方形/長方形 61">
              <a:extLst>
                <a:ext uri="{FF2B5EF4-FFF2-40B4-BE49-F238E27FC236}">
                  <a16:creationId xmlns:a16="http://schemas.microsoft.com/office/drawing/2014/main" id="{BC65DB21-00E4-4717-A773-7E72803801FA}"/>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6" name="正方形/長方形 62">
              <a:extLst>
                <a:ext uri="{FF2B5EF4-FFF2-40B4-BE49-F238E27FC236}">
                  <a16:creationId xmlns:a16="http://schemas.microsoft.com/office/drawing/2014/main" id="{9B675F0D-45CD-4EA6-8863-5E4B2D51B9FC}"/>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3" name="グループ化 63">
            <a:extLst>
              <a:ext uri="{FF2B5EF4-FFF2-40B4-BE49-F238E27FC236}">
                <a16:creationId xmlns:a16="http://schemas.microsoft.com/office/drawing/2014/main" id="{445FD784-28E2-4C0F-95B9-D1E6764D02C3}"/>
              </a:ext>
            </a:extLst>
          </p:cNvPr>
          <p:cNvGrpSpPr>
            <a:grpSpLocks/>
          </p:cNvGrpSpPr>
          <p:nvPr/>
        </p:nvGrpSpPr>
        <p:grpSpPr bwMode="auto">
          <a:xfrm rot="-1349413">
            <a:off x="7808913" y="3898107"/>
            <a:ext cx="647700" cy="292100"/>
            <a:chOff x="1463690" y="386190"/>
            <a:chExt cx="648955" cy="292388"/>
          </a:xfrm>
        </p:grpSpPr>
        <p:sp>
          <p:nvSpPr>
            <p:cNvPr id="27683" name="正方形/長方形 64">
              <a:extLst>
                <a:ext uri="{FF2B5EF4-FFF2-40B4-BE49-F238E27FC236}">
                  <a16:creationId xmlns:a16="http://schemas.microsoft.com/office/drawing/2014/main" id="{B5C5F9B3-5E84-4635-9F78-DF9BCAE0BF20}"/>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17</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4" name="正方形/長方形 65">
              <a:extLst>
                <a:ext uri="{FF2B5EF4-FFF2-40B4-BE49-F238E27FC236}">
                  <a16:creationId xmlns:a16="http://schemas.microsoft.com/office/drawing/2014/main" id="{ACD2E027-A78D-4FC1-836A-90DC819D4901}"/>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4" name="グループ化 66">
            <a:extLst>
              <a:ext uri="{FF2B5EF4-FFF2-40B4-BE49-F238E27FC236}">
                <a16:creationId xmlns:a16="http://schemas.microsoft.com/office/drawing/2014/main" id="{217AB297-DF69-44B0-B88E-502546E7E138}"/>
              </a:ext>
            </a:extLst>
          </p:cNvPr>
          <p:cNvGrpSpPr>
            <a:grpSpLocks/>
          </p:cNvGrpSpPr>
          <p:nvPr/>
        </p:nvGrpSpPr>
        <p:grpSpPr bwMode="auto">
          <a:xfrm rot="-1349413">
            <a:off x="4864307" y="3193765"/>
            <a:ext cx="649148" cy="292100"/>
            <a:chOff x="1458254" y="383249"/>
            <a:chExt cx="648815" cy="292388"/>
          </a:xfrm>
        </p:grpSpPr>
        <p:sp>
          <p:nvSpPr>
            <p:cNvPr id="27681" name="正方形/長方形 67">
              <a:extLst>
                <a:ext uri="{FF2B5EF4-FFF2-40B4-BE49-F238E27FC236}">
                  <a16:creationId xmlns:a16="http://schemas.microsoft.com/office/drawing/2014/main" id="{21884A46-FC19-4CBA-AFD1-E07FB463B91C}"/>
                </a:ext>
              </a:extLst>
            </p:cNvPr>
            <p:cNvSpPr>
              <a:spLocks noChangeArrowheads="1"/>
            </p:cNvSpPr>
            <p:nvPr/>
          </p:nvSpPr>
          <p:spPr bwMode="auto">
            <a:xfrm>
              <a:off x="1458254"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5.9</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2" name="正方形/長方形 68">
              <a:extLst>
                <a:ext uri="{FF2B5EF4-FFF2-40B4-BE49-F238E27FC236}">
                  <a16:creationId xmlns:a16="http://schemas.microsoft.com/office/drawing/2014/main" id="{8265AA72-175F-40FE-A4CE-9F2B072E90EF}"/>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5" name="グループ化 69">
            <a:extLst>
              <a:ext uri="{FF2B5EF4-FFF2-40B4-BE49-F238E27FC236}">
                <a16:creationId xmlns:a16="http://schemas.microsoft.com/office/drawing/2014/main" id="{5642CA9B-A7BA-4767-AA80-56292912B349}"/>
              </a:ext>
            </a:extLst>
          </p:cNvPr>
          <p:cNvGrpSpPr>
            <a:grpSpLocks/>
          </p:cNvGrpSpPr>
          <p:nvPr/>
        </p:nvGrpSpPr>
        <p:grpSpPr bwMode="auto">
          <a:xfrm rot="-1349413">
            <a:off x="1871663" y="3554776"/>
            <a:ext cx="649287" cy="292100"/>
            <a:chOff x="1463690" y="386190"/>
            <a:chExt cx="648955" cy="292388"/>
          </a:xfrm>
        </p:grpSpPr>
        <p:sp>
          <p:nvSpPr>
            <p:cNvPr id="27679" name="正方形/長方形 70">
              <a:extLst>
                <a:ext uri="{FF2B5EF4-FFF2-40B4-BE49-F238E27FC236}">
                  <a16:creationId xmlns:a16="http://schemas.microsoft.com/office/drawing/2014/main" id="{9BC5D6C7-5F6B-433E-A3FD-D5653D912EA3}"/>
                </a:ext>
              </a:extLst>
            </p:cNvPr>
            <p:cNvSpPr>
              <a:spLocks noChangeArrowheads="1"/>
            </p:cNvSpPr>
            <p:nvPr/>
          </p:nvSpPr>
          <p:spPr bwMode="auto">
            <a:xfrm>
              <a:off x="1458251" y="383249"/>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6.5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0" name="正方形/長方形 71">
              <a:extLst>
                <a:ext uri="{FF2B5EF4-FFF2-40B4-BE49-F238E27FC236}">
                  <a16:creationId xmlns:a16="http://schemas.microsoft.com/office/drawing/2014/main" id="{BA73F6F7-4BCB-4047-9F34-8AFC055277B8}"/>
                </a:ext>
              </a:extLst>
            </p:cNvPr>
            <p:cNvSpPr>
              <a:spLocks noChangeArrowheads="1"/>
            </p:cNvSpPr>
            <p:nvPr/>
          </p:nvSpPr>
          <p:spPr bwMode="auto">
            <a:xfrm>
              <a:off x="1807186" y="407259"/>
              <a:ext cx="299884"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sp>
        <p:nvSpPr>
          <p:cNvPr id="2" name="タイトル 1">
            <a:extLst>
              <a:ext uri="{FF2B5EF4-FFF2-40B4-BE49-F238E27FC236}">
                <a16:creationId xmlns:a16="http://schemas.microsoft.com/office/drawing/2014/main" id="{FADDF8D2-F137-4BFF-89BA-ABC7F24BF8AB}"/>
              </a:ext>
            </a:extLst>
          </p:cNvPr>
          <p:cNvSpPr>
            <a:spLocks noGrp="1"/>
          </p:cNvSpPr>
          <p:nvPr>
            <p:ph type="title"/>
          </p:nvPr>
        </p:nvSpPr>
        <p:spPr>
          <a:xfrm>
            <a:off x="0" y="6990165"/>
            <a:ext cx="10691813" cy="248432"/>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全国主要都市のタクシー利用者には、</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その属性、価値観、特徴に際立った特徴があります。</a:t>
            </a:r>
          </a:p>
        </p:txBody>
      </p:sp>
      <p:sp>
        <p:nvSpPr>
          <p:cNvPr id="4" name="テキスト プレースホルダー 3">
            <a:extLst>
              <a:ext uri="{FF2B5EF4-FFF2-40B4-BE49-F238E27FC236}">
                <a16:creationId xmlns:a16="http://schemas.microsoft.com/office/drawing/2014/main" id="{98AD4B23-88FE-4CAB-9493-ADED27CC76EB}"/>
              </a:ext>
            </a:extLst>
          </p:cNvPr>
          <p:cNvSpPr>
            <a:spLocks noGrp="1"/>
          </p:cNvSpPr>
          <p:nvPr>
            <p:ph type="body" sz="quarter" idx="10"/>
          </p:nvPr>
        </p:nvSpPr>
        <p:spPr>
          <a:xfrm>
            <a:off x="773113" y="6478958"/>
            <a:ext cx="9145587" cy="199284"/>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特徴的な属性と、その価値観</a:t>
            </a:r>
          </a:p>
        </p:txBody>
      </p:sp>
      <p:sp>
        <p:nvSpPr>
          <p:cNvPr id="5" name="テキスト ボックス 10">
            <a:extLst>
              <a:ext uri="{FF2B5EF4-FFF2-40B4-BE49-F238E27FC236}">
                <a16:creationId xmlns:a16="http://schemas.microsoft.com/office/drawing/2014/main" id="{E856EBEE-F2AE-4C49-86CD-880D8F3011F0}"/>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図 2">
            <a:extLst>
              <a:ext uri="{FF2B5EF4-FFF2-40B4-BE49-F238E27FC236}">
                <a16:creationId xmlns:a16="http://schemas.microsoft.com/office/drawing/2014/main" id="{1A7972C8-16A9-4E95-930D-F37AA82EA12B}"/>
              </a:ext>
            </a:extLst>
          </p:cNvPr>
          <p:cNvSpPr>
            <a:spLocks noChangeAspect="1" noChangeArrowheads="1"/>
          </p:cNvSpPr>
          <p:nvPr/>
        </p:nvSpPr>
        <p:spPr bwMode="auto">
          <a:xfrm>
            <a:off x="1677988" y="1892300"/>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699" name="図 5">
            <a:extLst>
              <a:ext uri="{FF2B5EF4-FFF2-40B4-BE49-F238E27FC236}">
                <a16:creationId xmlns:a16="http://schemas.microsoft.com/office/drawing/2014/main" id="{5C3F5B27-EAAA-4D2C-A8A7-8989AE75E7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29138" y="2700338"/>
            <a:ext cx="161131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図 4">
            <a:extLst>
              <a:ext uri="{FF2B5EF4-FFF2-40B4-BE49-F238E27FC236}">
                <a16:creationId xmlns:a16="http://schemas.microsoft.com/office/drawing/2014/main" id="{99A9898B-F27F-4DEE-B714-04CE3B26638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l="25098" t="21815" r="14977" b="37544"/>
          <a:stretch>
            <a:fillRect/>
          </a:stretch>
        </p:blipFill>
        <p:spPr bwMode="auto">
          <a:xfrm>
            <a:off x="4851400" y="790575"/>
            <a:ext cx="965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図 7">
            <a:extLst>
              <a:ext uri="{FF2B5EF4-FFF2-40B4-BE49-F238E27FC236}">
                <a16:creationId xmlns:a16="http://schemas.microsoft.com/office/drawing/2014/main" id="{89BEFF1C-41CC-4AC8-8CFB-309ADEF4B39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14838" y="1833563"/>
            <a:ext cx="18383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図 9">
            <a:extLst>
              <a:ext uri="{FF2B5EF4-FFF2-40B4-BE49-F238E27FC236}">
                <a16:creationId xmlns:a16="http://schemas.microsoft.com/office/drawing/2014/main" id="{6CEC913C-22C4-4A0B-9AA6-ED058832F75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18388" y="3862388"/>
            <a:ext cx="12366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図 12">
            <a:extLst>
              <a:ext uri="{FF2B5EF4-FFF2-40B4-BE49-F238E27FC236}">
                <a16:creationId xmlns:a16="http://schemas.microsoft.com/office/drawing/2014/main" id="{8D832FCF-A7AB-4BD8-9031-DABF455FFA2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l="16595" t="37189" r="17204" b="43939"/>
          <a:stretch>
            <a:fillRect/>
          </a:stretch>
        </p:blipFill>
        <p:spPr bwMode="auto">
          <a:xfrm>
            <a:off x="1677988" y="831850"/>
            <a:ext cx="1900237"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図 14">
            <a:extLst>
              <a:ext uri="{FF2B5EF4-FFF2-40B4-BE49-F238E27FC236}">
                <a16:creationId xmlns:a16="http://schemas.microsoft.com/office/drawing/2014/main" id="{56787593-5720-48E9-A568-6D7E2546120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70413" y="4745038"/>
            <a:ext cx="152717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図 6">
            <a:extLst>
              <a:ext uri="{FF2B5EF4-FFF2-40B4-BE49-F238E27FC236}">
                <a16:creationId xmlns:a16="http://schemas.microsoft.com/office/drawing/2014/main" id="{3CDDD167-7013-43B8-BDA2-D84B96A87B3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180263" y="5054600"/>
            <a:ext cx="17129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図 2">
            <a:extLst>
              <a:ext uri="{FF2B5EF4-FFF2-40B4-BE49-F238E27FC236}">
                <a16:creationId xmlns:a16="http://schemas.microsoft.com/office/drawing/2014/main" id="{C8DA6316-D988-4FAD-A1F5-3E88D0B9F56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965325" y="3921125"/>
            <a:ext cx="13239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図 15">
            <a:extLst>
              <a:ext uri="{FF2B5EF4-FFF2-40B4-BE49-F238E27FC236}">
                <a16:creationId xmlns:a16="http://schemas.microsoft.com/office/drawing/2014/main" id="{8CDC7E11-35E6-4EDC-922D-2CC00513D6D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410450" y="1763713"/>
            <a:ext cx="12525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図 21">
            <a:extLst>
              <a:ext uri="{FF2B5EF4-FFF2-40B4-BE49-F238E27FC236}">
                <a16:creationId xmlns:a16="http://schemas.microsoft.com/office/drawing/2014/main" id="{EBD5EE70-9BAC-427C-8279-39C1BB68FBE6}"/>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180263" y="847725"/>
            <a:ext cx="17129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図 24">
            <a:extLst>
              <a:ext uri="{FF2B5EF4-FFF2-40B4-BE49-F238E27FC236}">
                <a16:creationId xmlns:a16="http://schemas.microsoft.com/office/drawing/2014/main" id="{35B90EBC-99BE-496E-8362-B622FE702964}"/>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636713" y="2673350"/>
            <a:ext cx="1982787"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図 30">
            <a:extLst>
              <a:ext uri="{FF2B5EF4-FFF2-40B4-BE49-F238E27FC236}">
                <a16:creationId xmlns:a16="http://schemas.microsoft.com/office/drawing/2014/main" id="{70ECF72B-E669-465C-B528-ED032A54F2DE}"/>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839913" y="5035550"/>
            <a:ext cx="157638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図 410" descr="../TokyoPrime/媒体資料/ロゴ/ANA/tagline.pdf">
            <a:extLst>
              <a:ext uri="{FF2B5EF4-FFF2-40B4-BE49-F238E27FC236}">
                <a16:creationId xmlns:a16="http://schemas.microsoft.com/office/drawing/2014/main" id="{C1EDC743-A092-4B88-A1F2-FB862DFFDD18}"/>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l="1155" t="58173" r="66920" b="27444"/>
          <a:stretch>
            <a:fillRect/>
          </a:stretch>
        </p:blipFill>
        <p:spPr bwMode="auto">
          <a:xfrm>
            <a:off x="4384675" y="3836988"/>
            <a:ext cx="189865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図 1403" descr="チェーン, 金物 が含まれている画像&#10;&#10;自動的に生成された説明">
            <a:extLst>
              <a:ext uri="{FF2B5EF4-FFF2-40B4-BE49-F238E27FC236}">
                <a16:creationId xmlns:a16="http://schemas.microsoft.com/office/drawing/2014/main" id="{2CCACCAC-8E0D-4033-906F-7C8901CBBF88}"/>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7065963" y="2595563"/>
            <a:ext cx="1941512"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32F7D2E3-D046-422D-9239-F2339A2E79F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様々なブランド広告主様にご活用いただいております。</a:t>
            </a:r>
          </a:p>
        </p:txBody>
      </p:sp>
      <p:sp>
        <p:nvSpPr>
          <p:cNvPr id="3" name="テキスト プレースホルダー 2">
            <a:extLst>
              <a:ext uri="{FF2B5EF4-FFF2-40B4-BE49-F238E27FC236}">
                <a16:creationId xmlns:a16="http://schemas.microsoft.com/office/drawing/2014/main" id="{521E708F-FC32-46F5-9997-29332264F10C}"/>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掲載実績</a:t>
            </a:r>
          </a:p>
        </p:txBody>
      </p:sp>
      <p:sp>
        <p:nvSpPr>
          <p:cNvPr id="29715" name="Picture 2" descr="image">
            <a:extLst>
              <a:ext uri="{FF2B5EF4-FFF2-40B4-BE49-F238E27FC236}">
                <a16:creationId xmlns:a16="http://schemas.microsoft.com/office/drawing/2014/main" id="{A8757F6D-7BFA-487E-94D9-07A764FA0DF1}"/>
              </a:ext>
            </a:extLst>
          </p:cNvPr>
          <p:cNvSpPr>
            <a:spLocks noChangeAspect="1" noChangeArrowheads="1"/>
          </p:cNvSpPr>
          <p:nvPr/>
        </p:nvSpPr>
        <p:spPr bwMode="auto">
          <a:xfrm>
            <a:off x="1789113" y="2465388"/>
            <a:ext cx="1674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6" name="図 2">
            <a:extLst>
              <a:ext uri="{FF2B5EF4-FFF2-40B4-BE49-F238E27FC236}">
                <a16:creationId xmlns:a16="http://schemas.microsoft.com/office/drawing/2014/main" id="{76499117-661E-4F31-A1DA-3A29775190DA}"/>
              </a:ext>
            </a:extLst>
          </p:cNvPr>
          <p:cNvSpPr>
            <a:spLocks noChangeAspect="1" noChangeArrowheads="1"/>
          </p:cNvSpPr>
          <p:nvPr/>
        </p:nvSpPr>
        <p:spPr bwMode="auto">
          <a:xfrm>
            <a:off x="1789113" y="1897063"/>
            <a:ext cx="19542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7" name="図 2">
            <a:extLst>
              <a:ext uri="{FF2B5EF4-FFF2-40B4-BE49-F238E27FC236}">
                <a16:creationId xmlns:a16="http://schemas.microsoft.com/office/drawing/2014/main" id="{B4A0CF77-2071-4B7E-8FDB-D4EB3E6BC985}"/>
              </a:ext>
            </a:extLst>
          </p:cNvPr>
          <p:cNvSpPr>
            <a:spLocks noChangeAspect="1" noChangeArrowheads="1"/>
          </p:cNvSpPr>
          <p:nvPr/>
        </p:nvSpPr>
        <p:spPr bwMode="auto">
          <a:xfrm>
            <a:off x="1744663" y="1895475"/>
            <a:ext cx="19542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718" name="図 3">
            <a:extLst>
              <a:ext uri="{FF2B5EF4-FFF2-40B4-BE49-F238E27FC236}">
                <a16:creationId xmlns:a16="http://schemas.microsoft.com/office/drawing/2014/main" id="{F6FFEF57-2229-4B68-BB6F-4B2652108F94}"/>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727200" y="1889125"/>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テキスト ボックス 5">
            <a:extLst>
              <a:ext uri="{FF2B5EF4-FFF2-40B4-BE49-F238E27FC236}">
                <a16:creationId xmlns:a16="http://schemas.microsoft.com/office/drawing/2014/main" id="{169740B4-BBFA-4E03-A1A1-E4395DBE0393}"/>
              </a:ext>
            </a:extLst>
          </p:cNvPr>
          <p:cNvSpPr txBox="1"/>
          <p:nvPr/>
        </p:nvSpPr>
        <p:spPr>
          <a:xfrm>
            <a:off x="779463" y="2054225"/>
            <a:ext cx="8555037" cy="5032147"/>
          </a:xfrm>
          <a:prstGeom prst="rect">
            <a:avLst/>
          </a:prstGeom>
          <a:noFill/>
        </p:spPr>
        <p:txBody>
          <a:bodyPr>
            <a:spAutoFit/>
          </a:bodyPr>
          <a:lstStyle/>
          <a:p>
            <a:pPr eaLnBrk="1" fontAlgn="auto" hangingPunct="1">
              <a:spcBef>
                <a:spcPts val="0"/>
              </a:spcBef>
              <a:spcAft>
                <a:spcPts val="0"/>
              </a:spcAft>
              <a:defRPr/>
            </a:pPr>
            <a:r>
              <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NG</a:t>
            </a:r>
            <a:r>
              <a:rPr lang="ja-JP" altLang="en-US"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業種・商材</a:t>
            </a:r>
            <a:endPar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endParaRPr>
          </a:p>
          <a:p>
            <a:pPr marL="128588" indent="-128588"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宗教関連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魔除け・霊感商法霊視商法、神社仏閣等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コンプレックス商材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健康食品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通販コスメ</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医療系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、美容整形系、治験募集</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薬機法（医薬品、医療機器等の品質、有効性及び安全性の確保等に関する法律）に抵触する恐れのある訴求のある商材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エステ</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ギャンブル関連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パチンコ等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一部公営くじ除く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アダルト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成人対象の性的な商品サービス等のアダルト全般、性的表現が扱われている作品サービス、児童ポルノを連想させるもの等の青少年保護育成上好ましくない商品サービス、精力剤、合法ドラッグ等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出会い系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インターネット異性紹介事業、結婚相談、お見合いパーティ等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占い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無限連鎖講</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探偵業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家政婦</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産経用品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避妊具、女性用体温計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武器全般</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毒物劇物</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政党</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政治関連</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公益法人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(NPO/NGO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、社団法人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生体販売</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葬儀葬祭業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情報比較サイト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消費者金融、カードローン（銀行系含む）、事業性ローン、ファクタリング</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過払い金請求</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ICO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、バイナリーオプション、金融庁に正式に登録されていない仮想通貨交換業者</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みなし業社等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たばこ、電子たばこ（企業広告は除く）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弊社親会社競合サービス</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配車サービス、配車サービスを主たる事業とする企業が運営するフードデリバリーサービス、交通事故防止サービス等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R-18</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以上の映画作品、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CERO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D</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17</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歳以上対象）以上のゲーム</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ライブチャット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業務実態が不明瞭な企業の商材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その他タクシー車内のプライベート空間にそぐわないと判断した業種・商材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p:txBody>
      </p:sp>
      <p:grpSp>
        <p:nvGrpSpPr>
          <p:cNvPr id="34819" name="グループ化 6">
            <a:extLst>
              <a:ext uri="{FF2B5EF4-FFF2-40B4-BE49-F238E27FC236}">
                <a16:creationId xmlns:a16="http://schemas.microsoft.com/office/drawing/2014/main" id="{144F3863-F5AC-46CE-B618-B4FC9CDA5559}"/>
              </a:ext>
            </a:extLst>
          </p:cNvPr>
          <p:cNvGrpSpPr>
            <a:grpSpLocks/>
          </p:cNvGrpSpPr>
          <p:nvPr/>
        </p:nvGrpSpPr>
        <p:grpSpPr bwMode="auto">
          <a:xfrm>
            <a:off x="692150" y="400050"/>
            <a:ext cx="9442450" cy="1398588"/>
            <a:chOff x="596725" y="233070"/>
            <a:chExt cx="9442461" cy="1398265"/>
          </a:xfrm>
        </p:grpSpPr>
        <p:sp>
          <p:nvSpPr>
            <p:cNvPr id="34821" name="テキスト プレースホルダー 2">
              <a:extLst>
                <a:ext uri="{FF2B5EF4-FFF2-40B4-BE49-F238E27FC236}">
                  <a16:creationId xmlns:a16="http://schemas.microsoft.com/office/drawing/2014/main" id="{DFE06A08-6CD9-4AD2-93D1-FF6FAF696E83}"/>
                </a:ext>
              </a:extLst>
            </p:cNvPr>
            <p:cNvSpPr txBox="1">
              <a:spLocks noChangeArrowheads="1"/>
            </p:cNvSpPr>
            <p:nvPr/>
          </p:nvSpPr>
          <p:spPr bwMode="auto">
            <a:xfrm>
              <a:off x="596725" y="233070"/>
              <a:ext cx="3835404" cy="52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1</a:t>
              </a:r>
            </a:p>
            <a:p>
              <a:pPr eaLnBrk="1" hangingPunct="1">
                <a:lnSpc>
                  <a:spcPct val="90000"/>
                </a:lnSpc>
                <a:spcBef>
                  <a:spcPts val="1100"/>
                </a:spcBef>
                <a:buFont typeface="Arial" panose="020B0604020202020204" pitchFamily="34" charset="0"/>
                <a:buNone/>
              </a:pPr>
              <a:endParaRPr kumimoji="1" lang="en-US" altLang="ja-JP" sz="2000" b="1" dirty="0">
                <a:solidFill>
                  <a:srgbClr val="595959"/>
                </a:solidFill>
                <a:latin typeface="游明朝 Demibold" panose="02020600000000000000" pitchFamily="18" charset="-128"/>
                <a:ea typeface="游明朝 Demibold" panose="02020600000000000000" pitchFamily="18" charset="-128"/>
              </a:endParaRPr>
            </a:p>
          </p:txBody>
        </p:sp>
        <p:sp>
          <p:nvSpPr>
            <p:cNvPr id="34822" name="テキスト ボックス 11">
              <a:extLst>
                <a:ext uri="{FF2B5EF4-FFF2-40B4-BE49-F238E27FC236}">
                  <a16:creationId xmlns:a16="http://schemas.microsoft.com/office/drawing/2014/main" id="{6C1B7189-3154-4E7C-9933-44E99078DC6C}"/>
                </a:ext>
              </a:extLst>
            </p:cNvPr>
            <p:cNvSpPr txBox="1">
              <a:spLocks noChangeArrowheads="1"/>
            </p:cNvSpPr>
            <p:nvPr/>
          </p:nvSpPr>
          <p:spPr bwMode="auto">
            <a:xfrm>
              <a:off x="604663" y="596524"/>
              <a:ext cx="9434523" cy="103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テキスト ボックス 11">
            <a:extLst>
              <a:ext uri="{FF2B5EF4-FFF2-40B4-BE49-F238E27FC236}">
                <a16:creationId xmlns:a16="http://schemas.microsoft.com/office/drawing/2014/main" id="{270CA6CB-8483-4211-8D9C-0711ACD58475}"/>
              </a:ext>
            </a:extLst>
          </p:cNvPr>
          <p:cNvSpPr txBox="1">
            <a:spLocks noChangeArrowheads="1"/>
          </p:cNvSpPr>
          <p:nvPr/>
        </p:nvSpPr>
        <p:spPr bwMode="auto">
          <a:xfrm>
            <a:off x="700088" y="763588"/>
            <a:ext cx="9434512"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sp>
        <p:nvSpPr>
          <p:cNvPr id="6" name="テキスト ボックス 5">
            <a:extLst>
              <a:ext uri="{FF2B5EF4-FFF2-40B4-BE49-F238E27FC236}">
                <a16:creationId xmlns:a16="http://schemas.microsoft.com/office/drawing/2014/main" id="{8240E230-61C0-4041-A3BC-CBC73A446BAA}"/>
              </a:ext>
            </a:extLst>
          </p:cNvPr>
          <p:cNvSpPr txBox="1"/>
          <p:nvPr/>
        </p:nvSpPr>
        <p:spPr>
          <a:xfrm>
            <a:off x="779463" y="2054225"/>
            <a:ext cx="4457700" cy="5339923"/>
          </a:xfrm>
          <a:prstGeom prst="rect">
            <a:avLst/>
          </a:prstGeom>
          <a:noFill/>
        </p:spPr>
        <p:txBody>
          <a:bodyPr>
            <a:spAutoFit/>
          </a:bodyPr>
          <a:lstStyle/>
          <a:p>
            <a:pPr eaLnBrk="1" fontAlgn="auto" hangingPunct="1">
              <a:spcBef>
                <a:spcPts val="0"/>
              </a:spcBef>
              <a:spcAft>
                <a:spcPts val="0"/>
              </a:spcAft>
              <a:defRPr/>
            </a:pPr>
            <a:r>
              <a:rPr lang="en-US" altLang="ja-JP" sz="1200" dirty="0">
                <a:solidFill>
                  <a:srgbClr val="4D4D4C"/>
                </a:solidFill>
                <a:latin typeface="游明朝" panose="02020400000000000000" pitchFamily="18" charset="-128"/>
                <a:ea typeface="游明朝" panose="02020400000000000000" pitchFamily="18" charset="-128"/>
                <a:cs typeface="Yu Mincho Demibold" charset="-128"/>
              </a:rPr>
              <a:t>NG</a:t>
            </a:r>
            <a:r>
              <a:rPr lang="ja-JP" altLang="en-US" sz="1200">
                <a:solidFill>
                  <a:srgbClr val="4D4D4C"/>
                </a:solidFill>
                <a:latin typeface="游明朝" panose="02020400000000000000" pitchFamily="18" charset="-128"/>
                <a:ea typeface="游明朝" panose="02020400000000000000" pitchFamily="18" charset="-128"/>
                <a:cs typeface="Yu Mincho Demibold" charset="-128"/>
              </a:rPr>
              <a:t>クリエイティブ表現</a:t>
            </a:r>
            <a:endParaRPr lang="en-US" altLang="ja-JP" sz="1200" dirty="0">
              <a:solidFill>
                <a:srgbClr val="4D4D4C"/>
              </a:solidFill>
              <a:latin typeface="游明朝" panose="02020400000000000000" pitchFamily="18" charset="-128"/>
              <a:ea typeface="游明朝" panose="02020400000000000000" pitchFamily="18" charset="-128"/>
              <a:cs typeface="Yu Mincho Demibold" charset="-128"/>
            </a:endParaRPr>
          </a:p>
          <a:p>
            <a:pPr eaLnBrk="1" fontAlgn="auto" hangingPunct="1">
              <a:spcBef>
                <a:spcPts val="0"/>
              </a:spcBef>
              <a:spcAft>
                <a:spcPts val="0"/>
              </a:spcAft>
              <a:defRPr/>
            </a:pPr>
            <a:endParaRPr lang="en-US" altLang="ja-JP" sz="9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チープな印象を受けるもの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アニメーション中心に構成されており、スライドショーやモーショングラフィックス、ナレーション、字幕を用いて商品やサービスを説明していく構成の動画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アニメーション中心に構成されており、ゲームの解説・操作説明・実況がメインとなっている動画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情報量が過多であるもの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ナレーションなしでスライドショーのみで構成されているもの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同じ映像が連続し、カット数が少なく構成が冗長であるもの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カラーコレクション等の映像加工がなされていないもの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動画内に二次元バーコード、特定の静止画を表示させ続ける表現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フリー素材やそれに準ずる素材（画像、映像、音楽）を多用しているもの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撮影品質の低いもの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乗客に不快感を与えるもの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車酔いを誘発する可能性があるもの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過度に騒いだり、怒鳴ったりする表現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高速で振動したり、点滅したり、単純なループを繰り返すような画像、映像を用いたもの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人間の局部を強調したもの、コンプレックス部分を露骨に表現したもの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過度な肌の露出があるもの、性的なもの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同一クリエイティブ（ほぼ同じ内容のものも含む）を</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a:t>
            </a:r>
            <a:r>
              <a:rPr lang="ja-JP" altLang="en-US" sz="800">
                <a:solidFill>
                  <a:srgbClr val="4D4D4C"/>
                </a:solidFill>
                <a:latin typeface="游明朝" panose="02020400000000000000" pitchFamily="18" charset="-128"/>
                <a:ea typeface="游明朝" panose="02020400000000000000" pitchFamily="18" charset="-128"/>
                <a:cs typeface="Yu Mincho" charset="-128"/>
              </a:rPr>
              <a:t>枠で連続して複数回流すこと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演者自体や演者の表現が不快感を与える可能性のあるもの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顔のアップが連続するもの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緊急車両のサイレンや、そのように誤認される可能性のある音声が入ったもの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制作上の注意点</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を中心に構成されており、スライドショーやモーショングラフィックス、ナレーション、字幕を用いて商品やサービスを説明していく構成の動画の場合、全体の秒数の半分以上が実写であ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実写とは、アニメーションや</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CG</a:t>
            </a:r>
            <a:r>
              <a:rPr lang="ja-JP" altLang="en-US" sz="800">
                <a:solidFill>
                  <a:srgbClr val="4D4D4C"/>
                </a:solidFill>
                <a:latin typeface="游明朝" panose="02020400000000000000" pitchFamily="18" charset="-128"/>
                <a:ea typeface="游明朝" panose="02020400000000000000" pitchFamily="18" charset="-128"/>
                <a:cs typeface="Yu Mincho" charset="-128"/>
              </a:rPr>
              <a:t>ではなく、実際に撮影された人物、景色、</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物体などの映像を指します</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実写で撮影されたとしても、内容次第では</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NG</a:t>
            </a:r>
            <a:r>
              <a:rPr lang="ja-JP" altLang="en-US" sz="800">
                <a:solidFill>
                  <a:srgbClr val="4D4D4C"/>
                </a:solidFill>
                <a:latin typeface="游明朝" panose="02020400000000000000" pitchFamily="18" charset="-128"/>
                <a:ea typeface="游明朝" panose="02020400000000000000" pitchFamily="18" charset="-128"/>
                <a:cs typeface="Yu Mincho" charset="-128"/>
              </a:rPr>
              <a:t>とする場合がありますので</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事前にご相談ください</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同じ静止画（画面の一部ではなく全画面のもの）を表示する場合、全体尺の中で最大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画面の一部に二次元バーコードや検索窓など特定の静止画を表示する場合は、全体尺の中で最大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sp>
        <p:nvSpPr>
          <p:cNvPr id="36868" name="テキスト ボックス 10">
            <a:extLst>
              <a:ext uri="{FF2B5EF4-FFF2-40B4-BE49-F238E27FC236}">
                <a16:creationId xmlns:a16="http://schemas.microsoft.com/office/drawing/2014/main" id="{2B3BEAE4-85B3-4145-80E0-FEAB01598755}"/>
              </a:ext>
            </a:extLst>
          </p:cNvPr>
          <p:cNvSpPr txBox="1">
            <a:spLocks noChangeArrowheads="1"/>
          </p:cNvSpPr>
          <p:nvPr/>
        </p:nvSpPr>
        <p:spPr bwMode="auto">
          <a:xfrm>
            <a:off x="5454650" y="2441575"/>
            <a:ext cx="446405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8588" indent="-128588">
              <a:defRPr>
                <a:solidFill>
                  <a:schemeClr val="tx1"/>
                </a:solidFill>
                <a:latin typeface="Cambria" panose="02040503050406030204" pitchFamily="18" charset="0"/>
              </a:defRPr>
            </a:lvl1pPr>
            <a:lvl2pPr marL="585788" indent="-128588">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ダブルスポンサーに該当するもの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en-US" altLang="ja-JP" sz="800" dirty="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枠で複数クライアント、複数ブランド、複数アイテムの広告を流すこと</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ダブルスポンサーの際に広告の主体者が明示されていないもの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法令や業界の自主規制、公序良俗に反するもの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事実と異なる虚偽の情報を掲載したもの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優良誤認表示や有利誤認表示などの不当表示となるもの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「最大」「最高」「最小」「最速」「</a:t>
            </a:r>
            <a:r>
              <a:rPr lang="en-US" altLang="ja-JP" sz="800" dirty="0">
                <a:solidFill>
                  <a:srgbClr val="4D4D4C"/>
                </a:solidFill>
                <a:latin typeface="游明朝" panose="02020400000000000000" pitchFamily="18" charset="-128"/>
                <a:ea typeface="游明朝" panose="02020400000000000000" pitchFamily="18" charset="-128"/>
              </a:rPr>
              <a:t>No.1</a:t>
            </a:r>
            <a:r>
              <a:rPr lang="ja-JP" altLang="en-US" sz="800">
                <a:solidFill>
                  <a:srgbClr val="4D4D4C"/>
                </a:solidFill>
                <a:latin typeface="游明朝" panose="02020400000000000000" pitchFamily="18" charset="-128"/>
                <a:ea typeface="游明朝" panose="02020400000000000000" pitchFamily="18" charset="-128"/>
              </a:rPr>
              <a:t>」「世界初」などの言葉を表示する際に客観的な出典がないもの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公正取引協議会が定める公正競争規約で定められた表示を遵守していないもの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税込価格と誤認される恐れのある税抜価格の表示</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著作権や商標権等の知的財産権を侵害するもの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誹謗中傷するもの、名誉を毀損するもの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プライバシーを侵害するもの、個人情報の取得、管理、利用等に十分な配慮がされていないもの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比較広告</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他人を差別するもの、人権を侵害するもの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セクシュアルハラスメントとなるもの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バイオレンス、暴力的な描写、表現</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投機心、射幸心を著しくあおる表現のもの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非科学的または迷信に類するもので、利用者を惑わせたり、不安を与えるもの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犯罪を肯定、美化、助長するもの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反社会的勢力によるもの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醜悪、残虐、猟奇的等で不快感を与えるもの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サービス、商品の内容が不明確なもの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オリンピック・パラリンピック関連のアンブッシュ広告と捉えられるもの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業界で定めるガイドラインなどに違反し、または、違反するおそれのあるもの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その他、当社が不適切と判断したもの</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36870" name="テキスト プレースホルダー 2">
            <a:extLst>
              <a:ext uri="{FF2B5EF4-FFF2-40B4-BE49-F238E27FC236}">
                <a16:creationId xmlns:a16="http://schemas.microsoft.com/office/drawing/2014/main" id="{ED9CC869-ACEC-4ED9-9630-CA78F453B946}"/>
              </a:ext>
            </a:extLst>
          </p:cNvPr>
          <p:cNvSpPr txBox="1">
            <a:spLocks noChangeArrowheads="1"/>
          </p:cNvSpPr>
          <p:nvPr/>
        </p:nvSpPr>
        <p:spPr bwMode="auto">
          <a:xfrm>
            <a:off x="692150" y="400050"/>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図 2" descr="座る, 女性, ストリート, 電話 が含まれている画像&#10;&#10;自動的に生成された説明">
            <a:extLst>
              <a:ext uri="{FF2B5EF4-FFF2-40B4-BE49-F238E27FC236}">
                <a16:creationId xmlns:a16="http://schemas.microsoft.com/office/drawing/2014/main" id="{63868F21-DB27-47A1-B85A-84B254FB732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0691814" cy="6426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タイトル 5">
            <a:extLst>
              <a:ext uri="{FF2B5EF4-FFF2-40B4-BE49-F238E27FC236}">
                <a16:creationId xmlns:a16="http://schemas.microsoft.com/office/drawing/2014/main" id="{127D00A7-53BE-4C85-B867-D3846931A296}"/>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広告メニュー</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テキスト ボックス 10">
            <a:extLst>
              <a:ext uri="{FF2B5EF4-FFF2-40B4-BE49-F238E27FC236}">
                <a16:creationId xmlns:a16="http://schemas.microsoft.com/office/drawing/2014/main" id="{95966F38-9F8E-43FC-BAB4-104A2CB5866D}"/>
              </a:ext>
            </a:extLst>
          </p:cNvPr>
          <p:cNvSpPr txBox="1">
            <a:spLocks noChangeArrowheads="1"/>
          </p:cNvSpPr>
          <p:nvPr/>
        </p:nvSpPr>
        <p:spPr bwMode="auto">
          <a:xfrm>
            <a:off x="479425" y="3814763"/>
            <a:ext cx="9655175" cy="1200329"/>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タクシー乗車後、料金メーターと連動して広告が表示され始めます。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乗車後冒頭には、シートベルト着用を促す文言が表示されます。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オーディエンスはいつでも「画面</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OFF</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ボタンをタップすることで画面を消すことが可能です。再び画面をタップしない限り次の乗車まで広告が表示されなくなります。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回のみ表示となります。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Tie-up Contents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 Ads</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乗車あたり複数回表示されます。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の掲載記事を広告主の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Tie-up Contents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表示する広告がなく、空き枠となった場合には、タクシー会社の自社広告</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静止画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動画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が掲載されます。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Video</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Tie-up Contents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が</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ロール以上した後、乗車後約</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分後に掲載されます。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長時間乗車する乗客に広告フリークエンシー過多になることを防ぐため、</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が</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回以上ループ再生した後、長尺のコンテンツ動画を掲載する場合があります。</a:t>
            </a:r>
          </a:p>
        </p:txBody>
      </p:sp>
      <p:sp>
        <p:nvSpPr>
          <p:cNvPr id="43014" name="正方形/長方形 2">
            <a:extLst>
              <a:ext uri="{FF2B5EF4-FFF2-40B4-BE49-F238E27FC236}">
                <a16:creationId xmlns:a16="http://schemas.microsoft.com/office/drawing/2014/main" id="{5AE25791-CF8C-465A-BF52-365F4BF3A6F6}"/>
              </a:ext>
            </a:extLst>
          </p:cNvPr>
          <p:cNvSpPr>
            <a:spLocks noChangeArrowheads="1"/>
          </p:cNvSpPr>
          <p:nvPr/>
        </p:nvSpPr>
        <p:spPr bwMode="auto">
          <a:xfrm>
            <a:off x="315913" y="2841625"/>
            <a:ext cx="1333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300">
                <a:solidFill>
                  <a:schemeClr val="bg1"/>
                </a:solidFill>
                <a:latin typeface="游明朝" panose="02020400000000000000" pitchFamily="18" charset="-128"/>
                <a:ea typeface="游明朝" panose="02020400000000000000" pitchFamily="18" charset="-128"/>
              </a:rPr>
              <a:t>　</a:t>
            </a:r>
            <a:r>
              <a:rPr lang="en-US" altLang="ja-JP" sz="1300" dirty="0">
                <a:solidFill>
                  <a:schemeClr val="bg1"/>
                </a:solidFill>
                <a:latin typeface="游明朝" panose="02020400000000000000" pitchFamily="18" charset="-128"/>
                <a:ea typeface="游明朝" panose="02020400000000000000" pitchFamily="18" charset="-128"/>
              </a:rPr>
              <a:t>52,000</a:t>
            </a:r>
            <a:r>
              <a:rPr lang="ja-JP" altLang="en-US" sz="1300" dirty="0">
                <a:solidFill>
                  <a:schemeClr val="bg1"/>
                </a:solidFill>
                <a:latin typeface="游明朝" panose="02020400000000000000" pitchFamily="18" charset="-128"/>
                <a:ea typeface="游明朝" panose="02020400000000000000" pitchFamily="18" charset="-128"/>
              </a:rPr>
              <a:t>台</a:t>
            </a:r>
            <a:endParaRPr lang="ja-JP" altLang="en-US" sz="1300" dirty="0">
              <a:solidFill>
                <a:schemeClr val="bg1"/>
              </a:solidFill>
            </a:endParaRPr>
          </a:p>
        </p:txBody>
      </p:sp>
      <p:sp>
        <p:nvSpPr>
          <p:cNvPr id="3" name="タイトル 2">
            <a:extLst>
              <a:ext uri="{FF2B5EF4-FFF2-40B4-BE49-F238E27FC236}">
                <a16:creationId xmlns:a16="http://schemas.microsoft.com/office/drawing/2014/main" id="{2F9BFA2F-B8C8-435D-ABF8-5223FE309DF8}"/>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平均</a:t>
            </a:r>
            <a:r>
              <a:rPr lang="en-US" altLang="ja-JP" dirty="0">
                <a:solidFill>
                  <a:srgbClr val="7F7F7F"/>
                </a:solidFill>
                <a:latin typeface="游明朝" panose="02020400000000000000" pitchFamily="18" charset="-128"/>
                <a:ea typeface="游明朝" panose="02020400000000000000" pitchFamily="18" charset="-128"/>
              </a:rPr>
              <a:t>18</a:t>
            </a:r>
            <a:r>
              <a:rPr lang="ja-JP" altLang="en-US">
                <a:solidFill>
                  <a:srgbClr val="7F7F7F"/>
                </a:solidFill>
                <a:latin typeface="游明朝" panose="02020400000000000000" pitchFamily="18" charset="-128"/>
                <a:ea typeface="游明朝" panose="02020400000000000000" pitchFamily="18" charset="-128"/>
              </a:rPr>
              <a:t>分間のタクシー乗車時間のなかで、一連の流れに沿って広告枠が構成されています。</a:t>
            </a:r>
          </a:p>
        </p:txBody>
      </p:sp>
      <p:sp>
        <p:nvSpPr>
          <p:cNvPr id="4" name="テキスト プレースホルダー 3">
            <a:extLst>
              <a:ext uri="{FF2B5EF4-FFF2-40B4-BE49-F238E27FC236}">
                <a16:creationId xmlns:a16="http://schemas.microsoft.com/office/drawing/2014/main" id="{AC4AA414-27C5-451B-83D9-ACD5077421A0}"/>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dirty="0">
                <a:solidFill>
                  <a:srgbClr val="696969"/>
                </a:solidFill>
                <a:latin typeface="游明朝 Demibold" panose="02020600000000000000" pitchFamily="18" charset="-128"/>
                <a:ea typeface="游明朝 Demibold" panose="02020600000000000000" pitchFamily="18" charset="-128"/>
              </a:rPr>
              <a:t>広告枠の構成</a:t>
            </a:r>
          </a:p>
        </p:txBody>
      </p:sp>
      <p:pic>
        <p:nvPicPr>
          <p:cNvPr id="7" name="図 6" descr="テーブル&#10;&#10;自動的に生成された説明">
            <a:extLst>
              <a:ext uri="{FF2B5EF4-FFF2-40B4-BE49-F238E27FC236}">
                <a16:creationId xmlns:a16="http://schemas.microsoft.com/office/drawing/2014/main" id="{377C9C7E-C21B-3F4D-BB33-C75382F37BC4}"/>
              </a:ext>
            </a:extLst>
          </p:cNvPr>
          <p:cNvPicPr>
            <a:picLocks noChangeAspect="1"/>
          </p:cNvPicPr>
          <p:nvPr/>
        </p:nvPicPr>
        <p:blipFill>
          <a:blip r:embed="rId3"/>
          <a:stretch>
            <a:fillRect/>
          </a:stretch>
        </p:blipFill>
        <p:spPr>
          <a:xfrm>
            <a:off x="548482" y="579437"/>
            <a:ext cx="9517060" cy="2576969"/>
          </a:xfrm>
          <a:prstGeom prst="rect">
            <a:avLst/>
          </a:prstGeom>
        </p:spPr>
      </p:pic>
    </p:spTree>
    <p:extLst>
      <p:ext uri="{BB962C8B-B14F-4D97-AF65-F5344CB8AC3E}">
        <p14:creationId xmlns:p14="http://schemas.microsoft.com/office/powerpoint/2010/main" val="1190174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10">
            <a:extLst>
              <a:ext uri="{FF2B5EF4-FFF2-40B4-BE49-F238E27FC236}">
                <a16:creationId xmlns:a16="http://schemas.microsoft.com/office/drawing/2014/main" id="{05501175-04BB-437D-963E-8109C869214F}"/>
              </a:ext>
            </a:extLst>
          </p:cNvPr>
          <p:cNvSpPr txBox="1">
            <a:spLocks noChangeArrowheads="1"/>
          </p:cNvSpPr>
          <p:nvPr/>
        </p:nvSpPr>
        <p:spPr bwMode="auto">
          <a:xfrm>
            <a:off x="463549" y="5086371"/>
            <a:ext cx="10228263" cy="1323439"/>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endParaRPr lang="ja-JP" altLang="en-US" sz="800">
              <a:solidFill>
                <a:srgbClr val="FF0000"/>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は各メニューの中でランダムローテーション（乗車毎に異なる順番）で掲載いたします。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の掲載記事を広告主がメディアとタイアップした映像（</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Tie-up Contents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広告主あたりの連続掲載を</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週間分までとし、</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回の発注期間に関らず</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週間の掲載インターバルを空けていただくこととします。（媒体資料の対象期間ごとにリフレッシュされます）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 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26,000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台あたりのエリア内訳は、東京都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台、地方主要都市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台、エリアとタクシー会社に偏りが出ないよう制御して配信されます。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p>
        </p:txBody>
      </p:sp>
      <p:graphicFrame>
        <p:nvGraphicFramePr>
          <p:cNvPr id="9" name="表 8">
            <a:extLst>
              <a:ext uri="{FF2B5EF4-FFF2-40B4-BE49-F238E27FC236}">
                <a16:creationId xmlns:a16="http://schemas.microsoft.com/office/drawing/2014/main" id="{D0F3B899-69DE-4336-989E-7862248FDA72}"/>
              </a:ext>
            </a:extLst>
          </p:cNvPr>
          <p:cNvGraphicFramePr>
            <a:graphicFrameLocks noGrp="1"/>
          </p:cNvGraphicFramePr>
          <p:nvPr>
            <p:extLst>
              <p:ext uri="{D42A27DB-BD31-4B8C-83A1-F6EECF244321}">
                <p14:modId xmlns:p14="http://schemas.microsoft.com/office/powerpoint/2010/main" val="2509773363"/>
              </p:ext>
            </p:extLst>
          </p:nvPr>
        </p:nvGraphicFramePr>
        <p:xfrm>
          <a:off x="552450" y="905166"/>
          <a:ext cx="9431928" cy="4114457"/>
        </p:xfrm>
        <a:graphic>
          <a:graphicData uri="http://schemas.openxmlformats.org/drawingml/2006/table">
            <a:tbl>
              <a:tblPr firstRow="1" bandRow="1">
                <a:tableStyleId>{5940675A-B579-460E-94D1-54222C63F5DA}</a:tableStyleId>
              </a:tblPr>
              <a:tblGrid>
                <a:gridCol w="2198151">
                  <a:extLst>
                    <a:ext uri="{9D8B030D-6E8A-4147-A177-3AD203B41FA5}">
                      <a16:colId xmlns:a16="http://schemas.microsoft.com/office/drawing/2014/main" val="20000"/>
                    </a:ext>
                  </a:extLst>
                </a:gridCol>
                <a:gridCol w="1110199">
                  <a:extLst>
                    <a:ext uri="{9D8B030D-6E8A-4147-A177-3AD203B41FA5}">
                      <a16:colId xmlns:a16="http://schemas.microsoft.com/office/drawing/2014/main" val="20001"/>
                    </a:ext>
                  </a:extLst>
                </a:gridCol>
                <a:gridCol w="950495">
                  <a:extLst>
                    <a:ext uri="{9D8B030D-6E8A-4147-A177-3AD203B41FA5}">
                      <a16:colId xmlns:a16="http://schemas.microsoft.com/office/drawing/2014/main" val="947368361"/>
                    </a:ext>
                  </a:extLst>
                </a:gridCol>
                <a:gridCol w="811825">
                  <a:extLst>
                    <a:ext uri="{9D8B030D-6E8A-4147-A177-3AD203B41FA5}">
                      <a16:colId xmlns:a16="http://schemas.microsoft.com/office/drawing/2014/main" val="20003"/>
                    </a:ext>
                  </a:extLst>
                </a:gridCol>
                <a:gridCol w="734095">
                  <a:extLst>
                    <a:ext uri="{9D8B030D-6E8A-4147-A177-3AD203B41FA5}">
                      <a16:colId xmlns:a16="http://schemas.microsoft.com/office/drawing/2014/main" val="20005"/>
                    </a:ext>
                  </a:extLst>
                </a:gridCol>
                <a:gridCol w="1011115">
                  <a:extLst>
                    <a:ext uri="{9D8B030D-6E8A-4147-A177-3AD203B41FA5}">
                      <a16:colId xmlns:a16="http://schemas.microsoft.com/office/drawing/2014/main" val="20006"/>
                    </a:ext>
                  </a:extLst>
                </a:gridCol>
                <a:gridCol w="651440">
                  <a:extLst>
                    <a:ext uri="{9D8B030D-6E8A-4147-A177-3AD203B41FA5}">
                      <a16:colId xmlns:a16="http://schemas.microsoft.com/office/drawing/2014/main" val="20007"/>
                    </a:ext>
                  </a:extLst>
                </a:gridCol>
                <a:gridCol w="813683">
                  <a:extLst>
                    <a:ext uri="{9D8B030D-6E8A-4147-A177-3AD203B41FA5}">
                      <a16:colId xmlns:a16="http://schemas.microsoft.com/office/drawing/2014/main" val="20008"/>
                    </a:ext>
                  </a:extLst>
                </a:gridCol>
                <a:gridCol w="1150925">
                  <a:extLst>
                    <a:ext uri="{9D8B030D-6E8A-4147-A177-3AD203B41FA5}">
                      <a16:colId xmlns:a16="http://schemas.microsoft.com/office/drawing/2014/main" val="20009"/>
                    </a:ext>
                  </a:extLst>
                </a:gridCol>
              </a:tblGrid>
              <a:tr h="424001">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広告料金</a:t>
                      </a:r>
                      <a:endParaRPr kumimoji="1" lang="en-US" altLang="ja-JP" sz="1000" b="1" i="0" dirty="0">
                        <a:solidFill>
                          <a:schemeClr val="bg1"/>
                        </a:solidFill>
                        <a:latin typeface="游明朝" panose="02020400000000000000" pitchFamily="18" charset="-128"/>
                        <a:ea typeface="游明朝" panose="02020400000000000000" pitchFamily="18" charset="-128"/>
                        <a:cs typeface="Yu Mincho" charset="-128"/>
                      </a:endParaRPr>
                    </a:p>
                    <a:p>
                      <a:pPr algn="ct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900" b="1" i="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900" b="1" i="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42048">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Premium</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60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 </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発車直後</a:t>
                      </a:r>
                      <a:br>
                        <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rPr>
                      </a:br>
                      <a:r>
                        <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3,300,000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52,000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1,130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@3.4</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円</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91620762"/>
                  </a:ext>
                </a:extLst>
              </a:tr>
              <a:tr h="586416">
                <a:tc>
                  <a:txBody>
                    <a:bodyPr/>
                    <a:lstStyle/>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Tie-up Contents</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rPr>
                        <a:t>6</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2,500,000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8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650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21742870"/>
                  </a:ext>
                </a:extLst>
              </a:tr>
              <a:tr h="424001">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Standard</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Tie-up Contents </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Collaboration</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Video Ads</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終了後</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2,000,000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430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万円</a:t>
                      </a:r>
                      <a:b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@2.2</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円</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23025016"/>
                  </a:ext>
                </a:extLst>
              </a:tr>
              <a:tr h="0">
                <a:tc gridSpan="9">
                  <a:txBody>
                    <a:bodyPr/>
                    <a:lstStyle/>
                    <a:p>
                      <a:endParaRPr kumimoji="1" lang="en-US" altLang="ja-JP" sz="1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ctr">
                        <a:buFont typeface="Arial" charset="0"/>
                        <a:buNone/>
                      </a:pPr>
                      <a:endPar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lnL w="12700" cmpd="sng">
                      <a:noFill/>
                    </a:lnL>
                    <a:lnT w="19050" cap="flat" cmpd="sng" algn="ctr">
                      <a:solidFill>
                        <a:schemeClr val="bg1"/>
                      </a:solidFill>
                      <a:prstDash val="solid"/>
                      <a:round/>
                      <a:headEnd type="none" w="med" len="med"/>
                      <a:tailEnd type="none" w="med" len="med"/>
                    </a:lnT>
                  </a:tcPr>
                </a:tc>
                <a:tc hMerge="1">
                  <a:txBody>
                    <a:bodyPr/>
                    <a:lstStyle/>
                    <a:p>
                      <a:pPr marL="0" indent="0" algn="ctr">
                        <a:buFont typeface="Arial" charset="0"/>
                        <a:buNone/>
                      </a:pPr>
                      <a:endParaRPr kumimoji="1" lang="ja-JP" altLang="en-US" sz="100" b="0" i="0" baseline="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3525993"/>
                  </a:ext>
                </a:extLst>
              </a:tr>
              <a:tr h="442048">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Premium</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60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 </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発車直後</a:t>
                      </a:r>
                      <a:br>
                        <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rPr>
                      </a:br>
                      <a:r>
                        <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1,650,000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26,000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630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@3.8</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円</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586416">
                <a:tc>
                  <a:txBody>
                    <a:bodyPr/>
                    <a:lstStyle/>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Tie-up Contents</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rPr>
                        <a:t>6</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1,250,000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8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365</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@2.9</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42048">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Standard</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Tie-up Contents</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Collaboration</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Video Ads</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終了後</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1,000,000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24</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240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万円</a:t>
                      </a:r>
                      <a:b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@2.4</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円</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bl>
          </a:graphicData>
        </a:graphic>
      </p:graphicFrame>
      <p:grpSp>
        <p:nvGrpSpPr>
          <p:cNvPr id="45108" name="グループ化 23">
            <a:extLst>
              <a:ext uri="{FF2B5EF4-FFF2-40B4-BE49-F238E27FC236}">
                <a16:creationId xmlns:a16="http://schemas.microsoft.com/office/drawing/2014/main" id="{BFB19E31-CAAF-41E8-8F19-E5E4552AEAD6}"/>
              </a:ext>
            </a:extLst>
          </p:cNvPr>
          <p:cNvGrpSpPr>
            <a:grpSpLocks/>
          </p:cNvGrpSpPr>
          <p:nvPr/>
        </p:nvGrpSpPr>
        <p:grpSpPr bwMode="auto">
          <a:xfrm>
            <a:off x="463550" y="239713"/>
            <a:ext cx="9126538" cy="628362"/>
            <a:chOff x="682625" y="306256"/>
            <a:chExt cx="9127393" cy="627023"/>
          </a:xfrm>
        </p:grpSpPr>
        <p:sp>
          <p:nvSpPr>
            <p:cNvPr id="45111" name="テキスト ボックス 11">
              <a:extLst>
                <a:ext uri="{FF2B5EF4-FFF2-40B4-BE49-F238E27FC236}">
                  <a16:creationId xmlns:a16="http://schemas.microsoft.com/office/drawing/2014/main" id="{2058C0ED-F1CF-4FB5-BD08-FA17B8152FF8}"/>
                </a:ext>
              </a:extLst>
            </p:cNvPr>
            <p:cNvSpPr txBox="1">
              <a:spLocks noChangeArrowheads="1"/>
            </p:cNvSpPr>
            <p:nvPr/>
          </p:nvSpPr>
          <p:spPr bwMode="auto">
            <a:xfrm>
              <a:off x="682625" y="619631"/>
              <a:ext cx="9127393" cy="31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全国一律に大規模なリーチを獲得することができるメニュー。</a:t>
              </a:r>
            </a:p>
          </p:txBody>
        </p:sp>
        <p:sp>
          <p:nvSpPr>
            <p:cNvPr id="45112" name="正方形/長方形 12">
              <a:extLst>
                <a:ext uri="{FF2B5EF4-FFF2-40B4-BE49-F238E27FC236}">
                  <a16:creationId xmlns:a16="http://schemas.microsoft.com/office/drawing/2014/main" id="{ABBD5271-9D3A-406A-B33E-577B96AF74DE}"/>
                </a:ext>
              </a:extLst>
            </p:cNvPr>
            <p:cNvSpPr>
              <a:spLocks noChangeArrowheads="1"/>
            </p:cNvSpPr>
            <p:nvPr/>
          </p:nvSpPr>
          <p:spPr bwMode="auto">
            <a:xfrm>
              <a:off x="682625" y="306256"/>
              <a:ext cx="2308441" cy="33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“Pure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grpSp>
      <p:sp>
        <p:nvSpPr>
          <p:cNvPr id="3" name="テキスト プレースホルダー 2">
            <a:extLst>
              <a:ext uri="{FF2B5EF4-FFF2-40B4-BE49-F238E27FC236}">
                <a16:creationId xmlns:a16="http://schemas.microsoft.com/office/drawing/2014/main" id="{65E96AF9-82E4-445C-860B-7BEEC32403D1}"/>
              </a:ext>
            </a:extLst>
          </p:cNvPr>
          <p:cNvSpPr>
            <a:spLocks noGrp="1"/>
          </p:cNvSpPr>
          <p:nvPr>
            <p:ph type="body" sz="quarter" idx="10"/>
          </p:nvPr>
        </p:nvSpPr>
        <p:spPr>
          <a:xfrm>
            <a:off x="773113" y="6558804"/>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広告メニュー 詳細</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正方形/長方形 13">
            <a:extLst>
              <a:ext uri="{FF2B5EF4-FFF2-40B4-BE49-F238E27FC236}">
                <a16:creationId xmlns:a16="http://schemas.microsoft.com/office/drawing/2014/main" id="{7DAA01E1-DEF5-4AFE-84FE-9165EF1A21B1}"/>
              </a:ext>
            </a:extLst>
          </p:cNvPr>
          <p:cNvSpPr>
            <a:spLocks noChangeArrowheads="1"/>
          </p:cNvSpPr>
          <p:nvPr/>
        </p:nvSpPr>
        <p:spPr bwMode="auto">
          <a:xfrm>
            <a:off x="468313" y="242325"/>
            <a:ext cx="2298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“Area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59395" name="テキスト ボックス 11">
            <a:extLst>
              <a:ext uri="{FF2B5EF4-FFF2-40B4-BE49-F238E27FC236}">
                <a16:creationId xmlns:a16="http://schemas.microsoft.com/office/drawing/2014/main" id="{8BAF4A49-F467-4C10-A9B3-55BA2D4312F2}"/>
              </a:ext>
            </a:extLst>
          </p:cNvPr>
          <p:cNvSpPr txBox="1">
            <a:spLocks noChangeArrowheads="1"/>
          </p:cNvSpPr>
          <p:nvPr/>
        </p:nvSpPr>
        <p:spPr bwMode="auto">
          <a:xfrm>
            <a:off x="485775" y="532837"/>
            <a:ext cx="91265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エリア別に掲載できるメニュー。掲載位置は </a:t>
            </a:r>
            <a:r>
              <a:rPr lang="en-US" altLang="ja-JP" sz="1200" dirty="0">
                <a:solidFill>
                  <a:srgbClr val="595959"/>
                </a:solidFill>
                <a:latin typeface="游明朝" panose="02020400000000000000" pitchFamily="18" charset="-128"/>
                <a:ea typeface="游明朝" panose="02020400000000000000" pitchFamily="18" charset="-128"/>
              </a:rPr>
              <a:t>Standard Video Ads </a:t>
            </a:r>
            <a:r>
              <a:rPr lang="ja-JP" altLang="en-US" sz="1200">
                <a:solidFill>
                  <a:srgbClr val="595959"/>
                </a:solidFill>
                <a:latin typeface="游明朝" panose="02020400000000000000" pitchFamily="18" charset="-128"/>
                <a:ea typeface="游明朝" panose="02020400000000000000" pitchFamily="18" charset="-128"/>
              </a:rPr>
              <a:t>ポジションとなります。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仙台、広島のみに掲載するメニューはございません。</a:t>
            </a:r>
          </a:p>
        </p:txBody>
      </p:sp>
      <p:graphicFrame>
        <p:nvGraphicFramePr>
          <p:cNvPr id="17" name="表 16">
            <a:extLst>
              <a:ext uri="{FF2B5EF4-FFF2-40B4-BE49-F238E27FC236}">
                <a16:creationId xmlns:a16="http://schemas.microsoft.com/office/drawing/2014/main" id="{3E0C007F-5282-430F-A0F1-1BA6C063AEA6}"/>
              </a:ext>
            </a:extLst>
          </p:cNvPr>
          <p:cNvGraphicFramePr>
            <a:graphicFrameLocks noGrp="1"/>
          </p:cNvGraphicFramePr>
          <p:nvPr>
            <p:extLst>
              <p:ext uri="{D42A27DB-BD31-4B8C-83A1-F6EECF244321}">
                <p14:modId xmlns:p14="http://schemas.microsoft.com/office/powerpoint/2010/main" val="1529250149"/>
              </p:ext>
            </p:extLst>
          </p:nvPr>
        </p:nvGraphicFramePr>
        <p:xfrm>
          <a:off x="557213" y="1072198"/>
          <a:ext cx="9577385" cy="4159920"/>
        </p:xfrm>
        <a:graphic>
          <a:graphicData uri="http://schemas.openxmlformats.org/drawingml/2006/table">
            <a:tbl>
              <a:tblPr firstRow="1" bandRow="1">
                <a:tableStyleId>{5940675A-B579-460E-94D1-54222C63F5DA}</a:tableStyleId>
              </a:tblPr>
              <a:tblGrid>
                <a:gridCol w="1720244">
                  <a:extLst>
                    <a:ext uri="{9D8B030D-6E8A-4147-A177-3AD203B41FA5}">
                      <a16:colId xmlns:a16="http://schemas.microsoft.com/office/drawing/2014/main" val="20000"/>
                    </a:ext>
                  </a:extLst>
                </a:gridCol>
                <a:gridCol w="998802">
                  <a:extLst>
                    <a:ext uri="{9D8B030D-6E8A-4147-A177-3AD203B41FA5}">
                      <a16:colId xmlns:a16="http://schemas.microsoft.com/office/drawing/2014/main" val="20001"/>
                    </a:ext>
                  </a:extLst>
                </a:gridCol>
                <a:gridCol w="1156311">
                  <a:extLst>
                    <a:ext uri="{9D8B030D-6E8A-4147-A177-3AD203B41FA5}">
                      <a16:colId xmlns:a16="http://schemas.microsoft.com/office/drawing/2014/main" val="20002"/>
                    </a:ext>
                  </a:extLst>
                </a:gridCol>
                <a:gridCol w="904026">
                  <a:extLst>
                    <a:ext uri="{9D8B030D-6E8A-4147-A177-3AD203B41FA5}">
                      <a16:colId xmlns:a16="http://schemas.microsoft.com/office/drawing/2014/main" val="20003"/>
                    </a:ext>
                  </a:extLst>
                </a:gridCol>
                <a:gridCol w="904026">
                  <a:extLst>
                    <a:ext uri="{9D8B030D-6E8A-4147-A177-3AD203B41FA5}">
                      <a16:colId xmlns:a16="http://schemas.microsoft.com/office/drawing/2014/main" val="20004"/>
                    </a:ext>
                  </a:extLst>
                </a:gridCol>
                <a:gridCol w="1244439">
                  <a:extLst>
                    <a:ext uri="{9D8B030D-6E8A-4147-A177-3AD203B41FA5}">
                      <a16:colId xmlns:a16="http://schemas.microsoft.com/office/drawing/2014/main" val="20005"/>
                    </a:ext>
                  </a:extLst>
                </a:gridCol>
                <a:gridCol w="659779">
                  <a:extLst>
                    <a:ext uri="{9D8B030D-6E8A-4147-A177-3AD203B41FA5}">
                      <a16:colId xmlns:a16="http://schemas.microsoft.com/office/drawing/2014/main" val="20006"/>
                    </a:ext>
                  </a:extLst>
                </a:gridCol>
                <a:gridCol w="824100">
                  <a:extLst>
                    <a:ext uri="{9D8B030D-6E8A-4147-A177-3AD203B41FA5}">
                      <a16:colId xmlns:a16="http://schemas.microsoft.com/office/drawing/2014/main" val="20007"/>
                    </a:ext>
                  </a:extLst>
                </a:gridCol>
                <a:gridCol w="1165658">
                  <a:extLst>
                    <a:ext uri="{9D8B030D-6E8A-4147-A177-3AD203B41FA5}">
                      <a16:colId xmlns:a16="http://schemas.microsoft.com/office/drawing/2014/main" val="20008"/>
                    </a:ext>
                  </a:extLst>
                </a:gridCol>
              </a:tblGrid>
              <a:tr h="199677">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掲載エリア</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形式</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タイミング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保証形態</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掲載期間</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想定表示回数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枠数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台数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r>
                        <a:rPr kumimoji="1" lang="ja-JP" altLang="en-US" sz="800" b="0" i="0">
                          <a:solidFill>
                            <a:srgbClr val="F3F1EF"/>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endParaRPr kumimoji="1" lang="ja-JP" altLang="en-US" sz="800" b="0" i="0">
                        <a:solidFill>
                          <a:srgbClr val="F3F1EF"/>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2B3A5B"/>
                    </a:solidFill>
                  </a:tcPr>
                </a:tc>
                <a:extLst>
                  <a:ext uri="{0D108BD9-81ED-4DB2-BD59-A6C34878D82A}">
                    <a16:rowId xmlns:a16="http://schemas.microsoft.com/office/drawing/2014/main" val="10000"/>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東京</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1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動画</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音声あり</a:t>
                      </a:r>
                      <a:b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b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最大</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秒</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Collaboration</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Video Ads</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終了後</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indent="0" algn="ctr">
                        <a:buFont typeface="Arial" charset="0"/>
                        <a:buNone/>
                      </a:pP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掲載保証</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週間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掲載開始</a:t>
                      </a:r>
                      <a:endPar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1,000,000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東京</a:t>
                      </a: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[HALF]</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500,000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4</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190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@3.8</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4868615"/>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神奈川</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300,000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01572106"/>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埼玉</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1773747"/>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千葉</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37158059"/>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名古屋</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46277771"/>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京都</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81025810"/>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大阪</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250,000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50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63317004"/>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神戸</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435659"/>
                  </a:ext>
                </a:extLst>
              </a:tr>
              <a:tr h="323642">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福岡</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8316076"/>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札幌</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57086619"/>
                  </a:ext>
                </a:extLst>
              </a:tr>
            </a:tbl>
          </a:graphicData>
        </a:graphic>
      </p:graphicFrame>
      <p:sp>
        <p:nvSpPr>
          <p:cNvPr id="20" name="テキスト ボックス 10">
            <a:extLst>
              <a:ext uri="{FF2B5EF4-FFF2-40B4-BE49-F238E27FC236}">
                <a16:creationId xmlns:a16="http://schemas.microsoft.com/office/drawing/2014/main" id="{57210BD1-31E9-4401-A2B9-577416270BC6}"/>
              </a:ext>
            </a:extLst>
          </p:cNvPr>
          <p:cNvSpPr txBox="1">
            <a:spLocks noChangeArrowheads="1"/>
          </p:cNvSpPr>
          <p:nvPr/>
        </p:nvSpPr>
        <p:spPr bwMode="auto">
          <a:xfrm>
            <a:off x="461963" y="5236845"/>
            <a:ext cx="9061450"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表示回数及び表示単価はあくまで目安です。タクシーの営業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の掲載キャプチャはご用意できませんので、予めご容赦ください。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59480" name="タイトル 1">
            <a:extLst>
              <a:ext uri="{FF2B5EF4-FFF2-40B4-BE49-F238E27FC236}">
                <a16:creationId xmlns:a16="http://schemas.microsoft.com/office/drawing/2014/main" id="{780BE9C4-B475-4329-B8AE-C5AFC32DCD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地域別 広告メニュー 詳細</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629083"/>
            <a:ext cx="3860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掲載事例：株式会社フジテレビジョン「</a:t>
            </a:r>
            <a:r>
              <a:rPr lang="en-US" altLang="ja-JP" sz="800" dirty="0">
                <a:solidFill>
                  <a:srgbClr val="4D4D4C"/>
                </a:solidFill>
                <a:latin typeface="游明朝" panose="02020400000000000000" pitchFamily="18" charset="-128"/>
                <a:ea typeface="游明朝" panose="02020400000000000000" pitchFamily="18" charset="-128"/>
              </a:rPr>
              <a:t>FOD</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タイトル：アクダマドライブ</a:t>
            </a:r>
          </a:p>
          <a:p>
            <a:pPr eaLnBrk="1" hangingPunct="1"/>
            <a:r>
              <a:rPr lang="ja-JP" altLang="en-US" sz="800">
                <a:solidFill>
                  <a:srgbClr val="4D4D4C"/>
                </a:solidFill>
                <a:latin typeface="游明朝" panose="02020400000000000000" pitchFamily="18" charset="-128"/>
                <a:ea typeface="游明朝" panose="02020400000000000000" pitchFamily="18" charset="-128"/>
              </a:rPr>
              <a:t>　　　　　</a:t>
            </a:r>
            <a:r>
              <a:rPr lang="en-US" altLang="ja-JP" sz="800" dirty="0">
                <a:solidFill>
                  <a:srgbClr val="4D4D4C"/>
                </a:solidFill>
                <a:latin typeface="游明朝" panose="02020400000000000000" pitchFamily="18" charset="-128"/>
                <a:ea typeface="游明朝" panose="02020400000000000000" pitchFamily="18" charset="-128"/>
              </a:rPr>
              <a:t>© </a:t>
            </a:r>
            <a:r>
              <a:rPr lang="ja-JP" altLang="en-US" sz="800">
                <a:solidFill>
                  <a:srgbClr val="4D4D4C"/>
                </a:solidFill>
                <a:latin typeface="游明朝" panose="02020400000000000000" pitchFamily="18" charset="-128"/>
                <a:ea typeface="游明朝" panose="02020400000000000000" pitchFamily="18" charset="-128"/>
              </a:rPr>
              <a:t>ぴえろ・</a:t>
            </a:r>
            <a:r>
              <a:rPr lang="en-US" altLang="ja-JP" sz="800" dirty="0">
                <a:solidFill>
                  <a:srgbClr val="4D4D4C"/>
                </a:solidFill>
                <a:latin typeface="游明朝" panose="02020400000000000000" pitchFamily="18" charset="-128"/>
                <a:ea typeface="游明朝" panose="02020400000000000000" pitchFamily="18" charset="-128"/>
              </a:rPr>
              <a:t>TooKyoGames</a:t>
            </a:r>
            <a:r>
              <a:rPr lang="ja-JP" altLang="en-US" sz="800">
                <a:solidFill>
                  <a:srgbClr val="4D4D4C"/>
                </a:solidFill>
                <a:latin typeface="游明朝" panose="02020400000000000000" pitchFamily="18" charset="-128"/>
                <a:ea typeface="游明朝" panose="02020400000000000000" pitchFamily="18" charset="-128"/>
              </a:rPr>
              <a:t>／アクダマドライブ製作委員会</a:t>
            </a: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530512"/>
            <a:ext cx="8045792"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乗車から約</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25</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分後に始まる最大</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10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分の動画を放映できるプランです。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空港への移動など長距離走行のタクシーユーザーに向けて、</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30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秒では伝えきれないリッチな動画を配信できます。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extLst>
              <p:ext uri="{D42A27DB-BD31-4B8C-83A1-F6EECF244321}">
                <p14:modId xmlns:p14="http://schemas.microsoft.com/office/powerpoint/2010/main" val="3231988480"/>
              </p:ext>
            </p:extLst>
          </p:nvPr>
        </p:nvGraphicFramePr>
        <p:xfrm>
          <a:off x="6064250" y="1146176"/>
          <a:ext cx="4083050" cy="4661241"/>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Long</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Video</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Ads</a:t>
                      </a:r>
                      <a:endPar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31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乗車約</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分後</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8565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音声あり最大</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分：</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12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300,000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 </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2</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週</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600,000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回 </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4</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06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動画は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〜10</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分以内（詳細は入稿規定参照）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複数動画の組み合わせ可ただし</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本あたり</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分半以上であることが条件</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複数動画を組み合わせる場合、完パケの入稿必須</a:t>
                      </a:r>
                      <a:endParaRPr kumimoji="1" lang="en-US" altLang="ja-JP" sz="800" b="0" i="0" u="none" strike="noStrike" kern="1200" cap="none" spc="0" normalizeH="0" baseline="0" dirty="0">
                        <a:ln>
                          <a:noFill/>
                        </a:ln>
                        <a:solidFill>
                          <a:schemeClr val="tx1">
                            <a:lumMod val="75000"/>
                            <a:lumOff val="25000"/>
                          </a:schemeClr>
                        </a:solidFill>
                        <a:effectLst/>
                        <a:uLnTx/>
                        <a:uFillTx/>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同一素材の掲載は最大</a:t>
                      </a:r>
                      <a:r>
                        <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4</a:t>
                      </a: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ニュース番組など情報に流動性があるものは掲載不可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対談系の番組／インフォマーシャルは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5</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分以内とします</a:t>
                      </a:r>
                      <a:endParaRPr kumimoji="1" lang="en-US" altLang="ja-JP" sz="800" b="0" i="0" baseline="0" dirty="0">
                        <a:solidFill>
                          <a:schemeClr val="tx1">
                            <a:lumMod val="75000"/>
                            <a:lumOff val="25000"/>
                          </a:schemeClr>
                        </a:solidFill>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クリエイティブ考査基準は「掲載可否基準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エンドキャップ表示不可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最大入稿本数は</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途中差替え不可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入稿期日、レポーティングは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Standard Video Ads </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p>
                  </a:txBody>
                  <a:tcPr marL="91423" marR="91423" marT="45722" marB="45722">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3" name="正方形/長方形 2">
            <a:extLst>
              <a:ext uri="{FF2B5EF4-FFF2-40B4-BE49-F238E27FC236}">
                <a16:creationId xmlns:a16="http://schemas.microsoft.com/office/drawing/2014/main" id="{6910BD7A-1998-4A46-97E6-6CA7F02180D1}"/>
              </a:ext>
            </a:extLst>
          </p:cNvPr>
          <p:cNvSpPr/>
          <p:nvPr/>
        </p:nvSpPr>
        <p:spPr>
          <a:xfrm>
            <a:off x="820738" y="5267460"/>
            <a:ext cx="3860800" cy="46236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12" name="タイトル 1">
            <a:extLst>
              <a:ext uri="{FF2B5EF4-FFF2-40B4-BE49-F238E27FC236}">
                <a16:creationId xmlns:a16="http://schemas.microsoft.com/office/drawing/2014/main" id="{DAE16A19-ABCB-4225-AE4A-45558A4500E5}"/>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a:t>
            </a:r>
            <a:r>
              <a:rPr lang="en-US" altLang="ja-JP" dirty="0">
                <a:solidFill>
                  <a:srgbClr val="595959"/>
                </a:solidFill>
                <a:latin typeface="游明朝 Demibold" panose="02020600000000000000" pitchFamily="18" charset="-128"/>
                <a:ea typeface="游明朝 Demibold" panose="02020600000000000000" pitchFamily="18" charset="-128"/>
              </a:rPr>
              <a:t> </a:t>
            </a:r>
            <a:r>
              <a:rPr lang="ja-JP" altLang="en-US">
                <a:solidFill>
                  <a:srgbClr val="595959"/>
                </a:solidFill>
                <a:latin typeface="游明朝 Demibold" panose="02020600000000000000" pitchFamily="18" charset="-128"/>
                <a:ea typeface="游明朝 Demibold" panose="02020600000000000000" pitchFamily="18" charset="-128"/>
              </a:rPr>
              <a:t>詳細</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graphicFrame>
        <p:nvGraphicFramePr>
          <p:cNvPr id="17" name="表 17">
            <a:extLst>
              <a:ext uri="{FF2B5EF4-FFF2-40B4-BE49-F238E27FC236}">
                <a16:creationId xmlns:a16="http://schemas.microsoft.com/office/drawing/2014/main" id="{D8A96F56-838D-4516-9DDB-95EF2671EDE0}"/>
              </a:ext>
            </a:extLst>
          </p:cNvPr>
          <p:cNvGraphicFramePr>
            <a:graphicFrameLocks noGrp="1"/>
          </p:cNvGraphicFramePr>
          <p:nvPr>
            <p:extLst>
              <p:ext uri="{D42A27DB-BD31-4B8C-83A1-F6EECF244321}">
                <p14:modId xmlns:p14="http://schemas.microsoft.com/office/powerpoint/2010/main" val="3504069637"/>
              </p:ext>
            </p:extLst>
          </p:nvPr>
        </p:nvGraphicFramePr>
        <p:xfrm>
          <a:off x="499066" y="4097718"/>
          <a:ext cx="5085946" cy="1675559"/>
        </p:xfrm>
        <a:graphic>
          <a:graphicData uri="http://schemas.openxmlformats.org/drawingml/2006/table">
            <a:tbl>
              <a:tblPr/>
              <a:tblGrid>
                <a:gridCol w="1249052">
                  <a:extLst>
                    <a:ext uri="{9D8B030D-6E8A-4147-A177-3AD203B41FA5}">
                      <a16:colId xmlns:a16="http://schemas.microsoft.com/office/drawing/2014/main" val="1607818591"/>
                    </a:ext>
                  </a:extLst>
                </a:gridCol>
                <a:gridCol w="806823">
                  <a:extLst>
                    <a:ext uri="{9D8B030D-6E8A-4147-A177-3AD203B41FA5}">
                      <a16:colId xmlns:a16="http://schemas.microsoft.com/office/drawing/2014/main" val="20003"/>
                    </a:ext>
                  </a:extLst>
                </a:gridCol>
                <a:gridCol w="877865">
                  <a:extLst>
                    <a:ext uri="{9D8B030D-6E8A-4147-A177-3AD203B41FA5}">
                      <a16:colId xmlns:a16="http://schemas.microsoft.com/office/drawing/2014/main" val="20004"/>
                    </a:ext>
                  </a:extLst>
                </a:gridCol>
                <a:gridCol w="891456">
                  <a:extLst>
                    <a:ext uri="{9D8B030D-6E8A-4147-A177-3AD203B41FA5}">
                      <a16:colId xmlns:a16="http://schemas.microsoft.com/office/drawing/2014/main" val="20007"/>
                    </a:ext>
                  </a:extLst>
                </a:gridCol>
                <a:gridCol w="1260750">
                  <a:extLst>
                    <a:ext uri="{9D8B030D-6E8A-4147-A177-3AD203B41FA5}">
                      <a16:colId xmlns:a16="http://schemas.microsoft.com/office/drawing/2014/main" val="20008"/>
                    </a:ext>
                  </a:extLst>
                </a:gridCol>
              </a:tblGrid>
              <a:tr h="278021">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10000"/>
                  </a:ext>
                </a:extLst>
              </a:tr>
              <a:tr h="698769">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期間掲載</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52,000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@3.3</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698769">
                <a:tc vMerge="1">
                  <a:txBody>
                    <a:bodyPr/>
                    <a:lstStyle/>
                    <a:p>
                      <a:endParaRPr kumimoji="1" lang="ja-JP" altLang="en-US"/>
                    </a:p>
                  </a:txBody>
                  <a:tcPr/>
                </a:tc>
                <a:tc v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pic>
        <p:nvPicPr>
          <p:cNvPr id="5" name="図 4">
            <a:extLst>
              <a:ext uri="{FF2B5EF4-FFF2-40B4-BE49-F238E27FC236}">
                <a16:creationId xmlns:a16="http://schemas.microsoft.com/office/drawing/2014/main" id="{414F5D8B-AAA7-4BE1-A081-64112C7A69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38058" y="6421819"/>
            <a:ext cx="4176122" cy="774259"/>
          </a:xfrm>
          <a:prstGeom prst="rect">
            <a:avLst/>
          </a:prstGeom>
        </p:spPr>
      </p:pic>
      <p:pic>
        <p:nvPicPr>
          <p:cNvPr id="4" name="図 3">
            <a:extLst>
              <a:ext uri="{FF2B5EF4-FFF2-40B4-BE49-F238E27FC236}">
                <a16:creationId xmlns:a16="http://schemas.microsoft.com/office/drawing/2014/main" id="{FC921FC2-CE84-9647-93C5-5BC5A502542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7412" y="1146176"/>
            <a:ext cx="4185129" cy="2447590"/>
          </a:xfrm>
          <a:prstGeom prst="rect">
            <a:avLst/>
          </a:prstGeom>
        </p:spPr>
      </p:pic>
      <p:sp>
        <p:nvSpPr>
          <p:cNvPr id="10" name="正方形/長方形 13">
            <a:extLst>
              <a:ext uri="{FF2B5EF4-FFF2-40B4-BE49-F238E27FC236}">
                <a16:creationId xmlns:a16="http://schemas.microsoft.com/office/drawing/2014/main" id="{3D353200-1F35-4640-AE5D-DA79FB77EAA9}"/>
              </a:ext>
            </a:extLst>
          </p:cNvPr>
          <p:cNvSpPr>
            <a:spLocks noChangeArrowheads="1"/>
          </p:cNvSpPr>
          <p:nvPr/>
        </p:nvSpPr>
        <p:spPr bwMode="auto">
          <a:xfrm>
            <a:off x="468313" y="242325"/>
            <a:ext cx="27542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Long Video </a:t>
            </a:r>
            <a:r>
              <a:rPr lang="ja-JP" altLang="ja-JP" sz="1600" b="1">
                <a:solidFill>
                  <a:srgbClr val="595959"/>
                </a:solidFill>
                <a:latin typeface="游明朝 Demibold" panose="02020600000000000000" pitchFamily="18" charset="-128"/>
                <a:ea typeface="游明朝 Demibold" panose="02020600000000000000" pitchFamily="18" charset="-128"/>
              </a:rPr>
              <a:t>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テキスト プレースホルダー 2">
            <a:extLst>
              <a:ext uri="{FF2B5EF4-FFF2-40B4-BE49-F238E27FC236}">
                <a16:creationId xmlns:a16="http://schemas.microsoft.com/office/drawing/2014/main" id="{ECDF032A-D3FF-4062-B027-0D28BCDCF71E}"/>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販売開始にあたって</a:t>
            </a:r>
          </a:p>
        </p:txBody>
      </p:sp>
      <p:sp>
        <p:nvSpPr>
          <p:cNvPr id="11" name="직사각형 10">
            <a:extLst>
              <a:ext uri="{FF2B5EF4-FFF2-40B4-BE49-F238E27FC236}">
                <a16:creationId xmlns:a16="http://schemas.microsoft.com/office/drawing/2014/main" id="{7EC21A36-524E-4CB7-8B10-5270552CFFAB}"/>
              </a:ext>
            </a:extLst>
          </p:cNvPr>
          <p:cNvSpPr/>
          <p:nvPr/>
        </p:nvSpPr>
        <p:spPr>
          <a:xfrm>
            <a:off x="7115175" y="912813"/>
            <a:ext cx="3032125" cy="5718175"/>
          </a:xfrm>
          <a:prstGeom prst="rect">
            <a:avLst/>
          </a:prstGeom>
          <a:solidFill>
            <a:srgbClr val="F5F3F0"/>
          </a:solidFill>
          <a:ln w="6350">
            <a:solidFill>
              <a:srgbClr val="8A8B8A"/>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latin typeface="游明朝" panose="02020400000000000000" pitchFamily="18" charset="-128"/>
            </a:endParaRPr>
          </a:p>
        </p:txBody>
      </p:sp>
      <p:sp>
        <p:nvSpPr>
          <p:cNvPr id="9" name="テキスト ボックス 9">
            <a:extLst>
              <a:ext uri="{FF2B5EF4-FFF2-40B4-BE49-F238E27FC236}">
                <a16:creationId xmlns:a16="http://schemas.microsoft.com/office/drawing/2014/main" id="{26EE22E9-0D2C-4C7D-8719-A4143CB337B9}"/>
              </a:ext>
            </a:extLst>
          </p:cNvPr>
          <p:cNvSpPr txBox="1"/>
          <p:nvPr/>
        </p:nvSpPr>
        <p:spPr>
          <a:xfrm>
            <a:off x="7158038" y="971550"/>
            <a:ext cx="2992437" cy="5367816"/>
          </a:xfrm>
          <a:prstGeom prst="rect">
            <a:avLst/>
          </a:prstGeom>
          <a:noFill/>
        </p:spPr>
        <p:txBody>
          <a:bodyPr>
            <a:spAutoFit/>
          </a:bodyPr>
          <a:lstStyle/>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エントリーフォーマット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当社営業担当者</a:t>
            </a:r>
            <a:b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CC</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entry@tokyo-prime.jp</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件名：</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エントリー</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Tokyo Prime</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お申込案件（第</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希望）</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・代理店名：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出稿予定</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全て</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・掲載期間：</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・保証形態：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お申込案件（第</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希望）</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・代理店名：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出稿予定</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全て</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・掲載期間：</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・保証形態：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p:txBody>
      </p:sp>
      <p:sp>
        <p:nvSpPr>
          <p:cNvPr id="14" name="テキスト ボックス 9">
            <a:extLst>
              <a:ext uri="{FF2B5EF4-FFF2-40B4-BE49-F238E27FC236}">
                <a16:creationId xmlns:a16="http://schemas.microsoft.com/office/drawing/2014/main" id="{9CB72DDD-B671-4DE0-8F33-FE0D60646342}"/>
              </a:ext>
            </a:extLst>
          </p:cNvPr>
          <p:cNvSpPr txBox="1"/>
          <p:nvPr/>
        </p:nvSpPr>
        <p:spPr>
          <a:xfrm>
            <a:off x="490538" y="1228725"/>
            <a:ext cx="4951038" cy="695062"/>
          </a:xfrm>
          <a:prstGeom prst="rect">
            <a:avLst/>
          </a:prstGeom>
          <a:noFill/>
        </p:spPr>
        <p:txBody>
          <a:bodyPr wrap="square">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第</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希望までのエントリーを承ります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右記エントリーフォーマットに即してご連絡ください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初回申込のお取引先は掲載素材の事前考査を必須とさせていただきます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3332" name="テキスト ボックス 9">
            <a:extLst>
              <a:ext uri="{FF2B5EF4-FFF2-40B4-BE49-F238E27FC236}">
                <a16:creationId xmlns:a16="http://schemas.microsoft.com/office/drawing/2014/main" id="{CC8D4BA1-F1D9-422A-BC5A-03C7ED5ABD03}"/>
              </a:ext>
            </a:extLst>
          </p:cNvPr>
          <p:cNvSpPr txBox="1">
            <a:spLocks noChangeArrowheads="1"/>
          </p:cNvSpPr>
          <p:nvPr/>
        </p:nvSpPr>
        <p:spPr bwMode="auto">
          <a:xfrm>
            <a:off x="4381500" y="4832350"/>
            <a:ext cx="2260600" cy="2603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空き枠が出た場合／先着順</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9223" name="グループ化 6">
            <a:extLst>
              <a:ext uri="{FF2B5EF4-FFF2-40B4-BE49-F238E27FC236}">
                <a16:creationId xmlns:a16="http://schemas.microsoft.com/office/drawing/2014/main" id="{A69CA2AB-6376-445A-91F0-FE8E7FFE5C7D}"/>
              </a:ext>
            </a:extLst>
          </p:cNvPr>
          <p:cNvGrpSpPr>
            <a:grpSpLocks/>
          </p:cNvGrpSpPr>
          <p:nvPr/>
        </p:nvGrpSpPr>
        <p:grpSpPr bwMode="auto">
          <a:xfrm>
            <a:off x="925513" y="5894392"/>
            <a:ext cx="6202362" cy="404406"/>
            <a:chOff x="1155700" y="6487630"/>
            <a:chExt cx="6202283" cy="405525"/>
          </a:xfrm>
        </p:grpSpPr>
        <p:sp>
          <p:nvSpPr>
            <p:cNvPr id="9247" name="テキスト ボックス 9">
              <a:extLst>
                <a:ext uri="{FF2B5EF4-FFF2-40B4-BE49-F238E27FC236}">
                  <a16:creationId xmlns:a16="http://schemas.microsoft.com/office/drawing/2014/main" id="{295E7058-BD06-42D1-92B6-11A267782DD3}"/>
                </a:ext>
              </a:extLst>
            </p:cNvPr>
            <p:cNvSpPr txBox="1">
              <a:spLocks noChangeArrowheads="1"/>
            </p:cNvSpPr>
            <p:nvPr/>
          </p:nvSpPr>
          <p:spPr bwMode="auto">
            <a:xfrm>
              <a:off x="1155700" y="6487630"/>
              <a:ext cx="3070186" cy="4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31</a:t>
              </a:r>
              <a:r>
                <a:rPr lang="ja-JP" altLang="en-US" sz="1500" b="1">
                  <a:solidFill>
                    <a:srgbClr val="595959"/>
                  </a:solidFill>
                  <a:latin typeface="游明朝" panose="02020400000000000000" pitchFamily="18" charset="-128"/>
                  <a:ea typeface="游明朝" panose="02020400000000000000" pitchFamily="18" charset="-128"/>
                </a:rPr>
                <a:t>日（火）</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8" name="テキスト ボックス 9">
              <a:extLst>
                <a:ext uri="{FF2B5EF4-FFF2-40B4-BE49-F238E27FC236}">
                  <a16:creationId xmlns:a16="http://schemas.microsoft.com/office/drawing/2014/main" id="{889AA067-B608-4DD6-AC03-C254106BDF5E}"/>
                </a:ext>
              </a:extLst>
            </p:cNvPr>
            <p:cNvSpPr txBox="1">
              <a:spLocks noChangeArrowheads="1"/>
            </p:cNvSpPr>
            <p:nvPr/>
          </p:nvSpPr>
          <p:spPr bwMode="auto">
            <a:xfrm>
              <a:off x="4611643" y="6511508"/>
              <a:ext cx="2746340" cy="36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成約枠の申込期日</a:t>
              </a:r>
              <a:endParaRPr lang="en-US" altLang="ja-JP" sz="1300" b="1" dirty="0">
                <a:solidFill>
                  <a:srgbClr val="595959"/>
                </a:solidFill>
                <a:latin typeface="游明朝" panose="02020400000000000000" pitchFamily="18" charset="-128"/>
                <a:ea typeface="游明朝" panose="02020400000000000000" pitchFamily="18" charset="-128"/>
              </a:endParaRPr>
            </a:p>
          </p:txBody>
        </p:sp>
        <p:cxnSp>
          <p:nvCxnSpPr>
            <p:cNvPr id="6" name="直線コネクタ 5">
              <a:extLst>
                <a:ext uri="{FF2B5EF4-FFF2-40B4-BE49-F238E27FC236}">
                  <a16:creationId xmlns:a16="http://schemas.microsoft.com/office/drawing/2014/main" id="{BC305A37-0201-4505-A015-75C7381E2275}"/>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4" name="グループ化 32">
            <a:extLst>
              <a:ext uri="{FF2B5EF4-FFF2-40B4-BE49-F238E27FC236}">
                <a16:creationId xmlns:a16="http://schemas.microsoft.com/office/drawing/2014/main" id="{C498B068-E8CF-43BA-9726-099447F0A92F}"/>
              </a:ext>
            </a:extLst>
          </p:cNvPr>
          <p:cNvGrpSpPr>
            <a:grpSpLocks/>
          </p:cNvGrpSpPr>
          <p:nvPr/>
        </p:nvGrpSpPr>
        <p:grpSpPr bwMode="auto">
          <a:xfrm>
            <a:off x="925513" y="912813"/>
            <a:ext cx="6202362" cy="404812"/>
            <a:chOff x="1155700" y="6487630"/>
            <a:chExt cx="6202283" cy="404341"/>
          </a:xfrm>
        </p:grpSpPr>
        <p:sp>
          <p:nvSpPr>
            <p:cNvPr id="9244" name="テキスト ボックス 9">
              <a:extLst>
                <a:ext uri="{FF2B5EF4-FFF2-40B4-BE49-F238E27FC236}">
                  <a16:creationId xmlns:a16="http://schemas.microsoft.com/office/drawing/2014/main" id="{AC512559-5D90-4BAA-9980-509C5FB823B6}"/>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2</a:t>
              </a:r>
              <a:r>
                <a:rPr lang="ja-JP" altLang="en-US" sz="1500" b="1">
                  <a:solidFill>
                    <a:srgbClr val="595959"/>
                  </a:solidFill>
                  <a:latin typeface="游明朝" panose="02020400000000000000" pitchFamily="18" charset="-128"/>
                  <a:ea typeface="游明朝" panose="02020400000000000000" pitchFamily="18" charset="-128"/>
                </a:rPr>
                <a:t>日（月）</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5" name="テキスト ボックス 9">
              <a:extLst>
                <a:ext uri="{FF2B5EF4-FFF2-40B4-BE49-F238E27FC236}">
                  <a16:creationId xmlns:a16="http://schemas.microsoft.com/office/drawing/2014/main" id="{DC3B3C32-F476-4972-AF8C-D9B386426278}"/>
                </a:ext>
              </a:extLst>
            </p:cNvPr>
            <p:cNvSpPr txBox="1">
              <a:spLocks noChangeArrowheads="1"/>
            </p:cNvSpPr>
            <p:nvPr/>
          </p:nvSpPr>
          <p:spPr bwMode="auto">
            <a:xfrm>
              <a:off x="4611643" y="6511414"/>
              <a:ext cx="2746340" cy="36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エントリー開始</a:t>
              </a:r>
              <a:endParaRPr lang="en-US" altLang="ja-JP" sz="1300" b="1" dirty="0">
                <a:solidFill>
                  <a:srgbClr val="595959"/>
                </a:solidFill>
                <a:latin typeface="游明朝" panose="02020400000000000000" pitchFamily="18" charset="-128"/>
                <a:ea typeface="游明朝" panose="02020400000000000000" pitchFamily="18" charset="-128"/>
              </a:endParaRPr>
            </a:p>
          </p:txBody>
        </p:sp>
        <p:cxnSp>
          <p:nvCxnSpPr>
            <p:cNvPr id="36" name="直線コネクタ 35">
              <a:extLst>
                <a:ext uri="{FF2B5EF4-FFF2-40B4-BE49-F238E27FC236}">
                  <a16:creationId xmlns:a16="http://schemas.microsoft.com/office/drawing/2014/main" id="{C8982C3B-E85E-4CDF-95EA-3EE4C992DCDB}"/>
                </a:ext>
              </a:extLst>
            </p:cNvPr>
            <p:cNvCxnSpPr/>
            <p:nvPr/>
          </p:nvCxnSpPr>
          <p:spPr>
            <a:xfrm>
              <a:off x="4056025" y="6712793"/>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5" name="グループ化 36">
            <a:extLst>
              <a:ext uri="{FF2B5EF4-FFF2-40B4-BE49-F238E27FC236}">
                <a16:creationId xmlns:a16="http://schemas.microsoft.com/office/drawing/2014/main" id="{23E8E512-9CC8-47CA-8571-E8C89761445E}"/>
              </a:ext>
            </a:extLst>
          </p:cNvPr>
          <p:cNvGrpSpPr>
            <a:grpSpLocks/>
          </p:cNvGrpSpPr>
          <p:nvPr/>
        </p:nvGrpSpPr>
        <p:grpSpPr bwMode="auto">
          <a:xfrm>
            <a:off x="925513" y="2374904"/>
            <a:ext cx="6202362" cy="404406"/>
            <a:chOff x="1155700" y="6487630"/>
            <a:chExt cx="6202283" cy="405525"/>
          </a:xfrm>
        </p:grpSpPr>
        <p:sp>
          <p:nvSpPr>
            <p:cNvPr id="9241" name="テキスト ボックス 9">
              <a:extLst>
                <a:ext uri="{FF2B5EF4-FFF2-40B4-BE49-F238E27FC236}">
                  <a16:creationId xmlns:a16="http://schemas.microsoft.com/office/drawing/2014/main" id="{65C5618B-D934-4815-B20B-A72348DFC1AD}"/>
                </a:ext>
              </a:extLst>
            </p:cNvPr>
            <p:cNvSpPr txBox="1">
              <a:spLocks noChangeArrowheads="1"/>
            </p:cNvSpPr>
            <p:nvPr/>
          </p:nvSpPr>
          <p:spPr bwMode="auto">
            <a:xfrm>
              <a:off x="1155700" y="6487630"/>
              <a:ext cx="3070186" cy="4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4</a:t>
              </a:r>
              <a:r>
                <a:rPr lang="ja-JP" altLang="en-US" sz="1500" b="1">
                  <a:solidFill>
                    <a:srgbClr val="595959"/>
                  </a:solidFill>
                  <a:latin typeface="游明朝" panose="02020400000000000000" pitchFamily="18" charset="-128"/>
                  <a:ea typeface="游明朝" panose="02020400000000000000" pitchFamily="18" charset="-128"/>
                </a:rPr>
                <a:t>日（水）</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2" name="テキスト ボックス 9">
              <a:extLst>
                <a:ext uri="{FF2B5EF4-FFF2-40B4-BE49-F238E27FC236}">
                  <a16:creationId xmlns:a16="http://schemas.microsoft.com/office/drawing/2014/main" id="{B9B050A7-9647-402F-9EAC-ECFAF92CFA27}"/>
                </a:ext>
              </a:extLst>
            </p:cNvPr>
            <p:cNvSpPr txBox="1">
              <a:spLocks noChangeArrowheads="1"/>
            </p:cNvSpPr>
            <p:nvPr/>
          </p:nvSpPr>
          <p:spPr bwMode="auto">
            <a:xfrm>
              <a:off x="4611643" y="6511509"/>
              <a:ext cx="2746340" cy="3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エントリー終了</a:t>
              </a:r>
              <a:endParaRPr lang="en-US" altLang="ja-JP" sz="1300" b="1" dirty="0">
                <a:solidFill>
                  <a:srgbClr val="595959"/>
                </a:solidFill>
                <a:latin typeface="游明朝" panose="02020400000000000000" pitchFamily="18" charset="-128"/>
                <a:ea typeface="游明朝" panose="02020400000000000000" pitchFamily="18" charset="-128"/>
              </a:endParaRPr>
            </a:p>
          </p:txBody>
        </p:sp>
        <p:cxnSp>
          <p:nvCxnSpPr>
            <p:cNvPr id="40" name="直線コネクタ 39">
              <a:extLst>
                <a:ext uri="{FF2B5EF4-FFF2-40B4-BE49-F238E27FC236}">
                  <a16:creationId xmlns:a16="http://schemas.microsoft.com/office/drawing/2014/main" id="{12DD5B8F-55D0-4357-8E41-D60C317F3E84}"/>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6" name="グループ化 48">
            <a:extLst>
              <a:ext uri="{FF2B5EF4-FFF2-40B4-BE49-F238E27FC236}">
                <a16:creationId xmlns:a16="http://schemas.microsoft.com/office/drawing/2014/main" id="{AC03A9AE-C896-4C67-8BB8-0A720F5CC601}"/>
              </a:ext>
            </a:extLst>
          </p:cNvPr>
          <p:cNvGrpSpPr>
            <a:grpSpLocks/>
          </p:cNvGrpSpPr>
          <p:nvPr/>
        </p:nvGrpSpPr>
        <p:grpSpPr bwMode="auto">
          <a:xfrm>
            <a:off x="925513" y="4492617"/>
            <a:ext cx="6202362" cy="404406"/>
            <a:chOff x="1155700" y="6487630"/>
            <a:chExt cx="6202283" cy="403935"/>
          </a:xfrm>
        </p:grpSpPr>
        <p:sp>
          <p:nvSpPr>
            <p:cNvPr id="9238" name="テキスト ボックス 9">
              <a:extLst>
                <a:ext uri="{FF2B5EF4-FFF2-40B4-BE49-F238E27FC236}">
                  <a16:creationId xmlns:a16="http://schemas.microsoft.com/office/drawing/2014/main" id="{59DD1E60-38BB-4C40-9944-54FF0BC0D05D}"/>
                </a:ext>
              </a:extLst>
            </p:cNvPr>
            <p:cNvSpPr txBox="1">
              <a:spLocks noChangeArrowheads="1"/>
            </p:cNvSpPr>
            <p:nvPr/>
          </p:nvSpPr>
          <p:spPr bwMode="auto">
            <a:xfrm>
              <a:off x="1155700" y="6487630"/>
              <a:ext cx="3325770" cy="403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日（水）</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9" name="テキスト ボックス 9">
              <a:extLst>
                <a:ext uri="{FF2B5EF4-FFF2-40B4-BE49-F238E27FC236}">
                  <a16:creationId xmlns:a16="http://schemas.microsoft.com/office/drawing/2014/main" id="{2DF62F03-0E0A-49C7-BCBD-57C47A52B6B2}"/>
                </a:ext>
              </a:extLst>
            </p:cNvPr>
            <p:cNvSpPr txBox="1">
              <a:spLocks noChangeArrowheads="1"/>
            </p:cNvSpPr>
            <p:nvPr/>
          </p:nvSpPr>
          <p:spPr bwMode="auto">
            <a:xfrm>
              <a:off x="4611643" y="6511415"/>
              <a:ext cx="2746340" cy="361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通常販売開始</a:t>
              </a:r>
            </a:p>
          </p:txBody>
        </p:sp>
        <p:cxnSp>
          <p:nvCxnSpPr>
            <p:cNvPr id="52" name="直線コネクタ 51">
              <a:extLst>
                <a:ext uri="{FF2B5EF4-FFF2-40B4-BE49-F238E27FC236}">
                  <a16:creationId xmlns:a16="http://schemas.microsoft.com/office/drawing/2014/main" id="{A0B246F2-8A84-4820-A729-8DFCAFF664B3}"/>
                </a:ext>
              </a:extLst>
            </p:cNvPr>
            <p:cNvCxnSpPr>
              <a:cxnSpLocks/>
            </p:cNvCxnSpPr>
            <p:nvPr/>
          </p:nvCxnSpPr>
          <p:spPr>
            <a:xfrm>
              <a:off x="4287797" y="6712792"/>
              <a:ext cx="193673"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7" name="グループ化 52">
            <a:extLst>
              <a:ext uri="{FF2B5EF4-FFF2-40B4-BE49-F238E27FC236}">
                <a16:creationId xmlns:a16="http://schemas.microsoft.com/office/drawing/2014/main" id="{217F7CEA-3B6E-46B2-AF14-5FE92D53EA2C}"/>
              </a:ext>
            </a:extLst>
          </p:cNvPr>
          <p:cNvGrpSpPr>
            <a:grpSpLocks/>
          </p:cNvGrpSpPr>
          <p:nvPr/>
        </p:nvGrpSpPr>
        <p:grpSpPr bwMode="auto">
          <a:xfrm>
            <a:off x="925513" y="5213354"/>
            <a:ext cx="6202362" cy="404406"/>
            <a:chOff x="1155700" y="6487630"/>
            <a:chExt cx="6202283" cy="405525"/>
          </a:xfrm>
        </p:grpSpPr>
        <p:sp>
          <p:nvSpPr>
            <p:cNvPr id="9235" name="テキスト ボックス 9">
              <a:extLst>
                <a:ext uri="{FF2B5EF4-FFF2-40B4-BE49-F238E27FC236}">
                  <a16:creationId xmlns:a16="http://schemas.microsoft.com/office/drawing/2014/main" id="{235795ED-86BF-4D91-985B-BA3F537A5DC8}"/>
                </a:ext>
              </a:extLst>
            </p:cNvPr>
            <p:cNvSpPr txBox="1">
              <a:spLocks noChangeArrowheads="1"/>
            </p:cNvSpPr>
            <p:nvPr/>
          </p:nvSpPr>
          <p:spPr bwMode="auto">
            <a:xfrm>
              <a:off x="1155700" y="6487630"/>
              <a:ext cx="3325770" cy="4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日（水）</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6" name="テキスト ボックス 9">
              <a:extLst>
                <a:ext uri="{FF2B5EF4-FFF2-40B4-BE49-F238E27FC236}">
                  <a16:creationId xmlns:a16="http://schemas.microsoft.com/office/drawing/2014/main" id="{2768D49C-3019-4170-BCD2-EB9AEB9DF3B8}"/>
                </a:ext>
              </a:extLst>
            </p:cNvPr>
            <p:cNvSpPr txBox="1">
              <a:spLocks noChangeArrowheads="1"/>
            </p:cNvSpPr>
            <p:nvPr/>
          </p:nvSpPr>
          <p:spPr bwMode="auto">
            <a:xfrm>
              <a:off x="4611643" y="6511509"/>
              <a:ext cx="2746340" cy="3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仮押え受付開始</a:t>
              </a:r>
              <a:endParaRPr lang="en-US" altLang="ja-JP" sz="1300" b="1" dirty="0">
                <a:solidFill>
                  <a:srgbClr val="595959"/>
                </a:solidFill>
                <a:latin typeface="游明朝" panose="02020400000000000000" pitchFamily="18" charset="-128"/>
                <a:ea typeface="游明朝" panose="02020400000000000000" pitchFamily="18" charset="-128"/>
              </a:endParaRPr>
            </a:p>
          </p:txBody>
        </p:sp>
        <p:cxnSp>
          <p:nvCxnSpPr>
            <p:cNvPr id="56" name="直線コネクタ 55">
              <a:extLst>
                <a:ext uri="{FF2B5EF4-FFF2-40B4-BE49-F238E27FC236}">
                  <a16:creationId xmlns:a16="http://schemas.microsoft.com/office/drawing/2014/main" id="{A3BF5FB1-670D-4D3A-93F2-9AE3EDFDBADE}"/>
                </a:ext>
              </a:extLst>
            </p:cNvPr>
            <p:cNvCxnSpPr>
              <a:cxnSpLocks/>
            </p:cNvCxnSpPr>
            <p:nvPr/>
          </p:nvCxnSpPr>
          <p:spPr>
            <a:xfrm>
              <a:off x="4287797" y="6713679"/>
              <a:ext cx="193673"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8" name="グループ化 12">
            <a:extLst>
              <a:ext uri="{FF2B5EF4-FFF2-40B4-BE49-F238E27FC236}">
                <a16:creationId xmlns:a16="http://schemas.microsoft.com/office/drawing/2014/main" id="{1049818C-5622-495B-AC24-FDA90EA14DAA}"/>
              </a:ext>
            </a:extLst>
          </p:cNvPr>
          <p:cNvGrpSpPr>
            <a:grpSpLocks/>
          </p:cNvGrpSpPr>
          <p:nvPr/>
        </p:nvGrpSpPr>
        <p:grpSpPr bwMode="auto">
          <a:xfrm>
            <a:off x="490537" y="3006725"/>
            <a:ext cx="6637338" cy="1072887"/>
            <a:chOff x="721852" y="3323566"/>
            <a:chExt cx="6636131" cy="1073267"/>
          </a:xfrm>
        </p:grpSpPr>
        <p:grpSp>
          <p:nvGrpSpPr>
            <p:cNvPr id="9230" name="グループ化 44">
              <a:extLst>
                <a:ext uri="{FF2B5EF4-FFF2-40B4-BE49-F238E27FC236}">
                  <a16:creationId xmlns:a16="http://schemas.microsoft.com/office/drawing/2014/main" id="{DF47FD1C-659C-4EBD-8AA7-B00D23741EAE}"/>
                </a:ext>
              </a:extLst>
            </p:cNvPr>
            <p:cNvGrpSpPr>
              <a:grpSpLocks/>
            </p:cNvGrpSpPr>
            <p:nvPr/>
          </p:nvGrpSpPr>
          <p:grpSpPr bwMode="auto">
            <a:xfrm>
              <a:off x="1155161" y="3323566"/>
              <a:ext cx="6202822" cy="404549"/>
              <a:chOff x="1155161" y="6487630"/>
              <a:chExt cx="6202822" cy="404549"/>
            </a:xfrm>
          </p:grpSpPr>
          <p:sp>
            <p:nvSpPr>
              <p:cNvPr id="9232" name="テキスト ボックス 9">
                <a:extLst>
                  <a:ext uri="{FF2B5EF4-FFF2-40B4-BE49-F238E27FC236}">
                    <a16:creationId xmlns:a16="http://schemas.microsoft.com/office/drawing/2014/main" id="{613A2902-F89D-44AD-95E4-BEB85B83BA24}"/>
                  </a:ext>
                </a:extLst>
              </p:cNvPr>
              <p:cNvSpPr txBox="1">
                <a:spLocks noChangeArrowheads="1"/>
              </p:cNvSpPr>
              <p:nvPr/>
            </p:nvSpPr>
            <p:spPr bwMode="auto">
              <a:xfrm>
                <a:off x="1155161" y="6487630"/>
                <a:ext cx="3326795" cy="40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5</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dirty="0">
                    <a:solidFill>
                      <a:srgbClr val="595959"/>
                    </a:solidFill>
                    <a:latin typeface="游明朝" panose="02020400000000000000" pitchFamily="18" charset="-128"/>
                    <a:ea typeface="游明朝" panose="02020400000000000000" pitchFamily="18" charset="-128"/>
                  </a:rPr>
                  <a:t>15</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3" name="テキスト ボックス 9">
                <a:extLst>
                  <a:ext uri="{FF2B5EF4-FFF2-40B4-BE49-F238E27FC236}">
                    <a16:creationId xmlns:a16="http://schemas.microsoft.com/office/drawing/2014/main" id="{4DD35B20-7487-4CC5-8AA8-BA67B341A1BB}"/>
                  </a:ext>
                </a:extLst>
              </p:cNvPr>
              <p:cNvSpPr txBox="1">
                <a:spLocks noChangeArrowheads="1"/>
              </p:cNvSpPr>
              <p:nvPr/>
            </p:nvSpPr>
            <p:spPr bwMode="auto">
              <a:xfrm>
                <a:off x="4612107" y="6511451"/>
                <a:ext cx="2745876" cy="36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ご成約可否連絡</a:t>
                </a:r>
              </a:p>
            </p:txBody>
          </p:sp>
          <p:cxnSp>
            <p:nvCxnSpPr>
              <p:cNvPr id="48" name="直線コネクタ 47">
                <a:extLst>
                  <a:ext uri="{FF2B5EF4-FFF2-40B4-BE49-F238E27FC236}">
                    <a16:creationId xmlns:a16="http://schemas.microsoft.com/office/drawing/2014/main" id="{9B14FB57-69D7-43E1-A36E-AA817444B4B2}"/>
                  </a:ext>
                </a:extLst>
              </p:cNvPr>
              <p:cNvCxnSpPr>
                <a:cxnSpLocks/>
              </p:cNvCxnSpPr>
              <p:nvPr/>
            </p:nvCxnSpPr>
            <p:spPr>
              <a:xfrm>
                <a:off x="4288316" y="6713135"/>
                <a:ext cx="193640" cy="0"/>
              </a:xfrm>
              <a:prstGeom prst="line">
                <a:avLst/>
              </a:prstGeom>
              <a:ln w="12700"/>
            </p:spPr>
            <p:style>
              <a:lnRef idx="1">
                <a:schemeClr val="dk1"/>
              </a:lnRef>
              <a:fillRef idx="0">
                <a:schemeClr val="dk1"/>
              </a:fillRef>
              <a:effectRef idx="0">
                <a:schemeClr val="dk1"/>
              </a:effectRef>
              <a:fontRef idx="minor">
                <a:schemeClr val="tx1"/>
              </a:fontRef>
            </p:style>
          </p:cxnSp>
        </p:grpSp>
        <p:sp>
          <p:nvSpPr>
            <p:cNvPr id="59" name="テキスト ボックス 9">
              <a:extLst>
                <a:ext uri="{FF2B5EF4-FFF2-40B4-BE49-F238E27FC236}">
                  <a16:creationId xmlns:a16="http://schemas.microsoft.com/office/drawing/2014/main" id="{A7A81DF6-08D6-43CD-8301-33B9BCFBEEF0}"/>
                </a:ext>
              </a:extLst>
            </p:cNvPr>
            <p:cNvSpPr txBox="1"/>
            <p:nvPr/>
          </p:nvSpPr>
          <p:spPr>
            <a:xfrm>
              <a:off x="721852" y="3701525"/>
              <a:ext cx="6473862" cy="695308"/>
            </a:xfrm>
            <a:prstGeom prst="rect">
              <a:avLst/>
            </a:prstGeom>
            <a:noFill/>
          </p:spPr>
          <p:txBody>
            <a:bodyPr wrap="square">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成約内容は弊社にて選定させていだきます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別途お申込みを頂戴いたしますが、成約可否連絡をもって契約の成立とし、キャンセル規定に則った違約金を頂戴いたします（</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P.44</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参照）</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776701A-DBA1-0046-8408-B79E9DD148A4}"/>
              </a:ext>
            </a:extLst>
          </p:cNvPr>
          <p:cNvPicPr>
            <a:picLocks noChangeAspect="1"/>
          </p:cNvPicPr>
          <p:nvPr/>
        </p:nvPicPr>
        <p:blipFill>
          <a:blip r:embed="rId2"/>
          <a:stretch>
            <a:fillRect/>
          </a:stretch>
        </p:blipFill>
        <p:spPr>
          <a:xfrm>
            <a:off x="887413" y="1142117"/>
            <a:ext cx="4149686" cy="2433796"/>
          </a:xfrm>
          <a:prstGeom prst="rect">
            <a:avLst/>
          </a:prstGeom>
        </p:spPr>
      </p:pic>
      <p:sp>
        <p:nvSpPr>
          <p:cNvPr id="12" name="タイトル 1">
            <a:extLst>
              <a:ext uri="{FF2B5EF4-FFF2-40B4-BE49-F238E27FC236}">
                <a16:creationId xmlns:a16="http://schemas.microsoft.com/office/drawing/2014/main" id="{FB61F0C2-540D-AF49-849E-7D816C73AAD1}"/>
              </a:ext>
            </a:extLst>
          </p:cNvPr>
          <p:cNvSpPr>
            <a:spLocks noGrp="1" noChangeArrowheads="1"/>
          </p:cNvSpPr>
          <p:nvPr>
            <p:ph type="title"/>
          </p:nvPr>
        </p:nvSpPr>
        <p:spPr bwMode="auto">
          <a:xfrm>
            <a:off x="1" y="6573838"/>
            <a:ext cx="10691812"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シートベルト着用アナウンスメニュー</a:t>
            </a:r>
            <a:r>
              <a:rPr lang="en-US" altLang="ja-JP" dirty="0">
                <a:solidFill>
                  <a:srgbClr val="595959"/>
                </a:solidFill>
                <a:latin typeface="游明朝 Demibold" panose="02020600000000000000" pitchFamily="18" charset="-128"/>
                <a:ea typeface="游明朝 Demibold" panose="02020600000000000000" pitchFamily="18" charset="-128"/>
              </a:rPr>
              <a:t> </a:t>
            </a:r>
            <a:r>
              <a:rPr lang="ja-JP" altLang="en-US">
                <a:solidFill>
                  <a:srgbClr val="595959"/>
                </a:solidFill>
                <a:latin typeface="游明朝 Demibold" panose="02020600000000000000" pitchFamily="18" charset="-128"/>
                <a:ea typeface="游明朝 Demibold" panose="02020600000000000000" pitchFamily="18" charset="-128"/>
              </a:rPr>
              <a:t>詳細</a:t>
            </a:r>
          </a:p>
        </p:txBody>
      </p:sp>
      <p:sp>
        <p:nvSpPr>
          <p:cNvPr id="13" name="Text Box 7">
            <a:extLst>
              <a:ext uri="{FF2B5EF4-FFF2-40B4-BE49-F238E27FC236}">
                <a16:creationId xmlns:a16="http://schemas.microsoft.com/office/drawing/2014/main" id="{98779B39-CDFF-9E41-839F-15E026AD0D2E}"/>
              </a:ext>
            </a:extLst>
          </p:cNvPr>
          <p:cNvSpPr txBox="1">
            <a:spLocks noChangeArrowheads="1"/>
          </p:cNvSpPr>
          <p:nvPr/>
        </p:nvSpPr>
        <p:spPr bwMode="auto">
          <a:xfrm>
            <a:off x="500406" y="537325"/>
            <a:ext cx="9900894" cy="5543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nSpc>
                <a:spcPct val="130000"/>
              </a:lnSpc>
            </a:pP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rPr>
              <a:t>Premium Video Ads [FULL] </a:t>
            </a: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の広告主が、掲載週で自社商品とタイアップしたシートベルト着用動画を掲載できるメニューです。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a:p>
            <a:pPr>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シートベルト着用を促すタイミングから動画を流せるため、乗客のアテンションを集めやすくなります。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p:txBody>
      </p:sp>
      <p:graphicFrame>
        <p:nvGraphicFramePr>
          <p:cNvPr id="14" name="表 13">
            <a:extLst>
              <a:ext uri="{FF2B5EF4-FFF2-40B4-BE49-F238E27FC236}">
                <a16:creationId xmlns:a16="http://schemas.microsoft.com/office/drawing/2014/main" id="{A439A774-9BBA-3F4A-B6A5-7655779EAB61}"/>
              </a:ext>
            </a:extLst>
          </p:cNvPr>
          <p:cNvGraphicFramePr>
            <a:graphicFrameLocks noGrp="1"/>
          </p:cNvGraphicFramePr>
          <p:nvPr>
            <p:extLst>
              <p:ext uri="{D42A27DB-BD31-4B8C-83A1-F6EECF244321}">
                <p14:modId xmlns:p14="http://schemas.microsoft.com/office/powerpoint/2010/main" val="2244904975"/>
              </p:ext>
            </p:extLst>
          </p:nvPr>
        </p:nvGraphicFramePr>
        <p:xfrm>
          <a:off x="6108357" y="1151400"/>
          <a:ext cx="4294666" cy="4833300"/>
        </p:xfrm>
        <a:graphic>
          <a:graphicData uri="http://schemas.openxmlformats.org/drawingml/2006/table">
            <a:tbl>
              <a:tblPr firstRow="1" bandRow="1">
                <a:tableStyleId>{2D5ABB26-0587-4C30-8999-92F81FD0307C}</a:tableStyleId>
              </a:tblPr>
              <a:tblGrid>
                <a:gridCol w="978184">
                  <a:extLst>
                    <a:ext uri="{9D8B030D-6E8A-4147-A177-3AD203B41FA5}">
                      <a16:colId xmlns:a16="http://schemas.microsoft.com/office/drawing/2014/main" val="20000"/>
                    </a:ext>
                  </a:extLst>
                </a:gridCol>
                <a:gridCol w="3316482">
                  <a:extLst>
                    <a:ext uri="{9D8B030D-6E8A-4147-A177-3AD203B41FA5}">
                      <a16:colId xmlns:a16="http://schemas.microsoft.com/office/drawing/2014/main" val="20001"/>
                    </a:ext>
                  </a:extLst>
                </a:gridCol>
              </a:tblGrid>
              <a:tr h="4152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一部端末には放映されません</a:t>
                      </a:r>
                      <a:endParaRPr kumimoji="1" lang="ja-JP" altLang="en-US" sz="7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4843">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526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発車直後</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72170">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〜15</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一部の車両では音声が出ない可能性があります</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305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2,800,000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1308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■掲載可否基準及び注意事項</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該当週に</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Premium Video Ads{FULL}</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の広告主限定です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同時入稿本数は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本まで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シートベルト着用アナウンス部分のレポートはお出しできません</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a:lnSpc>
                          <a:spcPct val="150000"/>
                        </a:lnSpc>
                      </a:pP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■クリエイティブについて</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商品</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サービスの直接的な訴求と捉えられるものは不可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ロゴ掲載は可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セリフは以下固定の文言＋一言（任意）とさせていただきます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）安全の為、シートベルトの着用をお願いいたします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）後部座席のシートベルト着用は義務化されています、シートベルトを締めましょう</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同一素材の放映可能期間は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ヶ月間とさせていただきます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考査は必須です。</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クリエイティブ考査基準は「掲載可否基準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」に準拠いたします</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txBody>
                  <a:tcPr marL="91423" marR="91423" marT="45722" marB="45722">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graphicFrame>
        <p:nvGraphicFramePr>
          <p:cNvPr id="18" name="表 6">
            <a:extLst>
              <a:ext uri="{FF2B5EF4-FFF2-40B4-BE49-F238E27FC236}">
                <a16:creationId xmlns:a16="http://schemas.microsoft.com/office/drawing/2014/main" id="{B432CD33-4AE6-2C45-9323-A7CB57F91DF6}"/>
              </a:ext>
            </a:extLst>
          </p:cNvPr>
          <p:cNvGraphicFramePr>
            <a:graphicFrameLocks noGrp="1"/>
          </p:cNvGraphicFramePr>
          <p:nvPr>
            <p:extLst>
              <p:ext uri="{D42A27DB-BD31-4B8C-83A1-F6EECF244321}">
                <p14:modId xmlns:p14="http://schemas.microsoft.com/office/powerpoint/2010/main" val="537273791"/>
              </p:ext>
            </p:extLst>
          </p:nvPr>
        </p:nvGraphicFramePr>
        <p:xfrm>
          <a:off x="537261" y="4343899"/>
          <a:ext cx="5359059" cy="1087120"/>
        </p:xfrm>
        <a:graphic>
          <a:graphicData uri="http://schemas.openxmlformats.org/drawingml/2006/table">
            <a:tbl>
              <a:tblPr firstRow="1" bandRow="1">
                <a:tableStyleId>{F5AB1C69-6EDB-4FF4-983F-18BD219EF322}</a:tableStyleId>
              </a:tblPr>
              <a:tblGrid>
                <a:gridCol w="1291539">
                  <a:extLst>
                    <a:ext uri="{9D8B030D-6E8A-4147-A177-3AD203B41FA5}">
                      <a16:colId xmlns:a16="http://schemas.microsoft.com/office/drawing/2014/main" val="3296458513"/>
                    </a:ext>
                  </a:extLst>
                </a:gridCol>
                <a:gridCol w="1143000">
                  <a:extLst>
                    <a:ext uri="{9D8B030D-6E8A-4147-A177-3AD203B41FA5}">
                      <a16:colId xmlns:a16="http://schemas.microsoft.com/office/drawing/2014/main" val="3621600783"/>
                    </a:ext>
                  </a:extLst>
                </a:gridCol>
                <a:gridCol w="927100">
                  <a:extLst>
                    <a:ext uri="{9D8B030D-6E8A-4147-A177-3AD203B41FA5}">
                      <a16:colId xmlns:a16="http://schemas.microsoft.com/office/drawing/2014/main" val="2829361384"/>
                    </a:ext>
                  </a:extLst>
                </a:gridCol>
                <a:gridCol w="861359">
                  <a:extLst>
                    <a:ext uri="{9D8B030D-6E8A-4147-A177-3AD203B41FA5}">
                      <a16:colId xmlns:a16="http://schemas.microsoft.com/office/drawing/2014/main" val="3177235041"/>
                    </a:ext>
                  </a:extLst>
                </a:gridCol>
                <a:gridCol w="1136061">
                  <a:extLst>
                    <a:ext uri="{9D8B030D-6E8A-4147-A177-3AD203B41FA5}">
                      <a16:colId xmlns:a16="http://schemas.microsoft.com/office/drawing/2014/main" val="2336186272"/>
                    </a:ext>
                  </a:extLst>
                </a:gridCol>
              </a:tblGrid>
              <a:tr h="370840">
                <a:tc>
                  <a:txBody>
                    <a:bodyPr/>
                    <a:lstStyle/>
                    <a:p>
                      <a:pPr algn="ctr"/>
                      <a:r>
                        <a:rPr kumimoji="1" lang="ja-JP" altLang="en-US" sz="1000" b="0">
                          <a:latin typeface="Yu Mincho" panose="02020400000000000000" pitchFamily="18" charset="-128"/>
                          <a:ea typeface="Yu Mincho" panose="02020400000000000000" pitchFamily="18" charset="-128"/>
                        </a:rPr>
                        <a:t>メニュー名</a:t>
                      </a:r>
                    </a:p>
                  </a:txBody>
                  <a:tcPr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保証形態</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掲載期間</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台数</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広告料金</a:t>
                      </a:r>
                      <a:r>
                        <a:rPr kumimoji="1" lang="ja-JP" altLang="en-US" sz="800" b="0">
                          <a:latin typeface="Yu Mincho" panose="02020400000000000000" pitchFamily="18" charset="-128"/>
                          <a:ea typeface="Yu Mincho" panose="02020400000000000000" pitchFamily="18" charset="-128"/>
                        </a:rPr>
                        <a:t>（税抜）</a:t>
                      </a:r>
                    </a:p>
                  </a:txBody>
                  <a:tcPr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370840">
                <a:tc>
                  <a:txBody>
                    <a:bodyPr/>
                    <a:lstStyle/>
                    <a:p>
                      <a:r>
                        <a:rPr kumimoji="1" lang="ja-JP" altLang="en-US" sz="1000" b="0" i="0" baseline="0">
                          <a:solidFill>
                            <a:schemeClr val="bg1"/>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txBody>
                  <a:tcPr anchor="ctr">
                    <a:lnL w="12700" cmpd="sng">
                      <a:noFill/>
                    </a:lnL>
                    <a:lnT w="19050" cap="flat" cmpd="sng" algn="ctr">
                      <a:solidFill>
                        <a:schemeClr val="bg1"/>
                      </a:solidFill>
                      <a:prstDash val="solid"/>
                      <a:round/>
                      <a:headEnd type="none" w="med" len="med"/>
                      <a:tailEnd type="none" w="med" len="med"/>
                    </a:lnT>
                    <a:lnB w="12700" cmpd="sng">
                      <a:noFill/>
                    </a:lnB>
                    <a:solidFill>
                      <a:srgbClr val="2B3A5B"/>
                    </a:solidFill>
                  </a:tcPr>
                </a:tc>
                <a:tc>
                  <a:txBody>
                    <a:bodyPr/>
                    <a:lstStyle/>
                    <a:p>
                      <a:pPr algn="ctr"/>
                      <a:r>
                        <a:rPr kumimoji="1" lang="ja-JP" altLang="en-US" sz="1000">
                          <a:solidFill>
                            <a:srgbClr val="2B3A5B"/>
                          </a:solidFill>
                          <a:latin typeface="Yu Mincho" panose="02020400000000000000" pitchFamily="18" charset="-128"/>
                          <a:ea typeface="Yu Mincho" panose="02020400000000000000" pitchFamily="18" charset="-128"/>
                        </a:rPr>
                        <a:t>期間</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ja-JP" altLang="en-US" sz="1000">
                          <a:solidFill>
                            <a:srgbClr val="2B3A5B"/>
                          </a:solidFill>
                          <a:latin typeface="Yu Mincho" panose="02020400000000000000" pitchFamily="18" charset="-128"/>
                          <a:ea typeface="Yu Mincho" panose="02020400000000000000" pitchFamily="18" charset="-128"/>
                        </a:rPr>
                        <a:t>掲載保証</a:t>
                      </a:r>
                    </a:p>
                  </a:txBody>
                  <a:tcPr anchor="ctr">
                    <a:lnT w="19050" cap="flat" cmpd="sng" algn="ctr">
                      <a:solidFill>
                        <a:schemeClr val="bg1"/>
                      </a:solidFill>
                      <a:prstDash val="solid"/>
                      <a:round/>
                      <a:headEnd type="none" w="med" len="med"/>
                      <a:tailEnd type="none" w="med" len="med"/>
                    </a:lnT>
                    <a:lnB w="12700" cmpd="sng">
                      <a:noFill/>
                    </a:lnB>
                  </a:tcPr>
                </a:tc>
                <a:tc>
                  <a:txBody>
                    <a:bodyPr/>
                    <a:lstStyle/>
                    <a:p>
                      <a:pPr algn="ctr"/>
                      <a:r>
                        <a:rPr kumimoji="1" lang="en-US" altLang="ja-JP" sz="1000" dirty="0">
                          <a:solidFill>
                            <a:srgbClr val="2B3A5B"/>
                          </a:solidFill>
                          <a:latin typeface="Yu Mincho" panose="02020400000000000000" pitchFamily="18" charset="-128"/>
                          <a:ea typeface="Yu Mincho" panose="02020400000000000000" pitchFamily="18" charset="-128"/>
                        </a:rPr>
                        <a:t>1</a:t>
                      </a:r>
                      <a:r>
                        <a:rPr kumimoji="1" lang="ja-JP" altLang="en-US" sz="1000">
                          <a:solidFill>
                            <a:srgbClr val="2B3A5B"/>
                          </a:solidFill>
                          <a:latin typeface="Yu Mincho" panose="02020400000000000000" pitchFamily="18" charset="-128"/>
                          <a:ea typeface="Yu Mincho" panose="02020400000000000000" pitchFamily="18" charset="-128"/>
                        </a:rPr>
                        <a:t>週間</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月曜日</a:t>
                      </a:r>
                      <a:endParaRPr kumimoji="1" lang="en-US" altLang="ja-JP" sz="7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午前</a:t>
                      </a:r>
                      <a:r>
                        <a:rPr kumimoji="1" lang="en-US" altLang="ja-JP" sz="700" dirty="0">
                          <a:solidFill>
                            <a:srgbClr val="2B3A5B"/>
                          </a:solidFill>
                          <a:latin typeface="Yu Mincho" panose="02020400000000000000" pitchFamily="18" charset="-128"/>
                          <a:ea typeface="Yu Mincho" panose="02020400000000000000" pitchFamily="18" charset="-128"/>
                        </a:rPr>
                        <a:t>0</a:t>
                      </a:r>
                      <a:r>
                        <a:rPr kumimoji="1" lang="ja-JP" altLang="en-US" sz="700">
                          <a:solidFill>
                            <a:srgbClr val="2B3A5B"/>
                          </a:solidFill>
                          <a:latin typeface="Yu Mincho" panose="02020400000000000000" pitchFamily="18" charset="-128"/>
                          <a:ea typeface="Yu Mincho" panose="02020400000000000000" pitchFamily="18" charset="-128"/>
                        </a:rPr>
                        <a:t>時</a:t>
                      </a:r>
                      <a:endParaRPr kumimoji="1" lang="en-US" altLang="ja-JP" sz="7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掲載開始</a:t>
                      </a:r>
                    </a:p>
                  </a:txBody>
                  <a:tcPr anchor="ctr">
                    <a:lnT w="19050" cap="flat" cmpd="sng" algn="ctr">
                      <a:solidFill>
                        <a:schemeClr val="bg1"/>
                      </a:solidFill>
                      <a:prstDash val="solid"/>
                      <a:round/>
                      <a:headEnd type="none" w="med" len="med"/>
                      <a:tailEnd type="none" w="med" len="med"/>
                    </a:lnT>
                    <a:lnB w="12700" cmpd="sng">
                      <a:noFill/>
                    </a:lnB>
                  </a:tcPr>
                </a:tc>
                <a:tc>
                  <a:txBody>
                    <a:bodyPr/>
                    <a:lstStyle/>
                    <a:p>
                      <a:pPr algn="ctr"/>
                      <a:r>
                        <a:rPr kumimoji="1" lang="ja-JP" altLang="en-US" sz="1000">
                          <a:solidFill>
                            <a:srgbClr val="2B3A5B"/>
                          </a:solidFill>
                          <a:latin typeface="Yu Mincho" panose="02020400000000000000" pitchFamily="18" charset="-128"/>
                          <a:ea typeface="Yu Mincho" panose="02020400000000000000" pitchFamily="18" charset="-128"/>
                        </a:rPr>
                        <a:t>約</a:t>
                      </a:r>
                      <a:r>
                        <a:rPr kumimoji="1" lang="en-US" altLang="ja-JP" sz="1000" dirty="0">
                          <a:solidFill>
                            <a:srgbClr val="2B3A5B"/>
                          </a:solidFill>
                          <a:latin typeface="Yu Mincho" panose="02020400000000000000" pitchFamily="18" charset="-128"/>
                          <a:ea typeface="Yu Mincho" panose="02020400000000000000" pitchFamily="18" charset="-128"/>
                        </a:rPr>
                        <a:t>46,000</a:t>
                      </a:r>
                      <a:r>
                        <a:rPr kumimoji="1" lang="ja-JP" altLang="en-US" sz="1000">
                          <a:solidFill>
                            <a:srgbClr val="2B3A5B"/>
                          </a:solidFill>
                          <a:latin typeface="Yu Mincho" panose="02020400000000000000" pitchFamily="18" charset="-128"/>
                          <a:ea typeface="Yu Mincho" panose="02020400000000000000" pitchFamily="18" charset="-128"/>
                        </a:rPr>
                        <a:t>台</a:t>
                      </a:r>
                    </a:p>
                  </a:txBody>
                  <a:tcPr anchor="ctr">
                    <a:lnT w="19050" cap="flat" cmpd="sng" algn="ctr">
                      <a:solidFill>
                        <a:schemeClr val="bg1"/>
                      </a:solidFill>
                      <a:prstDash val="solid"/>
                      <a:round/>
                      <a:headEnd type="none" w="med" len="med"/>
                      <a:tailEnd type="none" w="med" len="med"/>
                    </a:lnT>
                    <a:lnB w="12700" cmpd="sng">
                      <a:noFill/>
                    </a:lnB>
                  </a:tcPr>
                </a:tc>
                <a:tc>
                  <a:txBody>
                    <a:bodyPr/>
                    <a:lstStyle/>
                    <a:p>
                      <a:pPr algn="ctr"/>
                      <a:r>
                        <a:rPr kumimoji="1" lang="en-US" altLang="ja-JP" sz="1200" dirty="0">
                          <a:solidFill>
                            <a:srgbClr val="2B3A5B"/>
                          </a:solidFill>
                          <a:latin typeface="Yu Mincho" panose="02020400000000000000" pitchFamily="18" charset="-128"/>
                          <a:ea typeface="Yu Mincho" panose="02020400000000000000" pitchFamily="18" charset="-128"/>
                        </a:rPr>
                        <a:t>180</a:t>
                      </a:r>
                      <a:r>
                        <a:rPr kumimoji="1" lang="ja-JP" altLang="en-US" sz="1000">
                          <a:solidFill>
                            <a:srgbClr val="2B3A5B"/>
                          </a:solidFill>
                          <a:latin typeface="Yu Mincho" panose="02020400000000000000" pitchFamily="18" charset="-128"/>
                          <a:ea typeface="Yu Mincho" panose="02020400000000000000" pitchFamily="18" charset="-128"/>
                        </a:rPr>
                        <a:t>万円</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en-US" altLang="ja-JP" sz="700" dirty="0">
                          <a:solidFill>
                            <a:srgbClr val="2B3A5B"/>
                          </a:solidFill>
                          <a:latin typeface="Yu Mincho" panose="02020400000000000000" pitchFamily="18" charset="-128"/>
                          <a:ea typeface="Yu Mincho" panose="02020400000000000000" pitchFamily="18" charset="-128"/>
                        </a:rPr>
                        <a:t>@0.6</a:t>
                      </a:r>
                      <a:r>
                        <a:rPr kumimoji="1" lang="ja-JP" altLang="en-US" sz="700">
                          <a:solidFill>
                            <a:srgbClr val="2B3A5B"/>
                          </a:solidFill>
                          <a:latin typeface="Yu Mincho" panose="02020400000000000000" pitchFamily="18" charset="-128"/>
                          <a:ea typeface="Yu Mincho" panose="02020400000000000000" pitchFamily="18" charset="-128"/>
                        </a:rPr>
                        <a:t>円</a:t>
                      </a:r>
                      <a:r>
                        <a:rPr kumimoji="1" lang="en-US" altLang="ja-JP" sz="700" dirty="0">
                          <a:solidFill>
                            <a:srgbClr val="2B3A5B"/>
                          </a:solidFill>
                          <a:latin typeface="Yu Mincho" panose="02020400000000000000" pitchFamily="18" charset="-128"/>
                          <a:ea typeface="Yu Mincho" panose="02020400000000000000" pitchFamily="18" charset="-128"/>
                        </a:rPr>
                        <a:t>※</a:t>
                      </a:r>
                      <a:r>
                        <a:rPr kumimoji="1" lang="ja-JP" altLang="en-US" sz="700">
                          <a:solidFill>
                            <a:srgbClr val="2B3A5B"/>
                          </a:solidFill>
                          <a:latin typeface="Yu Mincho" panose="02020400000000000000" pitchFamily="18" charset="-128"/>
                          <a:ea typeface="Yu Mincho" panose="02020400000000000000" pitchFamily="18" charset="-128"/>
                        </a:rPr>
                        <a:t>目安</a:t>
                      </a:r>
                    </a:p>
                  </a:txBody>
                  <a:tcPr anchor="ctr">
                    <a:lnR w="12700" cmpd="sng">
                      <a:noFill/>
                    </a:lnR>
                    <a:lnT w="19050" cap="flat" cmpd="sng" algn="ctr">
                      <a:solidFill>
                        <a:schemeClr val="bg1"/>
                      </a:solidFill>
                      <a:prstDash val="solid"/>
                      <a:round/>
                      <a:headEnd type="none" w="med" len="med"/>
                      <a:tailEnd type="none" w="med" len="med"/>
                    </a:lnT>
                    <a:lnB w="12700" cmpd="sng">
                      <a:noFill/>
                    </a:lnB>
                  </a:tcPr>
                </a:tc>
                <a:extLst>
                  <a:ext uri="{0D108BD9-81ED-4DB2-BD59-A6C34878D82A}">
                    <a16:rowId xmlns:a16="http://schemas.microsoft.com/office/drawing/2014/main" val="2115137417"/>
                  </a:ext>
                </a:extLst>
              </a:tr>
            </a:tbl>
          </a:graphicData>
        </a:graphic>
      </p:graphicFrame>
      <p:sp>
        <p:nvSpPr>
          <p:cNvPr id="8" name="正方形/長方形 13">
            <a:extLst>
              <a:ext uri="{FF2B5EF4-FFF2-40B4-BE49-F238E27FC236}">
                <a16:creationId xmlns:a16="http://schemas.microsoft.com/office/drawing/2014/main" id="{DF863F64-EF1E-CF48-81BD-7DB8EC95F052}"/>
              </a:ext>
            </a:extLst>
          </p:cNvPr>
          <p:cNvSpPr>
            <a:spLocks noChangeArrowheads="1"/>
          </p:cNvSpPr>
          <p:nvPr/>
        </p:nvSpPr>
        <p:spPr bwMode="auto">
          <a:xfrm>
            <a:off x="468313" y="242325"/>
            <a:ext cx="39276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シートベルト着用アナウンス</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10" name="正方形/長方形 17">
            <a:extLst>
              <a:ext uri="{FF2B5EF4-FFF2-40B4-BE49-F238E27FC236}">
                <a16:creationId xmlns:a16="http://schemas.microsoft.com/office/drawing/2014/main" id="{6A36FE74-1CAF-AB42-ABC4-8F52D59394C9}"/>
              </a:ext>
            </a:extLst>
          </p:cNvPr>
          <p:cNvSpPr>
            <a:spLocks noChangeArrowheads="1"/>
          </p:cNvSpPr>
          <p:nvPr/>
        </p:nvSpPr>
        <p:spPr bwMode="auto">
          <a:xfrm>
            <a:off x="887413" y="3727439"/>
            <a:ext cx="2742306" cy="46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Yu Mincho" panose="02020400000000000000" pitchFamily="18" charset="-128"/>
                <a:ea typeface="Yu Mincho" panose="02020400000000000000" pitchFamily="18" charset="-128"/>
              </a:rPr>
              <a:t>掲載事例：株式会社テレビ東京「テレビ東京・</a:t>
            </a:r>
            <a:r>
              <a:rPr lang="en" altLang="ja-JP" sz="800" dirty="0">
                <a:solidFill>
                  <a:srgbClr val="4D4D4C"/>
                </a:solidFill>
                <a:latin typeface="Yu Mincho" panose="02020400000000000000" pitchFamily="18" charset="-128"/>
                <a:ea typeface="Yu Mincho" panose="02020400000000000000" pitchFamily="18" charset="-128"/>
              </a:rPr>
              <a:t>AT-X</a:t>
            </a:r>
            <a:r>
              <a:rPr lang="ja-JP" altLang="en-US" sz="800">
                <a:solidFill>
                  <a:srgbClr val="4D4D4C"/>
                </a:solidFill>
                <a:latin typeface="Yu Mincho" panose="02020400000000000000" pitchFamily="18" charset="-128"/>
                <a:ea typeface="Yu Mincho" panose="02020400000000000000" pitchFamily="18" charset="-128"/>
              </a:rPr>
              <a:t>」</a:t>
            </a:r>
            <a:endParaRPr lang="en-US" altLang="ja-JP" sz="800" dirty="0">
              <a:solidFill>
                <a:srgbClr val="4D4D4C"/>
              </a:solidFill>
              <a:latin typeface="Yu Mincho" panose="02020400000000000000" pitchFamily="18" charset="-128"/>
              <a:ea typeface="Yu Mincho" panose="02020400000000000000" pitchFamily="18" charset="-128"/>
            </a:endParaRPr>
          </a:p>
          <a:p>
            <a:pPr eaLnBrk="1" hangingPunct="1"/>
            <a:r>
              <a:rPr lang="ja-JP" altLang="en-US" sz="800">
                <a:solidFill>
                  <a:srgbClr val="4D4D4C"/>
                </a:solidFill>
                <a:latin typeface="Yu Mincho" panose="02020400000000000000" pitchFamily="18" charset="-128"/>
                <a:ea typeface="Yu Mincho" panose="02020400000000000000" pitchFamily="18" charset="-128"/>
              </a:rPr>
              <a:t>タイトル：オッドタクシー</a:t>
            </a:r>
          </a:p>
          <a:p>
            <a:pPr eaLnBrk="1" hangingPunct="1"/>
            <a:r>
              <a:rPr lang="ja-JP" altLang="en-US" sz="800">
                <a:solidFill>
                  <a:srgbClr val="4D4D4C"/>
                </a:solidFill>
                <a:latin typeface="Yu Mincho" panose="02020400000000000000" pitchFamily="18" charset="-128"/>
                <a:ea typeface="Yu Mincho" panose="02020400000000000000" pitchFamily="18" charset="-128"/>
              </a:rPr>
              <a:t>　　　　　</a:t>
            </a:r>
            <a:r>
              <a:rPr lang="en-US" altLang="ja-JP" sz="800" dirty="0">
                <a:solidFill>
                  <a:srgbClr val="4D4D4C"/>
                </a:solidFill>
                <a:latin typeface="Yu Mincho" panose="02020400000000000000" pitchFamily="18" charset="-128"/>
                <a:ea typeface="Yu Mincho" panose="02020400000000000000" pitchFamily="18" charset="-128"/>
              </a:rPr>
              <a:t>© </a:t>
            </a:r>
            <a:r>
              <a:rPr lang="en" altLang="ja-JP" sz="800" dirty="0">
                <a:solidFill>
                  <a:srgbClr val="4D4D4C"/>
                </a:solidFill>
                <a:latin typeface="Yu Mincho" panose="02020400000000000000" pitchFamily="18" charset="-128"/>
                <a:ea typeface="Yu Mincho" panose="02020400000000000000" pitchFamily="18" charset="-128"/>
              </a:rPr>
              <a:t>P.I.C.S. / </a:t>
            </a:r>
            <a:r>
              <a:rPr lang="ja-JP" altLang="en-US" sz="800">
                <a:solidFill>
                  <a:srgbClr val="4D4D4C"/>
                </a:solidFill>
                <a:latin typeface="Yu Mincho" panose="02020400000000000000" pitchFamily="18" charset="-128"/>
                <a:ea typeface="Yu Mincho" panose="02020400000000000000" pitchFamily="18" charset="-128"/>
              </a:rPr>
              <a:t>小戸川交通パートナーズ</a:t>
            </a:r>
          </a:p>
        </p:txBody>
      </p:sp>
    </p:spTree>
    <p:extLst>
      <p:ext uri="{BB962C8B-B14F-4D97-AF65-F5344CB8AC3E}">
        <p14:creationId xmlns:p14="http://schemas.microsoft.com/office/powerpoint/2010/main" val="3123451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75F585F-2CCE-0847-AB38-1A101D12BF5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95349" y="579437"/>
            <a:ext cx="8748713" cy="3951288"/>
          </a:xfrm>
          <a:prstGeom prst="rect">
            <a:avLst/>
          </a:prstGeom>
        </p:spPr>
      </p:pic>
      <p:sp>
        <p:nvSpPr>
          <p:cNvPr id="43" name="テキスト ボックス 10">
            <a:extLst>
              <a:ext uri="{FF2B5EF4-FFF2-40B4-BE49-F238E27FC236}">
                <a16:creationId xmlns:a16="http://schemas.microsoft.com/office/drawing/2014/main" id="{A455F7CB-4DC7-4860-8C3E-9E05849C1569}"/>
              </a:ext>
            </a:extLst>
          </p:cNvPr>
          <p:cNvSpPr txBox="1">
            <a:spLocks noChangeArrowheads="1"/>
          </p:cNvSpPr>
          <p:nvPr/>
        </p:nvSpPr>
        <p:spPr bwMode="auto">
          <a:xfrm>
            <a:off x="1046163" y="4511675"/>
            <a:ext cx="4191000" cy="79560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マーケティングリサーチの実施内容、調査項目、レポート内容は弊社で規定した内容のみのご提供となります。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業務範囲は、調査実施</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集計・分析</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レポート納品となります。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最終納品物は</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PPT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ベース集計表となり、ローデータのご提供はいたしません。</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ウェイトバック集計は不可となります。</a:t>
            </a:r>
          </a:p>
        </p:txBody>
      </p:sp>
      <p:sp>
        <p:nvSpPr>
          <p:cNvPr id="45" name="テキスト ボックス 10">
            <a:extLst>
              <a:ext uri="{FF2B5EF4-FFF2-40B4-BE49-F238E27FC236}">
                <a16:creationId xmlns:a16="http://schemas.microsoft.com/office/drawing/2014/main" id="{09E82356-DF47-4FDF-9DBC-4BB04AAC3C61}"/>
              </a:ext>
            </a:extLst>
          </p:cNvPr>
          <p:cNvSpPr txBox="1">
            <a:spLocks noChangeArrowheads="1"/>
          </p:cNvSpPr>
          <p:nvPr/>
        </p:nvSpPr>
        <p:spPr bwMode="auto">
          <a:xfrm>
            <a:off x="5454650" y="4511675"/>
            <a:ext cx="4189413" cy="677863"/>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詳細は営業担当者までお問い合わせください。</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実施を希望される場合は、事前に営業担当者まで、お問い合わせください。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TVCM</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連動調査など、上記以外のメニューを実施する場合は弊社営業担当までお問い合わせください。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Area Ads</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p:txBody>
      </p:sp>
      <p:sp>
        <p:nvSpPr>
          <p:cNvPr id="63493" name="正方形/長方形 45">
            <a:extLst>
              <a:ext uri="{FF2B5EF4-FFF2-40B4-BE49-F238E27FC236}">
                <a16:creationId xmlns:a16="http://schemas.microsoft.com/office/drawing/2014/main" id="{7281C5C2-FD95-4A62-8176-F59135175BB4}"/>
              </a:ext>
            </a:extLst>
          </p:cNvPr>
          <p:cNvSpPr>
            <a:spLocks noChangeArrowheads="1"/>
          </p:cNvSpPr>
          <p:nvPr/>
        </p:nvSpPr>
        <p:spPr bwMode="auto">
          <a:xfrm>
            <a:off x="452438" y="377825"/>
            <a:ext cx="1492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Demibold" panose="02020600000000000000" pitchFamily="18" charset="-128"/>
                <a:ea typeface="游明朝 Demibold" panose="02020600000000000000" pitchFamily="18" charset="-128"/>
              </a:rPr>
              <a:t>検証スキーム</a:t>
            </a:r>
          </a:p>
        </p:txBody>
      </p:sp>
      <p:pic>
        <p:nvPicPr>
          <p:cNvPr id="63494" name="図 4">
            <a:extLst>
              <a:ext uri="{FF2B5EF4-FFF2-40B4-BE49-F238E27FC236}">
                <a16:creationId xmlns:a16="http://schemas.microsoft.com/office/drawing/2014/main" id="{9B6B9F14-1825-47FF-AA10-C502AA5BC63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6163" y="5337175"/>
            <a:ext cx="85979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テキスト ボックス 10">
            <a:extLst>
              <a:ext uri="{FF2B5EF4-FFF2-40B4-BE49-F238E27FC236}">
                <a16:creationId xmlns:a16="http://schemas.microsoft.com/office/drawing/2014/main" id="{FD61DD18-900A-4FE6-975A-82140B409AD0}"/>
              </a:ext>
            </a:extLst>
          </p:cNvPr>
          <p:cNvSpPr txBox="1">
            <a:spLocks noChangeArrowheads="1"/>
          </p:cNvSpPr>
          <p:nvPr/>
        </p:nvSpPr>
        <p:spPr bwMode="auto">
          <a:xfrm>
            <a:off x="1046163" y="5691188"/>
            <a:ext cx="6003925" cy="21431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サンプルの確保状況により調査期間は前後します。</a:t>
            </a:r>
          </a:p>
        </p:txBody>
      </p:sp>
      <p:sp>
        <p:nvSpPr>
          <p:cNvPr id="2" name="タイトル 1">
            <a:extLst>
              <a:ext uri="{FF2B5EF4-FFF2-40B4-BE49-F238E27FC236}">
                <a16:creationId xmlns:a16="http://schemas.microsoft.com/office/drawing/2014/main" id="{6452FDB8-C543-4E4F-942F-AD08C1A88A24}"/>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グロス</a:t>
            </a:r>
            <a:r>
              <a:rPr lang="en-US" altLang="ja-JP" dirty="0">
                <a:solidFill>
                  <a:srgbClr val="7F7F7F"/>
                </a:solidFill>
                <a:latin typeface="游明朝" panose="02020400000000000000" pitchFamily="18" charset="-128"/>
                <a:ea typeface="游明朝" panose="02020400000000000000" pitchFamily="18" charset="-128"/>
              </a:rPr>
              <a:t>1,000</a:t>
            </a:r>
            <a:r>
              <a:rPr lang="ja-JP" altLang="en-US">
                <a:solidFill>
                  <a:srgbClr val="7F7F7F"/>
                </a:solidFill>
                <a:latin typeface="游明朝" panose="02020400000000000000" pitchFamily="18" charset="-128"/>
                <a:ea typeface="游明朝" panose="02020400000000000000" pitchFamily="18" charset="-128"/>
              </a:rPr>
              <a:t>万円以上（</a:t>
            </a:r>
            <a:r>
              <a:rPr lang="en-US" altLang="ja-JP" dirty="0">
                <a:solidFill>
                  <a:srgbClr val="7F7F7F"/>
                </a:solidFill>
                <a:latin typeface="游明朝" panose="02020400000000000000" pitchFamily="18" charset="-128"/>
                <a:ea typeface="游明朝" panose="02020400000000000000" pitchFamily="18" charset="-128"/>
              </a:rPr>
              <a:t>※1</a:t>
            </a:r>
            <a:r>
              <a:rPr lang="ja-JP" altLang="en-US">
                <a:solidFill>
                  <a:srgbClr val="7F7F7F"/>
                </a:solidFill>
                <a:latin typeface="游明朝" panose="02020400000000000000" pitchFamily="18" charset="-128"/>
                <a:ea typeface="游明朝" panose="02020400000000000000" pitchFamily="18" charset="-128"/>
              </a:rPr>
              <a:t>回</a:t>
            </a:r>
            <a:r>
              <a:rPr lang="en-US" altLang="ja-JP" dirty="0">
                <a:solidFill>
                  <a:srgbClr val="7F7F7F"/>
                </a:solidFill>
                <a:latin typeface="游明朝" panose="02020400000000000000" pitchFamily="18" charset="-128"/>
                <a:ea typeface="游明朝" panose="02020400000000000000" pitchFamily="18" charset="-128"/>
              </a:rPr>
              <a:t>1</a:t>
            </a:r>
            <a:r>
              <a:rPr lang="ja-JP" altLang="en-US">
                <a:solidFill>
                  <a:srgbClr val="7F7F7F"/>
                </a:solidFill>
                <a:latin typeface="游明朝" panose="02020400000000000000" pitchFamily="18" charset="-128"/>
                <a:ea typeface="游明朝" panose="02020400000000000000" pitchFamily="18" charset="-128"/>
              </a:rPr>
              <a:t>期間あたり）のご発注で態度変容調査を無償提供します。</a:t>
            </a:r>
          </a:p>
        </p:txBody>
      </p:sp>
      <p:sp>
        <p:nvSpPr>
          <p:cNvPr id="3" name="テキスト プレースホルダー 2">
            <a:extLst>
              <a:ext uri="{FF2B5EF4-FFF2-40B4-BE49-F238E27FC236}">
                <a16:creationId xmlns:a16="http://schemas.microsoft.com/office/drawing/2014/main" id="{A712EF3C-5BCB-4475-B197-6B636D7E977B}"/>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広告効果検証オプション</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1348970"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sp>
        <p:nvSpPr>
          <p:cNvPr id="11" name="テキスト ボックス 11">
            <a:extLst>
              <a:ext uri="{FF2B5EF4-FFF2-40B4-BE49-F238E27FC236}">
                <a16:creationId xmlns:a16="http://schemas.microsoft.com/office/drawing/2014/main" id="{D9C4E3C9-8150-4FC2-B8C2-D3AC91DA0B1E}"/>
              </a:ext>
            </a:extLst>
          </p:cNvPr>
          <p:cNvSpPr txBox="1">
            <a:spLocks noChangeArrowheads="1"/>
          </p:cNvSpPr>
          <p:nvPr/>
        </p:nvSpPr>
        <p:spPr bwMode="auto">
          <a:xfrm>
            <a:off x="492206" y="510666"/>
            <a:ext cx="9958394"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広告主がメディアとタイアップした映像</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、または</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特定告知</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rPr>
              <a:t>（特定の業種・告知を行う</a:t>
            </a:r>
            <a:r>
              <a:rPr lang="en-US" altLang="ja-JP" sz="1000" dirty="0">
                <a:solidFill>
                  <a:srgbClr val="595959"/>
                </a:solidFill>
                <a:latin typeface="Yu Mincho" panose="02020400000000000000" pitchFamily="18" charset="-128"/>
                <a:ea typeface="Yu Mincho"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rPr>
              <a:t>動画）</a:t>
            </a:r>
            <a:r>
              <a:rPr lang="ja-JP" altLang="en-US" sz="1200">
                <a:solidFill>
                  <a:srgbClr val="595959"/>
                </a:solidFill>
                <a:latin typeface="Yu Mincho" panose="02020400000000000000" pitchFamily="18" charset="-128"/>
                <a:ea typeface="Yu Mincho" panose="02020400000000000000" pitchFamily="18" charset="-128"/>
              </a:rPr>
              <a:t>を放映することが可能です。</a:t>
            </a:r>
            <a:endParaRPr lang="en-US" altLang="ja-JP" sz="1200" dirty="0">
              <a:solidFill>
                <a:srgbClr val="595959"/>
              </a:solidFill>
              <a:latin typeface="Yu Mincho" panose="02020400000000000000" pitchFamily="18" charset="-128"/>
              <a:ea typeface="Yu Mincho" panose="02020400000000000000" pitchFamily="18" charset="-128"/>
            </a:endParaRPr>
          </a:p>
          <a:p>
            <a:pPr eaLnBrk="1" hangingPunct="1">
              <a:lnSpc>
                <a:spcPct val="130000"/>
              </a:lnSpc>
            </a:pP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P.27</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pic>
        <p:nvPicPr>
          <p:cNvPr id="4" name="図 3" descr="黒い背景に白い文字がある&#10;&#10;中程度の精度で自動的に生成された説明">
            <a:extLst>
              <a:ext uri="{FF2B5EF4-FFF2-40B4-BE49-F238E27FC236}">
                <a16:creationId xmlns:a16="http://schemas.microsoft.com/office/drawing/2014/main" id="{5FEAD9B6-1A57-A949-9A30-7E5E118C6807}"/>
              </a:ext>
            </a:extLst>
          </p:cNvPr>
          <p:cNvPicPr>
            <a:picLocks noChangeAspect="1"/>
          </p:cNvPicPr>
          <p:nvPr/>
        </p:nvPicPr>
        <p:blipFill>
          <a:blip r:embed="rId3"/>
          <a:stretch>
            <a:fillRect/>
          </a:stretch>
        </p:blipFill>
        <p:spPr>
          <a:xfrm>
            <a:off x="2293491" y="6437615"/>
            <a:ext cx="4356012" cy="809524"/>
          </a:xfrm>
          <a:prstGeom prst="rect">
            <a:avLst/>
          </a:prstGeom>
        </p:spPr>
      </p:pic>
      <p:sp>
        <p:nvSpPr>
          <p:cNvPr id="24" name="正方形/長方形 13">
            <a:extLst>
              <a:ext uri="{FF2B5EF4-FFF2-40B4-BE49-F238E27FC236}">
                <a16:creationId xmlns:a16="http://schemas.microsoft.com/office/drawing/2014/main" id="{FA627DFE-D9A1-1144-B351-1F0B5C640681}"/>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6" name="テキスト ボックス 5">
            <a:extLst>
              <a:ext uri="{FF2B5EF4-FFF2-40B4-BE49-F238E27FC236}">
                <a16:creationId xmlns:a16="http://schemas.microsoft.com/office/drawing/2014/main" id="{5E4F673A-63DC-7B4B-8856-2AE885635A00}"/>
              </a:ext>
            </a:extLst>
          </p:cNvPr>
          <p:cNvSpPr txBox="1"/>
          <p:nvPr/>
        </p:nvSpPr>
        <p:spPr>
          <a:xfrm>
            <a:off x="1623862" y="6048647"/>
            <a:ext cx="8946895" cy="315727"/>
          </a:xfrm>
          <a:prstGeom prst="rect">
            <a:avLst/>
          </a:prstGeom>
        </p:spPr>
        <p:txBody>
          <a:bodyPr wrap="square" rtlCol="0">
            <a:spAutoFit/>
          </a:bodyPr>
          <a:lstStyle/>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その他ご紹介可能なメディアもござますのでお問い合わせください。</a:t>
            </a:r>
            <a:endParaRPr kumimoji="1" lang="en-US" altLang="ja-JP" sz="800" b="1" i="0" dirty="0">
              <a:solidFill>
                <a:srgbClr val="4D4D4C"/>
              </a:solidFill>
              <a:latin typeface="Yu Mincho Demibold" panose="02020400000000000000" pitchFamily="18" charset="-128"/>
              <a:ea typeface="Yu Mincho Demibold" panose="02020400000000000000" pitchFamily="18" charset="-128"/>
            </a:endParaRPr>
          </a:p>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コンテンツパートナーとのタイアップは各社でプランの用意がございますので運営会社までお問い合わせください。</a:t>
            </a:r>
          </a:p>
        </p:txBody>
      </p:sp>
      <p:pic>
        <p:nvPicPr>
          <p:cNvPr id="29" name="図 20">
            <a:extLst>
              <a:ext uri="{FF2B5EF4-FFF2-40B4-BE49-F238E27FC236}">
                <a16:creationId xmlns:a16="http://schemas.microsoft.com/office/drawing/2014/main" id="{CCD97CC5-D450-1046-81F3-E3174BA879B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02917" y="4491381"/>
            <a:ext cx="1515528" cy="448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図 35">
            <a:extLst>
              <a:ext uri="{FF2B5EF4-FFF2-40B4-BE49-F238E27FC236}">
                <a16:creationId xmlns:a16="http://schemas.microsoft.com/office/drawing/2014/main" id="{AF22D8C4-D327-C14A-9B36-FEBF0E69A7C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40695" y="4543086"/>
            <a:ext cx="2210422" cy="3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図 39">
            <a:extLst>
              <a:ext uri="{FF2B5EF4-FFF2-40B4-BE49-F238E27FC236}">
                <a16:creationId xmlns:a16="http://schemas.microsoft.com/office/drawing/2014/main" id="{5F1656E8-F3E1-2D46-8757-9FCFF0FD996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786527" y="4454319"/>
            <a:ext cx="2258073" cy="51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図 3">
            <a:extLst>
              <a:ext uri="{FF2B5EF4-FFF2-40B4-BE49-F238E27FC236}">
                <a16:creationId xmlns:a16="http://schemas.microsoft.com/office/drawing/2014/main" id="{B42D3091-052A-9948-8345-3BFF471ADBC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03769" y="5376608"/>
            <a:ext cx="1684948" cy="30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図 5" descr="物体 が含まれている画像&#10;&#10;自動的に生成された説明">
            <a:extLst>
              <a:ext uri="{FF2B5EF4-FFF2-40B4-BE49-F238E27FC236}">
                <a16:creationId xmlns:a16="http://schemas.microsoft.com/office/drawing/2014/main" id="{9EBDD432-CDBC-AE45-914D-63CFFD7D7EA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073750" y="5221887"/>
            <a:ext cx="1683625" cy="58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図 2" descr="挿絵 が含まれている画像&#10;&#10;自動的に生成された説明">
            <a:extLst>
              <a:ext uri="{FF2B5EF4-FFF2-40B4-BE49-F238E27FC236}">
                <a16:creationId xmlns:a16="http://schemas.microsoft.com/office/drawing/2014/main" id="{09760B00-7908-9B48-9FE6-95112BB49CC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96960" y="5089810"/>
            <a:ext cx="1527442" cy="8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図 2" descr="挿絵 が含まれている画像&#10;&#10;自動的に生成された説明">
            <a:extLst>
              <a:ext uri="{FF2B5EF4-FFF2-40B4-BE49-F238E27FC236}">
                <a16:creationId xmlns:a16="http://schemas.microsoft.com/office/drawing/2014/main" id="{446DFBF6-B636-D740-99E3-CE6365626AA2}"/>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71616" y="1862202"/>
            <a:ext cx="1590057" cy="88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図 17" descr="挿絵 が含まれている画像&#10;&#10;自動的に生成された説明">
            <a:extLst>
              <a:ext uri="{FF2B5EF4-FFF2-40B4-BE49-F238E27FC236}">
                <a16:creationId xmlns:a16="http://schemas.microsoft.com/office/drawing/2014/main" id="{97A03C7B-1AD1-294D-BC19-83CF4A79A25A}"/>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585809" y="1862202"/>
            <a:ext cx="3063694"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テキスト ボックス 11">
            <a:extLst>
              <a:ext uri="{FF2B5EF4-FFF2-40B4-BE49-F238E27FC236}">
                <a16:creationId xmlns:a16="http://schemas.microsoft.com/office/drawing/2014/main" id="{EB242837-1FF6-C24A-A802-FDA806267A33}"/>
              </a:ext>
            </a:extLst>
          </p:cNvPr>
          <p:cNvSpPr txBox="1">
            <a:spLocks noChangeArrowheads="1"/>
          </p:cNvSpPr>
          <p:nvPr/>
        </p:nvSpPr>
        <p:spPr bwMode="auto">
          <a:xfrm>
            <a:off x="884587" y="2705712"/>
            <a:ext cx="2438400" cy="373062"/>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Prime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Voice</a:t>
            </a:r>
          </a:p>
        </p:txBody>
      </p:sp>
      <p:sp>
        <p:nvSpPr>
          <p:cNvPr id="44" name="テキスト ボックス 11">
            <a:extLst>
              <a:ext uri="{FF2B5EF4-FFF2-40B4-BE49-F238E27FC236}">
                <a16:creationId xmlns:a16="http://schemas.microsoft.com/office/drawing/2014/main" id="{1D46F723-C9C2-8743-BC95-3920E79886BB}"/>
              </a:ext>
            </a:extLst>
          </p:cNvPr>
          <p:cNvSpPr txBox="1">
            <a:spLocks noChangeArrowheads="1"/>
          </p:cNvSpPr>
          <p:nvPr/>
        </p:nvSpPr>
        <p:spPr bwMode="auto">
          <a:xfrm>
            <a:off x="613222" y="3105895"/>
            <a:ext cx="2981129"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素晴らしい商品やサービス、作品を手掛けている方々のインタビューをお届けする自社番組</a:t>
            </a:r>
          </a:p>
        </p:txBody>
      </p:sp>
      <p:sp>
        <p:nvSpPr>
          <p:cNvPr id="46" name="テキスト ボックス 11">
            <a:extLst>
              <a:ext uri="{FF2B5EF4-FFF2-40B4-BE49-F238E27FC236}">
                <a16:creationId xmlns:a16="http://schemas.microsoft.com/office/drawing/2014/main" id="{A5CF031B-DC53-EA46-9174-53EE3D75D4A1}"/>
              </a:ext>
            </a:extLst>
          </p:cNvPr>
          <p:cNvSpPr txBox="1">
            <a:spLocks noChangeArrowheads="1"/>
          </p:cNvSpPr>
          <p:nvPr/>
        </p:nvSpPr>
        <p:spPr bwMode="auto">
          <a:xfrm>
            <a:off x="4027043" y="2705712"/>
            <a:ext cx="2438400" cy="373062"/>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more 1 meter</a:t>
            </a:r>
          </a:p>
        </p:txBody>
      </p:sp>
      <p:sp>
        <p:nvSpPr>
          <p:cNvPr id="47" name="テキスト ボックス 11">
            <a:extLst>
              <a:ext uri="{FF2B5EF4-FFF2-40B4-BE49-F238E27FC236}">
                <a16:creationId xmlns:a16="http://schemas.microsoft.com/office/drawing/2014/main" id="{BAF685F6-5031-914D-82C7-F0DEB73DBD50}"/>
              </a:ext>
            </a:extLst>
          </p:cNvPr>
          <p:cNvSpPr txBox="1">
            <a:spLocks noChangeArrowheads="1"/>
          </p:cNvSpPr>
          <p:nvPr/>
        </p:nvSpPr>
        <p:spPr bwMode="auto">
          <a:xfrm>
            <a:off x="3631162" y="3105895"/>
            <a:ext cx="3429487"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ja-JP" sz="1000">
                <a:solidFill>
                  <a:srgbClr val="595959"/>
                </a:solidFill>
                <a:latin typeface="游明朝" panose="02020400000000000000" pitchFamily="18" charset="-128"/>
                <a:ea typeface="游明朝" panose="02020400000000000000" pitchFamily="18" charset="-128"/>
              </a:rPr>
              <a:t>Tokyo Prime </a:t>
            </a:r>
            <a:r>
              <a:rPr lang="ja-JP" altLang="en-US" sz="1000">
                <a:solidFill>
                  <a:srgbClr val="595959"/>
                </a:solidFill>
                <a:latin typeface="游明朝" panose="02020400000000000000" pitchFamily="18" charset="-128"/>
                <a:ea typeface="游明朝" panose="02020400000000000000" pitchFamily="18" charset="-128"/>
              </a:rPr>
              <a:t>と </a:t>
            </a:r>
            <a:r>
              <a:rPr lang="ja-JP" altLang="ja-JP" sz="1000">
                <a:solidFill>
                  <a:srgbClr val="595959"/>
                </a:solidFill>
                <a:latin typeface="游明朝" panose="02020400000000000000" pitchFamily="18" charset="-128"/>
                <a:ea typeface="游明朝" panose="02020400000000000000" pitchFamily="18" charset="-128"/>
              </a:rPr>
              <a:t>ONE MEDIA </a:t>
            </a:r>
            <a:r>
              <a:rPr lang="ja-JP" altLang="en-US" sz="1000">
                <a:solidFill>
                  <a:srgbClr val="595959"/>
                </a:solidFill>
                <a:latin typeface="游明朝" panose="02020400000000000000" pitchFamily="18" charset="-128"/>
                <a:ea typeface="游明朝" panose="02020400000000000000" pitchFamily="18" charset="-128"/>
              </a:rPr>
              <a:t>の共同開発による、 </a:t>
            </a:r>
          </a:p>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一歩先のカルチャー情報をお届けするタクシーメディア</a:t>
            </a:r>
          </a:p>
        </p:txBody>
      </p:sp>
      <p:sp>
        <p:nvSpPr>
          <p:cNvPr id="49" name="テキスト ボックス 11">
            <a:extLst>
              <a:ext uri="{FF2B5EF4-FFF2-40B4-BE49-F238E27FC236}">
                <a16:creationId xmlns:a16="http://schemas.microsoft.com/office/drawing/2014/main" id="{10B201B2-CEE8-CA4E-B8C0-50891422650F}"/>
              </a:ext>
            </a:extLst>
          </p:cNvPr>
          <p:cNvSpPr txBox="1">
            <a:spLocks noChangeArrowheads="1"/>
          </p:cNvSpPr>
          <p:nvPr/>
        </p:nvSpPr>
        <p:spPr bwMode="auto">
          <a:xfrm>
            <a:off x="7456530" y="2705712"/>
            <a:ext cx="2438400" cy="373064"/>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Ride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on</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NIKKEI</a:t>
            </a:r>
          </a:p>
        </p:txBody>
      </p:sp>
      <p:sp>
        <p:nvSpPr>
          <p:cNvPr id="50" name="テキスト ボックス 11">
            <a:extLst>
              <a:ext uri="{FF2B5EF4-FFF2-40B4-BE49-F238E27FC236}">
                <a16:creationId xmlns:a16="http://schemas.microsoft.com/office/drawing/2014/main" id="{FEE26A0F-781C-464C-A118-AC6D0D3A3540}"/>
              </a:ext>
            </a:extLst>
          </p:cNvPr>
          <p:cNvSpPr txBox="1">
            <a:spLocks noChangeArrowheads="1"/>
          </p:cNvSpPr>
          <p:nvPr/>
        </p:nvSpPr>
        <p:spPr bwMode="auto">
          <a:xfrm>
            <a:off x="7135660" y="3105895"/>
            <a:ext cx="3080140"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日本経済新聞社が培った取材力や企画力を駆使してつくり出す、今という時代を伝える独自番組</a:t>
            </a:r>
          </a:p>
        </p:txBody>
      </p:sp>
      <p:pic>
        <p:nvPicPr>
          <p:cNvPr id="51" name="図 3">
            <a:extLst>
              <a:ext uri="{FF2B5EF4-FFF2-40B4-BE49-F238E27FC236}">
                <a16:creationId xmlns:a16="http://schemas.microsoft.com/office/drawing/2014/main" id="{FB701BFE-2EBF-6245-A0A8-A315EC8CC576}"/>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199354" y="1866965"/>
            <a:ext cx="2695576"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グループ化 8">
            <a:extLst>
              <a:ext uri="{FF2B5EF4-FFF2-40B4-BE49-F238E27FC236}">
                <a16:creationId xmlns:a16="http://schemas.microsoft.com/office/drawing/2014/main" id="{9A22BF95-2829-7F41-A6A3-45733D2E7A9B}"/>
              </a:ext>
            </a:extLst>
          </p:cNvPr>
          <p:cNvGrpSpPr/>
          <p:nvPr/>
        </p:nvGrpSpPr>
        <p:grpSpPr>
          <a:xfrm>
            <a:off x="3126558" y="1355613"/>
            <a:ext cx="4777171" cy="469900"/>
            <a:chOff x="3210168" y="1289887"/>
            <a:chExt cx="4777171" cy="469900"/>
          </a:xfrm>
        </p:grpSpPr>
        <p:pic>
          <p:nvPicPr>
            <p:cNvPr id="53" name="図 2">
              <a:extLst>
                <a:ext uri="{FF2B5EF4-FFF2-40B4-BE49-F238E27FC236}">
                  <a16:creationId xmlns:a16="http://schemas.microsoft.com/office/drawing/2014/main" id="{55B7CC7B-B899-8442-9C4A-A16A952400AE}"/>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210168" y="1331972"/>
              <a:ext cx="1953667" cy="20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テキスト プレースホルダー 2">
              <a:extLst>
                <a:ext uri="{FF2B5EF4-FFF2-40B4-BE49-F238E27FC236}">
                  <a16:creationId xmlns:a16="http://schemas.microsoft.com/office/drawing/2014/main" id="{A10568E2-5476-594B-8D35-A7E240CF7EBD}"/>
                </a:ext>
              </a:extLst>
            </p:cNvPr>
            <p:cNvSpPr txBox="1">
              <a:spLocks/>
            </p:cNvSpPr>
            <p:nvPr/>
          </p:nvSpPr>
          <p:spPr>
            <a:xfrm>
              <a:off x="5175363" y="1289887"/>
              <a:ext cx="2811976"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buNone/>
                <a:defRPr/>
              </a:pPr>
              <a:r>
                <a:rPr lang="ja-JP" altLang="en-US" sz="2000">
                  <a:latin typeface="游明朝 Demibold" panose="02020600000000000000" pitchFamily="18" charset="-128"/>
                  <a:ea typeface="游明朝 Demibold" panose="02020600000000000000" pitchFamily="18" charset="-128"/>
                </a:rPr>
                <a:t>オリジナルコンテンツ</a:t>
              </a:r>
              <a:endParaRPr lang="en" sz="2000" dirty="0">
                <a:latin typeface="游明朝 Demibold" panose="02020600000000000000" pitchFamily="18" charset="-128"/>
                <a:ea typeface="游明朝 Demibold" panose="02020600000000000000" pitchFamily="18" charset="-128"/>
              </a:endParaRPr>
            </a:p>
          </p:txBody>
        </p:sp>
      </p:grpSp>
      <p:sp>
        <p:nvSpPr>
          <p:cNvPr id="67" name="テキスト プレースホルダー 2">
            <a:extLst>
              <a:ext uri="{FF2B5EF4-FFF2-40B4-BE49-F238E27FC236}">
                <a16:creationId xmlns:a16="http://schemas.microsoft.com/office/drawing/2014/main" id="{4319BE56-882E-B44C-9DB5-3AD7F9BC144A}"/>
              </a:ext>
            </a:extLst>
          </p:cNvPr>
          <p:cNvSpPr txBox="1">
            <a:spLocks/>
          </p:cNvSpPr>
          <p:nvPr/>
        </p:nvSpPr>
        <p:spPr>
          <a:xfrm>
            <a:off x="3939556" y="3969659"/>
            <a:ext cx="3063694"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000">
                <a:latin typeface="游明朝 Demibold" panose="02020600000000000000" pitchFamily="18" charset="-128"/>
                <a:ea typeface="游明朝 Demibold" panose="02020600000000000000" pitchFamily="18" charset="-128"/>
              </a:rPr>
              <a:t>コンテンツパートナー</a:t>
            </a:r>
            <a:endParaRPr lang="en" sz="2000" dirty="0">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3894252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1348970"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pic>
        <p:nvPicPr>
          <p:cNvPr id="4" name="図 3" descr="黒い背景に白い文字がある&#10;&#10;中程度の精度で自動的に生成された説明">
            <a:extLst>
              <a:ext uri="{FF2B5EF4-FFF2-40B4-BE49-F238E27FC236}">
                <a16:creationId xmlns:a16="http://schemas.microsoft.com/office/drawing/2014/main" id="{5FEAD9B6-1A57-A949-9A30-7E5E118C6807}"/>
              </a:ext>
            </a:extLst>
          </p:cNvPr>
          <p:cNvPicPr>
            <a:picLocks noChangeAspect="1"/>
          </p:cNvPicPr>
          <p:nvPr/>
        </p:nvPicPr>
        <p:blipFill>
          <a:blip r:embed="rId3"/>
          <a:stretch>
            <a:fillRect/>
          </a:stretch>
        </p:blipFill>
        <p:spPr>
          <a:xfrm>
            <a:off x="2293491" y="6437615"/>
            <a:ext cx="4356012" cy="809524"/>
          </a:xfrm>
          <a:prstGeom prst="rect">
            <a:avLst/>
          </a:prstGeom>
        </p:spPr>
      </p:pic>
      <p:graphicFrame>
        <p:nvGraphicFramePr>
          <p:cNvPr id="2" name="表 1">
            <a:extLst>
              <a:ext uri="{FF2B5EF4-FFF2-40B4-BE49-F238E27FC236}">
                <a16:creationId xmlns:a16="http://schemas.microsoft.com/office/drawing/2014/main" id="{7C6C816D-FB92-4340-8E1A-E4E7E39D86E1}"/>
              </a:ext>
            </a:extLst>
          </p:cNvPr>
          <p:cNvGraphicFramePr>
            <a:graphicFrameLocks noGrp="1"/>
          </p:cNvGraphicFramePr>
          <p:nvPr>
            <p:extLst>
              <p:ext uri="{D42A27DB-BD31-4B8C-83A1-F6EECF244321}">
                <p14:modId xmlns:p14="http://schemas.microsoft.com/office/powerpoint/2010/main" val="3958582024"/>
              </p:ext>
            </p:extLst>
          </p:nvPr>
        </p:nvGraphicFramePr>
        <p:xfrm>
          <a:off x="450307" y="1282402"/>
          <a:ext cx="9791197" cy="4656568"/>
        </p:xfrm>
        <a:graphic>
          <a:graphicData uri="http://schemas.openxmlformats.org/drawingml/2006/table">
            <a:tbl>
              <a:tblPr firstRow="1" bandRow="1">
                <a:tableStyleId>{2D5ABB26-0587-4C30-8999-92F81FD0307C}</a:tableStyleId>
              </a:tblPr>
              <a:tblGrid>
                <a:gridCol w="2776440">
                  <a:extLst>
                    <a:ext uri="{9D8B030D-6E8A-4147-A177-3AD203B41FA5}">
                      <a16:colId xmlns:a16="http://schemas.microsoft.com/office/drawing/2014/main" val="1338572013"/>
                    </a:ext>
                  </a:extLst>
                </a:gridCol>
                <a:gridCol w="7014757">
                  <a:extLst>
                    <a:ext uri="{9D8B030D-6E8A-4147-A177-3AD203B41FA5}">
                      <a16:colId xmlns:a16="http://schemas.microsoft.com/office/drawing/2014/main" val="1529638325"/>
                    </a:ext>
                  </a:extLst>
                </a:gridCol>
              </a:tblGrid>
              <a:tr h="767475">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メディアタイアップ定義</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広告主がメディアとタイアップした映像</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のコンテンツパートナーとタイアップした映像</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 </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オリジナルコンテンツとタイアップした映像</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99144803"/>
                  </a:ext>
                </a:extLst>
              </a:tr>
              <a:tr h="540808">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特定告知定義</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スポーツイベントの告知、アニメ番組の告知、映画の公開告知、ドラマや</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TV</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番組の番組宣伝、美術館の展示イベント告知、書籍の販売告知、</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Web</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メディアの宣伝告知</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94116240"/>
                  </a:ext>
                </a:extLst>
              </a:tr>
              <a:tr h="1220810">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掲載可否基準</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業種、商材、クリエイティブ考査基準は広告メニューに準拠</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特定告知は上記</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 </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に規定の告知のみ可</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素材に常時「</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PR</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表記」「スポンサード表記」が必要</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素材と同じものは</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NG</a:t>
                      </a: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トンマナが </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 </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にそぐわないものは</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NG</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54485681"/>
                  </a:ext>
                </a:extLst>
              </a:tr>
              <a:tr h="2127475">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注意事項</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一素材の連続掲載は</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2</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週間までとし、再度掲載する場合は</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2</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週間の掲載インターバルを空けて頂くこととします。</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同一素材の使用回数は</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6</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週間までとします。</a:t>
                      </a:r>
                      <a:endParaRPr lang="en-US" altLang="ja-JP" sz="1000" dirty="0">
                        <a:solidFill>
                          <a:srgbClr val="FF0000"/>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エンドキャップの入稿は不可とします。</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弊社コンテンツパートナーの独自メニューと金額が異なる場合があります。</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料金は手数料が含まれたグロス金額です。</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表示回数及び表示単価はあくまで目安です。タクシーの営業</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稼働状況により変動します。</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掲載内容は１申込につき、</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商品または</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サービスを基本とします。</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FULL</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メニューと</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HALF</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メニューの枠は共有です。どちらかが埋まった場合、枠数が同時に減少します。</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すべての掲載内容について事前審査が必要です。修正可能な段階で必ず事前にご相談ください。</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75026712"/>
                  </a:ext>
                </a:extLst>
              </a:tr>
            </a:tbl>
          </a:graphicData>
        </a:graphic>
      </p:graphicFrame>
      <p:sp>
        <p:nvSpPr>
          <p:cNvPr id="21" name="テキスト ボックス 11">
            <a:extLst>
              <a:ext uri="{FF2B5EF4-FFF2-40B4-BE49-F238E27FC236}">
                <a16:creationId xmlns:a16="http://schemas.microsoft.com/office/drawing/2014/main" id="{61779041-EEC9-5942-B83F-3CE750ECE201}"/>
              </a:ext>
            </a:extLst>
          </p:cNvPr>
          <p:cNvSpPr txBox="1">
            <a:spLocks noChangeArrowheads="1"/>
          </p:cNvSpPr>
          <p:nvPr/>
        </p:nvSpPr>
        <p:spPr bwMode="auto">
          <a:xfrm>
            <a:off x="492206" y="510666"/>
            <a:ext cx="9958394"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広告主がメディアとタイアップした映像</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、または</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特定告知</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rPr>
              <a:t>（特定の業種・告知を行う</a:t>
            </a:r>
            <a:r>
              <a:rPr lang="en-US" altLang="ja-JP" sz="1000" dirty="0">
                <a:solidFill>
                  <a:srgbClr val="595959"/>
                </a:solidFill>
                <a:latin typeface="Yu Mincho" panose="02020400000000000000" pitchFamily="18" charset="-128"/>
                <a:ea typeface="Yu Mincho"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rPr>
              <a:t>動画）</a:t>
            </a:r>
            <a:r>
              <a:rPr lang="ja-JP" altLang="en-US" sz="1200">
                <a:solidFill>
                  <a:srgbClr val="595959"/>
                </a:solidFill>
                <a:latin typeface="Yu Mincho" panose="02020400000000000000" pitchFamily="18" charset="-128"/>
                <a:ea typeface="Yu Mincho" panose="02020400000000000000" pitchFamily="18" charset="-128"/>
              </a:rPr>
              <a:t>を放映することが可能です。</a:t>
            </a:r>
            <a:endParaRPr lang="en-US" altLang="ja-JP" sz="1200" dirty="0">
              <a:solidFill>
                <a:srgbClr val="595959"/>
              </a:solidFill>
              <a:latin typeface="Yu Mincho" panose="02020400000000000000" pitchFamily="18" charset="-128"/>
              <a:ea typeface="Yu Mincho" panose="02020400000000000000" pitchFamily="18" charset="-128"/>
            </a:endParaRPr>
          </a:p>
          <a:p>
            <a:pPr eaLnBrk="1" hangingPunct="1">
              <a:lnSpc>
                <a:spcPct val="130000"/>
              </a:lnSpc>
            </a:pP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P.27</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sp>
        <p:nvSpPr>
          <p:cNvPr id="22" name="正方形/長方形 13">
            <a:extLst>
              <a:ext uri="{FF2B5EF4-FFF2-40B4-BE49-F238E27FC236}">
                <a16:creationId xmlns:a16="http://schemas.microsoft.com/office/drawing/2014/main" id="{632D8D48-A284-6D4E-A5C8-607309C31216}"/>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Tree>
    <p:extLst>
      <p:ext uri="{BB962C8B-B14F-4D97-AF65-F5344CB8AC3E}">
        <p14:creationId xmlns:p14="http://schemas.microsoft.com/office/powerpoint/2010/main" val="2959665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descr="テーブル&#10;&#10;自動的に生成された説明">
            <a:extLst>
              <a:ext uri="{FF2B5EF4-FFF2-40B4-BE49-F238E27FC236}">
                <a16:creationId xmlns:a16="http://schemas.microsoft.com/office/drawing/2014/main" id="{11B0BA95-0847-2041-8AD3-6EAB85A50225}"/>
              </a:ext>
            </a:extLst>
          </p:cNvPr>
          <p:cNvPicPr>
            <a:picLocks noChangeAspect="1"/>
          </p:cNvPicPr>
          <p:nvPr/>
        </p:nvPicPr>
        <p:blipFill>
          <a:blip r:embed="rId3"/>
          <a:stretch>
            <a:fillRect/>
          </a:stretch>
        </p:blipFill>
        <p:spPr>
          <a:xfrm>
            <a:off x="571342" y="1162367"/>
            <a:ext cx="9517060" cy="2576969"/>
          </a:xfrm>
          <a:prstGeom prst="rect">
            <a:avLst/>
          </a:prstGeom>
        </p:spPr>
      </p:pic>
      <p:sp>
        <p:nvSpPr>
          <p:cNvPr id="28" name="タイトル 1">
            <a:extLst>
              <a:ext uri="{FF2B5EF4-FFF2-40B4-BE49-F238E27FC236}">
                <a16:creationId xmlns:a16="http://schemas.microsoft.com/office/drawing/2014/main" id="{706D0518-0EAF-EE4F-81E7-C0905EE2C5E6}"/>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メニュー詳細</a:t>
            </a:r>
          </a:p>
        </p:txBody>
      </p:sp>
      <p:pic>
        <p:nvPicPr>
          <p:cNvPr id="29" name="図 28" descr="黒い背景に白い文字がある&#10;&#10;中程度の精度で自動的に生成された説明">
            <a:extLst>
              <a:ext uri="{FF2B5EF4-FFF2-40B4-BE49-F238E27FC236}">
                <a16:creationId xmlns:a16="http://schemas.microsoft.com/office/drawing/2014/main" id="{75355FDB-675B-C446-8847-4BBAA0254B32}"/>
              </a:ext>
            </a:extLst>
          </p:cNvPr>
          <p:cNvPicPr>
            <a:picLocks noChangeAspect="1"/>
          </p:cNvPicPr>
          <p:nvPr/>
        </p:nvPicPr>
        <p:blipFill>
          <a:blip r:embed="rId4"/>
          <a:stretch>
            <a:fillRect/>
          </a:stretch>
        </p:blipFill>
        <p:spPr>
          <a:xfrm>
            <a:off x="1923374" y="6437615"/>
            <a:ext cx="4356012" cy="809524"/>
          </a:xfrm>
          <a:prstGeom prst="rect">
            <a:avLst/>
          </a:prstGeom>
        </p:spPr>
      </p:pic>
      <p:sp>
        <p:nvSpPr>
          <p:cNvPr id="31" name="正方形/長方形 2">
            <a:extLst>
              <a:ext uri="{FF2B5EF4-FFF2-40B4-BE49-F238E27FC236}">
                <a16:creationId xmlns:a16="http://schemas.microsoft.com/office/drawing/2014/main" id="{09F6E037-CCA7-C844-8234-E3E10A4013FA}"/>
              </a:ext>
            </a:extLst>
          </p:cNvPr>
          <p:cNvSpPr>
            <a:spLocks noChangeArrowheads="1"/>
          </p:cNvSpPr>
          <p:nvPr/>
        </p:nvSpPr>
        <p:spPr bwMode="auto">
          <a:xfrm>
            <a:off x="299527" y="3337734"/>
            <a:ext cx="1333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300">
                <a:solidFill>
                  <a:schemeClr val="bg1"/>
                </a:solidFill>
                <a:latin typeface="游明朝" panose="02020400000000000000" pitchFamily="18" charset="-128"/>
                <a:ea typeface="游明朝" panose="02020400000000000000" pitchFamily="18" charset="-128"/>
              </a:rPr>
              <a:t>　</a:t>
            </a:r>
            <a:r>
              <a:rPr lang="en-US" altLang="ja-JP" sz="1300" dirty="0">
                <a:solidFill>
                  <a:schemeClr val="bg1"/>
                </a:solidFill>
                <a:latin typeface="游明朝" panose="02020400000000000000" pitchFamily="18" charset="-128"/>
                <a:ea typeface="游明朝" panose="02020400000000000000" pitchFamily="18" charset="-128"/>
              </a:rPr>
              <a:t>52,000</a:t>
            </a:r>
            <a:r>
              <a:rPr lang="ja-JP" altLang="en-US" sz="1300" dirty="0">
                <a:solidFill>
                  <a:schemeClr val="bg1"/>
                </a:solidFill>
                <a:latin typeface="游明朝" panose="02020400000000000000" pitchFamily="18" charset="-128"/>
                <a:ea typeface="游明朝" panose="02020400000000000000" pitchFamily="18" charset="-128"/>
              </a:rPr>
              <a:t>台</a:t>
            </a:r>
            <a:endParaRPr lang="ja-JP" altLang="en-US" sz="1300" dirty="0">
              <a:solidFill>
                <a:schemeClr val="bg1"/>
              </a:solidFill>
            </a:endParaRPr>
          </a:p>
        </p:txBody>
      </p:sp>
      <p:sp>
        <p:nvSpPr>
          <p:cNvPr id="32" name="正方形/長方形 31">
            <a:extLst>
              <a:ext uri="{FF2B5EF4-FFF2-40B4-BE49-F238E27FC236}">
                <a16:creationId xmlns:a16="http://schemas.microsoft.com/office/drawing/2014/main" id="{CAEAD04C-614A-4C49-A19B-41188824B910}"/>
              </a:ext>
            </a:extLst>
          </p:cNvPr>
          <p:cNvSpPr/>
          <p:nvPr/>
        </p:nvSpPr>
        <p:spPr>
          <a:xfrm>
            <a:off x="2711670" y="2643994"/>
            <a:ext cx="288000" cy="7560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33" name="正方形/長方形 32">
            <a:extLst>
              <a:ext uri="{FF2B5EF4-FFF2-40B4-BE49-F238E27FC236}">
                <a16:creationId xmlns:a16="http://schemas.microsoft.com/office/drawing/2014/main" id="{CC774AB1-B9E0-B14D-BDD2-48E38BE93AF0}"/>
              </a:ext>
            </a:extLst>
          </p:cNvPr>
          <p:cNvSpPr/>
          <p:nvPr/>
        </p:nvSpPr>
        <p:spPr>
          <a:xfrm>
            <a:off x="4641851" y="2636220"/>
            <a:ext cx="289034" cy="756000"/>
          </a:xfrm>
          <a:prstGeom prst="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34" name="正方形/長方形 33">
            <a:extLst>
              <a:ext uri="{FF2B5EF4-FFF2-40B4-BE49-F238E27FC236}">
                <a16:creationId xmlns:a16="http://schemas.microsoft.com/office/drawing/2014/main" id="{AAF84F5C-007D-3344-A10B-9365F785855E}"/>
              </a:ext>
            </a:extLst>
          </p:cNvPr>
          <p:cNvSpPr/>
          <p:nvPr/>
        </p:nvSpPr>
        <p:spPr>
          <a:xfrm>
            <a:off x="4358206" y="2625519"/>
            <a:ext cx="118851" cy="756000"/>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35" name="テキスト ボックス 11">
            <a:extLst>
              <a:ext uri="{FF2B5EF4-FFF2-40B4-BE49-F238E27FC236}">
                <a16:creationId xmlns:a16="http://schemas.microsoft.com/office/drawing/2014/main" id="{D4429777-F327-1746-802F-92F7A14BF29A}"/>
              </a:ext>
            </a:extLst>
          </p:cNvPr>
          <p:cNvSpPr txBox="1">
            <a:spLocks noChangeArrowheads="1"/>
          </p:cNvSpPr>
          <p:nvPr/>
        </p:nvSpPr>
        <p:spPr bwMode="auto">
          <a:xfrm>
            <a:off x="490538" y="516411"/>
            <a:ext cx="964088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コンテンツ枠で広告主がメディアとタイアップした映像を放映することが可能です。</a:t>
            </a:r>
            <a:endParaRPr lang="en-US" altLang="ja-JP" sz="1200" dirty="0">
              <a:solidFill>
                <a:srgbClr val="595959"/>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また、広告枠をご購入いただくと</a:t>
            </a:r>
            <a:r>
              <a:rPr lang="en-US" altLang="ja-JP" sz="1200" dirty="0">
                <a:solidFill>
                  <a:srgbClr val="595959"/>
                </a:solidFill>
                <a:latin typeface="Yu Mincho" panose="02020400000000000000" pitchFamily="18" charset="-128"/>
                <a:ea typeface="Yu Mincho" panose="02020400000000000000" pitchFamily="18" charset="-128"/>
              </a:rPr>
              <a:t>Tie-up Contents </a:t>
            </a:r>
            <a:r>
              <a:rPr lang="ja-JP" altLang="en-US" sz="1200">
                <a:solidFill>
                  <a:srgbClr val="595959"/>
                </a:solidFill>
                <a:latin typeface="Yu Mincho" panose="02020400000000000000" pitchFamily="18" charset="-128"/>
                <a:ea typeface="Yu Mincho" panose="02020400000000000000" pitchFamily="18" charset="-128"/>
              </a:rPr>
              <a:t>＋動画広告（</a:t>
            </a:r>
            <a:r>
              <a:rPr lang="en-US" altLang="ja-JP" sz="1200" dirty="0">
                <a:solidFill>
                  <a:srgbClr val="595959"/>
                </a:solidFill>
                <a:latin typeface="Yu Mincho" panose="02020400000000000000" pitchFamily="18" charset="-128"/>
                <a:ea typeface="Yu Mincho" panose="02020400000000000000" pitchFamily="18" charset="-128"/>
              </a:rPr>
              <a:t>30</a:t>
            </a:r>
            <a:r>
              <a:rPr lang="ja-JP" altLang="en-US" sz="1200">
                <a:solidFill>
                  <a:srgbClr val="595959"/>
                </a:solidFill>
                <a:latin typeface="Yu Mincho" panose="02020400000000000000" pitchFamily="18" charset="-128"/>
                <a:ea typeface="Yu Mincho" panose="02020400000000000000" pitchFamily="18" charset="-128"/>
              </a:rPr>
              <a:t>秒）をセットで掲載できます。</a:t>
            </a:r>
            <a:endParaRPr lang="en-US" altLang="ja-JP" sz="1200" dirty="0">
              <a:solidFill>
                <a:srgbClr val="595959"/>
              </a:solidFill>
              <a:latin typeface="Yu Mincho" panose="02020400000000000000" pitchFamily="18" charset="-128"/>
              <a:ea typeface="Yu Mincho" panose="02020400000000000000" pitchFamily="18" charset="-128"/>
            </a:endParaRPr>
          </a:p>
        </p:txBody>
      </p:sp>
      <p:sp>
        <p:nvSpPr>
          <p:cNvPr id="36" name="正方形/長方形 13">
            <a:extLst>
              <a:ext uri="{FF2B5EF4-FFF2-40B4-BE49-F238E27FC236}">
                <a16:creationId xmlns:a16="http://schemas.microsoft.com/office/drawing/2014/main" id="{8AFC40B1-7F78-AD4E-A182-2B52D8505794}"/>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41" name="正方形/長方形 40">
            <a:extLst>
              <a:ext uri="{FF2B5EF4-FFF2-40B4-BE49-F238E27FC236}">
                <a16:creationId xmlns:a16="http://schemas.microsoft.com/office/drawing/2014/main" id="{3C579BF9-46E2-B243-93D3-BFD00B0D84D4}"/>
              </a:ext>
            </a:extLst>
          </p:cNvPr>
          <p:cNvSpPr/>
          <p:nvPr/>
        </p:nvSpPr>
        <p:spPr>
          <a:xfrm>
            <a:off x="538986" y="4378731"/>
            <a:ext cx="9571037" cy="12472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pic>
        <p:nvPicPr>
          <p:cNvPr id="42" name="図 1">
            <a:extLst>
              <a:ext uri="{FF2B5EF4-FFF2-40B4-BE49-F238E27FC236}">
                <a16:creationId xmlns:a16="http://schemas.microsoft.com/office/drawing/2014/main" id="{CEF6F68F-EB92-0644-8C1F-BDA83518D79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81606" y="4424283"/>
            <a:ext cx="1876732" cy="1055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 name="グループ化 8">
            <a:extLst>
              <a:ext uri="{FF2B5EF4-FFF2-40B4-BE49-F238E27FC236}">
                <a16:creationId xmlns:a16="http://schemas.microsoft.com/office/drawing/2014/main" id="{26ED69C0-E069-5244-9FE6-59AF063D64DB}"/>
              </a:ext>
            </a:extLst>
          </p:cNvPr>
          <p:cNvGrpSpPr>
            <a:grpSpLocks/>
          </p:cNvGrpSpPr>
          <p:nvPr/>
        </p:nvGrpSpPr>
        <p:grpSpPr bwMode="auto">
          <a:xfrm>
            <a:off x="6666976" y="4420144"/>
            <a:ext cx="1876732" cy="1055711"/>
            <a:chOff x="6016482" y="4307604"/>
            <a:chExt cx="2737868" cy="1546643"/>
          </a:xfrm>
        </p:grpSpPr>
        <p:sp>
          <p:nvSpPr>
            <p:cNvPr id="44" name="正方形/長方形 28">
              <a:extLst>
                <a:ext uri="{FF2B5EF4-FFF2-40B4-BE49-F238E27FC236}">
                  <a16:creationId xmlns:a16="http://schemas.microsoft.com/office/drawing/2014/main" id="{506FD67C-A10D-0441-9B5D-46FEEE8A27BF}"/>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45" name="직사각형 22">
              <a:extLst>
                <a:ext uri="{FF2B5EF4-FFF2-40B4-BE49-F238E27FC236}">
                  <a16:creationId xmlns:a16="http://schemas.microsoft.com/office/drawing/2014/main" id="{DE0491A2-ED3E-FF47-9FEF-B8A8B930761A}"/>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46" name="二等辺三角形 26">
            <a:extLst>
              <a:ext uri="{FF2B5EF4-FFF2-40B4-BE49-F238E27FC236}">
                <a16:creationId xmlns:a16="http://schemas.microsoft.com/office/drawing/2014/main" id="{6179D2F9-0493-E54B-AC68-30323488F047}"/>
              </a:ext>
            </a:extLst>
          </p:cNvPr>
          <p:cNvSpPr/>
          <p:nvPr/>
        </p:nvSpPr>
        <p:spPr>
          <a:xfrm rot="5400000">
            <a:off x="5258728" y="4720975"/>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47" name="正方形/長方形 29">
            <a:extLst>
              <a:ext uri="{FF2B5EF4-FFF2-40B4-BE49-F238E27FC236}">
                <a16:creationId xmlns:a16="http://schemas.microsoft.com/office/drawing/2014/main" id="{263000A4-A218-1942-88F3-19C1969DAC11}"/>
              </a:ext>
            </a:extLst>
          </p:cNvPr>
          <p:cNvSpPr>
            <a:spLocks noChangeArrowheads="1"/>
          </p:cNvSpPr>
          <p:nvPr/>
        </p:nvSpPr>
        <p:spPr bwMode="auto">
          <a:xfrm>
            <a:off x="6582991" y="5206820"/>
            <a:ext cx="20447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7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7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48" name="正方形/長方形 31">
            <a:extLst>
              <a:ext uri="{FF2B5EF4-FFF2-40B4-BE49-F238E27FC236}">
                <a16:creationId xmlns:a16="http://schemas.microsoft.com/office/drawing/2014/main" id="{72A8EAEA-B284-6644-88B4-B3EFE25B52A2}"/>
              </a:ext>
            </a:extLst>
          </p:cNvPr>
          <p:cNvSpPr>
            <a:spLocks noChangeArrowheads="1"/>
          </p:cNvSpPr>
          <p:nvPr/>
        </p:nvSpPr>
        <p:spPr bwMode="auto">
          <a:xfrm>
            <a:off x="3832021" y="5203766"/>
            <a:ext cx="3055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4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60</a:t>
            </a:r>
            <a:r>
              <a:rPr lang="ja-JP" altLang="en-US"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4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sp>
        <p:nvSpPr>
          <p:cNvPr id="49" name="正方形/長方形 29">
            <a:extLst>
              <a:ext uri="{FF2B5EF4-FFF2-40B4-BE49-F238E27FC236}">
                <a16:creationId xmlns:a16="http://schemas.microsoft.com/office/drawing/2014/main" id="{69B45A28-6CBB-A24E-AFCC-74982011A52F}"/>
              </a:ext>
            </a:extLst>
          </p:cNvPr>
          <p:cNvSpPr>
            <a:spLocks noChangeArrowheads="1"/>
          </p:cNvSpPr>
          <p:nvPr/>
        </p:nvSpPr>
        <p:spPr bwMode="auto">
          <a:xfrm>
            <a:off x="6582991" y="4675929"/>
            <a:ext cx="2044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a:solidFill>
                  <a:schemeClr val="bg1"/>
                </a:solidFill>
                <a:latin typeface="Yu Gothic Medium" panose="020B0500000000000000" pitchFamily="34" charset="-128"/>
                <a:ea typeface="Yu Gothic Medium" panose="020B0500000000000000" pitchFamily="34" charset="-128"/>
              </a:rPr>
              <a:t>動画広告</a:t>
            </a:r>
            <a:r>
              <a:rPr lang="en-US" altLang="ja-JP" sz="1200" dirty="0">
                <a:solidFill>
                  <a:schemeClr val="bg1"/>
                </a:solidFill>
                <a:latin typeface="Yu Gothic Medium" panose="020B0500000000000000" pitchFamily="34" charset="-128"/>
                <a:ea typeface="Yu Gothic Medium" panose="020B0500000000000000" pitchFamily="34" charset="-128"/>
              </a:rPr>
              <a:t>(30</a:t>
            </a:r>
            <a:r>
              <a:rPr lang="ja-JP" altLang="en-US" sz="1200">
                <a:solidFill>
                  <a:schemeClr val="bg1"/>
                </a:solidFill>
                <a:latin typeface="Yu Gothic Medium" panose="020B0500000000000000" pitchFamily="34" charset="-128"/>
                <a:ea typeface="Yu Gothic Medium" panose="020B0500000000000000" pitchFamily="34" charset="-128"/>
              </a:rPr>
              <a:t>秒</a:t>
            </a:r>
            <a:r>
              <a:rPr lang="en-US" altLang="ja-JP" sz="1200" dirty="0">
                <a:solidFill>
                  <a:schemeClr val="bg1"/>
                </a:solidFill>
                <a:latin typeface="Yu Gothic Medium" panose="020B0500000000000000" pitchFamily="34" charset="-128"/>
                <a:ea typeface="Yu Gothic Medium" panose="020B0500000000000000" pitchFamily="34" charset="-128"/>
              </a:rPr>
              <a:t>)</a:t>
            </a:r>
            <a:endParaRPr lang="ja-JP" altLang="en-US" sz="1200">
              <a:solidFill>
                <a:schemeClr val="bg1"/>
              </a:solidFill>
              <a:latin typeface="Yu Gothic Medium" panose="020B0500000000000000" pitchFamily="34" charset="-128"/>
              <a:ea typeface="Yu Gothic Medium" panose="020B0500000000000000" pitchFamily="34" charset="-128"/>
            </a:endParaRPr>
          </a:p>
        </p:txBody>
      </p:sp>
      <p:sp>
        <p:nvSpPr>
          <p:cNvPr id="50" name="직사각형 22">
            <a:extLst>
              <a:ext uri="{FF2B5EF4-FFF2-40B4-BE49-F238E27FC236}">
                <a16:creationId xmlns:a16="http://schemas.microsoft.com/office/drawing/2014/main" id="{24CC3904-3AE5-7549-BBB3-3B6523EFD898}"/>
              </a:ext>
            </a:extLst>
          </p:cNvPr>
          <p:cNvSpPr/>
          <p:nvPr/>
        </p:nvSpPr>
        <p:spPr>
          <a:xfrm rot="16200000">
            <a:off x="2764697" y="4176177"/>
            <a:ext cx="720725" cy="188690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51" name="正方形/長方形 24">
            <a:extLst>
              <a:ext uri="{FF2B5EF4-FFF2-40B4-BE49-F238E27FC236}">
                <a16:creationId xmlns:a16="http://schemas.microsoft.com/office/drawing/2014/main" id="{5EB5BBDA-A748-2249-916C-2234341C896D}"/>
              </a:ext>
            </a:extLst>
          </p:cNvPr>
          <p:cNvSpPr>
            <a:spLocks noChangeArrowheads="1"/>
          </p:cNvSpPr>
          <p:nvPr/>
        </p:nvSpPr>
        <p:spPr bwMode="auto">
          <a:xfrm>
            <a:off x="1948819" y="5119437"/>
            <a:ext cx="232386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a:solidFill>
                  <a:schemeClr val="bg1"/>
                </a:solidFill>
                <a:latin typeface="游明朝" panose="02020400000000000000" pitchFamily="18" charset="-128"/>
                <a:ea typeface="游明朝" panose="02020400000000000000" pitchFamily="18" charset="-128"/>
                <a:cs typeface="游明朝" panose="02020400000000000000" pitchFamily="18" charset="-128"/>
              </a:rPr>
              <a:t>広告主の</a:t>
            </a:r>
            <a:r>
              <a:rPr lang="en-US" altLang="ja-JP" sz="10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Tie-up Contents</a:t>
            </a:r>
          </a:p>
          <a:p>
            <a:pPr algn="ctr" eaLnBrk="1" hangingPunct="1"/>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タイアップ広告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動画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30</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or </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静止画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15</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p>
        </p:txBody>
      </p:sp>
      <p:cxnSp>
        <p:nvCxnSpPr>
          <p:cNvPr id="52" name="直線矢印コネクタ 51">
            <a:extLst>
              <a:ext uri="{FF2B5EF4-FFF2-40B4-BE49-F238E27FC236}">
                <a16:creationId xmlns:a16="http://schemas.microsoft.com/office/drawing/2014/main" id="{B9FF230B-E05A-DD4F-92E9-D8078292FC0A}"/>
              </a:ext>
            </a:extLst>
          </p:cNvPr>
          <p:cNvCxnSpPr>
            <a:cxnSpLocks/>
          </p:cNvCxnSpPr>
          <p:nvPr/>
        </p:nvCxnSpPr>
        <p:spPr>
          <a:xfrm>
            <a:off x="1975673" y="5534718"/>
            <a:ext cx="6764338"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テキスト ボックス 54">
            <a:extLst>
              <a:ext uri="{FF2B5EF4-FFF2-40B4-BE49-F238E27FC236}">
                <a16:creationId xmlns:a16="http://schemas.microsoft.com/office/drawing/2014/main" id="{9AE04452-576A-3A4F-AC2F-2ED2D86CE5FD}"/>
              </a:ext>
            </a:extLst>
          </p:cNvPr>
          <p:cNvSpPr txBox="1"/>
          <p:nvPr/>
        </p:nvSpPr>
        <p:spPr>
          <a:xfrm>
            <a:off x="468313" y="4036289"/>
            <a:ext cx="5157728" cy="261162"/>
          </a:xfrm>
          <a:prstGeom prst="rect">
            <a:avLst/>
          </a:prstGeom>
        </p:spPr>
        <p:txBody>
          <a:bodyPr wrap="squar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en-US" altLang="ja-JP" sz="1200" dirty="0">
                <a:solidFill>
                  <a:srgbClr val="4D4D4C"/>
                </a:solidFill>
                <a:latin typeface="Yu Mincho" panose="02020400000000000000" pitchFamily="18" charset="-128"/>
                <a:ea typeface="Yu Mincho" panose="02020400000000000000" pitchFamily="18" charset="-128"/>
              </a:rPr>
              <a:t>Tie-up Contents</a:t>
            </a:r>
            <a:r>
              <a:rPr kumimoji="1" lang="ja-JP" altLang="en-US" sz="1200">
                <a:solidFill>
                  <a:srgbClr val="4D4D4C"/>
                </a:solidFill>
                <a:latin typeface="Yu Mincho" panose="02020400000000000000" pitchFamily="18" charset="-128"/>
                <a:ea typeface="Yu Mincho" panose="02020400000000000000" pitchFamily="18" charset="-128"/>
              </a:rPr>
              <a:t>＋動画広告（</a:t>
            </a:r>
            <a:r>
              <a:rPr kumimoji="1" lang="en-US" altLang="ja-JP" sz="1200" dirty="0">
                <a:solidFill>
                  <a:srgbClr val="4D4D4C"/>
                </a:solidFill>
                <a:latin typeface="Yu Mincho" panose="02020400000000000000" pitchFamily="18" charset="-128"/>
                <a:ea typeface="Yu Mincho" panose="02020400000000000000" pitchFamily="18" charset="-128"/>
              </a:rPr>
              <a:t>30</a:t>
            </a:r>
            <a:r>
              <a:rPr kumimoji="1" lang="ja-JP" altLang="en-US" sz="1200">
                <a:solidFill>
                  <a:srgbClr val="4D4D4C"/>
                </a:solidFill>
                <a:latin typeface="Yu Mincho" panose="02020400000000000000" pitchFamily="18" charset="-128"/>
                <a:ea typeface="Yu Mincho" panose="02020400000000000000" pitchFamily="18" charset="-128"/>
              </a:rPr>
              <a:t>秒）の掲載イメージ</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表 24">
            <a:extLst>
              <a:ext uri="{FF2B5EF4-FFF2-40B4-BE49-F238E27FC236}">
                <a16:creationId xmlns:a16="http://schemas.microsoft.com/office/drawing/2014/main" id="{4A6FB671-AC7E-6C4F-99C7-BAC47FF0936F}"/>
              </a:ext>
            </a:extLst>
          </p:cNvPr>
          <p:cNvGraphicFramePr>
            <a:graphicFrameLocks noGrp="1"/>
          </p:cNvGraphicFramePr>
          <p:nvPr>
            <p:extLst>
              <p:ext uri="{D42A27DB-BD31-4B8C-83A1-F6EECF244321}">
                <p14:modId xmlns:p14="http://schemas.microsoft.com/office/powerpoint/2010/main" val="3465404345"/>
              </p:ext>
            </p:extLst>
          </p:nvPr>
        </p:nvGraphicFramePr>
        <p:xfrm>
          <a:off x="576639" y="1316884"/>
          <a:ext cx="9571036" cy="1336038"/>
        </p:xfrm>
        <a:graphic>
          <a:graphicData uri="http://schemas.openxmlformats.org/drawingml/2006/table">
            <a:tbl>
              <a:tblPr firstRow="1" bandRow="1">
                <a:tableStyleId>{5940675A-B579-460E-94D1-54222C63F5DA}</a:tableStyleId>
              </a:tblPr>
              <a:tblGrid>
                <a:gridCol w="1706747">
                  <a:extLst>
                    <a:ext uri="{9D8B030D-6E8A-4147-A177-3AD203B41FA5}">
                      <a16:colId xmlns:a16="http://schemas.microsoft.com/office/drawing/2014/main" val="20000"/>
                    </a:ext>
                  </a:extLst>
                </a:gridCol>
                <a:gridCol w="995083">
                  <a:extLst>
                    <a:ext uri="{9D8B030D-6E8A-4147-A177-3AD203B41FA5}">
                      <a16:colId xmlns:a16="http://schemas.microsoft.com/office/drawing/2014/main" val="20001"/>
                    </a:ext>
                  </a:extLst>
                </a:gridCol>
                <a:gridCol w="1165411">
                  <a:extLst>
                    <a:ext uri="{9D8B030D-6E8A-4147-A177-3AD203B41FA5}">
                      <a16:colId xmlns:a16="http://schemas.microsoft.com/office/drawing/2014/main" val="20002"/>
                    </a:ext>
                  </a:extLst>
                </a:gridCol>
                <a:gridCol w="905436">
                  <a:extLst>
                    <a:ext uri="{9D8B030D-6E8A-4147-A177-3AD203B41FA5}">
                      <a16:colId xmlns:a16="http://schemas.microsoft.com/office/drawing/2014/main" val="20003"/>
                    </a:ext>
                  </a:extLst>
                </a:gridCol>
                <a:gridCol w="905435">
                  <a:extLst>
                    <a:ext uri="{9D8B030D-6E8A-4147-A177-3AD203B41FA5}">
                      <a16:colId xmlns:a16="http://schemas.microsoft.com/office/drawing/2014/main" val="20005"/>
                    </a:ext>
                  </a:extLst>
                </a:gridCol>
                <a:gridCol w="1246094">
                  <a:extLst>
                    <a:ext uri="{9D8B030D-6E8A-4147-A177-3AD203B41FA5}">
                      <a16:colId xmlns:a16="http://schemas.microsoft.com/office/drawing/2014/main" val="20006"/>
                    </a:ext>
                  </a:extLst>
                </a:gridCol>
                <a:gridCol w="654424">
                  <a:extLst>
                    <a:ext uri="{9D8B030D-6E8A-4147-A177-3AD203B41FA5}">
                      <a16:colId xmlns:a16="http://schemas.microsoft.com/office/drawing/2014/main" val="20007"/>
                    </a:ext>
                  </a:extLst>
                </a:gridCol>
                <a:gridCol w="824753">
                  <a:extLst>
                    <a:ext uri="{9D8B030D-6E8A-4147-A177-3AD203B41FA5}">
                      <a16:colId xmlns:a16="http://schemas.microsoft.com/office/drawing/2014/main" val="20008"/>
                    </a:ext>
                  </a:extLst>
                </a:gridCol>
                <a:gridCol w="1167653">
                  <a:extLst>
                    <a:ext uri="{9D8B030D-6E8A-4147-A177-3AD203B41FA5}">
                      <a16:colId xmlns:a16="http://schemas.microsoft.com/office/drawing/2014/main" val="20009"/>
                    </a:ext>
                  </a:extLst>
                </a:gridCol>
              </a:tblGrid>
              <a:tr h="228813">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800" b="0" i="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800" b="0" i="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581513">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rowSpan="2">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Tie-up Contents </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6</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rPr>
                      </a:br>
                      <a:r>
                        <a:rPr kumimoji="1" lang="ja-JP" altLang="en-US" sz="1000" b="0" i="0" baseline="0">
                          <a:solidFill>
                            <a:srgbClr val="2B3A5B"/>
                          </a:solidFill>
                          <a:latin typeface="游明朝" panose="02020400000000000000" pitchFamily="18" charset="-128"/>
                          <a:ea typeface="游明朝" panose="02020400000000000000" pitchFamily="18" charset="-128"/>
                        </a:rPr>
                        <a:t>掲載保証</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rPr>
                        <a:t>0</a:t>
                      </a:r>
                      <a:r>
                        <a:rPr kumimoji="1" lang="ja-JP" altLang="en-US" sz="700" b="0" i="0" baseline="0">
                          <a:solidFill>
                            <a:srgbClr val="2B3A5B"/>
                          </a:solidFill>
                          <a:latin typeface="游明朝" panose="02020400000000000000" pitchFamily="18" charset="-128"/>
                          <a:ea typeface="游明朝" panose="02020400000000000000" pitchFamily="18"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2,500,000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52,000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650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21742870"/>
                  </a:ext>
                </a:extLst>
              </a:tr>
              <a:tr h="521317">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vMerge="1">
                  <a:txBody>
                    <a:bodyPr/>
                    <a:lstStyle/>
                    <a:p>
                      <a:pPr marL="0" indent="0" algn="ctr">
                        <a:buFont typeface="Arial" charset="0"/>
                        <a:buNone/>
                      </a:pP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indent="0" algn="ctr">
                        <a:buFont typeface="Arial" charset="0"/>
                        <a:buNone/>
                      </a:pP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1,250,000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26,000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365</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@2.9</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
        <p:nvSpPr>
          <p:cNvPr id="27" name="正方形/長方形 13">
            <a:extLst>
              <a:ext uri="{FF2B5EF4-FFF2-40B4-BE49-F238E27FC236}">
                <a16:creationId xmlns:a16="http://schemas.microsoft.com/office/drawing/2014/main" id="{9D9C7FD1-AB2A-0645-BB02-50DA99D32B2E}"/>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28" name="タイトル 1">
            <a:extLst>
              <a:ext uri="{FF2B5EF4-FFF2-40B4-BE49-F238E27FC236}">
                <a16:creationId xmlns:a16="http://schemas.microsoft.com/office/drawing/2014/main" id="{706D0518-0EAF-EE4F-81E7-C0905EE2C5E6}"/>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メニュー詳細</a:t>
            </a:r>
          </a:p>
        </p:txBody>
      </p:sp>
      <p:pic>
        <p:nvPicPr>
          <p:cNvPr id="29" name="図 28" descr="黒い背景に白い文字がある&#10;&#10;中程度の精度で自動的に生成された説明">
            <a:extLst>
              <a:ext uri="{FF2B5EF4-FFF2-40B4-BE49-F238E27FC236}">
                <a16:creationId xmlns:a16="http://schemas.microsoft.com/office/drawing/2014/main" id="{75355FDB-675B-C446-8847-4BBAA0254B32}"/>
              </a:ext>
            </a:extLst>
          </p:cNvPr>
          <p:cNvPicPr>
            <a:picLocks noChangeAspect="1"/>
          </p:cNvPicPr>
          <p:nvPr/>
        </p:nvPicPr>
        <p:blipFill>
          <a:blip r:embed="rId3"/>
          <a:stretch>
            <a:fillRect/>
          </a:stretch>
        </p:blipFill>
        <p:spPr>
          <a:xfrm>
            <a:off x="1923374" y="6437615"/>
            <a:ext cx="4356012" cy="809524"/>
          </a:xfrm>
          <a:prstGeom prst="rect">
            <a:avLst/>
          </a:prstGeom>
        </p:spPr>
      </p:pic>
      <p:sp>
        <p:nvSpPr>
          <p:cNvPr id="30" name="テキスト ボックス 29">
            <a:extLst>
              <a:ext uri="{FF2B5EF4-FFF2-40B4-BE49-F238E27FC236}">
                <a16:creationId xmlns:a16="http://schemas.microsoft.com/office/drawing/2014/main" id="{E0CA6112-52C4-6448-8C12-0944DD5513E6}"/>
              </a:ext>
            </a:extLst>
          </p:cNvPr>
          <p:cNvSpPr txBox="1"/>
          <p:nvPr/>
        </p:nvSpPr>
        <p:spPr>
          <a:xfrm>
            <a:off x="573065" y="1058701"/>
            <a:ext cx="6880679" cy="258853"/>
          </a:xfrm>
          <a:prstGeom prst="rect">
            <a:avLst/>
          </a:prstGeom>
        </p:spPr>
        <p:txBody>
          <a:bodyPr wrap="squar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en-US" altLang="ja-JP" sz="1200" dirty="0">
                <a:solidFill>
                  <a:srgbClr val="4D4D4C"/>
                </a:solidFill>
                <a:latin typeface="Yu Mincho" panose="02020400000000000000" pitchFamily="18" charset="-128"/>
                <a:ea typeface="Yu Mincho" panose="02020400000000000000" pitchFamily="18" charset="-128"/>
              </a:rPr>
              <a:t>Tie-up Contents</a:t>
            </a:r>
            <a:r>
              <a:rPr kumimoji="1" lang="ja-JP" altLang="en-US" sz="1200">
                <a:solidFill>
                  <a:srgbClr val="4D4D4C"/>
                </a:solidFill>
                <a:latin typeface="Yu Mincho" panose="02020400000000000000" pitchFamily="18" charset="-128"/>
                <a:ea typeface="Yu Mincho" panose="02020400000000000000" pitchFamily="18" charset="-128"/>
              </a:rPr>
              <a:t>＋</a:t>
            </a:r>
            <a:r>
              <a:rPr kumimoji="1" lang="en-US" altLang="ja-JP" sz="1200" dirty="0">
                <a:solidFill>
                  <a:srgbClr val="4D4D4C"/>
                </a:solidFill>
                <a:latin typeface="Yu Mincho" panose="02020400000000000000" pitchFamily="18" charset="-128"/>
                <a:ea typeface="Yu Mincho" panose="02020400000000000000" pitchFamily="18" charset="-128"/>
              </a:rPr>
              <a:t>Collaboration Video Ads</a:t>
            </a:r>
            <a:r>
              <a:rPr kumimoji="1" lang="ja-JP" altLang="en-US" sz="1200">
                <a:solidFill>
                  <a:srgbClr val="4D4D4C"/>
                </a:solidFill>
                <a:latin typeface="Yu Mincho" panose="02020400000000000000" pitchFamily="18" charset="-128"/>
                <a:ea typeface="Yu Mincho" panose="02020400000000000000" pitchFamily="18" charset="-128"/>
              </a:rPr>
              <a:t>配信（　　　　　　部分</a:t>
            </a:r>
            <a:r>
              <a:rPr kumimoji="1" lang="en-US" altLang="ja-JP" sz="1200" dirty="0">
                <a:solidFill>
                  <a:srgbClr val="4D4D4C"/>
                </a:solidFill>
                <a:latin typeface="Yu Mincho" panose="02020400000000000000" pitchFamily="18" charset="-128"/>
                <a:ea typeface="Yu Mincho" panose="02020400000000000000" pitchFamily="18" charset="-128"/>
              </a:rPr>
              <a:t> </a:t>
            </a:r>
            <a:r>
              <a:rPr kumimoji="1" lang="en-US" altLang="ja-JP" sz="800" dirty="0">
                <a:solidFill>
                  <a:srgbClr val="4D4D4C"/>
                </a:solidFill>
                <a:latin typeface="Yu Mincho" panose="02020400000000000000" pitchFamily="18" charset="-128"/>
                <a:ea typeface="Yu Mincho" panose="02020400000000000000" pitchFamily="18" charset="-128"/>
              </a:rPr>
              <a:t>※P.24</a:t>
            </a:r>
            <a:r>
              <a:rPr kumimoji="1" lang="ja-JP" altLang="en-US" sz="800">
                <a:solidFill>
                  <a:srgbClr val="4D4D4C"/>
                </a:solidFill>
                <a:latin typeface="Yu Mincho" panose="02020400000000000000" pitchFamily="18" charset="-128"/>
                <a:ea typeface="Yu Mincho" panose="02020400000000000000" pitchFamily="18" charset="-128"/>
              </a:rPr>
              <a:t>図参照</a:t>
            </a:r>
            <a:r>
              <a:rPr kumimoji="1" lang="ja-JP" altLang="en-US" sz="1200">
                <a:solidFill>
                  <a:srgbClr val="4D4D4C"/>
                </a:solidFill>
                <a:latin typeface="Yu Mincho" panose="02020400000000000000" pitchFamily="18" charset="-128"/>
                <a:ea typeface="Yu Mincho" panose="02020400000000000000" pitchFamily="18" charset="-128"/>
              </a:rPr>
              <a:t>）</a:t>
            </a:r>
          </a:p>
        </p:txBody>
      </p:sp>
      <p:sp>
        <p:nvSpPr>
          <p:cNvPr id="31" name="正方形/長方形 30">
            <a:extLst>
              <a:ext uri="{FF2B5EF4-FFF2-40B4-BE49-F238E27FC236}">
                <a16:creationId xmlns:a16="http://schemas.microsoft.com/office/drawing/2014/main" id="{64913C41-E430-9241-A388-089B6309D7F4}"/>
              </a:ext>
            </a:extLst>
          </p:cNvPr>
          <p:cNvSpPr/>
          <p:nvPr/>
        </p:nvSpPr>
        <p:spPr>
          <a:xfrm>
            <a:off x="4096629" y="1058701"/>
            <a:ext cx="750877" cy="18556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33" name="テキスト ボックス 32">
            <a:extLst>
              <a:ext uri="{FF2B5EF4-FFF2-40B4-BE49-F238E27FC236}">
                <a16:creationId xmlns:a16="http://schemas.microsoft.com/office/drawing/2014/main" id="{DC6F00C5-A072-2C44-98AD-4F0C9D9F4E5C}"/>
              </a:ext>
            </a:extLst>
          </p:cNvPr>
          <p:cNvSpPr txBox="1"/>
          <p:nvPr/>
        </p:nvSpPr>
        <p:spPr>
          <a:xfrm>
            <a:off x="573066" y="2817372"/>
            <a:ext cx="9368166" cy="261162"/>
          </a:xfrm>
          <a:prstGeom prst="rect">
            <a:avLst/>
          </a:prstGeom>
        </p:spPr>
        <p:txBody>
          <a:bodyPr wrap="square" rtlCol="0">
            <a:spAutoFit/>
          </a:bodyPr>
          <a:lstStyle/>
          <a:p>
            <a:pPr defTabSz="1006475" eaLnBrk="1" hangingPunct="1">
              <a:lnSpc>
                <a:spcPct val="90000"/>
              </a:lnSpc>
            </a:pPr>
            <a:r>
              <a:rPr kumimoji="1" lang="en-US" altLang="ja-JP" sz="1200" dirty="0">
                <a:solidFill>
                  <a:srgbClr val="4D4D4C"/>
                </a:solidFill>
                <a:latin typeface="Yu Mincho" panose="02020400000000000000" pitchFamily="18" charset="-128"/>
                <a:ea typeface="Yu Mincho" panose="02020400000000000000" pitchFamily="18" charset="-128"/>
              </a:rPr>
              <a:t>Tie-up Contents</a:t>
            </a:r>
            <a:r>
              <a:rPr kumimoji="1" lang="ja-JP" altLang="en-US" sz="1200">
                <a:solidFill>
                  <a:srgbClr val="4D4D4C"/>
                </a:solidFill>
                <a:latin typeface="Yu Mincho" panose="02020400000000000000" pitchFamily="18" charset="-128"/>
                <a:ea typeface="Yu Mincho" panose="02020400000000000000" pitchFamily="18" charset="-128"/>
              </a:rPr>
              <a:t>＋</a:t>
            </a:r>
            <a:r>
              <a:rPr kumimoji="1" lang="en-US" altLang="ja-JP" sz="1200" dirty="0">
                <a:solidFill>
                  <a:srgbClr val="4D4D4C"/>
                </a:solidFill>
                <a:latin typeface="Yu Mincho" panose="02020400000000000000" pitchFamily="18" charset="-128"/>
                <a:ea typeface="Yu Mincho" panose="02020400000000000000" pitchFamily="18" charset="-128"/>
              </a:rPr>
              <a:t>Standard Video Ads</a:t>
            </a:r>
            <a:r>
              <a:rPr kumimoji="1" lang="ja-JP" altLang="en-US" sz="1200">
                <a:solidFill>
                  <a:srgbClr val="4D4D4C"/>
                </a:solidFill>
                <a:latin typeface="Yu Mincho" panose="02020400000000000000" pitchFamily="18" charset="-128"/>
                <a:ea typeface="Yu Mincho" panose="02020400000000000000" pitchFamily="18" charset="-128"/>
              </a:rPr>
              <a:t>配信（　　　　　　部分</a:t>
            </a:r>
            <a:r>
              <a:rPr kumimoji="1" lang="en-US" altLang="ja-JP" sz="1200" dirty="0">
                <a:solidFill>
                  <a:srgbClr val="4D4D4C"/>
                </a:solidFill>
                <a:latin typeface="Yu Mincho" panose="02020400000000000000" pitchFamily="18" charset="-128"/>
                <a:ea typeface="Yu Mincho" panose="02020400000000000000" pitchFamily="18" charset="-128"/>
              </a:rPr>
              <a:t> </a:t>
            </a:r>
            <a:r>
              <a:rPr kumimoji="1" lang="en-US" altLang="ja-JP" sz="800" dirty="0">
                <a:solidFill>
                  <a:srgbClr val="4D4D4C"/>
                </a:solidFill>
                <a:latin typeface="Yu Mincho" panose="02020400000000000000" pitchFamily="18" charset="-128"/>
                <a:ea typeface="Yu Mincho" panose="02020400000000000000" pitchFamily="18" charset="-128"/>
              </a:rPr>
              <a:t>※P.24</a:t>
            </a:r>
            <a:r>
              <a:rPr kumimoji="1" lang="ja-JP" altLang="en-US" sz="800">
                <a:solidFill>
                  <a:srgbClr val="4D4D4C"/>
                </a:solidFill>
                <a:latin typeface="Yu Mincho" panose="02020400000000000000" pitchFamily="18" charset="-128"/>
                <a:ea typeface="Yu Mincho" panose="02020400000000000000" pitchFamily="18" charset="-128"/>
              </a:rPr>
              <a:t>図参照</a:t>
            </a:r>
            <a:r>
              <a:rPr kumimoji="1" lang="ja-JP" altLang="en-US" sz="1200">
                <a:solidFill>
                  <a:srgbClr val="4D4D4C"/>
                </a:solidFill>
                <a:latin typeface="Yu Mincho" panose="02020400000000000000" pitchFamily="18" charset="-128"/>
                <a:ea typeface="Yu Mincho" panose="02020400000000000000" pitchFamily="18" charset="-128"/>
              </a:rPr>
              <a:t>）</a:t>
            </a:r>
          </a:p>
        </p:txBody>
      </p:sp>
      <p:graphicFrame>
        <p:nvGraphicFramePr>
          <p:cNvPr id="35" name="表 34">
            <a:extLst>
              <a:ext uri="{FF2B5EF4-FFF2-40B4-BE49-F238E27FC236}">
                <a16:creationId xmlns:a16="http://schemas.microsoft.com/office/drawing/2014/main" id="{EC0353BF-D0A6-6B4E-93C7-3A037550E186}"/>
              </a:ext>
            </a:extLst>
          </p:cNvPr>
          <p:cNvGraphicFramePr>
            <a:graphicFrameLocks noGrp="1"/>
          </p:cNvGraphicFramePr>
          <p:nvPr>
            <p:extLst>
              <p:ext uri="{D42A27DB-BD31-4B8C-83A1-F6EECF244321}">
                <p14:modId xmlns:p14="http://schemas.microsoft.com/office/powerpoint/2010/main" val="2668458557"/>
              </p:ext>
            </p:extLst>
          </p:nvPr>
        </p:nvGraphicFramePr>
        <p:xfrm>
          <a:off x="576639" y="5127588"/>
          <a:ext cx="9571036" cy="1142876"/>
        </p:xfrm>
        <a:graphic>
          <a:graphicData uri="http://schemas.openxmlformats.org/drawingml/2006/table">
            <a:tbl>
              <a:tblPr firstRow="1" bandRow="1">
                <a:tableStyleId>{5940675A-B579-460E-94D1-54222C63F5DA}</a:tableStyleId>
              </a:tblPr>
              <a:tblGrid>
                <a:gridCol w="1706747">
                  <a:extLst>
                    <a:ext uri="{9D8B030D-6E8A-4147-A177-3AD203B41FA5}">
                      <a16:colId xmlns:a16="http://schemas.microsoft.com/office/drawing/2014/main" val="20000"/>
                    </a:ext>
                  </a:extLst>
                </a:gridCol>
                <a:gridCol w="995083">
                  <a:extLst>
                    <a:ext uri="{9D8B030D-6E8A-4147-A177-3AD203B41FA5}">
                      <a16:colId xmlns:a16="http://schemas.microsoft.com/office/drawing/2014/main" val="20001"/>
                    </a:ext>
                  </a:extLst>
                </a:gridCol>
                <a:gridCol w="1165411">
                  <a:extLst>
                    <a:ext uri="{9D8B030D-6E8A-4147-A177-3AD203B41FA5}">
                      <a16:colId xmlns:a16="http://schemas.microsoft.com/office/drawing/2014/main" val="20002"/>
                    </a:ext>
                  </a:extLst>
                </a:gridCol>
                <a:gridCol w="905436">
                  <a:extLst>
                    <a:ext uri="{9D8B030D-6E8A-4147-A177-3AD203B41FA5}">
                      <a16:colId xmlns:a16="http://schemas.microsoft.com/office/drawing/2014/main" val="20003"/>
                    </a:ext>
                  </a:extLst>
                </a:gridCol>
                <a:gridCol w="905435">
                  <a:extLst>
                    <a:ext uri="{9D8B030D-6E8A-4147-A177-3AD203B41FA5}">
                      <a16:colId xmlns:a16="http://schemas.microsoft.com/office/drawing/2014/main" val="20005"/>
                    </a:ext>
                  </a:extLst>
                </a:gridCol>
                <a:gridCol w="1246094">
                  <a:extLst>
                    <a:ext uri="{9D8B030D-6E8A-4147-A177-3AD203B41FA5}">
                      <a16:colId xmlns:a16="http://schemas.microsoft.com/office/drawing/2014/main" val="20006"/>
                    </a:ext>
                  </a:extLst>
                </a:gridCol>
                <a:gridCol w="654424">
                  <a:extLst>
                    <a:ext uri="{9D8B030D-6E8A-4147-A177-3AD203B41FA5}">
                      <a16:colId xmlns:a16="http://schemas.microsoft.com/office/drawing/2014/main" val="20007"/>
                    </a:ext>
                  </a:extLst>
                </a:gridCol>
                <a:gridCol w="824753">
                  <a:extLst>
                    <a:ext uri="{9D8B030D-6E8A-4147-A177-3AD203B41FA5}">
                      <a16:colId xmlns:a16="http://schemas.microsoft.com/office/drawing/2014/main" val="20008"/>
                    </a:ext>
                  </a:extLst>
                </a:gridCol>
                <a:gridCol w="1167653">
                  <a:extLst>
                    <a:ext uri="{9D8B030D-6E8A-4147-A177-3AD203B41FA5}">
                      <a16:colId xmlns:a16="http://schemas.microsoft.com/office/drawing/2014/main" val="20009"/>
                    </a:ext>
                  </a:extLst>
                </a:gridCol>
              </a:tblGrid>
              <a:tr h="169455">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800" b="0" i="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800" b="0" i="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3065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[FULL]</a:t>
                      </a: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動画</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音声あり</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もしくは</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静止画</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音声なし</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Collaboration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Video Ads</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終了後</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Contents</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ポジション</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1,800,000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 回</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52,000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180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21742870"/>
                  </a:ext>
                </a:extLst>
              </a:tr>
              <a:tr h="38607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[HALF]</a:t>
                      </a: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動画</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音声あり</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秒</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もしくは</a:t>
                      </a: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静止画</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音声なし</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秒</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Collaboration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Video Ads</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終了後</a:t>
                      </a:r>
                      <a:endPar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Contents</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枠ポジション</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期間</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掲載保証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週間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月曜日</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午前</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時</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900,000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 回</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26,000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@1.1</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
        <p:nvSpPr>
          <p:cNvPr id="36" name="正方形/長方形 35">
            <a:extLst>
              <a:ext uri="{FF2B5EF4-FFF2-40B4-BE49-F238E27FC236}">
                <a16:creationId xmlns:a16="http://schemas.microsoft.com/office/drawing/2014/main" id="{8BA1C4FD-50C1-3F47-8312-35995226B876}"/>
              </a:ext>
            </a:extLst>
          </p:cNvPr>
          <p:cNvSpPr/>
          <p:nvPr/>
        </p:nvSpPr>
        <p:spPr>
          <a:xfrm flipH="1">
            <a:off x="2638091" y="4874143"/>
            <a:ext cx="723650" cy="181166"/>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37" name="テキスト ボックス 36">
            <a:extLst>
              <a:ext uri="{FF2B5EF4-FFF2-40B4-BE49-F238E27FC236}">
                <a16:creationId xmlns:a16="http://schemas.microsoft.com/office/drawing/2014/main" id="{C112A7BB-9000-1543-8820-8BAAEF6F7E2A}"/>
              </a:ext>
            </a:extLst>
          </p:cNvPr>
          <p:cNvSpPr txBox="1"/>
          <p:nvPr/>
        </p:nvSpPr>
        <p:spPr>
          <a:xfrm>
            <a:off x="576638" y="4849168"/>
            <a:ext cx="5702747" cy="258853"/>
          </a:xfrm>
          <a:prstGeom prst="rect">
            <a:avLst/>
          </a:prstGeom>
        </p:spPr>
        <p:txBody>
          <a:bodyPr wrap="square" rtlCol="0">
            <a:spAutoFit/>
          </a:bodyPr>
          <a:lstStyle/>
          <a:p>
            <a:pPr defTabSz="1006475" eaLnBrk="1" hangingPunct="1">
              <a:lnSpc>
                <a:spcPct val="90000"/>
              </a:lnSpc>
            </a:pPr>
            <a:r>
              <a:rPr kumimoji="1" lang="en-US" altLang="ja-JP" sz="1200" dirty="0">
                <a:solidFill>
                  <a:srgbClr val="4D4D4C"/>
                </a:solidFill>
                <a:latin typeface="Yu Mincho" panose="02020400000000000000" pitchFamily="18" charset="-128"/>
                <a:ea typeface="Yu Mincho" panose="02020400000000000000" pitchFamily="18" charset="-128"/>
              </a:rPr>
              <a:t>Tie-up Contents</a:t>
            </a:r>
            <a:r>
              <a:rPr kumimoji="1" lang="ja-JP" altLang="en-US" sz="1200">
                <a:solidFill>
                  <a:srgbClr val="4D4D4C"/>
                </a:solidFill>
                <a:latin typeface="Yu Mincho" panose="02020400000000000000" pitchFamily="18" charset="-128"/>
                <a:ea typeface="Yu Mincho" panose="02020400000000000000" pitchFamily="18" charset="-128"/>
              </a:rPr>
              <a:t>のみ配信（　　　　　　部分</a:t>
            </a:r>
            <a:r>
              <a:rPr kumimoji="1" lang="en-US" altLang="ja-JP" sz="1200" dirty="0">
                <a:solidFill>
                  <a:srgbClr val="4D4D4C"/>
                </a:solidFill>
                <a:latin typeface="Yu Mincho" panose="02020400000000000000" pitchFamily="18" charset="-128"/>
                <a:ea typeface="Yu Mincho" panose="02020400000000000000" pitchFamily="18" charset="-128"/>
              </a:rPr>
              <a:t> </a:t>
            </a:r>
            <a:r>
              <a:rPr kumimoji="1" lang="en-US" altLang="ja-JP" sz="800" dirty="0">
                <a:solidFill>
                  <a:srgbClr val="4D4D4C"/>
                </a:solidFill>
                <a:latin typeface="Yu Mincho" panose="02020400000000000000" pitchFamily="18" charset="-128"/>
                <a:ea typeface="Yu Mincho" panose="02020400000000000000" pitchFamily="18" charset="-128"/>
              </a:rPr>
              <a:t>※P.24</a:t>
            </a:r>
            <a:r>
              <a:rPr kumimoji="1" lang="ja-JP" altLang="en-US" sz="800">
                <a:solidFill>
                  <a:srgbClr val="4D4D4C"/>
                </a:solidFill>
                <a:latin typeface="Yu Mincho" panose="02020400000000000000" pitchFamily="18" charset="-128"/>
                <a:ea typeface="Yu Mincho" panose="02020400000000000000" pitchFamily="18" charset="-128"/>
              </a:rPr>
              <a:t>図参照</a:t>
            </a:r>
            <a:r>
              <a:rPr kumimoji="1" lang="ja-JP" altLang="en-US" sz="1200">
                <a:solidFill>
                  <a:srgbClr val="4D4D4C"/>
                </a:solidFill>
                <a:latin typeface="Yu Mincho" panose="02020400000000000000" pitchFamily="18" charset="-128"/>
                <a:ea typeface="Yu Mincho" panose="02020400000000000000" pitchFamily="18" charset="-128"/>
              </a:rPr>
              <a:t>）</a:t>
            </a:r>
          </a:p>
        </p:txBody>
      </p:sp>
      <p:sp>
        <p:nvSpPr>
          <p:cNvPr id="38" name="正方形/長方形 37">
            <a:extLst>
              <a:ext uri="{FF2B5EF4-FFF2-40B4-BE49-F238E27FC236}">
                <a16:creationId xmlns:a16="http://schemas.microsoft.com/office/drawing/2014/main" id="{D1DB0A2F-5255-0244-A2B7-1538E4A62988}"/>
              </a:ext>
            </a:extLst>
          </p:cNvPr>
          <p:cNvSpPr/>
          <p:nvPr/>
        </p:nvSpPr>
        <p:spPr>
          <a:xfrm>
            <a:off x="3794425" y="2828058"/>
            <a:ext cx="760273" cy="192646"/>
          </a:xfrm>
          <a:prstGeom prst="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graphicFrame>
        <p:nvGraphicFramePr>
          <p:cNvPr id="39" name="表 17">
            <a:extLst>
              <a:ext uri="{FF2B5EF4-FFF2-40B4-BE49-F238E27FC236}">
                <a16:creationId xmlns:a16="http://schemas.microsoft.com/office/drawing/2014/main" id="{73B84016-DB59-DE4A-8456-E52209A6CF3E}"/>
              </a:ext>
            </a:extLst>
          </p:cNvPr>
          <p:cNvGraphicFramePr>
            <a:graphicFrameLocks noGrp="1"/>
          </p:cNvGraphicFramePr>
          <p:nvPr>
            <p:extLst>
              <p:ext uri="{D42A27DB-BD31-4B8C-83A1-F6EECF244321}">
                <p14:modId xmlns:p14="http://schemas.microsoft.com/office/powerpoint/2010/main" val="2486429032"/>
              </p:ext>
            </p:extLst>
          </p:nvPr>
        </p:nvGraphicFramePr>
        <p:xfrm>
          <a:off x="576639" y="3101211"/>
          <a:ext cx="9574212" cy="1272372"/>
        </p:xfrm>
        <a:graphic>
          <a:graphicData uri="http://schemas.openxmlformats.org/drawingml/2006/table">
            <a:tbl>
              <a:tblPr/>
              <a:tblGrid>
                <a:gridCol w="1720850">
                  <a:extLst>
                    <a:ext uri="{9D8B030D-6E8A-4147-A177-3AD203B41FA5}">
                      <a16:colId xmlns:a16="http://schemas.microsoft.com/office/drawing/2014/main" val="20000"/>
                    </a:ext>
                  </a:extLst>
                </a:gridCol>
                <a:gridCol w="996950">
                  <a:extLst>
                    <a:ext uri="{9D8B030D-6E8A-4147-A177-3AD203B41FA5}">
                      <a16:colId xmlns:a16="http://schemas.microsoft.com/office/drawing/2014/main" val="20001"/>
                    </a:ext>
                  </a:extLst>
                </a:gridCol>
                <a:gridCol w="1157287">
                  <a:extLst>
                    <a:ext uri="{9D8B030D-6E8A-4147-A177-3AD203B41FA5}">
                      <a16:colId xmlns:a16="http://schemas.microsoft.com/office/drawing/2014/main" val="20002"/>
                    </a:ext>
                  </a:extLst>
                </a:gridCol>
                <a:gridCol w="903288">
                  <a:extLst>
                    <a:ext uri="{9D8B030D-6E8A-4147-A177-3AD203B41FA5}">
                      <a16:colId xmlns:a16="http://schemas.microsoft.com/office/drawing/2014/main" val="20003"/>
                    </a:ext>
                  </a:extLst>
                </a:gridCol>
                <a:gridCol w="904875">
                  <a:extLst>
                    <a:ext uri="{9D8B030D-6E8A-4147-A177-3AD203B41FA5}">
                      <a16:colId xmlns:a16="http://schemas.microsoft.com/office/drawing/2014/main" val="20004"/>
                    </a:ext>
                  </a:extLst>
                </a:gridCol>
                <a:gridCol w="1243012">
                  <a:extLst>
                    <a:ext uri="{9D8B030D-6E8A-4147-A177-3AD203B41FA5}">
                      <a16:colId xmlns:a16="http://schemas.microsoft.com/office/drawing/2014/main" val="20005"/>
                    </a:ext>
                  </a:extLst>
                </a:gridCol>
                <a:gridCol w="658813">
                  <a:extLst>
                    <a:ext uri="{9D8B030D-6E8A-4147-A177-3AD203B41FA5}">
                      <a16:colId xmlns:a16="http://schemas.microsoft.com/office/drawing/2014/main" val="20006"/>
                    </a:ext>
                  </a:extLst>
                </a:gridCol>
                <a:gridCol w="823912">
                  <a:extLst>
                    <a:ext uri="{9D8B030D-6E8A-4147-A177-3AD203B41FA5}">
                      <a16:colId xmlns:a16="http://schemas.microsoft.com/office/drawing/2014/main" val="20007"/>
                    </a:ext>
                  </a:extLst>
                </a:gridCol>
                <a:gridCol w="1165225">
                  <a:extLst>
                    <a:ext uri="{9D8B030D-6E8A-4147-A177-3AD203B41FA5}">
                      <a16:colId xmlns:a16="http://schemas.microsoft.com/office/drawing/2014/main" val="20008"/>
                    </a:ext>
                  </a:extLst>
                </a:gridCol>
              </a:tblGrid>
              <a:tr h="18564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形式</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タイミング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想定表示回数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枠数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39521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Standard Video Ads [FULL]</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Tie-up Contents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b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a:t>
                      </a:r>
                      <a:b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row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Collaboration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Video Ads</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終了後</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Contents</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枠ポジション</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row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1,800,000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 回</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52,000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430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@2.2</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030718913"/>
                  </a:ext>
                </a:extLst>
              </a:tr>
              <a:tr h="43256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Standard Video Ads [HALF]</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113766"/>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動画</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音声あり</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秒</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もしくは</a:t>
                      </a: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静止画</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音声なし</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秒</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v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Collaboration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Video Ads</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終了後</a:t>
                      </a:r>
                      <a:endPar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Contents</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枠ポジション</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期間</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掲載保証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v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週間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月曜日</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午前</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時</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900,000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 回</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26,000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240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@2.4</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extLst>
                  <a:ext uri="{0D108BD9-81ED-4DB2-BD59-A6C34878D82A}">
                    <a16:rowId xmlns:a16="http://schemas.microsoft.com/office/drawing/2014/main" val="10001"/>
                  </a:ext>
                </a:extLst>
              </a:tr>
            </a:tbl>
          </a:graphicData>
        </a:graphic>
      </p:graphicFrame>
      <p:sp>
        <p:nvSpPr>
          <p:cNvPr id="40" name="テキスト ボックス 11">
            <a:extLst>
              <a:ext uri="{FF2B5EF4-FFF2-40B4-BE49-F238E27FC236}">
                <a16:creationId xmlns:a16="http://schemas.microsoft.com/office/drawing/2014/main" id="{0B3BAD75-3C75-8448-982E-438C3E32CA5C}"/>
              </a:ext>
            </a:extLst>
          </p:cNvPr>
          <p:cNvSpPr txBox="1">
            <a:spLocks noChangeArrowheads="1"/>
          </p:cNvSpPr>
          <p:nvPr/>
        </p:nvSpPr>
        <p:spPr bwMode="auto">
          <a:xfrm>
            <a:off x="490538" y="516411"/>
            <a:ext cx="9640887" cy="31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dirty="0">
                <a:solidFill>
                  <a:srgbClr val="595959"/>
                </a:solidFill>
                <a:latin typeface="Yu Mincho" panose="02020400000000000000" pitchFamily="18" charset="-128"/>
                <a:ea typeface="Yu Mincho" panose="02020400000000000000" pitchFamily="18" charset="-128"/>
              </a:rPr>
              <a:t>Tie-up Contents </a:t>
            </a:r>
            <a:r>
              <a:rPr lang="ja-JP" altLang="en-US" sz="1200">
                <a:solidFill>
                  <a:srgbClr val="595959"/>
                </a:solidFill>
                <a:latin typeface="Yu Mincho" panose="02020400000000000000" pitchFamily="18" charset="-128"/>
                <a:ea typeface="Yu Mincho" panose="02020400000000000000" pitchFamily="18" charset="-128"/>
              </a:rPr>
              <a:t>＋動画広告（</a:t>
            </a:r>
            <a:r>
              <a:rPr lang="en-US" altLang="ja-JP" sz="1200" dirty="0">
                <a:solidFill>
                  <a:srgbClr val="595959"/>
                </a:solidFill>
                <a:latin typeface="Yu Mincho" panose="02020400000000000000" pitchFamily="18" charset="-128"/>
                <a:ea typeface="Yu Mincho" panose="02020400000000000000" pitchFamily="18" charset="-128"/>
              </a:rPr>
              <a:t>30</a:t>
            </a:r>
            <a:r>
              <a:rPr lang="ja-JP" altLang="en-US" sz="1200">
                <a:solidFill>
                  <a:srgbClr val="595959"/>
                </a:solidFill>
                <a:latin typeface="Yu Mincho" panose="02020400000000000000" pitchFamily="18" charset="-128"/>
                <a:ea typeface="Yu Mincho" panose="02020400000000000000" pitchFamily="18" charset="-128"/>
              </a:rPr>
              <a:t>秒）をセットで掲載すること可能です。</a:t>
            </a:r>
            <a:endParaRPr lang="en-US" altLang="ja-JP" sz="1200" dirty="0">
              <a:solidFill>
                <a:srgbClr val="595959"/>
              </a:solidFill>
              <a:latin typeface="Yu Mincho" panose="02020400000000000000" pitchFamily="18" charset="-128"/>
              <a:ea typeface="Yu Mincho" panose="02020400000000000000" pitchFamily="18" charset="-128"/>
            </a:endParaRPr>
          </a:p>
        </p:txBody>
      </p:sp>
      <p:sp>
        <p:nvSpPr>
          <p:cNvPr id="16" name="テキスト ボックス 10">
            <a:extLst>
              <a:ext uri="{FF2B5EF4-FFF2-40B4-BE49-F238E27FC236}">
                <a16:creationId xmlns:a16="http://schemas.microsoft.com/office/drawing/2014/main" id="{AA54933C-998A-EA42-B03E-75972A0740A4}"/>
              </a:ext>
            </a:extLst>
          </p:cNvPr>
          <p:cNvSpPr txBox="1">
            <a:spLocks noChangeArrowheads="1"/>
          </p:cNvSpPr>
          <p:nvPr/>
        </p:nvSpPr>
        <p:spPr bwMode="auto">
          <a:xfrm>
            <a:off x="454343" y="4431371"/>
            <a:ext cx="10134600" cy="315727"/>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defTabSz="1006475" eaLnBrk="1" hangingPunct="1">
              <a:lnSpc>
                <a:spcPct val="90000"/>
              </a:lnSpc>
              <a:buFont typeface="システムフォント（レギュラー）"/>
              <a:buChar char="※"/>
            </a:pP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Standard Video Ads</a:t>
            </a:r>
            <a:r>
              <a:rPr kumimoji="1" lang="ja-JP" altLang="en-US" sz="800" b="1" dirty="0">
                <a:solidFill>
                  <a:schemeClr val="bg1">
                    <a:lumMod val="50000"/>
                  </a:schemeClr>
                </a:solidFill>
                <a:latin typeface="Yu Mincho Demibold" panose="02020400000000000000" pitchFamily="18" charset="-128"/>
                <a:ea typeface="Yu Mincho Demibold" panose="02020400000000000000" pitchFamily="18" charset="-128"/>
              </a:rPr>
              <a:t>の枠でコンテンツセット配信を行う場合は、</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a:t>
            </a:r>
            <a:r>
              <a:rPr kumimoji="1" lang="ja-JP" altLang="en-US" sz="800" b="1" dirty="0">
                <a:solidFill>
                  <a:schemeClr val="bg1">
                    <a:lumMod val="50000"/>
                  </a:schemeClr>
                </a:solidFill>
                <a:latin typeface="Yu Mincho Demibold" panose="02020400000000000000" pitchFamily="18" charset="-128"/>
                <a:ea typeface="Yu Mincho Demibold" panose="02020400000000000000" pitchFamily="18" charset="-128"/>
              </a:rPr>
              <a:t>コンテンツ＋広告</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a:t>
            </a:r>
            <a:r>
              <a:rPr kumimoji="1" lang="ja-JP" altLang="en-US" sz="800" b="1" dirty="0">
                <a:solidFill>
                  <a:schemeClr val="bg1">
                    <a:lumMod val="50000"/>
                  </a:schemeClr>
                </a:solidFill>
                <a:latin typeface="Yu Mincho Demibold" panose="02020400000000000000" pitchFamily="18" charset="-128"/>
                <a:ea typeface="Yu Mincho Demibold" panose="02020400000000000000" pitchFamily="18" charset="-128"/>
              </a:rPr>
              <a:t>セットのクリエイティブを完パケで入稿いただく必要がございます。弊社側での編集は承っておりませんので、ご容赦ください</a:t>
            </a:r>
          </a:p>
          <a:p>
            <a:pPr defTabSz="1006475" eaLnBrk="1" hangingPunct="1">
              <a:lnSpc>
                <a:spcPct val="90000"/>
              </a:lnSpc>
              <a:buFont typeface="システムフォント（レギュラー）"/>
              <a:buChar char="※"/>
            </a:pPr>
            <a:r>
              <a:rPr kumimoji="1" lang="ja-JP" altLang="en-US" sz="800" b="1" dirty="0">
                <a:solidFill>
                  <a:schemeClr val="bg1">
                    <a:lumMod val="50000"/>
                  </a:schemeClr>
                </a:solidFill>
                <a:latin typeface="Yu Mincho Demibold" panose="02020400000000000000" pitchFamily="18" charset="-128"/>
                <a:ea typeface="Yu Mincho Demibold" panose="02020400000000000000" pitchFamily="18" charset="-128"/>
              </a:rPr>
              <a:t>コンテンツのみ、広告のみのレポートはお出し出来かねますので、予めご容赦ください。</a:t>
            </a:r>
          </a:p>
        </p:txBody>
      </p:sp>
    </p:spTree>
    <p:extLst>
      <p:ext uri="{BB962C8B-B14F-4D97-AF65-F5344CB8AC3E}">
        <p14:creationId xmlns:p14="http://schemas.microsoft.com/office/powerpoint/2010/main" val="4018663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a:extLst>
              <a:ext uri="{FF2B5EF4-FFF2-40B4-BE49-F238E27FC236}">
                <a16:creationId xmlns:a16="http://schemas.microsoft.com/office/drawing/2014/main" id="{655A606F-4D07-1A48-8C2D-E5FC64C111A9}"/>
              </a:ext>
            </a:extLst>
          </p:cNvPr>
          <p:cNvSpPr/>
          <p:nvPr/>
        </p:nvSpPr>
        <p:spPr>
          <a:xfrm>
            <a:off x="560388" y="4571430"/>
            <a:ext cx="9571037" cy="139558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grpSp>
        <p:nvGrpSpPr>
          <p:cNvPr id="42" name="グループ化 8">
            <a:extLst>
              <a:ext uri="{FF2B5EF4-FFF2-40B4-BE49-F238E27FC236}">
                <a16:creationId xmlns:a16="http://schemas.microsoft.com/office/drawing/2014/main" id="{4AB8544F-772F-7844-ADEE-545B31FE0F6F}"/>
              </a:ext>
            </a:extLst>
          </p:cNvPr>
          <p:cNvGrpSpPr>
            <a:grpSpLocks/>
          </p:cNvGrpSpPr>
          <p:nvPr/>
        </p:nvGrpSpPr>
        <p:grpSpPr bwMode="auto">
          <a:xfrm>
            <a:off x="6055955" y="4680399"/>
            <a:ext cx="1923179" cy="1117671"/>
            <a:chOff x="6016482" y="4307604"/>
            <a:chExt cx="2737868" cy="1546643"/>
          </a:xfrm>
        </p:grpSpPr>
        <p:sp>
          <p:nvSpPr>
            <p:cNvPr id="43" name="正方形/長方形 42">
              <a:extLst>
                <a:ext uri="{FF2B5EF4-FFF2-40B4-BE49-F238E27FC236}">
                  <a16:creationId xmlns:a16="http://schemas.microsoft.com/office/drawing/2014/main" id="{A43377CD-3024-CF4D-B0D4-508F3ABFB789}"/>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44" name="직사각형 22">
              <a:extLst>
                <a:ext uri="{FF2B5EF4-FFF2-40B4-BE49-F238E27FC236}">
                  <a16:creationId xmlns:a16="http://schemas.microsoft.com/office/drawing/2014/main" id="{1F19CFCE-BC24-864C-A9A4-BC4B827C1579}"/>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45" name="正方形/長方形 29">
            <a:extLst>
              <a:ext uri="{FF2B5EF4-FFF2-40B4-BE49-F238E27FC236}">
                <a16:creationId xmlns:a16="http://schemas.microsoft.com/office/drawing/2014/main" id="{A8449BDA-B7EB-E14E-A6A6-437562CDE074}"/>
              </a:ext>
            </a:extLst>
          </p:cNvPr>
          <p:cNvSpPr>
            <a:spLocks noChangeArrowheads="1"/>
          </p:cNvSpPr>
          <p:nvPr/>
        </p:nvSpPr>
        <p:spPr bwMode="auto">
          <a:xfrm>
            <a:off x="6055954" y="5064164"/>
            <a:ext cx="2044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600">
                <a:solidFill>
                  <a:schemeClr val="bg1"/>
                </a:solidFill>
                <a:latin typeface="Yu Gothic Medium" panose="020B0500000000000000" pitchFamily="34" charset="-128"/>
                <a:ea typeface="Yu Gothic Medium" panose="020B0500000000000000" pitchFamily="34" charset="-128"/>
              </a:rPr>
              <a:t>動画広告</a:t>
            </a:r>
            <a:r>
              <a:rPr lang="en-US" altLang="ja-JP" sz="1600" dirty="0">
                <a:solidFill>
                  <a:schemeClr val="bg1"/>
                </a:solidFill>
                <a:latin typeface="Yu Gothic Medium" panose="020B0500000000000000" pitchFamily="34" charset="-128"/>
                <a:ea typeface="Yu Gothic Medium" panose="020B0500000000000000" pitchFamily="34" charset="-128"/>
              </a:rPr>
              <a:t>(30</a:t>
            </a:r>
            <a:r>
              <a:rPr lang="ja-JP" altLang="en-US" sz="1600">
                <a:solidFill>
                  <a:schemeClr val="bg1"/>
                </a:solidFill>
                <a:latin typeface="Yu Gothic Medium" panose="020B0500000000000000" pitchFamily="34" charset="-128"/>
                <a:ea typeface="Yu Gothic Medium" panose="020B0500000000000000" pitchFamily="34" charset="-128"/>
              </a:rPr>
              <a:t>秒</a:t>
            </a:r>
            <a:r>
              <a:rPr lang="en-US" altLang="ja-JP" sz="1600" dirty="0">
                <a:solidFill>
                  <a:schemeClr val="bg1"/>
                </a:solidFill>
                <a:latin typeface="Yu Gothic Medium" panose="020B0500000000000000" pitchFamily="34" charset="-128"/>
                <a:ea typeface="Yu Gothic Medium" panose="020B0500000000000000" pitchFamily="34" charset="-128"/>
              </a:rPr>
              <a:t>)</a:t>
            </a:r>
            <a:endParaRPr lang="ja-JP" altLang="en-US" sz="1600">
              <a:solidFill>
                <a:schemeClr val="bg1"/>
              </a:solidFill>
              <a:latin typeface="Yu Gothic Medium" panose="020B0500000000000000" pitchFamily="34" charset="-128"/>
              <a:ea typeface="Yu Gothic Medium" panose="020B0500000000000000" pitchFamily="34" charset="-128"/>
            </a:endParaRPr>
          </a:p>
        </p:txBody>
      </p:sp>
      <p:sp>
        <p:nvSpPr>
          <p:cNvPr id="50" name="二等辺三角形 26">
            <a:extLst>
              <a:ext uri="{FF2B5EF4-FFF2-40B4-BE49-F238E27FC236}">
                <a16:creationId xmlns:a16="http://schemas.microsoft.com/office/drawing/2014/main" id="{D4E8E759-6385-7940-9DD4-B2E17F911BAF}"/>
              </a:ext>
            </a:extLst>
          </p:cNvPr>
          <p:cNvSpPr/>
          <p:nvPr/>
        </p:nvSpPr>
        <p:spPr>
          <a:xfrm rot="5400000">
            <a:off x="4746445" y="5017333"/>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51" name="正方形/長方形 25">
            <a:extLst>
              <a:ext uri="{FF2B5EF4-FFF2-40B4-BE49-F238E27FC236}">
                <a16:creationId xmlns:a16="http://schemas.microsoft.com/office/drawing/2014/main" id="{4E1892B9-9B35-404C-9EC5-E475620A6242}"/>
              </a:ext>
            </a:extLst>
          </p:cNvPr>
          <p:cNvSpPr>
            <a:spLocks noChangeArrowheads="1"/>
          </p:cNvSpPr>
          <p:nvPr/>
        </p:nvSpPr>
        <p:spPr bwMode="auto">
          <a:xfrm>
            <a:off x="560388" y="4656419"/>
            <a:ext cx="1492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200" b="1">
                <a:solidFill>
                  <a:srgbClr val="595959"/>
                </a:solidFill>
                <a:latin typeface="游明朝 Demibold" panose="02020600000000000000" pitchFamily="18" charset="-128"/>
                <a:ea typeface="游明朝 Demibold" panose="02020600000000000000" pitchFamily="18" charset="-128"/>
              </a:rPr>
              <a:t>掲載イメージ</a:t>
            </a:r>
          </a:p>
        </p:txBody>
      </p:sp>
      <p:sp>
        <p:nvSpPr>
          <p:cNvPr id="52" name="正方形/長方形 31">
            <a:extLst>
              <a:ext uri="{FF2B5EF4-FFF2-40B4-BE49-F238E27FC236}">
                <a16:creationId xmlns:a16="http://schemas.microsoft.com/office/drawing/2014/main" id="{2F4325BD-65FD-E64F-B1F9-0F7E3F116B7E}"/>
              </a:ext>
            </a:extLst>
          </p:cNvPr>
          <p:cNvSpPr>
            <a:spLocks noChangeArrowheads="1"/>
          </p:cNvSpPr>
          <p:nvPr/>
        </p:nvSpPr>
        <p:spPr bwMode="auto">
          <a:xfrm>
            <a:off x="3434711" y="5539846"/>
            <a:ext cx="305593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0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45</a:t>
            </a:r>
            <a:r>
              <a:rPr lang="ja-JP" altLang="en-US" sz="10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0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cxnSp>
        <p:nvCxnSpPr>
          <p:cNvPr id="53" name="直線矢印コネクタ 52">
            <a:extLst>
              <a:ext uri="{FF2B5EF4-FFF2-40B4-BE49-F238E27FC236}">
                <a16:creationId xmlns:a16="http://schemas.microsoft.com/office/drawing/2014/main" id="{4883181E-5F22-7B43-B63C-AD9078357A48}"/>
              </a:ext>
            </a:extLst>
          </p:cNvPr>
          <p:cNvCxnSpPr>
            <a:cxnSpLocks/>
          </p:cNvCxnSpPr>
          <p:nvPr/>
        </p:nvCxnSpPr>
        <p:spPr>
          <a:xfrm>
            <a:off x="1703643" y="5881495"/>
            <a:ext cx="688253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正方形/長方形 29">
            <a:extLst>
              <a:ext uri="{FF2B5EF4-FFF2-40B4-BE49-F238E27FC236}">
                <a16:creationId xmlns:a16="http://schemas.microsoft.com/office/drawing/2014/main" id="{4886AD4F-8400-CA45-B1A9-C1894056377C}"/>
              </a:ext>
            </a:extLst>
          </p:cNvPr>
          <p:cNvSpPr>
            <a:spLocks noChangeArrowheads="1"/>
          </p:cNvSpPr>
          <p:nvPr/>
        </p:nvSpPr>
        <p:spPr bwMode="auto">
          <a:xfrm>
            <a:off x="5969794" y="5505462"/>
            <a:ext cx="20447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10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20" name="タイトル 1">
            <a:extLst>
              <a:ext uri="{FF2B5EF4-FFF2-40B4-BE49-F238E27FC236}">
                <a16:creationId xmlns:a16="http://schemas.microsoft.com/office/drawing/2014/main" id="{3E9DFB3C-EA15-2B46-B696-C30C38E8B9E0}"/>
              </a:ext>
            </a:extLst>
          </p:cNvPr>
          <p:cNvSpPr>
            <a:spLocks noGrp="1" noChangeArrowheads="1"/>
          </p:cNvSpPr>
          <p:nvPr>
            <p:ph type="title"/>
          </p:nvPr>
        </p:nvSpPr>
        <p:spPr bwMode="auto">
          <a:xfrm>
            <a:off x="560388" y="6573838"/>
            <a:ext cx="957103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天気指数配信メニュー</a:t>
            </a:r>
            <a:r>
              <a:rPr lang="en-US" altLang="ja-JP" dirty="0">
                <a:solidFill>
                  <a:srgbClr val="595959"/>
                </a:solidFill>
                <a:latin typeface="游明朝 Demibold" panose="02020600000000000000" pitchFamily="18" charset="-128"/>
                <a:ea typeface="游明朝 Demibold" panose="02020600000000000000" pitchFamily="18" charset="-128"/>
              </a:rPr>
              <a:t> </a:t>
            </a:r>
            <a:r>
              <a:rPr lang="ja-JP" altLang="en-US">
                <a:solidFill>
                  <a:srgbClr val="595959"/>
                </a:solidFill>
                <a:latin typeface="游明朝 Demibold" panose="02020600000000000000" pitchFamily="18" charset="-128"/>
                <a:ea typeface="游明朝 Demibold" panose="02020600000000000000" pitchFamily="18" charset="-128"/>
              </a:rPr>
              <a:t>詳細</a:t>
            </a:r>
          </a:p>
        </p:txBody>
      </p:sp>
      <p:graphicFrame>
        <p:nvGraphicFramePr>
          <p:cNvPr id="21" name="表 2">
            <a:extLst>
              <a:ext uri="{FF2B5EF4-FFF2-40B4-BE49-F238E27FC236}">
                <a16:creationId xmlns:a16="http://schemas.microsoft.com/office/drawing/2014/main" id="{D725FCEC-4F8D-5249-B7D5-109728AE5A35}"/>
              </a:ext>
            </a:extLst>
          </p:cNvPr>
          <p:cNvGraphicFramePr>
            <a:graphicFrameLocks noGrp="1"/>
          </p:cNvGraphicFramePr>
          <p:nvPr>
            <p:extLst>
              <p:ext uri="{D42A27DB-BD31-4B8C-83A1-F6EECF244321}">
                <p14:modId xmlns:p14="http://schemas.microsoft.com/office/powerpoint/2010/main" val="791030282"/>
              </p:ext>
            </p:extLst>
          </p:nvPr>
        </p:nvGraphicFramePr>
        <p:xfrm>
          <a:off x="560388" y="2455692"/>
          <a:ext cx="9574212" cy="2164080"/>
        </p:xfrm>
        <a:graphic>
          <a:graphicData uri="http://schemas.openxmlformats.org/drawingml/2006/table">
            <a:tbl>
              <a:tblPr firstRow="1" bandRow="1">
                <a:tableStyleId>{F5AB1C69-6EDB-4FF4-983F-18BD219EF322}</a:tableStyleId>
              </a:tblPr>
              <a:tblGrid>
                <a:gridCol w="1354823">
                  <a:extLst>
                    <a:ext uri="{9D8B030D-6E8A-4147-A177-3AD203B41FA5}">
                      <a16:colId xmlns:a16="http://schemas.microsoft.com/office/drawing/2014/main" val="3491085008"/>
                    </a:ext>
                  </a:extLst>
                </a:gridCol>
                <a:gridCol w="1455273">
                  <a:extLst>
                    <a:ext uri="{9D8B030D-6E8A-4147-A177-3AD203B41FA5}">
                      <a16:colId xmlns:a16="http://schemas.microsoft.com/office/drawing/2014/main" val="239204601"/>
                    </a:ext>
                  </a:extLst>
                </a:gridCol>
                <a:gridCol w="3382058">
                  <a:extLst>
                    <a:ext uri="{9D8B030D-6E8A-4147-A177-3AD203B41FA5}">
                      <a16:colId xmlns:a16="http://schemas.microsoft.com/office/drawing/2014/main" val="2003118920"/>
                    </a:ext>
                  </a:extLst>
                </a:gridCol>
                <a:gridCol w="3382058">
                  <a:extLst>
                    <a:ext uri="{9D8B030D-6E8A-4147-A177-3AD203B41FA5}">
                      <a16:colId xmlns:a16="http://schemas.microsoft.com/office/drawing/2014/main" val="2801047125"/>
                    </a:ext>
                  </a:extLst>
                </a:gridCol>
              </a:tblGrid>
              <a:tr h="235979">
                <a:tc>
                  <a:txBody>
                    <a:bodyPr/>
                    <a:lstStyle/>
                    <a:p>
                      <a:pPr algn="l"/>
                      <a:r>
                        <a:rPr kumimoji="1" lang="ja-JP" altLang="en-US" sz="900" b="0">
                          <a:latin typeface="Yu Mincho" panose="02020400000000000000" pitchFamily="18" charset="-128"/>
                          <a:ea typeface="Yu Mincho" panose="02020400000000000000" pitchFamily="18" charset="-128"/>
                        </a:rPr>
                        <a:t>提供期間</a:t>
                      </a:r>
                    </a:p>
                  </a:txBody>
                  <a:tcPr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l"/>
                      <a:r>
                        <a:rPr kumimoji="1" lang="ja-JP" altLang="en-US" sz="900" b="0">
                          <a:latin typeface="Yu Mincho" panose="02020400000000000000" pitchFamily="18" charset="-128"/>
                          <a:ea typeface="Yu Mincho" panose="02020400000000000000" pitchFamily="18" charset="-128"/>
                        </a:rPr>
                        <a:t>指数名</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r>
                        <a:rPr kumimoji="1" lang="ja-JP" altLang="en-US" sz="900" b="0">
                          <a:latin typeface="Yu Mincho" panose="02020400000000000000" pitchFamily="18" charset="-128"/>
                          <a:ea typeface="Yu Mincho" panose="02020400000000000000" pitchFamily="18" charset="-128"/>
                        </a:rPr>
                        <a:t>内容</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r>
                        <a:rPr kumimoji="1" lang="ja-JP" altLang="en-US" sz="1000" b="0">
                          <a:latin typeface="Yu Mincho" panose="02020400000000000000" pitchFamily="18" charset="-128"/>
                          <a:ea typeface="Yu Mincho" panose="02020400000000000000" pitchFamily="18" charset="-128"/>
                        </a:rPr>
                        <a:t>価格／各種規定</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730484095"/>
                  </a:ext>
                </a:extLst>
              </a:tr>
              <a:tr h="222097">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通年</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txBody>
                  <a:tcPr anchor="ctr">
                    <a:lnL w="12700" cmpd="sng">
                      <a:noFill/>
                    </a:lnL>
                    <a:lnT w="19050" cap="flat" cmpd="sng" algn="ctr">
                      <a:solidFill>
                        <a:schemeClr val="bg1"/>
                      </a:solidFill>
                      <a:prstDash val="solid"/>
                      <a:round/>
                      <a:headEnd type="none" w="med" len="med"/>
                      <a:tailEnd type="none" w="med" len="med"/>
                    </a:lnT>
                    <a:solidFill>
                      <a:schemeClr val="bg1">
                        <a:lumMod val="85000"/>
                      </a:schemeClr>
                    </a:solidFill>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洗濯指数</a:t>
                      </a:r>
                    </a:p>
                  </a:txBody>
                  <a:tcPr anchor="ctr">
                    <a:lnT w="19050" cap="flat" cmpd="sng" algn="ctr">
                      <a:solidFill>
                        <a:schemeClr val="bg1"/>
                      </a:solidFill>
                      <a:prstDash val="solid"/>
                      <a:round/>
                      <a:headEnd type="none" w="med" len="med"/>
                      <a:tailEnd type="none" w="med" len="med"/>
                    </a:lnT>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洗濯の乾きやすさ</a:t>
                      </a:r>
                    </a:p>
                  </a:txBody>
                  <a:tcPr anchor="ctr">
                    <a:lnT w="19050" cap="flat" cmpd="sng" algn="ctr">
                      <a:solidFill>
                        <a:schemeClr val="bg1"/>
                      </a:solidFill>
                      <a:prstDash val="solid"/>
                      <a:round/>
                      <a:headEnd type="none" w="med" len="med"/>
                      <a:tailEnd type="none" w="med" len="med"/>
                    </a:lnT>
                    <a:solidFill>
                      <a:schemeClr val="bg1">
                        <a:lumMod val="85000"/>
                      </a:schemeClr>
                    </a:solidFill>
                  </a:tcPr>
                </a:tc>
                <a:tc rowSpan="7">
                  <a:txBody>
                    <a:bodyPr/>
                    <a:lstStyle/>
                    <a:p>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・価格は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Collaboration Video Ads </a:t>
                      </a:r>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と同額</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a:t>
                      </a:r>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制作費等の追加費用はかかりません</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・静止画広告の入稿規定は以下の通り</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　サイズ：</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300×800px</a:t>
                      </a:r>
                    </a:p>
                    <a:p>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　形式：</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jpg </a:t>
                      </a:r>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もしくは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png</a:t>
                      </a:r>
                    </a:p>
                    <a:p>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　容量：</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300KB</a:t>
                      </a:r>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以下</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　その他：静止画広告内の文字量は全体の</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20%</a:t>
                      </a:r>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程度推奨</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7</a:t>
                      </a:r>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種の天気指数から</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種選択</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・各指数推奨実施時期につきましてはお問い合わせください</a:t>
                      </a:r>
                    </a:p>
                    <a:p>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・指数情報の更新頻度は</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日</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回</a:t>
                      </a:r>
                    </a:p>
                    <a:p>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・指数情報はエリアごとの最新情報</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a:t>
                      </a:r>
                      <a:r>
                        <a:rPr kumimoji="1" lang="ja-JP" altLang="en-US" sz="800" kern="1200" dirty="0">
                          <a:solidFill>
                            <a:schemeClr val="tx1">
                              <a:lumMod val="75000"/>
                              <a:lumOff val="25000"/>
                            </a:schemeClr>
                          </a:solidFill>
                          <a:latin typeface="Yu Mincho" panose="02020400000000000000" pitchFamily="18" charset="-128"/>
                          <a:ea typeface="Yu Mincho" panose="02020400000000000000" pitchFamily="18" charset="-128"/>
                          <a:cs typeface="+mn-cs"/>
                        </a:rPr>
                        <a:t>静止画広告の制作を弊社で請け負うことはできません</a:t>
                      </a:r>
                      <a:endParaRPr kumimoji="1" lang="en-US" altLang="ja-JP" sz="800" kern="1200" dirty="0">
                        <a:solidFill>
                          <a:schemeClr val="tx1">
                            <a:lumMod val="75000"/>
                            <a:lumOff val="25000"/>
                          </a:schemeClr>
                        </a:solidFill>
                        <a:latin typeface="Yu Mincho" panose="02020400000000000000" pitchFamily="18" charset="-128"/>
                        <a:ea typeface="Yu Mincho" panose="02020400000000000000" pitchFamily="18" charset="-128"/>
                        <a:cs typeface="+mn-cs"/>
                      </a:endParaRPr>
                    </a:p>
                    <a:p>
                      <a:r>
                        <a:rPr kumimoji="1" lang="ja-JP" altLang="en-US" sz="800" kern="1200" dirty="0">
                          <a:solidFill>
                            <a:schemeClr val="tx1">
                              <a:lumMod val="75000"/>
                              <a:lumOff val="25000"/>
                            </a:schemeClr>
                          </a:solidFill>
                          <a:latin typeface="Yu Mincho" panose="02020400000000000000" pitchFamily="18" charset="-128"/>
                          <a:ea typeface="Yu Mincho" panose="02020400000000000000" pitchFamily="18" charset="-128"/>
                          <a:cs typeface="+mn-cs"/>
                        </a:rPr>
                        <a:t>・指数情報部分のレポートはお出しできません</a:t>
                      </a:r>
                    </a:p>
                  </a:txBody>
                  <a:tcPr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3852135718"/>
                  </a:ext>
                </a:extLst>
              </a:tr>
              <a:tr h="222097">
                <a:tc rowSpan="3">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夏季</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(4</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~9</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a:t>
                      </a:r>
                      <a:endParaRPr kumimoji="1" lang="ja-JP" altLang="en-US" sz="900">
                        <a:solidFill>
                          <a:schemeClr val="tx1">
                            <a:lumMod val="75000"/>
                            <a:lumOff val="25000"/>
                          </a:schemeClr>
                        </a:solidFill>
                        <a:latin typeface="Yu Mincho" panose="02020400000000000000" pitchFamily="18" charset="-128"/>
                        <a:ea typeface="Yu Mincho" panose="02020400000000000000" pitchFamily="18" charset="-128"/>
                      </a:endParaRPr>
                    </a:p>
                  </a:txBody>
                  <a:tcPr anchor="ctr">
                    <a:lnL w="12700" cmpd="sng">
                      <a:noFill/>
                    </a:lnL>
                    <a:solidFill>
                      <a:schemeClr val="bg1">
                        <a:lumMod val="85000"/>
                      </a:schemeClr>
                    </a:solidFill>
                  </a:tcPr>
                </a:tc>
                <a:tc>
                  <a:txBody>
                    <a:bodyPr/>
                    <a:lstStyle/>
                    <a:p>
                      <a:pPr algn="l"/>
                      <a:r>
                        <a:rPr kumimoji="1" lang="en" altLang="ja-JP" sz="900" dirty="0">
                          <a:solidFill>
                            <a:schemeClr val="tx1">
                              <a:lumMod val="75000"/>
                              <a:lumOff val="25000"/>
                            </a:schemeClr>
                          </a:solidFill>
                          <a:latin typeface="Yu Mincho" panose="02020400000000000000" pitchFamily="18" charset="-128"/>
                          <a:ea typeface="Yu Mincho" panose="02020400000000000000" pitchFamily="18" charset="-128"/>
                        </a:rPr>
                        <a:t>WBGT</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熱中症情報</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熱中症の注意度合い</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1346769677"/>
                  </a:ext>
                </a:extLst>
              </a:tr>
              <a:tr h="222097">
                <a:tc vMerge="1">
                  <a:txBody>
                    <a:bodyPr/>
                    <a:lstStyle/>
                    <a:p>
                      <a:endParaRPr kumimoji="1" lang="ja-JP" altLang="en-US"/>
                    </a:p>
                  </a:txBody>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汗かき指数</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汗のかきやすさ</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564612416"/>
                  </a:ext>
                </a:extLst>
              </a:tr>
              <a:tr h="222097">
                <a:tc vMerge="1">
                  <a:txBody>
                    <a:bodyPr/>
                    <a:lstStyle/>
                    <a:p>
                      <a:endParaRPr kumimoji="1" lang="ja-JP" altLang="en-US"/>
                    </a:p>
                  </a:txBody>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紫外線指数</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紫外線の強さ</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681932257"/>
                  </a:ext>
                </a:extLst>
              </a:tr>
              <a:tr h="222097">
                <a:tc rowSpan="2">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冬季</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(10</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~3</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a:t>
                      </a:r>
                      <a:endParaRPr kumimoji="1" lang="ja-JP" altLang="en-US" sz="900">
                        <a:solidFill>
                          <a:schemeClr val="tx1">
                            <a:lumMod val="75000"/>
                            <a:lumOff val="25000"/>
                          </a:schemeClr>
                        </a:solidFill>
                        <a:latin typeface="Yu Mincho" panose="02020400000000000000" pitchFamily="18" charset="-128"/>
                        <a:ea typeface="Yu Mincho" panose="02020400000000000000" pitchFamily="18" charset="-128"/>
                      </a:endParaRPr>
                    </a:p>
                  </a:txBody>
                  <a:tcPr anchor="ctr">
                    <a:lnL w="12700" cmpd="sng">
                      <a:noFill/>
                    </a:lnL>
                    <a:solidFill>
                      <a:schemeClr val="bg1">
                        <a:lumMod val="85000"/>
                      </a:schemeClr>
                    </a:solidFill>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素肌乾燥指数</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空気の乾燥が肌に与える影響度</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838010286"/>
                  </a:ext>
                </a:extLst>
              </a:tr>
              <a:tr h="222097">
                <a:tc vMerge="1">
                  <a:txBody>
                    <a:bodyPr/>
                    <a:lstStyle/>
                    <a:p>
                      <a:endParaRPr kumimoji="1" lang="ja-JP" altLang="en-US"/>
                    </a:p>
                  </a:txBody>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風邪引き指数</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流行性感冒への感染しやすさ</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4028658190"/>
                  </a:ext>
                </a:extLst>
              </a:tr>
              <a:tr h="0">
                <a:tc>
                  <a:txBody>
                    <a:bodyPr/>
                    <a:lstStyle/>
                    <a:p>
                      <a:pPr algn="l"/>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2</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〜5</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p>
                  </a:txBody>
                  <a:tcPr anchor="ctr">
                    <a:lnL w="12700" cmpd="sng">
                      <a:noFill/>
                    </a:lnL>
                    <a:lnB w="12700" cmpd="sng">
                      <a:noFill/>
                    </a:lnB>
                    <a:solidFill>
                      <a:schemeClr val="bg1">
                        <a:lumMod val="85000"/>
                      </a:schemeClr>
                    </a:solidFill>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花粉指数</a:t>
                      </a:r>
                    </a:p>
                  </a:txBody>
                  <a:tcPr anchor="ctr">
                    <a:lnB w="12700" cmpd="sng">
                      <a:noFill/>
                    </a:lnB>
                    <a:solidFill>
                      <a:schemeClr val="bg1">
                        <a:lumMod val="85000"/>
                      </a:schemeClr>
                    </a:solidFill>
                  </a:tcPr>
                </a:tc>
                <a:tc>
                  <a:txBody>
                    <a:bodyPr/>
                    <a:lstStyle/>
                    <a:p>
                      <a:r>
                        <a:rPr kumimoji="1" lang="ja-JP" altLang="en-US" sz="900" dirty="0">
                          <a:solidFill>
                            <a:schemeClr val="tx1">
                              <a:lumMod val="75000"/>
                              <a:lumOff val="25000"/>
                            </a:schemeClr>
                          </a:solidFill>
                          <a:latin typeface="Yu Mincho" panose="02020400000000000000" pitchFamily="18" charset="-128"/>
                          <a:ea typeface="Yu Mincho" panose="02020400000000000000" pitchFamily="18" charset="-128"/>
                        </a:rPr>
                        <a:t>花粉飛散量のメッシュデータ</a:t>
                      </a:r>
                    </a:p>
                  </a:txBody>
                  <a:tcPr anchor="ctr">
                    <a:lnB w="12700" cmpd="sng">
                      <a:noFill/>
                    </a:lnB>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3812307717"/>
                  </a:ext>
                </a:extLst>
              </a:tr>
            </a:tbl>
          </a:graphicData>
        </a:graphic>
      </p:graphicFrame>
      <p:sp>
        <p:nvSpPr>
          <p:cNvPr id="39" name="テキスト ボックス 11">
            <a:extLst>
              <a:ext uri="{FF2B5EF4-FFF2-40B4-BE49-F238E27FC236}">
                <a16:creationId xmlns:a16="http://schemas.microsoft.com/office/drawing/2014/main" id="{ECCE8E73-8E12-B74D-82CC-8B4200E5F881}"/>
              </a:ext>
            </a:extLst>
          </p:cNvPr>
          <p:cNvSpPr txBox="1">
            <a:spLocks noChangeArrowheads="1"/>
          </p:cNvSpPr>
          <p:nvPr/>
        </p:nvSpPr>
        <p:spPr bwMode="auto">
          <a:xfrm>
            <a:off x="509587" y="469668"/>
            <a:ext cx="912653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天気指数コンテンツと広告を </a:t>
            </a:r>
            <a:r>
              <a:rPr lang="ja-JP" altLang="ja-JP" sz="1200">
                <a:solidFill>
                  <a:srgbClr val="595959"/>
                </a:solidFill>
                <a:latin typeface="Yu Mincho" panose="02020400000000000000" pitchFamily="18" charset="-128"/>
                <a:ea typeface="Yu Mincho" panose="02020400000000000000" pitchFamily="18" charset="-128"/>
              </a:rPr>
              <a:t>Collaboration Video Ads</a:t>
            </a:r>
            <a:r>
              <a:rPr lang="en-US" altLang="ja-JP" sz="1200" dirty="0">
                <a:solidFill>
                  <a:srgbClr val="595959"/>
                </a:solidFill>
                <a:latin typeface="Yu Mincho" panose="02020400000000000000" pitchFamily="18" charset="-128"/>
                <a:ea typeface="Yu Mincho" panose="02020400000000000000" pitchFamily="18" charset="-128"/>
              </a:rPr>
              <a:t> </a:t>
            </a:r>
            <a:r>
              <a:rPr lang="ja-JP" altLang="en-US" sz="1200">
                <a:solidFill>
                  <a:srgbClr val="595959"/>
                </a:solidFill>
                <a:latin typeface="Yu Mincho" panose="02020400000000000000" pitchFamily="18" charset="-128"/>
                <a:ea typeface="Yu Mincho" panose="02020400000000000000" pitchFamily="18" charset="-128"/>
              </a:rPr>
              <a:t>ポジションで掲載できるメニューです。</a:t>
            </a:r>
            <a:endParaRPr lang="en-US" altLang="ja-JP" sz="1200" dirty="0">
              <a:solidFill>
                <a:srgbClr val="595959"/>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鼻炎薬や風邪薬、サンケア用品、制汗剤などシーズナリティの高い医薬品や日用雑貨品の訴求に適しています。</a:t>
            </a:r>
          </a:p>
        </p:txBody>
      </p:sp>
      <p:graphicFrame>
        <p:nvGraphicFramePr>
          <p:cNvPr id="40" name="表 39">
            <a:extLst>
              <a:ext uri="{FF2B5EF4-FFF2-40B4-BE49-F238E27FC236}">
                <a16:creationId xmlns:a16="http://schemas.microsoft.com/office/drawing/2014/main" id="{C614EC10-6B33-2C4C-94F0-75167A917C81}"/>
              </a:ext>
            </a:extLst>
          </p:cNvPr>
          <p:cNvGraphicFramePr>
            <a:graphicFrameLocks noGrp="1"/>
          </p:cNvGraphicFramePr>
          <p:nvPr>
            <p:extLst>
              <p:ext uri="{D42A27DB-BD31-4B8C-83A1-F6EECF244321}">
                <p14:modId xmlns:p14="http://schemas.microsoft.com/office/powerpoint/2010/main" val="3241034144"/>
              </p:ext>
            </p:extLst>
          </p:nvPr>
        </p:nvGraphicFramePr>
        <p:xfrm>
          <a:off x="560389" y="1018935"/>
          <a:ext cx="9571036" cy="1384805"/>
        </p:xfrm>
        <a:graphic>
          <a:graphicData uri="http://schemas.openxmlformats.org/drawingml/2006/table">
            <a:tbl>
              <a:tblPr firstRow="1" bandRow="1">
                <a:tableStyleId>{5940675A-B579-460E-94D1-54222C63F5DA}</a:tableStyleId>
              </a:tblPr>
              <a:tblGrid>
                <a:gridCol w="2246212">
                  <a:extLst>
                    <a:ext uri="{9D8B030D-6E8A-4147-A177-3AD203B41FA5}">
                      <a16:colId xmlns:a16="http://schemas.microsoft.com/office/drawing/2014/main" val="20000"/>
                    </a:ext>
                  </a:extLst>
                </a:gridCol>
                <a:gridCol w="1211217">
                  <a:extLst>
                    <a:ext uri="{9D8B030D-6E8A-4147-A177-3AD203B41FA5}">
                      <a16:colId xmlns:a16="http://schemas.microsoft.com/office/drawing/2014/main" val="20001"/>
                    </a:ext>
                  </a:extLst>
                </a:gridCol>
                <a:gridCol w="932873">
                  <a:extLst>
                    <a:ext uri="{9D8B030D-6E8A-4147-A177-3AD203B41FA5}">
                      <a16:colId xmlns:a16="http://schemas.microsoft.com/office/drawing/2014/main" val="20002"/>
                    </a:ext>
                  </a:extLst>
                </a:gridCol>
                <a:gridCol w="729673">
                  <a:extLst>
                    <a:ext uri="{9D8B030D-6E8A-4147-A177-3AD203B41FA5}">
                      <a16:colId xmlns:a16="http://schemas.microsoft.com/office/drawing/2014/main" val="20003"/>
                    </a:ext>
                  </a:extLst>
                </a:gridCol>
                <a:gridCol w="744593">
                  <a:extLst>
                    <a:ext uri="{9D8B030D-6E8A-4147-A177-3AD203B41FA5}">
                      <a16:colId xmlns:a16="http://schemas.microsoft.com/office/drawing/2014/main" val="20005"/>
                    </a:ext>
                  </a:extLst>
                </a:gridCol>
                <a:gridCol w="1033222">
                  <a:extLst>
                    <a:ext uri="{9D8B030D-6E8A-4147-A177-3AD203B41FA5}">
                      <a16:colId xmlns:a16="http://schemas.microsoft.com/office/drawing/2014/main" val="20006"/>
                    </a:ext>
                  </a:extLst>
                </a:gridCol>
                <a:gridCol w="665683">
                  <a:extLst>
                    <a:ext uri="{9D8B030D-6E8A-4147-A177-3AD203B41FA5}">
                      <a16:colId xmlns:a16="http://schemas.microsoft.com/office/drawing/2014/main" val="20007"/>
                    </a:ext>
                  </a:extLst>
                </a:gridCol>
                <a:gridCol w="831474">
                  <a:extLst>
                    <a:ext uri="{9D8B030D-6E8A-4147-A177-3AD203B41FA5}">
                      <a16:colId xmlns:a16="http://schemas.microsoft.com/office/drawing/2014/main" val="20008"/>
                    </a:ext>
                  </a:extLst>
                </a:gridCol>
                <a:gridCol w="1176089">
                  <a:extLst>
                    <a:ext uri="{9D8B030D-6E8A-4147-A177-3AD203B41FA5}">
                      <a16:colId xmlns:a16="http://schemas.microsoft.com/office/drawing/2014/main" val="20009"/>
                    </a:ext>
                  </a:extLst>
                </a:gridCol>
              </a:tblGrid>
              <a:tr h="333381">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800" b="0" i="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800" b="0" i="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61084">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天気指数コンテンツ</a:t>
                      </a: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rowSpan="2">
                  <a:txBody>
                    <a:bodyPr/>
                    <a:lstStyle/>
                    <a:p>
                      <a:pPr marL="0" indent="0" algn="ctr">
                        <a:buFont typeface="Arial" charset="0"/>
                        <a:buNone/>
                      </a:pP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天気指数コンテンツ</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15</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秒</a:t>
                      </a:r>
                    </a:p>
                    <a:p>
                      <a:pPr marL="0" indent="0" algn="ctr">
                        <a:buFont typeface="Arial" charset="0"/>
                        <a:buNone/>
                      </a:pP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6</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rPr>
                      </a:br>
                      <a:r>
                        <a:rPr kumimoji="1" lang="ja-JP" altLang="en-US" sz="1000" b="0" i="0" baseline="0">
                          <a:solidFill>
                            <a:srgbClr val="2B3A5B"/>
                          </a:solidFill>
                          <a:latin typeface="游明朝" panose="02020400000000000000" pitchFamily="18" charset="-128"/>
                          <a:ea typeface="游明朝" panose="02020400000000000000" pitchFamily="18" charset="-128"/>
                        </a:rPr>
                        <a:t>掲載保証</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rPr>
                        <a:t>0</a:t>
                      </a:r>
                      <a:r>
                        <a:rPr kumimoji="1" lang="ja-JP" altLang="en-US" sz="700" b="0" i="0" baseline="0">
                          <a:solidFill>
                            <a:srgbClr val="2B3A5B"/>
                          </a:solidFill>
                          <a:latin typeface="游明朝" panose="02020400000000000000" pitchFamily="18" charset="-128"/>
                          <a:ea typeface="游明朝" panose="02020400000000000000" pitchFamily="18"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2,500,000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52,000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650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21742870"/>
                  </a:ext>
                </a:extLst>
              </a:tr>
              <a:tr h="413354">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天気指数コンテンツ</a:t>
                      </a: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vMerge="1">
                  <a:txBody>
                    <a:bodyPr/>
                    <a:lstStyle/>
                    <a:p>
                      <a:pPr marL="0" indent="0" algn="ctr">
                        <a:buFont typeface="Arial" charset="0"/>
                        <a:buNone/>
                      </a:pP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indent="0" algn="ctr">
                        <a:buFont typeface="Arial" charset="0"/>
                        <a:buNone/>
                      </a:pP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1,250,000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26,000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365</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@2.9</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
        <p:nvSpPr>
          <p:cNvPr id="22" name="正方形/長方形 13">
            <a:extLst>
              <a:ext uri="{FF2B5EF4-FFF2-40B4-BE49-F238E27FC236}">
                <a16:creationId xmlns:a16="http://schemas.microsoft.com/office/drawing/2014/main" id="{B7207D50-1012-8B43-9283-FA1E30226A48}"/>
              </a:ext>
            </a:extLst>
          </p:cNvPr>
          <p:cNvSpPr>
            <a:spLocks noChangeArrowheads="1"/>
          </p:cNvSpPr>
          <p:nvPr/>
        </p:nvSpPr>
        <p:spPr bwMode="auto">
          <a:xfrm>
            <a:off x="468313" y="242325"/>
            <a:ext cx="24913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天気指数配信</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pic>
        <p:nvPicPr>
          <p:cNvPr id="5" name="図 4" descr="モニター, 座る, コンピュータ, 電子レンジ が含まれている画像&#10;&#10;自動的に生成された説明">
            <a:extLst>
              <a:ext uri="{FF2B5EF4-FFF2-40B4-BE49-F238E27FC236}">
                <a16:creationId xmlns:a16="http://schemas.microsoft.com/office/drawing/2014/main" id="{A1262E1D-2CD8-3C46-B35A-8F0F2A6DAC23}"/>
              </a:ext>
            </a:extLst>
          </p:cNvPr>
          <p:cNvPicPr>
            <a:picLocks noChangeAspect="1"/>
          </p:cNvPicPr>
          <p:nvPr/>
        </p:nvPicPr>
        <p:blipFill>
          <a:blip r:embed="rId2"/>
          <a:stretch>
            <a:fillRect/>
          </a:stretch>
        </p:blipFill>
        <p:spPr>
          <a:xfrm>
            <a:off x="1855237" y="4614807"/>
            <a:ext cx="2112661" cy="1239078"/>
          </a:xfrm>
          <a:prstGeom prst="rect">
            <a:avLst/>
          </a:prstGeom>
        </p:spPr>
      </p:pic>
    </p:spTree>
    <p:extLst>
      <p:ext uri="{BB962C8B-B14F-4D97-AF65-F5344CB8AC3E}">
        <p14:creationId xmlns:p14="http://schemas.microsoft.com/office/powerpoint/2010/main" val="1626808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895725" y="6611938"/>
            <a:ext cx="6562726"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制作タイアップメニュー 詳細</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pic>
        <p:nvPicPr>
          <p:cNvPr id="6" name="図 5" descr="車, 座る, テーブル, シルバー が含まれている画像&#10;&#10;自動的に生成された説明">
            <a:extLst>
              <a:ext uri="{FF2B5EF4-FFF2-40B4-BE49-F238E27FC236}">
                <a16:creationId xmlns:a16="http://schemas.microsoft.com/office/drawing/2014/main" id="{5CAA30B8-2345-5A4D-B875-2CB9468A15B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
            <a:ext cx="10691814" cy="6439989"/>
          </a:xfrm>
          <a:prstGeom prst="rect">
            <a:avLst/>
          </a:prstGeom>
        </p:spPr>
      </p:pic>
    </p:spTree>
    <p:extLst>
      <p:ext uri="{BB962C8B-B14F-4D97-AF65-F5344CB8AC3E}">
        <p14:creationId xmlns:p14="http://schemas.microsoft.com/office/powerpoint/2010/main" val="2252891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図 1">
            <a:extLst>
              <a:ext uri="{FF2B5EF4-FFF2-40B4-BE49-F238E27FC236}">
                <a16:creationId xmlns:a16="http://schemas.microsoft.com/office/drawing/2014/main" id="{95A8A711-1CB8-42C1-AA54-4ABA3D7C3D1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4875" y="1155700"/>
            <a:ext cx="3770313"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7" name="テキスト ボックス 2">
            <a:extLst>
              <a:ext uri="{FF2B5EF4-FFF2-40B4-BE49-F238E27FC236}">
                <a16:creationId xmlns:a16="http://schemas.microsoft.com/office/drawing/2014/main" id="{A68595D1-6590-48EA-876D-8B5C5371A4A9}"/>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595959"/>
                </a:solidFill>
                <a:latin typeface="游明朝 Demibold" panose="02020600000000000000" pitchFamily="18" charset="-128"/>
                <a:ea typeface="游明朝 Demibold" panose="02020600000000000000" pitchFamily="18" charset="-128"/>
              </a:rPr>
              <a:t>　　　　　　　　　　　制作タイアップメニュー</a:t>
            </a: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撮影あり</a:t>
            </a:r>
            <a:r>
              <a:rPr lang="en-US" altLang="ja-JP" sz="1200" b="1" dirty="0">
                <a:solidFill>
                  <a:srgbClr val="595959"/>
                </a:solidFill>
                <a:latin typeface="游明朝 Demibold" panose="02020600000000000000" pitchFamily="18" charset="-128"/>
                <a:ea typeface="游明朝 Demibold" panose="02020600000000000000" pitchFamily="18" charset="-128"/>
              </a:rPr>
              <a:t>)</a:t>
            </a:r>
            <a:endParaRPr lang="ja-JP" altLang="en-US" sz="1500" b="1">
              <a:solidFill>
                <a:srgbClr val="595959"/>
              </a:solidFill>
              <a:latin typeface="游明朝 Demibold" panose="02020600000000000000" pitchFamily="18" charset="-128"/>
              <a:ea typeface="游明朝 Demibold" panose="02020600000000000000" pitchFamily="18" charset="-128"/>
            </a:endParaRPr>
          </a:p>
        </p:txBody>
      </p:sp>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321050"/>
            <a:ext cx="386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a:t>
            </a:r>
            <a:r>
              <a:rPr lang="ja-JP" altLang="ja-JP" sz="800">
                <a:solidFill>
                  <a:srgbClr val="4D4D4C"/>
                </a:solidFill>
                <a:latin typeface="游明朝" panose="02020400000000000000" pitchFamily="18" charset="-128"/>
                <a:ea typeface="游明朝" panose="02020400000000000000" pitchFamily="18" charset="-128"/>
              </a:rPr>
              <a:t>Mellow</a:t>
            </a: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企業及びエンジニア採用紹介のタイアップ</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306388"/>
            <a:ext cx="754538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素晴らしい商品やサービス、作品を手掛けている方々のインタビューをお届けする自社番組</a:t>
            </a:r>
          </a:p>
          <a:p>
            <a:pPr eaLnBrk="1" hangingPunct="1">
              <a:lnSpc>
                <a:spcPct val="150000"/>
              </a:lnSpc>
            </a:pPr>
            <a:r>
              <a:rPr lang="en-US" altLang="ja-JP" sz="1300" b="1" dirty="0">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Tokyo Prime Voice』</a:t>
            </a:r>
            <a:r>
              <a:rPr lang="ja-JP" altLang="en-US" sz="1300" b="1">
                <a:solidFill>
                  <a:srgbClr val="595959"/>
                </a:solidFill>
                <a:latin typeface="游明朝 Demibold" panose="02020600000000000000" pitchFamily="18" charset="-128"/>
                <a:ea typeface="游明朝 Demibold" panose="02020600000000000000" pitchFamily="18" charset="-128"/>
              </a:rPr>
              <a:t>のフォーマットでタイアップ動画広告を制作するメニューです。</a:t>
            </a: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extLst>
              <p:ext uri="{D42A27DB-BD31-4B8C-83A1-F6EECF244321}">
                <p14:modId xmlns:p14="http://schemas.microsoft.com/office/powerpoint/2010/main" val="1313193286"/>
              </p:ext>
            </p:extLst>
          </p:nvPr>
        </p:nvGraphicFramePr>
        <p:xfrm>
          <a:off x="6064250" y="1146175"/>
          <a:ext cx="4083050" cy="4649505"/>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180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rgbClr val="4D4D4C"/>
                          </a:solidFill>
                          <a:latin typeface="游明朝" panose="02020400000000000000" pitchFamily="18" charset="-128"/>
                          <a:ea typeface="游明朝" panose="02020400000000000000" pitchFamily="18" charset="-128"/>
                          <a:cs typeface="Yu Mincho" charset="-128"/>
                        </a:rPr>
                        <a:t>Tokyo Prime Voice </a:t>
                      </a:r>
                      <a:r>
                        <a:rPr kumimoji="1" lang="ja-JP" altLang="en-US" sz="1000" b="0" i="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180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8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6180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83161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pPr marL="171450" indent="-171450">
                        <a:buFont typeface="システムフォント（レギュラー）"/>
                        <a:buChar char="※"/>
                      </a:pP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Tie-up Contents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9141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6180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株式会社</a:t>
                      </a:r>
                      <a:r>
                        <a:rPr kumimoji="1" lang="en" altLang="ja-JP" sz="1000" b="0" i="0" baseline="0" dirty="0">
                          <a:solidFill>
                            <a:srgbClr val="4D4D4C"/>
                          </a:solidFill>
                          <a:latin typeface="游明朝" panose="02020400000000000000" pitchFamily="18" charset="-128"/>
                          <a:ea typeface="游明朝" panose="02020400000000000000" pitchFamily="18" charset="-128"/>
                          <a:cs typeface="Yu Mincho" charset="-128"/>
                        </a:rPr>
                        <a:t>Viibar</a:t>
                      </a:r>
                      <a:endPar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57082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日</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箇所、都内近郊</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システムフォント（レギュラー）"/>
                        <a:buChar char="※"/>
                      </a:pPr>
                      <a:r>
                        <a:rPr kumimoji="1" lang="ja-JP" altLang="en-US" sz="7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遠隔地の場合、交通費・宿泊費は別途請求</a:t>
                      </a:r>
                      <a:endParaRPr kumimoji="1" lang="en-US" altLang="ja-JP" sz="7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出演者：依頼主にて手配（</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名程度想定）</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撮影場所：依頼主にて手配</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ナレーション、アニメーションなし</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回まで</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形式で納品可</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チャンネルに許可を頂いて掲載する場合があります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08415">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Tie-up Contents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u="none" strike="noStrike" kern="1200" cap="none" spc="0" normalizeH="0" baseline="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51245" name="図 4">
            <a:extLst>
              <a:ext uri="{FF2B5EF4-FFF2-40B4-BE49-F238E27FC236}">
                <a16:creationId xmlns:a16="http://schemas.microsoft.com/office/drawing/2014/main" id="{F50B3D98-AFFB-47ED-85B0-069458B1B0A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17850" y="6785928"/>
            <a:ext cx="4456113"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表 8">
            <a:extLst>
              <a:ext uri="{FF2B5EF4-FFF2-40B4-BE49-F238E27FC236}">
                <a16:creationId xmlns:a16="http://schemas.microsoft.com/office/drawing/2014/main" id="{BB0AC318-C0FC-4867-BE45-5C65F3E03274}"/>
              </a:ext>
            </a:extLst>
          </p:cNvPr>
          <p:cNvGraphicFramePr>
            <a:graphicFrameLocks noGrp="1"/>
          </p:cNvGraphicFramePr>
          <p:nvPr>
            <p:extLst>
              <p:ext uri="{D42A27DB-BD31-4B8C-83A1-F6EECF244321}">
                <p14:modId xmlns:p14="http://schemas.microsoft.com/office/powerpoint/2010/main" val="543927717"/>
              </p:ext>
            </p:extLst>
          </p:nvPr>
        </p:nvGraphicFramePr>
        <p:xfrm>
          <a:off x="887413" y="3659188"/>
          <a:ext cx="4539198" cy="2161098"/>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207860">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850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1,500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2,150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2,800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380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740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565</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930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1,295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77055047"/>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7541894"/>
                  </a:ext>
                </a:extLst>
              </a:tr>
            </a:tbl>
          </a:graphicData>
        </a:graphic>
      </p:graphicFrame>
      <p:pic>
        <p:nvPicPr>
          <p:cNvPr id="3" name="図 2" descr="黒い背景に白い文字がある&#10;&#10;中程度の精度で自動的に生成された説明">
            <a:extLst>
              <a:ext uri="{FF2B5EF4-FFF2-40B4-BE49-F238E27FC236}">
                <a16:creationId xmlns:a16="http://schemas.microsoft.com/office/drawing/2014/main" id="{F2E5E417-6D84-054D-8F90-36EB28E54DD1}"/>
              </a:ext>
            </a:extLst>
          </p:cNvPr>
          <p:cNvPicPr>
            <a:picLocks noChangeAspect="1"/>
          </p:cNvPicPr>
          <p:nvPr/>
        </p:nvPicPr>
        <p:blipFill>
          <a:blip r:embed="rId5"/>
          <a:stretch>
            <a:fillRect/>
          </a:stretch>
        </p:blipFill>
        <p:spPr>
          <a:xfrm>
            <a:off x="2589879" y="6423279"/>
            <a:ext cx="2425321" cy="450723"/>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図 2" descr="人, 男, 持つ, フロント が含まれている画像&#10;&#10;自動的に生成された説明">
            <a:extLst>
              <a:ext uri="{FF2B5EF4-FFF2-40B4-BE49-F238E27FC236}">
                <a16:creationId xmlns:a16="http://schemas.microsoft.com/office/drawing/2014/main" id="{0F099BA4-27DB-46B6-8673-D268D17C3CF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6938" y="1136650"/>
            <a:ext cx="3767137"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図 17" descr="挿絵 が含まれている画像&#10;&#10;自動的に生成された説明">
            <a:extLst>
              <a:ext uri="{FF2B5EF4-FFF2-40B4-BE49-F238E27FC236}">
                <a16:creationId xmlns:a16="http://schemas.microsoft.com/office/drawing/2014/main" id="{2FC61111-B7AE-4D99-90C1-609DE5EB496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73475" y="6767830"/>
            <a:ext cx="3416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 name="表 15">
            <a:extLst>
              <a:ext uri="{FF2B5EF4-FFF2-40B4-BE49-F238E27FC236}">
                <a16:creationId xmlns:a16="http://schemas.microsoft.com/office/drawing/2014/main" id="{6D8827E3-B913-42D9-B731-A08F6D05452F}"/>
              </a:ext>
            </a:extLst>
          </p:cNvPr>
          <p:cNvGraphicFramePr>
            <a:graphicFrameLocks noGrp="1"/>
          </p:cNvGraphicFramePr>
          <p:nvPr>
            <p:extLst>
              <p:ext uri="{D42A27DB-BD31-4B8C-83A1-F6EECF244321}">
                <p14:modId xmlns:p14="http://schemas.microsoft.com/office/powerpoint/2010/main" val="28275182"/>
              </p:ext>
            </p:extLst>
          </p:nvPr>
        </p:nvGraphicFramePr>
        <p:xfrm>
          <a:off x="6064250" y="1146177"/>
          <a:ext cx="4083050" cy="4666168"/>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5415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5" marB="45725"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rgbClr val="4D4D4C"/>
                          </a:solidFill>
                          <a:latin typeface="游明朝" panose="02020400000000000000" pitchFamily="18" charset="-128"/>
                          <a:ea typeface="游明朝" panose="02020400000000000000" pitchFamily="18" charset="-128"/>
                          <a:cs typeface="Yu Mincho" charset="-128"/>
                        </a:rPr>
                        <a:t>more 1 meter </a:t>
                      </a:r>
                      <a:r>
                        <a:rPr kumimoji="1" lang="ja-JP" altLang="en-US" sz="1000" b="0" i="0">
                          <a:solidFill>
                            <a:srgbClr val="4D4D4C"/>
                          </a:solidFill>
                          <a:latin typeface="游明朝" panose="02020400000000000000" pitchFamily="18" charset="-128"/>
                          <a:ea typeface="游明朝" panose="02020400000000000000" pitchFamily="18" charset="-128"/>
                          <a:cs typeface="Yu Mincho" charset="-128"/>
                        </a:rPr>
                        <a:t>タイアップ（人物撮影あり）</a:t>
                      </a:r>
                    </a:p>
                  </a:txBody>
                  <a:tcPr marL="91423" marR="91423" marT="45725" marB="45725"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5415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8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5415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807302">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pPr marL="171450" indent="-171450">
                        <a:buFont typeface="システムフォント（レギュラー）"/>
                        <a:buChar char="※"/>
                      </a:pP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Tie-up Contents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93352">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5415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ワンメディア株式会社</a:t>
                      </a:r>
                      <a:endPar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644505">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日</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箇所、都内近郊 </a:t>
                      </a:r>
                    </a:p>
                    <a:p>
                      <a:pPr marL="171450" indent="-171450">
                        <a:buFont typeface="システムフォント（レギュラー）"/>
                        <a:buChar char="※"/>
                      </a:pPr>
                      <a:r>
                        <a:rPr kumimoji="1" lang="ja-JP" altLang="en-US" sz="700" b="0" i="0" baseline="0">
                          <a:solidFill>
                            <a:srgbClr val="4D4D4C"/>
                          </a:solidFill>
                          <a:latin typeface="游明朝" panose="02020400000000000000" pitchFamily="18" charset="-128"/>
                          <a:ea typeface="游明朝" panose="02020400000000000000" pitchFamily="18" charset="-128"/>
                          <a:cs typeface="Yu Mincho" charset="-128"/>
                        </a:rPr>
                        <a:t>遠隔地の場合、交通費・宿泊費は別途請求</a:t>
                      </a: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出演者：依頼主にて手配（</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名程度想定）</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相談可能</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撮影場所：依頼主にて手配</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回まで </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形式で納品可</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オウンドメディア（</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HP</a:t>
                      </a:r>
                      <a:r>
                        <a:rPr kumimoji="1" lang="ja-JP" altLang="en"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公式</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SNS</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オーガニック投稿）での使用期間は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ヶ月間</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使用期間の間は</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チャンネルに許可を頂いて掲載する場合があります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68770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Tie-up Contents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u="none" strike="noStrike" kern="1200" cap="none" spc="0" normalizeH="0" baseline="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sp>
        <p:nvSpPr>
          <p:cNvPr id="55340" name="正方形/長方形 22">
            <a:extLst>
              <a:ext uri="{FF2B5EF4-FFF2-40B4-BE49-F238E27FC236}">
                <a16:creationId xmlns:a16="http://schemas.microsoft.com/office/drawing/2014/main" id="{B3FF0A98-BA0D-47FD-8AA1-7C8C6ED0B96D}"/>
              </a:ext>
            </a:extLst>
          </p:cNvPr>
          <p:cNvSpPr>
            <a:spLocks noChangeArrowheads="1"/>
          </p:cNvSpPr>
          <p:nvPr/>
        </p:nvSpPr>
        <p:spPr bwMode="auto">
          <a:xfrm>
            <a:off x="460375" y="306388"/>
            <a:ext cx="826293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r>
              <a:rPr lang="en-US" altLang="ja-JP" sz="1300" b="1" dirty="0">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more 1 meter』</a:t>
            </a:r>
            <a:r>
              <a:rPr lang="ja-JP" altLang="en-US" sz="1300" b="1">
                <a:solidFill>
                  <a:srgbClr val="595959"/>
                </a:solidFill>
                <a:latin typeface="游明朝 Demibold" panose="02020600000000000000" pitchFamily="18" charset="-128"/>
                <a:ea typeface="游明朝 Demibold" panose="02020600000000000000" pitchFamily="18" charset="-128"/>
              </a:rPr>
              <a:t>の</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「人物撮影あり」のモーション動画のフォーマットでタイアップ動画広告を制作するメニューです。</a:t>
            </a:r>
          </a:p>
        </p:txBody>
      </p:sp>
      <p:sp>
        <p:nvSpPr>
          <p:cNvPr id="55341" name="正方形/長方形 13">
            <a:extLst>
              <a:ext uri="{FF2B5EF4-FFF2-40B4-BE49-F238E27FC236}">
                <a16:creationId xmlns:a16="http://schemas.microsoft.com/office/drawing/2014/main" id="{DE7ED6D4-B638-4243-93EE-4BFCF3229DEF}"/>
              </a:ext>
            </a:extLst>
          </p:cNvPr>
          <p:cNvSpPr>
            <a:spLocks noChangeArrowheads="1"/>
          </p:cNvSpPr>
          <p:nvPr/>
        </p:nvSpPr>
        <p:spPr bwMode="auto">
          <a:xfrm>
            <a:off x="815975" y="3319463"/>
            <a:ext cx="3768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掲載事例：銭湯建築家 今井健太郎の世界観</a:t>
            </a:r>
            <a:endParaRPr lang="en-US" altLang="ja-JP" sz="800" dirty="0">
              <a:solidFill>
                <a:srgbClr val="4D4D4C"/>
              </a:solidFill>
              <a:latin typeface="游明朝" panose="02020400000000000000" pitchFamily="18" charset="-128"/>
              <a:ea typeface="游明朝" panose="02020400000000000000" pitchFamily="18" charset="-128"/>
            </a:endParaRPr>
          </a:p>
        </p:txBody>
      </p:sp>
      <p:graphicFrame>
        <p:nvGraphicFramePr>
          <p:cNvPr id="9" name="表 8">
            <a:extLst>
              <a:ext uri="{FF2B5EF4-FFF2-40B4-BE49-F238E27FC236}">
                <a16:creationId xmlns:a16="http://schemas.microsoft.com/office/drawing/2014/main" id="{4B91CE36-544E-4AEF-8D22-E4AC10DEB4F5}"/>
              </a:ext>
            </a:extLst>
          </p:cNvPr>
          <p:cNvGraphicFramePr>
            <a:graphicFrameLocks noGrp="1"/>
          </p:cNvGraphicFramePr>
          <p:nvPr>
            <p:extLst>
              <p:ext uri="{D42A27DB-BD31-4B8C-83A1-F6EECF244321}">
                <p14:modId xmlns:p14="http://schemas.microsoft.com/office/powerpoint/2010/main" val="4259283861"/>
              </p:ext>
            </p:extLst>
          </p:nvPr>
        </p:nvGraphicFramePr>
        <p:xfrm>
          <a:off x="887413" y="3606455"/>
          <a:ext cx="4539198" cy="2205891"/>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227643">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850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1,500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2,150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2,800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380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740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565</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930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1,295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77055047"/>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7541894"/>
                  </a:ext>
                </a:extLst>
              </a:tr>
            </a:tbl>
          </a:graphicData>
        </a:graphic>
      </p:graphicFrame>
      <p:sp>
        <p:nvSpPr>
          <p:cNvPr id="12" name="テキスト ボックス 2">
            <a:extLst>
              <a:ext uri="{FF2B5EF4-FFF2-40B4-BE49-F238E27FC236}">
                <a16:creationId xmlns:a16="http://schemas.microsoft.com/office/drawing/2014/main" id="{1843A76B-2648-F94A-B8BF-7D65FF284B1B}"/>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595959"/>
                </a:solidFill>
                <a:latin typeface="游明朝 Demibold" panose="02020600000000000000" pitchFamily="18" charset="-128"/>
                <a:ea typeface="游明朝 Demibold" panose="02020600000000000000" pitchFamily="18" charset="-128"/>
              </a:rPr>
              <a:t>　　　　　　　　　　　制作タイアップメニュー</a:t>
            </a: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撮影あり</a:t>
            </a:r>
            <a:r>
              <a:rPr lang="en-US" altLang="ja-JP" sz="1200" b="1" dirty="0">
                <a:solidFill>
                  <a:srgbClr val="595959"/>
                </a:solidFill>
                <a:latin typeface="游明朝 Demibold" panose="02020600000000000000" pitchFamily="18" charset="-128"/>
                <a:ea typeface="游明朝 Demibold" panose="02020600000000000000" pitchFamily="18" charset="-128"/>
              </a:rPr>
              <a:t>)</a:t>
            </a:r>
            <a:endParaRPr lang="ja-JP" altLang="en-US" sz="1500" b="1">
              <a:solidFill>
                <a:srgbClr val="595959"/>
              </a:solidFill>
              <a:latin typeface="游明朝 Demibold" panose="02020600000000000000" pitchFamily="18" charset="-128"/>
              <a:ea typeface="游明朝 Demibold" panose="02020600000000000000" pitchFamily="18" charset="-128"/>
            </a:endParaRPr>
          </a:p>
        </p:txBody>
      </p:sp>
      <p:pic>
        <p:nvPicPr>
          <p:cNvPr id="10" name="図 9" descr="黒い背景に白い文字がある&#10;&#10;中程度の精度で自動的に生成された説明">
            <a:extLst>
              <a:ext uri="{FF2B5EF4-FFF2-40B4-BE49-F238E27FC236}">
                <a16:creationId xmlns:a16="http://schemas.microsoft.com/office/drawing/2014/main" id="{7BD14348-38B7-804D-AE10-11A480896717}"/>
              </a:ext>
            </a:extLst>
          </p:cNvPr>
          <p:cNvPicPr>
            <a:picLocks noChangeAspect="1"/>
          </p:cNvPicPr>
          <p:nvPr/>
        </p:nvPicPr>
        <p:blipFill>
          <a:blip r:embed="rId5"/>
          <a:stretch>
            <a:fillRect/>
          </a:stretch>
        </p:blipFill>
        <p:spPr>
          <a:xfrm>
            <a:off x="2589879" y="6423279"/>
            <a:ext cx="2425321" cy="45072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9">
            <a:extLst>
              <a:ext uri="{FF2B5EF4-FFF2-40B4-BE49-F238E27FC236}">
                <a16:creationId xmlns:a16="http://schemas.microsoft.com/office/drawing/2014/main" id="{8F3BCD49-61F5-48CA-AEA0-D19AB4C299C6}"/>
              </a:ext>
            </a:extLst>
          </p:cNvPr>
          <p:cNvGraphicFramePr>
            <a:graphicFrameLocks noGrp="1"/>
          </p:cNvGraphicFramePr>
          <p:nvPr>
            <p:extLst>
              <p:ext uri="{D42A27DB-BD31-4B8C-83A1-F6EECF244321}">
                <p14:modId xmlns:p14="http://schemas.microsoft.com/office/powerpoint/2010/main" val="4233346563"/>
              </p:ext>
            </p:extLst>
          </p:nvPr>
        </p:nvGraphicFramePr>
        <p:xfrm>
          <a:off x="773112" y="1234867"/>
          <a:ext cx="9361487" cy="6027326"/>
        </p:xfrm>
        <a:graphic>
          <a:graphicData uri="http://schemas.openxmlformats.org/drawingml/2006/table">
            <a:tbl>
              <a:tblPr/>
              <a:tblGrid>
                <a:gridCol w="2162112">
                  <a:extLst>
                    <a:ext uri="{9D8B030D-6E8A-4147-A177-3AD203B41FA5}">
                      <a16:colId xmlns:a16="http://schemas.microsoft.com/office/drawing/2014/main" val="20000"/>
                    </a:ext>
                  </a:extLst>
                </a:gridCol>
                <a:gridCol w="1005840">
                  <a:extLst>
                    <a:ext uri="{9D8B030D-6E8A-4147-A177-3AD203B41FA5}">
                      <a16:colId xmlns:a16="http://schemas.microsoft.com/office/drawing/2014/main" val="20001"/>
                    </a:ext>
                  </a:extLst>
                </a:gridCol>
                <a:gridCol w="3090672">
                  <a:extLst>
                    <a:ext uri="{9D8B030D-6E8A-4147-A177-3AD203B41FA5}">
                      <a16:colId xmlns:a16="http://schemas.microsoft.com/office/drawing/2014/main" val="20002"/>
                    </a:ext>
                  </a:extLst>
                </a:gridCol>
                <a:gridCol w="3102863">
                  <a:extLst>
                    <a:ext uri="{9D8B030D-6E8A-4147-A177-3AD203B41FA5}">
                      <a16:colId xmlns:a16="http://schemas.microsoft.com/office/drawing/2014/main" val="20003"/>
                    </a:ext>
                  </a:extLst>
                </a:gridCol>
              </a:tblGrid>
              <a:tr h="41642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該当箇所</a:t>
                      </a:r>
                    </a:p>
                  </a:txBody>
                  <a:tcPr marL="100585" marR="100585" marT="45731" marB="45731" anchor="ctr" horzOverflow="overflow">
                    <a:lnL>
                      <a:noFill/>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ページ数</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変更前</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変更後</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extLst>
                  <a:ext uri="{0D108BD9-81ED-4DB2-BD59-A6C34878D82A}">
                    <a16:rowId xmlns:a16="http://schemas.microsoft.com/office/drawing/2014/main" val="10000"/>
                  </a:ext>
                </a:extLst>
              </a:tr>
              <a:tr h="801558">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rPr>
                        <a:t>サイネージ導入台数、月間のべリーチ人数</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rPr>
                        <a:t>P.5</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サイネージ導入台数：</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51,000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東京のサイネージ導入台数：</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19,000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月間のべリーチ人数：</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25,000,000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人</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サイネージ導入台数：</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52,000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東京のサイネージ導入台数：</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月間のべリーチ人数：</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26,000,000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人</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396746606"/>
                  </a:ext>
                </a:extLst>
              </a:tr>
              <a:tr h="801558">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想定表示回数</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P.17</a:t>
                      </a:r>
                      <a:endPar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Premium Video Ads[FULL]</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3,200,000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回</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Premium Video Ads[HALF]</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1,600,000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回</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Ads[FULL]</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2,400,000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回</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Ads[HALF]</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1,200,000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回</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Premium Video Ads[FULL]</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3,300,000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回</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Premium Video Ads[HALF]</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1,650,000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回</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Ads[FULL]</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2,500,000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回</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Ads[HALF]</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1,250,000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回</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329095822"/>
                  </a:ext>
                </a:extLst>
              </a:tr>
              <a:tr h="801558">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広告料金</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P.17</a:t>
                      </a:r>
                      <a:endPar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Premium Video Ads[FULL]</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1,080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万円</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Premium Video Ads[HALF]</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600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万円</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Ads[FULL]</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630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万円</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Ads[HALF]</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350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万円</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Premium Video Ads[FULL]</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1,130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万円</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Premium Video Ads[HALF]</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630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万円</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Ads[FULL]</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650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万円</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Ads[HALF]</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365</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万円</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908258419"/>
                  </a:ext>
                </a:extLst>
              </a:tr>
              <a:tr h="801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広告メニュー</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P.17</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18</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endPar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LucidaGrandeUI"/>
                        <a:buNone/>
                        <a:tabLst/>
                      </a:pPr>
                      <a:r>
                        <a:rPr lang="en-US" altLang="ja-JP" sz="11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US" sz="1100">
                          <a:solidFill>
                            <a:schemeClr val="tx1">
                              <a:lumMod val="65000"/>
                              <a:lumOff val="35000"/>
                            </a:schemeClr>
                          </a:solidFill>
                          <a:latin typeface="游明朝" panose="02020400000000000000" pitchFamily="18" charset="-128"/>
                          <a:ea typeface="游明朝" panose="02020400000000000000" pitchFamily="18" charset="-128"/>
                        </a:rPr>
                        <a:t>と</a:t>
                      </a:r>
                      <a:r>
                        <a:rPr lang="en-US" altLang="ja-JP" sz="11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11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100" dirty="0">
                          <a:solidFill>
                            <a:schemeClr val="tx1">
                              <a:lumMod val="65000"/>
                              <a:lumOff val="35000"/>
                            </a:schemeClr>
                          </a:solidFill>
                          <a:latin typeface="游明朝" panose="02020400000000000000" pitchFamily="18" charset="-128"/>
                          <a:ea typeface="游明朝" panose="02020400000000000000" pitchFamily="18" charset="-128"/>
                        </a:rPr>
                        <a:t>Ads</a:t>
                      </a:r>
                      <a:r>
                        <a:rPr lang="ja-JP" altLang="en-US" sz="1100">
                          <a:solidFill>
                            <a:schemeClr val="tx1">
                              <a:lumMod val="65000"/>
                              <a:lumOff val="35000"/>
                            </a:schemeClr>
                          </a:solidFill>
                          <a:latin typeface="游明朝" panose="02020400000000000000" pitchFamily="18" charset="-128"/>
                          <a:ea typeface="游明朝" panose="02020400000000000000" pitchFamily="18" charset="-128"/>
                        </a:rPr>
                        <a:t>の枠在庫は共有とし、</a:t>
                      </a:r>
                      <a:r>
                        <a:rPr lang="en-US" altLang="ja-JP" sz="11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1100">
                          <a:solidFill>
                            <a:schemeClr val="tx1">
                              <a:lumMod val="65000"/>
                              <a:lumOff val="35000"/>
                            </a:schemeClr>
                          </a:solidFill>
                          <a:latin typeface="游明朝" panose="02020400000000000000" pitchFamily="18" charset="-128"/>
                          <a:ea typeface="游明朝" panose="02020400000000000000" pitchFamily="18" charset="-128"/>
                        </a:rPr>
                        <a:t>枠に変更</a:t>
                      </a:r>
                      <a:endPar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617440070"/>
                  </a:ext>
                </a:extLst>
              </a:tr>
              <a:tr h="801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広告メニュー</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P.18</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endPar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LucidaGrandeUI"/>
                        <a:buNone/>
                        <a:tabLst/>
                      </a:pPr>
                      <a:r>
                        <a:rPr lang="en-US" altLang="ja-JP" sz="1100" dirty="0">
                          <a:solidFill>
                            <a:schemeClr val="tx1">
                              <a:lumMod val="65000"/>
                              <a:lumOff val="35000"/>
                            </a:schemeClr>
                          </a:solidFill>
                          <a:latin typeface="游明朝" panose="02020400000000000000" pitchFamily="18" charset="-128"/>
                          <a:ea typeface="游明朝" panose="02020400000000000000" pitchFamily="18" charset="-128"/>
                        </a:rPr>
                        <a:t>Area Ads</a:t>
                      </a:r>
                      <a:r>
                        <a:rPr lang="ja-JP" altLang="en-US" sz="1100">
                          <a:solidFill>
                            <a:schemeClr val="tx1">
                              <a:lumMod val="65000"/>
                              <a:lumOff val="35000"/>
                            </a:schemeClr>
                          </a:solidFill>
                          <a:latin typeface="游明朝" panose="02020400000000000000" pitchFamily="18" charset="-128"/>
                          <a:ea typeface="游明朝" panose="02020400000000000000" pitchFamily="18" charset="-128"/>
                        </a:rPr>
                        <a:t>東京</a:t>
                      </a:r>
                      <a:r>
                        <a:rPr lang="en-US" altLang="ja-JP" sz="11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1100">
                          <a:solidFill>
                            <a:schemeClr val="tx1">
                              <a:lumMod val="65000"/>
                              <a:lumOff val="35000"/>
                            </a:schemeClr>
                          </a:solidFill>
                          <a:latin typeface="游明朝" panose="02020400000000000000" pitchFamily="18" charset="-128"/>
                          <a:ea typeface="游明朝" panose="02020400000000000000" pitchFamily="18" charset="-128"/>
                        </a:rPr>
                        <a:t>メニューを新設</a:t>
                      </a:r>
                      <a:endPar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215734329"/>
                  </a:ext>
                </a:extLst>
              </a:tr>
              <a:tr h="801558">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lang="ja-JP" altLang="ja-JP" sz="1100" b="0">
                          <a:solidFill>
                            <a:srgbClr val="595959"/>
                          </a:solidFill>
                          <a:latin typeface="游明朝 Demibold" panose="02020600000000000000" pitchFamily="18" charset="-128"/>
                          <a:ea typeface="游明朝 Demibold" panose="02020600000000000000" pitchFamily="18" charset="-128"/>
                        </a:rPr>
                        <a:t>“</a:t>
                      </a:r>
                      <a:r>
                        <a:rPr lang="ja-JP" altLang="en-US" sz="1100" b="0">
                          <a:solidFill>
                            <a:srgbClr val="595959"/>
                          </a:solidFill>
                          <a:latin typeface="游明朝 Demibold" panose="02020600000000000000" pitchFamily="18" charset="-128"/>
                          <a:ea typeface="游明朝 Demibold" panose="02020600000000000000" pitchFamily="18" charset="-128"/>
                        </a:rPr>
                        <a:t>シートベルト着用アナウンス</a:t>
                      </a:r>
                      <a:r>
                        <a:rPr lang="ja-JP" altLang="ja-JP" sz="1100" b="0">
                          <a:solidFill>
                            <a:srgbClr val="595959"/>
                          </a:solidFill>
                          <a:latin typeface="游明朝 Demibold" panose="02020600000000000000" pitchFamily="18" charset="-128"/>
                          <a:ea typeface="游明朝 Demibold" panose="02020600000000000000" pitchFamily="18" charset="-128"/>
                        </a:rPr>
                        <a:t>” </a:t>
                      </a:r>
                      <a:r>
                        <a:rPr lang="ja-JP" altLang="en-US" sz="1100" b="0">
                          <a:solidFill>
                            <a:srgbClr val="595959"/>
                          </a:solidFill>
                          <a:latin typeface="游明朝 Demibold" panose="02020600000000000000" pitchFamily="18" charset="-128"/>
                          <a:ea typeface="游明朝 Demibold" panose="02020600000000000000" pitchFamily="18" charset="-128"/>
                        </a:rPr>
                        <a:t>メニュー</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P.20</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音声あり最大</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秒</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 typeface=".LucidaGrandeUI"/>
                        <a:buNone/>
                        <a:tabLst/>
                        <a:defRPr/>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音声あり</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秒</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〜15</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秒</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012900236"/>
                  </a:ext>
                </a:extLst>
              </a:tr>
              <a:tr h="801558">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入稿規定</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P.42</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Tie-up Contents</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で詳細説明画像の指定は不可</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 typeface=".LucidaGrandeUI"/>
                        <a:buNone/>
                        <a:tabLst/>
                        <a:defRPr/>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Tie-up Contents</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で詳細説明画像の指定は可</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837066473"/>
                  </a:ext>
                </a:extLst>
              </a:tr>
            </a:tbl>
          </a:graphicData>
        </a:graphic>
      </p:graphicFrame>
      <p:sp>
        <p:nvSpPr>
          <p:cNvPr id="11313" name="テキスト プレースホルダー 2">
            <a:extLst>
              <a:ext uri="{FF2B5EF4-FFF2-40B4-BE49-F238E27FC236}">
                <a16:creationId xmlns:a16="http://schemas.microsoft.com/office/drawing/2014/main" id="{7AC26939-FD87-498F-9FDA-2943CF6D29F6}"/>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主要変更点</a:t>
            </a:r>
          </a:p>
        </p:txBody>
      </p:sp>
      <p:sp>
        <p:nvSpPr>
          <p:cNvPr id="11314" name="テキスト ボックス 11">
            <a:extLst>
              <a:ext uri="{FF2B5EF4-FFF2-40B4-BE49-F238E27FC236}">
                <a16:creationId xmlns:a16="http://schemas.microsoft.com/office/drawing/2014/main" id="{67375852-8AE0-48ED-A55E-C1ABE6D78C18}"/>
              </a:ext>
            </a:extLst>
          </p:cNvPr>
          <p:cNvSpPr txBox="1">
            <a:spLocks noChangeArrowheads="1"/>
          </p:cNvSpPr>
          <p:nvPr/>
        </p:nvSpPr>
        <p:spPr bwMode="auto">
          <a:xfrm>
            <a:off x="795338" y="827088"/>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2021</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10</a:t>
            </a:r>
            <a:r>
              <a:rPr lang="ja-JP" altLang="en-US" sz="1200">
                <a:solidFill>
                  <a:srgbClr val="595959"/>
                </a:solidFill>
                <a:latin typeface="游明朝" panose="02020400000000000000" pitchFamily="18" charset="-128"/>
                <a:ea typeface="游明朝" panose="02020400000000000000" pitchFamily="18" charset="-128"/>
              </a:rPr>
              <a:t>月</a:t>
            </a:r>
            <a:r>
              <a:rPr lang="en-US" altLang="ja-JP" sz="1200" dirty="0">
                <a:solidFill>
                  <a:srgbClr val="595959"/>
                </a:solidFill>
                <a:latin typeface="游明朝" panose="02020400000000000000" pitchFamily="18" charset="-128"/>
                <a:ea typeface="游明朝" panose="02020400000000000000" pitchFamily="18" charset="-128"/>
              </a:rPr>
              <a:t>- 2021</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12</a:t>
            </a:r>
            <a:r>
              <a:rPr lang="ja-JP" altLang="en-US" sz="1200">
                <a:solidFill>
                  <a:srgbClr val="595959"/>
                </a:solidFill>
                <a:latin typeface="游明朝" panose="02020400000000000000" pitchFamily="18" charset="-128"/>
                <a:ea typeface="游明朝" panose="02020400000000000000" pitchFamily="18" charset="-128"/>
              </a:rPr>
              <a:t>月</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図 4" descr="食品, 座る, 記号, 表示 が含まれている画像&#10;&#10;自動的に生成された説明">
            <a:extLst>
              <a:ext uri="{FF2B5EF4-FFF2-40B4-BE49-F238E27FC236}">
                <a16:creationId xmlns:a16="http://schemas.microsoft.com/office/drawing/2014/main" id="{83AC6151-D12A-449C-8DF8-BC891BBA487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4875" y="1130300"/>
            <a:ext cx="3767138"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表 15">
            <a:extLst>
              <a:ext uri="{FF2B5EF4-FFF2-40B4-BE49-F238E27FC236}">
                <a16:creationId xmlns:a16="http://schemas.microsoft.com/office/drawing/2014/main" id="{00A04C1F-C166-42C6-AB8A-79B824388F42}"/>
              </a:ext>
            </a:extLst>
          </p:cNvPr>
          <p:cNvGraphicFramePr>
            <a:graphicFrameLocks noGrp="1"/>
          </p:cNvGraphicFramePr>
          <p:nvPr>
            <p:extLst>
              <p:ext uri="{D42A27DB-BD31-4B8C-83A1-F6EECF244321}">
                <p14:modId xmlns:p14="http://schemas.microsoft.com/office/powerpoint/2010/main" val="1260208334"/>
              </p:ext>
            </p:extLst>
          </p:nvPr>
        </p:nvGraphicFramePr>
        <p:xfrm>
          <a:off x="6064250" y="1146175"/>
          <a:ext cx="4083050" cy="4649507"/>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912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rgbClr val="4D4D4C"/>
                          </a:solidFill>
                          <a:latin typeface="游明朝" panose="02020400000000000000" pitchFamily="18" charset="-128"/>
                          <a:ea typeface="游明朝" panose="02020400000000000000" pitchFamily="18" charset="-128"/>
                          <a:cs typeface="Yu Mincho" charset="-128"/>
                        </a:rPr>
                        <a:t>more 1 meter </a:t>
                      </a:r>
                      <a:r>
                        <a:rPr kumimoji="1" lang="ja-JP" altLang="en-US" sz="1000" b="0" i="0">
                          <a:solidFill>
                            <a:srgbClr val="4D4D4C"/>
                          </a:solidFill>
                          <a:latin typeface="游明朝" panose="02020400000000000000" pitchFamily="18" charset="-128"/>
                          <a:ea typeface="游明朝" panose="02020400000000000000" pitchFamily="18" charset="-128"/>
                          <a:cs typeface="Yu Mincho" charset="-128"/>
                        </a:rPr>
                        <a:t>タイアップ（撮影なし）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912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8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6912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85486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endPar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システムフォント（レギュラー）"/>
                        <a:buChar char="※"/>
                      </a:pP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Tie-up Contents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Video</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Ads</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のコンテンツ枠部分に掲載</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50180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秒：</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本</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6912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ワンメディア株式会社</a:t>
                      </a:r>
                      <a:endPar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48810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動画及び静止画素材は広告主にて手配</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新規の撮影なし</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お電話やメールでの取材にご協力をお願いします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回まで </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動画ファイルは </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形式で納品可</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オウンドメディア（</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HP</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、公式</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SNS</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オーガニック投稿）での使用期間は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ヶ月間</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使用期間の間は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の公式 </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チャンネルに許可を頂いて掲載する場合があります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2822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Tie-up Contents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u="none" strike="noStrike" kern="1200" cap="none" spc="0" normalizeH="0" baseline="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grpSp>
        <p:nvGrpSpPr>
          <p:cNvPr id="57373" name="グループ化 1">
            <a:extLst>
              <a:ext uri="{FF2B5EF4-FFF2-40B4-BE49-F238E27FC236}">
                <a16:creationId xmlns:a16="http://schemas.microsoft.com/office/drawing/2014/main" id="{CCF39121-C7E1-4F31-99B5-2F63201B925D}"/>
              </a:ext>
            </a:extLst>
          </p:cNvPr>
          <p:cNvGrpSpPr>
            <a:grpSpLocks/>
          </p:cNvGrpSpPr>
          <p:nvPr/>
        </p:nvGrpSpPr>
        <p:grpSpPr bwMode="auto">
          <a:xfrm>
            <a:off x="823913" y="3314700"/>
            <a:ext cx="4197350" cy="258763"/>
            <a:chOff x="823398" y="3314242"/>
            <a:chExt cx="4197350" cy="258763"/>
          </a:xfrm>
        </p:grpSpPr>
        <p:sp>
          <p:nvSpPr>
            <p:cNvPr id="57390" name="正方形/長方形 13">
              <a:extLst>
                <a:ext uri="{FF2B5EF4-FFF2-40B4-BE49-F238E27FC236}">
                  <a16:creationId xmlns:a16="http://schemas.microsoft.com/office/drawing/2014/main" id="{B76099E2-FC2C-4DC4-ADB6-55A4EB203069}"/>
                </a:ext>
              </a:extLst>
            </p:cNvPr>
            <p:cNvSpPr>
              <a:spLocks noChangeArrowheads="1"/>
            </p:cNvSpPr>
            <p:nvPr/>
          </p:nvSpPr>
          <p:spPr bwMode="auto">
            <a:xfrm>
              <a:off x="823398" y="3319854"/>
              <a:ext cx="37687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a:t>
              </a:r>
              <a:r>
                <a:rPr lang="en-US" altLang="ja-JP" sz="800" dirty="0">
                  <a:solidFill>
                    <a:srgbClr val="4D4D4C"/>
                  </a:solidFill>
                  <a:latin typeface="游明朝" panose="02020400000000000000" pitchFamily="18" charset="-128"/>
                  <a:ea typeface="游明朝" panose="02020400000000000000" pitchFamily="18" charset="-128"/>
                </a:rPr>
                <a:t>CAFE AALTO</a:t>
              </a:r>
              <a:r>
                <a:rPr lang="ja-JP" altLang="en-US" sz="800">
                  <a:solidFill>
                    <a:srgbClr val="4D4D4C"/>
                  </a:solidFill>
                  <a:latin typeface="游明朝" panose="02020400000000000000" pitchFamily="18" charset="-128"/>
                  <a:ea typeface="游明朝" panose="02020400000000000000" pitchFamily="18" charset="-128"/>
                </a:rPr>
                <a:t>（カフェ・アアルト）</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19" name="正方形/長方形 12">
              <a:extLst>
                <a:ext uri="{FF2B5EF4-FFF2-40B4-BE49-F238E27FC236}">
                  <a16:creationId xmlns:a16="http://schemas.microsoft.com/office/drawing/2014/main" id="{627CAB1E-3556-4157-B825-788C4CDA3447}"/>
                </a:ext>
              </a:extLst>
            </p:cNvPr>
            <p:cNvSpPr/>
            <p:nvPr/>
          </p:nvSpPr>
          <p:spPr>
            <a:xfrm>
              <a:off x="4122223" y="3314242"/>
              <a:ext cx="898525" cy="258763"/>
            </a:xfrm>
            <a:prstGeom prst="rect">
              <a:avLst/>
            </a:prstGeom>
          </p:spPr>
          <p:txBody>
            <a:bodyPr>
              <a:spAutoFit/>
            </a:bodyPr>
            <a:lstStyle/>
            <a:p>
              <a:pPr eaLnBrk="1" fontAlgn="auto" hangingPunct="1">
                <a:spcBef>
                  <a:spcPts val="0"/>
                </a:spcBef>
                <a:spcAft>
                  <a:spcPts val="0"/>
                </a:spcAft>
                <a:defRPr/>
              </a:pPr>
              <a:r>
                <a:rPr lang="en" altLang="ja-JP" sz="1050" dirty="0">
                  <a:solidFill>
                    <a:srgbClr val="4D4D4C"/>
                  </a:solidFill>
                  <a:latin typeface="游明朝" panose="02020400000000000000" pitchFamily="18" charset="-128"/>
                  <a:ea typeface="游明朝" panose="02020400000000000000" pitchFamily="18" charset="-128"/>
                </a:rPr>
                <a:t>©</a:t>
              </a:r>
              <a:r>
                <a:rPr lang="en" altLang="ja-JP" sz="800" dirty="0">
                  <a:solidFill>
                    <a:srgbClr val="4D4D4C"/>
                  </a:solidFill>
                  <a:latin typeface="游明朝" panose="02020400000000000000" pitchFamily="18" charset="-128"/>
                  <a:ea typeface="游明朝" panose="02020400000000000000" pitchFamily="18" charset="-128"/>
                </a:rPr>
                <a:t>Artek</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grpSp>
      <p:sp>
        <p:nvSpPr>
          <p:cNvPr id="57389" name="正方形/長方形 12">
            <a:extLst>
              <a:ext uri="{FF2B5EF4-FFF2-40B4-BE49-F238E27FC236}">
                <a16:creationId xmlns:a16="http://schemas.microsoft.com/office/drawing/2014/main" id="{56525D9E-A697-4CE3-B11A-0C66D643FB09}"/>
              </a:ext>
            </a:extLst>
          </p:cNvPr>
          <p:cNvSpPr>
            <a:spLocks noChangeArrowheads="1"/>
          </p:cNvSpPr>
          <p:nvPr/>
        </p:nvSpPr>
        <p:spPr bwMode="auto">
          <a:xfrm>
            <a:off x="460375" y="306388"/>
            <a:ext cx="7904163"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r>
              <a:rPr lang="en-US" altLang="ja-JP" sz="1300" b="1" dirty="0">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more 1 meter』</a:t>
            </a:r>
            <a:r>
              <a:rPr lang="ja-JP" altLang="en-US" sz="1300" b="1">
                <a:solidFill>
                  <a:srgbClr val="595959"/>
                </a:solidFill>
                <a:latin typeface="游明朝 Demibold" panose="02020600000000000000" pitchFamily="18" charset="-128"/>
                <a:ea typeface="游明朝 Demibold" panose="02020600000000000000" pitchFamily="18" charset="-128"/>
              </a:rPr>
              <a:t>の</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「撮影なしのモーション動画」のフォーマットでタイアップ動画広告を制作するメニューです。</a:t>
            </a:r>
          </a:p>
        </p:txBody>
      </p:sp>
      <p:graphicFrame>
        <p:nvGraphicFramePr>
          <p:cNvPr id="3" name="表 2">
            <a:extLst>
              <a:ext uri="{FF2B5EF4-FFF2-40B4-BE49-F238E27FC236}">
                <a16:creationId xmlns:a16="http://schemas.microsoft.com/office/drawing/2014/main" id="{5AB3A983-A834-4C73-A8D7-E85B81024548}"/>
              </a:ext>
            </a:extLst>
          </p:cNvPr>
          <p:cNvGraphicFramePr>
            <a:graphicFrameLocks noGrp="1"/>
          </p:cNvGraphicFramePr>
          <p:nvPr>
            <p:extLst>
              <p:ext uri="{D42A27DB-BD31-4B8C-83A1-F6EECF244321}">
                <p14:modId xmlns:p14="http://schemas.microsoft.com/office/powerpoint/2010/main" val="804037401"/>
              </p:ext>
            </p:extLst>
          </p:nvPr>
        </p:nvGraphicFramePr>
        <p:xfrm>
          <a:off x="887413" y="3606455"/>
          <a:ext cx="4539198" cy="2202214"/>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212265">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810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1,460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2,110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2,760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340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880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525</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890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1,255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77055047"/>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7541894"/>
                  </a:ext>
                </a:extLst>
              </a:tr>
            </a:tbl>
          </a:graphicData>
        </a:graphic>
      </p:graphicFrame>
      <p:pic>
        <p:nvPicPr>
          <p:cNvPr id="12" name="図 17" descr="挿絵 が含まれている画像&#10;&#10;自動的に生成された説明">
            <a:extLst>
              <a:ext uri="{FF2B5EF4-FFF2-40B4-BE49-F238E27FC236}">
                <a16:creationId xmlns:a16="http://schemas.microsoft.com/office/drawing/2014/main" id="{BC791271-4A8C-8C44-8FD5-9AF734085AF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73475" y="6767830"/>
            <a:ext cx="3416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テキスト ボックス 2">
            <a:extLst>
              <a:ext uri="{FF2B5EF4-FFF2-40B4-BE49-F238E27FC236}">
                <a16:creationId xmlns:a16="http://schemas.microsoft.com/office/drawing/2014/main" id="{5C1A715E-BD9E-E841-BCC3-B47B6461748D}"/>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595959"/>
                </a:solidFill>
                <a:latin typeface="游明朝 Demibold" panose="02020600000000000000" pitchFamily="18" charset="-128"/>
                <a:ea typeface="游明朝 Demibold" panose="02020600000000000000" pitchFamily="18" charset="-128"/>
              </a:rPr>
              <a:t>　　　　　　　　　　　制作タイアップメニュー</a:t>
            </a: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撮影なし</a:t>
            </a:r>
            <a:r>
              <a:rPr lang="en-US" altLang="ja-JP" sz="1200" b="1" dirty="0">
                <a:solidFill>
                  <a:srgbClr val="595959"/>
                </a:solidFill>
                <a:latin typeface="游明朝 Demibold" panose="02020600000000000000" pitchFamily="18" charset="-128"/>
                <a:ea typeface="游明朝 Demibold" panose="02020600000000000000" pitchFamily="18" charset="-128"/>
              </a:rPr>
              <a:t>)</a:t>
            </a:r>
            <a:endParaRPr lang="ja-JP" altLang="en-US" sz="1500" b="1">
              <a:solidFill>
                <a:srgbClr val="595959"/>
              </a:solidFill>
              <a:latin typeface="游明朝 Demibold" panose="02020600000000000000" pitchFamily="18" charset="-128"/>
              <a:ea typeface="游明朝 Demibold" panose="02020600000000000000" pitchFamily="18" charset="-128"/>
            </a:endParaRPr>
          </a:p>
        </p:txBody>
      </p:sp>
      <p:pic>
        <p:nvPicPr>
          <p:cNvPr id="16" name="図 15" descr="黒い背景に白い文字がある&#10;&#10;中程度の精度で自動的に生成された説明">
            <a:extLst>
              <a:ext uri="{FF2B5EF4-FFF2-40B4-BE49-F238E27FC236}">
                <a16:creationId xmlns:a16="http://schemas.microsoft.com/office/drawing/2014/main" id="{8511C92E-4EFE-7541-B592-681F490BB62C}"/>
              </a:ext>
            </a:extLst>
          </p:cNvPr>
          <p:cNvPicPr>
            <a:picLocks noChangeAspect="1"/>
          </p:cNvPicPr>
          <p:nvPr/>
        </p:nvPicPr>
        <p:blipFill>
          <a:blip r:embed="rId5"/>
          <a:stretch>
            <a:fillRect/>
          </a:stretch>
        </p:blipFill>
        <p:spPr>
          <a:xfrm>
            <a:off x="2589879" y="6423279"/>
            <a:ext cx="2425321" cy="450723"/>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55F90E67-1D86-D842-9680-644C68C6B769}"/>
              </a:ext>
            </a:extLst>
          </p:cNvPr>
          <p:cNvPicPr>
            <a:picLocks noChangeAspect="1"/>
          </p:cNvPicPr>
          <p:nvPr/>
        </p:nvPicPr>
        <p:blipFill>
          <a:blip r:embed="rId3"/>
          <a:stretch>
            <a:fillRect/>
          </a:stretch>
        </p:blipFill>
        <p:spPr>
          <a:xfrm>
            <a:off x="904875" y="1155700"/>
            <a:ext cx="3846029" cy="2123975"/>
          </a:xfrm>
          <a:prstGeom prst="rect">
            <a:avLst/>
          </a:prstGeom>
        </p:spPr>
      </p:pic>
      <p:sp>
        <p:nvSpPr>
          <p:cNvPr id="9231" name="正方形/長方形 19">
            <a:extLst>
              <a:ext uri="{FF2B5EF4-FFF2-40B4-BE49-F238E27FC236}">
                <a16:creationId xmlns:a16="http://schemas.microsoft.com/office/drawing/2014/main" id="{D3646482-9E5E-4A94-AE6E-7A5A3C8203FC}"/>
              </a:ext>
            </a:extLst>
          </p:cNvPr>
          <p:cNvSpPr>
            <a:spLocks noChangeArrowheads="1"/>
          </p:cNvSpPr>
          <p:nvPr/>
        </p:nvSpPr>
        <p:spPr bwMode="auto">
          <a:xfrm>
            <a:off x="476250" y="306388"/>
            <a:ext cx="9085761" cy="6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a:lnSpc>
                <a:spcPct val="150000"/>
              </a:lnSpc>
            </a:pPr>
            <a:r>
              <a:rPr lang="ja-JP" altLang="en-US" sz="1300" b="1">
                <a:solidFill>
                  <a:srgbClr val="696969"/>
                </a:solidFill>
                <a:latin typeface="游明朝 Demibold" panose="02020600000000000000" pitchFamily="18" charset="-128"/>
                <a:ea typeface="游明朝 Demibold" panose="02020600000000000000" pitchFamily="18" charset="-128"/>
              </a:rPr>
              <a:t>ビジネスパーソンのライフスタイルに知的な刺激を提供する</a:t>
            </a:r>
            <a:r>
              <a:rPr lang="en-US" altLang="ja-JP" sz="1300" b="1" dirty="0">
                <a:solidFill>
                  <a:srgbClr val="696969"/>
                </a:solidFill>
                <a:latin typeface="游明朝 Demibold" panose="02020600000000000000" pitchFamily="18" charset="-128"/>
                <a:ea typeface="游明朝 Demibold" panose="02020600000000000000" pitchFamily="18" charset="-128"/>
              </a:rPr>
              <a:t>『Ride on NIKKEI』</a:t>
            </a:r>
            <a:r>
              <a:rPr lang="ja-JP" altLang="en-US" sz="1300" b="1">
                <a:solidFill>
                  <a:srgbClr val="696969"/>
                </a:solidFill>
                <a:latin typeface="游明朝 Demibold" panose="02020600000000000000" pitchFamily="18" charset="-128"/>
                <a:ea typeface="游明朝 Demibold" panose="02020600000000000000" pitchFamily="18" charset="-128"/>
              </a:rPr>
              <a:t>の</a:t>
            </a:r>
            <a:endParaRPr lang="en-US" altLang="ja-JP" sz="1300" b="1" dirty="0">
              <a:solidFill>
                <a:srgbClr val="696969"/>
              </a:solidFill>
              <a:latin typeface="游明朝 Demibold" panose="02020600000000000000" pitchFamily="18" charset="-128"/>
              <a:ea typeface="游明朝 Demibold" panose="02020600000000000000" pitchFamily="18" charset="-128"/>
            </a:endParaRPr>
          </a:p>
          <a:p>
            <a:pPr defTabSz="390997">
              <a:lnSpc>
                <a:spcPct val="150000"/>
              </a:lnSpc>
            </a:pPr>
            <a:r>
              <a:rPr lang="ja-JP" altLang="en-US" sz="1300" b="1">
                <a:solidFill>
                  <a:srgbClr val="696969"/>
                </a:solidFill>
                <a:latin typeface="游明朝 Demibold" panose="02020600000000000000" pitchFamily="18" charset="-128"/>
                <a:ea typeface="游明朝 Demibold" panose="02020600000000000000" pitchFamily="18" charset="-128"/>
              </a:rPr>
              <a:t>「動画撮影あり」のフォーマットでタイアップ動画広告を制作するメニューです</a:t>
            </a:r>
            <a:endParaRPr lang="en-US" altLang="ja-JP" sz="1300" b="1" dirty="0">
              <a:solidFill>
                <a:srgbClr val="696969"/>
              </a:solidFill>
              <a:latin typeface="游明朝 Demibold" panose="02020600000000000000" pitchFamily="18" charset="-128"/>
              <a:ea typeface="游明朝 Demibold" panose="02020600000000000000" pitchFamily="18" charset="-128"/>
            </a:endParaRPr>
          </a:p>
        </p:txBody>
      </p:sp>
      <p:graphicFrame>
        <p:nvGraphicFramePr>
          <p:cNvPr id="21" name="表 20">
            <a:extLst>
              <a:ext uri="{FF2B5EF4-FFF2-40B4-BE49-F238E27FC236}">
                <a16:creationId xmlns:a16="http://schemas.microsoft.com/office/drawing/2014/main" id="{00FC51E5-9EF2-414A-B8E8-435A139138CD}"/>
              </a:ext>
            </a:extLst>
          </p:cNvPr>
          <p:cNvGraphicFramePr>
            <a:graphicFrameLocks noGrp="1"/>
          </p:cNvGraphicFramePr>
          <p:nvPr>
            <p:extLst>
              <p:ext uri="{D42A27DB-BD31-4B8C-83A1-F6EECF244321}">
                <p14:modId xmlns:p14="http://schemas.microsoft.com/office/powerpoint/2010/main" val="812466173"/>
              </p:ext>
            </p:extLst>
          </p:nvPr>
        </p:nvGraphicFramePr>
        <p:xfrm>
          <a:off x="6064250" y="1144976"/>
          <a:ext cx="4083050" cy="4956500"/>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8" marB="45728"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rgbClr val="4D4D4C"/>
                          </a:solidFill>
                          <a:latin typeface="游明朝" panose="02020400000000000000" pitchFamily="18" charset="-128"/>
                          <a:ea typeface="游明朝" panose="02020400000000000000" pitchFamily="18" charset="-128"/>
                          <a:cs typeface="Yu Mincho" charset="-128"/>
                        </a:rPr>
                        <a:t>Ride on NIKKEI </a:t>
                      </a:r>
                      <a:r>
                        <a:rPr kumimoji="1" lang="ja-JP" altLang="en-US" sz="1000" b="0" i="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8" marB="45728"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8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76576">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pPr marL="171450" indent="-171450">
                        <a:buFont typeface="システムフォント（レギュラー）"/>
                        <a:buChar char="※"/>
                      </a:pP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Tie-up Contents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524232">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秒：</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本</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a:ln>
                            <a:noFill/>
                          </a:ln>
                          <a:solidFill>
                            <a:srgbClr val="FF0000"/>
                          </a:solidFill>
                          <a:effectLst/>
                          <a:uLnTx/>
                          <a:uFillTx/>
                          <a:latin typeface="游明朝" panose="02020400000000000000" pitchFamily="18" charset="-128"/>
                          <a:ea typeface="游明朝" panose="02020400000000000000" pitchFamily="18" charset="-128"/>
                          <a:cs typeface="Yu Mincho" charset="-128"/>
                        </a:rPr>
                        <a:t>撮影を</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1</a:t>
                      </a:r>
                      <a:r>
                        <a:rPr kumimoji="1" lang="ja-JP" altLang="en-US" sz="800" b="0" i="0" u="none" strike="noStrike" kern="1200" cap="none" spc="0" normalizeH="0" baseline="0" noProof="0">
                          <a:ln>
                            <a:noFill/>
                          </a:ln>
                          <a:solidFill>
                            <a:srgbClr val="FF0000"/>
                          </a:solidFill>
                          <a:effectLst/>
                          <a:uLnTx/>
                          <a:uFillTx/>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週間以上のご発注で</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rgbClr val="FF0000"/>
                          </a:solidFill>
                          <a:effectLst/>
                          <a:uLnTx/>
                          <a:uFillTx/>
                          <a:latin typeface="游明朝" panose="02020400000000000000" pitchFamily="18" charset="-128"/>
                          <a:ea typeface="游明朝" panose="02020400000000000000" pitchFamily="18" charset="-128"/>
                          <a:cs typeface="Yu Mincho" charset="-128"/>
                        </a:rPr>
                        <a:t>本目の動画を無償で制作いたします</a:t>
                      </a: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日本経済新聞社 </a:t>
                      </a:r>
                      <a:r>
                        <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rPr>
                        <a:t>N Brand Studio</a:t>
                      </a:r>
                      <a:endPar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874483">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日</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箇所、都内近郊　</a:t>
                      </a:r>
                    </a:p>
                    <a:p>
                      <a:pPr marL="171450" indent="-171450">
                        <a:buFont typeface="システムフォント（レギュラー）"/>
                        <a:buChar char="※"/>
                      </a:pPr>
                      <a:r>
                        <a:rPr kumimoji="1" lang="ja-JP" altLang="en-US" sz="7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遠隔地の場合、交通費・宿泊費は別途請求</a:t>
                      </a: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出演者：依頼主にて手配（</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名程度想定）</a:t>
                      </a:r>
                    </a:p>
                    <a:p>
                      <a:pPr marL="171450" indent="-171450">
                        <a:buFont typeface="システムフォント（レギュラー）"/>
                        <a:buChar char="※"/>
                      </a:pPr>
                      <a:r>
                        <a:rPr kumimoji="1" lang="ja-JP" altLang="en-US" sz="7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日経側で著名人や有識者をアサインする際は謝礼等別途お見積り</a:t>
                      </a: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撮影場所：依頼主にて手配</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ナレーション、アニメーションなし</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回まで</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二次利用については別途ご相談</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の公式 </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チャンネルに許可を頂いて掲載する場合があります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3074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Tie-up Contents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u="none" strike="noStrike" kern="1200" cap="none" spc="0" normalizeH="0" baseline="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9257" name="図 10">
            <a:extLst>
              <a:ext uri="{FF2B5EF4-FFF2-40B4-BE49-F238E27FC236}">
                <a16:creationId xmlns:a16="http://schemas.microsoft.com/office/drawing/2014/main" id="{1F3EC18A-F156-40B7-80C7-E30D7461EF9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77077" y="6828282"/>
            <a:ext cx="2699067" cy="69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2">
            <a:extLst>
              <a:ext uri="{FF2B5EF4-FFF2-40B4-BE49-F238E27FC236}">
                <a16:creationId xmlns:a16="http://schemas.microsoft.com/office/drawing/2014/main" id="{816957F0-B272-0340-A35F-2F9332545A76}"/>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595959"/>
                </a:solidFill>
                <a:latin typeface="游明朝 Demibold" panose="02020600000000000000" pitchFamily="18" charset="-128"/>
                <a:ea typeface="游明朝 Demibold" panose="02020600000000000000" pitchFamily="18" charset="-128"/>
              </a:rPr>
              <a:t>　　　　　　　　　　　制作タイアップメニュー</a:t>
            </a: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撮影あり</a:t>
            </a:r>
            <a:r>
              <a:rPr lang="en-US" altLang="ja-JP" sz="1200" b="1" dirty="0">
                <a:solidFill>
                  <a:srgbClr val="595959"/>
                </a:solidFill>
                <a:latin typeface="游明朝 Demibold" panose="02020600000000000000" pitchFamily="18" charset="-128"/>
                <a:ea typeface="游明朝 Demibold" panose="02020600000000000000" pitchFamily="18" charset="-128"/>
              </a:rPr>
              <a:t>)</a:t>
            </a:r>
            <a:endParaRPr lang="ja-JP" altLang="en-US" sz="1500" b="1">
              <a:solidFill>
                <a:srgbClr val="595959"/>
              </a:solidFill>
              <a:latin typeface="游明朝 Demibold" panose="02020600000000000000" pitchFamily="18" charset="-128"/>
              <a:ea typeface="游明朝 Demibold" panose="02020600000000000000" pitchFamily="18" charset="-128"/>
            </a:endParaRPr>
          </a:p>
        </p:txBody>
      </p:sp>
      <p:pic>
        <p:nvPicPr>
          <p:cNvPr id="10" name="図 9" descr="黒い背景に白い文字がある&#10;&#10;中程度の精度で自動的に生成された説明">
            <a:extLst>
              <a:ext uri="{FF2B5EF4-FFF2-40B4-BE49-F238E27FC236}">
                <a16:creationId xmlns:a16="http://schemas.microsoft.com/office/drawing/2014/main" id="{6A665D50-0CF8-BE41-8669-8E32BD95F240}"/>
              </a:ext>
            </a:extLst>
          </p:cNvPr>
          <p:cNvPicPr>
            <a:picLocks noChangeAspect="1"/>
          </p:cNvPicPr>
          <p:nvPr/>
        </p:nvPicPr>
        <p:blipFill>
          <a:blip r:embed="rId5"/>
          <a:stretch>
            <a:fillRect/>
          </a:stretch>
        </p:blipFill>
        <p:spPr>
          <a:xfrm>
            <a:off x="2589879" y="6423279"/>
            <a:ext cx="2425321" cy="450723"/>
          </a:xfrm>
          <a:prstGeom prst="rect">
            <a:avLst/>
          </a:prstGeom>
        </p:spPr>
      </p:pic>
      <p:graphicFrame>
        <p:nvGraphicFramePr>
          <p:cNvPr id="11" name="表 10">
            <a:extLst>
              <a:ext uri="{FF2B5EF4-FFF2-40B4-BE49-F238E27FC236}">
                <a16:creationId xmlns:a16="http://schemas.microsoft.com/office/drawing/2014/main" id="{BCD3EB1D-DD7A-854A-A01F-A6D33E554B58}"/>
              </a:ext>
            </a:extLst>
          </p:cNvPr>
          <p:cNvGraphicFramePr>
            <a:graphicFrameLocks noGrp="1"/>
          </p:cNvGraphicFramePr>
          <p:nvPr>
            <p:extLst>
              <p:ext uri="{D42A27DB-BD31-4B8C-83A1-F6EECF244321}">
                <p14:modId xmlns:p14="http://schemas.microsoft.com/office/powerpoint/2010/main" val="1737470126"/>
              </p:ext>
            </p:extLst>
          </p:nvPr>
        </p:nvGraphicFramePr>
        <p:xfrm>
          <a:off x="887413" y="3606455"/>
          <a:ext cx="4539198" cy="2205891"/>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227643">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850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1,500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2,150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2,800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380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740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565</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930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1,295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77055047"/>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7541894"/>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B8AE3C32-D2FE-E44F-B57D-DDBE60C7F3AA}"/>
              </a:ext>
            </a:extLst>
          </p:cNvPr>
          <p:cNvPicPr>
            <a:picLocks noChangeAspect="1"/>
          </p:cNvPicPr>
          <p:nvPr/>
        </p:nvPicPr>
        <p:blipFill rotWithShape="1">
          <a:blip r:embed="rId3"/>
          <a:srcRect r="1451"/>
          <a:stretch/>
        </p:blipFill>
        <p:spPr>
          <a:xfrm>
            <a:off x="904875" y="1155699"/>
            <a:ext cx="3871868" cy="2205891"/>
          </a:xfrm>
          <a:prstGeom prst="rect">
            <a:avLst/>
          </a:prstGeom>
        </p:spPr>
      </p:pic>
      <p:sp>
        <p:nvSpPr>
          <p:cNvPr id="9231" name="正方形/長方形 19">
            <a:extLst>
              <a:ext uri="{FF2B5EF4-FFF2-40B4-BE49-F238E27FC236}">
                <a16:creationId xmlns:a16="http://schemas.microsoft.com/office/drawing/2014/main" id="{D3646482-9E5E-4A94-AE6E-7A5A3C8203FC}"/>
              </a:ext>
            </a:extLst>
          </p:cNvPr>
          <p:cNvSpPr>
            <a:spLocks noChangeArrowheads="1"/>
          </p:cNvSpPr>
          <p:nvPr/>
        </p:nvSpPr>
        <p:spPr bwMode="auto">
          <a:xfrm>
            <a:off x="476250" y="306388"/>
            <a:ext cx="7019870" cy="6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a:lnSpc>
                <a:spcPct val="150000"/>
              </a:lnSpc>
            </a:pPr>
            <a:r>
              <a:rPr lang="ja-JP" altLang="en-US" sz="1300" b="1">
                <a:solidFill>
                  <a:srgbClr val="696969"/>
                </a:solidFill>
                <a:latin typeface="游明朝 Demibold" panose="02020600000000000000" pitchFamily="18" charset="-128"/>
                <a:ea typeface="游明朝 Demibold" panose="02020600000000000000" pitchFamily="18" charset="-128"/>
              </a:rPr>
              <a:t>ビジネスパーソンのライフスタイルに知的な刺激を提供する</a:t>
            </a:r>
            <a:r>
              <a:rPr lang="en-US" altLang="ja-JP" sz="1300" b="1" dirty="0">
                <a:solidFill>
                  <a:srgbClr val="696969"/>
                </a:solidFill>
                <a:latin typeface="游明朝 Demibold" panose="02020600000000000000" pitchFamily="18" charset="-128"/>
                <a:ea typeface="游明朝 Demibold" panose="02020600000000000000" pitchFamily="18" charset="-128"/>
              </a:rPr>
              <a:t>『Ride on NIKKEI』</a:t>
            </a:r>
            <a:r>
              <a:rPr lang="ja-JP" altLang="en-US" sz="1300" b="1">
                <a:solidFill>
                  <a:srgbClr val="696969"/>
                </a:solidFill>
                <a:latin typeface="游明朝 Demibold" panose="02020600000000000000" pitchFamily="18" charset="-128"/>
                <a:ea typeface="游明朝 Demibold" panose="02020600000000000000" pitchFamily="18" charset="-128"/>
              </a:rPr>
              <a:t>の</a:t>
            </a:r>
            <a:endParaRPr lang="en-US" altLang="ja-JP" sz="1300" b="1" dirty="0">
              <a:solidFill>
                <a:srgbClr val="696969"/>
              </a:solidFill>
              <a:latin typeface="游明朝 Demibold" panose="02020600000000000000" pitchFamily="18" charset="-128"/>
              <a:ea typeface="游明朝 Demibold" panose="02020600000000000000" pitchFamily="18" charset="-128"/>
            </a:endParaRPr>
          </a:p>
          <a:p>
            <a:pPr defTabSz="390997">
              <a:lnSpc>
                <a:spcPct val="150000"/>
              </a:lnSpc>
            </a:pPr>
            <a:r>
              <a:rPr lang="ja-JP" altLang="en-US" sz="1300" b="1">
                <a:solidFill>
                  <a:srgbClr val="696969"/>
                </a:solidFill>
                <a:latin typeface="游明朝 Demibold" panose="02020600000000000000" pitchFamily="18" charset="-128"/>
                <a:ea typeface="游明朝 Demibold" panose="02020600000000000000" pitchFamily="18" charset="-128"/>
              </a:rPr>
              <a:t>「撮影なし」のモーション動画フォーマットでタイアップ動画広告を制作するメニューです</a:t>
            </a:r>
            <a:endParaRPr lang="en-US" altLang="ja-JP" sz="1300" b="1" dirty="0">
              <a:solidFill>
                <a:srgbClr val="696969"/>
              </a:solidFill>
              <a:latin typeface="游明朝 Demibold" panose="02020600000000000000" pitchFamily="18" charset="-128"/>
              <a:ea typeface="游明朝 Demibold" panose="02020600000000000000" pitchFamily="18" charset="-128"/>
            </a:endParaRPr>
          </a:p>
        </p:txBody>
      </p:sp>
      <p:graphicFrame>
        <p:nvGraphicFramePr>
          <p:cNvPr id="21" name="表 20">
            <a:extLst>
              <a:ext uri="{FF2B5EF4-FFF2-40B4-BE49-F238E27FC236}">
                <a16:creationId xmlns:a16="http://schemas.microsoft.com/office/drawing/2014/main" id="{00FC51E5-9EF2-414A-B8E8-435A139138CD}"/>
              </a:ext>
            </a:extLst>
          </p:cNvPr>
          <p:cNvGraphicFramePr>
            <a:graphicFrameLocks noGrp="1"/>
          </p:cNvGraphicFramePr>
          <p:nvPr>
            <p:extLst>
              <p:ext uri="{D42A27DB-BD31-4B8C-83A1-F6EECF244321}">
                <p14:modId xmlns:p14="http://schemas.microsoft.com/office/powerpoint/2010/main" val="3605708627"/>
              </p:ext>
            </p:extLst>
          </p:nvPr>
        </p:nvGraphicFramePr>
        <p:xfrm>
          <a:off x="6064250" y="1144976"/>
          <a:ext cx="4083050" cy="4956500"/>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8" marB="45728"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rgbClr val="4D4D4C"/>
                          </a:solidFill>
                          <a:latin typeface="游明朝" panose="02020400000000000000" pitchFamily="18" charset="-128"/>
                          <a:ea typeface="游明朝" panose="02020400000000000000" pitchFamily="18" charset="-128"/>
                          <a:cs typeface="Yu Mincho" charset="-128"/>
                        </a:rPr>
                        <a:t>Ride on NIKKEI </a:t>
                      </a:r>
                      <a:r>
                        <a:rPr kumimoji="1" lang="ja-JP" altLang="en-US" sz="1000" b="0" i="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8" marB="45728"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8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76576">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696969"/>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900" b="0" i="0" u="none" strike="noStrike" kern="1200" cap="none" spc="0" normalizeH="0" baseline="0" noProof="0">
                          <a:ln>
                            <a:noFill/>
                          </a:ln>
                          <a:solidFill>
                            <a:srgbClr val="696969"/>
                          </a:solidFill>
                          <a:effectLst/>
                          <a:uLnTx/>
                          <a:uFillTx/>
                          <a:latin typeface="游明朝" panose="02020400000000000000" pitchFamily="18" charset="-128"/>
                          <a:ea typeface="游明朝" panose="02020400000000000000" pitchFamily="18" charset="-128"/>
                          <a:cs typeface="Yu Mincho" charset="-128"/>
                        </a:rPr>
                        <a:t>のコンテンツ枠部分に掲載</a:t>
                      </a:r>
                    </a:p>
                    <a:p>
                      <a:pPr marL="171450" indent="-171450">
                        <a:buFont typeface="システムフォント（レギュラー）"/>
                        <a:buChar char="※"/>
                      </a:pPr>
                      <a:r>
                        <a:rPr kumimoji="1" lang="ja-JP" altLang="en-US" sz="800" b="0" i="0" u="none" strike="noStrike" kern="1200" cap="none" spc="0" normalizeH="0" baseline="0" noProof="0">
                          <a:ln>
                            <a:noFill/>
                          </a:ln>
                          <a:solidFill>
                            <a:srgbClr val="696969"/>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広告枠部分に掲載する動画広告は別途ご用意頂く必要があります</a:t>
                      </a:r>
                      <a:endParaRPr kumimoji="1" lang="en-US" altLang="ja-JP" sz="800" b="0" i="0" u="none" strike="noStrike" kern="1200" cap="none" spc="0" normalizeH="0" baseline="0" noProof="0" dirty="0">
                        <a:ln>
                          <a:noFill/>
                        </a:ln>
                        <a:solidFill>
                          <a:srgbClr val="696969"/>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696969"/>
                          </a:solidFill>
                          <a:effectLst/>
                          <a:uLnTx/>
                          <a:uFillTx/>
                          <a:latin typeface="游明朝" panose="02020400000000000000" pitchFamily="18" charset="-128"/>
                          <a:ea typeface="游明朝" panose="02020400000000000000" pitchFamily="18" charset="-128"/>
                          <a:cs typeface="Yu Mincho" charset="-128"/>
                        </a:rPr>
                        <a:t>Tie-up Contents </a:t>
                      </a:r>
                      <a:r>
                        <a:rPr kumimoji="1" lang="ja-JP" altLang="en-US" sz="900" b="0" i="0" u="none" strike="noStrike" kern="1200" cap="none" spc="0" normalizeH="0" baseline="0" noProof="0">
                          <a:ln>
                            <a:noFill/>
                          </a:ln>
                          <a:solidFill>
                            <a:srgbClr val="696969"/>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900" b="0" i="0" u="none" strike="noStrike" kern="1200" cap="none" spc="0" normalizeH="0" baseline="0" noProof="0" dirty="0">
                          <a:ln>
                            <a:noFill/>
                          </a:ln>
                          <a:solidFill>
                            <a:srgbClr val="696969"/>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900" b="0" i="0" u="none" strike="noStrike" kern="1200" cap="none" spc="0" normalizeH="0" baseline="0" noProof="0">
                          <a:ln>
                            <a:noFill/>
                          </a:ln>
                          <a:solidFill>
                            <a:srgbClr val="696969"/>
                          </a:solidFill>
                          <a:effectLst/>
                          <a:uLnTx/>
                          <a:uFillTx/>
                          <a:latin typeface="游明朝" panose="02020400000000000000" pitchFamily="18" charset="-128"/>
                          <a:ea typeface="游明朝" panose="02020400000000000000" pitchFamily="18" charset="-128"/>
                          <a:cs typeface="Yu Mincho" charset="-128"/>
                        </a:rPr>
                        <a:t>のコンテンツ枠部分に掲載</a:t>
                      </a: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524232">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秒：</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本</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日本経済新聞社 </a:t>
                      </a:r>
                      <a:r>
                        <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rPr>
                        <a:t>N Brand Studio</a:t>
                      </a:r>
                      <a:endPar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874483">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動画及び静止画素材は広告主にて手配</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新規の撮影なし</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お電話やメールでの取材にご協力をお願いします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回まで </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marR="0" lvl="0" indent="-171450" algn="l" defTabSz="86199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800" b="0" i="0" baseline="0">
                          <a:solidFill>
                            <a:srgbClr val="696969"/>
                          </a:solidFill>
                          <a:latin typeface="游明朝" panose="02020400000000000000" pitchFamily="18" charset="-128"/>
                          <a:ea typeface="游明朝" panose="02020400000000000000" pitchFamily="18" charset="-128"/>
                          <a:cs typeface="Yu Mincho" charset="-128"/>
                        </a:rPr>
                        <a:t>二次利用については別途ご相談</a:t>
                      </a:r>
                      <a:endParaRPr kumimoji="1" lang="en-US" altLang="ja-JP" sz="800" b="0" i="0" baseline="0" dirty="0">
                        <a:solidFill>
                          <a:srgbClr val="696969"/>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動画ファイルは </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形式で納品可</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使用期間の間は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の公式 </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チャンネルに許可を頂いて掲載する場合があります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3074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Tie-up Contents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u="none" strike="noStrike" kern="1200" cap="none" spc="0" normalizeH="0" baseline="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9257" name="図 10">
            <a:extLst>
              <a:ext uri="{FF2B5EF4-FFF2-40B4-BE49-F238E27FC236}">
                <a16:creationId xmlns:a16="http://schemas.microsoft.com/office/drawing/2014/main" id="{1F3EC18A-F156-40B7-80C7-E30D7461EF9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77077" y="6828282"/>
            <a:ext cx="2699067" cy="69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2">
            <a:extLst>
              <a:ext uri="{FF2B5EF4-FFF2-40B4-BE49-F238E27FC236}">
                <a16:creationId xmlns:a16="http://schemas.microsoft.com/office/drawing/2014/main" id="{816957F0-B272-0340-A35F-2F9332545A76}"/>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595959"/>
                </a:solidFill>
                <a:latin typeface="游明朝 Demibold" panose="02020600000000000000" pitchFamily="18" charset="-128"/>
                <a:ea typeface="游明朝 Demibold" panose="02020600000000000000" pitchFamily="18" charset="-128"/>
              </a:rPr>
              <a:t>　　　　　　　　　　　制作タイアップメニュー</a:t>
            </a: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撮影なし</a:t>
            </a:r>
            <a:r>
              <a:rPr lang="en-US" altLang="ja-JP" sz="1200" b="1" dirty="0">
                <a:solidFill>
                  <a:srgbClr val="595959"/>
                </a:solidFill>
                <a:latin typeface="游明朝 Demibold" panose="02020600000000000000" pitchFamily="18" charset="-128"/>
                <a:ea typeface="游明朝 Demibold" panose="02020600000000000000" pitchFamily="18" charset="-128"/>
              </a:rPr>
              <a:t>)</a:t>
            </a:r>
            <a:endParaRPr lang="ja-JP" altLang="en-US" sz="1500" b="1">
              <a:solidFill>
                <a:srgbClr val="595959"/>
              </a:solidFill>
              <a:latin typeface="游明朝 Demibold" panose="02020600000000000000" pitchFamily="18" charset="-128"/>
              <a:ea typeface="游明朝 Demibold" panose="02020600000000000000" pitchFamily="18" charset="-128"/>
            </a:endParaRPr>
          </a:p>
        </p:txBody>
      </p:sp>
      <p:pic>
        <p:nvPicPr>
          <p:cNvPr id="10" name="図 9" descr="黒い背景に白い文字がある&#10;&#10;中程度の精度で自動的に生成された説明">
            <a:extLst>
              <a:ext uri="{FF2B5EF4-FFF2-40B4-BE49-F238E27FC236}">
                <a16:creationId xmlns:a16="http://schemas.microsoft.com/office/drawing/2014/main" id="{6A665D50-0CF8-BE41-8669-8E32BD95F240}"/>
              </a:ext>
            </a:extLst>
          </p:cNvPr>
          <p:cNvPicPr>
            <a:picLocks noChangeAspect="1"/>
          </p:cNvPicPr>
          <p:nvPr/>
        </p:nvPicPr>
        <p:blipFill>
          <a:blip r:embed="rId5"/>
          <a:stretch>
            <a:fillRect/>
          </a:stretch>
        </p:blipFill>
        <p:spPr>
          <a:xfrm>
            <a:off x="2589879" y="6423279"/>
            <a:ext cx="2425321" cy="450723"/>
          </a:xfrm>
          <a:prstGeom prst="rect">
            <a:avLst/>
          </a:prstGeom>
        </p:spPr>
      </p:pic>
      <p:graphicFrame>
        <p:nvGraphicFramePr>
          <p:cNvPr id="11" name="表 10">
            <a:extLst>
              <a:ext uri="{FF2B5EF4-FFF2-40B4-BE49-F238E27FC236}">
                <a16:creationId xmlns:a16="http://schemas.microsoft.com/office/drawing/2014/main" id="{614A1FC0-AE30-A343-A469-AECB1FD74205}"/>
              </a:ext>
            </a:extLst>
          </p:cNvPr>
          <p:cNvGraphicFramePr>
            <a:graphicFrameLocks noGrp="1"/>
          </p:cNvGraphicFramePr>
          <p:nvPr>
            <p:extLst>
              <p:ext uri="{D42A27DB-BD31-4B8C-83A1-F6EECF244321}">
                <p14:modId xmlns:p14="http://schemas.microsoft.com/office/powerpoint/2010/main" val="2126220472"/>
              </p:ext>
            </p:extLst>
          </p:nvPr>
        </p:nvGraphicFramePr>
        <p:xfrm>
          <a:off x="887413" y="3606455"/>
          <a:ext cx="4539198" cy="2202214"/>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212265">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810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1,460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2,110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2,760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340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880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525</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890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1,255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77055047"/>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7541894"/>
                  </a:ext>
                </a:extLst>
              </a:tr>
            </a:tbl>
          </a:graphicData>
        </a:graphic>
      </p:graphicFrame>
    </p:spTree>
    <p:extLst>
      <p:ext uri="{BB962C8B-B14F-4D97-AF65-F5344CB8AC3E}">
        <p14:creationId xmlns:p14="http://schemas.microsoft.com/office/powerpoint/2010/main" val="10292962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13516C1-C1E6-B54C-9CF1-5885747DDF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2682" y="3633174"/>
            <a:ext cx="7001525" cy="1497436"/>
          </a:xfrm>
          <a:prstGeom prst="rect">
            <a:avLst/>
          </a:prstGeom>
        </p:spPr>
      </p:pic>
      <p:pic>
        <p:nvPicPr>
          <p:cNvPr id="3" name="図 2">
            <a:extLst>
              <a:ext uri="{FF2B5EF4-FFF2-40B4-BE49-F238E27FC236}">
                <a16:creationId xmlns:a16="http://schemas.microsoft.com/office/drawing/2014/main" id="{22B56468-8304-0540-AAE5-140204412F7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72682" y="1028345"/>
            <a:ext cx="8525942" cy="1497436"/>
          </a:xfrm>
          <a:prstGeom prst="rect">
            <a:avLst/>
          </a:prstGeom>
        </p:spPr>
      </p:pic>
      <p:sp>
        <p:nvSpPr>
          <p:cNvPr id="30" name="テキスト プレースホルダー 2">
            <a:extLst>
              <a:ext uri="{FF2B5EF4-FFF2-40B4-BE49-F238E27FC236}">
                <a16:creationId xmlns:a16="http://schemas.microsoft.com/office/drawing/2014/main" id="{E4E0CDF4-52A8-484E-8D43-1FC952697EF3}"/>
              </a:ext>
            </a:extLst>
          </p:cNvPr>
          <p:cNvSpPr txBox="1">
            <a:spLocks/>
          </p:cNvSpPr>
          <p:nvPr/>
        </p:nvSpPr>
        <p:spPr>
          <a:xfrm>
            <a:off x="773113" y="700591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900">
                <a:solidFill>
                  <a:schemeClr val="tx1">
                    <a:lumMod val="65000"/>
                    <a:lumOff val="35000"/>
                  </a:schemeClr>
                </a:solidFill>
                <a:latin typeface="游明朝 Demibold" panose="02020600000000000000" pitchFamily="18" charset="-128"/>
                <a:ea typeface="游明朝 Demibold" panose="02020600000000000000" pitchFamily="18" charset="-128"/>
              </a:rPr>
              <a:t>制作スケジュールの目安</a:t>
            </a:r>
          </a:p>
        </p:txBody>
      </p:sp>
      <p:sp>
        <p:nvSpPr>
          <p:cNvPr id="22" name="テキスト ボックス 39">
            <a:extLst>
              <a:ext uri="{FF2B5EF4-FFF2-40B4-BE49-F238E27FC236}">
                <a16:creationId xmlns:a16="http://schemas.microsoft.com/office/drawing/2014/main" id="{88279A37-AA99-734B-AE27-E905BA43D0E9}"/>
              </a:ext>
            </a:extLst>
          </p:cNvPr>
          <p:cNvSpPr txBox="1"/>
          <p:nvPr/>
        </p:nvSpPr>
        <p:spPr>
          <a:xfrm>
            <a:off x="465138" y="5681663"/>
            <a:ext cx="8381496" cy="230832"/>
          </a:xfrm>
          <a:prstGeom prst="rect">
            <a:avLst/>
          </a:prstGeom>
          <a:noFill/>
        </p:spPr>
        <p:txBody>
          <a:bodyPr wrap="square">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各期間については、目安の期間になります。</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ご依頼内容によっては期間の調整が可能な場合もございます。まずは期間含めてご相談ください。</a:t>
            </a:r>
          </a:p>
        </p:txBody>
      </p:sp>
      <p:sp>
        <p:nvSpPr>
          <p:cNvPr id="27" name="テキスト プレースホルダー 2">
            <a:extLst>
              <a:ext uri="{FF2B5EF4-FFF2-40B4-BE49-F238E27FC236}">
                <a16:creationId xmlns:a16="http://schemas.microsoft.com/office/drawing/2014/main" id="{DDE469C4-55BE-604E-9892-6BA809C80E47}"/>
              </a:ext>
            </a:extLst>
          </p:cNvPr>
          <p:cNvSpPr txBox="1">
            <a:spLocks noChangeArrowheads="1"/>
          </p:cNvSpPr>
          <p:nvPr/>
        </p:nvSpPr>
        <p:spPr bwMode="auto">
          <a:xfrm>
            <a:off x="455612" y="420688"/>
            <a:ext cx="9954087"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撮影、撮影期間があり配信までに約</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ヶ月半から</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ヶ月かかります。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8" name="テキスト プレースホルダー 2">
            <a:extLst>
              <a:ext uri="{FF2B5EF4-FFF2-40B4-BE49-F238E27FC236}">
                <a16:creationId xmlns:a16="http://schemas.microsoft.com/office/drawing/2014/main" id="{3B5C37C0-EBE3-8744-BD79-E37EC8C1B8A6}"/>
              </a:ext>
            </a:extLst>
          </p:cNvPr>
          <p:cNvSpPr txBox="1">
            <a:spLocks noChangeArrowheads="1"/>
          </p:cNvSpPr>
          <p:nvPr/>
        </p:nvSpPr>
        <p:spPr bwMode="auto">
          <a:xfrm>
            <a:off x="455612" y="3006363"/>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撮影なし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撮影期間がある場合に比べて約半月、早く配信を行えます。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9" name="テキスト ボックス 2">
            <a:extLst>
              <a:ext uri="{FF2B5EF4-FFF2-40B4-BE49-F238E27FC236}">
                <a16:creationId xmlns:a16="http://schemas.microsoft.com/office/drawing/2014/main" id="{A9F73B38-B005-DD41-99E2-35B913519924}"/>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595959"/>
                </a:solidFill>
                <a:latin typeface="游明朝 Demibold" panose="02020600000000000000" pitchFamily="18" charset="-128"/>
                <a:ea typeface="游明朝 Demibold" panose="02020600000000000000" pitchFamily="18" charset="-128"/>
              </a:rPr>
              <a:t>　　　　　　　　　　　制作タイアップメニュー</a:t>
            </a:r>
          </a:p>
        </p:txBody>
      </p:sp>
      <p:pic>
        <p:nvPicPr>
          <p:cNvPr id="11" name="図 10" descr="黒い背景に白い文字がある&#10;&#10;中程度の精度で自動的に生成された説明">
            <a:extLst>
              <a:ext uri="{FF2B5EF4-FFF2-40B4-BE49-F238E27FC236}">
                <a16:creationId xmlns:a16="http://schemas.microsoft.com/office/drawing/2014/main" id="{CEB4EFCC-61FA-F04A-A403-3F56DA91FB54}"/>
              </a:ext>
            </a:extLst>
          </p:cNvPr>
          <p:cNvPicPr>
            <a:picLocks noChangeAspect="1"/>
          </p:cNvPicPr>
          <p:nvPr/>
        </p:nvPicPr>
        <p:blipFill>
          <a:blip r:embed="rId5"/>
          <a:stretch>
            <a:fillRect/>
          </a:stretch>
        </p:blipFill>
        <p:spPr>
          <a:xfrm>
            <a:off x="3010503" y="6423279"/>
            <a:ext cx="2425321" cy="450723"/>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プレースホルダー 2">
            <a:extLst>
              <a:ext uri="{FF2B5EF4-FFF2-40B4-BE49-F238E27FC236}">
                <a16:creationId xmlns:a16="http://schemas.microsoft.com/office/drawing/2014/main" id="{1ADAE500-E921-4A4D-89FD-9684E20DF5AD}"/>
              </a:ext>
            </a:extLst>
          </p:cNvPr>
          <p:cNvSpPr txBox="1">
            <a:spLocks/>
          </p:cNvSpPr>
          <p:nvPr/>
        </p:nvSpPr>
        <p:spPr>
          <a:xfrm>
            <a:off x="773113" y="700591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en-US" altLang="ja-JP" sz="2900"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lang="ja-JP" altLang="en-US" sz="2900">
                <a:solidFill>
                  <a:schemeClr val="tx1">
                    <a:lumMod val="65000"/>
                    <a:lumOff val="35000"/>
                  </a:schemeClr>
                </a:solidFill>
                <a:latin typeface="游明朝 Demibold" panose="02020600000000000000" pitchFamily="18" charset="-128"/>
                <a:ea typeface="游明朝 Demibold" panose="02020600000000000000" pitchFamily="18" charset="-128"/>
              </a:rPr>
              <a:t>次利用について</a:t>
            </a:r>
          </a:p>
        </p:txBody>
      </p:sp>
      <p:sp>
        <p:nvSpPr>
          <p:cNvPr id="11" name="テキスト プレースホルダー 2">
            <a:extLst>
              <a:ext uri="{FF2B5EF4-FFF2-40B4-BE49-F238E27FC236}">
                <a16:creationId xmlns:a16="http://schemas.microsoft.com/office/drawing/2014/main" id="{705A6541-00F5-4B40-A5C5-988CDE6EE014}"/>
              </a:ext>
            </a:extLst>
          </p:cNvPr>
          <p:cNvSpPr txBox="1">
            <a:spLocks noChangeArrowheads="1"/>
          </p:cNvSpPr>
          <p:nvPr/>
        </p:nvSpPr>
        <p:spPr bwMode="auto">
          <a:xfrm>
            <a:off x="455612" y="1577508"/>
            <a:ext cx="4831283"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700" b="1">
                <a:solidFill>
                  <a:srgbClr val="2B3A5B"/>
                </a:solidFill>
                <a:latin typeface="游明朝 Demibold" panose="02020600000000000000" pitchFamily="18" charset="-128"/>
                <a:ea typeface="游明朝 Demibold" panose="02020600000000000000" pitchFamily="18" charset="-128"/>
              </a:rPr>
              <a:t>■ </a:t>
            </a:r>
            <a:r>
              <a:rPr kumimoji="1" lang="en-US" altLang="ja-JP" sz="1700" b="1" dirty="0">
                <a:solidFill>
                  <a:srgbClr val="2B3A5B"/>
                </a:solidFill>
                <a:latin typeface="游明朝 Demibold" panose="02020600000000000000" pitchFamily="18" charset="-128"/>
                <a:ea typeface="游明朝 Demibold" panose="02020600000000000000" pitchFamily="18" charset="-128"/>
              </a:rPr>
              <a:t>Tokyo Prime Voice/Ride on NIKKEI</a:t>
            </a:r>
          </a:p>
        </p:txBody>
      </p:sp>
      <p:sp>
        <p:nvSpPr>
          <p:cNvPr id="12" name="テキスト ボックス 10">
            <a:extLst>
              <a:ext uri="{FF2B5EF4-FFF2-40B4-BE49-F238E27FC236}">
                <a16:creationId xmlns:a16="http://schemas.microsoft.com/office/drawing/2014/main" id="{44DAB8A2-DB31-C147-B72A-669E77A33A1D}"/>
              </a:ext>
            </a:extLst>
          </p:cNvPr>
          <p:cNvSpPr txBox="1">
            <a:spLocks noChangeArrowheads="1"/>
          </p:cNvSpPr>
          <p:nvPr/>
        </p:nvSpPr>
        <p:spPr bwMode="auto">
          <a:xfrm>
            <a:off x="461963" y="5160928"/>
            <a:ext cx="7679955" cy="707886"/>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編集は各番組制作会社での対応に限ります。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以外の転用における審査基準や使用期限について、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タレントを起用する場合の契約期限について、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使用楽曲の著作権、ライセンスフィーについては基本的にはフリー音源を使用しておりますが、一部媒体ではライセンスフィーが発生する可能性がございます。</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こちらにつきましても、</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IRIS</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及び各制作会社は一切の責任を負いかねます。</a:t>
            </a:r>
          </a:p>
        </p:txBody>
      </p:sp>
      <p:sp>
        <p:nvSpPr>
          <p:cNvPr id="13" name="テキスト ボックス 10">
            <a:extLst>
              <a:ext uri="{FF2B5EF4-FFF2-40B4-BE49-F238E27FC236}">
                <a16:creationId xmlns:a16="http://schemas.microsoft.com/office/drawing/2014/main" id="{0D294B32-AAD1-7640-A2C6-485F0F2C5EB2}"/>
              </a:ext>
            </a:extLst>
          </p:cNvPr>
          <p:cNvSpPr txBox="1">
            <a:spLocks noChangeArrowheads="1"/>
          </p:cNvSpPr>
          <p:nvPr/>
        </p:nvSpPr>
        <p:spPr bwMode="auto">
          <a:xfrm>
            <a:off x="498851" y="3560547"/>
            <a:ext cx="3711026" cy="58477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表示料金は全て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NET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料金になります。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冠なし：タイトルを削除したものになります。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白完パケ：タイトル、字幕を削除したものになります。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アスペクト比の編集は承っておりません。（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のみ）</a:t>
            </a:r>
          </a:p>
        </p:txBody>
      </p:sp>
      <p:sp>
        <p:nvSpPr>
          <p:cNvPr id="14" name="テキスト ボックス 11">
            <a:extLst>
              <a:ext uri="{FF2B5EF4-FFF2-40B4-BE49-F238E27FC236}">
                <a16:creationId xmlns:a16="http://schemas.microsoft.com/office/drawing/2014/main" id="{2EF66915-9E3E-0C4E-92D6-53D66B2A80EA}"/>
              </a:ext>
            </a:extLst>
          </p:cNvPr>
          <p:cNvSpPr txBox="1">
            <a:spLocks noChangeArrowheads="1"/>
          </p:cNvSpPr>
          <p:nvPr/>
        </p:nvSpPr>
        <p:spPr bwMode="auto">
          <a:xfrm>
            <a:off x="490538" y="701564"/>
            <a:ext cx="9428162" cy="79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・冠なし、白完パケの買い切りプランのみのご提供になります。</a:t>
            </a:r>
          </a:p>
          <a:p>
            <a:pPr eaLnBrk="1" hangingPunct="1">
              <a:lnSpc>
                <a:spcPct val="130000"/>
              </a:lnSpc>
            </a:pP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Ride on NIKKEI</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は動画の構成上</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15</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秒への短尺化は承っておりません、また</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more 1 meter</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は冠なし</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30</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秒動画のみのご提供となります。</a:t>
            </a:r>
            <a:endPar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endParaRP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次利用をご希望の場合は、お申し込み時にお申し付けください。</a:t>
            </a:r>
          </a:p>
        </p:txBody>
      </p:sp>
      <p:graphicFrame>
        <p:nvGraphicFramePr>
          <p:cNvPr id="15" name="表 17">
            <a:extLst>
              <a:ext uri="{FF2B5EF4-FFF2-40B4-BE49-F238E27FC236}">
                <a16:creationId xmlns:a16="http://schemas.microsoft.com/office/drawing/2014/main" id="{D78549B2-BF7E-0C49-94EB-622C6B8C0919}"/>
              </a:ext>
            </a:extLst>
          </p:cNvPr>
          <p:cNvGraphicFramePr>
            <a:graphicFrameLocks noGrp="1"/>
          </p:cNvGraphicFramePr>
          <p:nvPr/>
        </p:nvGraphicFramePr>
        <p:xfrm>
          <a:off x="565356" y="1911864"/>
          <a:ext cx="5872142" cy="1619728"/>
        </p:xfrm>
        <a:graphic>
          <a:graphicData uri="http://schemas.openxmlformats.org/drawingml/2006/table">
            <a:tbl>
              <a:tblPr/>
              <a:tblGrid>
                <a:gridCol w="599198">
                  <a:extLst>
                    <a:ext uri="{9D8B030D-6E8A-4147-A177-3AD203B41FA5}">
                      <a16:colId xmlns:a16="http://schemas.microsoft.com/office/drawing/2014/main" val="3767838296"/>
                    </a:ext>
                  </a:extLst>
                </a:gridCol>
                <a:gridCol w="1318236">
                  <a:extLst>
                    <a:ext uri="{9D8B030D-6E8A-4147-A177-3AD203B41FA5}">
                      <a16:colId xmlns:a16="http://schemas.microsoft.com/office/drawing/2014/main" val="20003"/>
                    </a:ext>
                  </a:extLst>
                </a:gridCol>
                <a:gridCol w="1318236">
                  <a:extLst>
                    <a:ext uri="{9D8B030D-6E8A-4147-A177-3AD203B41FA5}">
                      <a16:colId xmlns:a16="http://schemas.microsoft.com/office/drawing/2014/main" val="2066830199"/>
                    </a:ext>
                  </a:extLst>
                </a:gridCol>
                <a:gridCol w="1318236">
                  <a:extLst>
                    <a:ext uri="{9D8B030D-6E8A-4147-A177-3AD203B41FA5}">
                      <a16:colId xmlns:a16="http://schemas.microsoft.com/office/drawing/2014/main" val="20007"/>
                    </a:ext>
                  </a:extLst>
                </a:gridCol>
                <a:gridCol w="1318236">
                  <a:extLst>
                    <a:ext uri="{9D8B030D-6E8A-4147-A177-3AD203B41FA5}">
                      <a16:colId xmlns:a16="http://schemas.microsoft.com/office/drawing/2014/main" val="811362526"/>
                    </a:ext>
                  </a:extLst>
                </a:gridCol>
              </a:tblGrid>
              <a:tr h="395148">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タイプ</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冠なし</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endParaRPr kumimoji="1" lang="ja-JP" altLang="en-US"/>
                    </a:p>
                  </a:txBody>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白完パケ</a:t>
                      </a:r>
                      <a:endParaRPr kumimoji="1" lang="en-US" altLang="ja-JP" sz="16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endParaRPr kumimoji="1" lang="en-US" altLang="ja-JP" sz="24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a:noFill/>
                    </a:lnT>
                    <a:lnB w="19050" cap="flat" cmpd="sng" algn="ctr">
                      <a:no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秒数</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期間</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年</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endParaRPr kumimoji="1" lang="ja-JP" altLang="en-US"/>
                    </a:p>
                  </a:txBody>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無期限</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84813679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費用</a:t>
                      </a:r>
                      <a:endPar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400,000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sp>
        <p:nvSpPr>
          <p:cNvPr id="16" name="テキスト プレースホルダー 2">
            <a:extLst>
              <a:ext uri="{FF2B5EF4-FFF2-40B4-BE49-F238E27FC236}">
                <a16:creationId xmlns:a16="http://schemas.microsoft.com/office/drawing/2014/main" id="{5291D2C2-E43E-3942-8E5B-83A919347814}"/>
              </a:ext>
            </a:extLst>
          </p:cNvPr>
          <p:cNvSpPr txBox="1">
            <a:spLocks noChangeArrowheads="1"/>
          </p:cNvSpPr>
          <p:nvPr/>
        </p:nvSpPr>
        <p:spPr bwMode="auto">
          <a:xfrm>
            <a:off x="6656906" y="1577508"/>
            <a:ext cx="2270963"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700" b="1">
                <a:solidFill>
                  <a:srgbClr val="2B3A5B"/>
                </a:solidFill>
                <a:latin typeface="游明朝 Demibold" panose="02020600000000000000" pitchFamily="18" charset="-128"/>
                <a:ea typeface="游明朝 Demibold" panose="02020600000000000000" pitchFamily="18" charset="-128"/>
              </a:rPr>
              <a:t>■ </a:t>
            </a:r>
            <a:r>
              <a:rPr kumimoji="1" lang="en-US" altLang="ja-JP" sz="1700" b="1" dirty="0">
                <a:solidFill>
                  <a:srgbClr val="2B3A5B"/>
                </a:solidFill>
                <a:latin typeface="游明朝 Demibold" panose="02020600000000000000" pitchFamily="18" charset="-128"/>
                <a:ea typeface="游明朝 Demibold" panose="02020600000000000000" pitchFamily="18" charset="-128"/>
              </a:rPr>
              <a:t>more 1 meter</a:t>
            </a:r>
          </a:p>
        </p:txBody>
      </p:sp>
      <p:graphicFrame>
        <p:nvGraphicFramePr>
          <p:cNvPr id="17" name="表 17">
            <a:extLst>
              <a:ext uri="{FF2B5EF4-FFF2-40B4-BE49-F238E27FC236}">
                <a16:creationId xmlns:a16="http://schemas.microsoft.com/office/drawing/2014/main" id="{EA4772EB-E882-2242-975B-D037087BE3E2}"/>
              </a:ext>
            </a:extLst>
          </p:cNvPr>
          <p:cNvGraphicFramePr>
            <a:graphicFrameLocks noGrp="1"/>
          </p:cNvGraphicFramePr>
          <p:nvPr/>
        </p:nvGraphicFramePr>
        <p:xfrm>
          <a:off x="6780459" y="1911864"/>
          <a:ext cx="2396792" cy="1580592"/>
        </p:xfrm>
        <a:graphic>
          <a:graphicData uri="http://schemas.openxmlformats.org/drawingml/2006/table">
            <a:tbl>
              <a:tblPr/>
              <a:tblGrid>
                <a:gridCol w="599198">
                  <a:extLst>
                    <a:ext uri="{9D8B030D-6E8A-4147-A177-3AD203B41FA5}">
                      <a16:colId xmlns:a16="http://schemas.microsoft.com/office/drawing/2014/main" val="1753760030"/>
                    </a:ext>
                  </a:extLst>
                </a:gridCol>
                <a:gridCol w="1797594">
                  <a:extLst>
                    <a:ext uri="{9D8B030D-6E8A-4147-A177-3AD203B41FA5}">
                      <a16:colId xmlns:a16="http://schemas.microsoft.com/office/drawing/2014/main" val="20003"/>
                    </a:ext>
                  </a:extLst>
                </a:gridCol>
              </a:tblGrid>
              <a:tr h="395148">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タイプ</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冠なし</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秒数</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期間</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年</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84813679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費用</a:t>
                      </a:r>
                      <a:endPar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sp>
        <p:nvSpPr>
          <p:cNvPr id="18" name="テキスト ボックス 10">
            <a:extLst>
              <a:ext uri="{FF2B5EF4-FFF2-40B4-BE49-F238E27FC236}">
                <a16:creationId xmlns:a16="http://schemas.microsoft.com/office/drawing/2014/main" id="{BF916E33-7F02-C845-8A99-E171D3561824}"/>
              </a:ext>
            </a:extLst>
          </p:cNvPr>
          <p:cNvSpPr txBox="1">
            <a:spLocks noChangeArrowheads="1"/>
          </p:cNvSpPr>
          <p:nvPr/>
        </p:nvSpPr>
        <p:spPr bwMode="auto">
          <a:xfrm>
            <a:off x="3527281" y="3695161"/>
            <a:ext cx="3526662" cy="46166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Voice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は短尺化も承っております</a:t>
            </a:r>
          </a:p>
          <a:p>
            <a:pPr eaLnBrk="1" hangingPunct="1">
              <a:buFont typeface=".LucidaGrandeUI"/>
              <a:buChar char="※"/>
              <a:defRPr/>
            </a:pP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more 1 meter</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Ride on NIKKEI</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の冠なし動画の場合、タイトル部分をクライアント様ロゴに置き換える編集を行います。</a:t>
            </a:r>
            <a:endParaRPr lang="en-US" altLang="ja-JP" sz="800" dirty="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19" name="テキスト ボックス 11">
            <a:extLst>
              <a:ext uri="{FF2B5EF4-FFF2-40B4-BE49-F238E27FC236}">
                <a16:creationId xmlns:a16="http://schemas.microsoft.com/office/drawing/2014/main" id="{BBC4A542-F114-4D4C-960C-65D39D464BCC}"/>
              </a:ext>
            </a:extLst>
          </p:cNvPr>
          <p:cNvSpPr txBox="1">
            <a:spLocks noChangeArrowheads="1"/>
          </p:cNvSpPr>
          <p:nvPr/>
        </p:nvSpPr>
        <p:spPr bwMode="auto">
          <a:xfrm>
            <a:off x="490538" y="4536210"/>
            <a:ext cx="912653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・冠なしクリエイティブの利用期限は、放映開始日から起算し</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年となります。</a:t>
            </a: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・掲載先が特定できない場合、お断りをさせていただく可能性もございますので事前にお知らせください。</a:t>
            </a:r>
          </a:p>
        </p:txBody>
      </p:sp>
      <p:sp>
        <p:nvSpPr>
          <p:cNvPr id="20" name="テキスト プレースホルダー 2">
            <a:extLst>
              <a:ext uri="{FF2B5EF4-FFF2-40B4-BE49-F238E27FC236}">
                <a16:creationId xmlns:a16="http://schemas.microsoft.com/office/drawing/2014/main" id="{74DB8221-6591-FB47-96FA-91C3A6177ABA}"/>
              </a:ext>
            </a:extLst>
          </p:cNvPr>
          <p:cNvSpPr txBox="1">
            <a:spLocks noChangeArrowheads="1"/>
          </p:cNvSpPr>
          <p:nvPr/>
        </p:nvSpPr>
        <p:spPr bwMode="auto">
          <a:xfrm>
            <a:off x="455613" y="445154"/>
            <a:ext cx="584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概要</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1" name="テキスト プレースホルダー 2">
            <a:extLst>
              <a:ext uri="{FF2B5EF4-FFF2-40B4-BE49-F238E27FC236}">
                <a16:creationId xmlns:a16="http://schemas.microsoft.com/office/drawing/2014/main" id="{B5142D3B-CD21-A74A-8923-72D8EF25B3F1}"/>
              </a:ext>
            </a:extLst>
          </p:cNvPr>
          <p:cNvSpPr txBox="1">
            <a:spLocks noChangeArrowheads="1"/>
          </p:cNvSpPr>
          <p:nvPr/>
        </p:nvSpPr>
        <p:spPr bwMode="auto">
          <a:xfrm>
            <a:off x="455612" y="4340040"/>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注意事項</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2" name="テキスト ボックス 2">
            <a:extLst>
              <a:ext uri="{FF2B5EF4-FFF2-40B4-BE49-F238E27FC236}">
                <a16:creationId xmlns:a16="http://schemas.microsoft.com/office/drawing/2014/main" id="{EFAA0559-943D-2741-BBCE-852280487090}"/>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595959"/>
                </a:solidFill>
                <a:latin typeface="游明朝 Demibold" panose="02020600000000000000" pitchFamily="18" charset="-128"/>
                <a:ea typeface="游明朝 Demibold" panose="02020600000000000000" pitchFamily="18" charset="-128"/>
              </a:rPr>
              <a:t>　　　　　　　　　　　制作タイアップメニュー</a:t>
            </a:r>
          </a:p>
        </p:txBody>
      </p:sp>
      <p:pic>
        <p:nvPicPr>
          <p:cNvPr id="24" name="図 23" descr="黒い背景に白い文字がある&#10;&#10;中程度の精度で自動的に生成された説明">
            <a:extLst>
              <a:ext uri="{FF2B5EF4-FFF2-40B4-BE49-F238E27FC236}">
                <a16:creationId xmlns:a16="http://schemas.microsoft.com/office/drawing/2014/main" id="{260F8BD9-0752-964D-B892-3DF254A05170}"/>
              </a:ext>
            </a:extLst>
          </p:cNvPr>
          <p:cNvPicPr>
            <a:picLocks noChangeAspect="1"/>
          </p:cNvPicPr>
          <p:nvPr/>
        </p:nvPicPr>
        <p:blipFill>
          <a:blip r:embed="rId3"/>
          <a:stretch>
            <a:fillRect/>
          </a:stretch>
        </p:blipFill>
        <p:spPr>
          <a:xfrm>
            <a:off x="3019647" y="6423279"/>
            <a:ext cx="2425321" cy="450723"/>
          </a:xfrm>
          <a:prstGeom prst="rect">
            <a:avLst/>
          </a:prstGeom>
        </p:spPr>
      </p:pic>
    </p:spTree>
    <p:extLst>
      <p:ext uri="{BB962C8B-B14F-4D97-AF65-F5344CB8AC3E}">
        <p14:creationId xmlns:p14="http://schemas.microsoft.com/office/powerpoint/2010/main" val="2098633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図 2" descr="屋外, グリーン, 車, ストリート が含まれている画像&#10;&#10;自動的に生成された説明">
            <a:extLst>
              <a:ext uri="{FF2B5EF4-FFF2-40B4-BE49-F238E27FC236}">
                <a16:creationId xmlns:a16="http://schemas.microsoft.com/office/drawing/2014/main" id="{2C3B6BA2-4417-4BBE-BC15-F1C3D0026A9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1"/>
            <a:ext cx="10691813" cy="641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各種仕様 </a:t>
            </a:r>
            <a:r>
              <a:rPr lang="en-US" altLang="ja-JP" dirty="0">
                <a:latin typeface="游明朝" panose="02020400000000000000" pitchFamily="18" charset="-128"/>
                <a:ea typeface="游明朝" panose="02020400000000000000" pitchFamily="18" charset="-128"/>
              </a:rPr>
              <a:t>/ </a:t>
            </a:r>
            <a:r>
              <a:rPr lang="ja-JP" altLang="en-US">
                <a:latin typeface="游明朝" panose="02020400000000000000" pitchFamily="18" charset="-128"/>
                <a:ea typeface="游明朝" panose="02020400000000000000" pitchFamily="18" charset="-128"/>
              </a:rPr>
              <a:t>申込の流れ</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11">
            <a:extLst>
              <a:ext uri="{FF2B5EF4-FFF2-40B4-BE49-F238E27FC236}">
                <a16:creationId xmlns:a16="http://schemas.microsoft.com/office/drawing/2014/main" id="{4AAE1DB4-A65F-4A08-A14C-AA4235DEA940}"/>
              </a:ext>
            </a:extLst>
          </p:cNvPr>
          <p:cNvGraphicFramePr>
            <a:graphicFrameLocks noGrp="1"/>
          </p:cNvGraphicFramePr>
          <p:nvPr>
            <p:extLst>
              <p:ext uri="{D42A27DB-BD31-4B8C-83A1-F6EECF244321}">
                <p14:modId xmlns:p14="http://schemas.microsoft.com/office/powerpoint/2010/main" val="2650250789"/>
              </p:ext>
            </p:extLst>
          </p:nvPr>
        </p:nvGraphicFramePr>
        <p:xfrm>
          <a:off x="557213" y="431800"/>
          <a:ext cx="9577385" cy="5288295"/>
        </p:xfrm>
        <a:graphic>
          <a:graphicData uri="http://schemas.openxmlformats.org/drawingml/2006/table">
            <a:tbl>
              <a:tblPr/>
              <a:tblGrid>
                <a:gridCol w="1288821">
                  <a:extLst>
                    <a:ext uri="{9D8B030D-6E8A-4147-A177-3AD203B41FA5}">
                      <a16:colId xmlns:a16="http://schemas.microsoft.com/office/drawing/2014/main" val="20000"/>
                    </a:ext>
                  </a:extLst>
                </a:gridCol>
                <a:gridCol w="1658700">
                  <a:extLst>
                    <a:ext uri="{9D8B030D-6E8A-4147-A177-3AD203B41FA5}">
                      <a16:colId xmlns:a16="http://schemas.microsoft.com/office/drawing/2014/main" val="20001"/>
                    </a:ext>
                  </a:extLst>
                </a:gridCol>
                <a:gridCol w="1658699">
                  <a:extLst>
                    <a:ext uri="{9D8B030D-6E8A-4147-A177-3AD203B41FA5}">
                      <a16:colId xmlns:a16="http://schemas.microsoft.com/office/drawing/2014/main" val="20002"/>
                    </a:ext>
                  </a:extLst>
                </a:gridCol>
                <a:gridCol w="1721167">
                  <a:extLst>
                    <a:ext uri="{9D8B030D-6E8A-4147-A177-3AD203B41FA5}">
                      <a16:colId xmlns:a16="http://schemas.microsoft.com/office/drawing/2014/main" val="20003"/>
                    </a:ext>
                  </a:extLst>
                </a:gridCol>
                <a:gridCol w="1625821">
                  <a:extLst>
                    <a:ext uri="{9D8B030D-6E8A-4147-A177-3AD203B41FA5}">
                      <a16:colId xmlns:a16="http://schemas.microsoft.com/office/drawing/2014/main" val="20004"/>
                    </a:ext>
                  </a:extLst>
                </a:gridCol>
                <a:gridCol w="1624177">
                  <a:extLst>
                    <a:ext uri="{9D8B030D-6E8A-4147-A177-3AD203B41FA5}">
                      <a16:colId xmlns:a16="http://schemas.microsoft.com/office/drawing/2014/main" val="20005"/>
                    </a:ext>
                  </a:extLst>
                </a:gridCol>
              </a:tblGrid>
              <a:tr h="30327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77645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表示タイミング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606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グロス価格</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表示単価</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販売枠数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1,130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(@3.4</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(52,000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630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(@3.8</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(26,000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650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(@2.6</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(52,000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365</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(@2.9</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(26,000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430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(@2.2</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(52,000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240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(@2.4</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(26,000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価格は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P.18</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を</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ご参照ください</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[FULL]180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(52,000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[HALF]100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(@1.1</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(26,000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10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40437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期間掲載保証</a:t>
                      </a:r>
                      <a:endParaRPr kumimoji="1" lang="en-US" altLang="ja-JP" sz="9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 </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rPr>
                        <a:t>※</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表示回数目安は別表参照</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画面</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インチ横型</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HD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タッチパネル</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10005"/>
                  </a:ext>
                </a:extLst>
              </a:tr>
              <a:tr h="68743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映像</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Tie-up Contents</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動画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もしくは静止画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静止画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不可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音声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あり</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深夜時間帯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22:00〜5:59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はデフォルト音声</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7"/>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月曜日</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0:00〜</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日曜日</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23:59</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週間掲載）</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8"/>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入稿仕様</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詳細は入稿規定をご確認ください。</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9"/>
                  </a:ext>
                </a:extLst>
              </a:tr>
              <a:tr h="25051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最大入稿本数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同時最大</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セット</a:t>
                      </a:r>
                    </a:p>
                  </a:txBody>
                  <a:tcPr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0"/>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途中差し替え</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週間に</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回まで</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1"/>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入稿期日</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配信開始日の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7</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営業日前の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17:00</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2"/>
                  </a:ext>
                </a:extLst>
              </a:tr>
              <a:tr h="3906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レポーティング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配信終了後レポート</a:t>
                      </a:r>
                      <a:b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再生数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再生完了数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詳細タップ数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画面</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数</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3"/>
                  </a:ext>
                </a:extLst>
              </a:tr>
            </a:tbl>
          </a:graphicData>
        </a:graphic>
      </p:graphicFrame>
      <p:sp>
        <p:nvSpPr>
          <p:cNvPr id="61512" name="タイトル 1">
            <a:extLst>
              <a:ext uri="{FF2B5EF4-FFF2-40B4-BE49-F238E27FC236}">
                <a16:creationId xmlns:a16="http://schemas.microsoft.com/office/drawing/2014/main" id="{C3CB1051-7F6C-4B3B-8725-53150577E47D}"/>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広告メニュー別 仕様一覧</a:t>
            </a:r>
          </a:p>
        </p:txBody>
      </p:sp>
      <p:sp>
        <p:nvSpPr>
          <p:cNvPr id="5" name="テキスト ボックス 10">
            <a:extLst>
              <a:ext uri="{FF2B5EF4-FFF2-40B4-BE49-F238E27FC236}">
                <a16:creationId xmlns:a16="http://schemas.microsoft.com/office/drawing/2014/main" id="{8BD532C3-1112-4A69-84D8-E28464DE2067}"/>
              </a:ext>
            </a:extLst>
          </p:cNvPr>
          <p:cNvSpPr txBox="1">
            <a:spLocks noChangeArrowheads="1"/>
          </p:cNvSpPr>
          <p:nvPr/>
        </p:nvSpPr>
        <p:spPr bwMode="auto">
          <a:xfrm>
            <a:off x="557213" y="5762625"/>
            <a:ext cx="8966200" cy="215444"/>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P.19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、シートベルト着用アナウンスは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、天気指数配信は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P.26</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をご参照ください。</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テキスト ボックス 1">
            <a:extLst>
              <a:ext uri="{FF2B5EF4-FFF2-40B4-BE49-F238E27FC236}">
                <a16:creationId xmlns:a16="http://schemas.microsoft.com/office/drawing/2014/main" id="{34C9A0C1-D5DD-401B-ADDD-3412190791E6}"/>
              </a:ext>
            </a:extLst>
          </p:cNvPr>
          <p:cNvSpPr txBox="1">
            <a:spLocks noChangeArrowheads="1"/>
          </p:cNvSpPr>
          <p:nvPr/>
        </p:nvSpPr>
        <p:spPr bwMode="auto">
          <a:xfrm>
            <a:off x="3690938" y="5999163"/>
            <a:ext cx="6503987" cy="104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800" dirty="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注意事項</a:t>
            </a:r>
            <a:r>
              <a:rPr kumimoji="1" lang="en-US" altLang="ja-JP" sz="800" dirty="0">
                <a:solidFill>
                  <a:srgbClr val="595959"/>
                </a:solidFill>
                <a:latin typeface="游明朝" panose="02020400000000000000" pitchFamily="18" charset="-128"/>
                <a:ea typeface="游明朝" panose="02020400000000000000" pitchFamily="18" charset="-128"/>
              </a:rPr>
              <a:t> </a:t>
            </a: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申込・入稿は掲載開始日の</a:t>
            </a:r>
            <a:r>
              <a:rPr kumimoji="1" lang="en-US" altLang="ja-JP" sz="800" dirty="0">
                <a:solidFill>
                  <a:srgbClr val="595959"/>
                </a:solidFill>
                <a:latin typeface="游明朝" panose="02020400000000000000" pitchFamily="18" charset="-128"/>
                <a:ea typeface="游明朝" panose="02020400000000000000" pitchFamily="18" charset="-128"/>
              </a:rPr>
              <a:t>7</a:t>
            </a:r>
            <a:r>
              <a:rPr kumimoji="1" lang="ja-JP" altLang="en-US" sz="800">
                <a:solidFill>
                  <a:srgbClr val="595959"/>
                </a:solidFill>
                <a:latin typeface="游明朝" panose="02020400000000000000" pitchFamily="18" charset="-128"/>
                <a:ea typeface="游明朝" panose="02020400000000000000" pitchFamily="18" charset="-128"/>
              </a:rPr>
              <a:t>営業日前までとさせていただいております。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仮押さえ・申込は「フォームからの依頼のみ有効」かつ「フォームからのリクエスト到着順」で枠決定させていただきます。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仮押さえ有効期間は「フォームからの仮押え依頼日を含めて</a:t>
            </a:r>
            <a:r>
              <a:rPr kumimoji="1" lang="en-US" altLang="ja-JP" sz="800" dirty="0">
                <a:solidFill>
                  <a:srgbClr val="595959"/>
                </a:solidFill>
                <a:latin typeface="游明朝" panose="02020400000000000000" pitchFamily="18" charset="-128"/>
                <a:ea typeface="游明朝" panose="02020400000000000000" pitchFamily="18" charset="-128"/>
              </a:rPr>
              <a:t>5</a:t>
            </a:r>
            <a:r>
              <a:rPr kumimoji="1" lang="ja-JP" altLang="en-US" sz="800">
                <a:solidFill>
                  <a:srgbClr val="595959"/>
                </a:solidFill>
                <a:latin typeface="游明朝" panose="02020400000000000000" pitchFamily="18" charset="-128"/>
                <a:ea typeface="游明朝" panose="02020400000000000000" pitchFamily="18" charset="-128"/>
              </a:rPr>
              <a:t>営業日以内」とし、最終日の</a:t>
            </a: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時に自動解放いたします。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時以降の仮押さえは翌日の仮押さえとみなします。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初回発注のお取引先はクリエイティブ考査完了後に申込を受け付けます。</a:t>
            </a:r>
          </a:p>
        </p:txBody>
      </p:sp>
      <p:graphicFrame>
        <p:nvGraphicFramePr>
          <p:cNvPr id="29" name="表 28">
            <a:extLst>
              <a:ext uri="{FF2B5EF4-FFF2-40B4-BE49-F238E27FC236}">
                <a16:creationId xmlns:a16="http://schemas.microsoft.com/office/drawing/2014/main" id="{36EBAB7E-7F43-4CDA-8AC7-B66909D7B3AA}"/>
              </a:ext>
            </a:extLst>
          </p:cNvPr>
          <p:cNvGraphicFramePr>
            <a:graphicFrameLocks noGrp="1"/>
          </p:cNvGraphicFramePr>
          <p:nvPr>
            <p:extLst>
              <p:ext uri="{D42A27DB-BD31-4B8C-83A1-F6EECF244321}">
                <p14:modId xmlns:p14="http://schemas.microsoft.com/office/powerpoint/2010/main" val="897629662"/>
              </p:ext>
            </p:extLst>
          </p:nvPr>
        </p:nvGraphicFramePr>
        <p:xfrm>
          <a:off x="1914525" y="942975"/>
          <a:ext cx="8777288" cy="5207000"/>
        </p:xfrm>
        <a:graphic>
          <a:graphicData uri="http://schemas.openxmlformats.org/drawingml/2006/table">
            <a:tbl>
              <a:tblPr/>
              <a:tblGrid>
                <a:gridCol w="1970625">
                  <a:extLst>
                    <a:ext uri="{9D8B030D-6E8A-4147-A177-3AD203B41FA5}">
                      <a16:colId xmlns:a16="http://schemas.microsoft.com/office/drawing/2014/main" val="20000"/>
                    </a:ext>
                  </a:extLst>
                </a:gridCol>
                <a:gridCol w="6806663">
                  <a:extLst>
                    <a:ext uri="{9D8B030D-6E8A-4147-A177-3AD203B41FA5}">
                      <a16:colId xmlns:a16="http://schemas.microsoft.com/office/drawing/2014/main" val="20001"/>
                    </a:ext>
                  </a:extLst>
                </a:gridCol>
              </a:tblGrid>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当社営業担当まで企業・商材（訴求内容）とクリエイティブをご連絡ください。</a:t>
                      </a:r>
                      <a:b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b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商材・クリエイティブは仮審査をいたします。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当社営業担当 もしくはパートナーサイトよりご確認ください。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763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仮押さえが必要な場合、</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申込フォームよりご依頼ください。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有効期間は「フォームからの仮押さえ依頼日を含めて</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5</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営業日以内」とし、最終日の</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17</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時に自動解放いたします。</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仮押さえは複数回可能です。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同一広告主による</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2</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回目以降の仮押さえは、有効期間を過ぎたことによる仮押さえの解除から</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5</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営業日以上経過してからであれば可能となります。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2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は、枠や期間を変更したとしても適用されます。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上限なし</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仮押さえ期間中の追加での仮押さえは、一番早い仮押さえ期日に合わせるものとします。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仮押さえの際には担当営業に</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クリエイティブ考査を行います。</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申込にあたって、必ず事前にクリエイティブ考査が必要です。</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クリエイティブ考査を通さず申込をいただいても受領することは出来ません。</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考査はメールでご依頼ください。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048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申込フォームにてご依頼ください。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申込の際には担当営業に</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1595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掲載開始希望日</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7</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営業日前</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17:00</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までにフォームからご入稿ください。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入稿の際には担当営業に入稿フォームの共有をご依頼ください。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3500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当社にて掲載開始</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6</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営業日前までに配信内容を</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FIX</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し、掲載準備をいたします。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毎週月曜日</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0:00 </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に、掲載開始いたします。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pSp>
        <p:nvGrpSpPr>
          <p:cNvPr id="70676" name="グループ化 1">
            <a:extLst>
              <a:ext uri="{FF2B5EF4-FFF2-40B4-BE49-F238E27FC236}">
                <a16:creationId xmlns:a16="http://schemas.microsoft.com/office/drawing/2014/main" id="{6CAC4868-7A95-4792-B253-F52AFE51DD74}"/>
              </a:ext>
            </a:extLst>
          </p:cNvPr>
          <p:cNvGrpSpPr>
            <a:grpSpLocks/>
          </p:cNvGrpSpPr>
          <p:nvPr/>
        </p:nvGrpSpPr>
        <p:grpSpPr bwMode="auto">
          <a:xfrm>
            <a:off x="1447800" y="942975"/>
            <a:ext cx="2243138" cy="5135563"/>
            <a:chOff x="1349375" y="1092200"/>
            <a:chExt cx="1981200" cy="4249738"/>
          </a:xfrm>
        </p:grpSpPr>
        <p:sp>
          <p:nvSpPr>
            <p:cNvPr id="70678" name="角丸四角形 29">
              <a:extLst>
                <a:ext uri="{FF2B5EF4-FFF2-40B4-BE49-F238E27FC236}">
                  <a16:creationId xmlns:a16="http://schemas.microsoft.com/office/drawing/2014/main" id="{1D010D4A-09D6-4EEB-B105-7B414755EADD}"/>
                </a:ext>
              </a:extLst>
            </p:cNvPr>
            <p:cNvSpPr>
              <a:spLocks noChangeArrowheads="1"/>
            </p:cNvSpPr>
            <p:nvPr/>
          </p:nvSpPr>
          <p:spPr bwMode="auto">
            <a:xfrm>
              <a:off x="1982788" y="3514725"/>
              <a:ext cx="1154112" cy="271463"/>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申込</a:t>
              </a:r>
            </a:p>
          </p:txBody>
        </p:sp>
        <p:sp>
          <p:nvSpPr>
            <p:cNvPr id="70679" name="角丸四角形 30">
              <a:extLst>
                <a:ext uri="{FF2B5EF4-FFF2-40B4-BE49-F238E27FC236}">
                  <a16:creationId xmlns:a16="http://schemas.microsoft.com/office/drawing/2014/main" id="{C3BD0FDA-4443-41C2-BE5C-69D19E18769E}"/>
                </a:ext>
              </a:extLst>
            </p:cNvPr>
            <p:cNvSpPr>
              <a:spLocks noChangeArrowheads="1"/>
            </p:cNvSpPr>
            <p:nvPr/>
          </p:nvSpPr>
          <p:spPr bwMode="auto">
            <a:xfrm>
              <a:off x="1982788" y="1670050"/>
              <a:ext cx="1154112" cy="271463"/>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空き枠確認</a:t>
              </a:r>
            </a:p>
          </p:txBody>
        </p:sp>
        <p:sp>
          <p:nvSpPr>
            <p:cNvPr id="70680" name="角丸四角形 31">
              <a:extLst>
                <a:ext uri="{FF2B5EF4-FFF2-40B4-BE49-F238E27FC236}">
                  <a16:creationId xmlns:a16="http://schemas.microsoft.com/office/drawing/2014/main" id="{B138AC4A-B5C7-4E26-B569-076136193D11}"/>
                </a:ext>
              </a:extLst>
            </p:cNvPr>
            <p:cNvSpPr>
              <a:spLocks noChangeArrowheads="1"/>
            </p:cNvSpPr>
            <p:nvPr/>
          </p:nvSpPr>
          <p:spPr bwMode="auto">
            <a:xfrm>
              <a:off x="1982788" y="4051300"/>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入稿</a:t>
              </a:r>
            </a:p>
          </p:txBody>
        </p:sp>
        <p:sp>
          <p:nvSpPr>
            <p:cNvPr id="70681" name="角丸四角形 32">
              <a:extLst>
                <a:ext uri="{FF2B5EF4-FFF2-40B4-BE49-F238E27FC236}">
                  <a16:creationId xmlns:a16="http://schemas.microsoft.com/office/drawing/2014/main" id="{0110EE19-3E1F-40D8-80AF-356A30661A1C}"/>
                </a:ext>
              </a:extLst>
            </p:cNvPr>
            <p:cNvSpPr>
              <a:spLocks noChangeArrowheads="1"/>
            </p:cNvSpPr>
            <p:nvPr/>
          </p:nvSpPr>
          <p:spPr bwMode="auto">
            <a:xfrm>
              <a:off x="1982788" y="500538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掲載開始</a:t>
              </a:r>
            </a:p>
          </p:txBody>
        </p:sp>
        <p:sp>
          <p:nvSpPr>
            <p:cNvPr id="70682" name="角丸四角形 36">
              <a:extLst>
                <a:ext uri="{FF2B5EF4-FFF2-40B4-BE49-F238E27FC236}">
                  <a16:creationId xmlns:a16="http://schemas.microsoft.com/office/drawing/2014/main" id="{7B4182E4-8B55-4752-A407-D7EF7A783223}"/>
                </a:ext>
              </a:extLst>
            </p:cNvPr>
            <p:cNvSpPr>
              <a:spLocks noChangeArrowheads="1"/>
            </p:cNvSpPr>
            <p:nvPr/>
          </p:nvSpPr>
          <p:spPr bwMode="auto">
            <a:xfrm>
              <a:off x="1982788" y="1184275"/>
              <a:ext cx="1154112" cy="273050"/>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広告主 審査</a:t>
              </a:r>
            </a:p>
          </p:txBody>
        </p:sp>
        <p:sp>
          <p:nvSpPr>
            <p:cNvPr id="70683" name="角丸四角形 37">
              <a:extLst>
                <a:ext uri="{FF2B5EF4-FFF2-40B4-BE49-F238E27FC236}">
                  <a16:creationId xmlns:a16="http://schemas.microsoft.com/office/drawing/2014/main" id="{A47828DB-1972-426D-B703-1EB4CE11438D}"/>
                </a:ext>
              </a:extLst>
            </p:cNvPr>
            <p:cNvSpPr>
              <a:spLocks noChangeArrowheads="1"/>
            </p:cNvSpPr>
            <p:nvPr/>
          </p:nvSpPr>
          <p:spPr bwMode="auto">
            <a:xfrm>
              <a:off x="1982788" y="4632325"/>
              <a:ext cx="1154112" cy="273050"/>
            </a:xfrm>
            <a:prstGeom prst="roundRect">
              <a:avLst>
                <a:gd name="adj" fmla="val 16667"/>
              </a:avLst>
            </a:prstGeom>
            <a:solidFill>
              <a:schemeClr val="bg1"/>
            </a:solidFill>
            <a:ln>
              <a:noFill/>
            </a:ln>
            <a:extLst>
              <a:ext uri="{91240B29-F687-4F45-9708-019B960494DF}">
                <a14:hiddenLine xmlns:a14="http://schemas.microsoft.com/office/drawing/2010/main" w="317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200" dirty="0">
                  <a:latin typeface="游明朝" panose="02020400000000000000" pitchFamily="18" charset="-128"/>
                  <a:ea typeface="游明朝" panose="02020400000000000000" pitchFamily="18" charset="-128"/>
                </a:rPr>
                <a:t>FIX</a:t>
              </a:r>
              <a:endParaRPr lang="ja-JP" altLang="en-US" sz="1200">
                <a:latin typeface="游明朝" panose="02020400000000000000" pitchFamily="18" charset="-128"/>
                <a:ea typeface="游明朝" panose="02020400000000000000" pitchFamily="18" charset="-128"/>
              </a:endParaRPr>
            </a:p>
          </p:txBody>
        </p:sp>
        <p:sp>
          <p:nvSpPr>
            <p:cNvPr id="39" name="下矢印 38">
              <a:extLst>
                <a:ext uri="{FF2B5EF4-FFF2-40B4-BE49-F238E27FC236}">
                  <a16:creationId xmlns:a16="http://schemas.microsoft.com/office/drawing/2014/main" id="{22C5A727-3E56-47E6-B821-9EE9D1564687}"/>
                </a:ext>
              </a:extLst>
            </p:cNvPr>
            <p:cNvSpPr/>
            <p:nvPr/>
          </p:nvSpPr>
          <p:spPr>
            <a:xfrm>
              <a:off x="1349375" y="1092200"/>
              <a:ext cx="500558" cy="4249738"/>
            </a:xfrm>
            <a:prstGeom prst="downArrow">
              <a:avLst/>
            </a:prstGeom>
            <a:solidFill>
              <a:srgbClr val="5D6EB3"/>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0" name="円/楕円 39">
              <a:extLst>
                <a:ext uri="{FF2B5EF4-FFF2-40B4-BE49-F238E27FC236}">
                  <a16:creationId xmlns:a16="http://schemas.microsoft.com/office/drawing/2014/main" id="{840B33DA-A962-4172-A227-22512DE6D9BB}"/>
                </a:ext>
              </a:extLst>
            </p:cNvPr>
            <p:cNvSpPr/>
            <p:nvPr/>
          </p:nvSpPr>
          <p:spPr>
            <a:xfrm>
              <a:off x="1526042" y="4111024"/>
              <a:ext cx="147223" cy="148446"/>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1" name="円/楕円 40">
              <a:extLst>
                <a:ext uri="{FF2B5EF4-FFF2-40B4-BE49-F238E27FC236}">
                  <a16:creationId xmlns:a16="http://schemas.microsoft.com/office/drawing/2014/main" id="{286D9540-68BB-4F55-A3B0-106F4B18DD1D}"/>
                </a:ext>
              </a:extLst>
            </p:cNvPr>
            <p:cNvSpPr/>
            <p:nvPr/>
          </p:nvSpPr>
          <p:spPr>
            <a:xfrm>
              <a:off x="1526042" y="5066066"/>
              <a:ext cx="147223" cy="145817"/>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2" name="直線コネクタ 41">
              <a:extLst>
                <a:ext uri="{FF2B5EF4-FFF2-40B4-BE49-F238E27FC236}">
                  <a16:creationId xmlns:a16="http://schemas.microsoft.com/office/drawing/2014/main" id="{8DCB60FC-85F3-4D8B-AE6D-E1D4C29D62D8}"/>
                </a:ext>
              </a:extLst>
            </p:cNvPr>
            <p:cNvCxnSpPr>
              <a:stCxn id="40" idx="6"/>
              <a:endCxn id="70680" idx="1"/>
            </p:cNvCxnSpPr>
            <p:nvPr/>
          </p:nvCxnSpPr>
          <p:spPr>
            <a:xfrm>
              <a:off x="1673266" y="4185904"/>
              <a:ext cx="309869" cy="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FDB628B7-0780-4A87-A8EA-AE02A96E0C94}"/>
                </a:ext>
              </a:extLst>
            </p:cNvPr>
            <p:cNvCxnSpPr>
              <a:stCxn id="41" idx="6"/>
              <a:endCxn id="70681" idx="1"/>
            </p:cNvCxnSpPr>
            <p:nvPr/>
          </p:nvCxnSpPr>
          <p:spPr>
            <a:xfrm>
              <a:off x="1673266" y="5138318"/>
              <a:ext cx="309869" cy="2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円/楕円 43">
              <a:extLst>
                <a:ext uri="{FF2B5EF4-FFF2-40B4-BE49-F238E27FC236}">
                  <a16:creationId xmlns:a16="http://schemas.microsoft.com/office/drawing/2014/main" id="{AF0ADF81-E4F7-4D6F-BFF5-0E3824B6477D}"/>
                </a:ext>
              </a:extLst>
            </p:cNvPr>
            <p:cNvSpPr/>
            <p:nvPr/>
          </p:nvSpPr>
          <p:spPr>
            <a:xfrm>
              <a:off x="1526042" y="3575045"/>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5" name="直線コネクタ 44">
              <a:extLst>
                <a:ext uri="{FF2B5EF4-FFF2-40B4-BE49-F238E27FC236}">
                  <a16:creationId xmlns:a16="http://schemas.microsoft.com/office/drawing/2014/main" id="{C976388B-2E54-4355-9DFB-6296C64153E2}"/>
                </a:ext>
              </a:extLst>
            </p:cNvPr>
            <p:cNvCxnSpPr>
              <a:stCxn id="44" idx="6"/>
              <a:endCxn id="70678" idx="1"/>
            </p:cNvCxnSpPr>
            <p:nvPr/>
          </p:nvCxnSpPr>
          <p:spPr>
            <a:xfrm>
              <a:off x="1673266" y="364861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円/楕円 45">
              <a:extLst>
                <a:ext uri="{FF2B5EF4-FFF2-40B4-BE49-F238E27FC236}">
                  <a16:creationId xmlns:a16="http://schemas.microsoft.com/office/drawing/2014/main" id="{9B49F551-F902-47A7-B343-8FEA785D611A}"/>
                </a:ext>
              </a:extLst>
            </p:cNvPr>
            <p:cNvSpPr/>
            <p:nvPr/>
          </p:nvSpPr>
          <p:spPr>
            <a:xfrm>
              <a:off x="1526042" y="1244586"/>
              <a:ext cx="147223" cy="147132"/>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7" name="円/楕円 46">
              <a:extLst>
                <a:ext uri="{FF2B5EF4-FFF2-40B4-BE49-F238E27FC236}">
                  <a16:creationId xmlns:a16="http://schemas.microsoft.com/office/drawing/2014/main" id="{38964E6D-B0C5-4404-8210-321804D25984}"/>
                </a:ext>
              </a:extLst>
            </p:cNvPr>
            <p:cNvSpPr/>
            <p:nvPr/>
          </p:nvSpPr>
          <p:spPr>
            <a:xfrm>
              <a:off x="1526042" y="1731960"/>
              <a:ext cx="147223" cy="145817"/>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8" name="直線コネクタ 47">
              <a:extLst>
                <a:ext uri="{FF2B5EF4-FFF2-40B4-BE49-F238E27FC236}">
                  <a16:creationId xmlns:a16="http://schemas.microsoft.com/office/drawing/2014/main" id="{38332C5C-FAD9-4C90-9F3F-D8E77DC9712C}"/>
                </a:ext>
              </a:extLst>
            </p:cNvPr>
            <p:cNvCxnSpPr>
              <a:stCxn id="47" idx="6"/>
              <a:endCxn id="70679" idx="1"/>
            </p:cNvCxnSpPr>
            <p:nvPr/>
          </p:nvCxnSpPr>
          <p:spPr>
            <a:xfrm>
              <a:off x="1673266" y="1805526"/>
              <a:ext cx="309869" cy="131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31830C60-ABC5-4509-88E4-081D50841E06}"/>
                </a:ext>
              </a:extLst>
            </p:cNvPr>
            <p:cNvCxnSpPr>
              <a:stCxn id="46" idx="6"/>
              <a:endCxn id="70682" idx="1"/>
            </p:cNvCxnSpPr>
            <p:nvPr/>
          </p:nvCxnSpPr>
          <p:spPr>
            <a:xfrm>
              <a:off x="1673266" y="1318152"/>
              <a:ext cx="309869" cy="262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0695" name="正方形/長方形 49">
              <a:extLst>
                <a:ext uri="{FF2B5EF4-FFF2-40B4-BE49-F238E27FC236}">
                  <a16:creationId xmlns:a16="http://schemas.microsoft.com/office/drawing/2014/main" id="{31A108FE-AAC5-47FE-B141-8F0245B9F0C2}"/>
                </a:ext>
              </a:extLst>
            </p:cNvPr>
            <p:cNvSpPr>
              <a:spLocks noChangeArrowheads="1"/>
            </p:cNvSpPr>
            <p:nvPr/>
          </p:nvSpPr>
          <p:spPr bwMode="auto">
            <a:xfrm>
              <a:off x="1960701" y="3770783"/>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6" name="正方形/長方形 50">
              <a:extLst>
                <a:ext uri="{FF2B5EF4-FFF2-40B4-BE49-F238E27FC236}">
                  <a16:creationId xmlns:a16="http://schemas.microsoft.com/office/drawing/2014/main" id="{956F5772-5981-4CAC-A25E-A112EED9AC67}"/>
                </a:ext>
              </a:extLst>
            </p:cNvPr>
            <p:cNvSpPr>
              <a:spLocks noChangeArrowheads="1"/>
            </p:cNvSpPr>
            <p:nvPr/>
          </p:nvSpPr>
          <p:spPr bwMode="auto">
            <a:xfrm>
              <a:off x="1960701" y="4305448"/>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7" name="角丸四角形 23">
              <a:extLst>
                <a:ext uri="{FF2B5EF4-FFF2-40B4-BE49-F238E27FC236}">
                  <a16:creationId xmlns:a16="http://schemas.microsoft.com/office/drawing/2014/main" id="{1856455B-A223-4DBB-BAA1-CBCDF28FBB86}"/>
                </a:ext>
              </a:extLst>
            </p:cNvPr>
            <p:cNvSpPr>
              <a:spLocks noChangeArrowheads="1"/>
            </p:cNvSpPr>
            <p:nvPr/>
          </p:nvSpPr>
          <p:spPr bwMode="auto">
            <a:xfrm>
              <a:off x="1982788" y="3011488"/>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考査</a:t>
              </a:r>
            </a:p>
          </p:txBody>
        </p:sp>
        <p:sp>
          <p:nvSpPr>
            <p:cNvPr id="53" name="円/楕円 3">
              <a:extLst>
                <a:ext uri="{FF2B5EF4-FFF2-40B4-BE49-F238E27FC236}">
                  <a16:creationId xmlns:a16="http://schemas.microsoft.com/office/drawing/2014/main" id="{960D29B4-543D-411A-81D7-D3C903C48DE8}"/>
                </a:ext>
              </a:extLst>
            </p:cNvPr>
            <p:cNvSpPr/>
            <p:nvPr/>
          </p:nvSpPr>
          <p:spPr>
            <a:xfrm>
              <a:off x="1526042" y="3073221"/>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4" name="直線コネクタ 53">
              <a:extLst>
                <a:ext uri="{FF2B5EF4-FFF2-40B4-BE49-F238E27FC236}">
                  <a16:creationId xmlns:a16="http://schemas.microsoft.com/office/drawing/2014/main" id="{C9708E88-B37B-4F26-A68F-8CA98B2CF4DF}"/>
                </a:ext>
              </a:extLst>
            </p:cNvPr>
            <p:cNvCxnSpPr>
              <a:stCxn id="53" idx="6"/>
              <a:endCxn id="70697" idx="1"/>
            </p:cNvCxnSpPr>
            <p:nvPr/>
          </p:nvCxnSpPr>
          <p:spPr>
            <a:xfrm>
              <a:off x="1673266" y="3146787"/>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0" name="角丸四角形 16">
              <a:extLst>
                <a:ext uri="{FF2B5EF4-FFF2-40B4-BE49-F238E27FC236}">
                  <a16:creationId xmlns:a16="http://schemas.microsoft.com/office/drawing/2014/main" id="{1EE7931B-C8DC-4BCE-A576-CC6A274DAA0A}"/>
                </a:ext>
              </a:extLst>
            </p:cNvPr>
            <p:cNvSpPr>
              <a:spLocks noChangeArrowheads="1"/>
            </p:cNvSpPr>
            <p:nvPr/>
          </p:nvSpPr>
          <p:spPr bwMode="auto">
            <a:xfrm>
              <a:off x="1982788" y="211613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仮押さえ</a:t>
              </a:r>
            </a:p>
          </p:txBody>
        </p:sp>
        <p:sp>
          <p:nvSpPr>
            <p:cNvPr id="56" name="円/楕円 44">
              <a:extLst>
                <a:ext uri="{FF2B5EF4-FFF2-40B4-BE49-F238E27FC236}">
                  <a16:creationId xmlns:a16="http://schemas.microsoft.com/office/drawing/2014/main" id="{5EB1FEF7-8BB7-40C9-91AC-7ECC051DB737}"/>
                </a:ext>
              </a:extLst>
            </p:cNvPr>
            <p:cNvSpPr/>
            <p:nvPr/>
          </p:nvSpPr>
          <p:spPr>
            <a:xfrm>
              <a:off x="1526042" y="2175982"/>
              <a:ext cx="147223" cy="148445"/>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7" name="直線コネクタ 56">
              <a:extLst>
                <a:ext uri="{FF2B5EF4-FFF2-40B4-BE49-F238E27FC236}">
                  <a16:creationId xmlns:a16="http://schemas.microsoft.com/office/drawing/2014/main" id="{3D000D9C-1D08-41A2-A125-E6C4C16EEAA7}"/>
                </a:ext>
              </a:extLst>
            </p:cNvPr>
            <p:cNvCxnSpPr>
              <a:stCxn id="56" idx="6"/>
              <a:endCxn id="70700" idx="1"/>
            </p:cNvCxnSpPr>
            <p:nvPr/>
          </p:nvCxnSpPr>
          <p:spPr>
            <a:xfrm>
              <a:off x="1673266" y="225086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4" name="正方形/長方形 58">
              <a:extLst>
                <a:ext uri="{FF2B5EF4-FFF2-40B4-BE49-F238E27FC236}">
                  <a16:creationId xmlns:a16="http://schemas.microsoft.com/office/drawing/2014/main" id="{5A5E4CFD-77FA-46B6-9632-60DE583795CD}"/>
                </a:ext>
              </a:extLst>
            </p:cNvPr>
            <p:cNvSpPr>
              <a:spLocks noChangeArrowheads="1"/>
            </p:cNvSpPr>
            <p:nvPr/>
          </p:nvSpPr>
          <p:spPr bwMode="auto">
            <a:xfrm>
              <a:off x="1960701" y="3272900"/>
              <a:ext cx="1200217"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dirty="0">
                  <a:latin typeface="游明朝" panose="02020400000000000000" pitchFamily="18" charset="-128"/>
                  <a:ea typeface="游明朝" panose="02020400000000000000" pitchFamily="18" charset="-128"/>
                </a:rPr>
                <a:t>CC: check@tokyo-prime.jp</a:t>
              </a:r>
              <a:endParaRPr lang="ja-JP" altLang="en-US" sz="700">
                <a:latin typeface="游明朝" panose="02020400000000000000" pitchFamily="18" charset="-128"/>
                <a:ea typeface="游明朝" panose="02020400000000000000" pitchFamily="18" charset="-128"/>
              </a:endParaRPr>
            </a:p>
          </p:txBody>
        </p:sp>
      </p:grpSp>
      <p:sp>
        <p:nvSpPr>
          <p:cNvPr id="70677" name="テキスト プレースホルダー 2">
            <a:extLst>
              <a:ext uri="{FF2B5EF4-FFF2-40B4-BE49-F238E27FC236}">
                <a16:creationId xmlns:a16="http://schemas.microsoft.com/office/drawing/2014/main" id="{E72D4A21-14A3-4CC2-BDE5-D7AD8DB0259E}"/>
              </a:ext>
            </a:extLst>
          </p:cNvPr>
          <p:cNvSpPr txBox="1">
            <a:spLocks noChangeArrowheads="1"/>
          </p:cNvSpPr>
          <p:nvPr/>
        </p:nvSpPr>
        <p:spPr bwMode="auto">
          <a:xfrm>
            <a:off x="446088" y="415925"/>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申込から掲載開始まで</a:t>
            </a:r>
          </a:p>
        </p:txBody>
      </p:sp>
    </p:spTree>
    <p:extLst>
      <p:ext uri="{BB962C8B-B14F-4D97-AF65-F5344CB8AC3E}">
        <p14:creationId xmlns:p14="http://schemas.microsoft.com/office/powerpoint/2010/main" val="15966168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9" name="テキスト プレースホルダー 2">
            <a:extLst>
              <a:ext uri="{FF2B5EF4-FFF2-40B4-BE49-F238E27FC236}">
                <a16:creationId xmlns:a16="http://schemas.microsoft.com/office/drawing/2014/main" id="{B53ADAEE-D87F-4D32-B570-3D79DA88769A}"/>
              </a:ext>
            </a:extLst>
          </p:cNvPr>
          <p:cNvSpPr txBox="1">
            <a:spLocks noChangeArrowheads="1"/>
          </p:cNvSpPr>
          <p:nvPr/>
        </p:nvSpPr>
        <p:spPr bwMode="auto">
          <a:xfrm>
            <a:off x="455612" y="420688"/>
            <a:ext cx="9954087"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rgbClr val="595959"/>
                </a:solidFill>
                <a:latin typeface="游明朝 Demibold" panose="02020600000000000000" pitchFamily="18" charset="-128"/>
                <a:ea typeface="游明朝 Demibold" panose="02020600000000000000" pitchFamily="18" charset="-128"/>
              </a:rPr>
              <a:t>各種フォーム、メールフォーマット</a:t>
            </a:r>
            <a:endParaRPr kumimoji="1" lang="en-US" altLang="ja-JP" sz="1600" b="1" dirty="0">
              <a:solidFill>
                <a:srgbClr val="595959"/>
              </a:solidFill>
              <a:latin typeface="游明朝 Demibold" panose="02020600000000000000" pitchFamily="18" charset="-128"/>
              <a:ea typeface="游明朝 Demibold" panose="02020600000000000000" pitchFamily="18" charset="-128"/>
            </a:endParaRPr>
          </a:p>
          <a:p>
            <a:pPr eaLnBrk="1" hangingPunct="1">
              <a:lnSpc>
                <a:spcPct val="90000"/>
              </a:lnSpc>
              <a:spcBef>
                <a:spcPts val="1100"/>
              </a:spcBef>
            </a:pPr>
            <a:r>
              <a:rPr kumimoji="1" lang="ja-JP" altLang="en-US" sz="1300" b="1">
                <a:solidFill>
                  <a:srgbClr val="595959"/>
                </a:solidFill>
                <a:latin typeface="游明朝 Demibold" panose="02020600000000000000" pitchFamily="18" charset="-128"/>
                <a:ea typeface="游明朝 Demibold" panose="02020600000000000000" pitchFamily="18" charset="-128"/>
              </a:rPr>
              <a:t>仮押さえ、申込、入稿フォームの共有は担当営業にご依頼いただくか、お問い合わせフォームよりご連絡ください。</a:t>
            </a:r>
            <a:endParaRPr kumimoji="1" lang="en-US" altLang="ja-JP" sz="1300" b="1" dirty="0">
              <a:solidFill>
                <a:srgbClr val="595959"/>
              </a:solidFill>
              <a:latin typeface="游明朝 Demibold" panose="02020600000000000000" pitchFamily="18" charset="-128"/>
              <a:ea typeface="游明朝 Demibold" panose="02020600000000000000" pitchFamily="18" charset="-128"/>
            </a:endParaRPr>
          </a:p>
        </p:txBody>
      </p:sp>
      <p:sp>
        <p:nvSpPr>
          <p:cNvPr id="76805" name="Text Box 7">
            <a:extLst>
              <a:ext uri="{FF2B5EF4-FFF2-40B4-BE49-F238E27FC236}">
                <a16:creationId xmlns:a16="http://schemas.microsoft.com/office/drawing/2014/main" id="{4E5801EB-5ED7-494E-AA6F-C5B9CC50931A}"/>
              </a:ext>
            </a:extLst>
          </p:cNvPr>
          <p:cNvSpPr txBox="1">
            <a:spLocks noChangeArrowheads="1"/>
          </p:cNvSpPr>
          <p:nvPr/>
        </p:nvSpPr>
        <p:spPr bwMode="auto">
          <a:xfrm>
            <a:off x="7496784" y="7063802"/>
            <a:ext cx="2079625" cy="22225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7" name="Text Box 7">
            <a:extLst>
              <a:ext uri="{FF2B5EF4-FFF2-40B4-BE49-F238E27FC236}">
                <a16:creationId xmlns:a16="http://schemas.microsoft.com/office/drawing/2014/main" id="{2B4DB31F-F99D-46B6-BA6C-62FB95E5A305}"/>
              </a:ext>
            </a:extLst>
          </p:cNvPr>
          <p:cNvSpPr txBox="1">
            <a:spLocks noChangeArrowheads="1"/>
          </p:cNvSpPr>
          <p:nvPr/>
        </p:nvSpPr>
        <p:spPr bwMode="auto">
          <a:xfrm>
            <a:off x="7750175" y="1454150"/>
            <a:ext cx="2410033" cy="3556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入稿（フォーム）</a:t>
            </a:r>
          </a:p>
        </p:txBody>
      </p:sp>
      <p:sp>
        <p:nvSpPr>
          <p:cNvPr id="76809" name="Text Box 7">
            <a:extLst>
              <a:ext uri="{FF2B5EF4-FFF2-40B4-BE49-F238E27FC236}">
                <a16:creationId xmlns:a16="http://schemas.microsoft.com/office/drawing/2014/main" id="{ABF8AA53-BC72-40C2-92F3-A716DF947E8A}"/>
              </a:ext>
            </a:extLst>
          </p:cNvPr>
          <p:cNvSpPr txBox="1">
            <a:spLocks noChangeArrowheads="1"/>
          </p:cNvSpPr>
          <p:nvPr/>
        </p:nvSpPr>
        <p:spPr bwMode="auto">
          <a:xfrm>
            <a:off x="3932895" y="1454150"/>
            <a:ext cx="3938225"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仮押さえ・申込（フォーム）</a:t>
            </a:r>
          </a:p>
        </p:txBody>
      </p:sp>
      <p:sp>
        <p:nvSpPr>
          <p:cNvPr id="76810" name="Text Box 7">
            <a:extLst>
              <a:ext uri="{FF2B5EF4-FFF2-40B4-BE49-F238E27FC236}">
                <a16:creationId xmlns:a16="http://schemas.microsoft.com/office/drawing/2014/main" id="{0C74396A-1773-4F2A-A178-5EAF142B6B85}"/>
              </a:ext>
            </a:extLst>
          </p:cNvPr>
          <p:cNvSpPr txBox="1">
            <a:spLocks noChangeArrowheads="1"/>
          </p:cNvSpPr>
          <p:nvPr/>
        </p:nvSpPr>
        <p:spPr bwMode="auto">
          <a:xfrm>
            <a:off x="3952020" y="7085320"/>
            <a:ext cx="2787332" cy="40491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仮押さえ有効期間</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仮押さえ依頼日を含む</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営業日後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a:p>
            <a:pPr eaLnBrk="1" hangingPunct="1">
              <a:spcBef>
                <a:spcPct val="50000"/>
              </a:spcBef>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71686" name="グループ化 4">
            <a:extLst>
              <a:ext uri="{FF2B5EF4-FFF2-40B4-BE49-F238E27FC236}">
                <a16:creationId xmlns:a16="http://schemas.microsoft.com/office/drawing/2014/main" id="{F64E35D7-3E7F-410F-B694-0891B08020FC}"/>
              </a:ext>
            </a:extLst>
          </p:cNvPr>
          <p:cNvGrpSpPr>
            <a:grpSpLocks/>
          </p:cNvGrpSpPr>
          <p:nvPr/>
        </p:nvGrpSpPr>
        <p:grpSpPr bwMode="auto">
          <a:xfrm>
            <a:off x="409575" y="1466850"/>
            <a:ext cx="3523320" cy="4928674"/>
            <a:chOff x="741363" y="1416050"/>
            <a:chExt cx="3523320" cy="4928674"/>
          </a:xfrm>
        </p:grpSpPr>
        <p:sp>
          <p:nvSpPr>
            <p:cNvPr id="76811" name="Rectangle 4">
              <a:extLst>
                <a:ext uri="{FF2B5EF4-FFF2-40B4-BE49-F238E27FC236}">
                  <a16:creationId xmlns:a16="http://schemas.microsoft.com/office/drawing/2014/main" id="{B54181BC-C67C-40FF-A35C-8270BB412A32}"/>
                </a:ext>
              </a:extLst>
            </p:cNvPr>
            <p:cNvSpPr>
              <a:spLocks noChangeArrowheads="1"/>
            </p:cNvSpPr>
            <p:nvPr/>
          </p:nvSpPr>
          <p:spPr bwMode="auto">
            <a:xfrm>
              <a:off x="823912" y="1771650"/>
              <a:ext cx="2602061" cy="365293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check@tokyo-prime.jp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考査依頼案件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・掲載予定クリエイティブ：</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12" name="Text Box 7">
              <a:extLst>
                <a:ext uri="{FF2B5EF4-FFF2-40B4-BE49-F238E27FC236}">
                  <a16:creationId xmlns:a16="http://schemas.microsoft.com/office/drawing/2014/main" id="{734AEA7D-ED1C-471B-BCB6-F6DD0E098999}"/>
                </a:ext>
              </a:extLst>
            </p:cNvPr>
            <p:cNvSpPr txBox="1">
              <a:spLocks noChangeArrowheads="1"/>
            </p:cNvSpPr>
            <p:nvPr/>
          </p:nvSpPr>
          <p:spPr bwMode="auto">
            <a:xfrm>
              <a:off x="787401" y="1416050"/>
              <a:ext cx="1843086"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考査（メール）</a:t>
              </a:r>
            </a:p>
          </p:txBody>
        </p:sp>
        <p:sp>
          <p:nvSpPr>
            <p:cNvPr id="76813" name="Text Box 7">
              <a:extLst>
                <a:ext uri="{FF2B5EF4-FFF2-40B4-BE49-F238E27FC236}">
                  <a16:creationId xmlns:a16="http://schemas.microsoft.com/office/drawing/2014/main" id="{4F79CA47-043D-4DF4-8561-4730AEA2DC17}"/>
                </a:ext>
              </a:extLst>
            </p:cNvPr>
            <p:cNvSpPr txBox="1">
              <a:spLocks noChangeArrowheads="1"/>
            </p:cNvSpPr>
            <p:nvPr/>
          </p:nvSpPr>
          <p:spPr bwMode="auto">
            <a:xfrm>
              <a:off x="741363" y="5485887"/>
              <a:ext cx="3523320" cy="85883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締切：入稿期日の</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ただし、初回お申込みの広告主様は、考査完了後の仮押、申込受領となります</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考査は余裕をもってご依頼ください</a:t>
              </a:r>
            </a:p>
          </p:txBody>
        </p:sp>
      </p:grpSp>
      <p:pic>
        <p:nvPicPr>
          <p:cNvPr id="24" name="図 23" descr="パソコンの画面&#10;&#10;自動的に生成された説明">
            <a:extLst>
              <a:ext uri="{FF2B5EF4-FFF2-40B4-BE49-F238E27FC236}">
                <a16:creationId xmlns:a16="http://schemas.microsoft.com/office/drawing/2014/main" id="{873498F8-1EA2-A84A-964C-000434CF0B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19981" y="1822450"/>
            <a:ext cx="2923679" cy="5233791"/>
          </a:xfrm>
          <a:prstGeom prst="rect">
            <a:avLst/>
          </a:prstGeom>
          <a:ln>
            <a:noFill/>
          </a:ln>
        </p:spPr>
      </p:pic>
      <p:pic>
        <p:nvPicPr>
          <p:cNvPr id="4" name="図 3" descr="テーブル&#10;&#10;自動的に生成された説明">
            <a:extLst>
              <a:ext uri="{FF2B5EF4-FFF2-40B4-BE49-F238E27FC236}">
                <a16:creationId xmlns:a16="http://schemas.microsoft.com/office/drawing/2014/main" id="{D4FD9D0E-E054-5240-BFCA-00DB248827D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896661" y="1762322"/>
            <a:ext cx="2787332" cy="5283108"/>
          </a:xfrm>
          <a:prstGeom prst="rect">
            <a:avLst/>
          </a:prstGeom>
        </p:spPr>
      </p:pic>
    </p:spTree>
    <p:extLst>
      <p:ext uri="{BB962C8B-B14F-4D97-AF65-F5344CB8AC3E}">
        <p14:creationId xmlns:p14="http://schemas.microsoft.com/office/powerpoint/2010/main" val="13247071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図 2" descr="車, ミラー, 車のミラー, 眺め が含まれている画像&#10;&#10;自動的に生成された説明">
            <a:extLst>
              <a:ext uri="{FF2B5EF4-FFF2-40B4-BE49-F238E27FC236}">
                <a16:creationId xmlns:a16="http://schemas.microsoft.com/office/drawing/2014/main" id="{F8879EDB-D1BD-45DD-B5C2-A36A18554BF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9833"/>
            <a:ext cx="10691814" cy="642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タイトル 10">
            <a:extLst>
              <a:ext uri="{FF2B5EF4-FFF2-40B4-BE49-F238E27FC236}">
                <a16:creationId xmlns:a16="http://schemas.microsoft.com/office/drawing/2014/main" id="{93D04747-6D99-45DB-B460-3ACA033EEC28}"/>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入稿規定／キャンセル規定／注意事項</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図 2" descr="屋外, 車, 森, 建物 が含まれている画像&#10;&#10;自動的に生成された説明">
            <a:extLst>
              <a:ext uri="{FF2B5EF4-FFF2-40B4-BE49-F238E27FC236}">
                <a16:creationId xmlns:a16="http://schemas.microsoft.com/office/drawing/2014/main" id="{B12FE7D2-F317-4679-9B0E-4D5F25EA059B}"/>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1588"/>
            <a:ext cx="10691813" cy="641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テキスト ボックス 2">
            <a:extLst>
              <a:ext uri="{FF2B5EF4-FFF2-40B4-BE49-F238E27FC236}">
                <a16:creationId xmlns:a16="http://schemas.microsoft.com/office/drawing/2014/main" id="{0210F5DD-1849-491C-BB86-C3A7F295C518}"/>
              </a:ext>
            </a:extLst>
          </p:cNvPr>
          <p:cNvSpPr txBox="1">
            <a:spLocks noChangeArrowheads="1"/>
          </p:cNvSpPr>
          <p:nvPr/>
        </p:nvSpPr>
        <p:spPr bwMode="auto">
          <a:xfrm>
            <a:off x="7421563" y="6581775"/>
            <a:ext cx="2936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r>
              <a:rPr kumimoji="1" lang="ja-JP" altLang="en-US" sz="2600">
                <a:solidFill>
                  <a:srgbClr val="0A1239"/>
                </a:solidFill>
                <a:latin typeface="游明朝" panose="02020400000000000000" pitchFamily="18" charset="-128"/>
                <a:ea typeface="游明朝" panose="02020400000000000000" pitchFamily="18" charset="-128"/>
              </a:rPr>
              <a:t>メディア概要</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BD68F28-6C7C-4907-8022-7A1E5B704EEB}"/>
              </a:ext>
            </a:extLst>
          </p:cNvPr>
          <p:cNvSpPr/>
          <p:nvPr/>
        </p:nvSpPr>
        <p:spPr>
          <a:xfrm>
            <a:off x="558800" y="431800"/>
            <a:ext cx="9899650" cy="5189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pic>
        <p:nvPicPr>
          <p:cNvPr id="10" name="図 9" descr="夜の都会の景色&#10;&#10;自動的に生成された説明">
            <a:extLst>
              <a:ext uri="{FF2B5EF4-FFF2-40B4-BE49-F238E27FC236}">
                <a16:creationId xmlns:a16="http://schemas.microsoft.com/office/drawing/2014/main" id="{93E43EC5-083F-1643-92AE-0CCA6B95625C}"/>
              </a:ext>
            </a:extLst>
          </p:cNvPr>
          <p:cNvPicPr>
            <a:picLocks noChangeAspect="1"/>
          </p:cNvPicPr>
          <p:nvPr/>
        </p:nvPicPr>
        <p:blipFill>
          <a:blip r:embed="rId3"/>
          <a:stretch>
            <a:fillRect/>
          </a:stretch>
        </p:blipFill>
        <p:spPr>
          <a:xfrm>
            <a:off x="789226" y="939494"/>
            <a:ext cx="5225271" cy="3265794"/>
          </a:xfrm>
          <a:prstGeom prst="rect">
            <a:avLst/>
          </a:prstGeom>
        </p:spPr>
      </p:pic>
      <p:sp>
        <p:nvSpPr>
          <p:cNvPr id="48" name="正方形/長方形 50">
            <a:extLst>
              <a:ext uri="{FF2B5EF4-FFF2-40B4-BE49-F238E27FC236}">
                <a16:creationId xmlns:a16="http://schemas.microsoft.com/office/drawing/2014/main" id="{260719F8-6AF5-4290-B9CF-8C3C3D3584D9}"/>
              </a:ext>
            </a:extLst>
          </p:cNvPr>
          <p:cNvSpPr/>
          <p:nvPr/>
        </p:nvSpPr>
        <p:spPr>
          <a:xfrm>
            <a:off x="793210" y="944193"/>
            <a:ext cx="5230812" cy="2951162"/>
          </a:xfrm>
          <a:prstGeom prst="rect">
            <a:avLst/>
          </a:prstGeom>
          <a:solidFill>
            <a:schemeClr val="tx1">
              <a:lumMod val="95000"/>
              <a:lumOff val="5000"/>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pic>
        <p:nvPicPr>
          <p:cNvPr id="32" name="図 1">
            <a:extLst>
              <a:ext uri="{FF2B5EF4-FFF2-40B4-BE49-F238E27FC236}">
                <a16:creationId xmlns:a16="http://schemas.microsoft.com/office/drawing/2014/main" id="{BC3885DD-09E7-3143-86DE-2585B676EF0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12088" y="881857"/>
            <a:ext cx="23256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グループ化 1">
            <a:extLst>
              <a:ext uri="{FF2B5EF4-FFF2-40B4-BE49-F238E27FC236}">
                <a16:creationId xmlns:a16="http://schemas.microsoft.com/office/drawing/2014/main" id="{9EB2DEE3-F5B3-CE4C-93AC-94DB7322191E}"/>
              </a:ext>
            </a:extLst>
          </p:cNvPr>
          <p:cNvGrpSpPr>
            <a:grpSpLocks/>
          </p:cNvGrpSpPr>
          <p:nvPr/>
        </p:nvGrpSpPr>
        <p:grpSpPr bwMode="auto">
          <a:xfrm>
            <a:off x="7812088" y="3086894"/>
            <a:ext cx="2314575" cy="1444625"/>
            <a:chOff x="7815263" y="2945191"/>
            <a:chExt cx="2314120" cy="1444219"/>
          </a:xfrm>
        </p:grpSpPr>
        <p:pic>
          <p:nvPicPr>
            <p:cNvPr id="35" name="図 29">
              <a:extLst>
                <a:ext uri="{FF2B5EF4-FFF2-40B4-BE49-F238E27FC236}">
                  <a16:creationId xmlns:a16="http://schemas.microsoft.com/office/drawing/2014/main" id="{C4438E2D-FBC0-7D43-94E5-2CC5AD0D6F8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18632" y="2945191"/>
              <a:ext cx="2310751" cy="144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descr="https://i.gyazo.com/3afd60f5b263a9deee16ae65ca9d29a5.jpg">
              <a:extLst>
                <a:ext uri="{FF2B5EF4-FFF2-40B4-BE49-F238E27FC236}">
                  <a16:creationId xmlns:a16="http://schemas.microsoft.com/office/drawing/2014/main" id="{50802CBC-B43B-7540-9DA3-C418BCB7D3E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15263" y="3079750"/>
              <a:ext cx="230981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565" name="テキスト ボックス 70">
            <a:extLst>
              <a:ext uri="{FF2B5EF4-FFF2-40B4-BE49-F238E27FC236}">
                <a16:creationId xmlns:a16="http://schemas.microsoft.com/office/drawing/2014/main" id="{B72C667F-58B3-462D-8E4C-C9EB7F9F14B4}"/>
              </a:ext>
            </a:extLst>
          </p:cNvPr>
          <p:cNvSpPr txBox="1">
            <a:spLocks noChangeArrowheads="1"/>
          </p:cNvSpPr>
          <p:nvPr/>
        </p:nvSpPr>
        <p:spPr bwMode="auto">
          <a:xfrm>
            <a:off x="7737475" y="2362200"/>
            <a:ext cx="27019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A] </a:t>
            </a:r>
            <a:r>
              <a:rPr lang="ja-JP" altLang="en-US" sz="1000" b="1">
                <a:solidFill>
                  <a:srgbClr val="5D6EB3"/>
                </a:solidFill>
                <a:latin typeface="游明朝" panose="02020400000000000000" pitchFamily="18" charset="-128"/>
                <a:ea typeface="游明朝" panose="02020400000000000000" pitchFamily="18" charset="-128"/>
              </a:rPr>
              <a:t>二次元バーコード表示</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入稿された広告主名、</a:t>
            </a:r>
            <a:r>
              <a:rPr lang="en-US" altLang="ja-JP" sz="1000" b="1" dirty="0">
                <a:solidFill>
                  <a:srgbClr val="5D6EB3"/>
                </a:solidFill>
                <a:latin typeface="游明朝" panose="02020400000000000000" pitchFamily="18" charset="-128"/>
                <a:ea typeface="游明朝" panose="02020400000000000000" pitchFamily="18" charset="-128"/>
              </a:rPr>
              <a:t>URL</a:t>
            </a:r>
            <a:r>
              <a:rPr lang="ja-JP" altLang="en-US" sz="1000" b="1">
                <a:solidFill>
                  <a:srgbClr val="5D6EB3"/>
                </a:solidFill>
                <a:latin typeface="游明朝" panose="02020400000000000000" pitchFamily="18" charset="-128"/>
                <a:ea typeface="游明朝" panose="02020400000000000000" pitchFamily="18" charset="-128"/>
              </a:rPr>
              <a:t>から</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テキストと二次元バーコードを自動生成</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72710" name="テキスト ボックス 80">
            <a:extLst>
              <a:ext uri="{FF2B5EF4-FFF2-40B4-BE49-F238E27FC236}">
                <a16:creationId xmlns:a16="http://schemas.microsoft.com/office/drawing/2014/main" id="{74CBADD8-C392-4A77-A655-5E48C06F0852}"/>
              </a:ext>
            </a:extLst>
          </p:cNvPr>
          <p:cNvSpPr txBox="1">
            <a:spLocks noChangeArrowheads="1"/>
          </p:cNvSpPr>
          <p:nvPr/>
        </p:nvSpPr>
        <p:spPr bwMode="auto">
          <a:xfrm>
            <a:off x="7764463" y="4948238"/>
            <a:ext cx="2543175" cy="369887"/>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二次元バーコード、静止画いずれも</a:t>
            </a:r>
            <a:endParaRPr lang="en-US" altLang="ja-JP" sz="900" dirty="0">
              <a:solidFill>
                <a:schemeClr val="tx1">
                  <a:lumMod val="50000"/>
                  <a:lumOff val="50000"/>
                </a:schemeClr>
              </a:solidFill>
              <a:latin typeface="游明朝" panose="02020400000000000000" pitchFamily="18" charset="-128"/>
              <a:ea typeface="游明朝" panose="02020400000000000000" pitchFamily="18" charset="-128"/>
            </a:endParaRPr>
          </a:p>
          <a:p>
            <a:pPr eaLnBrk="1" hangingPunct="1">
              <a:defRPr/>
            </a:pP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画面をタップするか、</a:t>
            </a: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60</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秒経過で再生再開。</a:t>
            </a:r>
            <a:endParaRPr kumimoji="1" lang="ja-JP" altLang="en-US" sz="900">
              <a:solidFill>
                <a:schemeClr val="tx1">
                  <a:lumMod val="50000"/>
                  <a:lumOff val="50000"/>
                </a:schemeClr>
              </a:solidFill>
              <a:latin typeface="游明朝" panose="02020400000000000000" pitchFamily="18" charset="-128"/>
              <a:ea typeface="游明朝" panose="02020400000000000000" pitchFamily="18" charset="-128"/>
            </a:endParaRPr>
          </a:p>
        </p:txBody>
      </p:sp>
      <p:sp>
        <p:nvSpPr>
          <p:cNvPr id="38" name="正方形/長方形 87">
            <a:extLst>
              <a:ext uri="{FF2B5EF4-FFF2-40B4-BE49-F238E27FC236}">
                <a16:creationId xmlns:a16="http://schemas.microsoft.com/office/drawing/2014/main" id="{6BCE81A7-3935-4B4C-B9CE-119313C169F2}"/>
              </a:ext>
            </a:extLst>
          </p:cNvPr>
          <p:cNvSpPr>
            <a:spLocks noChangeAspect="1"/>
          </p:cNvSpPr>
          <p:nvPr/>
        </p:nvSpPr>
        <p:spPr>
          <a:xfrm>
            <a:off x="7888288" y="1465263"/>
            <a:ext cx="1071562" cy="27146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39" name="正方形/長方形 88">
            <a:extLst>
              <a:ext uri="{FF2B5EF4-FFF2-40B4-BE49-F238E27FC236}">
                <a16:creationId xmlns:a16="http://schemas.microsoft.com/office/drawing/2014/main" id="{0F52AB16-7BC6-4A34-937E-BBA9577E5ED9}"/>
              </a:ext>
            </a:extLst>
          </p:cNvPr>
          <p:cNvSpPr>
            <a:spLocks noChangeAspect="1"/>
          </p:cNvSpPr>
          <p:nvPr/>
        </p:nvSpPr>
        <p:spPr>
          <a:xfrm>
            <a:off x="9223375" y="1300163"/>
            <a:ext cx="619125" cy="60801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6569" name="テキスト ボックス 31">
            <a:extLst>
              <a:ext uri="{FF2B5EF4-FFF2-40B4-BE49-F238E27FC236}">
                <a16:creationId xmlns:a16="http://schemas.microsoft.com/office/drawing/2014/main" id="{418E000D-2FA6-4136-AE28-F3BC05E7300F}"/>
              </a:ext>
            </a:extLst>
          </p:cNvPr>
          <p:cNvSpPr txBox="1">
            <a:spLocks noChangeArrowheads="1"/>
          </p:cNvSpPr>
          <p:nvPr/>
        </p:nvSpPr>
        <p:spPr bwMode="auto">
          <a:xfrm>
            <a:off x="7756525" y="4548188"/>
            <a:ext cx="23193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B] </a:t>
            </a:r>
            <a:r>
              <a:rPr lang="ja-JP" altLang="en-US" sz="1000" b="1">
                <a:solidFill>
                  <a:srgbClr val="5D6EB3"/>
                </a:solidFill>
                <a:latin typeface="游明朝" panose="02020400000000000000" pitchFamily="18" charset="-128"/>
                <a:ea typeface="游明朝" panose="02020400000000000000" pitchFamily="18" charset="-128"/>
              </a:rPr>
              <a:t>詳細説明画像</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入稿された静止画を表示</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2" name="テキスト ボックス 44">
            <a:extLst>
              <a:ext uri="{FF2B5EF4-FFF2-40B4-BE49-F238E27FC236}">
                <a16:creationId xmlns:a16="http://schemas.microsoft.com/office/drawing/2014/main" id="{CF1224C5-8E7E-4216-B4D5-5EA0C98FF185}"/>
              </a:ext>
            </a:extLst>
          </p:cNvPr>
          <p:cNvSpPr txBox="1">
            <a:spLocks noChangeArrowheads="1"/>
          </p:cNvSpPr>
          <p:nvPr/>
        </p:nvSpPr>
        <p:spPr bwMode="auto">
          <a:xfrm>
            <a:off x="5942013" y="3490913"/>
            <a:ext cx="1878012" cy="4159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「詳しくはこちら」</a:t>
            </a:r>
            <a:endParaRPr kumimoji="1" lang="en-US" altLang="ja-JP" sz="1050" b="1" dirty="0">
              <a:solidFill>
                <a:srgbClr val="5D6EB3"/>
              </a:solidFill>
              <a:latin typeface="游明朝" panose="02020400000000000000" pitchFamily="18" charset="-128"/>
              <a:ea typeface="游明朝" panose="02020400000000000000" pitchFamily="18" charset="-128"/>
            </a:endParaRPr>
          </a:p>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ボタンタップ時の挙動</a:t>
            </a:r>
          </a:p>
        </p:txBody>
      </p:sp>
      <p:sp>
        <p:nvSpPr>
          <p:cNvPr id="66571" name="テキスト ボックス 48">
            <a:extLst>
              <a:ext uri="{FF2B5EF4-FFF2-40B4-BE49-F238E27FC236}">
                <a16:creationId xmlns:a16="http://schemas.microsoft.com/office/drawing/2014/main" id="{6876FA13-E371-46D8-963F-8FCB3BBFB528}"/>
              </a:ext>
            </a:extLst>
          </p:cNvPr>
          <p:cNvSpPr txBox="1">
            <a:spLocks noChangeArrowheads="1"/>
          </p:cNvSpPr>
          <p:nvPr/>
        </p:nvSpPr>
        <p:spPr bwMode="auto">
          <a:xfrm>
            <a:off x="690563" y="590550"/>
            <a:ext cx="5243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595959"/>
                </a:solidFill>
                <a:latin typeface="游明朝" panose="02020400000000000000" pitchFamily="18" charset="-128"/>
                <a:ea typeface="游明朝" panose="02020400000000000000" pitchFamily="18" charset="-128"/>
              </a:rPr>
              <a:t>クリエイティブ</a:t>
            </a:r>
            <a:r>
              <a:rPr lang="en-US" altLang="ja-JP" sz="1400" b="1" dirty="0">
                <a:solidFill>
                  <a:srgbClr val="595959"/>
                </a:solidFill>
                <a:latin typeface="游明朝" panose="02020400000000000000" pitchFamily="18" charset="-128"/>
                <a:ea typeface="游明朝" panose="02020400000000000000" pitchFamily="18" charset="-128"/>
              </a:rPr>
              <a:t> </a:t>
            </a:r>
            <a:r>
              <a:rPr lang="ja-JP" altLang="en-US" sz="1400" b="1">
                <a:solidFill>
                  <a:srgbClr val="595959"/>
                </a:solidFill>
                <a:latin typeface="游明朝" panose="02020400000000000000" pitchFamily="18" charset="-128"/>
                <a:ea typeface="游明朝" panose="02020400000000000000" pitchFamily="18" charset="-128"/>
              </a:rPr>
              <a:t>（</a:t>
            </a:r>
            <a:r>
              <a:rPr kumimoji="1" lang="en-US" altLang="ja-JP" sz="1400" b="1" dirty="0">
                <a:solidFill>
                  <a:srgbClr val="595959"/>
                </a:solidFill>
                <a:latin typeface="游明朝" panose="02020400000000000000" pitchFamily="18" charset="-128"/>
                <a:ea typeface="游明朝" panose="02020400000000000000" pitchFamily="18" charset="-128"/>
              </a:rPr>
              <a:t>1920×1080</a:t>
            </a:r>
            <a:r>
              <a:rPr kumimoji="1" lang="ja-JP" altLang="en-US" sz="1400" b="1">
                <a:solidFill>
                  <a:srgbClr val="595959"/>
                </a:solidFill>
                <a:latin typeface="游明朝" panose="02020400000000000000" pitchFamily="18" charset="-128"/>
                <a:ea typeface="游明朝" panose="02020400000000000000" pitchFamily="18" charset="-128"/>
              </a:rPr>
              <a:t>ピクセル）</a:t>
            </a:r>
          </a:p>
        </p:txBody>
      </p:sp>
      <p:sp>
        <p:nvSpPr>
          <p:cNvPr id="68620" name="テキスト ボックス 55">
            <a:extLst>
              <a:ext uri="{FF2B5EF4-FFF2-40B4-BE49-F238E27FC236}">
                <a16:creationId xmlns:a16="http://schemas.microsoft.com/office/drawing/2014/main" id="{34D0F79D-0FCB-4958-815E-DEBD35216A01}"/>
              </a:ext>
            </a:extLst>
          </p:cNvPr>
          <p:cNvSpPr txBox="1">
            <a:spLocks noChangeArrowheads="1"/>
          </p:cNvSpPr>
          <p:nvPr/>
        </p:nvSpPr>
        <p:spPr bwMode="auto">
          <a:xfrm>
            <a:off x="4541838" y="4537075"/>
            <a:ext cx="1957387" cy="8286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詳しくはこちら</a:t>
            </a:r>
            <a:br>
              <a:rPr lang="en-US" altLang="ja-JP" sz="105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再生を一時停止し</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二次元バーコード</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または詳細説明画像を表示</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72718" name="正方形/長方形 62">
            <a:extLst>
              <a:ext uri="{FF2B5EF4-FFF2-40B4-BE49-F238E27FC236}">
                <a16:creationId xmlns:a16="http://schemas.microsoft.com/office/drawing/2014/main" id="{DB4AF740-448D-43B6-96A0-6D6F5EA279CB}"/>
              </a:ext>
            </a:extLst>
          </p:cNvPr>
          <p:cNvSpPr>
            <a:spLocks noChangeArrowheads="1"/>
          </p:cNvSpPr>
          <p:nvPr/>
        </p:nvSpPr>
        <p:spPr bwMode="auto">
          <a:xfrm>
            <a:off x="1539875" y="2220913"/>
            <a:ext cx="3697288" cy="7080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50000"/>
              </a:lnSpc>
              <a:defRPr/>
            </a:pPr>
            <a:r>
              <a:rPr lang="en-US" altLang="ja-JP" sz="1000" dirty="0">
                <a:solidFill>
                  <a:schemeClr val="bg1">
                    <a:lumMod val="85000"/>
                  </a:schemeClr>
                </a:solidFill>
                <a:latin typeface="游明朝" panose="02020400000000000000" pitchFamily="18" charset="-128"/>
                <a:ea typeface="游明朝" panose="02020400000000000000" pitchFamily="18" charset="-128"/>
              </a:rPr>
              <a:t>※</a:t>
            </a:r>
            <a:r>
              <a:rPr lang="ja-JP" altLang="en-US" sz="1000">
                <a:solidFill>
                  <a:schemeClr val="bg1">
                    <a:lumMod val="85000"/>
                  </a:schemeClr>
                </a:solidFill>
                <a:latin typeface="游明朝" panose="02020400000000000000" pitchFamily="18" charset="-128"/>
                <a:ea typeface="游明朝" panose="02020400000000000000" pitchFamily="18" charset="-128"/>
              </a:rPr>
              <a:t>クリエイティブ領域をタップすると、</a:t>
            </a:r>
            <a:br>
              <a:rPr lang="en-US" altLang="ja-JP" sz="1000" dirty="0">
                <a:solidFill>
                  <a:schemeClr val="bg1">
                    <a:lumMod val="85000"/>
                  </a:schemeClr>
                </a:solidFill>
                <a:latin typeface="游明朝" panose="02020400000000000000" pitchFamily="18" charset="-128"/>
                <a:ea typeface="游明朝" panose="02020400000000000000" pitchFamily="18" charset="-128"/>
              </a:rPr>
            </a:br>
            <a:r>
              <a:rPr lang="ja-JP" altLang="en-US" sz="1000">
                <a:solidFill>
                  <a:schemeClr val="bg1">
                    <a:lumMod val="85000"/>
                  </a:schemeClr>
                </a:solidFill>
                <a:latin typeface="游明朝" panose="02020400000000000000" pitchFamily="18" charset="-128"/>
                <a:ea typeface="游明朝" panose="02020400000000000000" pitchFamily="18" charset="-128"/>
              </a:rPr>
              <a:t>次の広告に切り替わるまでの間だけ音量が一時的に</a:t>
            </a:r>
            <a:endParaRPr lang="en-US" altLang="ja-JP" sz="1000" dirty="0">
              <a:solidFill>
                <a:schemeClr val="bg1">
                  <a:lumMod val="85000"/>
                </a:schemeClr>
              </a:solidFill>
              <a:latin typeface="游明朝" panose="02020400000000000000" pitchFamily="18" charset="-128"/>
              <a:ea typeface="游明朝" panose="02020400000000000000" pitchFamily="18" charset="-128"/>
            </a:endParaRPr>
          </a:p>
          <a:p>
            <a:pPr algn="ctr" eaLnBrk="1" hangingPunct="1">
              <a:defRPr/>
            </a:pPr>
            <a:r>
              <a:rPr lang="ja-JP" altLang="en-US" sz="1000">
                <a:solidFill>
                  <a:schemeClr val="bg1">
                    <a:lumMod val="85000"/>
                  </a:schemeClr>
                </a:solidFill>
                <a:latin typeface="游明朝" panose="02020400000000000000" pitchFamily="18" charset="-128"/>
                <a:ea typeface="游明朝" panose="02020400000000000000" pitchFamily="18" charset="-128"/>
              </a:rPr>
              <a:t>アップし、また、右上に残り再生時間が表示されます。</a:t>
            </a:r>
          </a:p>
        </p:txBody>
      </p:sp>
      <p:sp>
        <p:nvSpPr>
          <p:cNvPr id="59" name="テキスト ボックス 39">
            <a:extLst>
              <a:ext uri="{FF2B5EF4-FFF2-40B4-BE49-F238E27FC236}">
                <a16:creationId xmlns:a16="http://schemas.microsoft.com/office/drawing/2014/main" id="{92D35ED0-B749-47B3-B9E9-3E696C5B5BF0}"/>
              </a:ext>
            </a:extLst>
          </p:cNvPr>
          <p:cNvSpPr txBox="1"/>
          <p:nvPr/>
        </p:nvSpPr>
        <p:spPr>
          <a:xfrm>
            <a:off x="465138" y="5681663"/>
            <a:ext cx="5749925" cy="230187"/>
          </a:xfrm>
          <a:prstGeom prst="rect">
            <a:avLst/>
          </a:prstGeom>
          <a:noFill/>
        </p:spPr>
        <p:txBody>
          <a:bodyPr>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東京無線協同組合、旧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Premium Taxi Vision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にネットワークされていた端末は画面構成が一部異なります。</a:t>
            </a:r>
            <a:endParaRPr kumimoji="1" lang="ja-JP" altLang="en-US" sz="900">
              <a:solidFill>
                <a:schemeClr val="tx1">
                  <a:lumMod val="65000"/>
                  <a:lumOff val="35000"/>
                </a:schemeClr>
              </a:solidFill>
              <a:latin typeface="游明朝" panose="02020400000000000000" pitchFamily="18" charset="-128"/>
              <a:ea typeface="游明朝" panose="02020400000000000000" pitchFamily="18" charset="-128"/>
            </a:endParaRPr>
          </a:p>
        </p:txBody>
      </p:sp>
      <p:cxnSp>
        <p:nvCxnSpPr>
          <p:cNvPr id="19" name="직선 연결선[R] 18">
            <a:extLst>
              <a:ext uri="{FF2B5EF4-FFF2-40B4-BE49-F238E27FC236}">
                <a16:creationId xmlns:a16="http://schemas.microsoft.com/office/drawing/2014/main" id="{F5FDAA6A-BA67-4578-A2D5-125298AE56BC}"/>
              </a:ext>
            </a:extLst>
          </p:cNvPr>
          <p:cNvCxnSpPr>
            <a:cxnSpLocks/>
          </p:cNvCxnSpPr>
          <p:nvPr/>
        </p:nvCxnSpPr>
        <p:spPr>
          <a:xfrm>
            <a:off x="6192838" y="4049713"/>
            <a:ext cx="1365250" cy="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25" name="직사각형 24">
            <a:extLst>
              <a:ext uri="{FF2B5EF4-FFF2-40B4-BE49-F238E27FC236}">
                <a16:creationId xmlns:a16="http://schemas.microsoft.com/office/drawing/2014/main" id="{BE5A2BD5-A0A2-4733-93A7-E143D451FAB3}"/>
              </a:ext>
            </a:extLst>
          </p:cNvPr>
          <p:cNvSpPr/>
          <p:nvPr/>
        </p:nvSpPr>
        <p:spPr>
          <a:xfrm>
            <a:off x="4991100" y="3836988"/>
            <a:ext cx="1068387"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5" name="テキスト ボックス 55">
            <a:extLst>
              <a:ext uri="{FF2B5EF4-FFF2-40B4-BE49-F238E27FC236}">
                <a16:creationId xmlns:a16="http://schemas.microsoft.com/office/drawing/2014/main" id="{7E0890F7-7062-4C90-B6B9-6861170C3018}"/>
              </a:ext>
            </a:extLst>
          </p:cNvPr>
          <p:cNvSpPr txBox="1">
            <a:spLocks noChangeArrowheads="1"/>
          </p:cNvSpPr>
          <p:nvPr/>
        </p:nvSpPr>
        <p:spPr bwMode="auto">
          <a:xfrm>
            <a:off x="1992313" y="453707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画面</a:t>
            </a:r>
            <a:r>
              <a:rPr lang="en-US" altLang="ja-JP" sz="1050" b="1" dirty="0">
                <a:solidFill>
                  <a:srgbClr val="5D6EB3"/>
                </a:solidFill>
                <a:latin typeface="游明朝" panose="02020400000000000000" pitchFamily="18" charset="-128"/>
                <a:ea typeface="游明朝" panose="02020400000000000000" pitchFamily="18" charset="-128"/>
              </a:rPr>
              <a:t>OFF</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29" name="직사각형 24">
            <a:extLst>
              <a:ext uri="{FF2B5EF4-FFF2-40B4-BE49-F238E27FC236}">
                <a16:creationId xmlns:a16="http://schemas.microsoft.com/office/drawing/2014/main" id="{E2D031A0-FC30-4152-A6DE-681EC48D8233}"/>
              </a:ext>
            </a:extLst>
          </p:cNvPr>
          <p:cNvSpPr/>
          <p:nvPr/>
        </p:nvSpPr>
        <p:spPr>
          <a:xfrm>
            <a:off x="2255838" y="3836988"/>
            <a:ext cx="836612"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7" name="テキスト ボックス 55">
            <a:extLst>
              <a:ext uri="{FF2B5EF4-FFF2-40B4-BE49-F238E27FC236}">
                <a16:creationId xmlns:a16="http://schemas.microsoft.com/office/drawing/2014/main" id="{62CFA9E1-D104-4308-A48D-AE83AEE8F5D8}"/>
              </a:ext>
            </a:extLst>
          </p:cNvPr>
          <p:cNvSpPr txBox="1">
            <a:spLocks noChangeArrowheads="1"/>
          </p:cNvSpPr>
          <p:nvPr/>
        </p:nvSpPr>
        <p:spPr bwMode="auto">
          <a:xfrm>
            <a:off x="303213" y="455612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現在時刻</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31" name="직사각형 24">
            <a:extLst>
              <a:ext uri="{FF2B5EF4-FFF2-40B4-BE49-F238E27FC236}">
                <a16:creationId xmlns:a16="http://schemas.microsoft.com/office/drawing/2014/main" id="{AE082456-8445-4F88-BBCB-89AE38D4DAE5}"/>
              </a:ext>
            </a:extLst>
          </p:cNvPr>
          <p:cNvSpPr/>
          <p:nvPr/>
        </p:nvSpPr>
        <p:spPr>
          <a:xfrm>
            <a:off x="723900" y="3836988"/>
            <a:ext cx="650875" cy="42862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4" name="正方形/長方形 3">
            <a:extLst>
              <a:ext uri="{FF2B5EF4-FFF2-40B4-BE49-F238E27FC236}">
                <a16:creationId xmlns:a16="http://schemas.microsoft.com/office/drawing/2014/main" id="{006663AA-9FC7-40EA-A4C2-82B2DC02B4BF}"/>
              </a:ext>
            </a:extLst>
          </p:cNvPr>
          <p:cNvSpPr/>
          <p:nvPr/>
        </p:nvSpPr>
        <p:spPr>
          <a:xfrm>
            <a:off x="7694613" y="728663"/>
            <a:ext cx="2551112" cy="4611687"/>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cxnSp>
        <p:nvCxnSpPr>
          <p:cNvPr id="42" name="직선 연결선[R] 18">
            <a:extLst>
              <a:ext uri="{FF2B5EF4-FFF2-40B4-BE49-F238E27FC236}">
                <a16:creationId xmlns:a16="http://schemas.microsoft.com/office/drawing/2014/main" id="{7DCB1FA0-2256-43F6-B9F7-5D1E589F4739}"/>
              </a:ext>
            </a:extLst>
          </p:cNvPr>
          <p:cNvCxnSpPr>
            <a:cxnSpLocks/>
          </p:cNvCxnSpPr>
          <p:nvPr/>
        </p:nvCxnSpPr>
        <p:spPr>
          <a:xfrm flipV="1">
            <a:off x="5526088"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7" name="직선 연결선[R] 18">
            <a:extLst>
              <a:ext uri="{FF2B5EF4-FFF2-40B4-BE49-F238E27FC236}">
                <a16:creationId xmlns:a16="http://schemas.microsoft.com/office/drawing/2014/main" id="{05C5929A-5192-48AD-AC04-B84F1B4E2C3F}"/>
              </a:ext>
            </a:extLst>
          </p:cNvPr>
          <p:cNvCxnSpPr>
            <a:cxnSpLocks/>
          </p:cNvCxnSpPr>
          <p:nvPr/>
        </p:nvCxnSpPr>
        <p:spPr>
          <a:xfrm flipV="1">
            <a:off x="2673350"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9" name="직선 연결선[R] 18">
            <a:extLst>
              <a:ext uri="{FF2B5EF4-FFF2-40B4-BE49-F238E27FC236}">
                <a16:creationId xmlns:a16="http://schemas.microsoft.com/office/drawing/2014/main" id="{04FD8AAF-CE7D-499D-9D15-4CB53574ECB8}"/>
              </a:ext>
            </a:extLst>
          </p:cNvPr>
          <p:cNvCxnSpPr>
            <a:cxnSpLocks/>
          </p:cNvCxnSpPr>
          <p:nvPr/>
        </p:nvCxnSpPr>
        <p:spPr>
          <a:xfrm flipV="1">
            <a:off x="1020763"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3" name="タイトル 2">
            <a:extLst>
              <a:ext uri="{FF2B5EF4-FFF2-40B4-BE49-F238E27FC236}">
                <a16:creationId xmlns:a16="http://schemas.microsoft.com/office/drawing/2014/main" id="{2B4E1314-8A1F-4A67-9D93-2407124E5D2D}"/>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クリエイティブ表示領域と画面下部の各種操作ボタン領域とにわかれています。</a:t>
            </a:r>
          </a:p>
        </p:txBody>
      </p:sp>
      <p:sp>
        <p:nvSpPr>
          <p:cNvPr id="5" name="テキスト プレースホルダー 4">
            <a:extLst>
              <a:ext uri="{FF2B5EF4-FFF2-40B4-BE49-F238E27FC236}">
                <a16:creationId xmlns:a16="http://schemas.microsoft.com/office/drawing/2014/main" id="{81B4A562-7AAA-4F15-9D67-7B1CC867DFF7}"/>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画面構成と動作の仕様</a:t>
            </a:r>
          </a:p>
        </p:txBody>
      </p:sp>
      <p:sp>
        <p:nvSpPr>
          <p:cNvPr id="6" name="AutoShape 2">
            <a:extLst>
              <a:ext uri="{FF2B5EF4-FFF2-40B4-BE49-F238E27FC236}">
                <a16:creationId xmlns:a16="http://schemas.microsoft.com/office/drawing/2014/main" id="{28A8C806-566B-D246-80B5-BAF5F0650BCE}"/>
              </a:ext>
            </a:extLst>
          </p:cNvPr>
          <p:cNvSpPr>
            <a:spLocks noChangeAspect="1" noChangeArrowheads="1"/>
          </p:cNvSpPr>
          <p:nvPr/>
        </p:nvSpPr>
        <p:spPr bwMode="auto">
          <a:xfrm>
            <a:off x="5192713" y="3627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①</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1136490518"/>
              </p:ext>
            </p:extLst>
          </p:nvPr>
        </p:nvGraphicFramePr>
        <p:xfrm>
          <a:off x="557214" y="715063"/>
          <a:ext cx="9635658" cy="6462120"/>
        </p:xfrm>
        <a:graphic>
          <a:graphicData uri="http://schemas.openxmlformats.org/drawingml/2006/table">
            <a:tbl>
              <a:tblPr/>
              <a:tblGrid>
                <a:gridCol w="1912462">
                  <a:extLst>
                    <a:ext uri="{9D8B030D-6E8A-4147-A177-3AD203B41FA5}">
                      <a16:colId xmlns:a16="http://schemas.microsoft.com/office/drawing/2014/main" val="20000"/>
                    </a:ext>
                  </a:extLst>
                </a:gridCol>
                <a:gridCol w="2175803">
                  <a:extLst>
                    <a:ext uri="{9D8B030D-6E8A-4147-A177-3AD203B41FA5}">
                      <a16:colId xmlns:a16="http://schemas.microsoft.com/office/drawing/2014/main" val="20001"/>
                    </a:ext>
                  </a:extLst>
                </a:gridCol>
                <a:gridCol w="2441223">
                  <a:extLst>
                    <a:ext uri="{9D8B030D-6E8A-4147-A177-3AD203B41FA5}">
                      <a16:colId xmlns:a16="http://schemas.microsoft.com/office/drawing/2014/main" val="20002"/>
                    </a:ext>
                  </a:extLst>
                </a:gridCol>
                <a:gridCol w="1971815">
                  <a:extLst>
                    <a:ext uri="{9D8B030D-6E8A-4147-A177-3AD203B41FA5}">
                      <a16:colId xmlns:a16="http://schemas.microsoft.com/office/drawing/2014/main" val="3141100812"/>
                    </a:ext>
                  </a:extLst>
                </a:gridCol>
                <a:gridCol w="1134355">
                  <a:extLst>
                    <a:ext uri="{9D8B030D-6E8A-4147-A177-3AD203B41FA5}">
                      <a16:colId xmlns:a16="http://schemas.microsoft.com/office/drawing/2014/main" val="20004"/>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81119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ja-JP" altLang="en-US" sz="240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10000"/>
                        </a:lnSpc>
                        <a:spcBef>
                          <a:spcPct val="0"/>
                        </a:spcBef>
                        <a:spcAft>
                          <a:spcPct val="0"/>
                        </a:spcAft>
                        <a:buClrTx/>
                        <a:buSzTx/>
                        <a:buFontTx/>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lnL w="19050" cap="flat" cmpd="sng" algn="ctr">
                      <a:noFill/>
                      <a:prstDash val="solid"/>
                      <a:round/>
                      <a:headEnd type="none" w="med" len="med"/>
                      <a:tailEnd type="none" w="med" len="med"/>
                    </a:lnL>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lnL w="19050" cap="flat" cmpd="sng" algn="ctr">
                      <a:no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+5</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131301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セットで掲載する場合の動画、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もしくは静止画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Collaboration Video Ads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Standard Video Ads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は </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セットで掲載することが可能</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セットで入稿する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動画、静止画の入稿規定は</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の入稿規定に準拠</a:t>
                      </a: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②</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1312238429"/>
              </p:ext>
            </p:extLst>
          </p:nvPr>
        </p:nvGraphicFramePr>
        <p:xfrm>
          <a:off x="557213" y="713871"/>
          <a:ext cx="9662550" cy="6617983"/>
        </p:xfrm>
        <a:graphic>
          <a:graphicData uri="http://schemas.openxmlformats.org/drawingml/2006/table">
            <a:tbl>
              <a:tblPr/>
              <a:tblGrid>
                <a:gridCol w="2074418">
                  <a:extLst>
                    <a:ext uri="{9D8B030D-6E8A-4147-A177-3AD203B41FA5}">
                      <a16:colId xmlns:a16="http://schemas.microsoft.com/office/drawing/2014/main" val="20000"/>
                    </a:ext>
                  </a:extLst>
                </a:gridCol>
                <a:gridCol w="1608675">
                  <a:extLst>
                    <a:ext uri="{9D8B030D-6E8A-4147-A177-3AD203B41FA5}">
                      <a16:colId xmlns:a16="http://schemas.microsoft.com/office/drawing/2014/main" val="20001"/>
                    </a:ext>
                  </a:extLst>
                </a:gridCol>
                <a:gridCol w="146750">
                  <a:extLst>
                    <a:ext uri="{9D8B030D-6E8A-4147-A177-3AD203B41FA5}">
                      <a16:colId xmlns:a16="http://schemas.microsoft.com/office/drawing/2014/main" val="20002"/>
                    </a:ext>
                  </a:extLst>
                </a:gridCol>
                <a:gridCol w="1377250">
                  <a:extLst>
                    <a:ext uri="{9D8B030D-6E8A-4147-A177-3AD203B41FA5}">
                      <a16:colId xmlns:a16="http://schemas.microsoft.com/office/drawing/2014/main" val="3221927031"/>
                    </a:ext>
                  </a:extLst>
                </a:gridCol>
                <a:gridCol w="2133600">
                  <a:extLst>
                    <a:ext uri="{9D8B030D-6E8A-4147-A177-3AD203B41FA5}">
                      <a16:colId xmlns:a16="http://schemas.microsoft.com/office/drawing/2014/main" val="2900120009"/>
                    </a:ext>
                  </a:extLst>
                </a:gridCol>
                <a:gridCol w="2321857">
                  <a:extLst>
                    <a:ext uri="{9D8B030D-6E8A-4147-A177-3AD203B41FA5}">
                      <a16:colId xmlns:a16="http://schemas.microsoft.com/office/drawing/2014/main" val="1658993963"/>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hMerge="1">
                  <a:txBody>
                    <a:bodyPr/>
                    <a:lstStyle/>
                    <a:p>
                      <a:endParaRPr kumimoji="1" lang="ja-JP" altLang="en-US"/>
                    </a:p>
                  </a:txBody>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シートベルト着用アナウンス</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天気指数配信</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6320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動画フォーマットは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Standard Video Ads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に準拠</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静止画を入稿する場合の規定は以下</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a:t>
                      </a: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(W:1920 x H:1080)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endParaRPr kumimoji="1" lang="ja-JP" altLang="en-US" sz="240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ファイルサイズ</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 </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最大</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400MB</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フォーマット等は</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Premium Video Ads</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に準拠</a:t>
                      </a:r>
                      <a:endPar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動画フォーマットは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に準拠</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天気指数コンテンツ横静止画の規定は以下</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W:300×H:800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300KB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その他規定あり（次頁参照）</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lnT w="12700" cap="flat" cmpd="sng" algn="ctr">
                      <a:solidFill>
                        <a:schemeClr val="bg1"/>
                      </a:solidFill>
                      <a:prstDash val="solid"/>
                      <a:round/>
                      <a:headEnd type="none" w="med" len="med"/>
                      <a:tailEnd type="none" w="med" len="med"/>
                    </a:lnT>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tc>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+5</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2">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5"/>
                  </a:ext>
                </a:extLst>
              </a:tr>
              <a:tr h="94491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セットで掲載する場合の動画、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もしくは静止画</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gridSpan="5">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入稿不可</a:t>
                      </a:r>
                      <a:endParaRPr kumimoji="1" lang="ja-JP" altLang="en-US" sz="9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9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039315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モニター, 座る, 車, オーブン が含まれている画像&#10;&#10;自動的に生成された説明">
            <a:extLst>
              <a:ext uri="{FF2B5EF4-FFF2-40B4-BE49-F238E27FC236}">
                <a16:creationId xmlns:a16="http://schemas.microsoft.com/office/drawing/2014/main" id="{52ADD000-8A26-D14B-9D9B-14036D29FEBB}"/>
              </a:ext>
            </a:extLst>
          </p:cNvPr>
          <p:cNvPicPr>
            <a:picLocks noChangeAspect="1"/>
          </p:cNvPicPr>
          <p:nvPr/>
        </p:nvPicPr>
        <p:blipFill>
          <a:blip r:embed="rId2"/>
          <a:stretch>
            <a:fillRect/>
          </a:stretch>
        </p:blipFill>
        <p:spPr>
          <a:xfrm>
            <a:off x="704241" y="1647142"/>
            <a:ext cx="3901712" cy="2288359"/>
          </a:xfrm>
          <a:prstGeom prst="rect">
            <a:avLst/>
          </a:prstGeom>
        </p:spPr>
      </p:pic>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5377656"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Yu Mincho" panose="02020400000000000000" pitchFamily="18" charset="-128"/>
                <a:ea typeface="Yu Mincho" panose="02020400000000000000" pitchFamily="18" charset="-128"/>
              </a:rPr>
              <a:t>天気指数コンテンツ横静止画　入稿規定</a:t>
            </a:r>
          </a:p>
        </p:txBody>
      </p:sp>
      <p:graphicFrame>
        <p:nvGraphicFramePr>
          <p:cNvPr id="4" name="表 3">
            <a:extLst>
              <a:ext uri="{FF2B5EF4-FFF2-40B4-BE49-F238E27FC236}">
                <a16:creationId xmlns:a16="http://schemas.microsoft.com/office/drawing/2014/main" id="{025D1335-B920-6541-BDBD-23F275AF7039}"/>
              </a:ext>
            </a:extLst>
          </p:cNvPr>
          <p:cNvGraphicFramePr>
            <a:graphicFrameLocks noGrp="1"/>
          </p:cNvGraphicFramePr>
          <p:nvPr>
            <p:extLst>
              <p:ext uri="{D42A27DB-BD31-4B8C-83A1-F6EECF244321}">
                <p14:modId xmlns:p14="http://schemas.microsoft.com/office/powerpoint/2010/main" val="324870935"/>
              </p:ext>
            </p:extLst>
          </p:nvPr>
        </p:nvGraphicFramePr>
        <p:xfrm>
          <a:off x="690885" y="4051229"/>
          <a:ext cx="8328682" cy="1310640"/>
        </p:xfrm>
        <a:graphic>
          <a:graphicData uri="http://schemas.openxmlformats.org/drawingml/2006/table">
            <a:tbl>
              <a:tblPr firstRow="1" bandRow="1">
                <a:tableStyleId>{073A0DAA-6AF3-43AB-8588-CEC1D06C72B9}</a:tableStyleId>
              </a:tblPr>
              <a:tblGrid>
                <a:gridCol w="1258896">
                  <a:extLst>
                    <a:ext uri="{9D8B030D-6E8A-4147-A177-3AD203B41FA5}">
                      <a16:colId xmlns:a16="http://schemas.microsoft.com/office/drawing/2014/main" val="20000"/>
                    </a:ext>
                  </a:extLst>
                </a:gridCol>
                <a:gridCol w="1578861">
                  <a:extLst>
                    <a:ext uri="{9D8B030D-6E8A-4147-A177-3AD203B41FA5}">
                      <a16:colId xmlns:a16="http://schemas.microsoft.com/office/drawing/2014/main" val="20001"/>
                    </a:ext>
                  </a:extLst>
                </a:gridCol>
                <a:gridCol w="1465711">
                  <a:extLst>
                    <a:ext uri="{9D8B030D-6E8A-4147-A177-3AD203B41FA5}">
                      <a16:colId xmlns:a16="http://schemas.microsoft.com/office/drawing/2014/main" val="20002"/>
                    </a:ext>
                  </a:extLst>
                </a:gridCol>
                <a:gridCol w="1438837">
                  <a:extLst>
                    <a:ext uri="{9D8B030D-6E8A-4147-A177-3AD203B41FA5}">
                      <a16:colId xmlns:a16="http://schemas.microsoft.com/office/drawing/2014/main" val="20003"/>
                    </a:ext>
                  </a:extLst>
                </a:gridCol>
                <a:gridCol w="2586377">
                  <a:extLst>
                    <a:ext uri="{9D8B030D-6E8A-4147-A177-3AD203B41FA5}">
                      <a16:colId xmlns:a16="http://schemas.microsoft.com/office/drawing/2014/main" val="20004"/>
                    </a:ext>
                  </a:extLst>
                </a:gridCol>
              </a:tblGrid>
              <a:tr h="0">
                <a:tc>
                  <a:txBody>
                    <a:bodyPr/>
                    <a:lstStyle/>
                    <a:p>
                      <a:pPr algn="ctr"/>
                      <a:r>
                        <a:rPr kumimoji="1" lang="ja-JP" altLang="en-US" sz="1000" b="1">
                          <a:solidFill>
                            <a:schemeClr val="bg1"/>
                          </a:solidFill>
                          <a:latin typeface="Yu Mincho" panose="02020400000000000000" pitchFamily="18" charset="-128"/>
                          <a:ea typeface="Yu Mincho" panose="02020400000000000000" pitchFamily="18" charset="-128"/>
                          <a:cs typeface="Meiryo" charset="-128"/>
                        </a:rPr>
                        <a:t>配信形式</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1">
                          <a:solidFill>
                            <a:schemeClr val="bg1"/>
                          </a:solidFill>
                          <a:latin typeface="Yu Mincho" panose="02020400000000000000" pitchFamily="18" charset="-128"/>
                          <a:ea typeface="Yu Mincho" panose="02020400000000000000" pitchFamily="18" charset="-128"/>
                          <a:cs typeface="Meiryo" charset="-128"/>
                        </a:rPr>
                        <a:t>画像サイズ</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1">
                          <a:solidFill>
                            <a:schemeClr val="bg1"/>
                          </a:solidFill>
                          <a:latin typeface="Yu Mincho" panose="02020400000000000000" pitchFamily="18" charset="-128"/>
                          <a:ea typeface="Yu Mincho" panose="02020400000000000000" pitchFamily="18" charset="-128"/>
                          <a:cs typeface="Meiryo" charset="-128"/>
                        </a:rPr>
                        <a:t>ファイル形式</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1">
                          <a:solidFill>
                            <a:schemeClr val="bg1"/>
                          </a:solidFill>
                          <a:latin typeface="Yu Mincho" panose="02020400000000000000" pitchFamily="18" charset="-128"/>
                          <a:ea typeface="Yu Mincho" panose="02020400000000000000" pitchFamily="18" charset="-128"/>
                          <a:cs typeface="Meiryo" charset="-128"/>
                        </a:rPr>
                        <a:t>容量</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1">
                          <a:solidFill>
                            <a:schemeClr val="bg1"/>
                          </a:solidFill>
                          <a:latin typeface="Yu Mincho" panose="02020400000000000000" pitchFamily="18" charset="-128"/>
                          <a:ea typeface="Yu Mincho" panose="02020400000000000000" pitchFamily="18" charset="-128"/>
                          <a:cs typeface="Meiryo" charset="-128"/>
                        </a:rPr>
                        <a:t>非推奨事項</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10000"/>
                  </a:ext>
                </a:extLst>
              </a:tr>
              <a:tr h="568938">
                <a:tc>
                  <a:txBody>
                    <a:bodyPr/>
                    <a:lstStyle/>
                    <a:p>
                      <a:pPr algn="ct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静止画</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300×800px</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jpg</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png</a:t>
                      </a:r>
                    </a:p>
                    <a:p>
                      <a:pPr algn="l"/>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※gif</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（アニメ含む）、</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flash</a:t>
                      </a:r>
                      <a:r>
                        <a:rPr kumimoji="1" lang="ja-JP" altLang="en-US" sz="800" b="0" err="1">
                          <a:solidFill>
                            <a:schemeClr val="tx1">
                              <a:lumMod val="75000"/>
                              <a:lumOff val="25000"/>
                            </a:schemeClr>
                          </a:solidFill>
                          <a:latin typeface="Yu Mincho" panose="02020400000000000000" pitchFamily="18" charset="-128"/>
                          <a:ea typeface="Yu Mincho" panose="02020400000000000000" pitchFamily="18" charset="-128"/>
                          <a:cs typeface="Meiryo" charset="-128"/>
                        </a:rPr>
                        <a:t>、</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html</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不可</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300KB</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以下</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・アニメーション</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・背景透過処理</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・角丸処理</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・多色デザイン（</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5</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色以上）</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・枠線</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・二重広告主表記</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・バナー内の詳細ボタン表記</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ctr"/>
                      <a:endPar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
        <p:nvSpPr>
          <p:cNvPr id="5" name="テキスト ボックス 4">
            <a:extLst>
              <a:ext uri="{FF2B5EF4-FFF2-40B4-BE49-F238E27FC236}">
                <a16:creationId xmlns:a16="http://schemas.microsoft.com/office/drawing/2014/main" id="{940EB642-8AC4-7A4B-9754-B920F349437C}"/>
              </a:ext>
            </a:extLst>
          </p:cNvPr>
          <p:cNvSpPr txBox="1"/>
          <p:nvPr/>
        </p:nvSpPr>
        <p:spPr>
          <a:xfrm>
            <a:off x="690884" y="5846783"/>
            <a:ext cx="7401753" cy="369332"/>
          </a:xfrm>
          <a:prstGeom prst="rect">
            <a:avLst/>
          </a:prstGeom>
          <a:noFill/>
        </p:spPr>
        <p:txBody>
          <a:bodyPr wrap="square" rtlCol="0">
            <a:spAutoFit/>
          </a:bodyPr>
          <a:lstStyle/>
          <a:p>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rPr>
              <a:t>※Tokyo Prime </a:t>
            </a:r>
            <a:r>
              <a:rPr lang="ja-JP" altLang="en-US" sz="800">
                <a:solidFill>
                  <a:schemeClr val="tx1">
                    <a:lumMod val="65000"/>
                    <a:lumOff val="35000"/>
                  </a:schemeClr>
                </a:solidFill>
                <a:latin typeface="Yu Mincho" panose="02020400000000000000" pitchFamily="18" charset="-128"/>
                <a:ea typeface="Yu Mincho" panose="02020400000000000000" pitchFamily="18" charset="-128"/>
                <a:cs typeface="Meiryo" charset="-128"/>
              </a:rPr>
              <a:t>媒体審査基準に則り、クリエイティブ審査をおこないます。</a:t>
            </a:r>
            <a:endParaRPr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endParaRPr>
          </a:p>
          <a:p>
            <a:r>
              <a:rPr kumimoji="1"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rPr>
              <a:t>※</a:t>
            </a:r>
            <a:r>
              <a:rPr kumimoji="1" lang="ja-JP" altLang="en-US" sz="800">
                <a:solidFill>
                  <a:schemeClr val="tx1">
                    <a:lumMod val="65000"/>
                    <a:lumOff val="35000"/>
                  </a:schemeClr>
                </a:solidFill>
                <a:latin typeface="Yu Mincho" panose="02020400000000000000" pitchFamily="18" charset="-128"/>
                <a:ea typeface="Yu Mincho" panose="02020400000000000000" pitchFamily="18" charset="-128"/>
                <a:cs typeface="Meiryo" charset="-128"/>
              </a:rPr>
              <a:t>バナー内に広告主ロゴ表記が必須となります。</a:t>
            </a:r>
            <a:endParaRPr kumimoji="1"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endParaRPr>
          </a:p>
        </p:txBody>
      </p:sp>
      <p:sp>
        <p:nvSpPr>
          <p:cNvPr id="6" name="テキスト ボックス 5">
            <a:extLst>
              <a:ext uri="{FF2B5EF4-FFF2-40B4-BE49-F238E27FC236}">
                <a16:creationId xmlns:a16="http://schemas.microsoft.com/office/drawing/2014/main" id="{54219C67-A276-D849-87C3-D49B3D62CBD8}"/>
              </a:ext>
            </a:extLst>
          </p:cNvPr>
          <p:cNvSpPr txBox="1"/>
          <p:nvPr/>
        </p:nvSpPr>
        <p:spPr>
          <a:xfrm>
            <a:off x="690885" y="1375106"/>
            <a:ext cx="4074059" cy="276999"/>
          </a:xfrm>
          <a:prstGeom prst="rect">
            <a:avLst/>
          </a:prstGeom>
          <a:noFill/>
        </p:spPr>
        <p:txBody>
          <a:bodyPr wrap="square" rtlCol="0">
            <a:spAutoFit/>
          </a:bodyPr>
          <a:lstStyle/>
          <a:p>
            <a:r>
              <a:rPr kumimoji="1" lang="ja-JP" altLang="en-US" sz="1200">
                <a:solidFill>
                  <a:schemeClr val="tx1">
                    <a:lumMod val="75000"/>
                    <a:lumOff val="25000"/>
                  </a:schemeClr>
                </a:solidFill>
                <a:latin typeface="Yu Mincho" panose="02020400000000000000" pitchFamily="18" charset="-128"/>
                <a:ea typeface="Yu Mincho" panose="02020400000000000000" pitchFamily="18" charset="-128"/>
                <a:cs typeface="Meiryo" charset="-128"/>
              </a:rPr>
              <a:t>掲載イメージ</a:t>
            </a:r>
            <a:endParaRPr kumimoji="1" lang="en-US" altLang="ja-JP" sz="12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2" name="テキスト ボックス 21">
            <a:extLst>
              <a:ext uri="{FF2B5EF4-FFF2-40B4-BE49-F238E27FC236}">
                <a16:creationId xmlns:a16="http://schemas.microsoft.com/office/drawing/2014/main" id="{765D1A2C-E715-CB47-9CED-88D0547B7FF6}"/>
              </a:ext>
            </a:extLst>
          </p:cNvPr>
          <p:cNvSpPr txBox="1"/>
          <p:nvPr/>
        </p:nvSpPr>
        <p:spPr>
          <a:xfrm>
            <a:off x="5568337" y="1370143"/>
            <a:ext cx="1290319" cy="276999"/>
          </a:xfrm>
          <a:prstGeom prst="rect">
            <a:avLst/>
          </a:prstGeom>
          <a:noFill/>
        </p:spPr>
        <p:txBody>
          <a:bodyPr wrap="square" rtlCol="0">
            <a:spAutoFit/>
          </a:bodyPr>
          <a:lstStyle/>
          <a:p>
            <a:r>
              <a:rPr kumimoji="1" lang="ja-JP" altLang="en-US" sz="1200">
                <a:solidFill>
                  <a:schemeClr val="tx1">
                    <a:lumMod val="75000"/>
                    <a:lumOff val="25000"/>
                  </a:schemeClr>
                </a:solidFill>
                <a:latin typeface="Yu Mincho" panose="02020400000000000000" pitchFamily="18" charset="-128"/>
                <a:ea typeface="Yu Mincho" panose="02020400000000000000" pitchFamily="18" charset="-128"/>
                <a:cs typeface="Meiryo" charset="-128"/>
              </a:rPr>
              <a:t>非推奨例</a:t>
            </a:r>
            <a:endParaRPr kumimoji="1" lang="en-US" altLang="ja-JP" sz="12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3" name="角丸四角形 1">
            <a:extLst>
              <a:ext uri="{FF2B5EF4-FFF2-40B4-BE49-F238E27FC236}">
                <a16:creationId xmlns:a16="http://schemas.microsoft.com/office/drawing/2014/main" id="{4BC314C9-1A6B-4C43-8BA7-45677759BC97}"/>
              </a:ext>
            </a:extLst>
          </p:cNvPr>
          <p:cNvSpPr/>
          <p:nvPr/>
        </p:nvSpPr>
        <p:spPr>
          <a:xfrm>
            <a:off x="5662512" y="1999723"/>
            <a:ext cx="755642" cy="1434258"/>
          </a:xfrm>
          <a:prstGeom prst="roundRect">
            <a:avLst>
              <a:gd name="adj" fmla="val 1163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Mincho" panose="02020400000000000000" pitchFamily="18" charset="-128"/>
              <a:ea typeface="Yu Mincho" panose="02020400000000000000" pitchFamily="18" charset="-128"/>
              <a:cs typeface="Meiryo" charset="-128"/>
            </a:endParaRPr>
          </a:p>
        </p:txBody>
      </p:sp>
      <p:pic>
        <p:nvPicPr>
          <p:cNvPr id="24" name="図 23">
            <a:extLst>
              <a:ext uri="{FF2B5EF4-FFF2-40B4-BE49-F238E27FC236}">
                <a16:creationId xmlns:a16="http://schemas.microsoft.com/office/drawing/2014/main" id="{A139E6E9-15DD-B440-BED9-51DD0F0B8CB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664885" y="2042475"/>
            <a:ext cx="810859" cy="817533"/>
          </a:xfrm>
          <a:prstGeom prst="rect">
            <a:avLst/>
          </a:prstGeom>
        </p:spPr>
      </p:pic>
      <p:pic>
        <p:nvPicPr>
          <p:cNvPr id="25" name="図 24">
            <a:extLst>
              <a:ext uri="{FF2B5EF4-FFF2-40B4-BE49-F238E27FC236}">
                <a16:creationId xmlns:a16="http://schemas.microsoft.com/office/drawing/2014/main" id="{04BD9EA6-B8E4-0A4B-A2C6-E5ECB2462D59}"/>
              </a:ext>
            </a:extLst>
          </p:cNvPr>
          <p:cNvPicPr>
            <a:picLocks noChangeAspect="1"/>
          </p:cNvPicPr>
          <p:nvPr/>
        </p:nvPicPr>
        <p:blipFill rotWithShape="1">
          <a:blip r:embed="rId4">
            <a:extLst>
              <a:ext uri="{28A0092B-C50C-407E-A947-70E740481C1C}">
                <a14:useLocalDpi xmlns:a14="http://schemas.microsoft.com/office/drawing/2010/main"/>
              </a:ext>
            </a:extLst>
          </a:blip>
          <a:srcRect l="13992" r="15273"/>
          <a:stretch/>
        </p:blipFill>
        <p:spPr>
          <a:xfrm rot="16200000">
            <a:off x="7341828" y="2339256"/>
            <a:ext cx="1430943" cy="732805"/>
          </a:xfrm>
          <a:prstGeom prst="rect">
            <a:avLst/>
          </a:prstGeom>
        </p:spPr>
      </p:pic>
      <p:sp>
        <p:nvSpPr>
          <p:cNvPr id="26" name="テキスト ボックス 25">
            <a:extLst>
              <a:ext uri="{FF2B5EF4-FFF2-40B4-BE49-F238E27FC236}">
                <a16:creationId xmlns:a16="http://schemas.microsoft.com/office/drawing/2014/main" id="{38F60E47-4125-EF40-83AC-7A55BEF48046}"/>
              </a:ext>
            </a:extLst>
          </p:cNvPr>
          <p:cNvSpPr txBox="1"/>
          <p:nvPr/>
        </p:nvSpPr>
        <p:spPr>
          <a:xfrm>
            <a:off x="5590831" y="1746402"/>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角丸処理</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7" name="テキスト ボックス 26">
            <a:extLst>
              <a:ext uri="{FF2B5EF4-FFF2-40B4-BE49-F238E27FC236}">
                <a16:creationId xmlns:a16="http://schemas.microsoft.com/office/drawing/2014/main" id="{E5D92168-3AF4-664F-97C3-122719C7D300}"/>
              </a:ext>
            </a:extLst>
          </p:cNvPr>
          <p:cNvSpPr txBox="1"/>
          <p:nvPr/>
        </p:nvSpPr>
        <p:spPr>
          <a:xfrm>
            <a:off x="6574028" y="1751125"/>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背景透過</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8" name="テキスト ボックス 27">
            <a:extLst>
              <a:ext uri="{FF2B5EF4-FFF2-40B4-BE49-F238E27FC236}">
                <a16:creationId xmlns:a16="http://schemas.microsoft.com/office/drawing/2014/main" id="{5AB1817E-0C96-FA41-9CD5-CD9530C0F494}"/>
              </a:ext>
            </a:extLst>
          </p:cNvPr>
          <p:cNvSpPr txBox="1"/>
          <p:nvPr/>
        </p:nvSpPr>
        <p:spPr>
          <a:xfrm>
            <a:off x="7624324" y="1754465"/>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多色</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Tree>
    <p:extLst>
      <p:ext uri="{BB962C8B-B14F-4D97-AF65-F5344CB8AC3E}">
        <p14:creationId xmlns:p14="http://schemas.microsoft.com/office/powerpoint/2010/main" val="37013705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テキスト プレースホルダー 2">
            <a:extLst>
              <a:ext uri="{FF2B5EF4-FFF2-40B4-BE49-F238E27FC236}">
                <a16:creationId xmlns:a16="http://schemas.microsoft.com/office/drawing/2014/main" id="{30F03C3E-1CD3-4001-8371-3B89C7F89833}"/>
              </a:ext>
            </a:extLst>
          </p:cNvPr>
          <p:cNvSpPr txBox="1">
            <a:spLocks noChangeArrowheads="1"/>
          </p:cNvSpPr>
          <p:nvPr/>
        </p:nvSpPr>
        <p:spPr bwMode="auto">
          <a:xfrm>
            <a:off x="-42863" y="4079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キャンセル規定</a:t>
            </a:r>
          </a:p>
        </p:txBody>
      </p:sp>
      <p:sp>
        <p:nvSpPr>
          <p:cNvPr id="76803" name="テキスト ボックス 7">
            <a:extLst>
              <a:ext uri="{FF2B5EF4-FFF2-40B4-BE49-F238E27FC236}">
                <a16:creationId xmlns:a16="http://schemas.microsoft.com/office/drawing/2014/main" id="{50A2DFB3-EF4B-4A00-91AD-E62D8B6D300A}"/>
              </a:ext>
            </a:extLst>
          </p:cNvPr>
          <p:cNvSpPr txBox="1">
            <a:spLocks noChangeArrowheads="1"/>
          </p:cNvSpPr>
          <p:nvPr/>
        </p:nvSpPr>
        <p:spPr bwMode="auto">
          <a:xfrm>
            <a:off x="477838" y="749300"/>
            <a:ext cx="965676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契約の成立（申込フォーム送付）後、広告主様の都合で広告配信を変更する場合、</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広告料金に対して以下の料率で違約金を頂戴します。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契約成立</a:t>
            </a:r>
            <a:r>
              <a:rPr lang="ja-JP" altLang="en-US" sz="800">
                <a:solidFill>
                  <a:srgbClr val="4D4D4C"/>
                </a:solidFill>
                <a:latin typeface="游明朝" panose="02020400000000000000" pitchFamily="18" charset="-128"/>
                <a:ea typeface="游明朝" panose="02020400000000000000" pitchFamily="18" charset="-128"/>
              </a:rPr>
              <a:t>（申込フォーム送付時点）</a:t>
            </a:r>
            <a:r>
              <a:rPr lang="en-US" altLang="zh-TW" sz="800" dirty="0">
                <a:solidFill>
                  <a:srgbClr val="4D4D4C"/>
                </a:solidFill>
                <a:latin typeface="游明朝" panose="02020400000000000000" pitchFamily="18" charset="-128"/>
                <a:ea typeface="游明朝" panose="02020400000000000000" pitchFamily="18" charset="-128"/>
              </a:rPr>
              <a:t>〜</a:t>
            </a: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20</a:t>
            </a:r>
            <a:r>
              <a:rPr lang="zh-TW" altLang="en-US" sz="800" dirty="0">
                <a:solidFill>
                  <a:srgbClr val="4D4D4C"/>
                </a:solidFill>
                <a:latin typeface="游明朝" panose="02020400000000000000" pitchFamily="18" charset="-128"/>
                <a:ea typeface="游明朝" panose="02020400000000000000" pitchFamily="18" charset="-128"/>
              </a:rPr>
              <a:t>営業日前</a:t>
            </a:r>
            <a:r>
              <a:rPr lang="en-US" altLang="zh-TW" sz="800" dirty="0">
                <a:solidFill>
                  <a:srgbClr val="4D4D4C"/>
                </a:solidFill>
                <a:latin typeface="游明朝" panose="02020400000000000000" pitchFamily="18" charset="-128"/>
                <a:ea typeface="游明朝" panose="02020400000000000000" pitchFamily="18" charset="-128"/>
              </a:rPr>
              <a:t>〜11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80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配信開始</a:t>
            </a:r>
            <a:r>
              <a:rPr lang="en-US" altLang="ja-JP" sz="800" dirty="0">
                <a:solidFill>
                  <a:srgbClr val="4D4D4C"/>
                </a:solidFill>
                <a:latin typeface="游明朝" panose="02020400000000000000" pitchFamily="18" charset="-128"/>
                <a:ea typeface="游明朝" panose="02020400000000000000" pitchFamily="18" charset="-128"/>
              </a:rPr>
              <a:t>10</a:t>
            </a:r>
            <a:r>
              <a:rPr lang="ja-JP" altLang="en-US" sz="800">
                <a:solidFill>
                  <a:srgbClr val="4D4D4C"/>
                </a:solidFill>
                <a:latin typeface="游明朝" panose="02020400000000000000" pitchFamily="18" charset="-128"/>
                <a:ea typeface="游明朝" panose="02020400000000000000" pitchFamily="18" charset="-128"/>
              </a:rPr>
              <a:t>営業日前</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配信開始日：</a:t>
            </a:r>
            <a:r>
              <a:rPr lang="en-US" altLang="ja-JP" sz="800" dirty="0">
                <a:solidFill>
                  <a:srgbClr val="4D4D4C"/>
                </a:solidFill>
                <a:latin typeface="游明朝" panose="02020400000000000000" pitchFamily="18" charset="-128"/>
                <a:ea typeface="游明朝" panose="02020400000000000000" pitchFamily="18" charset="-128"/>
              </a:rPr>
              <a:t>100</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お申し込みいただいた枠と週ごとに算出いたします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クリエイティブ考査落ちでキャンセルになる場合はキャンセルタイミングに関わらず、広告料金に対して一律</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の違約金を頂戴します</a:t>
            </a:r>
            <a:r>
              <a:rPr lang="ja-JP" altLang="en-US" sz="1000">
                <a:solidFill>
                  <a:srgbClr val="4D4D4C"/>
                </a:solidFill>
                <a:latin typeface="游明朝" panose="02020400000000000000" pitchFamily="18" charset="-128"/>
                <a:ea typeface="游明朝" panose="02020400000000000000" pitchFamily="18" charset="-128"/>
              </a:rPr>
              <a:t>。</a:t>
            </a:r>
          </a:p>
        </p:txBody>
      </p:sp>
      <p:sp>
        <p:nvSpPr>
          <p:cNvPr id="76804" name="正方形/長方形 2">
            <a:extLst>
              <a:ext uri="{FF2B5EF4-FFF2-40B4-BE49-F238E27FC236}">
                <a16:creationId xmlns:a16="http://schemas.microsoft.com/office/drawing/2014/main" id="{17CDA9B5-E22F-48E9-BC7C-20A813BCD783}"/>
              </a:ext>
            </a:extLst>
          </p:cNvPr>
          <p:cNvSpPr>
            <a:spLocks noChangeArrowheads="1"/>
          </p:cNvSpPr>
          <p:nvPr/>
        </p:nvSpPr>
        <p:spPr bwMode="auto">
          <a:xfrm>
            <a:off x="5454650" y="352742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掲載キャプチャについて</a:t>
            </a:r>
            <a:endParaRPr lang="ja-JP" altLang="en-US" sz="10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初回のお取引に限り、新規掲載や、素材の差替えを行った場合に掲載開始日である月曜日に掲載キャプチャを撮影し、キャプチャを格納した場所の</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回目以降のお取引の際には、初回の際にお送りした</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よりご確認ください。</a:t>
            </a: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請求月について</a:t>
            </a: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月毎の請求となります。なお、月を跨ぐ週に関しては掲載開始日が属する月での請求となります。請求書記載の支払期日までに、請求書記載の銀行口座に振り込みをお願いします。なお、振込手数料は広告主様の負担といたします。</a:t>
            </a: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その他</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の仕様を予告なく変更する場合がございますので、詳しくは担当営業にお問い合わせください。</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において使用する日付および時間は、特別の定めの無い限り、日本国における日付および時間を基準とします。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最低放映率（実放映面数</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設置面数）は</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90%</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とさせていただきます。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p:txBody>
      </p:sp>
      <p:grpSp>
        <p:nvGrpSpPr>
          <p:cNvPr id="76805" name="グループ化 1">
            <a:extLst>
              <a:ext uri="{FF2B5EF4-FFF2-40B4-BE49-F238E27FC236}">
                <a16:creationId xmlns:a16="http://schemas.microsoft.com/office/drawing/2014/main" id="{EA2FEE2B-6D34-42A4-92D8-C68002CF3ED6}"/>
              </a:ext>
            </a:extLst>
          </p:cNvPr>
          <p:cNvGrpSpPr>
            <a:grpSpLocks/>
          </p:cNvGrpSpPr>
          <p:nvPr/>
        </p:nvGrpSpPr>
        <p:grpSpPr bwMode="auto">
          <a:xfrm>
            <a:off x="463550" y="2806700"/>
            <a:ext cx="4464050" cy="6588125"/>
            <a:chOff x="463550" y="3309938"/>
            <a:chExt cx="4464050" cy="6588125"/>
          </a:xfrm>
        </p:grpSpPr>
        <p:sp>
          <p:nvSpPr>
            <p:cNvPr id="76807" name="正方形/長方形 29">
              <a:extLst>
                <a:ext uri="{FF2B5EF4-FFF2-40B4-BE49-F238E27FC236}">
                  <a16:creationId xmlns:a16="http://schemas.microsoft.com/office/drawing/2014/main" id="{77C2E2C3-348B-4867-9EC3-5C01E3707E75}"/>
                </a:ext>
              </a:extLst>
            </p:cNvPr>
            <p:cNvSpPr>
              <a:spLocks noChangeArrowheads="1"/>
            </p:cNvSpPr>
            <p:nvPr/>
          </p:nvSpPr>
          <p:spPr bwMode="auto">
            <a:xfrm>
              <a:off x="463550" y="364807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a:solidFill>
                    <a:srgbClr val="4D4D4C"/>
                  </a:solidFill>
                  <a:latin typeface="游明朝" panose="02020400000000000000" pitchFamily="18" charset="-128"/>
                  <a:ea typeface="游明朝" panose="02020400000000000000" pitchFamily="18" charset="-128"/>
                </a:rPr>
                <a:t>入稿にあたって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入稿方法</a:t>
              </a:r>
              <a:endPar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入稿素材</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各種素材、リンク先</a:t>
              </a:r>
              <a:r>
                <a:rPr lang="en-US" altLang="ja-JP" sz="800" dirty="0">
                  <a:solidFill>
                    <a:srgbClr val="4D4D4C"/>
                  </a:solidFill>
                  <a:latin typeface="游明朝" panose="02020400000000000000" pitchFamily="18" charset="-128"/>
                  <a:ea typeface="游明朝" panose="02020400000000000000" pitchFamily="18" charset="-128"/>
                </a:rPr>
                <a:t>URL)</a:t>
              </a:r>
              <a:r>
                <a:rPr lang="ja-JP" altLang="en-US" sz="800">
                  <a:solidFill>
                    <a:srgbClr val="4D4D4C"/>
                  </a:solidFill>
                  <a:latin typeface="游明朝" panose="02020400000000000000" pitchFamily="18" charset="-128"/>
                  <a:ea typeface="游明朝" panose="02020400000000000000" pitchFamily="18" charset="-128"/>
                </a:rPr>
                <a:t>の入稿方法は、</a:t>
              </a:r>
              <a:br>
                <a:rPr lang="en-US" altLang="ja-JP" sz="800" dirty="0">
                  <a:solidFill>
                    <a:srgbClr val="4D4D4C"/>
                  </a:solidFill>
                  <a:latin typeface="游明朝" panose="02020400000000000000" pitchFamily="18" charset="-128"/>
                  <a:ea typeface="游明朝" panose="02020400000000000000" pitchFamily="18" charset="-128"/>
                </a:rPr>
              </a:br>
              <a:r>
                <a:rPr lang="ja-JP" altLang="en-US" sz="800">
                  <a:solidFill>
                    <a:srgbClr val="4D4D4C"/>
                  </a:solidFill>
                  <a:latin typeface="游明朝" panose="02020400000000000000" pitchFamily="18" charset="-128"/>
                  <a:ea typeface="游明朝" panose="02020400000000000000" pitchFamily="18" charset="-128"/>
                </a:rPr>
                <a:t>入稿フォームにデータを添付し入稿願います。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入稿期限</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掲載開始希望日の</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営業日前</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17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時まで</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可否審査期間を除く</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rPr>
                <a:t>とします。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ご入稿が締切期限を過ぎてしまった場合は、お申し込み頂いた掲載日に開始できないことがございます。また、年末年始など会社休業がある場合、別途ご連絡させていただきます。入稿に関するご相談は担当営業までご連絡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レポートについて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当社が規定するフォーマットに従い、広告掲載完了日から</a:t>
              </a:r>
              <a:r>
                <a:rPr lang="en-US" altLang="ja-JP" sz="800" dirty="0">
                  <a:solidFill>
                    <a:srgbClr val="4D4D4C"/>
                  </a:solidFill>
                  <a:latin typeface="游明朝" panose="02020400000000000000" pitchFamily="18" charset="-128"/>
                  <a:ea typeface="游明朝" panose="02020400000000000000" pitchFamily="18" charset="-128"/>
                </a:rPr>
                <a:t>5</a:t>
              </a:r>
              <a:r>
                <a:rPr lang="ja-JP" altLang="en-US" sz="800">
                  <a:solidFill>
                    <a:srgbClr val="4D4D4C"/>
                  </a:solidFill>
                  <a:latin typeface="游明朝" panose="02020400000000000000" pitchFamily="18" charset="-128"/>
                  <a:ea typeface="游明朝" panose="02020400000000000000" pitchFamily="18" charset="-128"/>
                </a:rPr>
                <a:t>営業日ほど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掲載の可否基準について</a:t>
              </a:r>
              <a:r>
                <a:rPr lang="ja-JP" altLang="en-US" sz="800" b="1">
                  <a:solidFill>
                    <a:srgbClr val="4D4D4C"/>
                  </a:solidFill>
                  <a:latin typeface="游明朝 Demibold" panose="02020600000000000000" pitchFamily="18" charset="-128"/>
                  <a:ea typeface="游明朝 Demibold" panose="02020600000000000000" pitchFamily="18" charset="-128"/>
                </a:rPr>
                <a:t>（企業・商材・クリエイティブ）</a:t>
              </a:r>
              <a:endParaRPr lang="ja-JP" altLang="en-US" sz="1000">
                <a:solidFill>
                  <a:srgbClr val="4D4D4C"/>
                </a:solidFill>
                <a:latin typeface="游明朝" panose="020204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rPr>
                <a:t>企業・商材可否・クリエイティブ可否は別途個別に判断いたします。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p:txBody>
        </p:sp>
        <p:sp>
          <p:nvSpPr>
            <p:cNvPr id="76808" name="テキスト プレースホルダー 2">
              <a:extLst>
                <a:ext uri="{FF2B5EF4-FFF2-40B4-BE49-F238E27FC236}">
                  <a16:creationId xmlns:a16="http://schemas.microsoft.com/office/drawing/2014/main" id="{6F79C340-7E65-4CDA-B055-A26197858EC7}"/>
                </a:ext>
              </a:extLst>
            </p:cNvPr>
            <p:cNvSpPr txBox="1">
              <a:spLocks noChangeArrowheads="1"/>
            </p:cNvSpPr>
            <p:nvPr/>
          </p:nvSpPr>
          <p:spPr bwMode="auto">
            <a:xfrm>
              <a:off x="463550" y="330993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注意事項１</a:t>
              </a:r>
            </a:p>
          </p:txBody>
        </p:sp>
      </p:grpSp>
      <p:cxnSp>
        <p:nvCxnSpPr>
          <p:cNvPr id="7" name="直線コネクタ 6">
            <a:extLst>
              <a:ext uri="{FF2B5EF4-FFF2-40B4-BE49-F238E27FC236}">
                <a16:creationId xmlns:a16="http://schemas.microsoft.com/office/drawing/2014/main" id="{324DCEEC-CC1C-48FE-A690-B8A437EED028}"/>
              </a:ext>
            </a:extLst>
          </p:cNvPr>
          <p:cNvCxnSpPr/>
          <p:nvPr/>
        </p:nvCxnSpPr>
        <p:spPr>
          <a:xfrm>
            <a:off x="557213" y="2600325"/>
            <a:ext cx="9577387"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正方形/長方形 5">
            <a:extLst>
              <a:ext uri="{FF2B5EF4-FFF2-40B4-BE49-F238E27FC236}">
                <a16:creationId xmlns:a16="http://schemas.microsoft.com/office/drawing/2014/main" id="{B1FB894A-4AAF-4EC5-84CC-4AE609AF2133}"/>
              </a:ext>
            </a:extLst>
          </p:cNvPr>
          <p:cNvSpPr>
            <a:spLocks noChangeArrowheads="1"/>
          </p:cNvSpPr>
          <p:nvPr/>
        </p:nvSpPr>
        <p:spPr bwMode="auto">
          <a:xfrm>
            <a:off x="557213" y="757238"/>
            <a:ext cx="47879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1.</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入稿素材に関する権利処理について</a:t>
            </a:r>
            <a:endParaRPr lang="ja-JP" altLang="ja-JP"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に掲載する</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入稿素材および当該入稿素材からの誘導先（ドメイン名、</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、同一ドメイン内のウェブサイト、アプリなどを含み、以下「誘導先」）における</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権利処理</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JASRAC</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等著作権管理団体への支払いを含みます。）</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は</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原則</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広告主様にて対応していただきます。広告主様は当社に対して、</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本媒体資料において予定されている入稿素材の</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利用</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を可能と</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するために必要な権利を付与するものとします。</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権利処理について質問等ある場合には、担当営業にお問い合わせください。</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2.</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広告審査基準について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 </a:t>
            </a: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3.</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入稿素材および誘導先の審査について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入稿素材の内容および形式ならびに誘導先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については</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掲載ガイドライン等に従って</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当社所定の審査がありますが、</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当該審査は、入稿素材または入稿素材からの誘導先の内容の</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適法性</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、安全性、信頼性、正確性、完全性、有効性、特定の目的への適合性、セキュリティなどに関する欠陥、エラーやバグ、権利侵害など、事実上または法律上の瑕疵がないこと</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をなんら</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担保</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するものではありません。</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4.</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広告主様の責任について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広告主様は、入稿素材および誘導先が、</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第三者の著作権、産業財産権、パブリシティ権、プライバシー権その他一切の権利を侵害していないこと、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薬事法、不当景品類および不当表示防止法その他一切の関連法令に抵触していないこと、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(3)</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 正確かつ最新の記載であり、かつ利用者に混乱を生じさせたり、コンピューターウイルスや虚偽の内容を含んだり、相互に無関係な内容となっていたりしないこと、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(4)</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デッドリンクとなっていないこと、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(5)</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公序良俗に反し、または第三者を誹謗中傷したり、名誉を毀損する内容を含まないこと、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掲載ガイドライン等に抵触していないことを当社に対し保証します。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に関して</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当社が</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第三者よりクレーム、請求等を受けた場合、</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広告主様の責任および費用において、当該クレーム、請求等に対応するものとします。</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また、</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に関連して当社が損害を被った場合は、広告主様は当該損害（逸失利益、特別損害、合理的な範囲での弁護士費用などを含みますがこれらに限られません</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）を当社に対して速やかに賠償するものとします。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77827" name="テキスト プレースホルダー 2">
            <a:extLst>
              <a:ext uri="{FF2B5EF4-FFF2-40B4-BE49-F238E27FC236}">
                <a16:creationId xmlns:a16="http://schemas.microsoft.com/office/drawing/2014/main" id="{4029B3E5-B0AF-4BDF-9FD8-A3D46E3871CF}"/>
              </a:ext>
            </a:extLst>
          </p:cNvPr>
          <p:cNvSpPr txBox="1">
            <a:spLocks noChangeArrowheads="1"/>
          </p:cNvSpPr>
          <p:nvPr/>
        </p:nvSpPr>
        <p:spPr bwMode="auto">
          <a:xfrm>
            <a:off x="481013" y="411163"/>
            <a:ext cx="29543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a:t>
            </a:r>
            <a:r>
              <a:rPr kumimoji="1" lang="en-US" altLang="ja-JP" sz="2000" b="1" dirty="0">
                <a:solidFill>
                  <a:srgbClr val="4D4D4C"/>
                </a:solidFill>
                <a:latin typeface="游明朝 Demibold" panose="02020600000000000000" pitchFamily="18" charset="-128"/>
                <a:ea typeface="游明朝 Demibold" panose="02020600000000000000" pitchFamily="18" charset="-128"/>
              </a:rPr>
              <a:t>2</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sp>
        <p:nvSpPr>
          <p:cNvPr id="77828" name="正方形/長方形 5">
            <a:extLst>
              <a:ext uri="{FF2B5EF4-FFF2-40B4-BE49-F238E27FC236}">
                <a16:creationId xmlns:a16="http://schemas.microsoft.com/office/drawing/2014/main" id="{155A3535-1571-41EE-AD3B-CAFE788972E5}"/>
              </a:ext>
            </a:extLst>
          </p:cNvPr>
          <p:cNvSpPr>
            <a:spLocks noChangeArrowheads="1"/>
          </p:cNvSpPr>
          <p:nvPr/>
        </p:nvSpPr>
        <p:spPr bwMode="auto">
          <a:xfrm>
            <a:off x="5351463" y="757238"/>
            <a:ext cx="478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rPr>
              <a:t>5. </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rPr>
              <a:t>掲載停止について</a:t>
            </a:r>
            <a:endParaRPr lang="ja-JP" altLang="ja-JP" sz="1000" b="1">
              <a:solidFill>
                <a:schemeClr val="bg2">
                  <a:lumMod val="50000"/>
                </a:schemeClr>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panose="02020400000000000000" pitchFamily="18" charset="-128"/>
              </a:rPr>
              <a:t>当社は、入稿素材の内容および形式ならびに誘導先</a:t>
            </a:r>
            <a:r>
              <a:rPr lang="ja-JP" altLang="ja-JP" sz="800">
                <a:solidFill>
                  <a:schemeClr val="bg2">
                    <a:lumMod val="50000"/>
                  </a:schemeClr>
                </a:solidFill>
                <a:latin typeface="游明朝" panose="02020400000000000000" pitchFamily="18" charset="-128"/>
                <a:ea typeface="游明朝" panose="02020400000000000000" pitchFamily="18" charset="-128"/>
              </a:rPr>
              <a:t>について</a:t>
            </a:r>
            <a:r>
              <a:rPr lang="ja-JP" altLang="en-US" sz="800">
                <a:solidFill>
                  <a:schemeClr val="bg2">
                    <a:lumMod val="50000"/>
                  </a:schemeClr>
                </a:solidFill>
                <a:latin typeface="游明朝" panose="02020400000000000000" pitchFamily="18" charset="-128"/>
                <a:ea typeface="游明朝" panose="02020400000000000000" pitchFamily="18" charset="-128"/>
              </a:rPr>
              <a:t>掲載ガイドライン等に従って</a:t>
            </a:r>
            <a:r>
              <a:rPr lang="ja-JP" altLang="ja-JP" sz="800">
                <a:solidFill>
                  <a:schemeClr val="bg2">
                    <a:lumMod val="50000"/>
                  </a:schemeClr>
                </a:solidFill>
                <a:latin typeface="游明朝" panose="02020400000000000000" pitchFamily="18" charset="-128"/>
                <a:ea typeface="游明朝" panose="02020400000000000000" pitchFamily="18" charset="-128"/>
              </a:rPr>
              <a:t>当社所定の審査</a:t>
            </a:r>
            <a:r>
              <a:rPr lang="ja-JP" altLang="en-US" sz="800">
                <a:solidFill>
                  <a:schemeClr val="bg2">
                    <a:lumMod val="50000"/>
                  </a:schemeClr>
                </a:solidFill>
                <a:latin typeface="游明朝" panose="02020400000000000000" pitchFamily="18" charset="-128"/>
                <a:ea typeface="游明朝" panose="02020400000000000000" pitchFamily="18" charset="-128"/>
              </a:rPr>
              <a:t>をした後においても、</a:t>
            </a:r>
            <a:r>
              <a:rPr lang="en-US" altLang="ja-JP" sz="800" dirty="0">
                <a:solidFill>
                  <a:schemeClr val="bg2">
                    <a:lumMod val="50000"/>
                  </a:schemeClr>
                </a:solidFill>
                <a:latin typeface="游明朝" panose="02020400000000000000" pitchFamily="18" charset="-128"/>
                <a:ea typeface="游明朝" panose="02020400000000000000" pitchFamily="18" charset="-128"/>
              </a:rPr>
              <a:t>(1)</a:t>
            </a:r>
            <a:r>
              <a:rPr lang="ja-JP" altLang="en-US" sz="800">
                <a:solidFill>
                  <a:schemeClr val="bg2">
                    <a:lumMod val="50000"/>
                  </a:schemeClr>
                </a:solidFill>
                <a:latin typeface="游明朝" panose="02020400000000000000" pitchFamily="18" charset="-128"/>
                <a:ea typeface="游明朝" panose="02020400000000000000" pitchFamily="18" charset="-128"/>
              </a:rPr>
              <a:t>入稿素材および当該入稿素材からの誘導先について当社所定の審査をした後において入稿素材もしくは当該入稿素材からの誘導先が変更になった場合、</a:t>
            </a:r>
            <a:r>
              <a:rPr lang="en-US" altLang="ja-JP" sz="800" dirty="0">
                <a:solidFill>
                  <a:schemeClr val="bg2">
                    <a:lumMod val="50000"/>
                  </a:schemeClr>
                </a:solidFill>
                <a:latin typeface="游明朝" panose="02020400000000000000" pitchFamily="18" charset="-128"/>
                <a:ea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panose="02020400000000000000" pitchFamily="18" charset="-128"/>
              </a:rPr>
              <a:t>本媒体資料に規定する広告主様の保証義務または遵守事項の違反がある場合、または当該違反のおそれがあると当社の裁量により判断された場合、または</a:t>
            </a:r>
            <a:r>
              <a:rPr lang="en-US" altLang="ja-JP" sz="800" dirty="0">
                <a:solidFill>
                  <a:schemeClr val="bg2">
                    <a:lumMod val="50000"/>
                  </a:schemeClr>
                </a:solidFill>
                <a:latin typeface="游明朝" panose="02020400000000000000" pitchFamily="18" charset="-128"/>
                <a:ea typeface="游明朝" panose="02020400000000000000" pitchFamily="18" charset="-128"/>
              </a:rPr>
              <a:t>(3)</a:t>
            </a:r>
            <a:r>
              <a:rPr lang="ja-JP" altLang="en-US" sz="800">
                <a:solidFill>
                  <a:schemeClr val="bg2">
                    <a:lumMod val="50000"/>
                  </a:schemeClr>
                </a:solidFill>
                <a:latin typeface="游明朝" panose="02020400000000000000" pitchFamily="18" charset="-128"/>
                <a:ea typeface="游明朝" panose="02020400000000000000" pitchFamily="18"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a:t>
            </a:r>
            <a:r>
              <a:rPr lang="ja-JP" altLang="ja-JP" sz="800">
                <a:solidFill>
                  <a:schemeClr val="bg2">
                    <a:lumMod val="50000"/>
                  </a:schemeClr>
                </a:solidFill>
                <a:latin typeface="游明朝" panose="02020400000000000000" pitchFamily="18" charset="-128"/>
                <a:ea typeface="游明朝" panose="02020400000000000000" pitchFamily="18" charset="-128"/>
              </a:rPr>
              <a:t>の掲載を</a:t>
            </a:r>
            <a:r>
              <a:rPr lang="ja-JP" altLang="en-US" sz="800">
                <a:solidFill>
                  <a:schemeClr val="bg2">
                    <a:lumMod val="50000"/>
                  </a:schemeClr>
                </a:solidFill>
                <a:latin typeface="游明朝" panose="02020400000000000000" pitchFamily="18" charset="-128"/>
                <a:ea typeface="游明朝" panose="02020400000000000000" pitchFamily="18" charset="-128"/>
              </a:rPr>
              <a:t>直ちに停止、中断、または中止できるものとします。なお、この場合、広告主様は、当該入稿素材にかかる広告掲載契約に基づき既に発生した広告料金の支払いを免れるものではありません。</a:t>
            </a:r>
            <a:endParaRPr lang="en-US" altLang="ja-JP" sz="800" dirty="0">
              <a:solidFill>
                <a:schemeClr val="bg2">
                  <a:lumMod val="50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5">
            <a:extLst>
              <a:ext uri="{FF2B5EF4-FFF2-40B4-BE49-F238E27FC236}">
                <a16:creationId xmlns:a16="http://schemas.microsoft.com/office/drawing/2014/main" id="{245900C6-3C8B-45DF-A050-D81448B2CA75}"/>
              </a:ext>
            </a:extLst>
          </p:cNvPr>
          <p:cNvSpPr/>
          <p:nvPr/>
        </p:nvSpPr>
        <p:spPr>
          <a:xfrm>
            <a:off x="6350" y="-88340"/>
            <a:ext cx="10679113" cy="7639050"/>
          </a:xfrm>
          <a:prstGeom prst="rect">
            <a:avLst/>
          </a:prstGeom>
          <a:solidFill>
            <a:srgbClr val="F3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81922" name="正方形/長方形 1">
            <a:extLst>
              <a:ext uri="{FF2B5EF4-FFF2-40B4-BE49-F238E27FC236}">
                <a16:creationId xmlns:a16="http://schemas.microsoft.com/office/drawing/2014/main" id="{3F9D779F-2838-4803-AAF5-B9D02395CCC4}"/>
              </a:ext>
            </a:extLst>
          </p:cNvPr>
          <p:cNvSpPr>
            <a:spLocks noChangeArrowheads="1"/>
          </p:cNvSpPr>
          <p:nvPr/>
        </p:nvSpPr>
        <p:spPr bwMode="auto">
          <a:xfrm>
            <a:off x="4438650" y="3736975"/>
            <a:ext cx="1725613"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 altLang="ja-JP" sz="1200" spc="50" dirty="0">
                <a:solidFill>
                  <a:srgbClr val="0A1239"/>
                </a:solidFill>
                <a:latin typeface="游明朝" panose="02020400000000000000" pitchFamily="18" charset="-128"/>
                <a:ea typeface="游明朝" panose="02020400000000000000" pitchFamily="18" charset="-128"/>
              </a:rPr>
              <a:t>www.tokyo-prime.jp</a:t>
            </a:r>
            <a:endParaRPr lang="ja-JP" altLang="ja-JP" sz="1200" spc="50">
              <a:solidFill>
                <a:srgbClr val="0A1239"/>
              </a:solidFill>
              <a:latin typeface="游明朝" panose="02020400000000000000" pitchFamily="18" charset="-128"/>
              <a:ea typeface="游明朝" panose="02020400000000000000" pitchFamily="18" charset="-128"/>
            </a:endParaRPr>
          </a:p>
        </p:txBody>
      </p:sp>
      <p:pic>
        <p:nvPicPr>
          <p:cNvPr id="78852" name="図 9">
            <a:extLst>
              <a:ext uri="{FF2B5EF4-FFF2-40B4-BE49-F238E27FC236}">
                <a16:creationId xmlns:a16="http://schemas.microsoft.com/office/drawing/2014/main" id="{F235CC60-102F-4A08-A036-15935FDA65A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65613" y="3482975"/>
            <a:ext cx="2070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正方形/長方形 1">
            <a:extLst>
              <a:ext uri="{FF2B5EF4-FFF2-40B4-BE49-F238E27FC236}">
                <a16:creationId xmlns:a16="http://schemas.microsoft.com/office/drawing/2014/main" id="{88FDF1A3-FF12-483E-A9BE-0C3955607F7D}"/>
              </a:ext>
            </a:extLst>
          </p:cNvPr>
          <p:cNvSpPr>
            <a:spLocks noChangeArrowheads="1"/>
          </p:cNvSpPr>
          <p:nvPr/>
        </p:nvSpPr>
        <p:spPr bwMode="auto">
          <a:xfrm>
            <a:off x="4418013" y="4329113"/>
            <a:ext cx="1765300"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US" altLang="ja-JP" sz="1200" spc="50" dirty="0">
                <a:solidFill>
                  <a:srgbClr val="0A1239"/>
                </a:solidFill>
                <a:latin typeface="游明朝" panose="02020400000000000000" pitchFamily="18" charset="-128"/>
                <a:ea typeface="游明朝" panose="02020400000000000000" pitchFamily="18" charset="-128"/>
              </a:rPr>
              <a:t>sales@tokyo-prime.jp</a:t>
            </a:r>
            <a:endParaRPr lang="ja-JP" altLang="ja-JP" sz="1200" spc="50">
              <a:solidFill>
                <a:srgbClr val="0A1239"/>
              </a:solidFill>
              <a:latin typeface="游明朝" panose="02020400000000000000" pitchFamily="18" charset="-128"/>
              <a:ea typeface="游明朝" panose="02020400000000000000" pitchFamily="18" charset="-128"/>
            </a:endParaRPr>
          </a:p>
        </p:txBody>
      </p:sp>
      <p:sp>
        <p:nvSpPr>
          <p:cNvPr id="78854" name="正方形/長方形 1">
            <a:extLst>
              <a:ext uri="{FF2B5EF4-FFF2-40B4-BE49-F238E27FC236}">
                <a16:creationId xmlns:a16="http://schemas.microsoft.com/office/drawing/2014/main" id="{D4F6B913-657F-438B-A425-E0ACC647513A}"/>
              </a:ext>
            </a:extLst>
          </p:cNvPr>
          <p:cNvSpPr>
            <a:spLocks noChangeArrowheads="1"/>
          </p:cNvSpPr>
          <p:nvPr/>
        </p:nvSpPr>
        <p:spPr bwMode="auto">
          <a:xfrm>
            <a:off x="4740275" y="4146550"/>
            <a:ext cx="1120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b="1">
                <a:solidFill>
                  <a:srgbClr val="0A1239"/>
                </a:solidFill>
                <a:latin typeface="游明朝" panose="02020400000000000000" pitchFamily="18" charset="-128"/>
                <a:ea typeface="游明朝" panose="02020400000000000000" pitchFamily="18" charset="-128"/>
              </a:rPr>
              <a:t>株式会社</a:t>
            </a:r>
            <a:r>
              <a:rPr lang="en-US" altLang="ja-JP" sz="1200" b="1" dirty="0">
                <a:solidFill>
                  <a:srgbClr val="0A1239"/>
                </a:solidFill>
                <a:latin typeface="游明朝" panose="02020400000000000000" pitchFamily="18" charset="-128"/>
                <a:ea typeface="游明朝" panose="02020400000000000000" pitchFamily="18" charset="-128"/>
              </a:rPr>
              <a:t>IRIS</a:t>
            </a:r>
            <a:endParaRPr lang="ja-JP" altLang="ja-JP" sz="1200" b="1">
              <a:solidFill>
                <a:srgbClr val="0A1239"/>
              </a:solidFill>
              <a:latin typeface="游明朝" panose="02020400000000000000" pitchFamily="18" charset="-128"/>
              <a:ea typeface="游明朝" panose="02020400000000000000" pitchFamily="18"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410" name="グループ化 16">
            <a:extLst>
              <a:ext uri="{FF2B5EF4-FFF2-40B4-BE49-F238E27FC236}">
                <a16:creationId xmlns:a16="http://schemas.microsoft.com/office/drawing/2014/main" id="{94D1292F-32AE-46BC-AFEE-E347FD93DD6C}"/>
              </a:ext>
            </a:extLst>
          </p:cNvPr>
          <p:cNvGrpSpPr>
            <a:grpSpLocks/>
          </p:cNvGrpSpPr>
          <p:nvPr/>
        </p:nvGrpSpPr>
        <p:grpSpPr bwMode="auto">
          <a:xfrm>
            <a:off x="496888" y="752475"/>
            <a:ext cx="1119187" cy="1050925"/>
            <a:chOff x="1636349" y="1854568"/>
            <a:chExt cx="1118922" cy="1050898"/>
          </a:xfrm>
        </p:grpSpPr>
        <p:sp>
          <p:nvSpPr>
            <p:cNvPr id="17476" name="正方形/長方形 17">
              <a:extLst>
                <a:ext uri="{FF2B5EF4-FFF2-40B4-BE49-F238E27FC236}">
                  <a16:creationId xmlns:a16="http://schemas.microsoft.com/office/drawing/2014/main" id="{6FFC27C0-1AE6-4716-A349-6C7B68A4F6AF}"/>
                </a:ext>
              </a:extLst>
            </p:cNvPr>
            <p:cNvSpPr>
              <a:spLocks noChangeArrowheads="1"/>
            </p:cNvSpPr>
            <p:nvPr/>
          </p:nvSpPr>
          <p:spPr bwMode="auto">
            <a:xfrm>
              <a:off x="1636349" y="2015232"/>
              <a:ext cx="1082419" cy="70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12</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77" name="正方形/長方形 18">
              <a:extLst>
                <a:ext uri="{FF2B5EF4-FFF2-40B4-BE49-F238E27FC236}">
                  <a16:creationId xmlns:a16="http://schemas.microsoft.com/office/drawing/2014/main" id="{47752F39-7063-4B3F-8B98-4E9DCFA14AFA}"/>
                </a:ext>
              </a:extLst>
            </p:cNvPr>
            <p:cNvSpPr>
              <a:spLocks noChangeArrowheads="1"/>
            </p:cNvSpPr>
            <p:nvPr/>
          </p:nvSpPr>
          <p:spPr bwMode="auto">
            <a:xfrm>
              <a:off x="1672852" y="1854568"/>
              <a:ext cx="1082419"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全国</a:t>
              </a:r>
            </a:p>
          </p:txBody>
        </p:sp>
        <p:sp>
          <p:nvSpPr>
            <p:cNvPr id="17478" name="正方形/長方形 19">
              <a:extLst>
                <a:ext uri="{FF2B5EF4-FFF2-40B4-BE49-F238E27FC236}">
                  <a16:creationId xmlns:a16="http://schemas.microsoft.com/office/drawing/2014/main" id="{7A4B689A-1F90-4609-93AA-2F187C70A815}"/>
                </a:ext>
              </a:extLst>
            </p:cNvPr>
            <p:cNvSpPr>
              <a:spLocks noChangeArrowheads="1"/>
            </p:cNvSpPr>
            <p:nvPr/>
          </p:nvSpPr>
          <p:spPr bwMode="auto">
            <a:xfrm>
              <a:off x="1653807" y="2581624"/>
              <a:ext cx="1028456"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都市</a:t>
              </a:r>
            </a:p>
          </p:txBody>
        </p:sp>
      </p:grpSp>
      <p:sp>
        <p:nvSpPr>
          <p:cNvPr id="17411" name="正方形/長方形 20">
            <a:extLst>
              <a:ext uri="{FF2B5EF4-FFF2-40B4-BE49-F238E27FC236}">
                <a16:creationId xmlns:a16="http://schemas.microsoft.com/office/drawing/2014/main" id="{1865BBC5-0BD3-4E4A-AE7D-199A4F35BA9A}"/>
              </a:ext>
            </a:extLst>
          </p:cNvPr>
          <p:cNvSpPr>
            <a:spLocks noChangeArrowheads="1"/>
          </p:cNvSpPr>
          <p:nvPr/>
        </p:nvSpPr>
        <p:spPr bwMode="auto">
          <a:xfrm>
            <a:off x="1601788" y="765175"/>
            <a:ext cx="2062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東京、神奈川、埼玉</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千葉、名古屋、京都</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大阪、神戸、広島</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福岡、仙台、札幌</a:t>
            </a:r>
          </a:p>
        </p:txBody>
      </p:sp>
      <p:sp>
        <p:nvSpPr>
          <p:cNvPr id="17412" name="正方形/長方形 21">
            <a:extLst>
              <a:ext uri="{FF2B5EF4-FFF2-40B4-BE49-F238E27FC236}">
                <a16:creationId xmlns:a16="http://schemas.microsoft.com/office/drawing/2014/main" id="{E37B8951-6E54-416E-BD1D-65A38603ED65}"/>
              </a:ext>
            </a:extLst>
          </p:cNvPr>
          <p:cNvSpPr>
            <a:spLocks noChangeArrowheads="1"/>
          </p:cNvSpPr>
          <p:nvPr/>
        </p:nvSpPr>
        <p:spPr bwMode="auto">
          <a:xfrm>
            <a:off x="3786188" y="917575"/>
            <a:ext cx="2249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52,000</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13" name="正方形/長方形 22">
            <a:extLst>
              <a:ext uri="{FF2B5EF4-FFF2-40B4-BE49-F238E27FC236}">
                <a16:creationId xmlns:a16="http://schemas.microsoft.com/office/drawing/2014/main" id="{C096F74B-292A-4713-A213-7E582F2313D4}"/>
              </a:ext>
            </a:extLst>
          </p:cNvPr>
          <p:cNvSpPr>
            <a:spLocks noChangeArrowheads="1"/>
          </p:cNvSpPr>
          <p:nvPr/>
        </p:nvSpPr>
        <p:spPr bwMode="auto">
          <a:xfrm>
            <a:off x="6329363" y="933450"/>
            <a:ext cx="3211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panose="02020400000000000000" pitchFamily="18" charset="-128"/>
                <a:ea typeface="游明朝" panose="02020400000000000000" pitchFamily="18" charset="-128"/>
              </a:rPr>
              <a:t>26,000,000</a:t>
            </a:r>
            <a:endParaRPr lang="ja-JP" altLang="en-US" sz="4000" b="1">
              <a:solidFill>
                <a:srgbClr val="0A1239"/>
              </a:solidFill>
              <a:latin typeface="游明朝" panose="02020400000000000000" pitchFamily="18" charset="-128"/>
              <a:ea typeface="游明朝" panose="02020400000000000000" pitchFamily="18" charset="-128"/>
            </a:endParaRPr>
          </a:p>
        </p:txBody>
      </p:sp>
      <p:sp>
        <p:nvSpPr>
          <p:cNvPr id="17414" name="正方形/長方形 23">
            <a:extLst>
              <a:ext uri="{FF2B5EF4-FFF2-40B4-BE49-F238E27FC236}">
                <a16:creationId xmlns:a16="http://schemas.microsoft.com/office/drawing/2014/main" id="{289BCE16-E94D-44FF-93B6-A40CD471BE11}"/>
              </a:ext>
            </a:extLst>
          </p:cNvPr>
          <p:cNvSpPr>
            <a:spLocks noChangeArrowheads="1"/>
          </p:cNvSpPr>
          <p:nvPr/>
        </p:nvSpPr>
        <p:spPr bwMode="auto">
          <a:xfrm>
            <a:off x="5441950" y="1454150"/>
            <a:ext cx="10271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台</a:t>
            </a:r>
          </a:p>
        </p:txBody>
      </p:sp>
      <p:sp>
        <p:nvSpPr>
          <p:cNvPr id="17415" name="正方形/長方形 24">
            <a:extLst>
              <a:ext uri="{FF2B5EF4-FFF2-40B4-BE49-F238E27FC236}">
                <a16:creationId xmlns:a16="http://schemas.microsoft.com/office/drawing/2014/main" id="{DC30C500-E5AB-4A84-B2CE-0920C769D236}"/>
              </a:ext>
            </a:extLst>
          </p:cNvPr>
          <p:cNvSpPr>
            <a:spLocks noChangeArrowheads="1"/>
          </p:cNvSpPr>
          <p:nvPr/>
        </p:nvSpPr>
        <p:spPr bwMode="auto">
          <a:xfrm>
            <a:off x="9466263" y="1449388"/>
            <a:ext cx="10271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人</a:t>
            </a:r>
          </a:p>
        </p:txBody>
      </p:sp>
      <p:sp>
        <p:nvSpPr>
          <p:cNvPr id="17416" name="正方形/長方形 25">
            <a:extLst>
              <a:ext uri="{FF2B5EF4-FFF2-40B4-BE49-F238E27FC236}">
                <a16:creationId xmlns:a16="http://schemas.microsoft.com/office/drawing/2014/main" id="{65C36477-0F25-4D6F-A164-AC66B666D506}"/>
              </a:ext>
            </a:extLst>
          </p:cNvPr>
          <p:cNvSpPr>
            <a:spLocks noChangeArrowheads="1"/>
          </p:cNvSpPr>
          <p:nvPr/>
        </p:nvSpPr>
        <p:spPr bwMode="auto">
          <a:xfrm>
            <a:off x="9197975" y="993775"/>
            <a:ext cx="10271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3000" b="1" dirty="0">
                <a:solidFill>
                  <a:srgbClr val="0A1239"/>
                </a:solidFill>
                <a:latin typeface="游明朝 Demibold" panose="02020600000000000000" pitchFamily="18" charset="-128"/>
                <a:ea typeface="游明朝 Demibold" panose="02020600000000000000" pitchFamily="18" charset="-128"/>
              </a:rPr>
              <a:t>〜</a:t>
            </a:r>
            <a:endParaRPr lang="ja-JP" altLang="en-US" sz="3000" b="1">
              <a:solidFill>
                <a:srgbClr val="0A1239"/>
              </a:solidFill>
              <a:latin typeface="游明朝 Demibold" panose="02020600000000000000" pitchFamily="18" charset="-128"/>
              <a:ea typeface="游明朝 Demibold" panose="02020600000000000000" pitchFamily="18" charset="-128"/>
            </a:endParaRPr>
          </a:p>
        </p:txBody>
      </p:sp>
      <p:sp>
        <p:nvSpPr>
          <p:cNvPr id="27" name="正方形/長方形 26">
            <a:extLst>
              <a:ext uri="{FF2B5EF4-FFF2-40B4-BE49-F238E27FC236}">
                <a16:creationId xmlns:a16="http://schemas.microsoft.com/office/drawing/2014/main" id="{F7A6EEE2-64D4-4C01-9653-1CDA12339C72}"/>
              </a:ext>
            </a:extLst>
          </p:cNvPr>
          <p:cNvSpPr/>
          <p:nvPr/>
        </p:nvSpPr>
        <p:spPr>
          <a:xfrm>
            <a:off x="3705225" y="450850"/>
            <a:ext cx="2460625"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サイネージ導入台数</a:t>
            </a:r>
          </a:p>
        </p:txBody>
      </p:sp>
      <p:sp>
        <p:nvSpPr>
          <p:cNvPr id="28" name="正方形/長方形 27">
            <a:extLst>
              <a:ext uri="{FF2B5EF4-FFF2-40B4-BE49-F238E27FC236}">
                <a16:creationId xmlns:a16="http://schemas.microsoft.com/office/drawing/2014/main" id="{56D74073-2917-4C4E-AD2C-46CAFABFBFC6}"/>
              </a:ext>
            </a:extLst>
          </p:cNvPr>
          <p:cNvSpPr/>
          <p:nvPr/>
        </p:nvSpPr>
        <p:spPr>
          <a:xfrm>
            <a:off x="6165850" y="457200"/>
            <a:ext cx="396875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月間のベリーチ人数</a:t>
            </a:r>
          </a:p>
        </p:txBody>
      </p:sp>
      <p:sp>
        <p:nvSpPr>
          <p:cNvPr id="29" name="正方形/長方形 28">
            <a:extLst>
              <a:ext uri="{FF2B5EF4-FFF2-40B4-BE49-F238E27FC236}">
                <a16:creationId xmlns:a16="http://schemas.microsoft.com/office/drawing/2014/main" id="{B1416ED1-410F-4233-AA7C-5F94A8A7C686}"/>
              </a:ext>
            </a:extLst>
          </p:cNvPr>
          <p:cNvSpPr/>
          <p:nvPr/>
        </p:nvSpPr>
        <p:spPr>
          <a:xfrm>
            <a:off x="8291513" y="1981200"/>
            <a:ext cx="812800" cy="214313"/>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台数内訳</a:t>
            </a:r>
          </a:p>
        </p:txBody>
      </p:sp>
      <p:sp>
        <p:nvSpPr>
          <p:cNvPr id="32" name="正方形/長方形 31">
            <a:extLst>
              <a:ext uri="{FF2B5EF4-FFF2-40B4-BE49-F238E27FC236}">
                <a16:creationId xmlns:a16="http://schemas.microsoft.com/office/drawing/2014/main" id="{E543706A-A313-456C-8460-4ACCB9811084}"/>
              </a:ext>
            </a:extLst>
          </p:cNvPr>
          <p:cNvSpPr/>
          <p:nvPr/>
        </p:nvSpPr>
        <p:spPr>
          <a:xfrm>
            <a:off x="1579563" y="444500"/>
            <a:ext cx="2125662"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都市名</a:t>
            </a:r>
          </a:p>
        </p:txBody>
      </p:sp>
      <p:sp>
        <p:nvSpPr>
          <p:cNvPr id="33" name="正方形/長方形 32">
            <a:extLst>
              <a:ext uri="{FF2B5EF4-FFF2-40B4-BE49-F238E27FC236}">
                <a16:creationId xmlns:a16="http://schemas.microsoft.com/office/drawing/2014/main" id="{B57AF18E-C285-45C0-8A5F-AB0974094ACF}"/>
              </a:ext>
            </a:extLst>
          </p:cNvPr>
          <p:cNvSpPr/>
          <p:nvPr/>
        </p:nvSpPr>
        <p:spPr>
          <a:xfrm>
            <a:off x="557213" y="450850"/>
            <a:ext cx="101600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地域数</a:t>
            </a:r>
          </a:p>
        </p:txBody>
      </p:sp>
      <p:pic>
        <p:nvPicPr>
          <p:cNvPr id="17422" name="図 3">
            <a:extLst>
              <a:ext uri="{FF2B5EF4-FFF2-40B4-BE49-F238E27FC236}">
                <a16:creationId xmlns:a16="http://schemas.microsoft.com/office/drawing/2014/main" id="{99F80D5D-ECC6-4517-9097-99B72D1790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97525" y="2516188"/>
            <a:ext cx="26892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3" name="グループ化 48">
            <a:extLst>
              <a:ext uri="{FF2B5EF4-FFF2-40B4-BE49-F238E27FC236}">
                <a16:creationId xmlns:a16="http://schemas.microsoft.com/office/drawing/2014/main" id="{85F07F10-C27F-494D-AFC2-8B59E66677F2}"/>
              </a:ext>
            </a:extLst>
          </p:cNvPr>
          <p:cNvGrpSpPr>
            <a:grpSpLocks/>
          </p:cNvGrpSpPr>
          <p:nvPr/>
        </p:nvGrpSpPr>
        <p:grpSpPr bwMode="auto">
          <a:xfrm>
            <a:off x="8291513" y="2141538"/>
            <a:ext cx="3043237" cy="1468437"/>
            <a:chOff x="8477610" y="2324922"/>
            <a:chExt cx="3041971" cy="1468886"/>
          </a:xfrm>
        </p:grpSpPr>
        <p:grpSp>
          <p:nvGrpSpPr>
            <p:cNvPr id="17463" name="グループ化 16">
              <a:extLst>
                <a:ext uri="{FF2B5EF4-FFF2-40B4-BE49-F238E27FC236}">
                  <a16:creationId xmlns:a16="http://schemas.microsoft.com/office/drawing/2014/main" id="{FDE74E38-945A-48AD-BD07-96E408CDCA4F}"/>
                </a:ext>
              </a:extLst>
            </p:cNvPr>
            <p:cNvGrpSpPr>
              <a:grpSpLocks/>
            </p:cNvGrpSpPr>
            <p:nvPr/>
          </p:nvGrpSpPr>
          <p:grpSpPr bwMode="auto">
            <a:xfrm>
              <a:off x="10073368" y="2350809"/>
              <a:ext cx="1446213" cy="1442999"/>
              <a:chOff x="10073368" y="2350809"/>
              <a:chExt cx="1446213" cy="1442999"/>
            </a:xfrm>
          </p:grpSpPr>
          <p:sp>
            <p:nvSpPr>
              <p:cNvPr id="17474" name="正方形/長方形 34">
                <a:extLst>
                  <a:ext uri="{FF2B5EF4-FFF2-40B4-BE49-F238E27FC236}">
                    <a16:creationId xmlns:a16="http://schemas.microsoft.com/office/drawing/2014/main" id="{8B2318E2-89E3-440C-9802-D1144A9CEB8A}"/>
                  </a:ext>
                </a:extLst>
              </p:cNvPr>
              <p:cNvSpPr>
                <a:spLocks noChangeArrowheads="1"/>
              </p:cNvSpPr>
              <p:nvPr/>
            </p:nvSpPr>
            <p:spPr bwMode="auto">
              <a:xfrm>
                <a:off x="10073368" y="2350809"/>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75" name="正方形/長方形 36">
                <a:extLst>
                  <a:ext uri="{FF2B5EF4-FFF2-40B4-BE49-F238E27FC236}">
                    <a16:creationId xmlns:a16="http://schemas.microsoft.com/office/drawing/2014/main" id="{05F39939-6636-4AB5-8D1E-412A6EEC3BE8}"/>
                  </a:ext>
                </a:extLst>
              </p:cNvPr>
              <p:cNvSpPr>
                <a:spLocks noChangeArrowheads="1"/>
              </p:cNvSpPr>
              <p:nvPr/>
            </p:nvSpPr>
            <p:spPr bwMode="auto">
              <a:xfrm>
                <a:off x="10073368" y="2537054"/>
                <a:ext cx="1446213" cy="125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4" name="グループ化 15">
              <a:extLst>
                <a:ext uri="{FF2B5EF4-FFF2-40B4-BE49-F238E27FC236}">
                  <a16:creationId xmlns:a16="http://schemas.microsoft.com/office/drawing/2014/main" id="{A07A7B72-03EF-47A6-A4DE-8EAAA2B33FF9}"/>
                </a:ext>
              </a:extLst>
            </p:cNvPr>
            <p:cNvGrpSpPr>
              <a:grpSpLocks/>
            </p:cNvGrpSpPr>
            <p:nvPr/>
          </p:nvGrpSpPr>
          <p:grpSpPr bwMode="auto">
            <a:xfrm>
              <a:off x="8477610" y="2324922"/>
              <a:ext cx="1778847" cy="1335417"/>
              <a:chOff x="8477610" y="2324922"/>
              <a:chExt cx="1778847" cy="1335417"/>
            </a:xfrm>
          </p:grpSpPr>
          <p:grpSp>
            <p:nvGrpSpPr>
              <p:cNvPr id="17465" name="グループ化 6">
                <a:extLst>
                  <a:ext uri="{FF2B5EF4-FFF2-40B4-BE49-F238E27FC236}">
                    <a16:creationId xmlns:a16="http://schemas.microsoft.com/office/drawing/2014/main" id="{B3879190-B982-4E1C-8D43-6A1E10E7D872}"/>
                  </a:ext>
                </a:extLst>
              </p:cNvPr>
              <p:cNvGrpSpPr>
                <a:grpSpLocks/>
              </p:cNvGrpSpPr>
              <p:nvPr/>
            </p:nvGrpSpPr>
            <p:grpSpPr bwMode="auto">
              <a:xfrm>
                <a:off x="8477610" y="2541588"/>
                <a:ext cx="1446213" cy="1107996"/>
                <a:chOff x="8448675" y="2541588"/>
                <a:chExt cx="1446213" cy="1107996"/>
              </a:xfrm>
            </p:grpSpPr>
            <p:sp>
              <p:nvSpPr>
                <p:cNvPr id="17472" name="正方形/長方形 30">
                  <a:extLst>
                    <a:ext uri="{FF2B5EF4-FFF2-40B4-BE49-F238E27FC236}">
                      <a16:creationId xmlns:a16="http://schemas.microsoft.com/office/drawing/2014/main" id="{B48E6A4C-F539-4B33-8E70-896BB1DCD998}"/>
                    </a:ext>
                  </a:extLst>
                </p:cNvPr>
                <p:cNvSpPr>
                  <a:spLocks noChangeArrowheads="1"/>
                </p:cNvSpPr>
                <p:nvPr/>
              </p:nvSpPr>
              <p:spPr bwMode="auto">
                <a:xfrm>
                  <a:off x="8448675" y="2541588"/>
                  <a:ext cx="144621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日本交通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帝都自動車交通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東京無線協同組合</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日の丸交通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東都自動車</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個人タクシｰ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その他</a:t>
                  </a:r>
                </a:p>
              </p:txBody>
            </p:sp>
            <p:sp>
              <p:nvSpPr>
                <p:cNvPr id="17473" name="正方形/長方形 37">
                  <a:extLst>
                    <a:ext uri="{FF2B5EF4-FFF2-40B4-BE49-F238E27FC236}">
                      <a16:creationId xmlns:a16="http://schemas.microsoft.com/office/drawing/2014/main" id="{F784E928-CBD4-4822-B652-8005B1E45586}"/>
                    </a:ext>
                  </a:extLst>
                </p:cNvPr>
                <p:cNvSpPr>
                  <a:spLocks noChangeArrowheads="1"/>
                </p:cNvSpPr>
                <p:nvPr/>
              </p:nvSpPr>
              <p:spPr bwMode="auto">
                <a:xfrm>
                  <a:off x="8843059" y="2541588"/>
                  <a:ext cx="95023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6" name="グループ化 14">
                <a:extLst>
                  <a:ext uri="{FF2B5EF4-FFF2-40B4-BE49-F238E27FC236}">
                    <a16:creationId xmlns:a16="http://schemas.microsoft.com/office/drawing/2014/main" id="{FA9EB3EC-ABAF-4F7E-8071-DF6FB0E15F74}"/>
                  </a:ext>
                </a:extLst>
              </p:cNvPr>
              <p:cNvGrpSpPr>
                <a:grpSpLocks/>
              </p:cNvGrpSpPr>
              <p:nvPr/>
            </p:nvGrpSpPr>
            <p:grpSpPr bwMode="auto">
              <a:xfrm>
                <a:off x="8480784" y="2324922"/>
                <a:ext cx="1775673" cy="1335417"/>
                <a:chOff x="8480784" y="2324922"/>
                <a:chExt cx="1775673" cy="1335417"/>
              </a:xfrm>
            </p:grpSpPr>
            <p:sp>
              <p:nvSpPr>
                <p:cNvPr id="30" name="正方形/長方形 29">
                  <a:extLst>
                    <a:ext uri="{FF2B5EF4-FFF2-40B4-BE49-F238E27FC236}">
                      <a16:creationId xmlns:a16="http://schemas.microsoft.com/office/drawing/2014/main" id="{89F8258A-F080-4990-ACEE-FDFE0092BDE8}"/>
                    </a:ext>
                  </a:extLst>
                </p:cNvPr>
                <p:cNvSpPr/>
                <p:nvPr/>
              </p:nvSpPr>
              <p:spPr>
                <a:xfrm>
                  <a:off x="8480784" y="2324922"/>
                  <a:ext cx="812462" cy="246137"/>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東京都内</a:t>
                  </a:r>
                </a:p>
              </p:txBody>
            </p:sp>
            <p:grpSp>
              <p:nvGrpSpPr>
                <p:cNvPr id="17468" name="グループ化 5">
                  <a:extLst>
                    <a:ext uri="{FF2B5EF4-FFF2-40B4-BE49-F238E27FC236}">
                      <a16:creationId xmlns:a16="http://schemas.microsoft.com/office/drawing/2014/main" id="{9028AD3D-FF6B-47E8-AFE8-D65019D83B6A}"/>
                    </a:ext>
                  </a:extLst>
                </p:cNvPr>
                <p:cNvGrpSpPr>
                  <a:grpSpLocks/>
                </p:cNvGrpSpPr>
                <p:nvPr/>
              </p:nvGrpSpPr>
              <p:grpSpPr bwMode="auto">
                <a:xfrm>
                  <a:off x="9399563" y="2331274"/>
                  <a:ext cx="814049" cy="1329065"/>
                  <a:chOff x="9399563" y="2331274"/>
                  <a:chExt cx="814049" cy="1329065"/>
                </a:xfrm>
              </p:grpSpPr>
              <p:sp>
                <p:nvSpPr>
                  <p:cNvPr id="34" name="正方形/長方形 33">
                    <a:extLst>
                      <a:ext uri="{FF2B5EF4-FFF2-40B4-BE49-F238E27FC236}">
                        <a16:creationId xmlns:a16="http://schemas.microsoft.com/office/drawing/2014/main" id="{A79752BC-4EF1-4EAF-9136-0A5003DAE64D}"/>
                      </a:ext>
                    </a:extLst>
                  </p:cNvPr>
                  <p:cNvSpPr/>
                  <p:nvPr/>
                </p:nvSpPr>
                <p:spPr>
                  <a:xfrm>
                    <a:off x="9399563" y="2331274"/>
                    <a:ext cx="814049" cy="246137"/>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20,000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36" name="正方形/長方形 35">
                    <a:extLst>
                      <a:ext uri="{FF2B5EF4-FFF2-40B4-BE49-F238E27FC236}">
                        <a16:creationId xmlns:a16="http://schemas.microsoft.com/office/drawing/2014/main" id="{419B31E1-CC42-4EF7-B014-21411851C1EA}"/>
                      </a:ext>
                    </a:extLst>
                  </p:cNvPr>
                  <p:cNvSpPr/>
                  <p:nvPr/>
                </p:nvSpPr>
                <p:spPr>
                  <a:xfrm>
                    <a:off x="9399563" y="2552004"/>
                    <a:ext cx="814049" cy="1108335"/>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1,300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4,000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3,300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 name="直線コネクタ 8">
                  <a:extLst>
                    <a:ext uri="{FF2B5EF4-FFF2-40B4-BE49-F238E27FC236}">
                      <a16:creationId xmlns:a16="http://schemas.microsoft.com/office/drawing/2014/main" id="{B5B130C3-490E-4EB5-9523-037D345519AA}"/>
                    </a:ext>
                  </a:extLst>
                </p:cNvPr>
                <p:cNvCxnSpPr>
                  <a:cxnSpLocks/>
                </p:cNvCxnSpPr>
                <p:nvPr/>
              </p:nvCxnSpPr>
              <p:spPr>
                <a:xfrm>
                  <a:off x="8564886" y="2550416"/>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grpSp>
        <p:nvGrpSpPr>
          <p:cNvPr id="17424" name="グループ化 55">
            <a:extLst>
              <a:ext uri="{FF2B5EF4-FFF2-40B4-BE49-F238E27FC236}">
                <a16:creationId xmlns:a16="http://schemas.microsoft.com/office/drawing/2014/main" id="{A68A86B4-D941-4589-A6F1-562673E46533}"/>
              </a:ext>
            </a:extLst>
          </p:cNvPr>
          <p:cNvGrpSpPr>
            <a:grpSpLocks/>
          </p:cNvGrpSpPr>
          <p:nvPr/>
        </p:nvGrpSpPr>
        <p:grpSpPr bwMode="auto">
          <a:xfrm>
            <a:off x="8291513" y="3478213"/>
            <a:ext cx="3043237" cy="2068512"/>
            <a:chOff x="8477610" y="3899079"/>
            <a:chExt cx="3041971" cy="2068455"/>
          </a:xfrm>
        </p:grpSpPr>
        <p:grpSp>
          <p:nvGrpSpPr>
            <p:cNvPr id="17448" name="グループ化 82">
              <a:extLst>
                <a:ext uri="{FF2B5EF4-FFF2-40B4-BE49-F238E27FC236}">
                  <a16:creationId xmlns:a16="http://schemas.microsoft.com/office/drawing/2014/main" id="{03E2B156-4DBF-46C8-AB2C-A96D066CAF1B}"/>
                </a:ext>
              </a:extLst>
            </p:cNvPr>
            <p:cNvGrpSpPr>
              <a:grpSpLocks/>
            </p:cNvGrpSpPr>
            <p:nvPr/>
          </p:nvGrpSpPr>
          <p:grpSpPr bwMode="auto">
            <a:xfrm>
              <a:off x="8477610" y="3899079"/>
              <a:ext cx="3041971" cy="2068455"/>
              <a:chOff x="8477610" y="2324922"/>
              <a:chExt cx="3041971" cy="2068455"/>
            </a:xfrm>
          </p:grpSpPr>
          <p:grpSp>
            <p:nvGrpSpPr>
              <p:cNvPr id="17450" name="グループ化 83">
                <a:extLst>
                  <a:ext uri="{FF2B5EF4-FFF2-40B4-BE49-F238E27FC236}">
                    <a16:creationId xmlns:a16="http://schemas.microsoft.com/office/drawing/2014/main" id="{2F332470-380F-4619-AEE0-05948C0BD0EB}"/>
                  </a:ext>
                </a:extLst>
              </p:cNvPr>
              <p:cNvGrpSpPr>
                <a:grpSpLocks/>
              </p:cNvGrpSpPr>
              <p:nvPr/>
            </p:nvGrpSpPr>
            <p:grpSpPr bwMode="auto">
              <a:xfrm>
                <a:off x="10073368" y="2345022"/>
                <a:ext cx="1446213" cy="1895062"/>
                <a:chOff x="10073368" y="2345022"/>
                <a:chExt cx="1446213" cy="1895062"/>
              </a:xfrm>
            </p:grpSpPr>
            <p:sp>
              <p:nvSpPr>
                <p:cNvPr id="17461" name="正方形/長方形 94">
                  <a:extLst>
                    <a:ext uri="{FF2B5EF4-FFF2-40B4-BE49-F238E27FC236}">
                      <a16:creationId xmlns:a16="http://schemas.microsoft.com/office/drawing/2014/main" id="{9373E078-950C-4C75-B627-AC67C88B3589}"/>
                    </a:ext>
                  </a:extLst>
                </p:cNvPr>
                <p:cNvSpPr>
                  <a:spLocks noChangeArrowheads="1"/>
                </p:cNvSpPr>
                <p:nvPr/>
              </p:nvSpPr>
              <p:spPr bwMode="auto">
                <a:xfrm>
                  <a:off x="10073368" y="2345022"/>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62" name="正方形/長方形 95">
                  <a:extLst>
                    <a:ext uri="{FF2B5EF4-FFF2-40B4-BE49-F238E27FC236}">
                      <a16:creationId xmlns:a16="http://schemas.microsoft.com/office/drawing/2014/main" id="{CA2E70E6-1A6D-4D0A-A2FA-0FE48C5FE31D}"/>
                    </a:ext>
                  </a:extLst>
                </p:cNvPr>
                <p:cNvSpPr>
                  <a:spLocks noChangeArrowheads="1"/>
                </p:cNvSpPr>
                <p:nvPr/>
              </p:nvSpPr>
              <p:spPr bwMode="auto">
                <a:xfrm>
                  <a:off x="10073368" y="253705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grpSp>
          <p:grpSp>
            <p:nvGrpSpPr>
              <p:cNvPr id="17451" name="グループ化 84">
                <a:extLst>
                  <a:ext uri="{FF2B5EF4-FFF2-40B4-BE49-F238E27FC236}">
                    <a16:creationId xmlns:a16="http://schemas.microsoft.com/office/drawing/2014/main" id="{98D7C081-A955-46A9-8A24-D075758B9A90}"/>
                  </a:ext>
                </a:extLst>
              </p:cNvPr>
              <p:cNvGrpSpPr>
                <a:grpSpLocks/>
              </p:cNvGrpSpPr>
              <p:nvPr/>
            </p:nvGrpSpPr>
            <p:grpSpPr bwMode="auto">
              <a:xfrm>
                <a:off x="8477610" y="2324922"/>
                <a:ext cx="1778999" cy="2068455"/>
                <a:chOff x="8477610" y="2324922"/>
                <a:chExt cx="1778999" cy="2068455"/>
              </a:xfrm>
            </p:grpSpPr>
            <p:grpSp>
              <p:nvGrpSpPr>
                <p:cNvPr id="17452" name="グループ化 85">
                  <a:extLst>
                    <a:ext uri="{FF2B5EF4-FFF2-40B4-BE49-F238E27FC236}">
                      <a16:creationId xmlns:a16="http://schemas.microsoft.com/office/drawing/2014/main" id="{30DEE749-C0E5-454F-89BF-3CD2BB9C2EE1}"/>
                    </a:ext>
                  </a:extLst>
                </p:cNvPr>
                <p:cNvGrpSpPr>
                  <a:grpSpLocks/>
                </p:cNvGrpSpPr>
                <p:nvPr/>
              </p:nvGrpSpPr>
              <p:grpSpPr bwMode="auto">
                <a:xfrm>
                  <a:off x="8477610" y="2541588"/>
                  <a:ext cx="1446213" cy="1851789"/>
                  <a:chOff x="8448675" y="2541588"/>
                  <a:chExt cx="1446213" cy="1851789"/>
                </a:xfrm>
              </p:grpSpPr>
              <p:sp>
                <p:nvSpPr>
                  <p:cNvPr id="17459" name="正方形/長方形 92">
                    <a:extLst>
                      <a:ext uri="{FF2B5EF4-FFF2-40B4-BE49-F238E27FC236}">
                        <a16:creationId xmlns:a16="http://schemas.microsoft.com/office/drawing/2014/main" id="{2B4779D8-3594-4F04-9308-AD528FCCAEE2}"/>
                      </a:ext>
                    </a:extLst>
                  </p:cNvPr>
                  <p:cNvSpPr>
                    <a:spLocks noChangeArrowheads="1"/>
                  </p:cNvSpPr>
                  <p:nvPr/>
                </p:nvSpPr>
                <p:spPr bwMode="auto">
                  <a:xfrm>
                    <a:off x="8448675" y="2541588"/>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札幌</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仙台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神奈川</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埼玉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千葉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名古屋</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京都</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大阪</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神戸</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広島</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福岡</a:t>
                    </a:r>
                  </a:p>
                </p:txBody>
              </p:sp>
              <p:sp>
                <p:nvSpPr>
                  <p:cNvPr id="17460" name="正方形/長方形 93">
                    <a:extLst>
                      <a:ext uri="{FF2B5EF4-FFF2-40B4-BE49-F238E27FC236}">
                        <a16:creationId xmlns:a16="http://schemas.microsoft.com/office/drawing/2014/main" id="{3B3CD0F5-C2C1-4090-AF0F-ED8A35FFD27A}"/>
                      </a:ext>
                    </a:extLst>
                  </p:cNvPr>
                  <p:cNvSpPr>
                    <a:spLocks noChangeArrowheads="1"/>
                  </p:cNvSpPr>
                  <p:nvPr/>
                </p:nvSpPr>
                <p:spPr bwMode="auto">
                  <a:xfrm>
                    <a:off x="8683440" y="2541588"/>
                    <a:ext cx="950230" cy="18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endParaRPr lang="en-US" altLang="ja-JP" sz="800" dirty="0">
                      <a:solidFill>
                        <a:srgbClr val="0A1239"/>
                      </a:solidFill>
                      <a:latin typeface="游明朝" panose="02020400000000000000" pitchFamily="18" charset="-128"/>
                      <a:ea typeface="游明朝" panose="02020400000000000000" pitchFamily="18" charset="-128"/>
                    </a:endParaRPr>
                  </a:p>
                </p:txBody>
              </p:sp>
            </p:grpSp>
            <p:grpSp>
              <p:nvGrpSpPr>
                <p:cNvPr id="17453" name="グループ化 86">
                  <a:extLst>
                    <a:ext uri="{FF2B5EF4-FFF2-40B4-BE49-F238E27FC236}">
                      <a16:creationId xmlns:a16="http://schemas.microsoft.com/office/drawing/2014/main" id="{03483DD2-622D-4721-A3C7-A001E0329760}"/>
                    </a:ext>
                  </a:extLst>
                </p:cNvPr>
                <p:cNvGrpSpPr>
                  <a:grpSpLocks/>
                </p:cNvGrpSpPr>
                <p:nvPr/>
              </p:nvGrpSpPr>
              <p:grpSpPr bwMode="auto">
                <a:xfrm>
                  <a:off x="8480785" y="2324922"/>
                  <a:ext cx="1775824" cy="1928992"/>
                  <a:chOff x="8480785" y="2324922"/>
                  <a:chExt cx="1775824" cy="1928992"/>
                </a:xfrm>
              </p:grpSpPr>
              <p:sp>
                <p:nvSpPr>
                  <p:cNvPr id="88" name="正方形/長方形 87">
                    <a:extLst>
                      <a:ext uri="{FF2B5EF4-FFF2-40B4-BE49-F238E27FC236}">
                        <a16:creationId xmlns:a16="http://schemas.microsoft.com/office/drawing/2014/main" id="{08CDFC9B-891C-4D07-B912-2BEB1FCE8158}"/>
                      </a:ext>
                    </a:extLst>
                  </p:cNvPr>
                  <p:cNvSpPr/>
                  <p:nvPr/>
                </p:nvSpPr>
                <p:spPr>
                  <a:xfrm>
                    <a:off x="8480784" y="2324922"/>
                    <a:ext cx="812462" cy="246055"/>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主要都市</a:t>
                    </a:r>
                  </a:p>
                </p:txBody>
              </p:sp>
              <p:grpSp>
                <p:nvGrpSpPr>
                  <p:cNvPr id="17455" name="グループ化 88">
                    <a:extLst>
                      <a:ext uri="{FF2B5EF4-FFF2-40B4-BE49-F238E27FC236}">
                        <a16:creationId xmlns:a16="http://schemas.microsoft.com/office/drawing/2014/main" id="{5643638A-D47A-41CA-904E-77894D645DCE}"/>
                      </a:ext>
                    </a:extLst>
                  </p:cNvPr>
                  <p:cNvGrpSpPr>
                    <a:grpSpLocks/>
                  </p:cNvGrpSpPr>
                  <p:nvPr/>
                </p:nvGrpSpPr>
                <p:grpSpPr bwMode="auto">
                  <a:xfrm>
                    <a:off x="9400268" y="2330709"/>
                    <a:ext cx="812800" cy="1923205"/>
                    <a:chOff x="9400268" y="2330709"/>
                    <a:chExt cx="812800" cy="1923205"/>
                  </a:xfrm>
                </p:grpSpPr>
                <p:sp>
                  <p:nvSpPr>
                    <p:cNvPr id="91" name="正方形/長方形 90">
                      <a:extLst>
                        <a:ext uri="{FF2B5EF4-FFF2-40B4-BE49-F238E27FC236}">
                          <a16:creationId xmlns:a16="http://schemas.microsoft.com/office/drawing/2014/main" id="{6D7C7528-3D9A-40BA-A238-AD8805D4D704}"/>
                        </a:ext>
                      </a:extLst>
                    </p:cNvPr>
                    <p:cNvSpPr/>
                    <p:nvPr/>
                  </p:nvSpPr>
                  <p:spPr>
                    <a:xfrm>
                      <a:off x="9399563" y="2331272"/>
                      <a:ext cx="814049" cy="246055"/>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32,000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92" name="正方形/長方形 91">
                      <a:extLst>
                        <a:ext uri="{FF2B5EF4-FFF2-40B4-BE49-F238E27FC236}">
                          <a16:creationId xmlns:a16="http://schemas.microsoft.com/office/drawing/2014/main" id="{88BD26D2-807C-4D5D-AF29-D967AC2EA69A}"/>
                        </a:ext>
                      </a:extLst>
                    </p:cNvPr>
                    <p:cNvSpPr/>
                    <p:nvPr/>
                  </p:nvSpPr>
                  <p:spPr>
                    <a:xfrm>
                      <a:off x="9399563" y="2551928"/>
                      <a:ext cx="814049" cy="1701753"/>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600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0" name="直線コネクタ 89">
                    <a:extLst>
                      <a:ext uri="{FF2B5EF4-FFF2-40B4-BE49-F238E27FC236}">
                        <a16:creationId xmlns:a16="http://schemas.microsoft.com/office/drawing/2014/main" id="{E0C5D594-BE49-4A9C-BD91-E243166EF49B}"/>
                      </a:ext>
                    </a:extLst>
                  </p:cNvPr>
                  <p:cNvCxnSpPr>
                    <a:cxnSpLocks/>
                  </p:cNvCxnSpPr>
                  <p:nvPr/>
                </p:nvCxnSpPr>
                <p:spPr>
                  <a:xfrm>
                    <a:off x="8564886" y="2550341"/>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sp>
          <p:nvSpPr>
            <p:cNvPr id="17449" name="正方形/長方形 96">
              <a:extLst>
                <a:ext uri="{FF2B5EF4-FFF2-40B4-BE49-F238E27FC236}">
                  <a16:creationId xmlns:a16="http://schemas.microsoft.com/office/drawing/2014/main" id="{9D127849-0AE8-4090-8368-5EBEF3134E30}"/>
                </a:ext>
              </a:extLst>
            </p:cNvPr>
            <p:cNvSpPr>
              <a:spLocks noChangeArrowheads="1"/>
            </p:cNvSpPr>
            <p:nvPr/>
          </p:nvSpPr>
          <p:spPr bwMode="auto">
            <a:xfrm>
              <a:off x="9555273" y="412184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p:txBody>
        </p:sp>
      </p:grpSp>
      <p:sp>
        <p:nvSpPr>
          <p:cNvPr id="99" name="正方形/長方形 98">
            <a:extLst>
              <a:ext uri="{FF2B5EF4-FFF2-40B4-BE49-F238E27FC236}">
                <a16:creationId xmlns:a16="http://schemas.microsoft.com/office/drawing/2014/main" id="{D0C5A9CD-3075-40F4-B689-D01F45503EC9}"/>
              </a:ext>
            </a:extLst>
          </p:cNvPr>
          <p:cNvSpPr/>
          <p:nvPr/>
        </p:nvSpPr>
        <p:spPr>
          <a:xfrm>
            <a:off x="6477000" y="4687888"/>
            <a:ext cx="812800" cy="215900"/>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全国</a:t>
            </a:r>
            <a:r>
              <a:rPr lang="en-US" altLang="ja-JP" sz="800" spc="100" dirty="0">
                <a:solidFill>
                  <a:srgbClr val="2B3A5B"/>
                </a:solidFill>
                <a:latin typeface="游明朝" panose="02020400000000000000" pitchFamily="18" charset="-128"/>
                <a:ea typeface="游明朝" panose="02020400000000000000" pitchFamily="18" charset="-128"/>
              </a:rPr>
              <a:t>12</a:t>
            </a:r>
            <a:r>
              <a:rPr lang="ja-JP" altLang="en-US" sz="800" spc="100">
                <a:solidFill>
                  <a:srgbClr val="2B3A5B"/>
                </a:solidFill>
                <a:latin typeface="游明朝" panose="02020400000000000000" pitchFamily="18" charset="-128"/>
                <a:ea typeface="游明朝" panose="02020400000000000000" pitchFamily="18" charset="-128"/>
              </a:rPr>
              <a:t>都市</a:t>
            </a:r>
          </a:p>
        </p:txBody>
      </p:sp>
      <p:sp>
        <p:nvSpPr>
          <p:cNvPr id="100" name="テキスト ボックス 10">
            <a:extLst>
              <a:ext uri="{FF2B5EF4-FFF2-40B4-BE49-F238E27FC236}">
                <a16:creationId xmlns:a16="http://schemas.microsoft.com/office/drawing/2014/main" id="{89A806AB-D8AC-4120-B767-E9E27BF8CB7D}"/>
              </a:ext>
            </a:extLst>
          </p:cNvPr>
          <p:cNvSpPr txBox="1">
            <a:spLocks noChangeArrowheads="1"/>
          </p:cNvSpPr>
          <p:nvPr/>
        </p:nvSpPr>
        <p:spPr bwMode="auto">
          <a:xfrm>
            <a:off x="471488" y="5438775"/>
            <a:ext cx="9577387" cy="707886"/>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月間のベリーチ人数は想定です。タクシーの営業／稼働状況により変動します。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提供エリア外への乗車もございます。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上記都市以外でも静岡、岐阜、三重、滋賀、茨城、奈良、徳島、金沢、富山で</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若干数サイネージを設置しているタクシーがございます。</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01" name="テキスト ボックス 10">
            <a:extLst>
              <a:ext uri="{FF2B5EF4-FFF2-40B4-BE49-F238E27FC236}">
                <a16:creationId xmlns:a16="http://schemas.microsoft.com/office/drawing/2014/main" id="{49DC9790-4809-4AA3-82CC-3AF3A072B24F}"/>
              </a:ext>
            </a:extLst>
          </p:cNvPr>
          <p:cNvSpPr txBox="1">
            <a:spLocks noChangeArrowheads="1"/>
          </p:cNvSpPr>
          <p:nvPr/>
        </p:nvSpPr>
        <p:spPr bwMode="auto">
          <a:xfrm>
            <a:off x="5238750" y="5446713"/>
            <a:ext cx="5254625" cy="46196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追加導入の時期は前後する可能性がございます。</a:t>
            </a:r>
          </a:p>
          <a:p>
            <a:pPr eaLnBrk="1" hangingPunct="1">
              <a:buFont typeface=".LucidaGrandeUI"/>
              <a:buChar char="※"/>
              <a:defRPr/>
            </a:pP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設置台数は</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2021</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年</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10</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月時点想定であり、変更、変動する可能性がございます。</a:t>
            </a:r>
          </a:p>
          <a:p>
            <a:pPr eaLnBrk="1" hangingPunct="1">
              <a:buFont typeface=".LucidaGrandeUI"/>
              <a:buChar char="※"/>
              <a:defRPr/>
            </a:pPr>
            <a:endParaRPr lang="ja-JP" altLang="en-US" sz="80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5" name="タイトル 4">
            <a:extLst>
              <a:ext uri="{FF2B5EF4-FFF2-40B4-BE49-F238E27FC236}">
                <a16:creationId xmlns:a16="http://schemas.microsoft.com/office/drawing/2014/main" id="{9BCD72EC-D085-4673-A24C-CEB8B098337E}"/>
              </a:ext>
            </a:extLst>
          </p:cNvPr>
          <p:cNvSpPr>
            <a:spLocks noGrp="1"/>
          </p:cNvSpPr>
          <p:nvPr>
            <p:ph type="title"/>
          </p:nvPr>
        </p:nvSpPr>
        <p:spPr>
          <a:xfrm>
            <a:off x="52388" y="7043642"/>
            <a:ext cx="10587037" cy="363728"/>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国内</a:t>
            </a:r>
            <a:r>
              <a:rPr lang="en-US" altLang="ja-JP" dirty="0">
                <a:solidFill>
                  <a:srgbClr val="7F7F7F"/>
                </a:solidFill>
                <a:latin typeface="游明朝" panose="02020400000000000000" pitchFamily="18" charset="-128"/>
                <a:ea typeface="游明朝" panose="02020400000000000000" pitchFamily="18" charset="-128"/>
              </a:rPr>
              <a:t>No.1 </a:t>
            </a:r>
            <a:r>
              <a:rPr lang="ja-JP" altLang="en-US">
                <a:solidFill>
                  <a:srgbClr val="7F7F7F"/>
                </a:solidFill>
                <a:latin typeface="游明朝" panose="02020400000000000000" pitchFamily="18" charset="-128"/>
                <a:ea typeface="游明朝" panose="02020400000000000000" pitchFamily="18" charset="-128"/>
              </a:rPr>
              <a:t>タクシー・サイネージメディア　</a:t>
            </a:r>
            <a:r>
              <a:rPr lang="en-US" altLang="ja-JP" dirty="0">
                <a:solidFill>
                  <a:srgbClr val="7F7F7F"/>
                </a:solidFill>
                <a:latin typeface="游明朝" panose="02020400000000000000" pitchFamily="18" charset="-128"/>
                <a:ea typeface="游明朝" panose="02020400000000000000" pitchFamily="18" charset="-128"/>
              </a:rPr>
              <a:t>〜</a:t>
            </a:r>
            <a:r>
              <a:rPr lang="ja-JP" altLang="en-US">
                <a:solidFill>
                  <a:srgbClr val="7F7F7F"/>
                </a:solidFill>
                <a:latin typeface="游明朝" panose="02020400000000000000" pitchFamily="18" charset="-128"/>
                <a:ea typeface="游明朝" panose="02020400000000000000" pitchFamily="18" charset="-128"/>
              </a:rPr>
              <a:t>東京および国内での設置台数最多</a:t>
            </a:r>
            <a:r>
              <a:rPr lang="en-US" altLang="ja-JP" dirty="0">
                <a:solidFill>
                  <a:srgbClr val="7F7F7F"/>
                </a:solidFill>
                <a:latin typeface="游明朝" panose="02020400000000000000" pitchFamily="18" charset="-128"/>
                <a:ea typeface="游明朝" panose="02020400000000000000" pitchFamily="18" charset="-128"/>
              </a:rPr>
              <a:t>〜</a:t>
            </a:r>
            <a:endParaRPr lang="ja-JP" altLang="en-US">
              <a:solidFill>
                <a:srgbClr val="7F7F7F"/>
              </a:solidFill>
              <a:latin typeface="游明朝" panose="02020400000000000000" pitchFamily="18" charset="-128"/>
              <a:ea typeface="游明朝" panose="02020400000000000000" pitchFamily="18" charset="-128"/>
            </a:endParaRPr>
          </a:p>
        </p:txBody>
      </p:sp>
      <p:sp>
        <p:nvSpPr>
          <p:cNvPr id="6" name="テキスト プレースホルダー 5">
            <a:extLst>
              <a:ext uri="{FF2B5EF4-FFF2-40B4-BE49-F238E27FC236}">
                <a16:creationId xmlns:a16="http://schemas.microsoft.com/office/drawing/2014/main" id="{23FDC00C-4880-4BC8-93CA-93BE5DCD8ED8}"/>
              </a:ext>
            </a:extLst>
          </p:cNvPr>
          <p:cNvSpPr>
            <a:spLocks noGrp="1"/>
          </p:cNvSpPr>
          <p:nvPr>
            <p:ph type="body" sz="quarter" idx="10"/>
          </p:nvPr>
        </p:nvSpPr>
        <p:spPr>
          <a:xfrm>
            <a:off x="773113" y="6599403"/>
            <a:ext cx="9145587" cy="291771"/>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a:t>
            </a:r>
            <a:r>
              <a:rPr lang="en-US" altLang="ja-JP" dirty="0">
                <a:latin typeface="游明朝 Demibold" panose="02020600000000000000" pitchFamily="18" charset="-128"/>
                <a:ea typeface="游明朝 Demibold" panose="02020600000000000000" pitchFamily="18" charset="-128"/>
              </a:rPr>
              <a:t>12</a:t>
            </a:r>
            <a:r>
              <a:rPr>
                <a:latin typeface="游明朝 Demibold" panose="02020600000000000000" pitchFamily="18" charset="-128"/>
                <a:ea typeface="游明朝 Demibold" panose="02020600000000000000" pitchFamily="18" charset="-128"/>
              </a:rPr>
              <a:t>都市に展開</a:t>
            </a:r>
          </a:p>
        </p:txBody>
      </p:sp>
      <p:grpSp>
        <p:nvGrpSpPr>
          <p:cNvPr id="17430" name="グループ化 51">
            <a:extLst>
              <a:ext uri="{FF2B5EF4-FFF2-40B4-BE49-F238E27FC236}">
                <a16:creationId xmlns:a16="http://schemas.microsoft.com/office/drawing/2014/main" id="{5B85192A-618D-4D10-AB84-4BF5265A2033}"/>
              </a:ext>
            </a:extLst>
          </p:cNvPr>
          <p:cNvGrpSpPr>
            <a:grpSpLocks/>
          </p:cNvGrpSpPr>
          <p:nvPr/>
        </p:nvGrpSpPr>
        <p:grpSpPr bwMode="auto">
          <a:xfrm>
            <a:off x="560388" y="2112963"/>
            <a:ext cx="4926012" cy="3092450"/>
            <a:chOff x="533400" y="2044166"/>
            <a:chExt cx="4926185" cy="3092007"/>
          </a:xfrm>
        </p:grpSpPr>
        <p:pic>
          <p:nvPicPr>
            <p:cNvPr id="17436" name="図 2" descr="建物, 家, 市, 町 が含まれている画像&#10;&#10;自動的に生成された説明">
              <a:extLst>
                <a:ext uri="{FF2B5EF4-FFF2-40B4-BE49-F238E27FC236}">
                  <a16:creationId xmlns:a16="http://schemas.microsoft.com/office/drawing/2014/main" id="{8B7AC6E3-6FA5-4BD7-82D7-B84F0F776F2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2044166"/>
              <a:ext cx="1612079" cy="74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図 6" descr="屋外, 建物, 市, 跡 が含まれている画像&#10;&#10;自動的に生成された説明">
              <a:extLst>
                <a:ext uri="{FF2B5EF4-FFF2-40B4-BE49-F238E27FC236}">
                  <a16:creationId xmlns:a16="http://schemas.microsoft.com/office/drawing/2014/main" id="{9B4CFB8E-8AF5-471F-A220-3638E9A6B0B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92731"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図 9" descr="建物, 屋外, 市, 道路 が含まれている画像&#10;&#10;自動的に生成された説明">
              <a:extLst>
                <a:ext uri="{FF2B5EF4-FFF2-40B4-BE49-F238E27FC236}">
                  <a16:creationId xmlns:a16="http://schemas.microsoft.com/office/drawing/2014/main" id="{3F0D2D87-6590-4DC5-916E-4246AC6769B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52273"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図 11" descr="屋外, 建物, 道路, 跡 が含まれている画像&#10;&#10;自動的に生成された説明">
              <a:extLst>
                <a:ext uri="{FF2B5EF4-FFF2-40B4-BE49-F238E27FC236}">
                  <a16:creationId xmlns:a16="http://schemas.microsoft.com/office/drawing/2014/main" id="{1A02BB97-A52B-4786-8B2B-E7040C82F2F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3400"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図 13" descr="建物, 座る, テーブル, ブルー が含まれている画像&#10;&#10;自動的に生成された説明">
              <a:extLst>
                <a:ext uri="{FF2B5EF4-FFF2-40B4-BE49-F238E27FC236}">
                  <a16:creationId xmlns:a16="http://schemas.microsoft.com/office/drawing/2014/main" id="{F6E47118-04EE-4B98-9D94-7B1F7908496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192731"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図 15" descr="屋外, 建物, ストリート, 家 が含まれている画像&#10;&#10;自動的に生成された説明">
              <a:extLst>
                <a:ext uri="{FF2B5EF4-FFF2-40B4-BE49-F238E27FC236}">
                  <a16:creationId xmlns:a16="http://schemas.microsoft.com/office/drawing/2014/main" id="{08E44521-2540-4C71-9E26-A712EB8CB58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852273"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図 30" descr="屋外, いっぱい, テーブル, ストリート が含まれている画像&#10;&#10;自動的に生成された説明">
              <a:extLst>
                <a:ext uri="{FF2B5EF4-FFF2-40B4-BE49-F238E27FC236}">
                  <a16:creationId xmlns:a16="http://schemas.microsoft.com/office/drawing/2014/main" id="{4603F0A2-24E3-4DC7-9237-C44FC0F95298}"/>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33400"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図 36" descr="屋外, 水, 建物, 川 が含まれている画像&#10;&#10;自動的に生成された説明">
              <a:extLst>
                <a:ext uri="{FF2B5EF4-FFF2-40B4-BE49-F238E27FC236}">
                  <a16:creationId xmlns:a16="http://schemas.microsoft.com/office/drawing/2014/main" id="{B6DB8215-BF56-4BCD-A676-64A9E8DC403C}"/>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92731"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図 38" descr="川と橋とビル&#10;&#10;自動的に生成された説明">
              <a:extLst>
                <a:ext uri="{FF2B5EF4-FFF2-40B4-BE49-F238E27FC236}">
                  <a16:creationId xmlns:a16="http://schemas.microsoft.com/office/drawing/2014/main" id="{7C7C82F2-67BA-43CC-B6F2-7447AA78674B}"/>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852273"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5" name="図 40" descr="屋外, 市, 建物, 大きい が含まれている画像&#10;&#10;自動的に生成された説明">
              <a:extLst>
                <a:ext uri="{FF2B5EF4-FFF2-40B4-BE49-F238E27FC236}">
                  <a16:creationId xmlns:a16="http://schemas.microsoft.com/office/drawing/2014/main" id="{D28FCB6B-F9E5-4F38-B415-D0E78E063272}"/>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33400"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6" name="図 42" descr="屋外, 建物, 市, 道路 が含まれている画像&#10;&#10;自動的に生成された説明">
              <a:extLst>
                <a:ext uri="{FF2B5EF4-FFF2-40B4-BE49-F238E27FC236}">
                  <a16:creationId xmlns:a16="http://schemas.microsoft.com/office/drawing/2014/main" id="{597E92FF-804D-4AA5-A57B-BFDFCBD6DE2C}"/>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192731"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7" name="図 44" descr="屋外, 建物, 雪, ストリート が含まれている画像&#10;&#10;自動的に生成された説明">
              <a:extLst>
                <a:ext uri="{FF2B5EF4-FFF2-40B4-BE49-F238E27FC236}">
                  <a16:creationId xmlns:a16="http://schemas.microsoft.com/office/drawing/2014/main" id="{82EC0267-45DD-4B9A-B5D3-81BC26D4466A}"/>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852273"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 name="正方形/長方形 78">
            <a:extLst>
              <a:ext uri="{FF2B5EF4-FFF2-40B4-BE49-F238E27FC236}">
                <a16:creationId xmlns:a16="http://schemas.microsoft.com/office/drawing/2014/main" id="{5F1B26AB-E948-4946-A1D3-E4BF25D690C7}"/>
              </a:ext>
            </a:extLst>
          </p:cNvPr>
          <p:cNvSpPr/>
          <p:nvPr/>
        </p:nvSpPr>
        <p:spPr>
          <a:xfrm>
            <a:off x="557213" y="431800"/>
            <a:ext cx="9577387" cy="1452563"/>
          </a:xfrm>
          <a:prstGeom prst="rect">
            <a:avLst/>
          </a:prstGeom>
          <a:noFill/>
          <a:ln w="15875">
            <a:solidFill>
              <a:srgbClr val="0F0E22"/>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cxnSp>
        <p:nvCxnSpPr>
          <p:cNvPr id="51" name="直線コネクタ 50">
            <a:extLst>
              <a:ext uri="{FF2B5EF4-FFF2-40B4-BE49-F238E27FC236}">
                <a16:creationId xmlns:a16="http://schemas.microsoft.com/office/drawing/2014/main" id="{F159AF97-F70B-43A3-9CFA-0260ADB94BF0}"/>
              </a:ext>
            </a:extLst>
          </p:cNvPr>
          <p:cNvCxnSpPr/>
          <p:nvPr/>
        </p:nvCxnSpPr>
        <p:spPr>
          <a:xfrm>
            <a:off x="15875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BB82C9A2-D84B-4084-A03B-1FEB3D834211}"/>
              </a:ext>
            </a:extLst>
          </p:cNvPr>
          <p:cNvCxnSpPr/>
          <p:nvPr/>
        </p:nvCxnSpPr>
        <p:spPr>
          <a:xfrm>
            <a:off x="37211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561A47AA-2042-4746-9E0B-EC3342633168}"/>
              </a:ext>
            </a:extLst>
          </p:cNvPr>
          <p:cNvCxnSpPr/>
          <p:nvPr/>
        </p:nvCxnSpPr>
        <p:spPr>
          <a:xfrm>
            <a:off x="616585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4EEF0F6-7D93-4270-8C0D-415CDAF87D62}"/>
              </a:ext>
            </a:extLst>
          </p:cNvPr>
          <p:cNvCxnSpPr/>
          <p:nvPr/>
        </p:nvCxnSpPr>
        <p:spPr>
          <a:xfrm>
            <a:off x="557213" y="673100"/>
            <a:ext cx="9577387" cy="0"/>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図 4" descr="屋外, 道路, 建物, ストリート が含まれている画像&#10;&#10;自動的に生成された説明">
            <a:extLst>
              <a:ext uri="{FF2B5EF4-FFF2-40B4-BE49-F238E27FC236}">
                <a16:creationId xmlns:a16="http://schemas.microsoft.com/office/drawing/2014/main" id="{6AF4CF0E-98F2-452A-8371-2E870AFB7AA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8325" y="433388"/>
            <a:ext cx="36703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0">
            <a:extLst>
              <a:ext uri="{FF2B5EF4-FFF2-40B4-BE49-F238E27FC236}">
                <a16:creationId xmlns:a16="http://schemas.microsoft.com/office/drawing/2014/main" id="{2E3EE433-FDCD-4005-8236-5A584DF4D017}"/>
              </a:ext>
            </a:extLst>
          </p:cNvPr>
          <p:cNvSpPr txBox="1"/>
          <p:nvPr/>
        </p:nvSpPr>
        <p:spPr>
          <a:xfrm rot="5400000">
            <a:off x="-330200" y="4311651"/>
            <a:ext cx="1133475" cy="215900"/>
          </a:xfrm>
          <a:prstGeom prst="rect">
            <a:avLst/>
          </a:prstGeom>
          <a:noFill/>
        </p:spPr>
        <p:txBody>
          <a:bodyPr>
            <a:spAutoFit/>
          </a:bodyPr>
          <a:lstStyle/>
          <a:p>
            <a:pPr algn="ctr" eaLnBrk="1" fontAlgn="auto" hangingPunct="1">
              <a:spcBef>
                <a:spcPts val="0"/>
              </a:spcBef>
              <a:spcAft>
                <a:spcPts val="0"/>
              </a:spcAft>
              <a:defRPr/>
            </a:pPr>
            <a:r>
              <a:rPr kumimoji="1" lang="en-US" altLang="ja-JP" sz="800" spc="100" dirty="0">
                <a:solidFill>
                  <a:schemeClr val="bg1"/>
                </a:solidFill>
                <a:latin typeface="+mn-lt"/>
              </a:rPr>
              <a:t>IRIS INC.</a:t>
            </a:r>
            <a:endParaRPr kumimoji="1" lang="ja-JP" altLang="en-US" sz="800" spc="100">
              <a:solidFill>
                <a:schemeClr val="bg1"/>
              </a:solidFill>
              <a:latin typeface="+mn-lt"/>
            </a:endParaRPr>
          </a:p>
        </p:txBody>
      </p:sp>
      <p:grpSp>
        <p:nvGrpSpPr>
          <p:cNvPr id="19460" name="グループ化 10">
            <a:extLst>
              <a:ext uri="{FF2B5EF4-FFF2-40B4-BE49-F238E27FC236}">
                <a16:creationId xmlns:a16="http://schemas.microsoft.com/office/drawing/2014/main" id="{31B7953F-31CC-45B7-9842-5685A022CCE2}"/>
              </a:ext>
            </a:extLst>
          </p:cNvPr>
          <p:cNvGrpSpPr>
            <a:grpSpLocks/>
          </p:cNvGrpSpPr>
          <p:nvPr/>
        </p:nvGrpSpPr>
        <p:grpSpPr bwMode="auto">
          <a:xfrm>
            <a:off x="4284663" y="417513"/>
            <a:ext cx="3543300" cy="465137"/>
            <a:chOff x="4284663" y="417441"/>
            <a:chExt cx="3542601" cy="465192"/>
          </a:xfrm>
        </p:grpSpPr>
        <p:sp>
          <p:nvSpPr>
            <p:cNvPr id="19492" name="직사각형 15">
              <a:extLst>
                <a:ext uri="{FF2B5EF4-FFF2-40B4-BE49-F238E27FC236}">
                  <a16:creationId xmlns:a16="http://schemas.microsoft.com/office/drawing/2014/main" id="{EB682B94-45BA-4D9F-B785-39F40F82F49A}"/>
                </a:ext>
              </a:extLst>
            </p:cNvPr>
            <p:cNvSpPr>
              <a:spLocks noChangeArrowheads="1"/>
            </p:cNvSpPr>
            <p:nvPr/>
          </p:nvSpPr>
          <p:spPr bwMode="auto">
            <a:xfrm>
              <a:off x="4284663" y="417441"/>
              <a:ext cx="3542601" cy="46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日本交通専用タクシー乗り場</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4" name="直線コネクタ 23">
              <a:extLst>
                <a:ext uri="{FF2B5EF4-FFF2-40B4-BE49-F238E27FC236}">
                  <a16:creationId xmlns:a16="http://schemas.microsoft.com/office/drawing/2014/main" id="{4D802C59-1D5D-45EB-8DDA-B638B6E3D89B}"/>
                </a:ext>
              </a:extLst>
            </p:cNvPr>
            <p:cNvCxnSpPr>
              <a:cxnSpLocks/>
            </p:cNvCxnSpPr>
            <p:nvPr/>
          </p:nvCxnSpPr>
          <p:spPr>
            <a:xfrm>
              <a:off x="4395766" y="882633"/>
              <a:ext cx="328547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61" name="グループ化 25">
            <a:extLst>
              <a:ext uri="{FF2B5EF4-FFF2-40B4-BE49-F238E27FC236}">
                <a16:creationId xmlns:a16="http://schemas.microsoft.com/office/drawing/2014/main" id="{1BC985A3-54A3-4990-9EE6-200F05A91EC0}"/>
              </a:ext>
            </a:extLst>
          </p:cNvPr>
          <p:cNvGrpSpPr>
            <a:grpSpLocks/>
          </p:cNvGrpSpPr>
          <p:nvPr/>
        </p:nvGrpSpPr>
        <p:grpSpPr bwMode="auto">
          <a:xfrm>
            <a:off x="4330700" y="204788"/>
            <a:ext cx="3497263" cy="2735262"/>
            <a:chOff x="4284663" y="304313"/>
            <a:chExt cx="3496882" cy="2734730"/>
          </a:xfrm>
        </p:grpSpPr>
        <p:sp>
          <p:nvSpPr>
            <p:cNvPr id="13" name="正方形/長方形 12">
              <a:extLst>
                <a:ext uri="{FF2B5EF4-FFF2-40B4-BE49-F238E27FC236}">
                  <a16:creationId xmlns:a16="http://schemas.microsoft.com/office/drawing/2014/main" id="{9419E0DF-7E8D-46B5-B7FF-74FDBB4BB705}"/>
                </a:ext>
              </a:extLst>
            </p:cNvPr>
            <p:cNvSpPr/>
            <p:nvPr/>
          </p:nvSpPr>
          <p:spPr>
            <a:xfrm>
              <a:off x="4284663" y="1310592"/>
              <a:ext cx="3396880" cy="172845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六本木ヒルズ</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（日の丸交通と共同運用）</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虎ノ門ヒルズ</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大手町フィナンシャルシティ</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グランキューブ</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東京日本橋タワー</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東京汐留ビルディング</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東京ガーデンテラス紀尾井町</a:t>
              </a:r>
            </a:p>
          </p:txBody>
        </p:sp>
        <p:sp>
          <p:nvSpPr>
            <p:cNvPr id="32" name="正方形/長方形 31">
              <a:extLst>
                <a:ext uri="{FF2B5EF4-FFF2-40B4-BE49-F238E27FC236}">
                  <a16:creationId xmlns:a16="http://schemas.microsoft.com/office/drawing/2014/main" id="{282C2D08-769A-43C3-9791-D4ABA6AB0196}"/>
                </a:ext>
              </a:extLst>
            </p:cNvPr>
            <p:cNvSpPr/>
            <p:nvPr/>
          </p:nvSpPr>
          <p:spPr>
            <a:xfrm>
              <a:off x="4284663" y="1018549"/>
              <a:ext cx="1933364" cy="38410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sp>
          <p:nvSpPr>
            <p:cNvPr id="55" name="正方形/長方形 54">
              <a:extLst>
                <a:ext uri="{FF2B5EF4-FFF2-40B4-BE49-F238E27FC236}">
                  <a16:creationId xmlns:a16="http://schemas.microsoft.com/office/drawing/2014/main" id="{2697527E-E12E-4564-9E27-0DA19F925277}"/>
                </a:ext>
              </a:extLst>
            </p:cNvPr>
            <p:cNvSpPr/>
            <p:nvPr/>
          </p:nvSpPr>
          <p:spPr>
            <a:xfrm>
              <a:off x="6118026" y="304313"/>
              <a:ext cx="1663519" cy="301566"/>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40</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grpSp>
      <p:grpSp>
        <p:nvGrpSpPr>
          <p:cNvPr id="19462" name="グループ化 36">
            <a:extLst>
              <a:ext uri="{FF2B5EF4-FFF2-40B4-BE49-F238E27FC236}">
                <a16:creationId xmlns:a16="http://schemas.microsoft.com/office/drawing/2014/main" id="{6C84CD37-07C5-4537-A7C5-79B0D086E147}"/>
              </a:ext>
            </a:extLst>
          </p:cNvPr>
          <p:cNvGrpSpPr>
            <a:grpSpLocks/>
          </p:cNvGrpSpPr>
          <p:nvPr/>
        </p:nvGrpSpPr>
        <p:grpSpPr bwMode="auto">
          <a:xfrm>
            <a:off x="4330700" y="3084513"/>
            <a:ext cx="3395663" cy="1190625"/>
            <a:chOff x="4284663" y="1018013"/>
            <a:chExt cx="3396297" cy="1190033"/>
          </a:xfrm>
        </p:grpSpPr>
        <p:sp>
          <p:nvSpPr>
            <p:cNvPr id="38" name="正方形/長方形 37">
              <a:extLst>
                <a:ext uri="{FF2B5EF4-FFF2-40B4-BE49-F238E27FC236}">
                  <a16:creationId xmlns:a16="http://schemas.microsoft.com/office/drawing/2014/main" id="{220EACF8-EA0D-4F8A-A75F-7B24F7990230}"/>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グランドハイアット東京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ザ・リッツ・カールトン東京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シャングリ・ラ・ホテル東京</a:t>
              </a:r>
            </a:p>
          </p:txBody>
        </p:sp>
        <p:sp>
          <p:nvSpPr>
            <p:cNvPr id="39" name="正方形/長方形 38">
              <a:extLst>
                <a:ext uri="{FF2B5EF4-FFF2-40B4-BE49-F238E27FC236}">
                  <a16:creationId xmlns:a16="http://schemas.microsoft.com/office/drawing/2014/main" id="{7C67ACA1-E90F-4864-BB04-124910AC5287}"/>
                </a:ext>
              </a:extLst>
            </p:cNvPr>
            <p:cNvSpPr/>
            <p:nvPr/>
          </p:nvSpPr>
          <p:spPr>
            <a:xfrm>
              <a:off x="4284663" y="1018013"/>
              <a:ext cx="1933936" cy="38557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高級ホテル</a:t>
              </a:r>
            </a:p>
          </p:txBody>
        </p:sp>
      </p:grpSp>
      <p:grpSp>
        <p:nvGrpSpPr>
          <p:cNvPr id="19463" name="グループ化 40">
            <a:extLst>
              <a:ext uri="{FF2B5EF4-FFF2-40B4-BE49-F238E27FC236}">
                <a16:creationId xmlns:a16="http://schemas.microsoft.com/office/drawing/2014/main" id="{85F13B8E-FAC1-432E-B357-805DB731D528}"/>
              </a:ext>
            </a:extLst>
          </p:cNvPr>
          <p:cNvGrpSpPr>
            <a:grpSpLocks/>
          </p:cNvGrpSpPr>
          <p:nvPr/>
        </p:nvGrpSpPr>
        <p:grpSpPr bwMode="auto">
          <a:xfrm>
            <a:off x="4330700" y="4467225"/>
            <a:ext cx="3395663" cy="1190625"/>
            <a:chOff x="4284663" y="1018013"/>
            <a:chExt cx="3396297" cy="1190033"/>
          </a:xfrm>
        </p:grpSpPr>
        <p:sp>
          <p:nvSpPr>
            <p:cNvPr id="42" name="正方形/長方形 41">
              <a:extLst>
                <a:ext uri="{FF2B5EF4-FFF2-40B4-BE49-F238E27FC236}">
                  <a16:creationId xmlns:a16="http://schemas.microsoft.com/office/drawing/2014/main" id="{9203BDA1-95FC-4B1E-916A-57B58D662CC4}"/>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代官山</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T-SITE</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慶應義塾大学病院</a:t>
              </a:r>
            </a:p>
          </p:txBody>
        </p:sp>
        <p:sp>
          <p:nvSpPr>
            <p:cNvPr id="43" name="正方形/長方形 42">
              <a:extLst>
                <a:ext uri="{FF2B5EF4-FFF2-40B4-BE49-F238E27FC236}">
                  <a16:creationId xmlns:a16="http://schemas.microsoft.com/office/drawing/2014/main" id="{AA238F6B-0F7D-46ED-890B-602251BF3CA0}"/>
                </a:ext>
              </a:extLst>
            </p:cNvPr>
            <p:cNvSpPr/>
            <p:nvPr/>
          </p:nvSpPr>
          <p:spPr>
            <a:xfrm>
              <a:off x="4284663" y="1018013"/>
              <a:ext cx="1933936" cy="385571"/>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nvGrpSpPr>
          <p:cNvPr id="19464" name="グループ化 30">
            <a:extLst>
              <a:ext uri="{FF2B5EF4-FFF2-40B4-BE49-F238E27FC236}">
                <a16:creationId xmlns:a16="http://schemas.microsoft.com/office/drawing/2014/main" id="{BDB768FE-5EA8-4B17-9B22-FF6F1FAC5064}"/>
              </a:ext>
            </a:extLst>
          </p:cNvPr>
          <p:cNvGrpSpPr>
            <a:grpSpLocks/>
          </p:cNvGrpSpPr>
          <p:nvPr/>
        </p:nvGrpSpPr>
        <p:grpSpPr bwMode="auto">
          <a:xfrm>
            <a:off x="7923213" y="417513"/>
            <a:ext cx="3543300" cy="2201862"/>
            <a:chOff x="8042847" y="417441"/>
            <a:chExt cx="3542601" cy="2201186"/>
          </a:xfrm>
        </p:grpSpPr>
        <p:grpSp>
          <p:nvGrpSpPr>
            <p:cNvPr id="19476" name="グループ化 6">
              <a:extLst>
                <a:ext uri="{FF2B5EF4-FFF2-40B4-BE49-F238E27FC236}">
                  <a16:creationId xmlns:a16="http://schemas.microsoft.com/office/drawing/2014/main" id="{AB762CE1-B90E-426D-96D1-AAA90F90764F}"/>
                </a:ext>
              </a:extLst>
            </p:cNvPr>
            <p:cNvGrpSpPr>
              <a:grpSpLocks/>
            </p:cNvGrpSpPr>
            <p:nvPr/>
          </p:nvGrpSpPr>
          <p:grpSpPr bwMode="auto">
            <a:xfrm>
              <a:off x="8042847" y="417441"/>
              <a:ext cx="3542601" cy="465192"/>
              <a:chOff x="8042847" y="417441"/>
              <a:chExt cx="3542601" cy="465192"/>
            </a:xfrm>
          </p:grpSpPr>
          <p:sp>
            <p:nvSpPr>
              <p:cNvPr id="19483" name="직사각형 15">
                <a:extLst>
                  <a:ext uri="{FF2B5EF4-FFF2-40B4-BE49-F238E27FC236}">
                    <a16:creationId xmlns:a16="http://schemas.microsoft.com/office/drawing/2014/main" id="{27B74BE5-3F11-4130-B585-6AC4F4CE35E5}"/>
                  </a:ext>
                </a:extLst>
              </p:cNvPr>
              <p:cNvSpPr>
                <a:spLocks noChangeArrowheads="1"/>
              </p:cNvSpPr>
              <p:nvPr/>
            </p:nvSpPr>
            <p:spPr bwMode="auto">
              <a:xfrm>
                <a:off x="8042847" y="417441"/>
                <a:ext cx="3542601" cy="46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帝都自動車交通</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5" name="直線コネクタ 24">
                <a:extLst>
                  <a:ext uri="{FF2B5EF4-FFF2-40B4-BE49-F238E27FC236}">
                    <a16:creationId xmlns:a16="http://schemas.microsoft.com/office/drawing/2014/main" id="{9C5B34B3-F18E-46E5-B7D5-A41982616EDA}"/>
                  </a:ext>
                </a:extLst>
              </p:cNvPr>
              <p:cNvCxnSpPr>
                <a:cxnSpLocks/>
              </p:cNvCxnSpPr>
              <p:nvPr/>
            </p:nvCxnSpPr>
            <p:spPr>
              <a:xfrm>
                <a:off x="8134904" y="882435"/>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7" name="グループ化 43">
              <a:extLst>
                <a:ext uri="{FF2B5EF4-FFF2-40B4-BE49-F238E27FC236}">
                  <a16:creationId xmlns:a16="http://schemas.microsoft.com/office/drawing/2014/main" id="{77004D8B-5099-4253-81B3-4992D37097B3}"/>
                </a:ext>
              </a:extLst>
            </p:cNvPr>
            <p:cNvGrpSpPr>
              <a:grpSpLocks/>
            </p:cNvGrpSpPr>
            <p:nvPr/>
          </p:nvGrpSpPr>
          <p:grpSpPr bwMode="auto">
            <a:xfrm>
              <a:off x="8134287" y="919209"/>
              <a:ext cx="3396297" cy="636035"/>
              <a:chOff x="4284663" y="1018013"/>
              <a:chExt cx="3396297" cy="636035"/>
            </a:xfrm>
          </p:grpSpPr>
          <p:sp>
            <p:nvSpPr>
              <p:cNvPr id="45" name="正方形/長方形 44">
                <a:extLst>
                  <a:ext uri="{FF2B5EF4-FFF2-40B4-BE49-F238E27FC236}">
                    <a16:creationId xmlns:a16="http://schemas.microsoft.com/office/drawing/2014/main" id="{A93156B7-D046-4807-9474-57608585AF68}"/>
                  </a:ext>
                </a:extLst>
              </p:cNvPr>
              <p:cNvSpPr/>
              <p:nvPr/>
            </p:nvSpPr>
            <p:spPr>
              <a:xfrm>
                <a:off x="4285280" y="1309752"/>
                <a:ext cx="3394992" cy="34438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汐留シティセンター</a:t>
                </a:r>
              </a:p>
            </p:txBody>
          </p:sp>
          <p:sp>
            <p:nvSpPr>
              <p:cNvPr id="46" name="正方形/長方形 45">
                <a:extLst>
                  <a:ext uri="{FF2B5EF4-FFF2-40B4-BE49-F238E27FC236}">
                    <a16:creationId xmlns:a16="http://schemas.microsoft.com/office/drawing/2014/main" id="{8F42C4E1-2A95-4C2C-85FE-04636E9FE9F2}"/>
                  </a:ext>
                </a:extLst>
              </p:cNvPr>
              <p:cNvSpPr/>
              <p:nvPr/>
            </p:nvSpPr>
            <p:spPr>
              <a:xfrm>
                <a:off x="4285280" y="1017741"/>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grpSp>
        <p:grpSp>
          <p:nvGrpSpPr>
            <p:cNvPr id="19478" name="グループ化 46">
              <a:extLst>
                <a:ext uri="{FF2B5EF4-FFF2-40B4-BE49-F238E27FC236}">
                  <a16:creationId xmlns:a16="http://schemas.microsoft.com/office/drawing/2014/main" id="{EAC1C443-F049-4285-9714-64706E4D68B0}"/>
                </a:ext>
              </a:extLst>
            </p:cNvPr>
            <p:cNvGrpSpPr>
              <a:grpSpLocks/>
            </p:cNvGrpSpPr>
            <p:nvPr/>
          </p:nvGrpSpPr>
          <p:grpSpPr bwMode="auto">
            <a:xfrm>
              <a:off x="8134287" y="1705593"/>
              <a:ext cx="3396297" cy="913034"/>
              <a:chOff x="4284663" y="1018013"/>
              <a:chExt cx="3396297" cy="913034"/>
            </a:xfrm>
          </p:grpSpPr>
          <p:sp>
            <p:nvSpPr>
              <p:cNvPr id="48" name="正方形/長方形 47">
                <a:extLst>
                  <a:ext uri="{FF2B5EF4-FFF2-40B4-BE49-F238E27FC236}">
                    <a16:creationId xmlns:a16="http://schemas.microsoft.com/office/drawing/2014/main" id="{7AA71F45-E5CD-418D-B3F6-ECDF18284DB3}"/>
                  </a:ext>
                </a:extLst>
              </p:cNvPr>
              <p:cNvSpPr/>
              <p:nvPr/>
            </p:nvSpPr>
            <p:spPr>
              <a:xfrm>
                <a:off x="4285280" y="1310525"/>
                <a:ext cx="3394992" cy="620522"/>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銀座ナイン</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号館内</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東京ミッドタウン</a:t>
                </a:r>
              </a:p>
            </p:txBody>
          </p:sp>
          <p:sp>
            <p:nvSpPr>
              <p:cNvPr id="49" name="正方形/長方形 48">
                <a:extLst>
                  <a:ext uri="{FF2B5EF4-FFF2-40B4-BE49-F238E27FC236}">
                    <a16:creationId xmlns:a16="http://schemas.microsoft.com/office/drawing/2014/main" id="{783EFDB7-0EAB-403F-984F-A1A71EBC0139}"/>
                  </a:ext>
                </a:extLst>
              </p:cNvPr>
              <p:cNvSpPr/>
              <p:nvPr/>
            </p:nvSpPr>
            <p:spPr>
              <a:xfrm>
                <a:off x="4285280" y="1018515"/>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a:t>
                </a:r>
              </a:p>
            </p:txBody>
          </p:sp>
        </p:grpSp>
      </p:grpSp>
      <p:grpSp>
        <p:nvGrpSpPr>
          <p:cNvPr id="19465" name="グループ化 29">
            <a:extLst>
              <a:ext uri="{FF2B5EF4-FFF2-40B4-BE49-F238E27FC236}">
                <a16:creationId xmlns:a16="http://schemas.microsoft.com/office/drawing/2014/main" id="{2A3A7B69-33AA-4A3A-AD09-03A074A73263}"/>
              </a:ext>
            </a:extLst>
          </p:cNvPr>
          <p:cNvGrpSpPr>
            <a:grpSpLocks/>
          </p:cNvGrpSpPr>
          <p:nvPr/>
        </p:nvGrpSpPr>
        <p:grpSpPr bwMode="auto">
          <a:xfrm>
            <a:off x="7923213" y="3286125"/>
            <a:ext cx="3543300" cy="1654175"/>
            <a:chOff x="8042847" y="3069201"/>
            <a:chExt cx="3542601" cy="1655225"/>
          </a:xfrm>
        </p:grpSpPr>
        <p:grpSp>
          <p:nvGrpSpPr>
            <p:cNvPr id="19470" name="グループ化 26">
              <a:extLst>
                <a:ext uri="{FF2B5EF4-FFF2-40B4-BE49-F238E27FC236}">
                  <a16:creationId xmlns:a16="http://schemas.microsoft.com/office/drawing/2014/main" id="{C3027685-68D2-4D34-BE19-EF5D62266D15}"/>
                </a:ext>
              </a:extLst>
            </p:cNvPr>
            <p:cNvGrpSpPr>
              <a:grpSpLocks/>
            </p:cNvGrpSpPr>
            <p:nvPr/>
          </p:nvGrpSpPr>
          <p:grpSpPr bwMode="auto">
            <a:xfrm>
              <a:off x="8042847" y="3069201"/>
              <a:ext cx="3542601" cy="465192"/>
              <a:chOff x="8042847" y="417441"/>
              <a:chExt cx="3542601" cy="465192"/>
            </a:xfrm>
          </p:grpSpPr>
          <p:sp>
            <p:nvSpPr>
              <p:cNvPr id="19474" name="직사각형 15">
                <a:extLst>
                  <a:ext uri="{FF2B5EF4-FFF2-40B4-BE49-F238E27FC236}">
                    <a16:creationId xmlns:a16="http://schemas.microsoft.com/office/drawing/2014/main" id="{FF594D42-658B-4E09-A692-27AF94AEE401}"/>
                  </a:ext>
                </a:extLst>
              </p:cNvPr>
              <p:cNvSpPr>
                <a:spLocks noChangeArrowheads="1"/>
              </p:cNvSpPr>
              <p:nvPr/>
            </p:nvSpPr>
            <p:spPr bwMode="auto">
              <a:xfrm>
                <a:off x="8042847" y="417441"/>
                <a:ext cx="3542601" cy="46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東京無線協同組合</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9" name="直線コネクタ 28">
                <a:extLst>
                  <a:ext uri="{FF2B5EF4-FFF2-40B4-BE49-F238E27FC236}">
                    <a16:creationId xmlns:a16="http://schemas.microsoft.com/office/drawing/2014/main" id="{4D6A40BB-BB0F-454B-B7F2-49E3EA823EBE}"/>
                  </a:ext>
                </a:extLst>
              </p:cNvPr>
              <p:cNvCxnSpPr>
                <a:cxnSpLocks/>
              </p:cNvCxnSpPr>
              <p:nvPr/>
            </p:nvCxnSpPr>
            <p:spPr>
              <a:xfrm>
                <a:off x="8134904" y="882874"/>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1" name="グループ化 49">
              <a:extLst>
                <a:ext uri="{FF2B5EF4-FFF2-40B4-BE49-F238E27FC236}">
                  <a16:creationId xmlns:a16="http://schemas.microsoft.com/office/drawing/2014/main" id="{7F2BE367-FDA3-4A88-9A28-3B24CA05444C}"/>
                </a:ext>
              </a:extLst>
            </p:cNvPr>
            <p:cNvGrpSpPr>
              <a:grpSpLocks/>
            </p:cNvGrpSpPr>
            <p:nvPr/>
          </p:nvGrpSpPr>
          <p:grpSpPr bwMode="auto">
            <a:xfrm>
              <a:off x="8134287" y="3534393"/>
              <a:ext cx="3396297" cy="1190033"/>
              <a:chOff x="4284663" y="1018013"/>
              <a:chExt cx="3396297" cy="1190033"/>
            </a:xfrm>
          </p:grpSpPr>
          <p:sp>
            <p:nvSpPr>
              <p:cNvPr id="51" name="正方形/長方形 50">
                <a:extLst>
                  <a:ext uri="{FF2B5EF4-FFF2-40B4-BE49-F238E27FC236}">
                    <a16:creationId xmlns:a16="http://schemas.microsoft.com/office/drawing/2014/main" id="{688B7B4A-C11B-44F6-8B18-37CA612B1CAD}"/>
                  </a:ext>
                </a:extLst>
              </p:cNvPr>
              <p:cNvSpPr/>
              <p:nvPr/>
            </p:nvSpPr>
            <p:spPr>
              <a:xfrm>
                <a:off x="4285280" y="1310540"/>
                <a:ext cx="3394992" cy="897506"/>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東京警察病院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日本赤十字医療センター</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中野セントラルパークサウス</a:t>
                </a:r>
              </a:p>
            </p:txBody>
          </p:sp>
          <p:sp>
            <p:nvSpPr>
              <p:cNvPr id="52" name="正方形/長方形 51">
                <a:extLst>
                  <a:ext uri="{FF2B5EF4-FFF2-40B4-BE49-F238E27FC236}">
                    <a16:creationId xmlns:a16="http://schemas.microsoft.com/office/drawing/2014/main" id="{27FEDFC5-9F18-4D69-A756-D15C430C6B8A}"/>
                  </a:ext>
                </a:extLst>
              </p:cNvPr>
              <p:cNvSpPr/>
              <p:nvPr/>
            </p:nvSpPr>
            <p:spPr>
              <a:xfrm>
                <a:off x="4285280" y="1018254"/>
                <a:ext cx="1933194" cy="386007"/>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sp>
        <p:nvSpPr>
          <p:cNvPr id="57" name="正方形/長方形 56">
            <a:extLst>
              <a:ext uri="{FF2B5EF4-FFF2-40B4-BE49-F238E27FC236}">
                <a16:creationId xmlns:a16="http://schemas.microsoft.com/office/drawing/2014/main" id="{263B84E3-FA7E-4477-ABD8-84C1A1C776D1}"/>
              </a:ext>
            </a:extLst>
          </p:cNvPr>
          <p:cNvSpPr/>
          <p:nvPr/>
        </p:nvSpPr>
        <p:spPr>
          <a:xfrm>
            <a:off x="8577263" y="3046413"/>
            <a:ext cx="1663700" cy="301625"/>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sp>
        <p:nvSpPr>
          <p:cNvPr id="19467" name="テキスト ボックス 10">
            <a:extLst>
              <a:ext uri="{FF2B5EF4-FFF2-40B4-BE49-F238E27FC236}">
                <a16:creationId xmlns:a16="http://schemas.microsoft.com/office/drawing/2014/main" id="{FC071F10-6AF7-46F4-B7DE-3221CA0D5762}"/>
              </a:ext>
            </a:extLst>
          </p:cNvPr>
          <p:cNvSpPr txBox="1">
            <a:spLocks noChangeArrowheads="1"/>
          </p:cNvSpPr>
          <p:nvPr/>
        </p:nvSpPr>
        <p:spPr bwMode="auto">
          <a:xfrm>
            <a:off x="557213" y="4492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
        <p:nvSpPr>
          <p:cNvPr id="2" name="タイトル 1">
            <a:extLst>
              <a:ext uri="{FF2B5EF4-FFF2-40B4-BE49-F238E27FC236}">
                <a16:creationId xmlns:a16="http://schemas.microsoft.com/office/drawing/2014/main" id="{A7CA168E-BC92-41A4-9973-332273BA83A2}"/>
              </a:ext>
            </a:extLst>
          </p:cNvPr>
          <p:cNvSpPr>
            <a:spLocks noGrp="1"/>
          </p:cNvSpPr>
          <p:nvPr>
            <p:ph type="title"/>
          </p:nvPr>
        </p:nvSpPr>
        <p:spPr>
          <a:xfrm>
            <a:off x="0" y="7011724"/>
            <a:ext cx="10691813" cy="205315"/>
          </a:xfrm>
        </p:spPr>
        <p:txBody>
          <a:bodyPr vert="horz" wrap="square" lIns="91440" tIns="45720" rIns="91440" bIns="45720" numCol="1" anchorCtr="0" compatLnSpc="1">
            <a:prstTxWarp prst="textNoShape">
              <a:avLst/>
            </a:prstTxWarp>
          </a:bodyPr>
          <a:lstStyle/>
          <a:p>
            <a:pPr>
              <a:defRPr/>
            </a:pPr>
            <a:r>
              <a:rPr lang="ja-JP" altLang="ja-JP">
                <a:solidFill>
                  <a:srgbClr val="7F7F7F"/>
                </a:solidFill>
                <a:latin typeface="游明朝" panose="02020400000000000000" pitchFamily="18" charset="-128"/>
                <a:ea typeface="游明朝" panose="02020400000000000000" pitchFamily="18" charset="-128"/>
              </a:rPr>
              <a:t>Tokyo Prime</a:t>
            </a:r>
            <a:r>
              <a:rPr lang="ja-JP" altLang="en-US">
                <a:solidFill>
                  <a:srgbClr val="7F7F7F"/>
                </a:solidFill>
                <a:latin typeface="游明朝" panose="02020400000000000000" pitchFamily="18" charset="-128"/>
                <a:ea typeface="游明朝" panose="02020400000000000000" pitchFamily="18" charset="-128"/>
              </a:rPr>
              <a:t>を搭載するのは「業界最大手」の日本交通をはじめとするタクシー会社。</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その中でも厳選された会社のみが保有する専用乗り場に、多くの富裕層・ビジネス層が乗降します。</a:t>
            </a:r>
          </a:p>
        </p:txBody>
      </p:sp>
      <p:sp>
        <p:nvSpPr>
          <p:cNvPr id="4" name="テキスト プレースホルダー 3">
            <a:extLst>
              <a:ext uri="{FF2B5EF4-FFF2-40B4-BE49-F238E27FC236}">
                <a16:creationId xmlns:a16="http://schemas.microsoft.com/office/drawing/2014/main" id="{B014F456-1901-42CC-AE44-2DDD0A5F0BB6}"/>
              </a:ext>
            </a:extLst>
          </p:cNvPr>
          <p:cNvSpPr>
            <a:spLocks noGrp="1"/>
          </p:cNvSpPr>
          <p:nvPr>
            <p:ph type="body" sz="quarter" idx="10"/>
          </p:nvPr>
        </p:nvSpPr>
        <p:spPr>
          <a:xfrm>
            <a:off x="773113" y="6496252"/>
            <a:ext cx="9145587" cy="164697"/>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富裕層・ビジネス層が多く乗降する専用乗り場</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車, バス, 座る, 眺め が含まれている画像&#10;&#10;自動的に生成された説明">
            <a:extLst>
              <a:ext uri="{FF2B5EF4-FFF2-40B4-BE49-F238E27FC236}">
                <a16:creationId xmlns:a16="http://schemas.microsoft.com/office/drawing/2014/main" id="{3882358D-339F-2B46-AF22-FC754ACF362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58006" y="451644"/>
            <a:ext cx="9564687" cy="5397500"/>
          </a:xfrm>
          <a:prstGeom prst="rect">
            <a:avLst/>
          </a:prstGeom>
        </p:spPr>
      </p:pic>
      <p:sp>
        <p:nvSpPr>
          <p:cNvPr id="2" name="タイトル 1">
            <a:extLst>
              <a:ext uri="{FF2B5EF4-FFF2-40B4-BE49-F238E27FC236}">
                <a16:creationId xmlns:a16="http://schemas.microsoft.com/office/drawing/2014/main" id="{17CC0EAB-9989-4B87-BFCD-6EDE413B766D}"/>
              </a:ext>
            </a:extLst>
          </p:cNvPr>
          <p:cNvSpPr>
            <a:spLocks noGrp="1"/>
          </p:cNvSpPr>
          <p:nvPr>
            <p:ph type="title"/>
          </p:nvPr>
        </p:nvSpPr>
        <p:spPr>
          <a:xfrm>
            <a:off x="0" y="6934647"/>
            <a:ext cx="10691813" cy="55821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１回のタクシー乗車は平均</a:t>
            </a:r>
            <a:r>
              <a:rPr lang="en-US" altLang="ja-JP" dirty="0">
                <a:solidFill>
                  <a:srgbClr val="7F7F7F"/>
                </a:solidFill>
                <a:latin typeface="游明朝" panose="02020400000000000000" pitchFamily="18" charset="-128"/>
                <a:ea typeface="游明朝" panose="02020400000000000000" pitchFamily="18" charset="-128"/>
              </a:rPr>
              <a:t>18</a:t>
            </a:r>
            <a:r>
              <a:rPr lang="ja-JP" altLang="en-US">
                <a:solidFill>
                  <a:srgbClr val="7F7F7F"/>
                </a:solidFill>
                <a:latin typeface="游明朝" panose="02020400000000000000" pitchFamily="18" charset="-128"/>
                <a:ea typeface="游明朝" panose="02020400000000000000" pitchFamily="18" charset="-128"/>
              </a:rPr>
              <a:t>分間。通勤やビジネスシーン、買い物帰りなどの途中。</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ほっと一息つくタクシー車内というプライベート空間で、メッセージを伝えます。</a:t>
            </a:r>
          </a:p>
        </p:txBody>
      </p:sp>
      <p:sp>
        <p:nvSpPr>
          <p:cNvPr id="3" name="テキスト プレースホルダー 2">
            <a:extLst>
              <a:ext uri="{FF2B5EF4-FFF2-40B4-BE49-F238E27FC236}">
                <a16:creationId xmlns:a16="http://schemas.microsoft.com/office/drawing/2014/main" id="{704EB4B6-2C83-41E8-8E94-C72B5CE12C63}"/>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lang="en-US" altLang="ja-JP" dirty="0">
                <a:latin typeface="游明朝 Demibold" panose="02020600000000000000" pitchFamily="18" charset="-128"/>
                <a:ea typeface="游明朝 Demibold" panose="02020600000000000000" pitchFamily="18" charset="-128"/>
              </a:rPr>
              <a:t>18</a:t>
            </a:r>
            <a:r>
              <a:rPr>
                <a:latin typeface="游明朝 Demibold" panose="02020600000000000000" pitchFamily="18" charset="-128"/>
                <a:ea typeface="游明朝 Demibold" panose="02020600000000000000" pitchFamily="18" charset="-128"/>
              </a:rPr>
              <a:t>分間のリラックス。眼前</a:t>
            </a:r>
            <a:r>
              <a:rPr lang="en-US" altLang="ja-JP" dirty="0">
                <a:latin typeface="游明朝 Demibold" panose="02020600000000000000" pitchFamily="18" charset="-128"/>
                <a:ea typeface="游明朝 Demibold" panose="02020600000000000000" pitchFamily="18" charset="-128"/>
              </a:rPr>
              <a:t>60</a:t>
            </a:r>
            <a:r>
              <a:rPr>
                <a:latin typeface="游明朝 Demibold" panose="02020600000000000000" pitchFamily="18" charset="-128"/>
                <a:ea typeface="游明朝 Demibold" panose="02020600000000000000" pitchFamily="18" charset="-128"/>
              </a:rPr>
              <a:t>センチ。</a:t>
            </a:r>
          </a:p>
        </p:txBody>
      </p:sp>
      <p:sp>
        <p:nvSpPr>
          <p:cNvPr id="4" name="正方形/長方形 3">
            <a:extLst>
              <a:ext uri="{FF2B5EF4-FFF2-40B4-BE49-F238E27FC236}">
                <a16:creationId xmlns:a16="http://schemas.microsoft.com/office/drawing/2014/main" id="{861E841B-4F00-C543-AD78-C549FE73E2BF}"/>
              </a:ext>
            </a:extLst>
          </p:cNvPr>
          <p:cNvSpPr/>
          <p:nvPr/>
        </p:nvSpPr>
        <p:spPr>
          <a:xfrm>
            <a:off x="4120303" y="7319416"/>
            <a:ext cx="2440092" cy="240259"/>
          </a:xfrm>
          <a:prstGeom prst="rect">
            <a:avLst/>
          </a:prstGeom>
        </p:spPr>
        <p:txBody>
          <a:bodyPr wrap="none">
            <a:spAutoFit/>
          </a:bodyPr>
          <a:lstStyle/>
          <a:p>
            <a:pPr algn="ctr" eaLnBrk="1" hangingPunct="1">
              <a:lnSpc>
                <a:spcPct val="130000"/>
              </a:lnSpc>
            </a:pPr>
            <a:r>
              <a:rPr lang="en-US" altLang="ja-JP" sz="800" dirty="0">
                <a:solidFill>
                  <a:schemeClr val="bg1">
                    <a:lumMod val="50000"/>
                  </a:schemeClr>
                </a:solidFill>
                <a:latin typeface="Yu Mincho" panose="02020400000000000000" pitchFamily="18" charset="-128"/>
                <a:ea typeface="Yu Mincho" panose="02020400000000000000" pitchFamily="18" charset="-128"/>
                <a:cs typeface="游明朝" panose="02020400000000000000" pitchFamily="18" charset="-128"/>
              </a:rPr>
              <a:t>※</a:t>
            </a:r>
            <a:r>
              <a:rPr lang="ja-JP" altLang="en-US" sz="800">
                <a:solidFill>
                  <a:schemeClr val="bg1">
                    <a:lumMod val="50000"/>
                  </a:schemeClr>
                </a:solidFill>
                <a:latin typeface="Yu Mincho" panose="02020400000000000000" pitchFamily="18" charset="-128"/>
                <a:ea typeface="Yu Mincho" panose="02020400000000000000" pitchFamily="18" charset="-128"/>
                <a:cs typeface="游明朝" panose="02020400000000000000" pitchFamily="18" charset="-128"/>
              </a:rPr>
              <a:t>深夜時間帯 </a:t>
            </a:r>
            <a:r>
              <a:rPr lang="en-US" altLang="ja-JP" sz="800" dirty="0">
                <a:solidFill>
                  <a:schemeClr val="bg1">
                    <a:lumMod val="50000"/>
                  </a:schemeClr>
                </a:solidFill>
                <a:latin typeface="Yu Mincho" panose="02020400000000000000" pitchFamily="18" charset="-128"/>
                <a:ea typeface="Yu Mincho" panose="02020400000000000000" pitchFamily="18" charset="-128"/>
                <a:cs typeface="游明朝" panose="02020400000000000000" pitchFamily="18" charset="-128"/>
              </a:rPr>
              <a:t>22:00〜5:59 </a:t>
            </a:r>
            <a:r>
              <a:rPr lang="ja-JP" altLang="en-US" sz="800">
                <a:solidFill>
                  <a:schemeClr val="bg1">
                    <a:lumMod val="50000"/>
                  </a:schemeClr>
                </a:solidFill>
                <a:latin typeface="Yu Mincho" panose="02020400000000000000" pitchFamily="18" charset="-128"/>
                <a:ea typeface="Yu Mincho" panose="02020400000000000000" pitchFamily="18" charset="-128"/>
                <a:cs typeface="游明朝" panose="02020400000000000000" pitchFamily="18" charset="-128"/>
              </a:rPr>
              <a:t>はデフォルト音声</a:t>
            </a:r>
            <a:r>
              <a:rPr lang="en-US" altLang="ja-JP" sz="800" dirty="0">
                <a:solidFill>
                  <a:schemeClr val="bg1">
                    <a:lumMod val="50000"/>
                  </a:schemeClr>
                </a:solidFill>
                <a:latin typeface="Yu Mincho" panose="02020400000000000000" pitchFamily="18" charset="-128"/>
                <a:ea typeface="Yu Mincho" panose="02020400000000000000" pitchFamily="18" charset="-128"/>
                <a:cs typeface="游明朝" panose="02020400000000000000" pitchFamily="18" charset="-128"/>
              </a:rPr>
              <a:t>OFF</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 ボックス 10">
            <a:extLst>
              <a:ext uri="{FF2B5EF4-FFF2-40B4-BE49-F238E27FC236}">
                <a16:creationId xmlns:a16="http://schemas.microsoft.com/office/drawing/2014/main" id="{F3B4DF9A-1CCA-49F1-9025-DCE4A635768B}"/>
              </a:ext>
            </a:extLst>
          </p:cNvPr>
          <p:cNvSpPr txBox="1">
            <a:spLocks noChangeArrowheads="1"/>
          </p:cNvSpPr>
          <p:nvPr/>
        </p:nvSpPr>
        <p:spPr bwMode="auto">
          <a:xfrm>
            <a:off x="471488" y="4954588"/>
            <a:ext cx="9577387"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「広告到達率」：媒体接触可能者のうち、調査期間中に調査対象広告を「乗車していたタクシー」で「</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確かに見た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見たような気がする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見たことがない」の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「広告関心度」：「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どちらかといえば興味・関心がない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「購入意欲喚起度」：広告到達者のうち、調査対象広告について「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広告を見てすでに購入した」の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地方主要都市のデータは順次開示予定。</a:t>
            </a:r>
          </a:p>
          <a:p>
            <a:pPr marL="0" indent="0" eaLnBrk="1" hangingPunct="1">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738E53A0-F305-499D-83F8-A59CB830E613}"/>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ja-JP">
                <a:solidFill>
                  <a:srgbClr val="7F7F7F"/>
                </a:solidFill>
                <a:latin typeface="游明朝" panose="02020400000000000000" pitchFamily="18" charset="-128"/>
                <a:ea typeface="游明朝" panose="02020400000000000000" pitchFamily="18" charset="-128"/>
              </a:rPr>
              <a:t>Tokyo Prime </a:t>
            </a:r>
            <a:r>
              <a:rPr lang="ja-JP" altLang="en-US">
                <a:solidFill>
                  <a:srgbClr val="7F7F7F"/>
                </a:solidFill>
                <a:latin typeface="游明朝" panose="02020400000000000000" pitchFamily="18" charset="-128"/>
                <a:ea typeface="游明朝" panose="02020400000000000000" pitchFamily="18" charset="-128"/>
              </a:rPr>
              <a:t>に接触したユーザに対し、</a:t>
            </a:r>
            <a:r>
              <a:rPr lang="en-US" altLang="ja-JP" dirty="0">
                <a:solidFill>
                  <a:srgbClr val="7F7F7F"/>
                </a:solidFill>
                <a:latin typeface="游明朝" panose="02020400000000000000" pitchFamily="18" charset="-128"/>
                <a:ea typeface="游明朝" panose="02020400000000000000" pitchFamily="18" charset="-128"/>
              </a:rPr>
              <a:t>3</a:t>
            </a:r>
            <a:r>
              <a:rPr lang="ja-JP" altLang="en-US">
                <a:solidFill>
                  <a:srgbClr val="7F7F7F"/>
                </a:solidFill>
                <a:latin typeface="游明朝" panose="02020400000000000000" pitchFamily="18" charset="-128"/>
                <a:ea typeface="游明朝" panose="02020400000000000000" pitchFamily="18" charset="-128"/>
              </a:rPr>
              <a:t>つの観点で効果検証。</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タクシーだからこそ実現できる広告コミュニケーションです。</a:t>
            </a:r>
          </a:p>
        </p:txBody>
      </p:sp>
      <p:sp>
        <p:nvSpPr>
          <p:cNvPr id="3" name="テキスト プレースホルダー 2">
            <a:extLst>
              <a:ext uri="{FF2B5EF4-FFF2-40B4-BE49-F238E27FC236}">
                <a16:creationId xmlns:a16="http://schemas.microsoft.com/office/drawing/2014/main" id="{499AE2AD-935E-4B2D-A588-220F1F482810}"/>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圧倒的なブランディング効果</a:t>
            </a:r>
          </a:p>
        </p:txBody>
      </p:sp>
      <p:pic>
        <p:nvPicPr>
          <p:cNvPr id="31" name="図 30">
            <a:extLst>
              <a:ext uri="{FF2B5EF4-FFF2-40B4-BE49-F238E27FC236}">
                <a16:creationId xmlns:a16="http://schemas.microsoft.com/office/drawing/2014/main" id="{F5A080B8-67C7-7048-87DE-D60F8DB945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5025" y="771525"/>
            <a:ext cx="8991600" cy="37973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2" name="正方形/長方形 18">
            <a:extLst>
              <a:ext uri="{FF2B5EF4-FFF2-40B4-BE49-F238E27FC236}">
                <a16:creationId xmlns:a16="http://schemas.microsoft.com/office/drawing/2014/main" id="{27D8F96B-CF99-4E18-AC7D-056862D3C13D}"/>
              </a:ext>
            </a:extLst>
          </p:cNvPr>
          <p:cNvSpPr>
            <a:spLocks noChangeArrowheads="1"/>
          </p:cNvSpPr>
          <p:nvPr/>
        </p:nvSpPr>
        <p:spPr bwMode="auto">
          <a:xfrm>
            <a:off x="682625" y="306388"/>
            <a:ext cx="5519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Trajan Pro 3 Semibold" pitchFamily="18" charset="0"/>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搭載タクシーにおける利用状況比べ</a:t>
            </a:r>
          </a:p>
        </p:txBody>
      </p:sp>
      <p:sp>
        <p:nvSpPr>
          <p:cNvPr id="36" name="テキスト ボックス 10">
            <a:extLst>
              <a:ext uri="{FF2B5EF4-FFF2-40B4-BE49-F238E27FC236}">
                <a16:creationId xmlns:a16="http://schemas.microsoft.com/office/drawing/2014/main" id="{C72FE4C7-4EEC-46DD-A926-54F527B1854A}"/>
              </a:ext>
            </a:extLst>
          </p:cNvPr>
          <p:cNvSpPr txBox="1">
            <a:spLocks noChangeArrowheads="1"/>
          </p:cNvSpPr>
          <p:nvPr/>
        </p:nvSpPr>
        <p:spPr bwMode="auto">
          <a:xfrm>
            <a:off x="471488" y="5576888"/>
            <a:ext cx="9577387" cy="338554"/>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6:00-3:00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までの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時間分を抜粋したデータです。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週間における</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時間帯別乗車回数の分布実績</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A22C8949-27C3-4664-A7CC-C5EDFE650ABE}"/>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タクシーは都市生活における「ちょっと贅沢な移動手段」として、</a:t>
            </a:r>
            <a:r>
              <a:rPr lang="en-US" altLang="ja-JP" dirty="0">
                <a:solidFill>
                  <a:srgbClr val="7F7F7F"/>
                </a:solidFill>
                <a:latin typeface="游明朝" panose="02020400000000000000" pitchFamily="18" charset="-128"/>
                <a:ea typeface="游明朝" panose="02020400000000000000" pitchFamily="18" charset="-128"/>
              </a:rPr>
              <a:t>24</a:t>
            </a:r>
            <a:r>
              <a:rPr lang="ja-JP" altLang="en-US">
                <a:solidFill>
                  <a:srgbClr val="7F7F7F"/>
                </a:solidFill>
                <a:latin typeface="游明朝" panose="02020400000000000000" pitchFamily="18" charset="-128"/>
                <a:ea typeface="游明朝" panose="02020400000000000000" pitchFamily="18" charset="-128"/>
              </a:rPr>
              <a:t>時間</a:t>
            </a:r>
            <a:r>
              <a:rPr lang="en-US" altLang="ja-JP" dirty="0">
                <a:solidFill>
                  <a:srgbClr val="7F7F7F"/>
                </a:solidFill>
                <a:latin typeface="游明朝" panose="02020400000000000000" pitchFamily="18" charset="-128"/>
                <a:ea typeface="游明朝" panose="02020400000000000000" pitchFamily="18" charset="-128"/>
              </a:rPr>
              <a:t>365</a:t>
            </a:r>
            <a:r>
              <a:rPr lang="ja-JP" altLang="en-US">
                <a:solidFill>
                  <a:srgbClr val="7F7F7F"/>
                </a:solidFill>
                <a:latin typeface="游明朝" panose="02020400000000000000" pitchFamily="18" charset="-128"/>
                <a:ea typeface="游明朝" panose="02020400000000000000" pitchFamily="18" charset="-128"/>
              </a:rPr>
              <a:t>日利用されています。</a:t>
            </a:r>
            <a:br>
              <a:rPr lang="en-US" altLang="ja-JP" dirty="0">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コロナ禍後は早朝の出勤シーン、ビジネス移動での利用が増加し、アフターファイブ帰宅、終電後利用が減少。</a:t>
            </a:r>
          </a:p>
        </p:txBody>
      </p:sp>
      <p:sp>
        <p:nvSpPr>
          <p:cNvPr id="4" name="テキスト プレースホルダー 3">
            <a:extLst>
              <a:ext uri="{FF2B5EF4-FFF2-40B4-BE49-F238E27FC236}">
                <a16:creationId xmlns:a16="http://schemas.microsoft.com/office/drawing/2014/main" id="{EF8352BD-104A-4362-B7AC-0A6410978AB8}"/>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全国主要都市タクシー利用シーン</a:t>
            </a:r>
          </a:p>
        </p:txBody>
      </p:sp>
      <p:pic>
        <p:nvPicPr>
          <p:cNvPr id="23574" name="図 2">
            <a:extLst>
              <a:ext uri="{FF2B5EF4-FFF2-40B4-BE49-F238E27FC236}">
                <a16:creationId xmlns:a16="http://schemas.microsoft.com/office/drawing/2014/main" id="{8E57B58E-FA81-4CF8-8891-F0AB07DBB0D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9463" y="373063"/>
            <a:ext cx="18097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グループ化 2">
            <a:extLst>
              <a:ext uri="{FF2B5EF4-FFF2-40B4-BE49-F238E27FC236}">
                <a16:creationId xmlns:a16="http://schemas.microsoft.com/office/drawing/2014/main" id="{0D6A4092-F049-4CBA-906F-ED7F47D0DDAF}"/>
              </a:ext>
            </a:extLst>
          </p:cNvPr>
          <p:cNvGrpSpPr/>
          <p:nvPr/>
        </p:nvGrpSpPr>
        <p:grpSpPr>
          <a:xfrm>
            <a:off x="927100" y="847725"/>
            <a:ext cx="9121775" cy="4881563"/>
            <a:chOff x="927100" y="847725"/>
            <a:chExt cx="9121775" cy="4881563"/>
          </a:xfrm>
        </p:grpSpPr>
        <p:sp>
          <p:nvSpPr>
            <p:cNvPr id="23555" name="図 7">
              <a:extLst>
                <a:ext uri="{FF2B5EF4-FFF2-40B4-BE49-F238E27FC236}">
                  <a16:creationId xmlns:a16="http://schemas.microsoft.com/office/drawing/2014/main" id="{10D56EA7-90E9-43C7-BD02-BF3E5EAA7913}"/>
                </a:ext>
              </a:extLst>
            </p:cNvPr>
            <p:cNvSpPr>
              <a:spLocks noChangeAspect="1" noChangeArrowheads="1"/>
            </p:cNvSpPr>
            <p:nvPr/>
          </p:nvSpPr>
          <p:spPr bwMode="auto">
            <a:xfrm>
              <a:off x="1219200" y="11525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6" name="図 25">
              <a:extLst>
                <a:ext uri="{FF2B5EF4-FFF2-40B4-BE49-F238E27FC236}">
                  <a16:creationId xmlns:a16="http://schemas.microsoft.com/office/drawing/2014/main" id="{186B4EC4-BB99-2F48-A23B-95B3BC48E61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7735" y="908366"/>
              <a:ext cx="8829632" cy="4576763"/>
            </a:xfrm>
            <a:prstGeom prst="rect">
              <a:avLst/>
            </a:prstGeom>
          </p:spPr>
        </p:pic>
        <p:sp>
          <p:nvSpPr>
            <p:cNvPr id="23556" name="図 7">
              <a:extLst>
                <a:ext uri="{FF2B5EF4-FFF2-40B4-BE49-F238E27FC236}">
                  <a16:creationId xmlns:a16="http://schemas.microsoft.com/office/drawing/2014/main" id="{5BA8B995-0A71-4C3C-AA5C-3D90EC9946B7}"/>
                </a:ext>
              </a:extLst>
            </p:cNvPr>
            <p:cNvSpPr>
              <a:spLocks noChangeAspect="1" noChangeArrowheads="1"/>
            </p:cNvSpPr>
            <p:nvPr/>
          </p:nvSpPr>
          <p:spPr bwMode="auto">
            <a:xfrm>
              <a:off x="1079500" y="10001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7" name="図 7">
              <a:extLst>
                <a:ext uri="{FF2B5EF4-FFF2-40B4-BE49-F238E27FC236}">
                  <a16:creationId xmlns:a16="http://schemas.microsoft.com/office/drawing/2014/main" id="{50F26316-01F8-43FE-9544-49FC10379047}"/>
                </a:ext>
              </a:extLst>
            </p:cNvPr>
            <p:cNvSpPr>
              <a:spLocks noChangeAspect="1" noChangeArrowheads="1"/>
            </p:cNvSpPr>
            <p:nvPr/>
          </p:nvSpPr>
          <p:spPr bwMode="auto">
            <a:xfrm>
              <a:off x="927100" y="8477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15" name="正方形/長方形 14">
              <a:extLst>
                <a:ext uri="{FF2B5EF4-FFF2-40B4-BE49-F238E27FC236}">
                  <a16:creationId xmlns:a16="http://schemas.microsoft.com/office/drawing/2014/main" id="{CCA092BF-DCFC-4E5D-AD05-A45E9C789171}"/>
                </a:ext>
              </a:extLst>
            </p:cNvPr>
            <p:cNvSpPr/>
            <p:nvPr/>
          </p:nvSpPr>
          <p:spPr>
            <a:xfrm>
              <a:off x="1527175" y="2419351"/>
              <a:ext cx="1039813" cy="630942"/>
            </a:xfrm>
            <a:prstGeom prst="rect">
              <a:avLst/>
            </a:prstGeom>
          </p:spPr>
          <p:txBody>
            <a:bodyPr wrap="squar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15</a:t>
              </a:r>
              <a:r>
                <a:rPr lang="ja-JP" altLang="en-US" sz="3000" b="1" spc="100">
                  <a:solidFill>
                    <a:srgbClr val="0A1239"/>
                  </a:solidFill>
                  <a:latin typeface="游明朝 Demibold" panose="02020600000000000000" pitchFamily="18" charset="-128"/>
                  <a:ea typeface="游明朝 Demibold" panose="02020600000000000000" pitchFamily="18" charset="-128"/>
                </a:rPr>
                <a:t>%</a:t>
              </a:r>
            </a:p>
          </p:txBody>
        </p:sp>
        <p:sp>
          <p:nvSpPr>
            <p:cNvPr id="16" name="正方形/長方形 15">
              <a:extLst>
                <a:ext uri="{FF2B5EF4-FFF2-40B4-BE49-F238E27FC236}">
                  <a16:creationId xmlns:a16="http://schemas.microsoft.com/office/drawing/2014/main" id="{F5F8CD2C-770B-4945-92F6-9C9E99843C94}"/>
                </a:ext>
              </a:extLst>
            </p:cNvPr>
            <p:cNvSpPr/>
            <p:nvPr/>
          </p:nvSpPr>
          <p:spPr>
            <a:xfrm>
              <a:off x="2633071" y="2419351"/>
              <a:ext cx="3287711"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48</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0A1239"/>
                </a:solidFill>
                <a:effectLst/>
                <a:uLnTx/>
                <a:uFillTx/>
                <a:latin typeface="游明朝 Demibold" panose="02020600000000000000" pitchFamily="18" charset="-128"/>
                <a:ea typeface="游明朝 Demibold" panose="02020600000000000000" pitchFamily="18" charset="-128"/>
                <a:cs typeface="+mn-cs"/>
              </a:endParaRPr>
            </a:p>
          </p:txBody>
        </p:sp>
        <p:sp>
          <p:nvSpPr>
            <p:cNvPr id="17" name="正方形/長方形 16">
              <a:extLst>
                <a:ext uri="{FF2B5EF4-FFF2-40B4-BE49-F238E27FC236}">
                  <a16:creationId xmlns:a16="http://schemas.microsoft.com/office/drawing/2014/main" id="{29088D28-28C4-41B4-97C1-303CFEAF3843}"/>
                </a:ext>
              </a:extLst>
            </p:cNvPr>
            <p:cNvSpPr/>
            <p:nvPr/>
          </p:nvSpPr>
          <p:spPr>
            <a:xfrm>
              <a:off x="6016031" y="2419351"/>
              <a:ext cx="205164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28</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endParaRPr>
            </a:p>
          </p:txBody>
        </p:sp>
        <p:sp>
          <p:nvSpPr>
            <p:cNvPr id="18" name="正方形/長方形 17">
              <a:extLst>
                <a:ext uri="{FF2B5EF4-FFF2-40B4-BE49-F238E27FC236}">
                  <a16:creationId xmlns:a16="http://schemas.microsoft.com/office/drawing/2014/main" id="{50E35EEF-05C8-4239-B992-091F9171A724}"/>
                </a:ext>
              </a:extLst>
            </p:cNvPr>
            <p:cNvSpPr/>
            <p:nvPr/>
          </p:nvSpPr>
          <p:spPr>
            <a:xfrm>
              <a:off x="8220074" y="2416177"/>
              <a:ext cx="103981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9</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cs typeface="+mn-cs"/>
              </a:endParaRPr>
            </a:p>
          </p:txBody>
        </p:sp>
        <p:sp>
          <p:nvSpPr>
            <p:cNvPr id="23563" name="正方形/長方形 19">
              <a:extLst>
                <a:ext uri="{FF2B5EF4-FFF2-40B4-BE49-F238E27FC236}">
                  <a16:creationId xmlns:a16="http://schemas.microsoft.com/office/drawing/2014/main" id="{74BC07D1-BC4A-4CA3-B9C1-204EA0918F3C}"/>
                </a:ext>
              </a:extLst>
            </p:cNvPr>
            <p:cNvSpPr>
              <a:spLocks noChangeArrowheads="1"/>
            </p:cNvSpPr>
            <p:nvPr/>
          </p:nvSpPr>
          <p:spPr bwMode="auto">
            <a:xfrm>
              <a:off x="1738313" y="3233738"/>
              <a:ext cx="54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出 勤</a:t>
              </a:r>
            </a:p>
          </p:txBody>
        </p:sp>
        <p:sp>
          <p:nvSpPr>
            <p:cNvPr id="23564" name="正方形/長方形 20">
              <a:extLst>
                <a:ext uri="{FF2B5EF4-FFF2-40B4-BE49-F238E27FC236}">
                  <a16:creationId xmlns:a16="http://schemas.microsoft.com/office/drawing/2014/main" id="{A762042A-C6A9-4F79-8D74-B71B82AA53AE}"/>
                </a:ext>
              </a:extLst>
            </p:cNvPr>
            <p:cNvSpPr>
              <a:spLocks noChangeArrowheads="1"/>
            </p:cNvSpPr>
            <p:nvPr/>
          </p:nvSpPr>
          <p:spPr bwMode="auto">
            <a:xfrm>
              <a:off x="8283575" y="3233738"/>
              <a:ext cx="954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終電後利用</a:t>
              </a:r>
            </a:p>
          </p:txBody>
        </p:sp>
        <p:sp>
          <p:nvSpPr>
            <p:cNvPr id="23565" name="正方形/長方形 21">
              <a:extLst>
                <a:ext uri="{FF2B5EF4-FFF2-40B4-BE49-F238E27FC236}">
                  <a16:creationId xmlns:a16="http://schemas.microsoft.com/office/drawing/2014/main" id="{B1344EA2-D1AA-4879-9F13-7B601B426E99}"/>
                </a:ext>
              </a:extLst>
            </p:cNvPr>
            <p:cNvSpPr>
              <a:spLocks noChangeArrowheads="1"/>
            </p:cNvSpPr>
            <p:nvPr/>
          </p:nvSpPr>
          <p:spPr bwMode="auto">
            <a:xfrm>
              <a:off x="6210300" y="3233738"/>
              <a:ext cx="172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アフターファイブ帰宅</a:t>
              </a:r>
            </a:p>
          </p:txBody>
        </p:sp>
        <p:sp>
          <p:nvSpPr>
            <p:cNvPr id="23566" name="正方形/長方形 22">
              <a:extLst>
                <a:ext uri="{FF2B5EF4-FFF2-40B4-BE49-F238E27FC236}">
                  <a16:creationId xmlns:a16="http://schemas.microsoft.com/office/drawing/2014/main" id="{C4A93B1B-3ACC-4CA1-BEF8-50A17E313BE7}"/>
                </a:ext>
              </a:extLst>
            </p:cNvPr>
            <p:cNvSpPr>
              <a:spLocks noChangeArrowheads="1"/>
            </p:cNvSpPr>
            <p:nvPr/>
          </p:nvSpPr>
          <p:spPr bwMode="auto">
            <a:xfrm>
              <a:off x="3716338" y="3233738"/>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ビジネス移動</a:t>
              </a:r>
            </a:p>
          </p:txBody>
        </p:sp>
        <p:cxnSp>
          <p:nvCxnSpPr>
            <p:cNvPr id="5" name="直線矢印コネクタ 4">
              <a:extLst>
                <a:ext uri="{FF2B5EF4-FFF2-40B4-BE49-F238E27FC236}">
                  <a16:creationId xmlns:a16="http://schemas.microsoft.com/office/drawing/2014/main" id="{FF16385F-FC5F-4DD2-821B-8320CD948A4D}"/>
                </a:ext>
              </a:extLst>
            </p:cNvPr>
            <p:cNvCxnSpPr>
              <a:cxnSpLocks/>
            </p:cNvCxnSpPr>
            <p:nvPr/>
          </p:nvCxnSpPr>
          <p:spPr>
            <a:xfrm>
              <a:off x="15271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78C07611-C6EA-4523-963F-396F69EF4990}"/>
                </a:ext>
              </a:extLst>
            </p:cNvPr>
            <p:cNvCxnSpPr>
              <a:cxnSpLocks/>
            </p:cNvCxnSpPr>
            <p:nvPr/>
          </p:nvCxnSpPr>
          <p:spPr>
            <a:xfrm>
              <a:off x="2633663" y="3027363"/>
              <a:ext cx="3287712"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1E1BF9CE-1FC1-4192-B2DC-71B3F354FA86}"/>
                </a:ext>
              </a:extLst>
            </p:cNvPr>
            <p:cNvCxnSpPr>
              <a:cxnSpLocks/>
            </p:cNvCxnSpPr>
            <p:nvPr/>
          </p:nvCxnSpPr>
          <p:spPr>
            <a:xfrm>
              <a:off x="6016625" y="3027363"/>
              <a:ext cx="205105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78774F9C-FA78-4E47-88DA-A7C58AB83A7F}"/>
                </a:ext>
              </a:extLst>
            </p:cNvPr>
            <p:cNvCxnSpPr>
              <a:cxnSpLocks/>
            </p:cNvCxnSpPr>
            <p:nvPr/>
          </p:nvCxnSpPr>
          <p:spPr>
            <a:xfrm>
              <a:off x="82200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defPPr algn="ctr">
          <a:defRPr kumimoji="1" sz="2115"/>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marR="0" indent="0" algn="ctr" defTabSz="1006475" rtl="0" eaLnBrk="1" fontAlgn="base" latinLnBrk="0" hangingPunct="1">
          <a:lnSpc>
            <a:spcPct val="90000"/>
          </a:lnSpc>
          <a:spcBef>
            <a:spcPct val="0"/>
          </a:spcBef>
          <a:spcAft>
            <a:spcPct val="0"/>
          </a:spcAft>
          <a:buClrTx/>
          <a:buSzTx/>
          <a:buFontTx/>
          <a:buNone/>
          <a:tabLst/>
          <a:defRPr sz="2900" b="1" i="0" smtClean="0">
            <a:solidFill>
              <a:srgbClr val="4D4D4C"/>
            </a:solidFill>
            <a:latin typeface="Yu Mincho Demibold" panose="02020400000000000000" pitchFamily="18" charset="-128"/>
            <a:ea typeface="Yu Mincho Demibold" panose="02020400000000000000" pitchFamily="18"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{45CA6BBD-5349-AD4F-A158-154C4CE6DEEA}tf10001060</Template>
  <TotalTime>140172</TotalTime>
  <Words>13087</Words>
  <Application>Microsoft Office PowerPoint</Application>
  <PresentationFormat>ユーザー設定</PresentationFormat>
  <Paragraphs>1906</Paragraphs>
  <Slides>46</Slides>
  <Notes>35</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46</vt:i4>
      </vt:variant>
    </vt:vector>
  </HeadingPairs>
  <TitlesOfParts>
    <vt:vector size="63" baseType="lpstr">
      <vt:lpstr>.LucidaGrandeUI</vt:lpstr>
      <vt:lpstr>HG明朝B</vt:lpstr>
      <vt:lpstr>Trajan Pro 3 Semibold</vt:lpstr>
      <vt:lpstr>Trajan Sans Pro Semibold</vt:lpstr>
      <vt:lpstr>Yu Gothic Medium</vt:lpstr>
      <vt:lpstr>システムフォント（レギュラー）</vt:lpstr>
      <vt:lpstr>Yu Gothic</vt:lpstr>
      <vt:lpstr>Yu Gothic</vt:lpstr>
      <vt:lpstr>Yu Mincho</vt:lpstr>
      <vt:lpstr>Yu Mincho</vt:lpstr>
      <vt:lpstr>Yu Mincho Demibold</vt:lpstr>
      <vt:lpstr>Yu Mincho Demibold</vt:lpstr>
      <vt:lpstr>游明朝 Light</vt:lpstr>
      <vt:lpstr>Arial</vt:lpstr>
      <vt:lpstr>Calibri</vt:lpstr>
      <vt:lpstr>Cambria</vt:lpstr>
      <vt:lpstr>Office テーマ</vt:lpstr>
      <vt:lpstr>PowerPoint プレゼンテーション</vt:lpstr>
      <vt:lpstr>PowerPoint プレゼンテーション</vt:lpstr>
      <vt:lpstr>PowerPoint プレゼンテーション</vt:lpstr>
      <vt:lpstr>PowerPoint プレゼンテーション</vt:lpstr>
      <vt:lpstr>国内No.1 タクシー・サイネージメディア　〜東京および国内での設置台数最多〜</vt:lpstr>
      <vt:lpstr>Tokyo Primeを搭載するのは「業界最大手」の日本交通をはじめとするタクシー会社。 その中でも厳選された会社のみが保有する専用乗り場に、多くの富裕層・ビジネス層が乗降します。</vt:lpstr>
      <vt:lpstr>１回のタクシー乗車は平均18分間。通勤やビジネスシーン、買い物帰りなどの途中。 ほっと一息つくタクシー車内というプライベート空間で、メッセージを伝えます。</vt:lpstr>
      <vt:lpstr>Tokyo Prime に接触したユーザに対し、3つの観点で効果検証。 タクシーだからこそ実現できる広告コミュニケーションです。</vt:lpstr>
      <vt:lpstr>タクシーは都市生活における「ちょっと贅沢な移動手段」として、24時間365日利用されています。 コロナ禍後は早朝の出勤シーン、ビジネス移動での利用が増加し、アフターファイブ帰宅、終電後利用が減少。</vt:lpstr>
      <vt:lpstr>タクシーで移動する利用者がTokyo Primeのオーディエンス。 その特徴をご紹介します。</vt:lpstr>
      <vt:lpstr>全国主要都市のタクシー利用者には、 その属性、価値観、特徴に際立った特徴があります。</vt:lpstr>
      <vt:lpstr>様々なブランド広告主様にご活用いただいております。</vt:lpstr>
      <vt:lpstr>PowerPoint プレゼンテーション</vt:lpstr>
      <vt:lpstr>PowerPoint プレゼンテーション</vt:lpstr>
      <vt:lpstr>広告メニュー</vt:lpstr>
      <vt:lpstr>平均18分間のタクシー乗車時間のなかで、一連の流れに沿って広告枠が構成されています。</vt:lpstr>
      <vt:lpstr>PowerPoint プレゼンテーション</vt:lpstr>
      <vt:lpstr>地域別 広告メニュー 詳細 </vt:lpstr>
      <vt:lpstr>　　　　　　　　メニュー 詳細 </vt:lpstr>
      <vt:lpstr>シートベルト着用アナウンスメニュー 詳細</vt:lpstr>
      <vt:lpstr>グロス1,000万円以上（※1回1期間あたり）のご発注で態度変容調査を無償提供します。</vt:lpstr>
      <vt:lpstr>　　　　　　　メニュー </vt:lpstr>
      <vt:lpstr>　　　　　　　メニュー </vt:lpstr>
      <vt:lpstr>　　　　　　　　　　メニュー詳細</vt:lpstr>
      <vt:lpstr>　　　　　　　　　　メニュー詳細</vt:lpstr>
      <vt:lpstr>天気指数配信メニュー 詳細</vt:lpstr>
      <vt:lpstr>制作タイアップメニュー 詳細</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各種仕様 / 申込の流れ</vt:lpstr>
      <vt:lpstr>広告メニュー別 仕様一覧</vt:lpstr>
      <vt:lpstr>PowerPoint プレゼンテーション</vt:lpstr>
      <vt:lpstr>PowerPoint プレゼンテーション</vt:lpstr>
      <vt:lpstr>入稿規定／キャンセル規定／注意事項</vt:lpstr>
      <vt:lpstr>クリエイティブ表示領域と画面下部の各種操作ボタン領域とにわかれています。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株式会社IRIS</dc:creator>
  <cp:lastModifiedBy>Miyahara Saki</cp:lastModifiedBy>
  <cp:revision>777</cp:revision>
  <cp:lastPrinted>2020-06-14T22:17:45Z</cp:lastPrinted>
  <dcterms:created xsi:type="dcterms:W3CDTF">2020-06-05T15:22:11Z</dcterms:created>
  <dcterms:modified xsi:type="dcterms:W3CDTF">2021-07-29T05:59:46Z</dcterms:modified>
</cp:coreProperties>
</file>