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9"/>
  </p:notesMasterIdLst>
  <p:handoutMasterIdLst>
    <p:handoutMasterId r:id="rId50"/>
  </p:handoutMasterIdLst>
  <p:sldIdLst>
    <p:sldId id="267" r:id="rId2"/>
    <p:sldId id="256" r:id="rId3"/>
    <p:sldId id="311" r:id="rId4"/>
    <p:sldId id="271" r:id="rId5"/>
    <p:sldId id="270" r:id="rId6"/>
    <p:sldId id="257" r:id="rId7"/>
    <p:sldId id="258" r:id="rId8"/>
    <p:sldId id="259" r:id="rId9"/>
    <p:sldId id="314" r:id="rId10"/>
    <p:sldId id="312" r:id="rId11"/>
    <p:sldId id="315" r:id="rId12"/>
    <p:sldId id="316" r:id="rId13"/>
    <p:sldId id="313" r:id="rId14"/>
    <p:sldId id="262" r:id="rId15"/>
    <p:sldId id="305" r:id="rId16"/>
    <p:sldId id="300" r:id="rId17"/>
    <p:sldId id="276" r:id="rId18"/>
    <p:sldId id="301" r:id="rId19"/>
    <p:sldId id="279" r:id="rId20"/>
    <p:sldId id="322" r:id="rId21"/>
    <p:sldId id="307" r:id="rId22"/>
    <p:sldId id="304" r:id="rId23"/>
    <p:sldId id="320" r:id="rId24"/>
    <p:sldId id="326" r:id="rId25"/>
    <p:sldId id="280" r:id="rId26"/>
    <p:sldId id="330" r:id="rId27"/>
    <p:sldId id="324" r:id="rId28"/>
    <p:sldId id="321" r:id="rId29"/>
    <p:sldId id="289" r:id="rId30"/>
    <p:sldId id="317" r:id="rId31"/>
    <p:sldId id="265" r:id="rId32"/>
    <p:sldId id="286" r:id="rId33"/>
    <p:sldId id="285" r:id="rId34"/>
    <p:sldId id="308" r:id="rId35"/>
    <p:sldId id="318" r:id="rId36"/>
    <p:sldId id="323" r:id="rId37"/>
    <p:sldId id="290" r:id="rId38"/>
    <p:sldId id="291" r:id="rId39"/>
    <p:sldId id="309" r:id="rId40"/>
    <p:sldId id="310" r:id="rId41"/>
    <p:sldId id="294" r:id="rId42"/>
    <p:sldId id="295" r:id="rId43"/>
    <p:sldId id="328" r:id="rId44"/>
    <p:sldId id="329" r:id="rId45"/>
    <p:sldId id="296" r:id="rId46"/>
    <p:sldId id="298" r:id="rId47"/>
    <p:sldId id="299" r:id="rId48"/>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8" userDrawn="1">
          <p15:clr>
            <a:srgbClr val="A4A3A4"/>
          </p15:clr>
        </p15:guide>
        <p15:guide id="3" pos="192" userDrawn="1">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3991"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376"/>
    <p:restoredTop sz="95827" autoAdjust="0"/>
  </p:normalViewPr>
  <p:slideViewPr>
    <p:cSldViewPr snapToGrid="0" snapToObjects="1">
      <p:cViewPr varScale="1">
        <p:scale>
          <a:sx n="98" d="100"/>
          <a:sy n="98" d="100"/>
        </p:scale>
        <p:origin x="2000" y="192"/>
      </p:cViewPr>
      <p:guideLst>
        <p:guide orient="horz" pos="2381"/>
        <p:guide pos="3368"/>
        <p:guide pos="192"/>
        <p:guide pos="6611"/>
        <p:guide orient="horz" pos="136"/>
        <p:guide orient="horz" pos="4649"/>
        <p:guide pos="351"/>
        <p:guide pos="6384"/>
        <p:guide orient="horz" pos="4422"/>
        <p:guide pos="465"/>
        <p:guide pos="6248"/>
        <p:guide orient="horz" pos="3674"/>
        <p:guide orient="horz" pos="272"/>
        <p:guide pos="3299"/>
        <p:guide orient="horz" pos="3991"/>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2021/4/8</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2021/4/8</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13</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D200A65C-3F81-416D-AE51-45FB8AE458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E24033FB-3C3B-46F1-9467-74520D4F36F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2A9DA73D-CA22-442B-95DC-1CFD9425C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7D467E0-C27E-46E4-A15D-042C63AF9ABD}"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20</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882741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21</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22</a:t>
            </a:fld>
            <a:endParaRPr lang="ja-JP" altLang="en-US">
              <a:latin typeface="游ゴシック" panose="020B0400000000000000" pitchFamily="5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23</a:t>
            </a:fld>
            <a:endParaRPr lang="ja-JP" altLang="en-US">
              <a:latin typeface="游ゴシック" panose="020B0400000000000000" pitchFamily="50"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25</a:t>
            </a:fld>
            <a:endParaRPr lang="ja-JP" altLang="en-US">
              <a:latin typeface="游ゴシック" panose="020B0400000000000000" pitchFamily="5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26</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347292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30</a:t>
            </a:fld>
            <a:endParaRPr lang="ja-JP" altLang="en-US"/>
          </a:p>
        </p:txBody>
      </p:sp>
    </p:spTree>
    <p:extLst>
      <p:ext uri="{BB962C8B-B14F-4D97-AF65-F5344CB8AC3E}">
        <p14:creationId xmlns:p14="http://schemas.microsoft.com/office/powerpoint/2010/main" val="3833700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31</a:t>
            </a:fld>
            <a:endParaRPr lang="ja-JP" altLang="en-US">
              <a:latin typeface="游ゴシック" panose="020B0400000000000000" pitchFamily="50"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a:extLst>
              <a:ext uri="{FF2B5EF4-FFF2-40B4-BE49-F238E27FC236}">
                <a16:creationId xmlns:a16="http://schemas.microsoft.com/office/drawing/2014/main" id="{B905C28A-154D-4550-AA24-F7DF95C543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7789A3E-8039-4627-BC43-D58C7FDEA07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6324" name="スライド番号プレースホルダー 3">
            <a:extLst>
              <a:ext uri="{FF2B5EF4-FFF2-40B4-BE49-F238E27FC236}">
                <a16:creationId xmlns:a16="http://schemas.microsoft.com/office/drawing/2014/main" id="{0973D46D-0D25-4723-A7FC-F1B3363805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8C20A6-D37E-41F5-8FCF-9FA602DC273A}" type="slidenum">
              <a:rPr lang="ja-JP" altLang="en-US" smtClean="0">
                <a:latin typeface="游ゴシック" panose="020B0400000000000000" pitchFamily="50" charset="-128"/>
              </a:rPr>
              <a:pPr fontAlgn="base">
                <a:spcBef>
                  <a:spcPct val="0"/>
                </a:spcBef>
                <a:spcAft>
                  <a:spcPct val="0"/>
                </a:spcAft>
              </a:pPr>
              <a:t>32</a:t>
            </a:fld>
            <a:endParaRPr lang="ja-JP" altLang="en-US">
              <a:latin typeface="游ゴシック" panose="020B0400000000000000"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a:extLst>
              <a:ext uri="{FF2B5EF4-FFF2-40B4-BE49-F238E27FC236}">
                <a16:creationId xmlns:a16="http://schemas.microsoft.com/office/drawing/2014/main" id="{46AFECFC-CD45-4331-B1F0-C19D6BA450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86CB17-ADCA-4ADB-9B14-AD80E7A976A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8372" name="スライド番号プレースホルダー 3">
            <a:extLst>
              <a:ext uri="{FF2B5EF4-FFF2-40B4-BE49-F238E27FC236}">
                <a16:creationId xmlns:a16="http://schemas.microsoft.com/office/drawing/2014/main" id="{916CF61F-09DC-4487-9922-27EEB22656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1B16CF6-C629-4341-BAFF-B3442C271E3A}" type="slidenum">
              <a:rPr lang="ja-JP" altLang="en-US" smtClean="0">
                <a:latin typeface="游ゴシック" panose="020B0400000000000000" pitchFamily="50" charset="-128"/>
              </a:rPr>
              <a:pPr fontAlgn="base">
                <a:spcBef>
                  <a:spcPct val="0"/>
                </a:spcBef>
                <a:spcAft>
                  <a:spcPct val="0"/>
                </a:spcAft>
              </a:pPr>
              <a:t>33</a:t>
            </a:fld>
            <a:endParaRPr lang="ja-JP" altLang="en-US">
              <a:latin typeface="游ゴシック" panose="020B0400000000000000" pitchFamily="50"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34</a:t>
            </a:fld>
            <a:endParaRPr lang="ja-JP" altLang="en-US">
              <a:latin typeface="游ゴシック" panose="020B0400000000000000" pitchFamily="50"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35</a:t>
            </a:fld>
            <a:endParaRPr lang="ja-JP" altLang="en-US">
              <a:latin typeface="游ゴシック" panose="020B0400000000000000" pitchFamily="5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36</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326363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37</a:t>
            </a:fld>
            <a:endParaRPr lang="ja-JP"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38</a:t>
            </a:fld>
            <a:endParaRPr lang="ja-JP" altLang="en-US">
              <a:latin typeface="游ゴシック" panose="020B0400000000000000" pitchFamily="50"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40</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4797905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41</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a:extLst>
              <a:ext uri="{FF2B5EF4-FFF2-40B4-BE49-F238E27FC236}">
                <a16:creationId xmlns:a16="http://schemas.microsoft.com/office/drawing/2014/main" id="{C494B75A-A058-44AF-A84D-8E53CE6842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9A0940A-6725-471F-8125-E28FED5AF52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6388" name="スライド番号プレースホルダー 3">
            <a:extLst>
              <a:ext uri="{FF2B5EF4-FFF2-40B4-BE49-F238E27FC236}">
                <a16:creationId xmlns:a16="http://schemas.microsoft.com/office/drawing/2014/main" id="{2F9D0975-40D3-4425-A7B4-A322F579BF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0BB9DE3-4000-48BE-BA13-1F5D1310833F}"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4" name="スライド番号プレースホルダー 4">
            <a:extLst>
              <a:ext uri="{FF2B5EF4-FFF2-40B4-BE49-F238E27FC236}">
                <a16:creationId xmlns:a16="http://schemas.microsoft.com/office/drawing/2014/main" id="{51F87745-45B5-3F43-805C-66E60FEA8DC1}"/>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04837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2021.07-2021.09</a:t>
              </a:r>
              <a:endParaRPr kumimoji="1" lang="ja-JP" altLang="en-US" sz="800" b="1" spc="10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emf"/><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13.xml"/><Relationship Id="rId16"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emf"/><Relationship Id="rId10" Type="http://schemas.openxmlformats.org/officeDocument/2006/relationships/image" Target="../media/image36.png"/><Relationship Id="rId4" Type="http://schemas.openxmlformats.org/officeDocument/2006/relationships/image" Target="../media/image30.emf"/><Relationship Id="rId9" Type="http://schemas.openxmlformats.org/officeDocument/2006/relationships/image" Target="../media/image35.png"/><Relationship Id="rId1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22.emf"/><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9.gif"/></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8.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jpeg"/><Relationship Id="rId4" Type="http://schemas.openxmlformats.org/officeDocument/2006/relationships/image" Target="../media/image44.png"/><Relationship Id="rId9" Type="http://schemas.openxmlformats.org/officeDocument/2006/relationships/image" Target="../media/image49.png"/></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70.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emf"/><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10685463" cy="604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372225"/>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游明朝" panose="02020400000000000000" pitchFamily="18" charset="-128"/>
                <a:ea typeface="游明朝" panose="02020400000000000000" pitchFamily="18" charset="-128"/>
              </a:rPr>
              <a:t>Media Sheet</a:t>
            </a:r>
            <a:br>
              <a:rPr lang="en-US" altLang="ja-JP" sz="2000" dirty="0">
                <a:latin typeface="游明朝" panose="02020400000000000000" pitchFamily="18" charset="-128"/>
                <a:ea typeface="游明朝" panose="02020400000000000000" pitchFamily="18" charset="-128"/>
              </a:rPr>
            </a:br>
            <a:r>
              <a:rPr lang="en-US" altLang="ja-JP" sz="1800" dirty="0">
                <a:latin typeface="游明朝" panose="02020400000000000000" pitchFamily="18" charset="-128"/>
                <a:ea typeface="游明朝" panose="02020400000000000000" pitchFamily="18" charset="-128"/>
              </a:rPr>
              <a:t>2021</a:t>
            </a:r>
            <a:r>
              <a:rPr lang="ja-JP" altLang="en-US" sz="180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7</a:t>
            </a:r>
            <a:r>
              <a:rPr lang="ja-JP" altLang="en-US" sz="1800">
                <a:latin typeface="游明朝" panose="02020400000000000000" pitchFamily="18" charset="-128"/>
                <a:ea typeface="游明朝" panose="02020400000000000000" pitchFamily="18" charset="-128"/>
              </a:rPr>
              <a:t>月</a:t>
            </a:r>
            <a:r>
              <a:rPr lang="en-US" altLang="ja-JP" sz="1800" dirty="0">
                <a:latin typeface="游明朝" panose="02020400000000000000" pitchFamily="18" charset="-128"/>
                <a:ea typeface="游明朝" panose="02020400000000000000" pitchFamily="18" charset="-128"/>
              </a:rPr>
              <a:t>- 2021</a:t>
            </a:r>
            <a:r>
              <a:rPr lang="ja-JP" altLang="en-US" sz="180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9</a:t>
            </a:r>
            <a:r>
              <a:rPr lang="ja-JP" altLang="en-US" sz="1800">
                <a:latin typeface="游明朝" panose="02020400000000000000" pitchFamily="18" charset="-128"/>
                <a:ea typeface="游明朝" panose="02020400000000000000" pitchFamily="18" charset="-128"/>
              </a:rPr>
              <a:t>月</a:t>
            </a:r>
            <a:endParaRPr lang="en-US" altLang="ja-JP" sz="1050" dirty="0">
              <a:latin typeface="游明朝" panose="02020400000000000000" pitchFamily="18" charset="-128"/>
              <a:ea typeface="游明朝" panose="02020400000000000000" pitchFamily="18" charset="-128"/>
            </a:endParaRPr>
          </a:p>
          <a:p>
            <a:pPr marL="0" indent="0" algn="r">
              <a:buFont typeface="Arial" panose="020B0604020202020204" pitchFamily="34" charset="0"/>
              <a:buNone/>
              <a:defRPr/>
            </a:pPr>
            <a:br>
              <a:rPr lang="en-US" altLang="ja-JP" sz="700" dirty="0">
                <a:latin typeface="游明朝" panose="02020400000000000000" pitchFamily="18" charset="-128"/>
                <a:ea typeface="游明朝" panose="02020400000000000000" pitchFamily="18" charset="-128"/>
              </a:rPr>
            </a:br>
            <a:r>
              <a:rPr lang="en-US" altLang="ja-JP" sz="1400" dirty="0">
                <a:latin typeface="游明朝" panose="02020400000000000000" pitchFamily="18" charset="-128"/>
                <a:ea typeface="游明朝"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213" y="6278563"/>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Trajan Pro 3 Semibold" pitchFamily="18" charset="0"/>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338554"/>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タクシーは都市生活における「ちょっと贅沢な移動手段」として、</a:t>
            </a:r>
            <a:r>
              <a:rPr lang="en-US" altLang="ja-JP" dirty="0">
                <a:solidFill>
                  <a:srgbClr val="7F7F7F"/>
                </a:solidFill>
                <a:latin typeface="游明朝" panose="02020400000000000000" pitchFamily="18" charset="-128"/>
                <a:ea typeface="游明朝" panose="02020400000000000000" pitchFamily="18" charset="-128"/>
              </a:rPr>
              <a:t>24</a:t>
            </a:r>
            <a:r>
              <a:rPr lang="ja-JP" altLang="en-US">
                <a:solidFill>
                  <a:srgbClr val="7F7F7F"/>
                </a:solidFill>
                <a:latin typeface="游明朝" panose="02020400000000000000" pitchFamily="18" charset="-128"/>
                <a:ea typeface="游明朝" panose="02020400000000000000" pitchFamily="18" charset="-128"/>
              </a:rPr>
              <a:t>時間</a:t>
            </a:r>
            <a:r>
              <a:rPr lang="en-US" altLang="ja-JP" dirty="0">
                <a:solidFill>
                  <a:srgbClr val="7F7F7F"/>
                </a:solidFill>
                <a:latin typeface="游明朝" panose="02020400000000000000" pitchFamily="18" charset="-128"/>
                <a:ea typeface="游明朝" panose="02020400000000000000" pitchFamily="18" charset="-128"/>
              </a:rPr>
              <a:t>365</a:t>
            </a:r>
            <a:r>
              <a:rPr lang="ja-JP" altLang="en-US">
                <a:solidFill>
                  <a:srgbClr val="7F7F7F"/>
                </a:solidFill>
                <a:latin typeface="游明朝" panose="02020400000000000000" pitchFamily="18" charset="-128"/>
                <a:ea typeface="游明朝" panose="02020400000000000000" pitchFamily="18" charset="-128"/>
              </a:rPr>
              <a:t>日利用されています。</a:t>
            </a:r>
            <a:br>
              <a:rPr lang="en-US" altLang="ja-JP" dirty="0">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コロナ禍後は早朝の出勤シーン、ビジネス移動での利用が増加し、アフターファイブ帰宅、終電後利用が減少。</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
            <a:extLst>
              <a:ext uri="{FF2B5EF4-FFF2-40B4-BE49-F238E27FC236}">
                <a16:creationId xmlns:a16="http://schemas.microsoft.com/office/drawing/2014/main" id="{0D6A4092-F049-4CBA-906F-ED7F47D0DDAF}"/>
              </a:ext>
            </a:extLst>
          </p:cNvPr>
          <p:cNvGrpSpPr/>
          <p:nvPr/>
        </p:nvGrpSpPr>
        <p:grpSpPr>
          <a:xfrm>
            <a:off x="927100" y="847725"/>
            <a:ext cx="9121775" cy="4881563"/>
            <a:chOff x="927100" y="847725"/>
            <a:chExt cx="9121775" cy="4881563"/>
          </a:xfrm>
        </p:grpSpPr>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6" name="図 25">
              <a:extLst>
                <a:ext uri="{FF2B5EF4-FFF2-40B4-BE49-F238E27FC236}">
                  <a16:creationId xmlns:a16="http://schemas.microsoft.com/office/drawing/2014/main" id="{186B4EC4-BB99-2F48-A23B-95B3BC48E61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735" y="908366"/>
              <a:ext cx="8829632" cy="4576763"/>
            </a:xfrm>
            <a:prstGeom prst="rect">
              <a:avLst/>
            </a:prstGeom>
          </p:spPr>
        </p:pic>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527175" y="2419351"/>
              <a:ext cx="1039813" cy="630942"/>
            </a:xfrm>
            <a:prstGeom prst="rect">
              <a:avLst/>
            </a:prstGeom>
          </p:spPr>
          <p:txBody>
            <a:bodyPr wrap="squar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15</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6" name="正方形/長方形 15">
              <a:extLst>
                <a:ext uri="{FF2B5EF4-FFF2-40B4-BE49-F238E27FC236}">
                  <a16:creationId xmlns:a16="http://schemas.microsoft.com/office/drawing/2014/main" id="{F5F8CD2C-770B-4945-92F6-9C9E99843C94}"/>
                </a:ext>
              </a:extLst>
            </p:cNvPr>
            <p:cNvSpPr/>
            <p:nvPr/>
          </p:nvSpPr>
          <p:spPr>
            <a:xfrm>
              <a:off x="2633071" y="2419351"/>
              <a:ext cx="3287711"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0A1239"/>
                </a:solidFill>
                <a:effectLst/>
                <a:uLnTx/>
                <a:uFillTx/>
                <a:latin typeface="游明朝 Demibold" panose="02020600000000000000" pitchFamily="18" charset="-128"/>
                <a:ea typeface="游明朝 Demibold" panose="02020600000000000000" pitchFamily="18" charset="-128"/>
                <a:cs typeface="+mn-cs"/>
              </a:endParaRP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016031" y="2419351"/>
              <a:ext cx="205164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28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endParaRPr>
            </a:p>
          </p:txBody>
        </p:sp>
        <p:sp>
          <p:nvSpPr>
            <p:cNvPr id="18" name="正方形/長方形 17">
              <a:extLst>
                <a:ext uri="{FF2B5EF4-FFF2-40B4-BE49-F238E27FC236}">
                  <a16:creationId xmlns:a16="http://schemas.microsoft.com/office/drawing/2014/main" id="{50E35EEF-05C8-4239-B992-091F9171A724}"/>
                </a:ext>
              </a:extLst>
            </p:cNvPr>
            <p:cNvSpPr/>
            <p:nvPr/>
          </p:nvSpPr>
          <p:spPr>
            <a:xfrm>
              <a:off x="8220074" y="2416177"/>
              <a:ext cx="103981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9</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cs typeface="+mn-cs"/>
              </a:endParaRP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3233738"/>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3233738"/>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3233738"/>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323373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3027363"/>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3027363"/>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グラフィックス 7">
            <a:extLst>
              <a:ext uri="{FF2B5EF4-FFF2-40B4-BE49-F238E27FC236}">
                <a16:creationId xmlns:a16="http://schemas.microsoft.com/office/drawing/2014/main" id="{C3B6A19E-2FDC-614C-BAAA-EAE6F76E92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6204" y="1000655"/>
            <a:ext cx="8606672" cy="5010617"/>
          </a:xfrm>
          <a:prstGeom prst="rect">
            <a:avLst/>
          </a:prstGeom>
        </p:spPr>
      </p:pic>
      <p:cxnSp>
        <p:nvCxnSpPr>
          <p:cNvPr id="36" name="直線コネクタ 35">
            <a:extLst>
              <a:ext uri="{FF2B5EF4-FFF2-40B4-BE49-F238E27FC236}">
                <a16:creationId xmlns:a16="http://schemas.microsoft.com/office/drawing/2014/main" id="{86F964E3-1538-6940-AC17-E069E6D60752}"/>
              </a:ext>
            </a:extLst>
          </p:cNvPr>
          <p:cNvCxnSpPr/>
          <p:nvPr/>
        </p:nvCxnSpPr>
        <p:spPr>
          <a:xfrm>
            <a:off x="1893974" y="2386445"/>
            <a:ext cx="770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D2991611-9374-954C-8B85-0471431AA26F}"/>
              </a:ext>
            </a:extLst>
          </p:cNvPr>
          <p:cNvSpPr>
            <a:spLocks noGrp="1"/>
          </p:cNvSpPr>
          <p:nvPr>
            <p:ph type="title"/>
          </p:nvPr>
        </p:nvSpPr>
        <p:spPr/>
        <p:txBody>
          <a:bodyPr/>
          <a:lstStyle/>
          <a:p>
            <a:r>
              <a:rPr lang="en-US" altLang="ja-JP" dirty="0">
                <a:solidFill>
                  <a:srgbClr val="7F7F7F"/>
                </a:solidFill>
                <a:latin typeface="游明朝" panose="02020400000000000000" pitchFamily="18" charset="-128"/>
                <a:ea typeface="游明朝" panose="02020400000000000000" pitchFamily="18" charset="-128"/>
              </a:rPr>
              <a:t>Premium Video Ads</a:t>
            </a:r>
            <a:r>
              <a:rPr lang="ja-JP" altLang="en-US">
                <a:solidFill>
                  <a:srgbClr val="7F7F7F"/>
                </a:solidFill>
                <a:latin typeface="游明朝" panose="02020400000000000000" pitchFamily="18" charset="-128"/>
                <a:ea typeface="游明朝" panose="02020400000000000000" pitchFamily="18" charset="-128"/>
              </a:rPr>
              <a:t>の表示回数は安定して想定表示回数（</a:t>
            </a:r>
            <a:r>
              <a:rPr lang="en-US" altLang="ja-JP" dirty="0">
                <a:solidFill>
                  <a:srgbClr val="7F7F7F"/>
                </a:solidFill>
                <a:latin typeface="游明朝" panose="02020400000000000000" pitchFamily="18" charset="-128"/>
                <a:ea typeface="游明朝" panose="02020400000000000000" pitchFamily="18" charset="-128"/>
              </a:rPr>
              <a:t>320</a:t>
            </a:r>
            <a:r>
              <a:rPr lang="ja-JP" altLang="en-US">
                <a:solidFill>
                  <a:srgbClr val="7F7F7F"/>
                </a:solidFill>
                <a:latin typeface="游明朝" panose="02020400000000000000" pitchFamily="18" charset="-128"/>
                <a:ea typeface="游明朝" panose="02020400000000000000" pitchFamily="18" charset="-128"/>
              </a:rPr>
              <a:t>万回）を上回っています</a:t>
            </a:r>
            <a:endParaRPr kumimoji="1" lang="ja-JP" altLang="en-US"/>
          </a:p>
        </p:txBody>
      </p:sp>
      <p:sp>
        <p:nvSpPr>
          <p:cNvPr id="3" name="テキスト プレースホルダー 2">
            <a:extLst>
              <a:ext uri="{FF2B5EF4-FFF2-40B4-BE49-F238E27FC236}">
                <a16:creationId xmlns:a16="http://schemas.microsoft.com/office/drawing/2014/main" id="{6FA6E09C-D4FE-634D-B640-B86D9B16660D}"/>
              </a:ext>
            </a:extLst>
          </p:cNvPr>
          <p:cNvSpPr>
            <a:spLocks noGrp="1"/>
          </p:cNvSpPr>
          <p:nvPr>
            <p:ph type="body" sz="quarter" idx="10"/>
          </p:nvPr>
        </p:nvSpPr>
        <p:spPr/>
        <p:txBody>
          <a:bodyPr/>
          <a:lstStyle/>
          <a:p>
            <a:pPr>
              <a:defRPr/>
            </a:pPr>
            <a:r>
              <a:rPr lang="ja-JP" altLang="en-US">
                <a:latin typeface="游明朝 Demibold" panose="02020600000000000000" pitchFamily="18" charset="-128"/>
                <a:ea typeface="游明朝 Demibold" panose="02020600000000000000" pitchFamily="18" charset="-128"/>
              </a:rPr>
              <a:t>　　　　　　　　　　　　の広告表示回数</a:t>
            </a:r>
          </a:p>
        </p:txBody>
      </p:sp>
      <p:sp>
        <p:nvSpPr>
          <p:cNvPr id="40" name="正方形/長方形 18">
            <a:extLst>
              <a:ext uri="{FF2B5EF4-FFF2-40B4-BE49-F238E27FC236}">
                <a16:creationId xmlns:a16="http://schemas.microsoft.com/office/drawing/2014/main" id="{09118D07-1747-3D4E-B251-E8DE8418F172}"/>
              </a:ext>
            </a:extLst>
          </p:cNvPr>
          <p:cNvSpPr>
            <a:spLocks noChangeArrowheads="1"/>
          </p:cNvSpPr>
          <p:nvPr/>
        </p:nvSpPr>
        <p:spPr bwMode="auto">
          <a:xfrm>
            <a:off x="682625" y="306388"/>
            <a:ext cx="51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600" b="1" dirty="0">
                <a:solidFill>
                  <a:srgbClr val="595959"/>
                </a:solidFill>
                <a:latin typeface="游明朝 Demibold" panose="02020600000000000000" pitchFamily="18" charset="-128"/>
                <a:ea typeface="游明朝 Demibold" panose="02020600000000000000" pitchFamily="18" charset="-128"/>
              </a:rPr>
              <a:t>2021</a:t>
            </a:r>
            <a:r>
              <a:rPr lang="ja-JP" altLang="en-US" sz="1600" b="1">
                <a:solidFill>
                  <a:srgbClr val="595959"/>
                </a:solidFill>
                <a:latin typeface="游明朝 Demibold" panose="02020600000000000000" pitchFamily="18" charset="-128"/>
                <a:ea typeface="游明朝 Demibold" panose="02020600000000000000" pitchFamily="18" charset="-128"/>
              </a:rPr>
              <a:t>年</a:t>
            </a:r>
            <a:r>
              <a:rPr lang="en-US" altLang="ja-JP" sz="1600" b="1" dirty="0">
                <a:solidFill>
                  <a:srgbClr val="595959"/>
                </a:solidFill>
                <a:latin typeface="游明朝 Demibold" panose="02020600000000000000" pitchFamily="18" charset="-128"/>
                <a:ea typeface="游明朝 Demibold" panose="02020600000000000000" pitchFamily="18" charset="-128"/>
              </a:rPr>
              <a:t>1</a:t>
            </a:r>
            <a:r>
              <a:rPr lang="ja-JP" altLang="en-US" sz="1600" b="1">
                <a:solidFill>
                  <a:srgbClr val="595959"/>
                </a:solidFill>
                <a:latin typeface="游明朝 Demibold" panose="02020600000000000000" pitchFamily="18" charset="-128"/>
                <a:ea typeface="游明朝 Demibold" panose="02020600000000000000" pitchFamily="18" charset="-128"/>
              </a:rPr>
              <a:t>月</a:t>
            </a:r>
            <a:r>
              <a:rPr lang="en-US" altLang="ja-JP" sz="1600" b="1" dirty="0">
                <a:solidFill>
                  <a:srgbClr val="595959"/>
                </a:solidFill>
                <a:latin typeface="游明朝 Demibold" panose="02020600000000000000" pitchFamily="18" charset="-128"/>
                <a:ea typeface="游明朝 Demibold" panose="02020600000000000000" pitchFamily="18" charset="-128"/>
              </a:rPr>
              <a:t>〜3</a:t>
            </a:r>
            <a:r>
              <a:rPr lang="ja-JP" altLang="en-US" sz="1600" b="1">
                <a:solidFill>
                  <a:srgbClr val="595959"/>
                </a:solidFill>
                <a:latin typeface="游明朝 Demibold" panose="02020600000000000000" pitchFamily="18" charset="-128"/>
                <a:ea typeface="游明朝 Demibold" panose="02020600000000000000" pitchFamily="18" charset="-128"/>
              </a:rPr>
              <a:t>月の</a:t>
            </a:r>
            <a:r>
              <a:rPr lang="en-US" altLang="ja-JP" sz="1600" b="1" dirty="0">
                <a:solidFill>
                  <a:srgbClr val="595959"/>
                </a:solidFill>
                <a:latin typeface="游明朝 Demibold" panose="02020600000000000000" pitchFamily="18" charset="-128"/>
                <a:ea typeface="游明朝 Demibold" panose="02020600000000000000" pitchFamily="18" charset="-128"/>
              </a:rPr>
              <a:t>Premium Video Ads</a:t>
            </a:r>
            <a:r>
              <a:rPr lang="ja-JP" altLang="en-US" sz="1600" b="1">
                <a:solidFill>
                  <a:srgbClr val="595959"/>
                </a:solidFill>
                <a:latin typeface="游明朝 Demibold" panose="02020600000000000000" pitchFamily="18" charset="-128"/>
                <a:ea typeface="游明朝 Demibold" panose="02020600000000000000" pitchFamily="18" charset="-128"/>
              </a:rPr>
              <a:t>の表示回数推移</a:t>
            </a:r>
          </a:p>
        </p:txBody>
      </p:sp>
      <p:pic>
        <p:nvPicPr>
          <p:cNvPr id="6" name="図 5" descr="テキスト&#10;&#10;自動的に生成された説明">
            <a:extLst>
              <a:ext uri="{FF2B5EF4-FFF2-40B4-BE49-F238E27FC236}">
                <a16:creationId xmlns:a16="http://schemas.microsoft.com/office/drawing/2014/main" id="{1EC305FC-D397-724D-83D4-903C5BD8A88D}"/>
              </a:ext>
            </a:extLst>
          </p:cNvPr>
          <p:cNvPicPr>
            <a:picLocks noChangeAspect="1"/>
          </p:cNvPicPr>
          <p:nvPr/>
        </p:nvPicPr>
        <p:blipFill>
          <a:blip r:embed="rId4"/>
          <a:stretch>
            <a:fillRect/>
          </a:stretch>
        </p:blipFill>
        <p:spPr>
          <a:xfrm>
            <a:off x="1727630" y="6255749"/>
            <a:ext cx="4394200" cy="723900"/>
          </a:xfrm>
          <a:prstGeom prst="rect">
            <a:avLst/>
          </a:prstGeom>
        </p:spPr>
      </p:pic>
    </p:spTree>
    <p:extLst>
      <p:ext uri="{BB962C8B-B14F-4D97-AF65-F5344CB8AC3E}">
        <p14:creationId xmlns:p14="http://schemas.microsoft.com/office/powerpoint/2010/main" val="1747865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図 56">
            <a:extLst>
              <a:ext uri="{FF2B5EF4-FFF2-40B4-BE49-F238E27FC236}">
                <a16:creationId xmlns:a16="http://schemas.microsoft.com/office/drawing/2014/main" id="{70F2714B-700C-C049-BBE2-A5FEB995CE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588" y="441325"/>
            <a:ext cx="8597900" cy="4660900"/>
          </a:xfrm>
          <a:prstGeom prst="rect">
            <a:avLst/>
          </a:prstGeom>
        </p:spPr>
      </p:pic>
      <p:grpSp>
        <p:nvGrpSpPr>
          <p:cNvPr id="25603" name="グループ化 5">
            <a:extLst>
              <a:ext uri="{FF2B5EF4-FFF2-40B4-BE49-F238E27FC236}">
                <a16:creationId xmlns:a16="http://schemas.microsoft.com/office/drawing/2014/main" id="{CF11A751-4DD8-4776-AE28-B3F2AB4174F9}"/>
              </a:ext>
            </a:extLst>
          </p:cNvPr>
          <p:cNvGrpSpPr>
            <a:grpSpLocks/>
          </p:cNvGrpSpPr>
          <p:nvPr/>
        </p:nvGrpSpPr>
        <p:grpSpPr bwMode="auto">
          <a:xfrm>
            <a:off x="1069975" y="1960563"/>
            <a:ext cx="1217613" cy="860425"/>
            <a:chOff x="1791797" y="1880280"/>
            <a:chExt cx="1215799" cy="860395"/>
          </a:xfrm>
        </p:grpSpPr>
        <p:sp>
          <p:nvSpPr>
            <p:cNvPr id="13" name="正方形/長方形 12">
              <a:extLst>
                <a:ext uri="{FF2B5EF4-FFF2-40B4-BE49-F238E27FC236}">
                  <a16:creationId xmlns:a16="http://schemas.microsoft.com/office/drawing/2014/main" id="{44942322-F235-4DB4-B8CA-DA6561FD0787}"/>
                </a:ext>
              </a:extLst>
            </p:cNvPr>
            <p:cNvSpPr/>
            <p:nvPr/>
          </p:nvSpPr>
          <p:spPr>
            <a:xfrm>
              <a:off x="1791797" y="2110459"/>
              <a:ext cx="1215799" cy="630216"/>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38</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7" name="正方形/長方形 13">
              <a:extLst>
                <a:ext uri="{FF2B5EF4-FFF2-40B4-BE49-F238E27FC236}">
                  <a16:creationId xmlns:a16="http://schemas.microsoft.com/office/drawing/2014/main" id="{74DC12E4-0956-4617-AA37-757B4EA352D6}"/>
                </a:ext>
              </a:extLst>
            </p:cNvPr>
            <p:cNvSpPr>
              <a:spLocks noChangeArrowheads="1"/>
            </p:cNvSpPr>
            <p:nvPr/>
          </p:nvSpPr>
          <p:spPr bwMode="auto">
            <a:xfrm>
              <a:off x="2047004" y="1880280"/>
              <a:ext cx="570649" cy="30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女性</a:t>
              </a:r>
            </a:p>
          </p:txBody>
        </p:sp>
      </p:grpSp>
      <p:grpSp>
        <p:nvGrpSpPr>
          <p:cNvPr id="25604" name="グループ化 14">
            <a:extLst>
              <a:ext uri="{FF2B5EF4-FFF2-40B4-BE49-F238E27FC236}">
                <a16:creationId xmlns:a16="http://schemas.microsoft.com/office/drawing/2014/main" id="{EE0B82AD-301D-40BE-B1B3-09C6A05DA6C9}"/>
              </a:ext>
            </a:extLst>
          </p:cNvPr>
          <p:cNvGrpSpPr>
            <a:grpSpLocks/>
          </p:cNvGrpSpPr>
          <p:nvPr/>
        </p:nvGrpSpPr>
        <p:grpSpPr bwMode="auto">
          <a:xfrm>
            <a:off x="3983038" y="1982788"/>
            <a:ext cx="1135062" cy="860425"/>
            <a:chOff x="1791797" y="1880280"/>
            <a:chExt cx="1134795" cy="859461"/>
          </a:xfrm>
        </p:grpSpPr>
        <p:sp>
          <p:nvSpPr>
            <p:cNvPr id="16" name="正方形/長方形 15">
              <a:extLst>
                <a:ext uri="{FF2B5EF4-FFF2-40B4-BE49-F238E27FC236}">
                  <a16:creationId xmlns:a16="http://schemas.microsoft.com/office/drawing/2014/main" id="{607F308F-3DD7-4E46-93E8-984BEBC7DFF9}"/>
                </a:ext>
              </a:extLst>
            </p:cNvPr>
            <p:cNvSpPr/>
            <p:nvPr/>
          </p:nvSpPr>
          <p:spPr>
            <a:xfrm>
              <a:off x="1791797" y="2110209"/>
              <a:ext cx="1134795" cy="629532"/>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62</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5" name="正方形/長方形 16">
              <a:extLst>
                <a:ext uri="{FF2B5EF4-FFF2-40B4-BE49-F238E27FC236}">
                  <a16:creationId xmlns:a16="http://schemas.microsoft.com/office/drawing/2014/main" id="{33B0F950-C236-4D4D-985C-3B7CF1573A01}"/>
                </a:ext>
              </a:extLst>
            </p:cNvPr>
            <p:cNvSpPr>
              <a:spLocks noChangeArrowheads="1"/>
            </p:cNvSpPr>
            <p:nvPr/>
          </p:nvSpPr>
          <p:spPr bwMode="auto">
            <a:xfrm>
              <a:off x="2047324" y="1880280"/>
              <a:ext cx="569779" cy="30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男性</a:t>
              </a:r>
            </a:p>
          </p:txBody>
        </p:sp>
      </p:grpSp>
      <p:grpSp>
        <p:nvGrpSpPr>
          <p:cNvPr id="25605" name="グループ化 23">
            <a:extLst>
              <a:ext uri="{FF2B5EF4-FFF2-40B4-BE49-F238E27FC236}">
                <a16:creationId xmlns:a16="http://schemas.microsoft.com/office/drawing/2014/main" id="{55195C95-AC23-43A6-8E34-9F56968A4230}"/>
              </a:ext>
            </a:extLst>
          </p:cNvPr>
          <p:cNvGrpSpPr>
            <a:grpSpLocks/>
          </p:cNvGrpSpPr>
          <p:nvPr/>
        </p:nvGrpSpPr>
        <p:grpSpPr bwMode="auto">
          <a:xfrm>
            <a:off x="2208213" y="2046288"/>
            <a:ext cx="1762125" cy="928687"/>
            <a:chOff x="2622307" y="1992620"/>
            <a:chExt cx="1762021" cy="927622"/>
          </a:xfrm>
        </p:grpSpPr>
        <p:sp>
          <p:nvSpPr>
            <p:cNvPr id="25642" name="正方形/長方形 19">
              <a:extLst>
                <a:ext uri="{FF2B5EF4-FFF2-40B4-BE49-F238E27FC236}">
                  <a16:creationId xmlns:a16="http://schemas.microsoft.com/office/drawing/2014/main" id="{5B32342F-C134-451C-B2A4-D4506A1E23BE}"/>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25643" name="正方形/長方形 22">
              <a:extLst>
                <a:ext uri="{FF2B5EF4-FFF2-40B4-BE49-F238E27FC236}">
                  <a16:creationId xmlns:a16="http://schemas.microsoft.com/office/drawing/2014/main" id="{021151D3-F494-44DD-935B-DB42B2C859F9}"/>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sp>
        <p:nvSpPr>
          <p:cNvPr id="34" name="テキスト ボックス 33">
            <a:extLst>
              <a:ext uri="{FF2B5EF4-FFF2-40B4-BE49-F238E27FC236}">
                <a16:creationId xmlns:a16="http://schemas.microsoft.com/office/drawing/2014/main" id="{CBB51FD8-FAD1-4804-9307-880E09F20FCC}"/>
              </a:ext>
            </a:extLst>
          </p:cNvPr>
          <p:cNvSpPr txBox="1"/>
          <p:nvPr/>
        </p:nvSpPr>
        <p:spPr>
          <a:xfrm>
            <a:off x="800100"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37" name="テキスト ボックス 36">
            <a:extLst>
              <a:ext uri="{FF2B5EF4-FFF2-40B4-BE49-F238E27FC236}">
                <a16:creationId xmlns:a16="http://schemas.microsoft.com/office/drawing/2014/main" id="{1D88B031-1CF4-4E82-A6C6-F7ACE928E882}"/>
              </a:ext>
            </a:extLst>
          </p:cNvPr>
          <p:cNvSpPr txBox="1"/>
          <p:nvPr/>
        </p:nvSpPr>
        <p:spPr>
          <a:xfrm>
            <a:off x="2068513" y="4689475"/>
            <a:ext cx="850900" cy="627063"/>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65%</a:t>
            </a:r>
          </a:p>
          <a:p>
            <a:pPr algn="ctr" eaLnBrk="1" fontAlgn="auto" hangingPunct="1">
              <a:lnSpc>
                <a:spcPct val="150000"/>
              </a:lnSpc>
              <a:spcBef>
                <a:spcPts val="0"/>
              </a:spcBef>
              <a:spcAft>
                <a:spcPts val="0"/>
              </a:spcAft>
              <a:defRPr/>
            </a:pPr>
            <a:r>
              <a:rPr kumimoji="1" lang="en-US" altLang="ja-JP" sz="800" dirty="0">
                <a:solidFill>
                  <a:schemeClr val="bg1"/>
                </a:solidFill>
                <a:latin typeface="+mn-ea"/>
              </a:rPr>
              <a:t>67%</a:t>
            </a:r>
            <a:endParaRPr kumimoji="1" lang="ja-JP" altLang="en-US" sz="800">
              <a:solidFill>
                <a:schemeClr val="bg1"/>
              </a:solidFill>
              <a:latin typeface="+mn-ea"/>
            </a:endParaRPr>
          </a:p>
          <a:p>
            <a:pPr algn="ctr" eaLnBrk="1" fontAlgn="auto" hangingPunct="1">
              <a:lnSpc>
                <a:spcPct val="150000"/>
              </a:lnSpc>
              <a:spcBef>
                <a:spcPts val="0"/>
              </a:spcBef>
              <a:spcAft>
                <a:spcPts val="0"/>
              </a:spcAft>
              <a:defRPr/>
            </a:pPr>
            <a:endParaRPr kumimoji="1" lang="ja-JP" altLang="en-US" sz="800">
              <a:solidFill>
                <a:schemeClr val="bg1"/>
              </a:solidFill>
              <a:latin typeface="+mn-ea"/>
            </a:endParaRPr>
          </a:p>
        </p:txBody>
      </p:sp>
      <p:sp>
        <p:nvSpPr>
          <p:cNvPr id="40" name="テキスト ボックス 39">
            <a:extLst>
              <a:ext uri="{FF2B5EF4-FFF2-40B4-BE49-F238E27FC236}">
                <a16:creationId xmlns:a16="http://schemas.microsoft.com/office/drawing/2014/main" id="{C138DCC0-4912-40A6-AED3-7AE60359C2B5}"/>
              </a:ext>
            </a:extLst>
          </p:cNvPr>
          <p:cNvSpPr txBox="1"/>
          <p:nvPr/>
        </p:nvSpPr>
        <p:spPr>
          <a:xfrm>
            <a:off x="3594100" y="46894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35%</a:t>
            </a:r>
          </a:p>
        </p:txBody>
      </p:sp>
      <p:sp>
        <p:nvSpPr>
          <p:cNvPr id="43" name="テキスト ボックス 42">
            <a:extLst>
              <a:ext uri="{FF2B5EF4-FFF2-40B4-BE49-F238E27FC236}">
                <a16:creationId xmlns:a16="http://schemas.microsoft.com/office/drawing/2014/main" id="{89C4E252-9AC5-4052-BBFE-3E525EB2E70E}"/>
              </a:ext>
            </a:extLst>
          </p:cNvPr>
          <p:cNvSpPr txBox="1"/>
          <p:nvPr/>
        </p:nvSpPr>
        <p:spPr>
          <a:xfrm>
            <a:off x="632618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27%</a:t>
            </a:r>
          </a:p>
        </p:txBody>
      </p:sp>
      <p:sp>
        <p:nvSpPr>
          <p:cNvPr id="46" name="テキスト ボックス 45">
            <a:extLst>
              <a:ext uri="{FF2B5EF4-FFF2-40B4-BE49-F238E27FC236}">
                <a16:creationId xmlns:a16="http://schemas.microsoft.com/office/drawing/2014/main" id="{0A5492B2-DD6E-4F90-A162-F2D04F51793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48" name="テキスト ボックス 47">
            <a:extLst>
              <a:ext uri="{FF2B5EF4-FFF2-40B4-BE49-F238E27FC236}">
                <a16:creationId xmlns:a16="http://schemas.microsoft.com/office/drawing/2014/main" id="{FADD6EA0-2F9D-4A34-A461-3F6F5B3EA94C}"/>
              </a:ext>
            </a:extLst>
          </p:cNvPr>
          <p:cNvSpPr txBox="1"/>
          <p:nvPr/>
        </p:nvSpPr>
        <p:spPr>
          <a:xfrm>
            <a:off x="63642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16%</a:t>
            </a:r>
          </a:p>
        </p:txBody>
      </p:sp>
      <p:sp>
        <p:nvSpPr>
          <p:cNvPr id="49" name="テキスト ボックス 48">
            <a:extLst>
              <a:ext uri="{FF2B5EF4-FFF2-40B4-BE49-F238E27FC236}">
                <a16:creationId xmlns:a16="http://schemas.microsoft.com/office/drawing/2014/main" id="{7EDC0752-D4B8-46B1-929E-F6D21C21AA21}"/>
              </a:ext>
            </a:extLst>
          </p:cNvPr>
          <p:cNvSpPr txBox="1"/>
          <p:nvPr/>
        </p:nvSpPr>
        <p:spPr>
          <a:xfrm>
            <a:off x="7153911"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29%</a:t>
            </a:r>
          </a:p>
        </p:txBody>
      </p:sp>
      <p:sp>
        <p:nvSpPr>
          <p:cNvPr id="50" name="テキスト ボックス 49">
            <a:extLst>
              <a:ext uri="{FF2B5EF4-FFF2-40B4-BE49-F238E27FC236}">
                <a16:creationId xmlns:a16="http://schemas.microsoft.com/office/drawing/2014/main" id="{D3AF7B8E-A9FF-4385-A6C3-DF373B2479AD}"/>
              </a:ext>
            </a:extLst>
          </p:cNvPr>
          <p:cNvSpPr txBox="1"/>
          <p:nvPr/>
        </p:nvSpPr>
        <p:spPr>
          <a:xfrm>
            <a:off x="7953376"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1" name="テキスト ボックス 50">
            <a:extLst>
              <a:ext uri="{FF2B5EF4-FFF2-40B4-BE49-F238E27FC236}">
                <a16:creationId xmlns:a16="http://schemas.microsoft.com/office/drawing/2014/main" id="{312F847A-DBD3-46F4-8871-83400F29E09F}"/>
              </a:ext>
            </a:extLst>
          </p:cNvPr>
          <p:cNvSpPr txBox="1"/>
          <p:nvPr/>
        </p:nvSpPr>
        <p:spPr>
          <a:xfrm>
            <a:off x="8496299"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12%</a:t>
            </a:r>
          </a:p>
        </p:txBody>
      </p:sp>
      <p:sp>
        <p:nvSpPr>
          <p:cNvPr id="52" name="テキスト ボックス 51">
            <a:extLst>
              <a:ext uri="{FF2B5EF4-FFF2-40B4-BE49-F238E27FC236}">
                <a16:creationId xmlns:a16="http://schemas.microsoft.com/office/drawing/2014/main" id="{9706E45C-5A58-4B2B-B934-50B3C7EB05D6}"/>
              </a:ext>
            </a:extLst>
          </p:cNvPr>
          <p:cNvSpPr txBox="1"/>
          <p:nvPr/>
        </p:nvSpPr>
        <p:spPr>
          <a:xfrm>
            <a:off x="8928100" y="4681538"/>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10%</a:t>
            </a:r>
          </a:p>
        </p:txBody>
      </p:sp>
      <p:sp>
        <p:nvSpPr>
          <p:cNvPr id="54" name="テキスト ボックス 53">
            <a:extLst>
              <a:ext uri="{FF2B5EF4-FFF2-40B4-BE49-F238E27FC236}">
                <a16:creationId xmlns:a16="http://schemas.microsoft.com/office/drawing/2014/main" id="{31A3218B-3981-4B93-BFE3-03B3B3ECA752}"/>
              </a:ext>
            </a:extLst>
          </p:cNvPr>
          <p:cNvSpPr txBox="1"/>
          <p:nvPr/>
        </p:nvSpPr>
        <p:spPr>
          <a:xfrm>
            <a:off x="70246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30%</a:t>
            </a:r>
          </a:p>
        </p:txBody>
      </p:sp>
      <p:sp>
        <p:nvSpPr>
          <p:cNvPr id="55" name="テキスト ボックス 54">
            <a:extLst>
              <a:ext uri="{FF2B5EF4-FFF2-40B4-BE49-F238E27FC236}">
                <a16:creationId xmlns:a16="http://schemas.microsoft.com/office/drawing/2014/main" id="{FF7257D0-B1CA-47F6-83D0-7CBB4EF718E8}"/>
              </a:ext>
            </a:extLst>
          </p:cNvPr>
          <p:cNvSpPr txBox="1"/>
          <p:nvPr/>
        </p:nvSpPr>
        <p:spPr>
          <a:xfrm>
            <a:off x="7712075"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56" name="テキスト ボックス 55">
            <a:extLst>
              <a:ext uri="{FF2B5EF4-FFF2-40B4-BE49-F238E27FC236}">
                <a16:creationId xmlns:a16="http://schemas.microsoft.com/office/drawing/2014/main" id="{EB3A762F-271D-46AF-81B0-34B8A0FED029}"/>
              </a:ext>
            </a:extLst>
          </p:cNvPr>
          <p:cNvSpPr txBox="1"/>
          <p:nvPr/>
        </p:nvSpPr>
        <p:spPr>
          <a:xfrm>
            <a:off x="83454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14%</a:t>
            </a:r>
          </a:p>
        </p:txBody>
      </p:sp>
      <p:sp>
        <p:nvSpPr>
          <p:cNvPr id="58" name="テキスト ボックス 57">
            <a:extLst>
              <a:ext uri="{FF2B5EF4-FFF2-40B4-BE49-F238E27FC236}">
                <a16:creationId xmlns:a16="http://schemas.microsoft.com/office/drawing/2014/main" id="{1A758DBC-0F76-4934-B55D-6EB7350CA33A}"/>
              </a:ext>
            </a:extLst>
          </p:cNvPr>
          <p:cNvSpPr txBox="1"/>
          <p:nvPr/>
        </p:nvSpPr>
        <p:spPr>
          <a:xfrm>
            <a:off x="8905875" y="4859338"/>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3" name="テキスト ボックス 52">
            <a:extLst>
              <a:ext uri="{FF2B5EF4-FFF2-40B4-BE49-F238E27FC236}">
                <a16:creationId xmlns:a16="http://schemas.microsoft.com/office/drawing/2014/main" id="{0FC8996C-3F4A-4069-A472-44A9B3EC8D3A}"/>
              </a:ext>
            </a:extLst>
          </p:cNvPr>
          <p:cNvSpPr txBox="1"/>
          <p:nvPr/>
        </p:nvSpPr>
        <p:spPr>
          <a:xfrm>
            <a:off x="3690938" y="48672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33%</a:t>
            </a:r>
          </a:p>
        </p:txBody>
      </p:sp>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タクシーで移動する利用者が</a:t>
            </a:r>
            <a:r>
              <a:rPr lang="ja-JP" altLang="ja-JP">
                <a:solidFill>
                  <a:srgbClr val="7F7F7F"/>
                </a:solidFill>
                <a:latin typeface="游明朝" panose="02020400000000000000" pitchFamily="18" charset="-128"/>
                <a:ea typeface="游明朝" panose="02020400000000000000" pitchFamily="18" charset="-128"/>
              </a:rPr>
              <a:t>Tokyo Prime</a:t>
            </a:r>
            <a:r>
              <a:rPr lang="ja-JP" altLang="en-US">
                <a:solidFill>
                  <a:srgbClr val="7F7F7F"/>
                </a:solidFill>
                <a:latin typeface="游明朝" panose="02020400000000000000" pitchFamily="18" charset="-128"/>
                <a:ea typeface="游明朝" panose="02020400000000000000" pitchFamily="18" charset="-128"/>
              </a:rPr>
              <a:t>のオーディエンス。</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「都心のタクシー利用者」という縛り</a:t>
            </a:r>
          </a:p>
        </p:txBody>
      </p:sp>
      <p:grpSp>
        <p:nvGrpSpPr>
          <p:cNvPr id="25624" name="グループ化 27">
            <a:extLst>
              <a:ext uri="{FF2B5EF4-FFF2-40B4-BE49-F238E27FC236}">
                <a16:creationId xmlns:a16="http://schemas.microsoft.com/office/drawing/2014/main" id="{0049C78C-0AE3-4CDE-AA2F-84CDA7A8B8B6}"/>
              </a:ext>
            </a:extLst>
          </p:cNvPr>
          <p:cNvGrpSpPr>
            <a:grpSpLocks/>
          </p:cNvGrpSpPr>
          <p:nvPr/>
        </p:nvGrpSpPr>
        <p:grpSpPr bwMode="auto">
          <a:xfrm>
            <a:off x="7938294" y="885759"/>
            <a:ext cx="1082675" cy="854075"/>
            <a:chOff x="1791797" y="1880280"/>
            <a:chExt cx="1082419" cy="853283"/>
          </a:xfrm>
        </p:grpSpPr>
        <p:sp>
          <p:nvSpPr>
            <p:cNvPr id="97" name="正方形/長方形 96">
              <a:extLst>
                <a:ext uri="{FF2B5EF4-FFF2-40B4-BE49-F238E27FC236}">
                  <a16:creationId xmlns:a16="http://schemas.microsoft.com/office/drawing/2014/main" id="{A2DB82A4-5C0F-4AD9-BD61-39445710AB7B}"/>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20</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1" name="正方形/長方形 97">
              <a:extLst>
                <a:ext uri="{FF2B5EF4-FFF2-40B4-BE49-F238E27FC236}">
                  <a16:creationId xmlns:a16="http://schemas.microsoft.com/office/drawing/2014/main" id="{1F399CBA-0809-4BEF-A96C-F3737983426B}"/>
                </a:ext>
              </a:extLst>
            </p:cNvPr>
            <p:cNvSpPr>
              <a:spLocks noChangeArrowheads="1"/>
            </p:cNvSpPr>
            <p:nvPr/>
          </p:nvSpPr>
          <p:spPr bwMode="auto">
            <a:xfrm>
              <a:off x="2047325" y="1880280"/>
              <a:ext cx="550021"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20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5" name="グループ化 30">
            <a:extLst>
              <a:ext uri="{FF2B5EF4-FFF2-40B4-BE49-F238E27FC236}">
                <a16:creationId xmlns:a16="http://schemas.microsoft.com/office/drawing/2014/main" id="{CF786CE4-99B1-44ED-8129-1B5807172922}"/>
              </a:ext>
            </a:extLst>
          </p:cNvPr>
          <p:cNvGrpSpPr>
            <a:grpSpLocks/>
          </p:cNvGrpSpPr>
          <p:nvPr/>
        </p:nvGrpSpPr>
        <p:grpSpPr bwMode="auto">
          <a:xfrm>
            <a:off x="6789738" y="2049463"/>
            <a:ext cx="1760537" cy="927100"/>
            <a:chOff x="2622307" y="1992620"/>
            <a:chExt cx="1762021" cy="927424"/>
          </a:xfrm>
        </p:grpSpPr>
        <p:sp>
          <p:nvSpPr>
            <p:cNvPr id="25638" name="正方形/長方形 99">
              <a:extLst>
                <a:ext uri="{FF2B5EF4-FFF2-40B4-BE49-F238E27FC236}">
                  <a16:creationId xmlns:a16="http://schemas.microsoft.com/office/drawing/2014/main" id="{F006B767-770F-4BF3-8B03-A565D84A4B81}"/>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年齢比</a:t>
              </a:r>
            </a:p>
          </p:txBody>
        </p:sp>
        <p:sp>
          <p:nvSpPr>
            <p:cNvPr id="25639" name="正方形/長方形 100">
              <a:extLst>
                <a:ext uri="{FF2B5EF4-FFF2-40B4-BE49-F238E27FC236}">
                  <a16:creationId xmlns:a16="http://schemas.microsoft.com/office/drawing/2014/main" id="{47B1B287-FCA4-4D08-86CF-5DFBB626D98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5626" name="グループ化 33">
            <a:extLst>
              <a:ext uri="{FF2B5EF4-FFF2-40B4-BE49-F238E27FC236}">
                <a16:creationId xmlns:a16="http://schemas.microsoft.com/office/drawing/2014/main" id="{15FED308-D123-4038-943C-14D3F60298E9}"/>
              </a:ext>
            </a:extLst>
          </p:cNvPr>
          <p:cNvGrpSpPr>
            <a:grpSpLocks/>
          </p:cNvGrpSpPr>
          <p:nvPr/>
        </p:nvGrpSpPr>
        <p:grpSpPr bwMode="auto">
          <a:xfrm>
            <a:off x="8364537" y="2640165"/>
            <a:ext cx="1082675" cy="838200"/>
            <a:chOff x="1801756" y="1880280"/>
            <a:chExt cx="1082419" cy="838285"/>
          </a:xfrm>
        </p:grpSpPr>
        <p:sp>
          <p:nvSpPr>
            <p:cNvPr id="103" name="正方形/長方形 102">
              <a:extLst>
                <a:ext uri="{FF2B5EF4-FFF2-40B4-BE49-F238E27FC236}">
                  <a16:creationId xmlns:a16="http://schemas.microsoft.com/office/drawing/2014/main" id="{650DBB2C-0258-4434-ACA3-D4E6B257E204}"/>
                </a:ext>
              </a:extLst>
            </p:cNvPr>
            <p:cNvSpPr/>
            <p:nvPr/>
          </p:nvSpPr>
          <p:spPr>
            <a:xfrm>
              <a:off x="1801756" y="2086676"/>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25</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7" name="正方形/長方形 103">
              <a:extLst>
                <a:ext uri="{FF2B5EF4-FFF2-40B4-BE49-F238E27FC236}">
                  <a16:creationId xmlns:a16="http://schemas.microsoft.com/office/drawing/2014/main" id="{8162ECD6-CA50-43D2-A69B-5414F984C291}"/>
                </a:ext>
              </a:extLst>
            </p:cNvPr>
            <p:cNvSpPr>
              <a:spLocks noChangeArrowheads="1"/>
            </p:cNvSpPr>
            <p:nvPr/>
          </p:nvSpPr>
          <p:spPr bwMode="auto">
            <a:xfrm>
              <a:off x="2047761" y="1880280"/>
              <a:ext cx="55002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30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7" name="グループ化 36">
            <a:extLst>
              <a:ext uri="{FF2B5EF4-FFF2-40B4-BE49-F238E27FC236}">
                <a16:creationId xmlns:a16="http://schemas.microsoft.com/office/drawing/2014/main" id="{0A5EA46A-519A-4679-892D-3A43EDF7136E}"/>
              </a:ext>
            </a:extLst>
          </p:cNvPr>
          <p:cNvGrpSpPr>
            <a:grpSpLocks/>
          </p:cNvGrpSpPr>
          <p:nvPr/>
        </p:nvGrpSpPr>
        <p:grpSpPr bwMode="auto">
          <a:xfrm>
            <a:off x="6600825" y="3381451"/>
            <a:ext cx="1082675" cy="854075"/>
            <a:chOff x="1791797" y="1912058"/>
            <a:chExt cx="1082419" cy="853282"/>
          </a:xfrm>
        </p:grpSpPr>
        <p:sp>
          <p:nvSpPr>
            <p:cNvPr id="106" name="正方形/長方形 105">
              <a:extLst>
                <a:ext uri="{FF2B5EF4-FFF2-40B4-BE49-F238E27FC236}">
                  <a16:creationId xmlns:a16="http://schemas.microsoft.com/office/drawing/2014/main" id="{738B59F8-B64E-4EEC-91A1-46D283AA29D5}"/>
                </a:ext>
              </a:extLst>
            </p:cNvPr>
            <p:cNvSpPr/>
            <p:nvPr/>
          </p:nvSpPr>
          <p:spPr>
            <a:xfrm>
              <a:off x="1791797" y="2134102"/>
              <a:ext cx="1082419" cy="631238"/>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5" name="正方形/長方形 106">
              <a:extLst>
                <a:ext uri="{FF2B5EF4-FFF2-40B4-BE49-F238E27FC236}">
                  <a16:creationId xmlns:a16="http://schemas.microsoft.com/office/drawing/2014/main" id="{B4EFAE3D-CA1E-47C4-AFC1-DE64055865C2}"/>
                </a:ext>
              </a:extLst>
            </p:cNvPr>
            <p:cNvSpPr>
              <a:spLocks noChangeArrowheads="1"/>
            </p:cNvSpPr>
            <p:nvPr/>
          </p:nvSpPr>
          <p:spPr bwMode="auto">
            <a:xfrm>
              <a:off x="2047324" y="1912058"/>
              <a:ext cx="550021" cy="30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40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8" name="グループ化 39">
            <a:extLst>
              <a:ext uri="{FF2B5EF4-FFF2-40B4-BE49-F238E27FC236}">
                <a16:creationId xmlns:a16="http://schemas.microsoft.com/office/drawing/2014/main" id="{A40F2E1F-688A-4B15-B12B-C5D37EA88320}"/>
              </a:ext>
            </a:extLst>
          </p:cNvPr>
          <p:cNvGrpSpPr>
            <a:grpSpLocks/>
          </p:cNvGrpSpPr>
          <p:nvPr/>
        </p:nvGrpSpPr>
        <p:grpSpPr bwMode="auto">
          <a:xfrm>
            <a:off x="5663070" y="2051253"/>
            <a:ext cx="1082675" cy="844550"/>
            <a:chOff x="1607056" y="1501193"/>
            <a:chExt cx="1082419" cy="845228"/>
          </a:xfrm>
        </p:grpSpPr>
        <p:sp>
          <p:nvSpPr>
            <p:cNvPr id="109" name="正方形/長方形 108">
              <a:extLst>
                <a:ext uri="{FF2B5EF4-FFF2-40B4-BE49-F238E27FC236}">
                  <a16:creationId xmlns:a16="http://schemas.microsoft.com/office/drawing/2014/main" id="{6676CC5F-863F-4C93-A5C8-F43FA0087C9C}"/>
                </a:ext>
              </a:extLst>
            </p:cNvPr>
            <p:cNvSpPr/>
            <p:nvPr/>
          </p:nvSpPr>
          <p:spPr>
            <a:xfrm>
              <a:off x="1607056" y="1715678"/>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16</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3" name="正方形/長方形 109">
              <a:extLst>
                <a:ext uri="{FF2B5EF4-FFF2-40B4-BE49-F238E27FC236}">
                  <a16:creationId xmlns:a16="http://schemas.microsoft.com/office/drawing/2014/main" id="{C218AAEB-B5E2-4FFD-BA1F-76EA0DD90A9F}"/>
                </a:ext>
              </a:extLst>
            </p:cNvPr>
            <p:cNvSpPr>
              <a:spLocks noChangeArrowheads="1"/>
            </p:cNvSpPr>
            <p:nvPr/>
          </p:nvSpPr>
          <p:spPr bwMode="auto">
            <a:xfrm>
              <a:off x="1862583" y="1501193"/>
              <a:ext cx="550021" cy="3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50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9" name="グループ化 42">
            <a:extLst>
              <a:ext uri="{FF2B5EF4-FFF2-40B4-BE49-F238E27FC236}">
                <a16:creationId xmlns:a16="http://schemas.microsoft.com/office/drawing/2014/main" id="{A8A0779C-4CEA-44EE-9FC0-CA59DB9BE13A}"/>
              </a:ext>
            </a:extLst>
          </p:cNvPr>
          <p:cNvGrpSpPr>
            <a:grpSpLocks/>
          </p:cNvGrpSpPr>
          <p:nvPr/>
        </p:nvGrpSpPr>
        <p:grpSpPr bwMode="auto">
          <a:xfrm>
            <a:off x="6331827" y="829380"/>
            <a:ext cx="1082675" cy="850900"/>
            <a:chOff x="1791797" y="1883466"/>
            <a:chExt cx="1082419" cy="850097"/>
          </a:xfrm>
        </p:grpSpPr>
        <p:sp>
          <p:nvSpPr>
            <p:cNvPr id="112" name="正方形/長方形 111">
              <a:extLst>
                <a:ext uri="{FF2B5EF4-FFF2-40B4-BE49-F238E27FC236}">
                  <a16:creationId xmlns:a16="http://schemas.microsoft.com/office/drawing/2014/main" id="{3A603F4E-6A3A-4C22-B35F-F3EB2748135E}"/>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1" name="正方形/長方形 112">
              <a:extLst>
                <a:ext uri="{FF2B5EF4-FFF2-40B4-BE49-F238E27FC236}">
                  <a16:creationId xmlns:a16="http://schemas.microsoft.com/office/drawing/2014/main" id="{84F7DA1F-8949-4E63-B76C-573CFAABC89D}"/>
                </a:ext>
              </a:extLst>
            </p:cNvPr>
            <p:cNvSpPr>
              <a:spLocks noChangeArrowheads="1"/>
            </p:cNvSpPr>
            <p:nvPr/>
          </p:nvSpPr>
          <p:spPr bwMode="auto">
            <a:xfrm>
              <a:off x="1845759" y="1883466"/>
              <a:ext cx="909008"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60</a:t>
              </a:r>
              <a:r>
                <a:rPr lang="ja-JP" altLang="en-US" sz="1400" b="1">
                  <a:solidFill>
                    <a:schemeClr val="bg1"/>
                  </a:solidFill>
                  <a:latin typeface="游明朝 Demibold" panose="02020600000000000000" pitchFamily="18" charset="-128"/>
                  <a:ea typeface="游明朝 Demibold" panose="02020600000000000000" pitchFamily="18" charset="-128"/>
                </a:rPr>
                <a:t>代以上</a:t>
              </a:r>
            </a:p>
          </p:txBody>
        </p:sp>
      </p:grpSp>
      <p:sp>
        <p:nvSpPr>
          <p:cNvPr id="3" name="テキスト ボックス 10">
            <a:extLst>
              <a:ext uri="{FF2B5EF4-FFF2-40B4-BE49-F238E27FC236}">
                <a16:creationId xmlns:a16="http://schemas.microsoft.com/office/drawing/2014/main" id="{E3E2FA4F-FAD0-4943-AB98-222EC5CEE8F7}"/>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D455EB2A-3C02-6146-8AFB-E615D252AC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379" y="736600"/>
            <a:ext cx="8648700" cy="3810000"/>
          </a:xfrm>
          <a:prstGeom prst="rect">
            <a:avLst/>
          </a:prstGeom>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165535"/>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18</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52260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461510" y="167354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1428750"/>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254162" y="127545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15</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7663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23</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404209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24866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63733" y="39258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2903538"/>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3601456"/>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17</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1" y="1704343"/>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287411"/>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898107"/>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17</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64307" y="3193765"/>
            <a:ext cx="649148" cy="292100"/>
            <a:chOff x="1458254" y="383249"/>
            <a:chExt cx="64881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4"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5.9</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554776"/>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6.5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全国主要都市のタクシー利用者には、</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特徴的な属性と、その価値観</a:t>
            </a:r>
          </a:p>
        </p:txBody>
      </p:sp>
      <p:sp>
        <p:nvSpPr>
          <p:cNvPr id="5" name="テキスト ボックス 10">
            <a:extLst>
              <a:ext uri="{FF2B5EF4-FFF2-40B4-BE49-F238E27FC236}">
                <a16:creationId xmlns:a16="http://schemas.microsoft.com/office/drawing/2014/main" id="{E856EBEE-F2AE-4C49-86CD-880D8F3011F0}"/>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5CFE5C-E86E-45D8-BDDB-12875428CC06}"/>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商業施設や経済誌、ライフスタイル誌等とコラボレーション。</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都心のタクシーを利用する生活者にとって、興味深いコンテンツを届けます。</a:t>
            </a:r>
          </a:p>
        </p:txBody>
      </p:sp>
      <p:sp>
        <p:nvSpPr>
          <p:cNvPr id="3" name="テキスト プレースホルダー 2">
            <a:extLst>
              <a:ext uri="{FF2B5EF4-FFF2-40B4-BE49-F238E27FC236}">
                <a16:creationId xmlns:a16="http://schemas.microsoft.com/office/drawing/2014/main" id="{E30B75CE-FBC3-4B23-8BAF-D7A1D6B95026}"/>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Trajan Pro 3 Semibold" pitchFamily="18" charset="0"/>
                <a:ea typeface="游明朝 Demibold" panose="02020600000000000000" pitchFamily="18" charset="-128"/>
              </a:rPr>
              <a:t>　　　　　　</a:t>
            </a:r>
            <a:r>
              <a:rPr altLang="ja-JP">
                <a:latin typeface="游明朝 Demibold" panose="02020600000000000000" pitchFamily="18" charset="-128"/>
                <a:ea typeface="游明朝 Demibold" panose="02020600000000000000" pitchFamily="18" charset="-128"/>
              </a:rPr>
              <a:t>Contents Partner</a:t>
            </a:r>
            <a:endParaRPr>
              <a:latin typeface="游明朝 Demibold" panose="02020600000000000000" pitchFamily="18" charset="-128"/>
              <a:ea typeface="游明朝 Demibold" panose="02020600000000000000" pitchFamily="18" charset="-128"/>
            </a:endParaRPr>
          </a:p>
        </p:txBody>
      </p:sp>
      <p:pic>
        <p:nvPicPr>
          <p:cNvPr id="31748" name="図 20">
            <a:extLst>
              <a:ext uri="{FF2B5EF4-FFF2-40B4-BE49-F238E27FC236}">
                <a16:creationId xmlns:a16="http://schemas.microsoft.com/office/drawing/2014/main" id="{7E0CA74C-6501-418A-8A84-9DD60B314F6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56412" y="1298126"/>
            <a:ext cx="1817687"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26">
            <a:extLst>
              <a:ext uri="{FF2B5EF4-FFF2-40B4-BE49-F238E27FC236}">
                <a16:creationId xmlns:a16="http://schemas.microsoft.com/office/drawing/2014/main" id="{62345C24-C452-4160-84DB-E7ABC2B093DA}"/>
              </a:ext>
            </a:extLst>
          </p:cNvPr>
          <p:cNvSpPr txBox="1">
            <a:spLocks noChangeArrowheads="1"/>
          </p:cNvSpPr>
          <p:nvPr/>
        </p:nvSpPr>
        <p:spPr bwMode="auto">
          <a:xfrm>
            <a:off x="2243349" y="4491449"/>
            <a:ext cx="461963"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en-US" altLang="ja-JP" sz="1050" dirty="0">
                <a:solidFill>
                  <a:schemeClr val="tx1">
                    <a:lumMod val="65000"/>
                    <a:lumOff val="35000"/>
                  </a:schemeClr>
                </a:solidFill>
                <a:latin typeface="游明朝" panose="02020400000000000000" pitchFamily="18" charset="-128"/>
                <a:ea typeface="游明朝" panose="02020400000000000000" pitchFamily="18" charset="-128"/>
                <a:cs typeface="Yu Mincho Regular"/>
              </a:rPr>
              <a:t>Fasu</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6" name="テキスト ボックス 30">
            <a:extLst>
              <a:ext uri="{FF2B5EF4-FFF2-40B4-BE49-F238E27FC236}">
                <a16:creationId xmlns:a16="http://schemas.microsoft.com/office/drawing/2014/main" id="{66F340E7-C6CE-46FE-9D3A-345FD891278F}"/>
              </a:ext>
            </a:extLst>
          </p:cNvPr>
          <p:cNvSpPr txBox="1">
            <a:spLocks noChangeArrowheads="1"/>
          </p:cNvSpPr>
          <p:nvPr/>
        </p:nvSpPr>
        <p:spPr bwMode="auto">
          <a:xfrm>
            <a:off x="1750535" y="2064854"/>
            <a:ext cx="1431925"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フォーブス ジャパン</a:t>
            </a:r>
          </a:p>
        </p:txBody>
      </p:sp>
      <p:pic>
        <p:nvPicPr>
          <p:cNvPr id="31751" name="図 35">
            <a:extLst>
              <a:ext uri="{FF2B5EF4-FFF2-40B4-BE49-F238E27FC236}">
                <a16:creationId xmlns:a16="http://schemas.microsoft.com/office/drawing/2014/main" id="{AD39EF6C-21BA-4FB2-868A-481C133AE87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12511" y="1393755"/>
            <a:ext cx="26511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36">
            <a:extLst>
              <a:ext uri="{FF2B5EF4-FFF2-40B4-BE49-F238E27FC236}">
                <a16:creationId xmlns:a16="http://schemas.microsoft.com/office/drawing/2014/main" id="{1202002B-E12B-490B-AF9F-0E7A97BDCD40}"/>
              </a:ext>
            </a:extLst>
          </p:cNvPr>
          <p:cNvSpPr txBox="1">
            <a:spLocks noChangeArrowheads="1"/>
          </p:cNvSpPr>
          <p:nvPr/>
        </p:nvSpPr>
        <p:spPr bwMode="auto">
          <a:xfrm>
            <a:off x="4501461" y="2064854"/>
            <a:ext cx="1665288"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ディスカバー・ジャパン</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53" name="図 39">
            <a:extLst>
              <a:ext uri="{FF2B5EF4-FFF2-40B4-BE49-F238E27FC236}">
                <a16:creationId xmlns:a16="http://schemas.microsoft.com/office/drawing/2014/main" id="{91D70BDF-F891-4B75-B8E4-98532BE9CBE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30818" y="1260026"/>
            <a:ext cx="270827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40">
            <a:extLst>
              <a:ext uri="{FF2B5EF4-FFF2-40B4-BE49-F238E27FC236}">
                <a16:creationId xmlns:a16="http://schemas.microsoft.com/office/drawing/2014/main" id="{94599467-E5A3-41A2-AF05-2AB4770E2E47}"/>
              </a:ext>
            </a:extLst>
          </p:cNvPr>
          <p:cNvSpPr txBox="1">
            <a:spLocks noChangeArrowheads="1"/>
          </p:cNvSpPr>
          <p:nvPr/>
        </p:nvSpPr>
        <p:spPr bwMode="auto">
          <a:xfrm>
            <a:off x="7526131" y="2064854"/>
            <a:ext cx="1531937"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ヒルズライフデイリー</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55" name="図 3">
            <a:extLst>
              <a:ext uri="{FF2B5EF4-FFF2-40B4-BE49-F238E27FC236}">
                <a16:creationId xmlns:a16="http://schemas.microsoft.com/office/drawing/2014/main" id="{F4BAF9F6-899C-4793-9F69-6E9EFF561A2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27630" y="3731381"/>
            <a:ext cx="2020887"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図 5" descr="物体 が含まれている画像&#10;&#10;自動的に生成された説明">
            <a:extLst>
              <a:ext uri="{FF2B5EF4-FFF2-40B4-BE49-F238E27FC236}">
                <a16:creationId xmlns:a16="http://schemas.microsoft.com/office/drawing/2014/main" id="{BA14D54C-83C3-46E2-B546-3F14D9FE9EC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275305" y="3561519"/>
            <a:ext cx="201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21">
            <a:extLst>
              <a:ext uri="{FF2B5EF4-FFF2-40B4-BE49-F238E27FC236}">
                <a16:creationId xmlns:a16="http://schemas.microsoft.com/office/drawing/2014/main" id="{F4FB21BB-911D-45A0-ADB9-CBC8BD627C4E}"/>
              </a:ext>
            </a:extLst>
          </p:cNvPr>
          <p:cNvSpPr txBox="1">
            <a:spLocks noChangeArrowheads="1"/>
          </p:cNvSpPr>
          <p:nvPr/>
        </p:nvSpPr>
        <p:spPr bwMode="auto">
          <a:xfrm>
            <a:off x="7651539" y="4491449"/>
            <a:ext cx="1262062"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マキアオンライン</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14" name="テキスト ボックス 24">
            <a:extLst>
              <a:ext uri="{FF2B5EF4-FFF2-40B4-BE49-F238E27FC236}">
                <a16:creationId xmlns:a16="http://schemas.microsoft.com/office/drawing/2014/main" id="{E4444068-5164-45D6-B696-C5BF150A9087}"/>
              </a:ext>
            </a:extLst>
          </p:cNvPr>
          <p:cNvSpPr txBox="1">
            <a:spLocks noChangeArrowheads="1"/>
          </p:cNvSpPr>
          <p:nvPr/>
        </p:nvSpPr>
        <p:spPr bwMode="auto">
          <a:xfrm>
            <a:off x="4374460" y="4491449"/>
            <a:ext cx="1933575"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シュプールドットジェーピー</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61" name="図 2" descr="挿絵 が含まれている画像&#10;&#10;自動的に生成された説明">
            <a:extLst>
              <a:ext uri="{FF2B5EF4-FFF2-40B4-BE49-F238E27FC236}">
                <a16:creationId xmlns:a16="http://schemas.microsoft.com/office/drawing/2014/main" id="{649ECBA8-3B50-48D1-AD2F-43D387C08BF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49268" y="3392450"/>
            <a:ext cx="1831975"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2" name="図 2">
            <a:extLst>
              <a:ext uri="{FF2B5EF4-FFF2-40B4-BE49-F238E27FC236}">
                <a16:creationId xmlns:a16="http://schemas.microsoft.com/office/drawing/2014/main" id="{3F8A7713-649A-4322-B76F-A8B353278CD0}"/>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243138" y="6415088"/>
            <a:ext cx="2593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図 2" descr="挿絵 が含まれている画像&#10;&#10;自動的に生成された説明">
            <a:extLst>
              <a:ext uri="{FF2B5EF4-FFF2-40B4-BE49-F238E27FC236}">
                <a16:creationId xmlns:a16="http://schemas.microsoft.com/office/drawing/2014/main" id="{CC891D66-9990-4742-89CC-41BC323C883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52242" y="2053971"/>
            <a:ext cx="1864342" cy="104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図 17" descr="挿絵 が含まれている画像&#10;&#10;自動的に生成された説明">
            <a:extLst>
              <a:ext uri="{FF2B5EF4-FFF2-40B4-BE49-F238E27FC236}">
                <a16:creationId xmlns:a16="http://schemas.microsoft.com/office/drawing/2014/main" id="{F95E03EC-3C06-4896-82E6-8BAF49DF907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66435" y="2036933"/>
            <a:ext cx="3063694"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3" name="グループ化 2">
            <a:extLst>
              <a:ext uri="{FF2B5EF4-FFF2-40B4-BE49-F238E27FC236}">
                <a16:creationId xmlns:a16="http://schemas.microsoft.com/office/drawing/2014/main" id="{5E969CAC-AC83-4BD2-A797-C7A02CC417D3}"/>
              </a:ext>
            </a:extLst>
          </p:cNvPr>
          <p:cNvGrpSpPr>
            <a:grpSpLocks/>
          </p:cNvGrpSpPr>
          <p:nvPr/>
        </p:nvGrpSpPr>
        <p:grpSpPr bwMode="auto">
          <a:xfrm>
            <a:off x="1065213" y="3382963"/>
            <a:ext cx="2438400" cy="1177035"/>
            <a:chOff x="1093788" y="3571838"/>
            <a:chExt cx="2438400" cy="1177813"/>
          </a:xfrm>
        </p:grpSpPr>
        <p:sp>
          <p:nvSpPr>
            <p:cNvPr id="39942" name="テキスト ボックス 11">
              <a:extLst>
                <a:ext uri="{FF2B5EF4-FFF2-40B4-BE49-F238E27FC236}">
                  <a16:creationId xmlns:a16="http://schemas.microsoft.com/office/drawing/2014/main" id="{696263CF-5CE7-4BB0-997F-6E7B42D76E4A}"/>
                </a:ext>
              </a:extLst>
            </p:cNvPr>
            <p:cNvSpPr txBox="1">
              <a:spLocks noChangeArrowheads="1"/>
            </p:cNvSpPr>
            <p:nvPr/>
          </p:nvSpPr>
          <p:spPr bwMode="auto">
            <a:xfrm>
              <a:off x="1093788" y="3571838"/>
              <a:ext cx="2438400" cy="373309"/>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7188" name="テキスト ボックス 11">
              <a:extLst>
                <a:ext uri="{FF2B5EF4-FFF2-40B4-BE49-F238E27FC236}">
                  <a16:creationId xmlns:a16="http://schemas.microsoft.com/office/drawing/2014/main" id="{41DC37B2-AE37-4FA7-97F0-4D44E67E12CD}"/>
                </a:ext>
              </a:extLst>
            </p:cNvPr>
            <p:cNvSpPr txBox="1">
              <a:spLocks noChangeArrowheads="1"/>
            </p:cNvSpPr>
            <p:nvPr/>
          </p:nvSpPr>
          <p:spPr bwMode="auto">
            <a:xfrm>
              <a:off x="1093788" y="3954678"/>
              <a:ext cx="2438400" cy="7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grpSp>
      <p:grpSp>
        <p:nvGrpSpPr>
          <p:cNvPr id="7175" name="グループ化 18">
            <a:extLst>
              <a:ext uri="{FF2B5EF4-FFF2-40B4-BE49-F238E27FC236}">
                <a16:creationId xmlns:a16="http://schemas.microsoft.com/office/drawing/2014/main" id="{71186E87-DA9A-4728-B39E-AC28604E9E38}"/>
              </a:ext>
            </a:extLst>
          </p:cNvPr>
          <p:cNvGrpSpPr>
            <a:grpSpLocks/>
          </p:cNvGrpSpPr>
          <p:nvPr/>
        </p:nvGrpSpPr>
        <p:grpSpPr bwMode="auto">
          <a:xfrm>
            <a:off x="3867944" y="2751137"/>
            <a:ext cx="2860675" cy="1417101"/>
            <a:chOff x="753546" y="3571838"/>
            <a:chExt cx="2861524" cy="1418038"/>
          </a:xfrm>
        </p:grpSpPr>
        <p:sp>
          <p:nvSpPr>
            <p:cNvPr id="20" name="テキスト ボックス 11">
              <a:extLst>
                <a:ext uri="{FF2B5EF4-FFF2-40B4-BE49-F238E27FC236}">
                  <a16:creationId xmlns:a16="http://schemas.microsoft.com/office/drawing/2014/main" id="{AEBEA47C-D437-4DB8-B7F3-48EBE2685141}"/>
                </a:ext>
              </a:extLst>
            </p:cNvPr>
            <p:cNvSpPr txBox="1">
              <a:spLocks noChangeArrowheads="1"/>
            </p:cNvSpPr>
            <p:nvPr/>
          </p:nvSpPr>
          <p:spPr bwMode="auto">
            <a:xfrm>
              <a:off x="1093372" y="3571838"/>
              <a:ext cx="2439124" cy="373309"/>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more 1 meter</a:t>
              </a:r>
            </a:p>
          </p:txBody>
        </p:sp>
        <p:sp>
          <p:nvSpPr>
            <p:cNvPr id="7184" name="テキスト ボックス 11">
              <a:extLst>
                <a:ext uri="{FF2B5EF4-FFF2-40B4-BE49-F238E27FC236}">
                  <a16:creationId xmlns:a16="http://schemas.microsoft.com/office/drawing/2014/main" id="{D27C3856-3A48-45F5-AD8E-9942892D39C4}"/>
                </a:ext>
              </a:extLst>
            </p:cNvPr>
            <p:cNvSpPr txBox="1">
              <a:spLocks noChangeArrowheads="1"/>
            </p:cNvSpPr>
            <p:nvPr/>
          </p:nvSpPr>
          <p:spPr bwMode="auto">
            <a:xfrm>
              <a:off x="753546" y="3954678"/>
              <a:ext cx="2861524" cy="1035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と </a:t>
              </a:r>
              <a:r>
                <a:rPr lang="ja-JP" altLang="ja-JP" sz="1200">
                  <a:solidFill>
                    <a:srgbClr val="595959"/>
                  </a:solidFill>
                  <a:latin typeface="游明朝" panose="02020400000000000000" pitchFamily="18" charset="-128"/>
                  <a:ea typeface="游明朝" panose="02020400000000000000" pitchFamily="18" charset="-128"/>
                </a:rPr>
                <a:t>ONE MEDIA </a:t>
              </a:r>
              <a:r>
                <a:rPr lang="ja-JP" altLang="en-US" sz="1200">
                  <a:solidFill>
                    <a:srgbClr val="595959"/>
                  </a:solidFill>
                  <a:latin typeface="游明朝" panose="02020400000000000000" pitchFamily="18" charset="-128"/>
                  <a:ea typeface="游明朝" panose="02020400000000000000" pitchFamily="18" charset="-128"/>
                </a:rPr>
                <a:t>の共同開発による、 </a:t>
              </a:r>
            </a:p>
            <a:p>
              <a:pPr algn="ct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一歩先のカルチャー情報をお届けするタクシーメディア</a:t>
              </a:r>
            </a:p>
          </p:txBody>
        </p:sp>
      </p:grpSp>
      <p:sp>
        <p:nvSpPr>
          <p:cNvPr id="2" name="タイトル 1">
            <a:extLst>
              <a:ext uri="{FF2B5EF4-FFF2-40B4-BE49-F238E27FC236}">
                <a16:creationId xmlns:a16="http://schemas.microsoft.com/office/drawing/2014/main" id="{EA023FEA-BDAA-4A23-B418-3BCF758F997C}"/>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タクシー車内でしか見ることの出来ないオリジナルの自社番組を</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都心の富裕層・ビジネス層にお届けします。</a:t>
            </a:r>
          </a:p>
        </p:txBody>
      </p:sp>
      <p:sp>
        <p:nvSpPr>
          <p:cNvPr id="3" name="テキスト プレースホルダー 2">
            <a:extLst>
              <a:ext uri="{FF2B5EF4-FFF2-40B4-BE49-F238E27FC236}">
                <a16:creationId xmlns:a16="http://schemas.microsoft.com/office/drawing/2014/main" id="{40B84E31-2897-43C7-87AA-9F9A21A07B5E}"/>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Trajan Pro 3 Semibold" pitchFamily="18" charset="0"/>
                <a:ea typeface="游明朝 Demibold" panose="02020600000000000000" pitchFamily="18" charset="-128"/>
              </a:rPr>
              <a:t>　　　　　　</a:t>
            </a:r>
            <a:r>
              <a:rPr altLang="ja-JP">
                <a:latin typeface="Trajan Pro 3 Semibold" pitchFamily="18" charset="0"/>
                <a:ea typeface="游明朝 Demibold" panose="02020600000000000000" pitchFamily="18" charset="-128"/>
              </a:rPr>
              <a:t> </a:t>
            </a:r>
            <a:r>
              <a:rPr altLang="ja-JP">
                <a:latin typeface="游明朝 Demibold" panose="02020600000000000000" pitchFamily="18" charset="-128"/>
                <a:ea typeface="游明朝 Demibold" panose="02020600000000000000" pitchFamily="18" charset="-128"/>
              </a:rPr>
              <a:t>Original Contents</a:t>
            </a:r>
            <a:endParaRPr>
              <a:latin typeface="游明朝 Demibold" panose="02020600000000000000" pitchFamily="18" charset="-128"/>
              <a:ea typeface="游明朝 Demibold" panose="02020600000000000000" pitchFamily="18" charset="-128"/>
            </a:endParaRPr>
          </a:p>
        </p:txBody>
      </p:sp>
      <p:pic>
        <p:nvPicPr>
          <p:cNvPr id="7178" name="図 2">
            <a:extLst>
              <a:ext uri="{FF2B5EF4-FFF2-40B4-BE49-F238E27FC236}">
                <a16:creationId xmlns:a16="http://schemas.microsoft.com/office/drawing/2014/main" id="{C62A5440-BAED-4B62-8358-516C84787D1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43138" y="6415088"/>
            <a:ext cx="2593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9" name="グループ化 18">
            <a:extLst>
              <a:ext uri="{FF2B5EF4-FFF2-40B4-BE49-F238E27FC236}">
                <a16:creationId xmlns:a16="http://schemas.microsoft.com/office/drawing/2014/main" id="{2FC08F7F-3393-4301-BB46-2228AE2244E0}"/>
              </a:ext>
            </a:extLst>
          </p:cNvPr>
          <p:cNvGrpSpPr>
            <a:grpSpLocks/>
          </p:cNvGrpSpPr>
          <p:nvPr/>
        </p:nvGrpSpPr>
        <p:grpSpPr bwMode="auto">
          <a:xfrm>
            <a:off x="7297431" y="2755901"/>
            <a:ext cx="2860675" cy="1416878"/>
            <a:chOff x="753546" y="3571838"/>
            <a:chExt cx="2861524" cy="1418642"/>
          </a:xfrm>
        </p:grpSpPr>
        <p:sp>
          <p:nvSpPr>
            <p:cNvPr id="21" name="テキスト ボックス 11">
              <a:extLst>
                <a:ext uri="{FF2B5EF4-FFF2-40B4-BE49-F238E27FC236}">
                  <a16:creationId xmlns:a16="http://schemas.microsoft.com/office/drawing/2014/main" id="{C0DB1651-9CC8-4710-8BA1-93469189CEC4}"/>
                </a:ext>
              </a:extLst>
            </p:cNvPr>
            <p:cNvSpPr txBox="1">
              <a:spLocks noChangeArrowheads="1"/>
            </p:cNvSpPr>
            <p:nvPr/>
          </p:nvSpPr>
          <p:spPr bwMode="auto">
            <a:xfrm>
              <a:off x="1093372" y="3571838"/>
              <a:ext cx="2439124" cy="373528"/>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7182" name="テキスト ボックス 11">
              <a:extLst>
                <a:ext uri="{FF2B5EF4-FFF2-40B4-BE49-F238E27FC236}">
                  <a16:creationId xmlns:a16="http://schemas.microsoft.com/office/drawing/2014/main" id="{55C3B25B-49AD-40FA-B346-488BCEC55A53}"/>
                </a:ext>
              </a:extLst>
            </p:cNvPr>
            <p:cNvSpPr txBox="1">
              <a:spLocks noChangeArrowheads="1"/>
            </p:cNvSpPr>
            <p:nvPr/>
          </p:nvSpPr>
          <p:spPr bwMode="auto">
            <a:xfrm>
              <a:off x="753546" y="3954678"/>
              <a:ext cx="2861524" cy="103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a:t>
              </a:r>
              <a:endParaRPr lang="en-US" altLang="ja-JP" sz="1200" dirty="0">
                <a:solidFill>
                  <a:srgbClr val="595959"/>
                </a:solidFill>
                <a:latin typeface="游明朝" panose="02020400000000000000" pitchFamily="18" charset="-128"/>
                <a:ea typeface="游明朝" panose="02020400000000000000" pitchFamily="18" charset="-128"/>
              </a:endParaRPr>
            </a:p>
            <a:p>
              <a:pPr algn="ct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今という時代を伝える</a:t>
              </a:r>
              <a:endParaRPr lang="en-US" altLang="ja-JP" sz="1200" dirty="0">
                <a:solidFill>
                  <a:srgbClr val="595959"/>
                </a:solidFill>
                <a:latin typeface="游明朝" panose="02020400000000000000" pitchFamily="18" charset="-128"/>
                <a:ea typeface="游明朝" panose="02020400000000000000" pitchFamily="18" charset="-128"/>
              </a:endParaRPr>
            </a:p>
            <a:p>
              <a:pPr algn="ct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独自番組</a:t>
              </a:r>
            </a:p>
          </p:txBody>
        </p:sp>
      </p:grpSp>
      <p:pic>
        <p:nvPicPr>
          <p:cNvPr id="7180" name="図 3">
            <a:extLst>
              <a:ext uri="{FF2B5EF4-FFF2-40B4-BE49-F238E27FC236}">
                <a16:creationId xmlns:a16="http://schemas.microsoft.com/office/drawing/2014/main" id="{F9202F77-92F1-4BA0-BDA9-0B3DFFE7668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79980" y="2041696"/>
            <a:ext cx="2695576"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5">
            <a:extLst>
              <a:ext uri="{FF2B5EF4-FFF2-40B4-BE49-F238E27FC236}">
                <a16:creationId xmlns:a16="http://schemas.microsoft.com/office/drawing/2014/main" id="{169740B4-BBFA-4E03-A1A1-E4395DBE0393}"/>
              </a:ext>
            </a:extLst>
          </p:cNvPr>
          <p:cNvSpPr txBox="1"/>
          <p:nvPr/>
        </p:nvSpPr>
        <p:spPr>
          <a:xfrm>
            <a:off x="779463" y="2054225"/>
            <a:ext cx="8555037" cy="5309146"/>
          </a:xfrm>
          <a:prstGeom prst="rect">
            <a:avLst/>
          </a:prstGeom>
          <a:noFill/>
        </p:spPr>
        <p:txBody>
          <a:bodyPr>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入札権購入型オークション、オークション</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消費者金融、カードローン（銀行系含む）、事業性ローン、ファクタリング</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、バイナリーオプション、金融庁に正式に登録されていない仮想通貨交換業者</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弊社親会社競合サービス</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ライドシェアアプリ、ライドシェアアプリが提供するフードデリバリーサービス、交通事故防止サービス等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ライブチャット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398588"/>
            <a:chOff x="596725" y="233070"/>
            <a:chExt cx="9442461" cy="1398265"/>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dirty="0">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103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テキスト ボックス 11">
            <a:extLst>
              <a:ext uri="{FF2B5EF4-FFF2-40B4-BE49-F238E27FC236}">
                <a16:creationId xmlns:a16="http://schemas.microsoft.com/office/drawing/2014/main" id="{270CA6CB-8483-4211-8D9C-0711ACD58475}"/>
              </a:ext>
            </a:extLst>
          </p:cNvPr>
          <p:cNvSpPr txBox="1">
            <a:spLocks noChangeArrowheads="1"/>
          </p:cNvSpPr>
          <p:nvPr/>
        </p:nvSpPr>
        <p:spPr bwMode="auto">
          <a:xfrm>
            <a:off x="700088" y="763588"/>
            <a:ext cx="9434512"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sp>
        <p:nvSpPr>
          <p:cNvPr id="6" name="テキスト ボックス 5">
            <a:extLst>
              <a:ext uri="{FF2B5EF4-FFF2-40B4-BE49-F238E27FC236}">
                <a16:creationId xmlns:a16="http://schemas.microsoft.com/office/drawing/2014/main" id="{8240E230-61C0-4041-A3BC-CBC73A446BAA}"/>
              </a:ext>
            </a:extLst>
          </p:cNvPr>
          <p:cNvSpPr txBox="1"/>
          <p:nvPr/>
        </p:nvSpPr>
        <p:spPr>
          <a:xfrm>
            <a:off x="779463" y="2054225"/>
            <a:ext cx="4457700" cy="5339923"/>
          </a:xfrm>
          <a:prstGeom prst="rect">
            <a:avLst/>
          </a:prstGeom>
          <a:noFill/>
        </p:spPr>
        <p:txBody>
          <a:bodyPr>
            <a:spAutoFit/>
          </a:bodyPr>
          <a:lstStyle/>
          <a:p>
            <a:pPr eaLnBrk="1" fontAlgn="auto" hangingPunct="1">
              <a:spcBef>
                <a:spcPts val="0"/>
              </a:spcBef>
              <a:spcAft>
                <a:spcPts val="0"/>
              </a:spcAft>
              <a:defRPr/>
            </a:pPr>
            <a:r>
              <a:rPr lang="en-US" altLang="ja-JP" sz="12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20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2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アニメーション中心に構成されており、スライドショーやモーショングラフィックス、ナレーション、字幕を用いて商品やサービスを説明していく構成の動画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ゲームプレイのみで構成されているもの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緊急車両のサイレンや、そのように誤認される可能性のある音声が入ったもの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を中心に構成されており、スライドショーやモーショングラフィックス、ナレーション、字幕を用いて商品やサービスを説明していく構成の動画の場合、全体の秒数の半分以上が実写であ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a:solidFill>
                  <a:srgbClr val="4D4D4C"/>
                </a:solidFill>
                <a:latin typeface="游明朝" panose="02020400000000000000" pitchFamily="18" charset="-128"/>
                <a:ea typeface="游明朝" panose="02020400000000000000" pitchFamily="18" charset="-128"/>
                <a:cs typeface="Yu Mincho" charset="-128"/>
              </a:rPr>
              <a:t>とする場合がありますので</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事前にご相談ください</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36868" name="テキスト ボックス 10">
            <a:extLst>
              <a:ext uri="{FF2B5EF4-FFF2-40B4-BE49-F238E27FC236}">
                <a16:creationId xmlns:a16="http://schemas.microsoft.com/office/drawing/2014/main" id="{2B3BEAE4-85B3-4145-80E0-FEAB01598755}"/>
              </a:ext>
            </a:extLst>
          </p:cNvPr>
          <p:cNvSpPr txBox="1">
            <a:spLocks noChangeArrowheads="1"/>
          </p:cNvSpPr>
          <p:nvPr/>
        </p:nvSpPr>
        <p:spPr bwMode="auto">
          <a:xfrm>
            <a:off x="5454650" y="2441575"/>
            <a:ext cx="44640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dirty="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dirty="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広告メニュー</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販売開始にあたって</a:t>
            </a:r>
          </a:p>
        </p:txBody>
      </p:sp>
      <p:sp>
        <p:nvSpPr>
          <p:cNvPr id="11" name="직사각형 10">
            <a:extLst>
              <a:ext uri="{FF2B5EF4-FFF2-40B4-BE49-F238E27FC236}">
                <a16:creationId xmlns:a16="http://schemas.microsoft.com/office/drawing/2014/main" id="{7EC21A36-524E-4CB7-8B10-5270552CFFAB}"/>
              </a:ext>
            </a:extLst>
          </p:cNvPr>
          <p:cNvSpPr/>
          <p:nvPr/>
        </p:nvSpPr>
        <p:spPr>
          <a:xfrm>
            <a:off x="7115175" y="912813"/>
            <a:ext cx="3032125" cy="5718175"/>
          </a:xfrm>
          <a:prstGeom prst="rect">
            <a:avLst/>
          </a:prstGeom>
          <a:solidFill>
            <a:srgbClr val="F5F3F0"/>
          </a:solidFill>
          <a:ln w="6350">
            <a:solidFill>
              <a:srgbClr val="8A8B8A"/>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latin typeface="游明朝" panose="02020400000000000000" pitchFamily="18" charset="-128"/>
            </a:endParaRPr>
          </a:p>
        </p:txBody>
      </p:sp>
      <p:sp>
        <p:nvSpPr>
          <p:cNvPr id="9" name="テキスト ボックス 9">
            <a:extLst>
              <a:ext uri="{FF2B5EF4-FFF2-40B4-BE49-F238E27FC236}">
                <a16:creationId xmlns:a16="http://schemas.microsoft.com/office/drawing/2014/main" id="{26EE22E9-0D2C-4C7D-8719-A4143CB337B9}"/>
              </a:ext>
            </a:extLst>
          </p:cNvPr>
          <p:cNvSpPr txBox="1"/>
          <p:nvPr/>
        </p:nvSpPr>
        <p:spPr>
          <a:xfrm>
            <a:off x="7158038" y="971550"/>
            <a:ext cx="2992437" cy="5367816"/>
          </a:xfrm>
          <a:prstGeom prst="rect">
            <a:avLst/>
          </a:prstGeom>
          <a:noFill/>
        </p:spPr>
        <p:txBody>
          <a:bodyPr>
            <a:spAutoFit/>
          </a:bodyPr>
          <a:lstStyle/>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エントリーフォーマット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当社営業担当者</a:t>
            </a:r>
            <a:b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CC</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entry@tokyo-prime.jp</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件名：</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Tokyo Prime</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
        <p:nvSpPr>
          <p:cNvPr id="14" name="テキスト ボックス 9">
            <a:extLst>
              <a:ext uri="{FF2B5EF4-FFF2-40B4-BE49-F238E27FC236}">
                <a16:creationId xmlns:a16="http://schemas.microsoft.com/office/drawing/2014/main" id="{9CB72DDD-B671-4DE0-8F33-FE0D60646342}"/>
              </a:ext>
            </a:extLst>
          </p:cNvPr>
          <p:cNvSpPr txBox="1"/>
          <p:nvPr/>
        </p:nvSpPr>
        <p:spPr>
          <a:xfrm>
            <a:off x="490538" y="1228725"/>
            <a:ext cx="4951038" cy="695062"/>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第</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希望までのエントリーを承ります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右記エントリーフォーマットに即してご連絡ください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4381500" y="4832350"/>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9223" name="グループ化 6">
            <a:extLst>
              <a:ext uri="{FF2B5EF4-FFF2-40B4-BE49-F238E27FC236}">
                <a16:creationId xmlns:a16="http://schemas.microsoft.com/office/drawing/2014/main" id="{A69CA2AB-6376-445A-91F0-FE8E7FFE5C7D}"/>
              </a:ext>
            </a:extLst>
          </p:cNvPr>
          <p:cNvGrpSpPr>
            <a:grpSpLocks/>
          </p:cNvGrpSpPr>
          <p:nvPr/>
        </p:nvGrpSpPr>
        <p:grpSpPr bwMode="auto">
          <a:xfrm>
            <a:off x="925513" y="5894392"/>
            <a:ext cx="6202362" cy="404406"/>
            <a:chOff x="1155700" y="6487630"/>
            <a:chExt cx="6202283" cy="405525"/>
          </a:xfrm>
        </p:grpSpPr>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1155700" y="6487630"/>
              <a:ext cx="3070186"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31</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8" name="テキスト ボックス 9">
              <a:extLst>
                <a:ext uri="{FF2B5EF4-FFF2-40B4-BE49-F238E27FC236}">
                  <a16:creationId xmlns:a16="http://schemas.microsoft.com/office/drawing/2014/main" id="{889AA067-B608-4DD6-AC03-C254106BDF5E}"/>
                </a:ext>
              </a:extLst>
            </p:cNvPr>
            <p:cNvSpPr txBox="1">
              <a:spLocks noChangeArrowheads="1"/>
            </p:cNvSpPr>
            <p:nvPr/>
          </p:nvSpPr>
          <p:spPr bwMode="auto">
            <a:xfrm>
              <a:off x="4611643" y="6511508"/>
              <a:ext cx="2746340" cy="3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成約枠の申込期日</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6" name="直線コネクタ 5">
              <a:extLst>
                <a:ext uri="{FF2B5EF4-FFF2-40B4-BE49-F238E27FC236}">
                  <a16:creationId xmlns:a16="http://schemas.microsoft.com/office/drawing/2014/main" id="{BC305A37-0201-4505-A015-75C7381E2275}"/>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4" name="グループ化 32">
            <a:extLst>
              <a:ext uri="{FF2B5EF4-FFF2-40B4-BE49-F238E27FC236}">
                <a16:creationId xmlns:a16="http://schemas.microsoft.com/office/drawing/2014/main" id="{C498B068-E8CF-43BA-9726-099447F0A92F}"/>
              </a:ext>
            </a:extLst>
          </p:cNvPr>
          <p:cNvGrpSpPr>
            <a:grpSpLocks/>
          </p:cNvGrpSpPr>
          <p:nvPr/>
        </p:nvGrpSpPr>
        <p:grpSpPr bwMode="auto">
          <a:xfrm>
            <a:off x="925513" y="912813"/>
            <a:ext cx="6202362" cy="404812"/>
            <a:chOff x="1155700" y="6487630"/>
            <a:chExt cx="6202283" cy="404341"/>
          </a:xfrm>
        </p:grpSpPr>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5" name="テキスト ボックス 9">
              <a:extLst>
                <a:ext uri="{FF2B5EF4-FFF2-40B4-BE49-F238E27FC236}">
                  <a16:creationId xmlns:a16="http://schemas.microsoft.com/office/drawing/2014/main" id="{DC3B3C32-F476-4972-AF8C-D9B386426278}"/>
                </a:ext>
              </a:extLst>
            </p:cNvPr>
            <p:cNvSpPr txBox="1">
              <a:spLocks noChangeArrowheads="1"/>
            </p:cNvSpPr>
            <p:nvPr/>
          </p:nvSpPr>
          <p:spPr bwMode="auto">
            <a:xfrm>
              <a:off x="4611643" y="6511414"/>
              <a:ext cx="2746340" cy="36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36" name="直線コネクタ 35">
              <a:extLst>
                <a:ext uri="{FF2B5EF4-FFF2-40B4-BE49-F238E27FC236}">
                  <a16:creationId xmlns:a16="http://schemas.microsoft.com/office/drawing/2014/main" id="{C8982C3B-E85E-4CDF-95EA-3EE4C992DCDB}"/>
                </a:ext>
              </a:extLst>
            </p:cNvPr>
            <p:cNvCxnSpPr/>
            <p:nvPr/>
          </p:nvCxnSpPr>
          <p:spPr>
            <a:xfrm>
              <a:off x="4056025" y="6712793"/>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5" name="グループ化 36">
            <a:extLst>
              <a:ext uri="{FF2B5EF4-FFF2-40B4-BE49-F238E27FC236}">
                <a16:creationId xmlns:a16="http://schemas.microsoft.com/office/drawing/2014/main" id="{23E8E512-9CC8-47CA-8571-E8C89761445E}"/>
              </a:ext>
            </a:extLst>
          </p:cNvPr>
          <p:cNvGrpSpPr>
            <a:grpSpLocks/>
          </p:cNvGrpSpPr>
          <p:nvPr/>
        </p:nvGrpSpPr>
        <p:grpSpPr bwMode="auto">
          <a:xfrm>
            <a:off x="925513" y="2374904"/>
            <a:ext cx="6202362" cy="404406"/>
            <a:chOff x="1155700" y="6487630"/>
            <a:chExt cx="6202283" cy="405525"/>
          </a:xfrm>
        </p:grpSpPr>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1155700" y="6487630"/>
              <a:ext cx="3070186"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日（火）</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2" name="テキスト ボックス 9">
              <a:extLst>
                <a:ext uri="{FF2B5EF4-FFF2-40B4-BE49-F238E27FC236}">
                  <a16:creationId xmlns:a16="http://schemas.microsoft.com/office/drawing/2014/main" id="{B9B050A7-9647-402F-9EAC-ECFAF92CFA27}"/>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エントリー終了</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40" name="直線コネクタ 39">
              <a:extLst>
                <a:ext uri="{FF2B5EF4-FFF2-40B4-BE49-F238E27FC236}">
                  <a16:creationId xmlns:a16="http://schemas.microsoft.com/office/drawing/2014/main" id="{12DD5B8F-55D0-4357-8E41-D60C317F3E84}"/>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6" name="グループ化 48">
            <a:extLst>
              <a:ext uri="{FF2B5EF4-FFF2-40B4-BE49-F238E27FC236}">
                <a16:creationId xmlns:a16="http://schemas.microsoft.com/office/drawing/2014/main" id="{AC03A9AE-C896-4C67-8BB8-0A720F5CC601}"/>
              </a:ext>
            </a:extLst>
          </p:cNvPr>
          <p:cNvGrpSpPr>
            <a:grpSpLocks/>
          </p:cNvGrpSpPr>
          <p:nvPr/>
        </p:nvGrpSpPr>
        <p:grpSpPr bwMode="auto">
          <a:xfrm>
            <a:off x="925513" y="4492617"/>
            <a:ext cx="6202362" cy="404406"/>
            <a:chOff x="1155700" y="6487630"/>
            <a:chExt cx="6202283" cy="403935"/>
          </a:xfrm>
        </p:grpSpPr>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1155700" y="6487630"/>
              <a:ext cx="3325770" cy="403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9" name="テキスト ボックス 9">
              <a:extLst>
                <a:ext uri="{FF2B5EF4-FFF2-40B4-BE49-F238E27FC236}">
                  <a16:creationId xmlns:a16="http://schemas.microsoft.com/office/drawing/2014/main" id="{2DF62F03-0E0A-49C7-BCBD-57C47A52B6B2}"/>
                </a:ext>
              </a:extLst>
            </p:cNvPr>
            <p:cNvSpPr txBox="1">
              <a:spLocks noChangeArrowheads="1"/>
            </p:cNvSpPr>
            <p:nvPr/>
          </p:nvSpPr>
          <p:spPr bwMode="auto">
            <a:xfrm>
              <a:off x="4611643" y="6511415"/>
              <a:ext cx="2746340" cy="36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通常販売開始</a:t>
              </a:r>
            </a:p>
          </p:txBody>
        </p:sp>
        <p:cxnSp>
          <p:nvCxnSpPr>
            <p:cNvPr id="52" name="直線コネクタ 51">
              <a:extLst>
                <a:ext uri="{FF2B5EF4-FFF2-40B4-BE49-F238E27FC236}">
                  <a16:creationId xmlns:a16="http://schemas.microsoft.com/office/drawing/2014/main" id="{A0B246F2-8A84-4820-A729-8DFCAFF664B3}"/>
                </a:ext>
              </a:extLst>
            </p:cNvPr>
            <p:cNvCxnSpPr>
              <a:cxnSpLocks/>
            </p:cNvCxnSpPr>
            <p:nvPr/>
          </p:nvCxnSpPr>
          <p:spPr>
            <a:xfrm>
              <a:off x="4287797" y="6712792"/>
              <a:ext cx="193673"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7" name="グループ化 52">
            <a:extLst>
              <a:ext uri="{FF2B5EF4-FFF2-40B4-BE49-F238E27FC236}">
                <a16:creationId xmlns:a16="http://schemas.microsoft.com/office/drawing/2014/main" id="{217F7CEA-3B6E-46B2-AF14-5FE92D53EA2C}"/>
              </a:ext>
            </a:extLst>
          </p:cNvPr>
          <p:cNvGrpSpPr>
            <a:grpSpLocks/>
          </p:cNvGrpSpPr>
          <p:nvPr/>
        </p:nvGrpSpPr>
        <p:grpSpPr bwMode="auto">
          <a:xfrm>
            <a:off x="925513" y="5213354"/>
            <a:ext cx="6202362" cy="404406"/>
            <a:chOff x="1155700" y="6487630"/>
            <a:chExt cx="6202283" cy="405525"/>
          </a:xfrm>
        </p:grpSpPr>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1155700" y="6487630"/>
              <a:ext cx="3325770"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6" name="テキスト ボックス 9">
              <a:extLst>
                <a:ext uri="{FF2B5EF4-FFF2-40B4-BE49-F238E27FC236}">
                  <a16:creationId xmlns:a16="http://schemas.microsoft.com/office/drawing/2014/main" id="{2768D49C-3019-4170-BCD2-EB9AEB9DF3B8}"/>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仮押え受付開始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56" name="直線コネクタ 55">
              <a:extLst>
                <a:ext uri="{FF2B5EF4-FFF2-40B4-BE49-F238E27FC236}">
                  <a16:creationId xmlns:a16="http://schemas.microsoft.com/office/drawing/2014/main" id="{A3BF5FB1-670D-4D3A-93F2-9AE3EDFDBADE}"/>
                </a:ext>
              </a:extLst>
            </p:cNvPr>
            <p:cNvCxnSpPr>
              <a:cxnSpLocks/>
            </p:cNvCxnSpPr>
            <p:nvPr/>
          </p:nvCxnSpPr>
          <p:spPr>
            <a:xfrm>
              <a:off x="4287797" y="6713679"/>
              <a:ext cx="193673"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8" name="グループ化 12">
            <a:extLst>
              <a:ext uri="{FF2B5EF4-FFF2-40B4-BE49-F238E27FC236}">
                <a16:creationId xmlns:a16="http://schemas.microsoft.com/office/drawing/2014/main" id="{1049818C-5622-495B-AC24-FDA90EA14DAA}"/>
              </a:ext>
            </a:extLst>
          </p:cNvPr>
          <p:cNvGrpSpPr>
            <a:grpSpLocks/>
          </p:cNvGrpSpPr>
          <p:nvPr/>
        </p:nvGrpSpPr>
        <p:grpSpPr bwMode="auto">
          <a:xfrm>
            <a:off x="490537" y="3006725"/>
            <a:ext cx="6637338" cy="1072887"/>
            <a:chOff x="721852" y="3323566"/>
            <a:chExt cx="6636131" cy="1073267"/>
          </a:xfrm>
        </p:grpSpPr>
        <p:grpSp>
          <p:nvGrpSpPr>
            <p:cNvPr id="9230" name="グループ化 44">
              <a:extLst>
                <a:ext uri="{FF2B5EF4-FFF2-40B4-BE49-F238E27FC236}">
                  <a16:creationId xmlns:a16="http://schemas.microsoft.com/office/drawing/2014/main" id="{DF47FD1C-659C-4EBD-8AA7-B00D23741EAE}"/>
                </a:ext>
              </a:extLst>
            </p:cNvPr>
            <p:cNvGrpSpPr>
              <a:grpSpLocks/>
            </p:cNvGrpSpPr>
            <p:nvPr/>
          </p:nvGrpSpPr>
          <p:grpSpPr bwMode="auto">
            <a:xfrm>
              <a:off x="1155161" y="3323566"/>
              <a:ext cx="6202822" cy="404549"/>
              <a:chOff x="1155161" y="6487630"/>
              <a:chExt cx="6202822" cy="404549"/>
            </a:xfrm>
          </p:grpSpPr>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1155161" y="6487630"/>
                <a:ext cx="3326795" cy="40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12</a:t>
                </a:r>
                <a:r>
                  <a:rPr lang="ja-JP" altLang="en-US" sz="1500" b="1">
                    <a:solidFill>
                      <a:srgbClr val="595959"/>
                    </a:solidFill>
                    <a:latin typeface="游明朝" panose="02020400000000000000" pitchFamily="18" charset="-128"/>
                    <a:ea typeface="游明朝" panose="02020400000000000000" pitchFamily="18" charset="-128"/>
                  </a:rPr>
                  <a:t>日（水）</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3" name="テキスト ボックス 9">
                <a:extLst>
                  <a:ext uri="{FF2B5EF4-FFF2-40B4-BE49-F238E27FC236}">
                    <a16:creationId xmlns:a16="http://schemas.microsoft.com/office/drawing/2014/main" id="{4DD35B20-7487-4CC5-8AA8-BA67B341A1BB}"/>
                  </a:ext>
                </a:extLst>
              </p:cNvPr>
              <p:cNvSpPr txBox="1">
                <a:spLocks noChangeArrowheads="1"/>
              </p:cNvSpPr>
              <p:nvPr/>
            </p:nvSpPr>
            <p:spPr bwMode="auto">
              <a:xfrm>
                <a:off x="4612107" y="6511451"/>
                <a:ext cx="2745876" cy="36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ご成約可否連絡</a:t>
                </a:r>
              </a:p>
            </p:txBody>
          </p:sp>
          <p:cxnSp>
            <p:nvCxnSpPr>
              <p:cNvPr id="48" name="直線コネクタ 47">
                <a:extLst>
                  <a:ext uri="{FF2B5EF4-FFF2-40B4-BE49-F238E27FC236}">
                    <a16:creationId xmlns:a16="http://schemas.microsoft.com/office/drawing/2014/main" id="{9B14FB57-69D7-43E1-A36E-AA817444B4B2}"/>
                  </a:ext>
                </a:extLst>
              </p:cNvPr>
              <p:cNvCxnSpPr>
                <a:cxnSpLocks/>
              </p:cNvCxnSpPr>
              <p:nvPr/>
            </p:nvCxnSpPr>
            <p:spPr>
              <a:xfrm>
                <a:off x="4288316" y="6713135"/>
                <a:ext cx="193640"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59" name="テキスト ボックス 9">
              <a:extLst>
                <a:ext uri="{FF2B5EF4-FFF2-40B4-BE49-F238E27FC236}">
                  <a16:creationId xmlns:a16="http://schemas.microsoft.com/office/drawing/2014/main" id="{A7A81DF6-08D6-43CD-8301-33B9BCFBEEF0}"/>
                </a:ext>
              </a:extLst>
            </p:cNvPr>
            <p:cNvSpPr txBox="1"/>
            <p:nvPr/>
          </p:nvSpPr>
          <p:spPr>
            <a:xfrm>
              <a:off x="721852" y="3701525"/>
              <a:ext cx="6473862" cy="695308"/>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別途お申込みを頂戴いたしますが、成約可否連絡をもって契約の成立とし、キャンセル規定に則った違約金を頂戴いたします（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P.45</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参照）</a:t>
              </a:r>
            </a:p>
          </p:txBody>
        </p:sp>
      </p:grpSp>
      <p:sp>
        <p:nvSpPr>
          <p:cNvPr id="9229" name="スライド番号プレースホルダー 4">
            <a:extLst>
              <a:ext uri="{FF2B5EF4-FFF2-40B4-BE49-F238E27FC236}">
                <a16:creationId xmlns:a16="http://schemas.microsoft.com/office/drawing/2014/main" id="{AD0E13A6-2A7B-43C5-BF32-5AEFD11FC1F9}"/>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CF98EDFC-6470-4D7E-9F89-9E9685C5A3CF}" type="slidenum">
              <a:rPr kumimoji="1" lang="ja-JP" altLang="en-US" sz="1000"/>
              <a:pPr algn="r" eaLnBrk="1" hangingPunct="1"/>
              <a:t>2</a:t>
            </a:fld>
            <a:endParaRPr kumimoji="1" lang="ja-JP" altLang="en-US" sz="1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9AA99BD-936B-EE42-9B21-6BE46A6AE02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1555" y="655409"/>
            <a:ext cx="9583042" cy="2591123"/>
          </a:xfrm>
          <a:prstGeom prst="rect">
            <a:avLst/>
          </a:prstGeom>
        </p:spPr>
      </p:pic>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3814763"/>
            <a:ext cx="9655175" cy="1200329"/>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 Ads</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の掲載記事を広告主の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が掲載されます。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Video</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が</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ロール以上した後、乗車後約</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分後に掲載されます。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長時間乗車する乗客に広告フリークエンシー過多になることを防ぐため、</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が</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回以上ループ再生した後、長尺のコンテンツ動画を掲載する場合があります。</a:t>
            </a:r>
          </a:p>
        </p:txBody>
      </p:sp>
      <p:sp>
        <p:nvSpPr>
          <p:cNvPr id="43014" name="正方形/長方形 2">
            <a:extLst>
              <a:ext uri="{FF2B5EF4-FFF2-40B4-BE49-F238E27FC236}">
                <a16:creationId xmlns:a16="http://schemas.microsoft.com/office/drawing/2014/main" id="{5AE25791-CF8C-465A-BF52-365F4BF3A6F6}"/>
              </a:ext>
            </a:extLst>
          </p:cNvPr>
          <p:cNvSpPr>
            <a:spLocks noChangeArrowheads="1"/>
          </p:cNvSpPr>
          <p:nvPr/>
        </p:nvSpPr>
        <p:spPr bwMode="auto">
          <a:xfrm>
            <a:off x="315913" y="2841625"/>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a:solidFill>
                  <a:schemeClr val="bg1"/>
                </a:solidFill>
                <a:latin typeface="游明朝" panose="02020400000000000000" pitchFamily="18" charset="-128"/>
                <a:ea typeface="游明朝" panose="02020400000000000000" pitchFamily="18" charset="-128"/>
              </a:rPr>
              <a:t>　</a:t>
            </a:r>
            <a:r>
              <a:rPr lang="en-US" altLang="ja-JP" sz="1300" dirty="0">
                <a:solidFill>
                  <a:schemeClr val="bg1"/>
                </a:solidFill>
                <a:latin typeface="游明朝" panose="02020400000000000000" pitchFamily="18" charset="-128"/>
                <a:ea typeface="游明朝" panose="02020400000000000000" pitchFamily="18" charset="-128"/>
              </a:rPr>
              <a:t>51,000</a:t>
            </a:r>
            <a:r>
              <a:rPr lang="ja-JP" altLang="en-US" sz="1300">
                <a:solidFill>
                  <a:schemeClr val="bg1"/>
                </a:solidFill>
                <a:latin typeface="游明朝" panose="02020400000000000000" pitchFamily="18" charset="-128"/>
                <a:ea typeface="游明朝" panose="02020400000000000000" pitchFamily="18" charset="-128"/>
              </a:rPr>
              <a:t>台</a:t>
            </a:r>
            <a:endParaRPr lang="ja-JP" altLang="en-US" sz="1300">
              <a:solidFill>
                <a:schemeClr val="bg1"/>
              </a:solidFill>
            </a:endParaRPr>
          </a:p>
        </p:txBody>
      </p: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広告枠の構成</a:t>
            </a:r>
          </a:p>
        </p:txBody>
      </p:sp>
    </p:spTree>
    <p:extLst>
      <p:ext uri="{BB962C8B-B14F-4D97-AF65-F5344CB8AC3E}">
        <p14:creationId xmlns:p14="http://schemas.microsoft.com/office/powerpoint/2010/main" val="1190174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49" y="4741863"/>
            <a:ext cx="10228263" cy="1200329"/>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endParaRPr lang="ja-JP" altLang="en-US" sz="800">
              <a:solidFill>
                <a:srgbClr val="FF0000"/>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の掲載記事を広告主の</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広告主あたりの連続掲載を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週間分までとし、</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回の発注期間に関らず</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週間の掲載インターバルを空けていただくこととします。（媒体資料の対象期間ごとにリフレッシュされます）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25,500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9,500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p>
        </p:txBody>
      </p:sp>
      <p:graphicFrame>
        <p:nvGraphicFramePr>
          <p:cNvPr id="9" name="表 8">
            <a:extLst>
              <a:ext uri="{FF2B5EF4-FFF2-40B4-BE49-F238E27FC236}">
                <a16:creationId xmlns:a16="http://schemas.microsoft.com/office/drawing/2014/main" id="{D0F3B899-69DE-4336-989E-7862248FDA72}"/>
              </a:ext>
            </a:extLst>
          </p:cNvPr>
          <p:cNvGraphicFramePr>
            <a:graphicFrameLocks noGrp="1"/>
          </p:cNvGraphicFramePr>
          <p:nvPr>
            <p:extLst>
              <p:ext uri="{D42A27DB-BD31-4B8C-83A1-F6EECF244321}">
                <p14:modId xmlns:p14="http://schemas.microsoft.com/office/powerpoint/2010/main" val="1438238877"/>
              </p:ext>
            </p:extLst>
          </p:nvPr>
        </p:nvGraphicFramePr>
        <p:xfrm>
          <a:off x="552450" y="1015998"/>
          <a:ext cx="9366249" cy="3720802"/>
        </p:xfrm>
        <a:graphic>
          <a:graphicData uri="http://schemas.openxmlformats.org/drawingml/2006/table">
            <a:tbl>
              <a:tblPr firstRow="1" bandRow="1">
                <a:tableStyleId>{5940675A-B579-460E-94D1-54222C63F5DA}</a:tableStyleId>
              </a:tblPr>
              <a:tblGrid>
                <a:gridCol w="2198151">
                  <a:extLst>
                    <a:ext uri="{9D8B030D-6E8A-4147-A177-3AD203B41FA5}">
                      <a16:colId xmlns:a16="http://schemas.microsoft.com/office/drawing/2014/main" val="20000"/>
                    </a:ext>
                  </a:extLst>
                </a:gridCol>
                <a:gridCol w="863642">
                  <a:extLst>
                    <a:ext uri="{9D8B030D-6E8A-4147-A177-3AD203B41FA5}">
                      <a16:colId xmlns:a16="http://schemas.microsoft.com/office/drawing/2014/main" val="20001"/>
                    </a:ext>
                  </a:extLst>
                </a:gridCol>
                <a:gridCol w="1131372">
                  <a:extLst>
                    <a:ext uri="{9D8B030D-6E8A-4147-A177-3AD203B41FA5}">
                      <a16:colId xmlns:a16="http://schemas.microsoft.com/office/drawing/2014/main" val="20002"/>
                    </a:ext>
                  </a:extLst>
                </a:gridCol>
                <a:gridCol w="811825">
                  <a:extLst>
                    <a:ext uri="{9D8B030D-6E8A-4147-A177-3AD203B41FA5}">
                      <a16:colId xmlns:a16="http://schemas.microsoft.com/office/drawing/2014/main" val="20003"/>
                    </a:ext>
                  </a:extLst>
                </a:gridCol>
                <a:gridCol w="734096">
                  <a:extLst>
                    <a:ext uri="{9D8B030D-6E8A-4147-A177-3AD203B41FA5}">
                      <a16:colId xmlns:a16="http://schemas.microsoft.com/office/drawing/2014/main" val="20005"/>
                    </a:ext>
                  </a:extLst>
                </a:gridCol>
                <a:gridCol w="1011115">
                  <a:extLst>
                    <a:ext uri="{9D8B030D-6E8A-4147-A177-3AD203B41FA5}">
                      <a16:colId xmlns:a16="http://schemas.microsoft.com/office/drawing/2014/main" val="20006"/>
                    </a:ext>
                  </a:extLst>
                </a:gridCol>
                <a:gridCol w="651440">
                  <a:extLst>
                    <a:ext uri="{9D8B030D-6E8A-4147-A177-3AD203B41FA5}">
                      <a16:colId xmlns:a16="http://schemas.microsoft.com/office/drawing/2014/main" val="20007"/>
                    </a:ext>
                  </a:extLst>
                </a:gridCol>
                <a:gridCol w="813683">
                  <a:extLst>
                    <a:ext uri="{9D8B030D-6E8A-4147-A177-3AD203B41FA5}">
                      <a16:colId xmlns:a16="http://schemas.microsoft.com/office/drawing/2014/main" val="20008"/>
                    </a:ext>
                  </a:extLst>
                </a:gridCol>
                <a:gridCol w="1150925">
                  <a:extLst>
                    <a:ext uri="{9D8B030D-6E8A-4147-A177-3AD203B41FA5}">
                      <a16:colId xmlns:a16="http://schemas.microsoft.com/office/drawing/2014/main" val="20009"/>
                    </a:ext>
                  </a:extLst>
                </a:gridCol>
              </a:tblGrid>
              <a:tr h="424001">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広告料金</a:t>
                      </a:r>
                      <a:endParaRPr kumimoji="1" lang="en-US" altLang="ja-JP" sz="1000" b="1" i="0" dirty="0">
                        <a:solidFill>
                          <a:schemeClr val="bg1"/>
                        </a:solidFill>
                        <a:latin typeface="游明朝" panose="02020400000000000000" pitchFamily="18" charset="-128"/>
                        <a:ea typeface="游明朝" panose="02020400000000000000" pitchFamily="18" charset="-128"/>
                        <a:cs typeface="Yu Mincho" charset="-128"/>
                      </a:endParaRPr>
                    </a:p>
                    <a:p>
                      <a:pPr algn="ct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1"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900" b="1"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Premium</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60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発車直後</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3,200,000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51,000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1,080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@3.4</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円</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91620762"/>
                  </a:ext>
                </a:extLst>
              </a:tr>
              <a:tr h="586416">
                <a:tc>
                  <a:txBody>
                    <a:bodyPr/>
                    <a:lstStyle/>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Branded Contents </a:t>
                      </a:r>
                      <a:endPar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2,400,000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630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424001">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Standard</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Collaboration</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Video Ads</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終了後</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2,000,000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430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万円</a:t>
                      </a:r>
                      <a:b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@2.2</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円</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23025016"/>
                  </a:ext>
                </a:extLst>
              </a:tr>
              <a:tr h="0">
                <a:tc>
                  <a:txBody>
                    <a:bodyPr/>
                    <a:lstStyle/>
                    <a:p>
                      <a:endParaRPr kumimoji="1" lang="en-US" altLang="ja-JP" sz="1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ja-JP" altLang="en-US" sz="100" b="0" i="0" baseline="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13525993"/>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Premium</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60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発車直後</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1,600,000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25,500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600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@3.8</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円</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586416">
                <a:tc>
                  <a:txBody>
                    <a:bodyPr/>
                    <a:lstStyle/>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Branded Contents </a:t>
                      </a:r>
                      <a:endPar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Standard</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Collaboration</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Video Ads</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終了後</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240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万円</a:t>
                      </a:r>
                      <a:b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@2.4</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円</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bl>
          </a:graphicData>
        </a:graphic>
      </p:graphicFrame>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50" y="239713"/>
            <a:ext cx="9126538" cy="628362"/>
            <a:chOff x="682625" y="306256"/>
            <a:chExt cx="9127393" cy="627023"/>
          </a:xfrm>
        </p:grpSpPr>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619631"/>
              <a:ext cx="9127393" cy="31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p>
          </p:txBody>
        </p:sp>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306256"/>
              <a:ext cx="2308441" cy="33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“Pure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gr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558804"/>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広告メニュー 詳細</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242325"/>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“Area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532837"/>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dirty="0">
                <a:solidFill>
                  <a:srgbClr val="595959"/>
                </a:solidFill>
                <a:latin typeface="游明朝" panose="02020400000000000000" pitchFamily="18" charset="-128"/>
                <a:ea typeface="游明朝" panose="02020400000000000000" pitchFamily="18" charset="-128"/>
              </a:rPr>
              <a:t>Standard Video Ads </a:t>
            </a:r>
            <a:r>
              <a:rPr lang="ja-JP" altLang="en-US" sz="120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extLst>
              <p:ext uri="{D42A27DB-BD31-4B8C-83A1-F6EECF244321}">
                <p14:modId xmlns:p14="http://schemas.microsoft.com/office/powerpoint/2010/main" val="1958020596"/>
              </p:ext>
            </p:extLst>
          </p:nvPr>
        </p:nvGraphicFramePr>
        <p:xfrm>
          <a:off x="557213" y="1220789"/>
          <a:ext cx="9577385" cy="3801830"/>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216781">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800" b="0" i="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800" b="0" i="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39809">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東京</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10">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b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0">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Video Ads</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0">
                  <a:txBody>
                    <a:bodyPr/>
                    <a:lstStyle/>
                    <a:p>
                      <a:pPr marL="0" indent="0" algn="ctr">
                        <a:buFont typeface="Arial" charset="0"/>
                        <a:buNone/>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0">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1,000,000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5</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19,000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39809">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神奈川</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300,000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1572106"/>
                  </a:ext>
                </a:extLst>
              </a:tr>
              <a:tr h="339809">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埼玉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1773747"/>
                  </a:ext>
                </a:extLst>
              </a:tr>
              <a:tr h="339809">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千葉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37158059"/>
                  </a:ext>
                </a:extLst>
              </a:tr>
              <a:tr h="339809">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名古屋</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6277771"/>
                  </a:ext>
                </a:extLst>
              </a:tr>
              <a:tr h="339809">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京都</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81025810"/>
                  </a:ext>
                </a:extLst>
              </a:tr>
              <a:tr h="339809">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大阪</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250,000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50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63317004"/>
                  </a:ext>
                </a:extLst>
              </a:tr>
              <a:tr h="339809">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神戸</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435659"/>
                  </a:ext>
                </a:extLst>
              </a:tr>
              <a:tr h="339809">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福岡</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8316076"/>
                  </a:ext>
                </a:extLst>
              </a:tr>
              <a:tr h="339809">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札幌</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5708661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076825"/>
            <a:ext cx="9061450" cy="954107"/>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地域別 広告メニュー 詳細</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629083"/>
            <a:ext cx="386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掲載事例：株式会社フジテレビジョン「</a:t>
            </a:r>
            <a:r>
              <a:rPr lang="en-US" altLang="ja-JP" sz="800" dirty="0">
                <a:solidFill>
                  <a:srgbClr val="4D4D4C"/>
                </a:solidFill>
                <a:latin typeface="游明朝" panose="02020400000000000000" pitchFamily="18" charset="-128"/>
                <a:ea typeface="游明朝" panose="02020400000000000000" pitchFamily="18" charset="-128"/>
              </a:rPr>
              <a:t>FOD</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タイトル：アクダマドライブ</a:t>
            </a:r>
          </a:p>
          <a:p>
            <a:pPr eaLnBrk="1" hangingPunct="1"/>
            <a:r>
              <a:rPr lang="ja-JP" altLang="en-US" sz="800">
                <a:solidFill>
                  <a:srgbClr val="4D4D4C"/>
                </a:solidFill>
                <a:latin typeface="游明朝" panose="02020400000000000000" pitchFamily="18" charset="-128"/>
                <a:ea typeface="游明朝" panose="02020400000000000000" pitchFamily="18" charset="-128"/>
              </a:rPr>
              <a:t>　　　　　</a:t>
            </a:r>
            <a:r>
              <a:rPr lang="en-US" altLang="ja-JP" sz="800" dirty="0">
                <a:solidFill>
                  <a:srgbClr val="4D4D4C"/>
                </a:solidFill>
                <a:latin typeface="游明朝" panose="02020400000000000000" pitchFamily="18" charset="-128"/>
                <a:ea typeface="游明朝" panose="02020400000000000000" pitchFamily="18" charset="-128"/>
              </a:rPr>
              <a:t>© </a:t>
            </a:r>
            <a:r>
              <a:rPr lang="ja-JP" altLang="en-US" sz="800">
                <a:solidFill>
                  <a:srgbClr val="4D4D4C"/>
                </a:solidFill>
                <a:latin typeface="游明朝" panose="02020400000000000000" pitchFamily="18" charset="-128"/>
                <a:ea typeface="游明朝" panose="02020400000000000000" pitchFamily="18" charset="-128"/>
              </a:rPr>
              <a:t>ぴえろ・</a:t>
            </a:r>
            <a:r>
              <a:rPr lang="en-US" altLang="ja-JP" sz="800" dirty="0">
                <a:solidFill>
                  <a:srgbClr val="4D4D4C"/>
                </a:solidFill>
                <a:latin typeface="游明朝" panose="02020400000000000000" pitchFamily="18" charset="-128"/>
                <a:ea typeface="游明朝" panose="02020400000000000000" pitchFamily="18" charset="-128"/>
              </a:rPr>
              <a:t>TooKyoGames</a:t>
            </a:r>
            <a:r>
              <a:rPr lang="ja-JP" altLang="en-US" sz="800">
                <a:solidFill>
                  <a:srgbClr val="4D4D4C"/>
                </a:solidFill>
                <a:latin typeface="游明朝" panose="02020400000000000000" pitchFamily="18" charset="-128"/>
                <a:ea typeface="游明朝" panose="02020400000000000000" pitchFamily="18" charset="-128"/>
              </a:rPr>
              <a:t>／アクダマドライブ製作委員会</a:t>
            </a: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530512"/>
            <a:ext cx="8045792"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乗車から約</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25</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分後に始まる最大</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10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分の動画を放映できるプランです。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空港への移動など長距離走行のタクシーユーザーに向けて、</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30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秒では伝えきれないリッチな動画を配信できます。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3231988480"/>
              </p:ext>
            </p:extLst>
          </p:nvPr>
        </p:nvGraphicFramePr>
        <p:xfrm>
          <a:off x="6064250" y="1146176"/>
          <a:ext cx="4083050" cy="466124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Long</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Video</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Ads</a:t>
                      </a:r>
                      <a:endPar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31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乗車約</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分後</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8565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音声あり最大</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分：</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12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300,000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 </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2</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週</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600,000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回 </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06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動画は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〜10</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分以内（詳細は入稿規定参照）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複数動画の組み合わせ可ただし</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本あたり</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分半以上であることが条件</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複数動画を組み合わせる場合、完パケの入稿必須</a:t>
                      </a:r>
                      <a:endParaRPr kumimoji="1" lang="en-US" altLang="ja-JP" sz="800" b="0" i="0" u="none" strike="noStrike" kern="1200" cap="none" spc="0" normalizeH="0" baseline="0" dirty="0">
                        <a:ln>
                          <a:noFill/>
                        </a:ln>
                        <a:solidFill>
                          <a:schemeClr val="tx1">
                            <a:lumMod val="75000"/>
                            <a:lumOff val="25000"/>
                          </a:schemeClr>
                        </a:solidFill>
                        <a:effectLst/>
                        <a:uLnTx/>
                        <a:uFillTx/>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同一素材の掲載は最大</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ニュース番組など情報に流動性があるものは掲載不可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対談系の番組／インフォマーシャルは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5</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分以内とします</a:t>
                      </a:r>
                      <a:endParaRPr kumimoji="1" lang="en-US" altLang="ja-JP" sz="800" b="0" i="0" baseline="0" dirty="0">
                        <a:solidFill>
                          <a:schemeClr val="tx1">
                            <a:lumMod val="75000"/>
                            <a:lumOff val="25000"/>
                          </a:schemeClr>
                        </a:solidFill>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クリエイティブ考査基準は「掲載可否基準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エンドキャップ表示不可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最大入稿本数は</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途中差替え不可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入稿期日、レポーティングは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Standard Video Ads </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p>
                  </a:txBody>
                  <a:tcPr marL="91423" marR="91423" marT="45722" marB="45722">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3" name="正方形/長方形 2">
            <a:extLst>
              <a:ext uri="{FF2B5EF4-FFF2-40B4-BE49-F238E27FC236}">
                <a16:creationId xmlns:a16="http://schemas.microsoft.com/office/drawing/2014/main" id="{6910BD7A-1998-4A46-97E6-6CA7F02180D1}"/>
              </a:ext>
            </a:extLst>
          </p:cNvPr>
          <p:cNvSpPr/>
          <p:nvPr/>
        </p:nvSpPr>
        <p:spPr>
          <a:xfrm>
            <a:off x="820738" y="5267460"/>
            <a:ext cx="3860800" cy="46236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12" name="タイトル 1">
            <a:extLst>
              <a:ext uri="{FF2B5EF4-FFF2-40B4-BE49-F238E27FC236}">
                <a16:creationId xmlns:a16="http://schemas.microsoft.com/office/drawing/2014/main" id="{DAE16A19-ABCB-4225-AE4A-45558A4500E5}"/>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a:solidFill>
                  <a:srgbClr val="595959"/>
                </a:solidFill>
                <a:latin typeface="游明朝 Demibold" panose="02020600000000000000" pitchFamily="18" charset="-128"/>
                <a:ea typeface="游明朝 Demibold" panose="02020600000000000000" pitchFamily="18" charset="-128"/>
              </a:rPr>
              <a:t>詳細</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graphicFrame>
        <p:nvGraphicFramePr>
          <p:cNvPr id="17" name="表 17">
            <a:extLst>
              <a:ext uri="{FF2B5EF4-FFF2-40B4-BE49-F238E27FC236}">
                <a16:creationId xmlns:a16="http://schemas.microsoft.com/office/drawing/2014/main" id="{D8A96F56-838D-4516-9DDB-95EF2671EDE0}"/>
              </a:ext>
            </a:extLst>
          </p:cNvPr>
          <p:cNvGraphicFramePr>
            <a:graphicFrameLocks noGrp="1"/>
          </p:cNvGraphicFramePr>
          <p:nvPr>
            <p:extLst>
              <p:ext uri="{D42A27DB-BD31-4B8C-83A1-F6EECF244321}">
                <p14:modId xmlns:p14="http://schemas.microsoft.com/office/powerpoint/2010/main" val="811733796"/>
              </p:ext>
            </p:extLst>
          </p:nvPr>
        </p:nvGraphicFramePr>
        <p:xfrm>
          <a:off x="499066" y="4097718"/>
          <a:ext cx="5085946" cy="1675559"/>
        </p:xfrm>
        <a:graphic>
          <a:graphicData uri="http://schemas.openxmlformats.org/drawingml/2006/table">
            <a:tbl>
              <a:tblPr/>
              <a:tblGrid>
                <a:gridCol w="1249052">
                  <a:extLst>
                    <a:ext uri="{9D8B030D-6E8A-4147-A177-3AD203B41FA5}">
                      <a16:colId xmlns:a16="http://schemas.microsoft.com/office/drawing/2014/main" val="1607818591"/>
                    </a:ext>
                  </a:extLst>
                </a:gridCol>
                <a:gridCol w="806823">
                  <a:extLst>
                    <a:ext uri="{9D8B030D-6E8A-4147-A177-3AD203B41FA5}">
                      <a16:colId xmlns:a16="http://schemas.microsoft.com/office/drawing/2014/main" val="20003"/>
                    </a:ext>
                  </a:extLst>
                </a:gridCol>
                <a:gridCol w="877865">
                  <a:extLst>
                    <a:ext uri="{9D8B030D-6E8A-4147-A177-3AD203B41FA5}">
                      <a16:colId xmlns:a16="http://schemas.microsoft.com/office/drawing/2014/main" val="20004"/>
                    </a:ext>
                  </a:extLst>
                </a:gridCol>
                <a:gridCol w="891456">
                  <a:extLst>
                    <a:ext uri="{9D8B030D-6E8A-4147-A177-3AD203B41FA5}">
                      <a16:colId xmlns:a16="http://schemas.microsoft.com/office/drawing/2014/main" val="20007"/>
                    </a:ext>
                  </a:extLst>
                </a:gridCol>
                <a:gridCol w="1260750">
                  <a:extLst>
                    <a:ext uri="{9D8B030D-6E8A-4147-A177-3AD203B41FA5}">
                      <a16:colId xmlns:a16="http://schemas.microsoft.com/office/drawing/2014/main" val="20008"/>
                    </a:ext>
                  </a:extLst>
                </a:gridCol>
              </a:tblGrid>
              <a:tr h="278021">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0"/>
                  </a:ext>
                </a:extLst>
              </a:tr>
              <a:tr h="698769">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期間掲載</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51,000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@3.3</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698769">
                <a:tc vMerge="1">
                  <a:txBody>
                    <a:bodyPr/>
                    <a:lstStyle/>
                    <a:p>
                      <a:endParaRPr kumimoji="1" lang="ja-JP" altLang="en-US"/>
                    </a:p>
                  </a:txBody>
                  <a:tcPr/>
                </a:tc>
                <a:tc v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pic>
        <p:nvPicPr>
          <p:cNvPr id="5" name="図 4">
            <a:extLst>
              <a:ext uri="{FF2B5EF4-FFF2-40B4-BE49-F238E27FC236}">
                <a16:creationId xmlns:a16="http://schemas.microsoft.com/office/drawing/2014/main" id="{414F5D8B-AAA7-4BE1-A081-64112C7A69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8058" y="6421819"/>
            <a:ext cx="4176122" cy="774259"/>
          </a:xfrm>
          <a:prstGeom prst="rect">
            <a:avLst/>
          </a:prstGeom>
        </p:spPr>
      </p:pic>
      <p:pic>
        <p:nvPicPr>
          <p:cNvPr id="4" name="図 3">
            <a:extLst>
              <a:ext uri="{FF2B5EF4-FFF2-40B4-BE49-F238E27FC236}">
                <a16:creationId xmlns:a16="http://schemas.microsoft.com/office/drawing/2014/main" id="{FC921FC2-CE84-9647-93C5-5BC5A50254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7412" y="1146176"/>
            <a:ext cx="4185129" cy="2447590"/>
          </a:xfrm>
          <a:prstGeom prst="rect">
            <a:avLst/>
          </a:prstGeom>
        </p:spPr>
      </p:pic>
      <p:sp>
        <p:nvSpPr>
          <p:cNvPr id="10" name="正方形/長方形 13">
            <a:extLst>
              <a:ext uri="{FF2B5EF4-FFF2-40B4-BE49-F238E27FC236}">
                <a16:creationId xmlns:a16="http://schemas.microsoft.com/office/drawing/2014/main" id="{3D353200-1F35-4640-AE5D-DA79FB77EAA9}"/>
              </a:ext>
            </a:extLst>
          </p:cNvPr>
          <p:cNvSpPr>
            <a:spLocks noChangeArrowheads="1"/>
          </p:cNvSpPr>
          <p:nvPr/>
        </p:nvSpPr>
        <p:spPr bwMode="auto">
          <a:xfrm>
            <a:off x="468313" y="242325"/>
            <a:ext cx="2754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Long Video </a:t>
            </a:r>
            <a:r>
              <a:rPr lang="ja-JP" altLang="ja-JP" sz="1600" b="1">
                <a:solidFill>
                  <a:srgbClr val="595959"/>
                </a:solidFill>
                <a:latin typeface="游明朝 Demibold" panose="02020600000000000000" pitchFamily="18" charset="-128"/>
                <a:ea typeface="游明朝 Demibold" panose="02020600000000000000" pitchFamily="18" charset="-128"/>
              </a:rPr>
              <a:t>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776701A-DBA1-0046-8408-B79E9DD148A4}"/>
              </a:ext>
            </a:extLst>
          </p:cNvPr>
          <p:cNvPicPr>
            <a:picLocks noChangeAspect="1"/>
          </p:cNvPicPr>
          <p:nvPr/>
        </p:nvPicPr>
        <p:blipFill>
          <a:blip r:embed="rId2"/>
          <a:stretch>
            <a:fillRect/>
          </a:stretch>
        </p:blipFill>
        <p:spPr>
          <a:xfrm>
            <a:off x="887413" y="1142117"/>
            <a:ext cx="4149686" cy="2433796"/>
          </a:xfrm>
          <a:prstGeom prst="rect">
            <a:avLst/>
          </a:prstGeom>
        </p:spPr>
      </p:pic>
      <p:sp>
        <p:nvSpPr>
          <p:cNvPr id="12" name="タイトル 1">
            <a:extLst>
              <a:ext uri="{FF2B5EF4-FFF2-40B4-BE49-F238E27FC236}">
                <a16:creationId xmlns:a16="http://schemas.microsoft.com/office/drawing/2014/main" id="{FB61F0C2-540D-AF49-849E-7D816C73AAD1}"/>
              </a:ext>
            </a:extLst>
          </p:cNvPr>
          <p:cNvSpPr>
            <a:spLocks noGrp="1" noChangeArrowheads="1"/>
          </p:cNvSpPr>
          <p:nvPr>
            <p:ph type="title"/>
          </p:nvPr>
        </p:nvSpPr>
        <p:spPr bwMode="auto">
          <a:xfrm>
            <a:off x="1" y="6573838"/>
            <a:ext cx="10691812"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シートベルト着用アナウンスメニュー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a:solidFill>
                  <a:srgbClr val="595959"/>
                </a:solidFill>
                <a:latin typeface="游明朝 Demibold" panose="02020600000000000000" pitchFamily="18" charset="-128"/>
                <a:ea typeface="游明朝 Demibold" panose="02020600000000000000" pitchFamily="18" charset="-128"/>
              </a:rPr>
              <a:t>詳細</a:t>
            </a:r>
          </a:p>
        </p:txBody>
      </p:sp>
      <p:sp>
        <p:nvSpPr>
          <p:cNvPr id="13" name="Text Box 7">
            <a:extLst>
              <a:ext uri="{FF2B5EF4-FFF2-40B4-BE49-F238E27FC236}">
                <a16:creationId xmlns:a16="http://schemas.microsoft.com/office/drawing/2014/main" id="{98779B39-CDFF-9E41-839F-15E026AD0D2E}"/>
              </a:ext>
            </a:extLst>
          </p:cNvPr>
          <p:cNvSpPr txBox="1">
            <a:spLocks noChangeArrowheads="1"/>
          </p:cNvSpPr>
          <p:nvPr/>
        </p:nvSpPr>
        <p:spPr bwMode="auto">
          <a:xfrm>
            <a:off x="500406" y="537325"/>
            <a:ext cx="9900894" cy="5543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nSpc>
                <a:spcPct val="130000"/>
              </a:lnSpc>
            </a:pP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rPr>
              <a:t>Premium Video Ads [FULL] </a:t>
            </a: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の広告主が、掲載週で自社商品とタイアップしたシートベルト着用動画を掲載できるメニューです。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a:p>
            <a:pPr>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シートベルト着用を促すタイミングから動画を流せるため、乗客のアテンションを集めやすくなります。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p:txBody>
      </p:sp>
      <p:graphicFrame>
        <p:nvGraphicFramePr>
          <p:cNvPr id="14" name="表 13">
            <a:extLst>
              <a:ext uri="{FF2B5EF4-FFF2-40B4-BE49-F238E27FC236}">
                <a16:creationId xmlns:a16="http://schemas.microsoft.com/office/drawing/2014/main" id="{A439A774-9BBA-3F4A-B6A5-7655779EAB61}"/>
              </a:ext>
            </a:extLst>
          </p:cNvPr>
          <p:cNvGraphicFramePr>
            <a:graphicFrameLocks noGrp="1"/>
          </p:cNvGraphicFramePr>
          <p:nvPr>
            <p:extLst>
              <p:ext uri="{D42A27DB-BD31-4B8C-83A1-F6EECF244321}">
                <p14:modId xmlns:p14="http://schemas.microsoft.com/office/powerpoint/2010/main" val="1830472001"/>
              </p:ext>
            </p:extLst>
          </p:nvPr>
        </p:nvGraphicFramePr>
        <p:xfrm>
          <a:off x="6108357" y="1151400"/>
          <a:ext cx="4294666" cy="4833300"/>
        </p:xfrm>
        <a:graphic>
          <a:graphicData uri="http://schemas.openxmlformats.org/drawingml/2006/table">
            <a:tbl>
              <a:tblPr firstRow="1" bandRow="1">
                <a:tableStyleId>{2D5ABB26-0587-4C30-8999-92F81FD0307C}</a:tableStyleId>
              </a:tblPr>
              <a:tblGrid>
                <a:gridCol w="978184">
                  <a:extLst>
                    <a:ext uri="{9D8B030D-6E8A-4147-A177-3AD203B41FA5}">
                      <a16:colId xmlns:a16="http://schemas.microsoft.com/office/drawing/2014/main" val="20000"/>
                    </a:ext>
                  </a:extLst>
                </a:gridCol>
                <a:gridCol w="3316482">
                  <a:extLst>
                    <a:ext uri="{9D8B030D-6E8A-4147-A177-3AD203B41FA5}">
                      <a16:colId xmlns:a16="http://schemas.microsoft.com/office/drawing/2014/main" val="20001"/>
                    </a:ext>
                  </a:extLst>
                </a:gridCol>
              </a:tblGrid>
              <a:tr h="4152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一部端末には放映されません</a:t>
                      </a:r>
                      <a:endParaRPr kumimoji="1" lang="ja-JP" altLang="en-US" sz="7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484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526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発車直後</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72170">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音声あり最大</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一部の車両では音声が出ない可能性があります</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05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2,800,000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130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■掲載可否基準及び注意事項</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該当週に</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Premium Video Ads{FULL}</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の広告主限定です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同時入稿本数は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本まで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シートベルト着用アナウンス部分のレポートはお出しできません</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a:lnSpc>
                          <a:spcPct val="150000"/>
                        </a:lnSpc>
                      </a:pP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■クリエイティブについて</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商品</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サービスの直接的な訴求と捉えられるものは不可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ロゴ掲載は可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セリフは以下固定の文言＋一言（任意）とさせていただきます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）安全の為、シートベルトの着用をお願いいたします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）後部座席のシートベルト着用は義務化されています、シートベルトを締めましょう</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同一素材の放映可能期間は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ヶ月間とさせていただきます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考査は必須です。</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クリエイティブ考査基準は「掲載可否基準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」に準拠いたします</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txBody>
                  <a:tcPr marL="91423" marR="91423" marT="45722" marB="45722">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graphicFrame>
        <p:nvGraphicFramePr>
          <p:cNvPr id="18" name="表 6">
            <a:extLst>
              <a:ext uri="{FF2B5EF4-FFF2-40B4-BE49-F238E27FC236}">
                <a16:creationId xmlns:a16="http://schemas.microsoft.com/office/drawing/2014/main" id="{B432CD33-4AE6-2C45-9323-A7CB57F91DF6}"/>
              </a:ext>
            </a:extLst>
          </p:cNvPr>
          <p:cNvGraphicFramePr>
            <a:graphicFrameLocks noGrp="1"/>
          </p:cNvGraphicFramePr>
          <p:nvPr>
            <p:extLst>
              <p:ext uri="{D42A27DB-BD31-4B8C-83A1-F6EECF244321}">
                <p14:modId xmlns:p14="http://schemas.microsoft.com/office/powerpoint/2010/main" val="537273791"/>
              </p:ext>
            </p:extLst>
          </p:nvPr>
        </p:nvGraphicFramePr>
        <p:xfrm>
          <a:off x="537261" y="4343899"/>
          <a:ext cx="5359059" cy="1087120"/>
        </p:xfrm>
        <a:graphic>
          <a:graphicData uri="http://schemas.openxmlformats.org/drawingml/2006/table">
            <a:tbl>
              <a:tblPr firstRow="1" bandRow="1">
                <a:tableStyleId>{F5AB1C69-6EDB-4FF4-983F-18BD219EF322}</a:tableStyleId>
              </a:tblPr>
              <a:tblGrid>
                <a:gridCol w="1291539">
                  <a:extLst>
                    <a:ext uri="{9D8B030D-6E8A-4147-A177-3AD203B41FA5}">
                      <a16:colId xmlns:a16="http://schemas.microsoft.com/office/drawing/2014/main" val="3296458513"/>
                    </a:ext>
                  </a:extLst>
                </a:gridCol>
                <a:gridCol w="1143000">
                  <a:extLst>
                    <a:ext uri="{9D8B030D-6E8A-4147-A177-3AD203B41FA5}">
                      <a16:colId xmlns:a16="http://schemas.microsoft.com/office/drawing/2014/main" val="3621600783"/>
                    </a:ext>
                  </a:extLst>
                </a:gridCol>
                <a:gridCol w="927100">
                  <a:extLst>
                    <a:ext uri="{9D8B030D-6E8A-4147-A177-3AD203B41FA5}">
                      <a16:colId xmlns:a16="http://schemas.microsoft.com/office/drawing/2014/main" val="2829361384"/>
                    </a:ext>
                  </a:extLst>
                </a:gridCol>
                <a:gridCol w="861359">
                  <a:extLst>
                    <a:ext uri="{9D8B030D-6E8A-4147-A177-3AD203B41FA5}">
                      <a16:colId xmlns:a16="http://schemas.microsoft.com/office/drawing/2014/main" val="3177235041"/>
                    </a:ext>
                  </a:extLst>
                </a:gridCol>
                <a:gridCol w="1136061">
                  <a:extLst>
                    <a:ext uri="{9D8B030D-6E8A-4147-A177-3AD203B41FA5}">
                      <a16:colId xmlns:a16="http://schemas.microsoft.com/office/drawing/2014/main" val="2336186272"/>
                    </a:ext>
                  </a:extLst>
                </a:gridCol>
              </a:tblGrid>
              <a:tr h="370840">
                <a:tc>
                  <a:txBody>
                    <a:bodyPr/>
                    <a:lstStyle/>
                    <a:p>
                      <a:pPr algn="ctr"/>
                      <a:r>
                        <a:rPr kumimoji="1" lang="ja-JP" altLang="en-US" sz="1000" b="0">
                          <a:latin typeface="Yu Mincho" panose="02020400000000000000" pitchFamily="18" charset="-128"/>
                          <a:ea typeface="Yu Mincho" panose="02020400000000000000" pitchFamily="18" charset="-128"/>
                        </a:rPr>
                        <a:t>メニュー名</a:t>
                      </a:r>
                    </a:p>
                  </a:txBody>
                  <a:tcPr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保証形態</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掲載期間</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台数</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広告料金</a:t>
                      </a:r>
                      <a:r>
                        <a:rPr kumimoji="1" lang="ja-JP" altLang="en-US" sz="800" b="0">
                          <a:latin typeface="Yu Mincho" panose="02020400000000000000" pitchFamily="18" charset="-128"/>
                          <a:ea typeface="Yu Mincho" panose="02020400000000000000" pitchFamily="18" charset="-128"/>
                        </a:rPr>
                        <a:t>（税抜）</a:t>
                      </a:r>
                    </a:p>
                  </a:txBody>
                  <a:tcPr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70840">
                <a:tc>
                  <a:txBody>
                    <a:bodyPr/>
                    <a:lstStyle/>
                    <a:p>
                      <a:r>
                        <a:rPr kumimoji="1" lang="ja-JP" altLang="en-US" sz="1000" b="0" i="0" baseline="0">
                          <a:solidFill>
                            <a:schemeClr val="bg1"/>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txBody>
                  <a:tcPr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期間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1000">
                          <a:solidFill>
                            <a:srgbClr val="2B3A5B"/>
                          </a:solidFill>
                          <a:latin typeface="Yu Mincho" panose="02020400000000000000" pitchFamily="18" charset="-128"/>
                          <a:ea typeface="Yu Mincho" panose="02020400000000000000" pitchFamily="18" charset="-128"/>
                        </a:rPr>
                        <a:t>掲載保証</a:t>
                      </a:r>
                    </a:p>
                  </a:txBody>
                  <a:tcPr anchor="ctr">
                    <a:lnT w="19050" cap="flat" cmpd="sng" algn="ctr">
                      <a:solidFill>
                        <a:schemeClr val="bg1"/>
                      </a:solidFill>
                      <a:prstDash val="solid"/>
                      <a:round/>
                      <a:headEnd type="none" w="med" len="med"/>
                      <a:tailEnd type="none" w="med" len="med"/>
                    </a:lnT>
                    <a:lnB w="12700" cmpd="sng">
                      <a:noFill/>
                    </a:lnB>
                  </a:tcPr>
                </a:tc>
                <a:tc>
                  <a:txBody>
                    <a:bodyPr/>
                    <a:lstStyle/>
                    <a:p>
                      <a:pPr algn="ctr"/>
                      <a:r>
                        <a:rPr kumimoji="1" lang="en-US" altLang="ja-JP" sz="1000" dirty="0">
                          <a:solidFill>
                            <a:srgbClr val="2B3A5B"/>
                          </a:solidFill>
                          <a:latin typeface="Yu Mincho" panose="02020400000000000000" pitchFamily="18" charset="-128"/>
                          <a:ea typeface="Yu Mincho" panose="02020400000000000000" pitchFamily="18" charset="-128"/>
                        </a:rPr>
                        <a:t>1</a:t>
                      </a:r>
                      <a:r>
                        <a:rPr kumimoji="1" lang="ja-JP" altLang="en-US" sz="1000">
                          <a:solidFill>
                            <a:srgbClr val="2B3A5B"/>
                          </a:solidFill>
                          <a:latin typeface="Yu Mincho" panose="02020400000000000000" pitchFamily="18" charset="-128"/>
                          <a:ea typeface="Yu Mincho" panose="02020400000000000000" pitchFamily="18" charset="-128"/>
                        </a:rPr>
                        <a:t>週間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月曜日</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午前</a:t>
                      </a:r>
                      <a:r>
                        <a:rPr kumimoji="1" lang="en-US" altLang="ja-JP" sz="700" dirty="0">
                          <a:solidFill>
                            <a:srgbClr val="2B3A5B"/>
                          </a:solidFill>
                          <a:latin typeface="Yu Mincho" panose="02020400000000000000" pitchFamily="18" charset="-128"/>
                          <a:ea typeface="Yu Mincho" panose="02020400000000000000" pitchFamily="18" charset="-128"/>
                        </a:rPr>
                        <a:t>0</a:t>
                      </a:r>
                      <a:r>
                        <a:rPr kumimoji="1" lang="ja-JP" altLang="en-US" sz="700">
                          <a:solidFill>
                            <a:srgbClr val="2B3A5B"/>
                          </a:solidFill>
                          <a:latin typeface="Yu Mincho" panose="02020400000000000000" pitchFamily="18" charset="-128"/>
                          <a:ea typeface="Yu Mincho" panose="02020400000000000000" pitchFamily="18" charset="-128"/>
                        </a:rPr>
                        <a:t>時</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掲載開始</a:t>
                      </a:r>
                    </a:p>
                  </a:txBody>
                  <a:tcPr anchor="ctr">
                    <a:lnT w="19050" cap="flat" cmpd="sng" algn="ctr">
                      <a:solidFill>
                        <a:schemeClr val="bg1"/>
                      </a:solidFill>
                      <a:prstDash val="solid"/>
                      <a:round/>
                      <a:headEnd type="none" w="med" len="med"/>
                      <a:tailEnd type="none" w="med" len="med"/>
                    </a:lnT>
                    <a:lnB w="12700" cmpd="sng">
                      <a:noFill/>
                    </a:lnB>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約</a:t>
                      </a:r>
                      <a:r>
                        <a:rPr kumimoji="1" lang="en-US" altLang="ja-JP" sz="1000" dirty="0">
                          <a:solidFill>
                            <a:srgbClr val="2B3A5B"/>
                          </a:solidFill>
                          <a:latin typeface="Yu Mincho" panose="02020400000000000000" pitchFamily="18" charset="-128"/>
                          <a:ea typeface="Yu Mincho" panose="02020400000000000000" pitchFamily="18" charset="-128"/>
                        </a:rPr>
                        <a:t>46,000</a:t>
                      </a:r>
                      <a:r>
                        <a:rPr kumimoji="1" lang="ja-JP" altLang="en-US" sz="1000">
                          <a:solidFill>
                            <a:srgbClr val="2B3A5B"/>
                          </a:solidFill>
                          <a:latin typeface="Yu Mincho" panose="02020400000000000000" pitchFamily="18" charset="-128"/>
                          <a:ea typeface="Yu Mincho" panose="02020400000000000000" pitchFamily="18" charset="-128"/>
                        </a:rPr>
                        <a:t>台</a:t>
                      </a:r>
                    </a:p>
                  </a:txBody>
                  <a:tcPr anchor="ctr">
                    <a:lnT w="19050" cap="flat" cmpd="sng" algn="ctr">
                      <a:solidFill>
                        <a:schemeClr val="bg1"/>
                      </a:solidFill>
                      <a:prstDash val="solid"/>
                      <a:round/>
                      <a:headEnd type="none" w="med" len="med"/>
                      <a:tailEnd type="none" w="med" len="med"/>
                    </a:lnT>
                    <a:lnB w="12700" cmpd="sng">
                      <a:noFill/>
                    </a:lnB>
                  </a:tcPr>
                </a:tc>
                <a:tc>
                  <a:txBody>
                    <a:bodyPr/>
                    <a:lstStyle/>
                    <a:p>
                      <a:pPr algn="ctr"/>
                      <a:r>
                        <a:rPr kumimoji="1" lang="en-US" altLang="ja-JP" sz="1200" dirty="0">
                          <a:solidFill>
                            <a:srgbClr val="2B3A5B"/>
                          </a:solidFill>
                          <a:latin typeface="Yu Mincho" panose="02020400000000000000" pitchFamily="18" charset="-128"/>
                          <a:ea typeface="Yu Mincho" panose="02020400000000000000" pitchFamily="18" charset="-128"/>
                        </a:rPr>
                        <a:t>180</a:t>
                      </a:r>
                      <a:r>
                        <a:rPr kumimoji="1" lang="ja-JP" altLang="en-US" sz="1000">
                          <a:solidFill>
                            <a:srgbClr val="2B3A5B"/>
                          </a:solidFill>
                          <a:latin typeface="Yu Mincho" panose="02020400000000000000" pitchFamily="18" charset="-128"/>
                          <a:ea typeface="Yu Mincho" panose="02020400000000000000" pitchFamily="18" charset="-128"/>
                        </a:rPr>
                        <a:t>万円</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en-US" altLang="ja-JP" sz="700" dirty="0">
                          <a:solidFill>
                            <a:srgbClr val="2B3A5B"/>
                          </a:solidFill>
                          <a:latin typeface="Yu Mincho" panose="02020400000000000000" pitchFamily="18" charset="-128"/>
                          <a:ea typeface="Yu Mincho" panose="02020400000000000000" pitchFamily="18" charset="-128"/>
                        </a:rPr>
                        <a:t>@0.6</a:t>
                      </a:r>
                      <a:r>
                        <a:rPr kumimoji="1" lang="ja-JP" altLang="en-US" sz="700">
                          <a:solidFill>
                            <a:srgbClr val="2B3A5B"/>
                          </a:solidFill>
                          <a:latin typeface="Yu Mincho" panose="02020400000000000000" pitchFamily="18" charset="-128"/>
                          <a:ea typeface="Yu Mincho" panose="02020400000000000000" pitchFamily="18" charset="-128"/>
                        </a:rPr>
                        <a:t>円</a:t>
                      </a:r>
                      <a:r>
                        <a:rPr kumimoji="1" lang="en-US" altLang="ja-JP" sz="700" dirty="0">
                          <a:solidFill>
                            <a:srgbClr val="2B3A5B"/>
                          </a:solidFill>
                          <a:latin typeface="Yu Mincho" panose="02020400000000000000" pitchFamily="18" charset="-128"/>
                          <a:ea typeface="Yu Mincho" panose="02020400000000000000" pitchFamily="18" charset="-128"/>
                        </a:rPr>
                        <a:t>※</a:t>
                      </a:r>
                      <a:r>
                        <a:rPr kumimoji="1" lang="ja-JP" altLang="en-US" sz="700">
                          <a:solidFill>
                            <a:srgbClr val="2B3A5B"/>
                          </a:solidFill>
                          <a:latin typeface="Yu Mincho" panose="02020400000000000000" pitchFamily="18" charset="-128"/>
                          <a:ea typeface="Yu Mincho" panose="02020400000000000000" pitchFamily="18" charset="-128"/>
                        </a:rPr>
                        <a:t>目安</a:t>
                      </a:r>
                    </a:p>
                  </a:txBody>
                  <a:tcPr anchor="ctr">
                    <a:lnR w="12700" cmpd="sng">
                      <a:noFill/>
                    </a:lnR>
                    <a:lnT w="19050" cap="flat" cmpd="sng" algn="ctr">
                      <a:solidFill>
                        <a:schemeClr val="bg1"/>
                      </a:solidFill>
                      <a:prstDash val="solid"/>
                      <a:round/>
                      <a:headEnd type="none" w="med" len="med"/>
                      <a:tailEnd type="none" w="med" len="med"/>
                    </a:lnT>
                    <a:lnB w="12700" cmpd="sng">
                      <a:noFill/>
                    </a:lnB>
                  </a:tcPr>
                </a:tc>
                <a:extLst>
                  <a:ext uri="{0D108BD9-81ED-4DB2-BD59-A6C34878D82A}">
                    <a16:rowId xmlns:a16="http://schemas.microsoft.com/office/drawing/2014/main" val="2115137417"/>
                  </a:ext>
                </a:extLst>
              </a:tr>
            </a:tbl>
          </a:graphicData>
        </a:graphic>
      </p:graphicFrame>
      <p:sp>
        <p:nvSpPr>
          <p:cNvPr id="8" name="正方形/長方形 13">
            <a:extLst>
              <a:ext uri="{FF2B5EF4-FFF2-40B4-BE49-F238E27FC236}">
                <a16:creationId xmlns:a16="http://schemas.microsoft.com/office/drawing/2014/main" id="{DF863F64-EF1E-CF48-81BD-7DB8EC95F052}"/>
              </a:ext>
            </a:extLst>
          </p:cNvPr>
          <p:cNvSpPr>
            <a:spLocks noChangeArrowheads="1"/>
          </p:cNvSpPr>
          <p:nvPr/>
        </p:nvSpPr>
        <p:spPr bwMode="auto">
          <a:xfrm>
            <a:off x="468313" y="242325"/>
            <a:ext cx="39276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シートベルト着用アナウンス</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10" name="正方形/長方形 17">
            <a:extLst>
              <a:ext uri="{FF2B5EF4-FFF2-40B4-BE49-F238E27FC236}">
                <a16:creationId xmlns:a16="http://schemas.microsoft.com/office/drawing/2014/main" id="{6A36FE74-1CAF-AB42-ABC4-8F52D59394C9}"/>
              </a:ext>
            </a:extLst>
          </p:cNvPr>
          <p:cNvSpPr>
            <a:spLocks noChangeArrowheads="1"/>
          </p:cNvSpPr>
          <p:nvPr/>
        </p:nvSpPr>
        <p:spPr bwMode="auto">
          <a:xfrm>
            <a:off x="887413" y="3727439"/>
            <a:ext cx="2742306" cy="46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Yu Mincho" panose="02020400000000000000" pitchFamily="18" charset="-128"/>
                <a:ea typeface="Yu Mincho" panose="02020400000000000000" pitchFamily="18" charset="-128"/>
              </a:rPr>
              <a:t>掲載事例：株式会社テレビ東京「テレビ東京・</a:t>
            </a:r>
            <a:r>
              <a:rPr lang="en" altLang="ja-JP" sz="800" dirty="0">
                <a:solidFill>
                  <a:srgbClr val="4D4D4C"/>
                </a:solidFill>
                <a:latin typeface="Yu Mincho" panose="02020400000000000000" pitchFamily="18" charset="-128"/>
                <a:ea typeface="Yu Mincho" panose="02020400000000000000" pitchFamily="18" charset="-128"/>
              </a:rPr>
              <a:t>AT-X</a:t>
            </a:r>
            <a:r>
              <a:rPr lang="ja-JP" altLang="en-US" sz="800">
                <a:solidFill>
                  <a:srgbClr val="4D4D4C"/>
                </a:solidFill>
                <a:latin typeface="Yu Mincho" panose="02020400000000000000" pitchFamily="18" charset="-128"/>
                <a:ea typeface="Yu Mincho" panose="02020400000000000000" pitchFamily="18" charset="-128"/>
              </a:rPr>
              <a:t>」</a:t>
            </a:r>
            <a:endParaRPr lang="en-US" altLang="ja-JP" sz="800" dirty="0">
              <a:solidFill>
                <a:srgbClr val="4D4D4C"/>
              </a:solidFill>
              <a:latin typeface="Yu Mincho" panose="02020400000000000000" pitchFamily="18" charset="-128"/>
              <a:ea typeface="Yu Mincho" panose="02020400000000000000" pitchFamily="18" charset="-128"/>
            </a:endParaRPr>
          </a:p>
          <a:p>
            <a:pPr eaLnBrk="1" hangingPunct="1"/>
            <a:r>
              <a:rPr lang="ja-JP" altLang="en-US" sz="800">
                <a:solidFill>
                  <a:srgbClr val="4D4D4C"/>
                </a:solidFill>
                <a:latin typeface="Yu Mincho" panose="02020400000000000000" pitchFamily="18" charset="-128"/>
                <a:ea typeface="Yu Mincho" panose="02020400000000000000" pitchFamily="18" charset="-128"/>
              </a:rPr>
              <a:t>タイトル：オッドタクシー</a:t>
            </a:r>
          </a:p>
          <a:p>
            <a:pPr eaLnBrk="1" hangingPunct="1"/>
            <a:r>
              <a:rPr lang="ja-JP" altLang="en-US" sz="800">
                <a:solidFill>
                  <a:srgbClr val="4D4D4C"/>
                </a:solidFill>
                <a:latin typeface="Yu Mincho" panose="02020400000000000000" pitchFamily="18" charset="-128"/>
                <a:ea typeface="Yu Mincho" panose="02020400000000000000" pitchFamily="18" charset="-128"/>
              </a:rPr>
              <a:t>　　　　　</a:t>
            </a:r>
            <a:r>
              <a:rPr lang="en-US" altLang="ja-JP" sz="800" dirty="0">
                <a:solidFill>
                  <a:srgbClr val="4D4D4C"/>
                </a:solidFill>
                <a:latin typeface="Yu Mincho" panose="02020400000000000000" pitchFamily="18" charset="-128"/>
                <a:ea typeface="Yu Mincho" panose="02020400000000000000" pitchFamily="18" charset="-128"/>
              </a:rPr>
              <a:t>© </a:t>
            </a:r>
            <a:r>
              <a:rPr lang="en" altLang="ja-JP" sz="800" dirty="0">
                <a:solidFill>
                  <a:srgbClr val="4D4D4C"/>
                </a:solidFill>
                <a:latin typeface="Yu Mincho" panose="02020400000000000000" pitchFamily="18" charset="-128"/>
                <a:ea typeface="Yu Mincho" panose="02020400000000000000" pitchFamily="18" charset="-128"/>
              </a:rPr>
              <a:t>P.I.C.S. / </a:t>
            </a:r>
            <a:r>
              <a:rPr lang="ja-JP" altLang="en-US" sz="800">
                <a:solidFill>
                  <a:srgbClr val="4D4D4C"/>
                </a:solidFill>
                <a:latin typeface="Yu Mincho" panose="02020400000000000000" pitchFamily="18" charset="-128"/>
                <a:ea typeface="Yu Mincho" panose="02020400000000000000" pitchFamily="18" charset="-128"/>
              </a:rPr>
              <a:t>小戸川交通パートナーズ</a:t>
            </a:r>
          </a:p>
        </p:txBody>
      </p:sp>
    </p:spTree>
    <p:extLst>
      <p:ext uri="{BB962C8B-B14F-4D97-AF65-F5344CB8AC3E}">
        <p14:creationId xmlns:p14="http://schemas.microsoft.com/office/powerpoint/2010/main" val="3123451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表 24">
            <a:extLst>
              <a:ext uri="{FF2B5EF4-FFF2-40B4-BE49-F238E27FC236}">
                <a16:creationId xmlns:a16="http://schemas.microsoft.com/office/drawing/2014/main" id="{4A6FB671-AC7E-6C4F-99C7-BAC47FF0936F}"/>
              </a:ext>
            </a:extLst>
          </p:cNvPr>
          <p:cNvGraphicFramePr>
            <a:graphicFrameLocks noGrp="1"/>
          </p:cNvGraphicFramePr>
          <p:nvPr>
            <p:extLst>
              <p:ext uri="{D42A27DB-BD31-4B8C-83A1-F6EECF244321}">
                <p14:modId xmlns:p14="http://schemas.microsoft.com/office/powerpoint/2010/main" val="161501598"/>
              </p:ext>
            </p:extLst>
          </p:nvPr>
        </p:nvGraphicFramePr>
        <p:xfrm>
          <a:off x="576639" y="1316884"/>
          <a:ext cx="9571036" cy="1627390"/>
        </p:xfrm>
        <a:graphic>
          <a:graphicData uri="http://schemas.openxmlformats.org/drawingml/2006/table">
            <a:tbl>
              <a:tblPr firstRow="1" bandRow="1">
                <a:tableStyleId>{5940675A-B579-460E-94D1-54222C63F5DA}</a:tableStyleId>
              </a:tblPr>
              <a:tblGrid>
                <a:gridCol w="1706747">
                  <a:extLst>
                    <a:ext uri="{9D8B030D-6E8A-4147-A177-3AD203B41FA5}">
                      <a16:colId xmlns:a16="http://schemas.microsoft.com/office/drawing/2014/main" val="20000"/>
                    </a:ext>
                  </a:extLst>
                </a:gridCol>
                <a:gridCol w="995083">
                  <a:extLst>
                    <a:ext uri="{9D8B030D-6E8A-4147-A177-3AD203B41FA5}">
                      <a16:colId xmlns:a16="http://schemas.microsoft.com/office/drawing/2014/main" val="20001"/>
                    </a:ext>
                  </a:extLst>
                </a:gridCol>
                <a:gridCol w="1165411">
                  <a:extLst>
                    <a:ext uri="{9D8B030D-6E8A-4147-A177-3AD203B41FA5}">
                      <a16:colId xmlns:a16="http://schemas.microsoft.com/office/drawing/2014/main" val="20002"/>
                    </a:ext>
                  </a:extLst>
                </a:gridCol>
                <a:gridCol w="905436">
                  <a:extLst>
                    <a:ext uri="{9D8B030D-6E8A-4147-A177-3AD203B41FA5}">
                      <a16:colId xmlns:a16="http://schemas.microsoft.com/office/drawing/2014/main" val="20003"/>
                    </a:ext>
                  </a:extLst>
                </a:gridCol>
                <a:gridCol w="905435">
                  <a:extLst>
                    <a:ext uri="{9D8B030D-6E8A-4147-A177-3AD203B41FA5}">
                      <a16:colId xmlns:a16="http://schemas.microsoft.com/office/drawing/2014/main" val="20005"/>
                    </a:ext>
                  </a:extLst>
                </a:gridCol>
                <a:gridCol w="1246094">
                  <a:extLst>
                    <a:ext uri="{9D8B030D-6E8A-4147-A177-3AD203B41FA5}">
                      <a16:colId xmlns:a16="http://schemas.microsoft.com/office/drawing/2014/main" val="20006"/>
                    </a:ext>
                  </a:extLst>
                </a:gridCol>
                <a:gridCol w="654424">
                  <a:extLst>
                    <a:ext uri="{9D8B030D-6E8A-4147-A177-3AD203B41FA5}">
                      <a16:colId xmlns:a16="http://schemas.microsoft.com/office/drawing/2014/main" val="20007"/>
                    </a:ext>
                  </a:extLst>
                </a:gridCol>
                <a:gridCol w="824753">
                  <a:extLst>
                    <a:ext uri="{9D8B030D-6E8A-4147-A177-3AD203B41FA5}">
                      <a16:colId xmlns:a16="http://schemas.microsoft.com/office/drawing/2014/main" val="20008"/>
                    </a:ext>
                  </a:extLst>
                </a:gridCol>
                <a:gridCol w="1167653">
                  <a:extLst>
                    <a:ext uri="{9D8B030D-6E8A-4147-A177-3AD203B41FA5}">
                      <a16:colId xmlns:a16="http://schemas.microsoft.com/office/drawing/2014/main" val="20009"/>
                    </a:ext>
                  </a:extLst>
                </a:gridCol>
              </a:tblGrid>
              <a:tr h="279630">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800" b="0"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800" b="0"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710663">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rowSpan="2">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Branded Contents </a:t>
                      </a:r>
                      <a:endPar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rPr>
                      </a:br>
                      <a:r>
                        <a:rPr kumimoji="1" lang="ja-JP" altLang="en-US" sz="1000" b="0" i="0" baseline="0">
                          <a:solidFill>
                            <a:srgbClr val="2B3A5B"/>
                          </a:solidFill>
                          <a:latin typeface="游明朝" panose="02020400000000000000" pitchFamily="18" charset="-128"/>
                          <a:ea typeface="游明朝" panose="02020400000000000000" pitchFamily="18" charset="-128"/>
                        </a:rPr>
                        <a:t>掲載保証</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2,400,000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51,000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630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637097">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vMerge="1">
                  <a:txBody>
                    <a:bodyPr/>
                    <a:lstStyle/>
                    <a:p>
                      <a:pPr marL="0" indent="0" algn="ctr">
                        <a:buFont typeface="Arial" charset="0"/>
                        <a:buNone/>
                      </a:pP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25,500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graphicFrame>
        <p:nvGraphicFramePr>
          <p:cNvPr id="8" name="表 17">
            <a:extLst>
              <a:ext uri="{FF2B5EF4-FFF2-40B4-BE49-F238E27FC236}">
                <a16:creationId xmlns:a16="http://schemas.microsoft.com/office/drawing/2014/main" id="{71F23B4A-437B-4108-855C-10498B21CA60}"/>
              </a:ext>
            </a:extLst>
          </p:cNvPr>
          <p:cNvGraphicFramePr>
            <a:graphicFrameLocks noGrp="1"/>
          </p:cNvGraphicFramePr>
          <p:nvPr>
            <p:extLst>
              <p:ext uri="{D42A27DB-BD31-4B8C-83A1-F6EECF244321}">
                <p14:modId xmlns:p14="http://schemas.microsoft.com/office/powerpoint/2010/main" val="3715925551"/>
              </p:ext>
            </p:extLst>
          </p:nvPr>
        </p:nvGraphicFramePr>
        <p:xfrm>
          <a:off x="568700" y="4537923"/>
          <a:ext cx="9574212" cy="1426886"/>
        </p:xfrm>
        <a:graphic>
          <a:graphicData uri="http://schemas.openxmlformats.org/drawingml/2006/table">
            <a:tbl>
              <a:tblPr/>
              <a:tblGrid>
                <a:gridCol w="1720850">
                  <a:extLst>
                    <a:ext uri="{9D8B030D-6E8A-4147-A177-3AD203B41FA5}">
                      <a16:colId xmlns:a16="http://schemas.microsoft.com/office/drawing/2014/main" val="20000"/>
                    </a:ext>
                  </a:extLst>
                </a:gridCol>
                <a:gridCol w="996950">
                  <a:extLst>
                    <a:ext uri="{9D8B030D-6E8A-4147-A177-3AD203B41FA5}">
                      <a16:colId xmlns:a16="http://schemas.microsoft.com/office/drawing/2014/main" val="20001"/>
                    </a:ext>
                  </a:extLst>
                </a:gridCol>
                <a:gridCol w="1157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gridCol w="904875">
                  <a:extLst>
                    <a:ext uri="{9D8B030D-6E8A-4147-A177-3AD203B41FA5}">
                      <a16:colId xmlns:a16="http://schemas.microsoft.com/office/drawing/2014/main" val="20004"/>
                    </a:ext>
                  </a:extLst>
                </a:gridCol>
                <a:gridCol w="1243012">
                  <a:extLst>
                    <a:ext uri="{9D8B030D-6E8A-4147-A177-3AD203B41FA5}">
                      <a16:colId xmlns:a16="http://schemas.microsoft.com/office/drawing/2014/main" val="20005"/>
                    </a:ext>
                  </a:extLst>
                </a:gridCol>
                <a:gridCol w="658813">
                  <a:extLst>
                    <a:ext uri="{9D8B030D-6E8A-4147-A177-3AD203B41FA5}">
                      <a16:colId xmlns:a16="http://schemas.microsoft.com/office/drawing/2014/main" val="20006"/>
                    </a:ext>
                  </a:extLst>
                </a:gridCol>
                <a:gridCol w="823912">
                  <a:extLst>
                    <a:ext uri="{9D8B030D-6E8A-4147-A177-3AD203B41FA5}">
                      <a16:colId xmlns:a16="http://schemas.microsoft.com/office/drawing/2014/main" val="20007"/>
                    </a:ext>
                  </a:extLst>
                </a:gridCol>
                <a:gridCol w="1165225">
                  <a:extLst>
                    <a:ext uri="{9D8B030D-6E8A-4147-A177-3AD203B41FA5}">
                      <a16:colId xmlns:a16="http://schemas.microsoft.com/office/drawing/2014/main" val="20008"/>
                    </a:ext>
                  </a:extLst>
                </a:gridCol>
              </a:tblGrid>
              <a:tr h="26138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形式</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タイミング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想定表示回数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枠数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55645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[FULL]</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1,800,000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 回</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51,000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180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030718913"/>
                  </a:ext>
                </a:extLst>
              </a:tr>
              <a:tr h="60904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[HALF]</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113766"/>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時</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900,000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 回</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25,500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@1.1</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0001"/>
                  </a:ext>
                </a:extLst>
              </a:tr>
            </a:tbl>
          </a:graphicData>
        </a:graphic>
      </p:graphicFrame>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a:solidFill>
                  <a:srgbClr val="595959"/>
                </a:solidFill>
                <a:latin typeface="游明朝 Demibold" panose="02020600000000000000" pitchFamily="18" charset="-128"/>
                <a:ea typeface="游明朝 Demibold" panose="02020600000000000000" pitchFamily="18" charset="-128"/>
              </a:rPr>
              <a:t>詳細</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pic>
        <p:nvPicPr>
          <p:cNvPr id="49187" name="図 4">
            <a:extLst>
              <a:ext uri="{FF2B5EF4-FFF2-40B4-BE49-F238E27FC236}">
                <a16:creationId xmlns:a16="http://schemas.microsoft.com/office/drawing/2014/main" id="{10256E51-C00B-416F-8CFA-C4519B34582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59814" y="6434138"/>
            <a:ext cx="438308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1">
            <a:extLst>
              <a:ext uri="{FF2B5EF4-FFF2-40B4-BE49-F238E27FC236}">
                <a16:creationId xmlns:a16="http://schemas.microsoft.com/office/drawing/2014/main" id="{D9C4E3C9-8150-4FC2-B8C2-D3AC91DA0B1E}"/>
              </a:ext>
            </a:extLst>
          </p:cNvPr>
          <p:cNvSpPr txBox="1">
            <a:spLocks noChangeArrowheads="1"/>
          </p:cNvSpPr>
          <p:nvPr/>
        </p:nvSpPr>
        <p:spPr bwMode="auto">
          <a:xfrm>
            <a:off x="490538" y="516411"/>
            <a:ext cx="964088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コンテンツ枠で広告主がメディアとタイアップした映像を</a:t>
            </a:r>
            <a:r>
              <a:rPr lang="en-US" altLang="ja-JP" sz="1200" dirty="0">
                <a:solidFill>
                  <a:srgbClr val="595959"/>
                </a:solidFill>
                <a:latin typeface="Yu Mincho" panose="02020400000000000000" pitchFamily="18" charset="-128"/>
                <a:ea typeface="Yu Mincho" panose="02020400000000000000" pitchFamily="18" charset="-128"/>
              </a:rPr>
              <a:t> </a:t>
            </a:r>
            <a:r>
              <a:rPr lang="ja-JP" altLang="ja-JP" sz="1200">
                <a:solidFill>
                  <a:srgbClr val="595959"/>
                </a:solidFill>
                <a:latin typeface="Yu Mincho" panose="02020400000000000000" pitchFamily="18" charset="-128"/>
                <a:ea typeface="Yu Mincho" panose="02020400000000000000" pitchFamily="18" charset="-128"/>
              </a:rPr>
              <a:t>Branded Contents (</a:t>
            </a:r>
            <a:r>
              <a:rPr lang="ja-JP" altLang="en-US" sz="1200">
                <a:solidFill>
                  <a:srgbClr val="595959"/>
                </a:solidFill>
                <a:latin typeface="Yu Mincho" panose="02020400000000000000" pitchFamily="18" charset="-128"/>
                <a:ea typeface="Yu Mincho" panose="02020400000000000000" pitchFamily="18" charset="-128"/>
              </a:rPr>
              <a:t>タイアップ広告</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として放映可能です。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また、</a:t>
            </a:r>
            <a:r>
              <a:rPr lang="en-US" altLang="ja-JP" sz="1200" dirty="0">
                <a:solidFill>
                  <a:srgbClr val="595959"/>
                </a:solidFill>
                <a:latin typeface="Yu Mincho" panose="02020400000000000000" pitchFamily="18" charset="-128"/>
                <a:ea typeface="Yu Mincho" panose="02020400000000000000" pitchFamily="18" charset="-128"/>
              </a:rPr>
              <a:t>Collaboration Video Ads </a:t>
            </a:r>
            <a:r>
              <a:rPr lang="ja-JP" altLang="en-US" sz="1200">
                <a:solidFill>
                  <a:srgbClr val="595959"/>
                </a:solidFill>
                <a:latin typeface="Yu Mincho" panose="02020400000000000000" pitchFamily="18" charset="-128"/>
                <a:ea typeface="Yu Mincho" panose="02020400000000000000" pitchFamily="18" charset="-128"/>
              </a:rPr>
              <a:t>では、</a:t>
            </a:r>
            <a:r>
              <a:rPr lang="en-US" altLang="ja-JP" sz="1200" dirty="0">
                <a:solidFill>
                  <a:srgbClr val="595959"/>
                </a:solidFill>
                <a:latin typeface="Yu Mincho" panose="02020400000000000000" pitchFamily="18" charset="-128"/>
                <a:ea typeface="Yu Mincho" panose="02020400000000000000" pitchFamily="18" charset="-128"/>
              </a:rPr>
              <a:t> </a:t>
            </a:r>
            <a:r>
              <a:rPr lang="ja-JP" altLang="ja-JP" sz="1200">
                <a:solidFill>
                  <a:srgbClr val="595959"/>
                </a:solidFill>
                <a:latin typeface="Yu Mincho" panose="02020400000000000000" pitchFamily="18" charset="-128"/>
                <a:ea typeface="Yu Mincho" panose="02020400000000000000" pitchFamily="18" charset="-128"/>
              </a:rPr>
              <a:t>Branded Contents</a:t>
            </a:r>
            <a:r>
              <a:rPr lang="en-US" altLang="ja-JP" sz="1200" dirty="0">
                <a:solidFill>
                  <a:srgbClr val="595959"/>
                </a:solidFill>
                <a:latin typeface="Yu Mincho" panose="02020400000000000000" pitchFamily="18" charset="-128"/>
                <a:ea typeface="Yu Mincho" panose="02020400000000000000" pitchFamily="18" charset="-128"/>
              </a:rPr>
              <a:t> </a:t>
            </a:r>
            <a:r>
              <a:rPr lang="ja-JP" altLang="en-US" sz="1200">
                <a:solidFill>
                  <a:srgbClr val="595959"/>
                </a:solidFill>
                <a:latin typeface="Yu Mincho" panose="02020400000000000000" pitchFamily="18" charset="-128"/>
                <a:ea typeface="Yu Mincho" panose="02020400000000000000" pitchFamily="18" charset="-128"/>
              </a:rPr>
              <a:t>＋動画広告（</a:t>
            </a:r>
            <a:r>
              <a:rPr lang="en-US" altLang="ja-JP" sz="1200" dirty="0">
                <a:solidFill>
                  <a:srgbClr val="595959"/>
                </a:solidFill>
                <a:latin typeface="Yu Mincho" panose="02020400000000000000" pitchFamily="18" charset="-128"/>
                <a:ea typeface="Yu Mincho" panose="02020400000000000000" pitchFamily="18" charset="-128"/>
              </a:rPr>
              <a:t>30</a:t>
            </a:r>
            <a:r>
              <a:rPr lang="ja-JP" altLang="en-US" sz="1200">
                <a:solidFill>
                  <a:srgbClr val="595959"/>
                </a:solidFill>
                <a:latin typeface="Yu Mincho" panose="02020400000000000000" pitchFamily="18" charset="-128"/>
                <a:ea typeface="Yu Mincho" panose="02020400000000000000" pitchFamily="18" charset="-128"/>
              </a:rPr>
              <a:t>秒）をセットで掲載できます。</a:t>
            </a:r>
            <a:endParaRPr lang="en-US" altLang="ja-JP" sz="1200" dirty="0">
              <a:solidFill>
                <a:srgbClr val="595959"/>
              </a:solidFill>
              <a:latin typeface="Yu Mincho" panose="02020400000000000000" pitchFamily="18" charset="-128"/>
              <a:ea typeface="Yu Mincho" panose="02020400000000000000" pitchFamily="18" charset="-128"/>
            </a:endParaRPr>
          </a:p>
        </p:txBody>
      </p:sp>
      <p:sp>
        <p:nvSpPr>
          <p:cNvPr id="12" name="正方形/長方形 11">
            <a:extLst>
              <a:ext uri="{FF2B5EF4-FFF2-40B4-BE49-F238E27FC236}">
                <a16:creationId xmlns:a16="http://schemas.microsoft.com/office/drawing/2014/main" id="{642AB3DD-AA39-8C43-BA04-664CF378F201}"/>
              </a:ext>
            </a:extLst>
          </p:cNvPr>
          <p:cNvSpPr/>
          <p:nvPr/>
        </p:nvSpPr>
        <p:spPr>
          <a:xfrm>
            <a:off x="560388" y="3041090"/>
            <a:ext cx="9571037" cy="12472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13" name="図 1">
            <a:extLst>
              <a:ext uri="{FF2B5EF4-FFF2-40B4-BE49-F238E27FC236}">
                <a16:creationId xmlns:a16="http://schemas.microsoft.com/office/drawing/2014/main" id="{9040F0A3-0B7A-0142-8DF6-9BD6F3AD85E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03008" y="3086642"/>
            <a:ext cx="1876732" cy="1055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グループ化 8">
            <a:extLst>
              <a:ext uri="{FF2B5EF4-FFF2-40B4-BE49-F238E27FC236}">
                <a16:creationId xmlns:a16="http://schemas.microsoft.com/office/drawing/2014/main" id="{09CC3C31-5645-B34C-B5BA-CD3E27415CBC}"/>
              </a:ext>
            </a:extLst>
          </p:cNvPr>
          <p:cNvGrpSpPr>
            <a:grpSpLocks/>
          </p:cNvGrpSpPr>
          <p:nvPr/>
        </p:nvGrpSpPr>
        <p:grpSpPr bwMode="auto">
          <a:xfrm>
            <a:off x="6688378" y="3082503"/>
            <a:ext cx="1876732" cy="1055711"/>
            <a:chOff x="6016482" y="4307604"/>
            <a:chExt cx="2737868" cy="1546643"/>
          </a:xfrm>
        </p:grpSpPr>
        <p:sp>
          <p:nvSpPr>
            <p:cNvPr id="15" name="正方形/長方形 28">
              <a:extLst>
                <a:ext uri="{FF2B5EF4-FFF2-40B4-BE49-F238E27FC236}">
                  <a16:creationId xmlns:a16="http://schemas.microsoft.com/office/drawing/2014/main" id="{AB07FBAC-D07F-FA4F-B586-CBDD2D3FC6B0}"/>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16" name="직사각형 22">
              <a:extLst>
                <a:ext uri="{FF2B5EF4-FFF2-40B4-BE49-F238E27FC236}">
                  <a16:creationId xmlns:a16="http://schemas.microsoft.com/office/drawing/2014/main" id="{695941AF-A913-9740-969E-1F56E0EF1BFB}"/>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17" name="二等辺三角形 26">
            <a:extLst>
              <a:ext uri="{FF2B5EF4-FFF2-40B4-BE49-F238E27FC236}">
                <a16:creationId xmlns:a16="http://schemas.microsoft.com/office/drawing/2014/main" id="{45446204-C3A0-9549-9912-6F5056F21559}"/>
              </a:ext>
            </a:extLst>
          </p:cNvPr>
          <p:cNvSpPr/>
          <p:nvPr/>
        </p:nvSpPr>
        <p:spPr>
          <a:xfrm rot="5400000">
            <a:off x="5280130" y="3383334"/>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18" name="正方形/長方形 29">
            <a:extLst>
              <a:ext uri="{FF2B5EF4-FFF2-40B4-BE49-F238E27FC236}">
                <a16:creationId xmlns:a16="http://schemas.microsoft.com/office/drawing/2014/main" id="{B8408DE3-C50B-C84E-B22F-161CDE1204C5}"/>
              </a:ext>
            </a:extLst>
          </p:cNvPr>
          <p:cNvSpPr>
            <a:spLocks noChangeArrowheads="1"/>
          </p:cNvSpPr>
          <p:nvPr/>
        </p:nvSpPr>
        <p:spPr bwMode="auto">
          <a:xfrm>
            <a:off x="6604393" y="3869179"/>
            <a:ext cx="20447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7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7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19" name="正方形/長方形 31">
            <a:extLst>
              <a:ext uri="{FF2B5EF4-FFF2-40B4-BE49-F238E27FC236}">
                <a16:creationId xmlns:a16="http://schemas.microsoft.com/office/drawing/2014/main" id="{0A0FFC0B-1AC1-464F-BC15-471DAF009283}"/>
              </a:ext>
            </a:extLst>
          </p:cNvPr>
          <p:cNvSpPr>
            <a:spLocks noChangeArrowheads="1"/>
          </p:cNvSpPr>
          <p:nvPr/>
        </p:nvSpPr>
        <p:spPr bwMode="auto">
          <a:xfrm>
            <a:off x="3853423" y="3866125"/>
            <a:ext cx="3055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4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4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sp>
        <p:nvSpPr>
          <p:cNvPr id="20" name="正方形/長方形 29">
            <a:extLst>
              <a:ext uri="{FF2B5EF4-FFF2-40B4-BE49-F238E27FC236}">
                <a16:creationId xmlns:a16="http://schemas.microsoft.com/office/drawing/2014/main" id="{3DA372AE-18DC-DD42-BF94-1AFF1774ABE4}"/>
              </a:ext>
            </a:extLst>
          </p:cNvPr>
          <p:cNvSpPr>
            <a:spLocks noChangeArrowheads="1"/>
          </p:cNvSpPr>
          <p:nvPr/>
        </p:nvSpPr>
        <p:spPr bwMode="auto">
          <a:xfrm>
            <a:off x="6604393" y="3338288"/>
            <a:ext cx="2044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a:solidFill>
                  <a:schemeClr val="bg1"/>
                </a:solidFill>
                <a:latin typeface="Yu Gothic Medium" panose="020B0500000000000000" pitchFamily="34" charset="-128"/>
                <a:ea typeface="Yu Gothic Medium" panose="020B0500000000000000" pitchFamily="34" charset="-128"/>
              </a:rPr>
              <a:t>動画広告</a:t>
            </a:r>
            <a:r>
              <a:rPr lang="en-US" altLang="ja-JP" sz="1200" dirty="0">
                <a:solidFill>
                  <a:schemeClr val="bg1"/>
                </a:solidFill>
                <a:latin typeface="Yu Gothic Medium" panose="020B0500000000000000" pitchFamily="34" charset="-128"/>
                <a:ea typeface="Yu Gothic Medium" panose="020B0500000000000000" pitchFamily="34" charset="-128"/>
              </a:rPr>
              <a:t>(30</a:t>
            </a:r>
            <a:r>
              <a:rPr lang="ja-JP" altLang="en-US" sz="1200">
                <a:solidFill>
                  <a:schemeClr val="bg1"/>
                </a:solidFill>
                <a:latin typeface="Yu Gothic Medium" panose="020B0500000000000000" pitchFamily="34" charset="-128"/>
                <a:ea typeface="Yu Gothic Medium" panose="020B0500000000000000" pitchFamily="34" charset="-128"/>
              </a:rPr>
              <a:t>秒</a:t>
            </a:r>
            <a:r>
              <a:rPr lang="en-US" altLang="ja-JP" sz="1200" dirty="0">
                <a:solidFill>
                  <a:schemeClr val="bg1"/>
                </a:solidFill>
                <a:latin typeface="Yu Gothic Medium" panose="020B0500000000000000" pitchFamily="34" charset="-128"/>
                <a:ea typeface="Yu Gothic Medium" panose="020B0500000000000000" pitchFamily="34" charset="-128"/>
              </a:rPr>
              <a:t>)</a:t>
            </a:r>
            <a:endParaRPr lang="ja-JP" altLang="en-US" sz="1200">
              <a:solidFill>
                <a:schemeClr val="bg1"/>
              </a:solidFill>
              <a:latin typeface="Yu Gothic Medium" panose="020B0500000000000000" pitchFamily="34" charset="-128"/>
              <a:ea typeface="Yu Gothic Medium" panose="020B0500000000000000" pitchFamily="34" charset="-128"/>
            </a:endParaRPr>
          </a:p>
        </p:txBody>
      </p:sp>
      <p:sp>
        <p:nvSpPr>
          <p:cNvPr id="21" name="직사각형 22">
            <a:extLst>
              <a:ext uri="{FF2B5EF4-FFF2-40B4-BE49-F238E27FC236}">
                <a16:creationId xmlns:a16="http://schemas.microsoft.com/office/drawing/2014/main" id="{064F1907-B055-5940-B02F-BA34F1C7B6B2}"/>
              </a:ext>
            </a:extLst>
          </p:cNvPr>
          <p:cNvSpPr/>
          <p:nvPr/>
        </p:nvSpPr>
        <p:spPr>
          <a:xfrm rot="16200000">
            <a:off x="2786099" y="2838536"/>
            <a:ext cx="720725" cy="188690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22" name="正方形/長方形 24">
            <a:extLst>
              <a:ext uri="{FF2B5EF4-FFF2-40B4-BE49-F238E27FC236}">
                <a16:creationId xmlns:a16="http://schemas.microsoft.com/office/drawing/2014/main" id="{B3481085-FC1A-1F4A-8816-F89A0C6B3082}"/>
              </a:ext>
            </a:extLst>
          </p:cNvPr>
          <p:cNvSpPr>
            <a:spLocks noChangeArrowheads="1"/>
          </p:cNvSpPr>
          <p:nvPr/>
        </p:nvSpPr>
        <p:spPr bwMode="auto">
          <a:xfrm>
            <a:off x="1970221" y="3781796"/>
            <a:ext cx="232386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a:solidFill>
                  <a:schemeClr val="bg1"/>
                </a:solidFill>
                <a:latin typeface="游明朝" panose="02020400000000000000" pitchFamily="18" charset="-128"/>
                <a:ea typeface="游明朝" panose="02020400000000000000" pitchFamily="18" charset="-128"/>
                <a:cs typeface="游明朝" panose="02020400000000000000" pitchFamily="18" charset="-128"/>
              </a:rPr>
              <a:t>広告主の</a:t>
            </a:r>
            <a:r>
              <a:rPr lang="en-US" altLang="ja-JP" sz="10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Branded Contents</a:t>
            </a:r>
          </a:p>
          <a:p>
            <a:pPr algn="ctr" eaLnBrk="1" hangingPunct="1"/>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タイアップ広告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動画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30</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or </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静止画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15</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p>
        </p:txBody>
      </p:sp>
      <p:cxnSp>
        <p:nvCxnSpPr>
          <p:cNvPr id="23" name="直線矢印コネクタ 22">
            <a:extLst>
              <a:ext uri="{FF2B5EF4-FFF2-40B4-BE49-F238E27FC236}">
                <a16:creationId xmlns:a16="http://schemas.microsoft.com/office/drawing/2014/main" id="{E3914D69-FBDF-7346-B5EC-0664E00D0F60}"/>
              </a:ext>
            </a:extLst>
          </p:cNvPr>
          <p:cNvCxnSpPr>
            <a:cxnSpLocks/>
          </p:cNvCxnSpPr>
          <p:nvPr/>
        </p:nvCxnSpPr>
        <p:spPr>
          <a:xfrm>
            <a:off x="1997075" y="4197077"/>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BD2B7B1D-DB61-7A49-8B33-7E6BDAB5B2EC}"/>
              </a:ext>
            </a:extLst>
          </p:cNvPr>
          <p:cNvSpPr txBox="1"/>
          <p:nvPr/>
        </p:nvSpPr>
        <p:spPr>
          <a:xfrm>
            <a:off x="573463" y="1093695"/>
            <a:ext cx="4472699" cy="233013"/>
          </a:xfrm>
          <a:prstGeom prst="rect">
            <a:avLst/>
          </a:prstGeom>
        </p:spPr>
        <p:txBody>
          <a:bodyPr wrap="non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b="1" i="0" dirty="0">
                <a:solidFill>
                  <a:srgbClr val="4D4D4C"/>
                </a:solidFill>
                <a:latin typeface="Yu Mincho Demibold" panose="02020400000000000000" pitchFamily="18" charset="-128"/>
                <a:ea typeface="Yu Mincho Demibold" panose="02020400000000000000" pitchFamily="18" charset="-128"/>
              </a:rPr>
              <a:t>Collaboration Video Ads </a:t>
            </a:r>
            <a:r>
              <a:rPr kumimoji="1" lang="ja-JP" altLang="en-US" sz="1000" b="1" i="0">
                <a:solidFill>
                  <a:srgbClr val="4D4D4C"/>
                </a:solidFill>
                <a:latin typeface="Yu Mincho Demibold" panose="02020400000000000000" pitchFamily="18" charset="-128"/>
                <a:ea typeface="Yu Mincho Demibold" panose="02020400000000000000" pitchFamily="18" charset="-128"/>
              </a:rPr>
              <a:t>の枠でコンテンツ＋動画広告の配信を行う場合</a:t>
            </a:r>
          </a:p>
        </p:txBody>
      </p:sp>
      <p:sp>
        <p:nvSpPr>
          <p:cNvPr id="24" name="テキスト ボックス 23">
            <a:extLst>
              <a:ext uri="{FF2B5EF4-FFF2-40B4-BE49-F238E27FC236}">
                <a16:creationId xmlns:a16="http://schemas.microsoft.com/office/drawing/2014/main" id="{B25491C0-9DFF-BD48-8A72-4EE48C3F011C}"/>
              </a:ext>
            </a:extLst>
          </p:cNvPr>
          <p:cNvSpPr txBox="1"/>
          <p:nvPr/>
        </p:nvSpPr>
        <p:spPr>
          <a:xfrm>
            <a:off x="560388" y="4342904"/>
            <a:ext cx="3307316" cy="233013"/>
          </a:xfrm>
          <a:prstGeom prst="rect">
            <a:avLst/>
          </a:prstGeom>
        </p:spPr>
        <p:txBody>
          <a:bodyPr wrap="non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b="1" i="0" dirty="0">
                <a:solidFill>
                  <a:srgbClr val="4D4D4C"/>
                </a:solidFill>
                <a:latin typeface="Yu Mincho Demibold" panose="02020400000000000000" pitchFamily="18" charset="-128"/>
                <a:ea typeface="Yu Mincho Demibold" panose="02020400000000000000" pitchFamily="18" charset="-128"/>
              </a:rPr>
              <a:t>Standard Video Ads </a:t>
            </a:r>
            <a:r>
              <a:rPr kumimoji="1" lang="ja-JP" altLang="en-US" sz="1000" b="1" i="0">
                <a:solidFill>
                  <a:srgbClr val="4D4D4C"/>
                </a:solidFill>
                <a:latin typeface="Yu Mincho Demibold" panose="02020400000000000000" pitchFamily="18" charset="-128"/>
                <a:ea typeface="Yu Mincho Demibold" panose="02020400000000000000" pitchFamily="18" charset="-128"/>
              </a:rPr>
              <a:t>のコンテンツ枠で配信を行う場合</a:t>
            </a:r>
          </a:p>
        </p:txBody>
      </p:sp>
      <p:sp>
        <p:nvSpPr>
          <p:cNvPr id="26" name="正方形/長方形 25">
            <a:extLst>
              <a:ext uri="{FF2B5EF4-FFF2-40B4-BE49-F238E27FC236}">
                <a16:creationId xmlns:a16="http://schemas.microsoft.com/office/drawing/2014/main" id="{5AD65141-1FD4-A543-B03D-A4C070AC6502}"/>
              </a:ext>
            </a:extLst>
          </p:cNvPr>
          <p:cNvSpPr>
            <a:spLocks noChangeArrowheads="1"/>
          </p:cNvSpPr>
          <p:nvPr/>
        </p:nvSpPr>
        <p:spPr bwMode="auto">
          <a:xfrm>
            <a:off x="557212" y="3045259"/>
            <a:ext cx="1492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200" b="1">
                <a:solidFill>
                  <a:srgbClr val="595959"/>
                </a:solidFill>
                <a:latin typeface="游明朝 Demibold" panose="02020600000000000000" pitchFamily="18" charset="-128"/>
                <a:ea typeface="游明朝 Demibold" panose="02020600000000000000" pitchFamily="18" charset="-128"/>
              </a:rPr>
              <a:t>掲載イメージ</a:t>
            </a:r>
          </a:p>
        </p:txBody>
      </p:sp>
      <p:sp>
        <p:nvSpPr>
          <p:cNvPr id="27" name="正方形/長方形 13">
            <a:extLst>
              <a:ext uri="{FF2B5EF4-FFF2-40B4-BE49-F238E27FC236}">
                <a16:creationId xmlns:a16="http://schemas.microsoft.com/office/drawing/2014/main" id="{9D9C7FD1-AB2A-0645-BB02-50DA99D32B2E}"/>
              </a:ext>
            </a:extLst>
          </p:cNvPr>
          <p:cNvSpPr>
            <a:spLocks noChangeArrowheads="1"/>
          </p:cNvSpPr>
          <p:nvPr/>
        </p:nvSpPr>
        <p:spPr bwMode="auto">
          <a:xfrm>
            <a:off x="468313" y="242325"/>
            <a:ext cx="2941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Branded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pic>
        <p:nvPicPr>
          <p:cNvPr id="49187" name="図 4">
            <a:extLst>
              <a:ext uri="{FF2B5EF4-FFF2-40B4-BE49-F238E27FC236}">
                <a16:creationId xmlns:a16="http://schemas.microsoft.com/office/drawing/2014/main" id="{10256E51-C00B-416F-8CFA-C4519B34582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54263" y="6446838"/>
            <a:ext cx="438308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1">
            <a:extLst>
              <a:ext uri="{FF2B5EF4-FFF2-40B4-BE49-F238E27FC236}">
                <a16:creationId xmlns:a16="http://schemas.microsoft.com/office/drawing/2014/main" id="{D9C4E3C9-8150-4FC2-B8C2-D3AC91DA0B1E}"/>
              </a:ext>
            </a:extLst>
          </p:cNvPr>
          <p:cNvSpPr txBox="1">
            <a:spLocks noChangeArrowheads="1"/>
          </p:cNvSpPr>
          <p:nvPr/>
        </p:nvSpPr>
        <p:spPr bwMode="auto">
          <a:xfrm>
            <a:off x="490538" y="346076"/>
            <a:ext cx="964088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Branded Contents</a:t>
            </a:r>
            <a:r>
              <a:rPr lang="ja-JP" altLang="ja-JP" sz="1200">
                <a:solidFill>
                  <a:srgbClr val="595959"/>
                </a:solidFill>
                <a:latin typeface="Yu Mincho" panose="02020400000000000000" pitchFamily="18" charset="-128"/>
                <a:ea typeface="Yu Mincho" panose="02020400000000000000" pitchFamily="18" charset="-128"/>
              </a:rPr>
              <a:t> (</a:t>
            </a:r>
            <a:r>
              <a:rPr lang="ja-JP" altLang="en-US" sz="1200">
                <a:solidFill>
                  <a:srgbClr val="595959"/>
                </a:solidFill>
                <a:latin typeface="Yu Mincho" panose="02020400000000000000" pitchFamily="18" charset="-128"/>
                <a:ea typeface="Yu Mincho" panose="02020400000000000000" pitchFamily="18" charset="-128"/>
              </a:rPr>
              <a:t>タイアップ広告</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は以下メディアとのタイアップメニューを制作することが可能です。</a:t>
            </a:r>
          </a:p>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P.30</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pic>
        <p:nvPicPr>
          <p:cNvPr id="10" name="図 20">
            <a:extLst>
              <a:ext uri="{FF2B5EF4-FFF2-40B4-BE49-F238E27FC236}">
                <a16:creationId xmlns:a16="http://schemas.microsoft.com/office/drawing/2014/main" id="{2540EB46-5434-AC40-BD42-635158457CF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9430" y="1540439"/>
            <a:ext cx="1220211" cy="361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35">
            <a:extLst>
              <a:ext uri="{FF2B5EF4-FFF2-40B4-BE49-F238E27FC236}">
                <a16:creationId xmlns:a16="http://schemas.microsoft.com/office/drawing/2014/main" id="{B79D326E-3AAC-9E42-A31C-21503827C35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77991" y="1579870"/>
            <a:ext cx="1779695" cy="32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39">
            <a:extLst>
              <a:ext uri="{FF2B5EF4-FFF2-40B4-BE49-F238E27FC236}">
                <a16:creationId xmlns:a16="http://schemas.microsoft.com/office/drawing/2014/main" id="{E2FA29FC-2303-4A47-8911-69FA61A1995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96038" y="1467239"/>
            <a:ext cx="1818061" cy="41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3">
            <a:extLst>
              <a:ext uri="{FF2B5EF4-FFF2-40B4-BE49-F238E27FC236}">
                <a16:creationId xmlns:a16="http://schemas.microsoft.com/office/drawing/2014/main" id="{6DCF062F-763E-CE41-B97D-3ACCA2D4A32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889531" y="2196700"/>
            <a:ext cx="1356616" cy="24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5" descr="物体 が含まれている画像&#10;&#10;自動的に生成された説明">
            <a:extLst>
              <a:ext uri="{FF2B5EF4-FFF2-40B4-BE49-F238E27FC236}">
                <a16:creationId xmlns:a16="http://schemas.microsoft.com/office/drawing/2014/main" id="{22B7FFEB-C593-0B41-B838-6414230FBECC}"/>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811994" y="2070149"/>
            <a:ext cx="1355552" cy="4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2" descr="挿絵 が含まれている画像&#10;&#10;自動的に生成された説明">
            <a:extLst>
              <a:ext uri="{FF2B5EF4-FFF2-40B4-BE49-F238E27FC236}">
                <a16:creationId xmlns:a16="http://schemas.microsoft.com/office/drawing/2014/main" id="{327E423D-AC8B-E040-8E42-CEA8A6FB0CC7}"/>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09839" y="1990234"/>
            <a:ext cx="1229802" cy="69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2" descr="挿絵 が含まれている画像&#10;&#10;自動的に生成された説明">
            <a:extLst>
              <a:ext uri="{FF2B5EF4-FFF2-40B4-BE49-F238E27FC236}">
                <a16:creationId xmlns:a16="http://schemas.microsoft.com/office/drawing/2014/main" id="{CCB5AD87-0D74-7D48-957B-69B0B73A0DC6}"/>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634851" y="1572252"/>
            <a:ext cx="1128234" cy="63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17" descr="挿絵 が含まれている画像&#10;&#10;自動的に生成された説明">
            <a:extLst>
              <a:ext uri="{FF2B5EF4-FFF2-40B4-BE49-F238E27FC236}">
                <a16:creationId xmlns:a16="http://schemas.microsoft.com/office/drawing/2014/main" id="{9F57D2FA-732B-4A41-9496-7E98E59E4E3D}"/>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799262" y="1676153"/>
            <a:ext cx="1932362" cy="43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3">
            <a:extLst>
              <a:ext uri="{FF2B5EF4-FFF2-40B4-BE49-F238E27FC236}">
                <a16:creationId xmlns:a16="http://schemas.microsoft.com/office/drawing/2014/main" id="{1DFC785D-32E3-A145-8C72-ACA9BBC13503}"/>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824547" y="1702358"/>
            <a:ext cx="1592441" cy="40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テキスト ボックス 19">
            <a:extLst>
              <a:ext uri="{FF2B5EF4-FFF2-40B4-BE49-F238E27FC236}">
                <a16:creationId xmlns:a16="http://schemas.microsoft.com/office/drawing/2014/main" id="{AF4EE064-5DE7-534D-9E77-BE7030C15774}"/>
              </a:ext>
            </a:extLst>
          </p:cNvPr>
          <p:cNvSpPr txBox="1"/>
          <p:nvPr/>
        </p:nvSpPr>
        <p:spPr>
          <a:xfrm>
            <a:off x="5634851" y="1122060"/>
            <a:ext cx="4747123" cy="317459"/>
          </a:xfrm>
          <a:prstGeom prst="rect">
            <a:avLst/>
          </a:prstGeom>
        </p:spPr>
        <p:txBody>
          <a:bodyPr wrap="square" rtlCol="0">
            <a:spAutoFit/>
          </a:bodyPr>
          <a:lstStyle/>
          <a:p>
            <a:pPr marL="0" marR="0" indent="0" algn="ctr" defTabSz="1006475" rtl="0" eaLnBrk="1" fontAlgn="base" latinLnBrk="0" hangingPunct="1">
              <a:lnSpc>
                <a:spcPct val="90000"/>
              </a:lnSpc>
              <a:spcBef>
                <a:spcPct val="0"/>
              </a:spcBef>
              <a:spcAft>
                <a:spcPct val="0"/>
              </a:spcAft>
              <a:buClrTx/>
              <a:buSzTx/>
              <a:buFontTx/>
              <a:buNone/>
              <a:tabLst/>
            </a:pPr>
            <a:r>
              <a:rPr kumimoji="1" lang="en-US" altLang="ja-JP" sz="1600" b="1" i="0" u="sng" dirty="0">
                <a:solidFill>
                  <a:schemeClr val="tx1">
                    <a:lumMod val="75000"/>
                    <a:lumOff val="25000"/>
                  </a:schemeClr>
                </a:solidFill>
                <a:latin typeface="Yu Mincho Demibold" panose="02020400000000000000" pitchFamily="18" charset="-128"/>
                <a:ea typeface="Yu Mincho Demibold" panose="02020400000000000000" pitchFamily="18" charset="-128"/>
              </a:rPr>
              <a:t>Tokyo Prime </a:t>
            </a:r>
            <a:r>
              <a:rPr kumimoji="1" lang="ja-JP" altLang="en-US" sz="1600" b="1" i="0" u="sng">
                <a:solidFill>
                  <a:schemeClr val="tx1">
                    <a:lumMod val="75000"/>
                    <a:lumOff val="25000"/>
                  </a:schemeClr>
                </a:solidFill>
                <a:latin typeface="Yu Mincho Demibold" panose="02020400000000000000" pitchFamily="18" charset="-128"/>
                <a:ea typeface="Yu Mincho Demibold" panose="02020400000000000000" pitchFamily="18" charset="-128"/>
              </a:rPr>
              <a:t>オリジナルコンテンツ</a:t>
            </a:r>
          </a:p>
        </p:txBody>
      </p:sp>
      <p:sp>
        <p:nvSpPr>
          <p:cNvPr id="21" name="テキスト ボックス 20">
            <a:extLst>
              <a:ext uri="{FF2B5EF4-FFF2-40B4-BE49-F238E27FC236}">
                <a16:creationId xmlns:a16="http://schemas.microsoft.com/office/drawing/2014/main" id="{8F42AD2C-96BC-D24F-BAA8-8A2EDD29A3FB}"/>
              </a:ext>
            </a:extLst>
          </p:cNvPr>
          <p:cNvSpPr txBox="1"/>
          <p:nvPr/>
        </p:nvSpPr>
        <p:spPr>
          <a:xfrm>
            <a:off x="309839" y="1119052"/>
            <a:ext cx="5104260" cy="317459"/>
          </a:xfrm>
          <a:prstGeom prst="rect">
            <a:avLst/>
          </a:prstGeom>
        </p:spPr>
        <p:txBody>
          <a:bodyPr wrap="square" rtlCol="0">
            <a:spAutoFit/>
          </a:bodyPr>
          <a:lstStyle/>
          <a:p>
            <a:pPr marL="0" marR="0" indent="0" algn="ctr" defTabSz="1006475" rtl="0" eaLnBrk="1" fontAlgn="base" latinLnBrk="0" hangingPunct="1">
              <a:lnSpc>
                <a:spcPct val="90000"/>
              </a:lnSpc>
              <a:spcBef>
                <a:spcPct val="0"/>
              </a:spcBef>
              <a:spcAft>
                <a:spcPct val="0"/>
              </a:spcAft>
              <a:buClrTx/>
              <a:buSzTx/>
              <a:buFontTx/>
              <a:buNone/>
              <a:tabLst/>
            </a:pPr>
            <a:r>
              <a:rPr kumimoji="1" lang="ja-JP" altLang="en-US" sz="1600" b="1" i="0" u="sng">
                <a:solidFill>
                  <a:schemeClr val="tx1">
                    <a:lumMod val="75000"/>
                    <a:lumOff val="25000"/>
                  </a:schemeClr>
                </a:solidFill>
                <a:latin typeface="Yu Mincho Demibold" panose="02020400000000000000" pitchFamily="18" charset="-128"/>
                <a:ea typeface="Yu Mincho Demibold" panose="02020400000000000000" pitchFamily="18" charset="-128"/>
              </a:rPr>
              <a:t>コンテンツパートナー</a:t>
            </a:r>
          </a:p>
        </p:txBody>
      </p:sp>
      <p:sp>
        <p:nvSpPr>
          <p:cNvPr id="49182" name="正方形/長方形 20">
            <a:extLst>
              <a:ext uri="{FF2B5EF4-FFF2-40B4-BE49-F238E27FC236}">
                <a16:creationId xmlns:a16="http://schemas.microsoft.com/office/drawing/2014/main" id="{D92628C0-4361-4491-8A4A-394CA7FA7C23}"/>
              </a:ext>
            </a:extLst>
          </p:cNvPr>
          <p:cNvSpPr>
            <a:spLocks noChangeArrowheads="1"/>
          </p:cNvSpPr>
          <p:nvPr/>
        </p:nvSpPr>
        <p:spPr bwMode="auto">
          <a:xfrm>
            <a:off x="481013" y="3443288"/>
            <a:ext cx="86010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Branded Contents </a:t>
            </a: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・業種、商材、クリエイティブ考査基準は広告メニューに準拠</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・素材に「</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PR</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表記」「スポンサード表記」が必要</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CM</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素材と同じものは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NG</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・トンマナが </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にそぐわないものは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NG</a:t>
            </a:r>
          </a:p>
        </p:txBody>
      </p:sp>
      <p:sp>
        <p:nvSpPr>
          <p:cNvPr id="49183" name="正方形/長方形 20">
            <a:extLst>
              <a:ext uri="{FF2B5EF4-FFF2-40B4-BE49-F238E27FC236}">
                <a16:creationId xmlns:a16="http://schemas.microsoft.com/office/drawing/2014/main" id="{28471435-5615-44F2-AC16-B6EB4ADE3E70}"/>
              </a:ext>
            </a:extLst>
          </p:cNvPr>
          <p:cNvSpPr>
            <a:spLocks noChangeArrowheads="1"/>
          </p:cNvSpPr>
          <p:nvPr/>
        </p:nvSpPr>
        <p:spPr bwMode="auto">
          <a:xfrm>
            <a:off x="481013" y="2859088"/>
            <a:ext cx="860107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Branded Contents </a:t>
            </a: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定義</a:t>
            </a:r>
            <a:endParaRPr lang="en-US" altLang="ja-JP"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・第三者（自社以外のメディア）がユーザー目線で企業、商品、サービス、ブランドの特徴を</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まとめた映像構成になっているタイアップ広告を</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Branded Contents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と定義</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49184" name="正方形/長方形 20">
            <a:extLst>
              <a:ext uri="{FF2B5EF4-FFF2-40B4-BE49-F238E27FC236}">
                <a16:creationId xmlns:a16="http://schemas.microsoft.com/office/drawing/2014/main" id="{7F5B52B8-6D82-4A90-86F6-C251A3C0788B}"/>
              </a:ext>
            </a:extLst>
          </p:cNvPr>
          <p:cNvSpPr>
            <a:spLocks noChangeArrowheads="1"/>
          </p:cNvSpPr>
          <p:nvPr/>
        </p:nvSpPr>
        <p:spPr bwMode="auto">
          <a:xfrm>
            <a:off x="481013" y="4298950"/>
            <a:ext cx="8601075" cy="172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・同一素材の連続掲載は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週間までとし、再度掲載する場合は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週間の掲載インターバルを空けて頂くこととします</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・同一素材の使用回数は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週間までとします</a:t>
            </a:r>
            <a:endParaRPr lang="ja-JP" altLang="en-US" sz="800">
              <a:solidFill>
                <a:srgbClr val="FF0000"/>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・「エンドキャップ」、「詳細説明画像」の入稿不可、自動生成二次元バーコードのみ詳細ボタンタップ後に表示可。</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・弊社コンテンツパートナーの独自メニューと金額が異なる場合があります。</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・料金は手数料が含まれたグロス金額です。</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・表示回数及び表示単価はあくまで目安です。タクシーの営業</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稼働状況により変動します。</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・掲載内容は１申込につき、</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商品または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サービスを基本とします。</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FULL</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メニューと</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HALF</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メニューの枠は共有です。どちらかが埋まった場合、枠数が同時に減少します。</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・すべての掲載内容について事前審査が必要です。修正可能な段階で必ず事前にご相談ください。</a:t>
            </a:r>
          </a:p>
        </p:txBody>
      </p:sp>
    </p:spTree>
    <p:extLst>
      <p:ext uri="{BB962C8B-B14F-4D97-AF65-F5344CB8AC3E}">
        <p14:creationId xmlns:p14="http://schemas.microsoft.com/office/powerpoint/2010/main" val="327653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a:extLst>
              <a:ext uri="{FF2B5EF4-FFF2-40B4-BE49-F238E27FC236}">
                <a16:creationId xmlns:a16="http://schemas.microsoft.com/office/drawing/2014/main" id="{655A606F-4D07-1A48-8C2D-E5FC64C111A9}"/>
              </a:ext>
            </a:extLst>
          </p:cNvPr>
          <p:cNvSpPr/>
          <p:nvPr/>
        </p:nvSpPr>
        <p:spPr>
          <a:xfrm>
            <a:off x="560388" y="4571430"/>
            <a:ext cx="9571037" cy="139558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grpSp>
        <p:nvGrpSpPr>
          <p:cNvPr id="42" name="グループ化 8">
            <a:extLst>
              <a:ext uri="{FF2B5EF4-FFF2-40B4-BE49-F238E27FC236}">
                <a16:creationId xmlns:a16="http://schemas.microsoft.com/office/drawing/2014/main" id="{4AB8544F-772F-7844-ADEE-545B31FE0F6F}"/>
              </a:ext>
            </a:extLst>
          </p:cNvPr>
          <p:cNvGrpSpPr>
            <a:grpSpLocks/>
          </p:cNvGrpSpPr>
          <p:nvPr/>
        </p:nvGrpSpPr>
        <p:grpSpPr bwMode="auto">
          <a:xfrm>
            <a:off x="6055955" y="4680399"/>
            <a:ext cx="1923179" cy="1117671"/>
            <a:chOff x="6016482" y="4307604"/>
            <a:chExt cx="2737868" cy="1546643"/>
          </a:xfrm>
        </p:grpSpPr>
        <p:sp>
          <p:nvSpPr>
            <p:cNvPr id="43" name="正方形/長方形 42">
              <a:extLst>
                <a:ext uri="{FF2B5EF4-FFF2-40B4-BE49-F238E27FC236}">
                  <a16:creationId xmlns:a16="http://schemas.microsoft.com/office/drawing/2014/main" id="{A43377CD-3024-CF4D-B0D4-508F3ABFB789}"/>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44" name="직사각형 22">
              <a:extLst>
                <a:ext uri="{FF2B5EF4-FFF2-40B4-BE49-F238E27FC236}">
                  <a16:creationId xmlns:a16="http://schemas.microsoft.com/office/drawing/2014/main" id="{1F19CFCE-BC24-864C-A9A4-BC4B827C1579}"/>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45" name="正方形/長方形 29">
            <a:extLst>
              <a:ext uri="{FF2B5EF4-FFF2-40B4-BE49-F238E27FC236}">
                <a16:creationId xmlns:a16="http://schemas.microsoft.com/office/drawing/2014/main" id="{A8449BDA-B7EB-E14E-A6A6-437562CDE074}"/>
              </a:ext>
            </a:extLst>
          </p:cNvPr>
          <p:cNvSpPr>
            <a:spLocks noChangeArrowheads="1"/>
          </p:cNvSpPr>
          <p:nvPr/>
        </p:nvSpPr>
        <p:spPr bwMode="auto">
          <a:xfrm>
            <a:off x="6055954" y="5064164"/>
            <a:ext cx="2044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600">
                <a:solidFill>
                  <a:schemeClr val="bg1"/>
                </a:solidFill>
                <a:latin typeface="Yu Gothic Medium" panose="020B0500000000000000" pitchFamily="34" charset="-128"/>
                <a:ea typeface="Yu Gothic Medium" panose="020B0500000000000000" pitchFamily="34" charset="-128"/>
              </a:rPr>
              <a:t>動画広告</a:t>
            </a:r>
            <a:r>
              <a:rPr lang="en-US" altLang="ja-JP" sz="1600" dirty="0">
                <a:solidFill>
                  <a:schemeClr val="bg1"/>
                </a:solidFill>
                <a:latin typeface="Yu Gothic Medium" panose="020B0500000000000000" pitchFamily="34" charset="-128"/>
                <a:ea typeface="Yu Gothic Medium" panose="020B0500000000000000" pitchFamily="34" charset="-128"/>
              </a:rPr>
              <a:t>(30</a:t>
            </a:r>
            <a:r>
              <a:rPr lang="ja-JP" altLang="en-US" sz="1600">
                <a:solidFill>
                  <a:schemeClr val="bg1"/>
                </a:solidFill>
                <a:latin typeface="Yu Gothic Medium" panose="020B0500000000000000" pitchFamily="34" charset="-128"/>
                <a:ea typeface="Yu Gothic Medium" panose="020B0500000000000000" pitchFamily="34" charset="-128"/>
              </a:rPr>
              <a:t>秒</a:t>
            </a:r>
            <a:r>
              <a:rPr lang="en-US" altLang="ja-JP" sz="1600" dirty="0">
                <a:solidFill>
                  <a:schemeClr val="bg1"/>
                </a:solidFill>
                <a:latin typeface="Yu Gothic Medium" panose="020B0500000000000000" pitchFamily="34" charset="-128"/>
                <a:ea typeface="Yu Gothic Medium" panose="020B0500000000000000" pitchFamily="34" charset="-128"/>
              </a:rPr>
              <a:t>)</a:t>
            </a:r>
            <a:endParaRPr lang="ja-JP" altLang="en-US" sz="1600">
              <a:solidFill>
                <a:schemeClr val="bg1"/>
              </a:solidFill>
              <a:latin typeface="Yu Gothic Medium" panose="020B0500000000000000" pitchFamily="34" charset="-128"/>
              <a:ea typeface="Yu Gothic Medium" panose="020B0500000000000000" pitchFamily="34" charset="-128"/>
            </a:endParaRPr>
          </a:p>
        </p:txBody>
      </p:sp>
      <p:sp>
        <p:nvSpPr>
          <p:cNvPr id="50" name="二等辺三角形 26">
            <a:extLst>
              <a:ext uri="{FF2B5EF4-FFF2-40B4-BE49-F238E27FC236}">
                <a16:creationId xmlns:a16="http://schemas.microsoft.com/office/drawing/2014/main" id="{D4E8E759-6385-7940-9DD4-B2E17F911BAF}"/>
              </a:ext>
            </a:extLst>
          </p:cNvPr>
          <p:cNvSpPr/>
          <p:nvPr/>
        </p:nvSpPr>
        <p:spPr>
          <a:xfrm rot="5400000">
            <a:off x="4746445" y="5017333"/>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51" name="正方形/長方形 25">
            <a:extLst>
              <a:ext uri="{FF2B5EF4-FFF2-40B4-BE49-F238E27FC236}">
                <a16:creationId xmlns:a16="http://schemas.microsoft.com/office/drawing/2014/main" id="{4E1892B9-9B35-404C-9EC5-E475620A6242}"/>
              </a:ext>
            </a:extLst>
          </p:cNvPr>
          <p:cNvSpPr>
            <a:spLocks noChangeArrowheads="1"/>
          </p:cNvSpPr>
          <p:nvPr/>
        </p:nvSpPr>
        <p:spPr bwMode="auto">
          <a:xfrm>
            <a:off x="560388" y="4656419"/>
            <a:ext cx="1492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200" b="1">
                <a:solidFill>
                  <a:srgbClr val="595959"/>
                </a:solidFill>
                <a:latin typeface="游明朝 Demibold" panose="02020600000000000000" pitchFamily="18" charset="-128"/>
                <a:ea typeface="游明朝 Demibold" panose="02020600000000000000" pitchFamily="18" charset="-128"/>
              </a:rPr>
              <a:t>掲載イメージ</a:t>
            </a:r>
          </a:p>
        </p:txBody>
      </p:sp>
      <p:sp>
        <p:nvSpPr>
          <p:cNvPr id="52" name="正方形/長方形 31">
            <a:extLst>
              <a:ext uri="{FF2B5EF4-FFF2-40B4-BE49-F238E27FC236}">
                <a16:creationId xmlns:a16="http://schemas.microsoft.com/office/drawing/2014/main" id="{2F4325BD-65FD-E64F-B1F9-0F7E3F116B7E}"/>
              </a:ext>
            </a:extLst>
          </p:cNvPr>
          <p:cNvSpPr>
            <a:spLocks noChangeArrowheads="1"/>
          </p:cNvSpPr>
          <p:nvPr/>
        </p:nvSpPr>
        <p:spPr bwMode="auto">
          <a:xfrm>
            <a:off x="3434711" y="5539846"/>
            <a:ext cx="30559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0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45</a:t>
            </a:r>
            <a:r>
              <a:rPr lang="ja-JP" altLang="en-US" sz="10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0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cxnSp>
        <p:nvCxnSpPr>
          <p:cNvPr id="53" name="直線矢印コネクタ 52">
            <a:extLst>
              <a:ext uri="{FF2B5EF4-FFF2-40B4-BE49-F238E27FC236}">
                <a16:creationId xmlns:a16="http://schemas.microsoft.com/office/drawing/2014/main" id="{4883181E-5F22-7B43-B63C-AD9078357A48}"/>
              </a:ext>
            </a:extLst>
          </p:cNvPr>
          <p:cNvCxnSpPr>
            <a:cxnSpLocks/>
          </p:cNvCxnSpPr>
          <p:nvPr/>
        </p:nvCxnSpPr>
        <p:spPr>
          <a:xfrm>
            <a:off x="1703643" y="5881495"/>
            <a:ext cx="688253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正方形/長方形 29">
            <a:extLst>
              <a:ext uri="{FF2B5EF4-FFF2-40B4-BE49-F238E27FC236}">
                <a16:creationId xmlns:a16="http://schemas.microsoft.com/office/drawing/2014/main" id="{4886AD4F-8400-CA45-B1A9-C1894056377C}"/>
              </a:ext>
            </a:extLst>
          </p:cNvPr>
          <p:cNvSpPr>
            <a:spLocks noChangeArrowheads="1"/>
          </p:cNvSpPr>
          <p:nvPr/>
        </p:nvSpPr>
        <p:spPr bwMode="auto">
          <a:xfrm>
            <a:off x="5969794" y="5505462"/>
            <a:ext cx="20447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10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20" name="タイトル 1">
            <a:extLst>
              <a:ext uri="{FF2B5EF4-FFF2-40B4-BE49-F238E27FC236}">
                <a16:creationId xmlns:a16="http://schemas.microsoft.com/office/drawing/2014/main" id="{3E9DFB3C-EA15-2B46-B696-C30C38E8B9E0}"/>
              </a:ext>
            </a:extLst>
          </p:cNvPr>
          <p:cNvSpPr>
            <a:spLocks noGrp="1" noChangeArrowheads="1"/>
          </p:cNvSpPr>
          <p:nvPr>
            <p:ph type="title"/>
          </p:nvPr>
        </p:nvSpPr>
        <p:spPr bwMode="auto">
          <a:xfrm>
            <a:off x="560388" y="6573838"/>
            <a:ext cx="957103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天気指数配信メニュー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a:solidFill>
                  <a:srgbClr val="595959"/>
                </a:solidFill>
                <a:latin typeface="游明朝 Demibold" panose="02020600000000000000" pitchFamily="18" charset="-128"/>
                <a:ea typeface="游明朝 Demibold" panose="02020600000000000000" pitchFamily="18" charset="-128"/>
              </a:rPr>
              <a:t>詳細</a:t>
            </a:r>
          </a:p>
        </p:txBody>
      </p:sp>
      <p:graphicFrame>
        <p:nvGraphicFramePr>
          <p:cNvPr id="21" name="表 2">
            <a:extLst>
              <a:ext uri="{FF2B5EF4-FFF2-40B4-BE49-F238E27FC236}">
                <a16:creationId xmlns:a16="http://schemas.microsoft.com/office/drawing/2014/main" id="{D725FCEC-4F8D-5249-B7D5-109728AE5A35}"/>
              </a:ext>
            </a:extLst>
          </p:cNvPr>
          <p:cNvGraphicFramePr>
            <a:graphicFrameLocks noGrp="1"/>
          </p:cNvGraphicFramePr>
          <p:nvPr>
            <p:extLst>
              <p:ext uri="{D42A27DB-BD31-4B8C-83A1-F6EECF244321}">
                <p14:modId xmlns:p14="http://schemas.microsoft.com/office/powerpoint/2010/main" val="756494630"/>
              </p:ext>
            </p:extLst>
          </p:nvPr>
        </p:nvGraphicFramePr>
        <p:xfrm>
          <a:off x="560388" y="2455692"/>
          <a:ext cx="9574212" cy="2042160"/>
        </p:xfrm>
        <a:graphic>
          <a:graphicData uri="http://schemas.openxmlformats.org/drawingml/2006/table">
            <a:tbl>
              <a:tblPr firstRow="1" bandRow="1">
                <a:tableStyleId>{F5AB1C69-6EDB-4FF4-983F-18BD219EF322}</a:tableStyleId>
              </a:tblPr>
              <a:tblGrid>
                <a:gridCol w="1354823">
                  <a:extLst>
                    <a:ext uri="{9D8B030D-6E8A-4147-A177-3AD203B41FA5}">
                      <a16:colId xmlns:a16="http://schemas.microsoft.com/office/drawing/2014/main" val="3491085008"/>
                    </a:ext>
                  </a:extLst>
                </a:gridCol>
                <a:gridCol w="1455273">
                  <a:extLst>
                    <a:ext uri="{9D8B030D-6E8A-4147-A177-3AD203B41FA5}">
                      <a16:colId xmlns:a16="http://schemas.microsoft.com/office/drawing/2014/main" val="239204601"/>
                    </a:ext>
                  </a:extLst>
                </a:gridCol>
                <a:gridCol w="3382058">
                  <a:extLst>
                    <a:ext uri="{9D8B030D-6E8A-4147-A177-3AD203B41FA5}">
                      <a16:colId xmlns:a16="http://schemas.microsoft.com/office/drawing/2014/main" val="2003118920"/>
                    </a:ext>
                  </a:extLst>
                </a:gridCol>
                <a:gridCol w="3382058">
                  <a:extLst>
                    <a:ext uri="{9D8B030D-6E8A-4147-A177-3AD203B41FA5}">
                      <a16:colId xmlns:a16="http://schemas.microsoft.com/office/drawing/2014/main" val="2801047125"/>
                    </a:ext>
                  </a:extLst>
                </a:gridCol>
              </a:tblGrid>
              <a:tr h="235979">
                <a:tc>
                  <a:txBody>
                    <a:bodyPr/>
                    <a:lstStyle/>
                    <a:p>
                      <a:pPr algn="l"/>
                      <a:r>
                        <a:rPr kumimoji="1" lang="ja-JP" altLang="en-US" sz="900" b="0">
                          <a:latin typeface="Yu Mincho" panose="02020400000000000000" pitchFamily="18" charset="-128"/>
                          <a:ea typeface="Yu Mincho" panose="02020400000000000000" pitchFamily="18" charset="-128"/>
                        </a:rPr>
                        <a:t>提供期間</a:t>
                      </a:r>
                    </a:p>
                  </a:txBody>
                  <a:tcPr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l"/>
                      <a:r>
                        <a:rPr kumimoji="1" lang="ja-JP" altLang="en-US" sz="900" b="0">
                          <a:latin typeface="Yu Mincho" panose="02020400000000000000" pitchFamily="18" charset="-128"/>
                          <a:ea typeface="Yu Mincho" panose="02020400000000000000" pitchFamily="18" charset="-128"/>
                        </a:rPr>
                        <a:t>指数名</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r>
                        <a:rPr kumimoji="1" lang="ja-JP" altLang="en-US" sz="900" b="0">
                          <a:latin typeface="Yu Mincho" panose="02020400000000000000" pitchFamily="18" charset="-128"/>
                          <a:ea typeface="Yu Mincho" panose="02020400000000000000" pitchFamily="18" charset="-128"/>
                        </a:rPr>
                        <a:t>内容</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r>
                        <a:rPr kumimoji="1" lang="ja-JP" altLang="en-US" sz="1000" b="0">
                          <a:latin typeface="Yu Mincho" panose="02020400000000000000" pitchFamily="18" charset="-128"/>
                          <a:ea typeface="Yu Mincho" panose="02020400000000000000" pitchFamily="18" charset="-128"/>
                        </a:rPr>
                        <a:t>価格／各種規定</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730484095"/>
                  </a:ext>
                </a:extLst>
              </a:tr>
              <a:tr h="222097">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通年</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anchor="ctr">
                    <a:lnL w="12700" cmpd="sng">
                      <a:noFill/>
                    </a:lnL>
                    <a:lnT w="19050" cap="flat" cmpd="sng" algn="ctr">
                      <a:solidFill>
                        <a:schemeClr val="bg1"/>
                      </a:solidFill>
                      <a:prstDash val="solid"/>
                      <a:round/>
                      <a:headEnd type="none" w="med" len="med"/>
                      <a:tailEnd type="none" w="med" len="med"/>
                    </a:lnT>
                    <a:solidFill>
                      <a:schemeClr val="bg1">
                        <a:lumMod val="85000"/>
                      </a:schemeClr>
                    </a:solidFill>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洗濯指数</a:t>
                      </a:r>
                    </a:p>
                  </a:txBody>
                  <a:tcPr anchor="ctr">
                    <a:lnT w="19050" cap="flat" cmpd="sng" algn="ctr">
                      <a:solidFill>
                        <a:schemeClr val="bg1"/>
                      </a:solidFill>
                      <a:prstDash val="solid"/>
                      <a:round/>
                      <a:headEnd type="none" w="med" len="med"/>
                      <a:tailEnd type="none" w="med" len="med"/>
                    </a:lnT>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洗濯の乾きやすさ</a:t>
                      </a:r>
                    </a:p>
                  </a:txBody>
                  <a:tcPr anchor="ctr">
                    <a:lnT w="19050" cap="flat" cmpd="sng" algn="ctr">
                      <a:solidFill>
                        <a:schemeClr val="bg1"/>
                      </a:solidFill>
                      <a:prstDash val="solid"/>
                      <a:round/>
                      <a:headEnd type="none" w="med" len="med"/>
                      <a:tailEnd type="none" w="med" len="med"/>
                    </a:lnT>
                    <a:solidFill>
                      <a:schemeClr val="bg1">
                        <a:lumMod val="85000"/>
                      </a:schemeClr>
                    </a:solidFill>
                  </a:tcPr>
                </a:tc>
                <a:tc rowSpan="7">
                  <a:txBody>
                    <a:bodyPr/>
                    <a:lstStyle/>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・価格は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Collaboration Video Ads </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と同額</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制作費等の追加費用はかかりません</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・静止画広告の入稿規定は以下の通り</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　サイズ：</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300×800px</a:t>
                      </a: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　形式：</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jpg </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もしくは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png</a:t>
                      </a: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　容量：</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300KB</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以下</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　その他：静止画広告内の文字量は全体の</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20%</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程度推奨</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7</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種の天気指数から</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種選択</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・各指数推奨実施時期につきましてはお問い合わせください</a:t>
                      </a: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・指数情報の更新頻度は</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日</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回</a:t>
                      </a: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・指数情報はエリアごとの最新情報</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・静止画広告の制作を弊社で請け負うことはできません</a:t>
                      </a:r>
                    </a:p>
                  </a:txBody>
                  <a:tcPr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3852135718"/>
                  </a:ext>
                </a:extLst>
              </a:tr>
              <a:tr h="222097">
                <a:tc rowSpan="3">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夏季</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(4</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~9</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a:t>
                      </a:r>
                      <a:endParaRPr kumimoji="1" lang="ja-JP" altLang="en-US" sz="900">
                        <a:solidFill>
                          <a:schemeClr val="tx1">
                            <a:lumMod val="75000"/>
                            <a:lumOff val="25000"/>
                          </a:schemeClr>
                        </a:solidFill>
                        <a:latin typeface="Yu Mincho" panose="02020400000000000000" pitchFamily="18" charset="-128"/>
                        <a:ea typeface="Yu Mincho" panose="02020400000000000000" pitchFamily="18" charset="-128"/>
                      </a:endParaRPr>
                    </a:p>
                  </a:txBody>
                  <a:tcPr anchor="ctr">
                    <a:lnL w="12700" cmpd="sng">
                      <a:noFill/>
                    </a:lnL>
                    <a:solidFill>
                      <a:schemeClr val="bg1">
                        <a:lumMod val="85000"/>
                      </a:schemeClr>
                    </a:solidFill>
                  </a:tcPr>
                </a:tc>
                <a:tc>
                  <a:txBody>
                    <a:bodyPr/>
                    <a:lstStyle/>
                    <a:p>
                      <a:pPr algn="l"/>
                      <a:r>
                        <a:rPr kumimoji="1" lang="en" altLang="ja-JP" sz="900" dirty="0">
                          <a:solidFill>
                            <a:schemeClr val="tx1">
                              <a:lumMod val="75000"/>
                              <a:lumOff val="25000"/>
                            </a:schemeClr>
                          </a:solidFill>
                          <a:latin typeface="Yu Mincho" panose="02020400000000000000" pitchFamily="18" charset="-128"/>
                          <a:ea typeface="Yu Mincho" panose="02020400000000000000" pitchFamily="18" charset="-128"/>
                        </a:rPr>
                        <a:t>WBGT</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熱中症情報</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熱中症の注意度合い</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1346769677"/>
                  </a:ext>
                </a:extLst>
              </a:tr>
              <a:tr h="222097">
                <a:tc vMerge="1">
                  <a:txBody>
                    <a:bodyPr/>
                    <a:lstStyle/>
                    <a:p>
                      <a:endParaRPr kumimoji="1" lang="ja-JP" altLang="en-US"/>
                    </a:p>
                  </a:txBody>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汗かき指数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汗のかきやすさ</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564612416"/>
                  </a:ext>
                </a:extLst>
              </a:tr>
              <a:tr h="222097">
                <a:tc vMerge="1">
                  <a:txBody>
                    <a:bodyPr/>
                    <a:lstStyle/>
                    <a:p>
                      <a:endParaRPr kumimoji="1" lang="ja-JP" altLang="en-US"/>
                    </a:p>
                  </a:txBody>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紫外線指数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紫外線の強さ</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681932257"/>
                  </a:ext>
                </a:extLst>
              </a:tr>
              <a:tr h="222097">
                <a:tc rowSpan="2">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冬季</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(10</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~3</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a:t>
                      </a:r>
                      <a:endParaRPr kumimoji="1" lang="ja-JP" altLang="en-US" sz="900">
                        <a:solidFill>
                          <a:schemeClr val="tx1">
                            <a:lumMod val="75000"/>
                            <a:lumOff val="25000"/>
                          </a:schemeClr>
                        </a:solidFill>
                        <a:latin typeface="Yu Mincho" panose="02020400000000000000" pitchFamily="18" charset="-128"/>
                        <a:ea typeface="Yu Mincho" panose="02020400000000000000" pitchFamily="18" charset="-128"/>
                      </a:endParaRPr>
                    </a:p>
                  </a:txBody>
                  <a:tcPr anchor="ctr">
                    <a:lnL w="12700" cmpd="sng">
                      <a:noFill/>
                    </a:lnL>
                    <a:solidFill>
                      <a:schemeClr val="bg1">
                        <a:lumMod val="85000"/>
                      </a:schemeClr>
                    </a:solidFill>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素肌乾燥指数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空気の乾燥が肌に与える影響度</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838010286"/>
                  </a:ext>
                </a:extLst>
              </a:tr>
              <a:tr h="222097">
                <a:tc vMerge="1">
                  <a:txBody>
                    <a:bodyPr/>
                    <a:lstStyle/>
                    <a:p>
                      <a:endParaRPr kumimoji="1" lang="ja-JP" altLang="en-US"/>
                    </a:p>
                  </a:txBody>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風邪引き指数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流行性感冒への感染しやすさ</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4028658190"/>
                  </a:ext>
                </a:extLst>
              </a:tr>
              <a:tr h="0">
                <a:tc>
                  <a:txBody>
                    <a:bodyPr/>
                    <a:lstStyle/>
                    <a:p>
                      <a:pPr algn="l"/>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2</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〜5</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p>
                  </a:txBody>
                  <a:tcPr anchor="ctr">
                    <a:lnL w="12700" cmpd="sng">
                      <a:noFill/>
                    </a:lnL>
                    <a:lnB w="12700" cmpd="sng">
                      <a:noFill/>
                    </a:lnB>
                    <a:solidFill>
                      <a:schemeClr val="bg1">
                        <a:lumMod val="85000"/>
                      </a:schemeClr>
                    </a:solidFill>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花粉指数</a:t>
                      </a:r>
                    </a:p>
                  </a:txBody>
                  <a:tcPr anchor="ctr">
                    <a:lnB w="12700" cmpd="sng">
                      <a:noFill/>
                    </a:lnB>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花粉飛散量のメッシュデータ</a:t>
                      </a:r>
                    </a:p>
                  </a:txBody>
                  <a:tcPr anchor="ctr">
                    <a:lnB w="12700" cmpd="sng">
                      <a:noFill/>
                    </a:lnB>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3812307717"/>
                  </a:ext>
                </a:extLst>
              </a:tr>
            </a:tbl>
          </a:graphicData>
        </a:graphic>
      </p:graphicFrame>
      <p:sp>
        <p:nvSpPr>
          <p:cNvPr id="39" name="テキスト ボックス 11">
            <a:extLst>
              <a:ext uri="{FF2B5EF4-FFF2-40B4-BE49-F238E27FC236}">
                <a16:creationId xmlns:a16="http://schemas.microsoft.com/office/drawing/2014/main" id="{ECCE8E73-8E12-B74D-82CC-8B4200E5F881}"/>
              </a:ext>
            </a:extLst>
          </p:cNvPr>
          <p:cNvSpPr txBox="1">
            <a:spLocks noChangeArrowheads="1"/>
          </p:cNvSpPr>
          <p:nvPr/>
        </p:nvSpPr>
        <p:spPr bwMode="auto">
          <a:xfrm>
            <a:off x="509587" y="469668"/>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天気指数コンテンツと広告を </a:t>
            </a:r>
            <a:r>
              <a:rPr lang="ja-JP" altLang="ja-JP" sz="1200">
                <a:solidFill>
                  <a:srgbClr val="595959"/>
                </a:solidFill>
                <a:latin typeface="Yu Mincho" panose="02020400000000000000" pitchFamily="18" charset="-128"/>
                <a:ea typeface="Yu Mincho" panose="02020400000000000000" pitchFamily="18" charset="-128"/>
              </a:rPr>
              <a:t>Collaboration Video Ads</a:t>
            </a:r>
            <a:r>
              <a:rPr lang="en-US" altLang="ja-JP" sz="1200" dirty="0">
                <a:solidFill>
                  <a:srgbClr val="595959"/>
                </a:solidFill>
                <a:latin typeface="Yu Mincho" panose="02020400000000000000" pitchFamily="18" charset="-128"/>
                <a:ea typeface="Yu Mincho" panose="02020400000000000000" pitchFamily="18" charset="-128"/>
              </a:rPr>
              <a:t> </a:t>
            </a:r>
            <a:r>
              <a:rPr lang="ja-JP" altLang="en-US" sz="1200">
                <a:solidFill>
                  <a:srgbClr val="595959"/>
                </a:solidFill>
                <a:latin typeface="Yu Mincho" panose="02020400000000000000" pitchFamily="18" charset="-128"/>
                <a:ea typeface="Yu Mincho" panose="02020400000000000000" pitchFamily="18" charset="-128"/>
              </a:rPr>
              <a:t>ポジションで掲載できるメニューです。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鼻炎薬や風邪薬、サンケア用品、制汗剤などシーズナリティの高い医薬品や日用雑貨品の訴求に適しています。</a:t>
            </a:r>
          </a:p>
        </p:txBody>
      </p:sp>
      <p:graphicFrame>
        <p:nvGraphicFramePr>
          <p:cNvPr id="40" name="表 39">
            <a:extLst>
              <a:ext uri="{FF2B5EF4-FFF2-40B4-BE49-F238E27FC236}">
                <a16:creationId xmlns:a16="http://schemas.microsoft.com/office/drawing/2014/main" id="{C614EC10-6B33-2C4C-94F0-75167A917C81}"/>
              </a:ext>
            </a:extLst>
          </p:cNvPr>
          <p:cNvGraphicFramePr>
            <a:graphicFrameLocks noGrp="1"/>
          </p:cNvGraphicFramePr>
          <p:nvPr>
            <p:extLst>
              <p:ext uri="{D42A27DB-BD31-4B8C-83A1-F6EECF244321}">
                <p14:modId xmlns:p14="http://schemas.microsoft.com/office/powerpoint/2010/main" val="1136587073"/>
              </p:ext>
            </p:extLst>
          </p:nvPr>
        </p:nvGraphicFramePr>
        <p:xfrm>
          <a:off x="560389" y="1018935"/>
          <a:ext cx="9571036" cy="1384805"/>
        </p:xfrm>
        <a:graphic>
          <a:graphicData uri="http://schemas.openxmlformats.org/drawingml/2006/table">
            <a:tbl>
              <a:tblPr firstRow="1" bandRow="1">
                <a:tableStyleId>{5940675A-B579-460E-94D1-54222C63F5DA}</a:tableStyleId>
              </a:tblPr>
              <a:tblGrid>
                <a:gridCol w="2246212">
                  <a:extLst>
                    <a:ext uri="{9D8B030D-6E8A-4147-A177-3AD203B41FA5}">
                      <a16:colId xmlns:a16="http://schemas.microsoft.com/office/drawing/2014/main" val="20000"/>
                    </a:ext>
                  </a:extLst>
                </a:gridCol>
                <a:gridCol w="882525">
                  <a:extLst>
                    <a:ext uri="{9D8B030D-6E8A-4147-A177-3AD203B41FA5}">
                      <a16:colId xmlns:a16="http://schemas.microsoft.com/office/drawing/2014/main" val="20001"/>
                    </a:ext>
                  </a:extLst>
                </a:gridCol>
                <a:gridCol w="1156109">
                  <a:extLst>
                    <a:ext uri="{9D8B030D-6E8A-4147-A177-3AD203B41FA5}">
                      <a16:colId xmlns:a16="http://schemas.microsoft.com/office/drawing/2014/main" val="20002"/>
                    </a:ext>
                  </a:extLst>
                </a:gridCol>
                <a:gridCol w="829575">
                  <a:extLst>
                    <a:ext uri="{9D8B030D-6E8A-4147-A177-3AD203B41FA5}">
                      <a16:colId xmlns:a16="http://schemas.microsoft.com/office/drawing/2014/main" val="20003"/>
                    </a:ext>
                  </a:extLst>
                </a:gridCol>
                <a:gridCol w="750147">
                  <a:extLst>
                    <a:ext uri="{9D8B030D-6E8A-4147-A177-3AD203B41FA5}">
                      <a16:colId xmlns:a16="http://schemas.microsoft.com/office/drawing/2014/main" val="20005"/>
                    </a:ext>
                  </a:extLst>
                </a:gridCol>
                <a:gridCol w="1033222">
                  <a:extLst>
                    <a:ext uri="{9D8B030D-6E8A-4147-A177-3AD203B41FA5}">
                      <a16:colId xmlns:a16="http://schemas.microsoft.com/office/drawing/2014/main" val="20006"/>
                    </a:ext>
                  </a:extLst>
                </a:gridCol>
                <a:gridCol w="665683">
                  <a:extLst>
                    <a:ext uri="{9D8B030D-6E8A-4147-A177-3AD203B41FA5}">
                      <a16:colId xmlns:a16="http://schemas.microsoft.com/office/drawing/2014/main" val="20007"/>
                    </a:ext>
                  </a:extLst>
                </a:gridCol>
                <a:gridCol w="831474">
                  <a:extLst>
                    <a:ext uri="{9D8B030D-6E8A-4147-A177-3AD203B41FA5}">
                      <a16:colId xmlns:a16="http://schemas.microsoft.com/office/drawing/2014/main" val="20008"/>
                    </a:ext>
                  </a:extLst>
                </a:gridCol>
                <a:gridCol w="1176089">
                  <a:extLst>
                    <a:ext uri="{9D8B030D-6E8A-4147-A177-3AD203B41FA5}">
                      <a16:colId xmlns:a16="http://schemas.microsoft.com/office/drawing/2014/main" val="20009"/>
                    </a:ext>
                  </a:extLst>
                </a:gridCol>
              </a:tblGrid>
              <a:tr h="333381">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800" b="0"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800" b="0"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6108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天気指数コンテンツ</a:t>
                      </a: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rowSpan="2">
                  <a:txBody>
                    <a:bodyPr/>
                    <a:lstStyle/>
                    <a:p>
                      <a:pPr marL="0" indent="0" algn="ctr">
                        <a:buFont typeface="Arial" charset="0"/>
                        <a:buNone/>
                      </a:pP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Branded Contents </a:t>
                      </a:r>
                      <a:endPar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rPr>
                      </a:br>
                      <a:r>
                        <a:rPr kumimoji="1" lang="ja-JP" altLang="en-US" sz="1000" b="0" i="0" baseline="0">
                          <a:solidFill>
                            <a:srgbClr val="2B3A5B"/>
                          </a:solidFill>
                          <a:latin typeface="游明朝" panose="02020400000000000000" pitchFamily="18" charset="-128"/>
                          <a:ea typeface="游明朝" panose="02020400000000000000" pitchFamily="18" charset="-128"/>
                        </a:rPr>
                        <a:t>掲載保証</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2,400,000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51,000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630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41335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天気指数コンテンツ</a:t>
                      </a: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vMerge="1">
                  <a:txBody>
                    <a:bodyPr/>
                    <a:lstStyle/>
                    <a:p>
                      <a:pPr marL="0" indent="0" algn="ctr">
                        <a:buFont typeface="Arial" charset="0"/>
                        <a:buNone/>
                      </a:pP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25,500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22" name="正方形/長方形 13">
            <a:extLst>
              <a:ext uri="{FF2B5EF4-FFF2-40B4-BE49-F238E27FC236}">
                <a16:creationId xmlns:a16="http://schemas.microsoft.com/office/drawing/2014/main" id="{B7207D50-1012-8B43-9283-FA1E30226A48}"/>
              </a:ext>
            </a:extLst>
          </p:cNvPr>
          <p:cNvSpPr>
            <a:spLocks noChangeArrowheads="1"/>
          </p:cNvSpPr>
          <p:nvPr/>
        </p:nvSpPr>
        <p:spPr bwMode="auto">
          <a:xfrm>
            <a:off x="468313" y="242325"/>
            <a:ext cx="24913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天気指数配信</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pic>
        <p:nvPicPr>
          <p:cNvPr id="5" name="図 4" descr="モニター, 座る, コンピュータ, 電子レンジ が含まれている画像&#10;&#10;自動的に生成された説明">
            <a:extLst>
              <a:ext uri="{FF2B5EF4-FFF2-40B4-BE49-F238E27FC236}">
                <a16:creationId xmlns:a16="http://schemas.microsoft.com/office/drawing/2014/main" id="{A1262E1D-2CD8-3C46-B35A-8F0F2A6DAC23}"/>
              </a:ext>
            </a:extLst>
          </p:cNvPr>
          <p:cNvPicPr>
            <a:picLocks noChangeAspect="1"/>
          </p:cNvPicPr>
          <p:nvPr/>
        </p:nvPicPr>
        <p:blipFill>
          <a:blip r:embed="rId2"/>
          <a:stretch>
            <a:fillRect/>
          </a:stretch>
        </p:blipFill>
        <p:spPr>
          <a:xfrm>
            <a:off x="1855237" y="4614807"/>
            <a:ext cx="2112661" cy="1239078"/>
          </a:xfrm>
          <a:prstGeom prst="rect">
            <a:avLst/>
          </a:prstGeom>
        </p:spPr>
      </p:pic>
    </p:spTree>
    <p:extLst>
      <p:ext uri="{BB962C8B-B14F-4D97-AF65-F5344CB8AC3E}">
        <p14:creationId xmlns:p14="http://schemas.microsoft.com/office/powerpoint/2010/main" val="1626808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11">
            <a:extLst>
              <a:ext uri="{FF2B5EF4-FFF2-40B4-BE49-F238E27FC236}">
                <a16:creationId xmlns:a16="http://schemas.microsoft.com/office/drawing/2014/main" id="{4AAE1DB4-A65F-4A08-A14C-AA4235DEA940}"/>
              </a:ext>
            </a:extLst>
          </p:cNvPr>
          <p:cNvGraphicFramePr>
            <a:graphicFrameLocks noGrp="1"/>
          </p:cNvGraphicFramePr>
          <p:nvPr>
            <p:extLst>
              <p:ext uri="{D42A27DB-BD31-4B8C-83A1-F6EECF244321}">
                <p14:modId xmlns:p14="http://schemas.microsoft.com/office/powerpoint/2010/main" val="567906065"/>
              </p:ext>
            </p:extLst>
          </p:nvPr>
        </p:nvGraphicFramePr>
        <p:xfrm>
          <a:off x="557213" y="431800"/>
          <a:ext cx="9577385" cy="5288295"/>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7">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7">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1,080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(@3.4</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(51,000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600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(@3.8</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(25,500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630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(@2.6</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(51,000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350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(@2.9</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(25,500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430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(51,000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240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(@2.4</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(25,500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P.24</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[FULL]180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(51,000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(25,500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期間掲載保証</a:t>
                      </a:r>
                      <a:endParaRPr kumimoji="1" lang="en-US" altLang="ja-JP" sz="9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 </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rPr>
                        <a:t>※</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表示回数目安は別表参照</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Branded</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Contents</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詳細タップ数</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広告メニュー別 掲載規定</a:t>
            </a:r>
          </a:p>
        </p:txBody>
      </p:sp>
      <p:sp>
        <p:nvSpPr>
          <p:cNvPr id="5" name="テキスト ボックス 10">
            <a:extLst>
              <a:ext uri="{FF2B5EF4-FFF2-40B4-BE49-F238E27FC236}">
                <a16:creationId xmlns:a16="http://schemas.microsoft.com/office/drawing/2014/main" id="{8BD532C3-1112-4A69-84D8-E28464DE2067}"/>
              </a:ext>
            </a:extLst>
          </p:cNvPr>
          <p:cNvSpPr txBox="1">
            <a:spLocks noChangeArrowheads="1"/>
          </p:cNvSpPr>
          <p:nvPr/>
        </p:nvSpPr>
        <p:spPr bwMode="auto">
          <a:xfrm>
            <a:off x="557213" y="5762625"/>
            <a:ext cx="8966200" cy="21544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、シートベルト着用アナウンスは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、天気指数配信は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をご参照ください</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75F585F-2CCE-0847-AB38-1A101D12BF5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95349" y="579437"/>
            <a:ext cx="8748713" cy="3951288"/>
          </a:xfrm>
          <a:prstGeom prst="rect">
            <a:avLst/>
          </a:prstGeom>
        </p:spPr>
      </p:pic>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375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pic>
        <p:nvPicPr>
          <p:cNvPr id="63494" name="図 4">
            <a:extLst>
              <a:ext uri="{FF2B5EF4-FFF2-40B4-BE49-F238E27FC236}">
                <a16:creationId xmlns:a16="http://schemas.microsoft.com/office/drawing/2014/main" id="{9B6B9F14-1825-47FF-AA10-C502AA5BC6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6163" y="5337175"/>
            <a:ext cx="85979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569118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グロス</a:t>
            </a:r>
            <a:r>
              <a:rPr lang="en-US" altLang="ja-JP" dirty="0">
                <a:solidFill>
                  <a:srgbClr val="7F7F7F"/>
                </a:solidFill>
                <a:latin typeface="游明朝" panose="02020400000000000000" pitchFamily="18" charset="-128"/>
                <a:ea typeface="游明朝" panose="02020400000000000000" pitchFamily="18" charset="-128"/>
              </a:rPr>
              <a:t>1,000</a:t>
            </a:r>
            <a:r>
              <a:rPr lang="ja-JP" altLang="en-US">
                <a:solidFill>
                  <a:srgbClr val="7F7F7F"/>
                </a:solidFill>
                <a:latin typeface="游明朝" panose="02020400000000000000" pitchFamily="18" charset="-128"/>
                <a:ea typeface="游明朝" panose="02020400000000000000" pitchFamily="18" charset="-128"/>
              </a:rPr>
              <a:t>万円以上（</a:t>
            </a:r>
            <a:r>
              <a:rPr lang="en-US" altLang="ja-JP" dirty="0">
                <a:solidFill>
                  <a:srgbClr val="7F7F7F"/>
                </a:solidFill>
                <a:latin typeface="游明朝" panose="02020400000000000000" pitchFamily="18" charset="-128"/>
                <a:ea typeface="游明朝" panose="02020400000000000000" pitchFamily="18" charset="-128"/>
              </a:rPr>
              <a:t>※1</a:t>
            </a:r>
            <a:r>
              <a:rPr lang="ja-JP" altLang="en-US">
                <a:solidFill>
                  <a:srgbClr val="7F7F7F"/>
                </a:solidFill>
                <a:latin typeface="游明朝" panose="02020400000000000000" pitchFamily="18" charset="-128"/>
                <a:ea typeface="游明朝" panose="02020400000000000000" pitchFamily="18" charset="-128"/>
              </a:rPr>
              <a:t>回</a:t>
            </a:r>
            <a:r>
              <a:rPr lang="en-US" altLang="ja-JP" dirty="0">
                <a:solidFill>
                  <a:srgbClr val="7F7F7F"/>
                </a:solidFill>
                <a:latin typeface="游明朝" panose="02020400000000000000" pitchFamily="18" charset="-128"/>
                <a:ea typeface="游明朝" panose="02020400000000000000" pitchFamily="18" charset="-128"/>
              </a:rPr>
              <a:t>1</a:t>
            </a:r>
            <a:r>
              <a:rPr lang="ja-JP" altLang="en-US">
                <a:solidFill>
                  <a:srgbClr val="7F7F7F"/>
                </a:solidFill>
                <a:latin typeface="游明朝" panose="02020400000000000000" pitchFamily="18" charset="-128"/>
                <a:ea typeface="游明朝" panose="02020400000000000000" pitchFamily="18" charset="-128"/>
              </a:rPr>
              <a:t>期間あたり）のご発注で態度変容調査を無償提供します。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広告効果検証オプション</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extLst>
              <p:ext uri="{D42A27DB-BD31-4B8C-83A1-F6EECF244321}">
                <p14:modId xmlns:p14="http://schemas.microsoft.com/office/powerpoint/2010/main" val="1512330058"/>
              </p:ext>
            </p:extLst>
          </p:nvPr>
        </p:nvGraphicFramePr>
        <p:xfrm>
          <a:off x="773112" y="1354136"/>
          <a:ext cx="9361487" cy="3318227"/>
        </p:xfrm>
        <a:graphic>
          <a:graphicData uri="http://schemas.openxmlformats.org/drawingml/2006/table">
            <a:tbl>
              <a:tblPr/>
              <a:tblGrid>
                <a:gridCol w="2371184">
                  <a:extLst>
                    <a:ext uri="{9D8B030D-6E8A-4147-A177-3AD203B41FA5}">
                      <a16:colId xmlns:a16="http://schemas.microsoft.com/office/drawing/2014/main" val="20000"/>
                    </a:ext>
                  </a:extLst>
                </a:gridCol>
                <a:gridCol w="1107316">
                  <a:extLst>
                    <a:ext uri="{9D8B030D-6E8A-4147-A177-3AD203B41FA5}">
                      <a16:colId xmlns:a16="http://schemas.microsoft.com/office/drawing/2014/main" val="20001"/>
                    </a:ext>
                  </a:extLst>
                </a:gridCol>
                <a:gridCol w="2409164">
                  <a:extLst>
                    <a:ext uri="{9D8B030D-6E8A-4147-A177-3AD203B41FA5}">
                      <a16:colId xmlns:a16="http://schemas.microsoft.com/office/drawing/2014/main" val="20002"/>
                    </a:ext>
                  </a:extLst>
                </a:gridCol>
                <a:gridCol w="3473823">
                  <a:extLst>
                    <a:ext uri="{9D8B030D-6E8A-4147-A177-3AD203B41FA5}">
                      <a16:colId xmlns:a16="http://schemas.microsoft.com/office/drawing/2014/main" val="20003"/>
                    </a:ext>
                  </a:extLst>
                </a:gridCol>
              </a:tblGrid>
              <a:tr h="78842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8432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NG</a:t>
                      </a: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クリエイティブ表現</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P.18</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「緊急車両のサイレンやそのように誤認される可能性のある音声が入ったもの」を追加</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275111627"/>
                  </a:ext>
                </a:extLst>
              </a:tr>
              <a:tr h="8432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シートベルト着用アナウンス</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メニュー</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P.24</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Ads[FULL]</a:t>
                      </a: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と同じ週の発注で発車直後に自社商品とタイアップした動画が配信可能なシートベルト着用アナウンスメニューを新設</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879973798"/>
                  </a:ext>
                </a:extLst>
              </a:tr>
              <a:tr h="8432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天気指数配信</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メニュー</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P.27</a:t>
                      </a:r>
                      <a:endPar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天気指数を選択して配信が可能な天気指数配信メニューを新設</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2"/>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2021</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7</a:t>
            </a:r>
            <a:r>
              <a:rPr lang="ja-JP" altLang="en-US" sz="1200">
                <a:solidFill>
                  <a:srgbClr val="595959"/>
                </a:solidFill>
                <a:latin typeface="游明朝" panose="02020400000000000000" pitchFamily="18" charset="-128"/>
                <a:ea typeface="游明朝" panose="02020400000000000000" pitchFamily="18" charset="-128"/>
              </a:rPr>
              <a:t>月</a:t>
            </a:r>
            <a:r>
              <a:rPr lang="en-US" altLang="ja-JP" sz="1200" dirty="0">
                <a:solidFill>
                  <a:srgbClr val="595959"/>
                </a:solidFill>
                <a:latin typeface="游明朝" panose="02020400000000000000" pitchFamily="18" charset="-128"/>
                <a:ea typeface="游明朝" panose="02020400000000000000" pitchFamily="18" charset="-128"/>
              </a:rPr>
              <a:t>- 2021</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9</a:t>
            </a:r>
            <a:r>
              <a:rPr lang="ja-JP" altLang="en-US" sz="1200">
                <a:solidFill>
                  <a:srgbClr val="595959"/>
                </a:solidFill>
                <a:latin typeface="游明朝" panose="02020400000000000000" pitchFamily="18" charset="-128"/>
                <a:ea typeface="游明朝" panose="02020400000000000000" pitchFamily="18" charset="-128"/>
              </a:rPr>
              <a:t>月</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895725" y="6611938"/>
            <a:ext cx="6562726"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制作タイアップメニュー 詳細</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pic>
        <p:nvPicPr>
          <p:cNvPr id="6" name="図 5" descr="車, 座る, テーブル, シルバー が含まれている画像&#10;&#10;自動的に生成された説明">
            <a:extLst>
              <a:ext uri="{FF2B5EF4-FFF2-40B4-BE49-F238E27FC236}">
                <a16:creationId xmlns:a16="http://schemas.microsoft.com/office/drawing/2014/main" id="{5CAA30B8-2345-5A4D-B875-2CB9468A15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10691813" cy="6051566"/>
          </a:xfrm>
          <a:prstGeom prst="rect">
            <a:avLst/>
          </a:prstGeom>
        </p:spPr>
      </p:pic>
    </p:spTree>
    <p:extLst>
      <p:ext uri="{BB962C8B-B14F-4D97-AF65-F5344CB8AC3E}">
        <p14:creationId xmlns:p14="http://schemas.microsoft.com/office/powerpoint/2010/main" val="2252891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図 1">
            <a:extLst>
              <a:ext uri="{FF2B5EF4-FFF2-40B4-BE49-F238E27FC236}">
                <a16:creationId xmlns:a16="http://schemas.microsoft.com/office/drawing/2014/main" id="{95A8A711-1CB8-42C1-AA54-4ABA3D7C3D1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4875" y="1155700"/>
            <a:ext cx="377031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7" name="テキスト ボックス 2">
            <a:extLst>
              <a:ext uri="{FF2B5EF4-FFF2-40B4-BE49-F238E27FC236}">
                <a16:creationId xmlns:a16="http://schemas.microsoft.com/office/drawing/2014/main" id="{A68595D1-6590-48EA-876D-8B5C5371A4A9}"/>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撮影あり</a:t>
            </a:r>
            <a:r>
              <a:rPr lang="en-US" altLang="ja-JP" sz="1200" b="1" dirty="0">
                <a:solidFill>
                  <a:srgbClr val="595959"/>
                </a:solidFill>
                <a:latin typeface="游明朝 Demibold" panose="02020600000000000000" pitchFamily="18" charset="-128"/>
                <a:ea typeface="游明朝 Demibold" panose="02020600000000000000" pitchFamily="18" charset="-128"/>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321050"/>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306388"/>
            <a:ext cx="754538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素晴らしい商品やサービス、作品を手掛けている方々のインタビューをお届けする自社番組</a:t>
            </a:r>
          </a:p>
          <a:p>
            <a:pPr eaLnBrk="1" hangingPunct="1">
              <a:lnSpc>
                <a:spcPct val="150000"/>
              </a:lnSpc>
            </a:pPr>
            <a:r>
              <a:rPr lang="en-US" altLang="ja-JP" sz="1300" b="1" dirty="0">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Tokyo Prime Voice』</a:t>
            </a:r>
            <a:r>
              <a:rPr lang="ja-JP" altLang="en-US" sz="1300" b="1">
                <a:solidFill>
                  <a:srgbClr val="595959"/>
                </a:solidFill>
                <a:latin typeface="游明朝 Demibold" panose="02020600000000000000" pitchFamily="18" charset="-128"/>
                <a:ea typeface="游明朝 Demibold" panose="02020600000000000000" pitchFamily="18" charset="-128"/>
              </a:rPr>
              <a:t>のフォーマットでタイアップ動画広告を制作するメニューです。</a:t>
            </a: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1354317742"/>
              </p:ext>
            </p:extLst>
          </p:nvPr>
        </p:nvGraphicFramePr>
        <p:xfrm>
          <a:off x="6064250" y="1146175"/>
          <a:ext cx="4083050" cy="4649505"/>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18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Tokyo Prime Voice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18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618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3161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pPr marL="171450" indent="-171450">
                        <a:buFont typeface="システムフォント（レギュラー）"/>
                        <a:buChar char="※"/>
                      </a:pP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9141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618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株式会社</a:t>
                      </a:r>
                      <a:r>
                        <a:rPr kumimoji="1" lang="en" altLang="ja-JP" sz="1000" b="0" i="0" baseline="0" dirty="0">
                          <a:solidFill>
                            <a:srgbClr val="4D4D4C"/>
                          </a:solidFill>
                          <a:latin typeface="游明朝" panose="02020400000000000000" pitchFamily="18" charset="-128"/>
                          <a:ea typeface="游明朝" panose="02020400000000000000" pitchFamily="18" charset="-128"/>
                          <a:cs typeface="Yu Mincho" charset="-128"/>
                        </a:rPr>
                        <a:t>Viibar</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57082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日</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箇所、都内近郊</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システムフォント（レギュラー）"/>
                        <a:buChar char="※"/>
                      </a:pPr>
                      <a:r>
                        <a:rPr kumimoji="1" lang="ja-JP" altLang="en-US" sz="7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遠隔地の場合、交通費・宿泊費は別途請求</a:t>
                      </a:r>
                      <a:endParaRPr kumimoji="1" lang="en-US" altLang="ja-JP" sz="7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名程度想定）</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撮影場所：依頼主にて手配</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ナレーション、アニメーションなし</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回まで</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08415">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51245" name="図 4">
            <a:extLst>
              <a:ext uri="{FF2B5EF4-FFF2-40B4-BE49-F238E27FC236}">
                <a16:creationId xmlns:a16="http://schemas.microsoft.com/office/drawing/2014/main" id="{F50B3D98-AFFB-47ED-85B0-069458B1B0A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17850" y="6465888"/>
            <a:ext cx="44561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表 8">
            <a:extLst>
              <a:ext uri="{FF2B5EF4-FFF2-40B4-BE49-F238E27FC236}">
                <a16:creationId xmlns:a16="http://schemas.microsoft.com/office/drawing/2014/main" id="{BB0AC318-C0FC-4867-BE45-5C65F3E03274}"/>
              </a:ext>
            </a:extLst>
          </p:cNvPr>
          <p:cNvGraphicFramePr>
            <a:graphicFrameLocks noGrp="1"/>
          </p:cNvGraphicFramePr>
          <p:nvPr>
            <p:extLst>
              <p:ext uri="{D42A27DB-BD31-4B8C-83A1-F6EECF244321}">
                <p14:modId xmlns:p14="http://schemas.microsoft.com/office/powerpoint/2010/main" val="992122388"/>
              </p:ext>
            </p:extLst>
          </p:nvPr>
        </p:nvGraphicFramePr>
        <p:xfrm>
          <a:off x="887413" y="3659188"/>
          <a:ext cx="4539198" cy="2161098"/>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07860">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830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2,090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2,720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380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740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図 2" descr="人, 男, 持つ, フロント が含まれている画像&#10;&#10;自動的に生成された説明">
            <a:extLst>
              <a:ext uri="{FF2B5EF4-FFF2-40B4-BE49-F238E27FC236}">
                <a16:creationId xmlns:a16="http://schemas.microsoft.com/office/drawing/2014/main" id="{0F099BA4-27DB-46B6-8673-D268D17C3C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6938" y="1136650"/>
            <a:ext cx="3767137"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図 17" descr="挿絵 が含まれている画像&#10;&#10;自動的に生成された説明">
            <a:extLst>
              <a:ext uri="{FF2B5EF4-FFF2-40B4-BE49-F238E27FC236}">
                <a16:creationId xmlns:a16="http://schemas.microsoft.com/office/drawing/2014/main" id="{2FC61111-B7AE-4D99-90C1-609DE5EB496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73475" y="641350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テキスト ボックス 2">
            <a:extLst>
              <a:ext uri="{FF2B5EF4-FFF2-40B4-BE49-F238E27FC236}">
                <a16:creationId xmlns:a16="http://schemas.microsoft.com/office/drawing/2014/main" id="{8B46BB92-32F9-46BA-9CA0-1B8C0D60E406}"/>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r>
              <a:rPr kumimoji="0" lang="ja-JP" altLang="en-US" sz="1200" b="1" i="0" u="none" strike="noStrike" kern="1200" cap="none" spc="0" normalizeH="0" baseline="0" noProof="0">
                <a:ln>
                  <a:noFill/>
                </a:ln>
                <a:solidFill>
                  <a:srgbClr val="595959"/>
                </a:solidFill>
                <a:effectLst/>
                <a:uLnTx/>
                <a:uFillTx/>
                <a:latin typeface="游明朝 Demibold" panose="02020600000000000000" pitchFamily="18" charset="-128"/>
                <a:ea typeface="游明朝 Demibold" panose="02020600000000000000" pitchFamily="18" charset="-128"/>
                <a:cs typeface="+mn-cs"/>
              </a:rPr>
              <a:t>撮影あり</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graphicFrame>
        <p:nvGraphicFramePr>
          <p:cNvPr id="20" name="表 15">
            <a:extLst>
              <a:ext uri="{FF2B5EF4-FFF2-40B4-BE49-F238E27FC236}">
                <a16:creationId xmlns:a16="http://schemas.microsoft.com/office/drawing/2014/main" id="{6D8827E3-B913-42D9-B731-A08F6D05452F}"/>
              </a:ext>
            </a:extLst>
          </p:cNvPr>
          <p:cNvGraphicFramePr>
            <a:graphicFrameLocks noGrp="1"/>
          </p:cNvGraphicFramePr>
          <p:nvPr>
            <p:extLst>
              <p:ext uri="{D42A27DB-BD31-4B8C-83A1-F6EECF244321}">
                <p14:modId xmlns:p14="http://schemas.microsoft.com/office/powerpoint/2010/main" val="3070242999"/>
              </p:ext>
            </p:extLst>
          </p:nvPr>
        </p:nvGraphicFramePr>
        <p:xfrm>
          <a:off x="6064250" y="1146177"/>
          <a:ext cx="4083050" cy="4666168"/>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5415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5" marB="45725"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more 1 meter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タイアップ（人物撮影あり）</a:t>
                      </a:r>
                    </a:p>
                  </a:txBody>
                  <a:tcPr marL="91423" marR="91423" marT="45725" marB="45725"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5415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5415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07302">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pPr marL="171450" indent="-171450">
                        <a:buFont typeface="システムフォント（レギュラー）"/>
                        <a:buChar char="※"/>
                      </a:pP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93352">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5415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644505">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日</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箇所、都内近郊 </a:t>
                      </a:r>
                    </a:p>
                    <a:p>
                      <a:pPr marL="171450" indent="-171450">
                        <a:buFont typeface="システムフォント（レギュラー）"/>
                        <a:buChar char="※"/>
                      </a:pPr>
                      <a:r>
                        <a:rPr kumimoji="1" lang="ja-JP" altLang="en-US" sz="700" b="0" i="0" baseline="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名程度想定）</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相談可能</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撮影場所：依頼主にて手配</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 </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オウンドメディア（</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HP</a:t>
                      </a:r>
                      <a:r>
                        <a:rPr kumimoji="1" lang="ja-JP" altLang="en"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公式</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SNS</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オーガニック投稿）での使用期間は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ヶ月間</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使用期間の間は</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6877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sp>
        <p:nvSpPr>
          <p:cNvPr id="55340" name="正方形/長方形 22">
            <a:extLst>
              <a:ext uri="{FF2B5EF4-FFF2-40B4-BE49-F238E27FC236}">
                <a16:creationId xmlns:a16="http://schemas.microsoft.com/office/drawing/2014/main" id="{B3FF0A98-BA0D-47FD-8AA1-7C8C6ED0B96D}"/>
              </a:ext>
            </a:extLst>
          </p:cNvPr>
          <p:cNvSpPr>
            <a:spLocks noChangeArrowheads="1"/>
          </p:cNvSpPr>
          <p:nvPr/>
        </p:nvSpPr>
        <p:spPr bwMode="auto">
          <a:xfrm>
            <a:off x="460375" y="306388"/>
            <a:ext cx="826293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dirty="0">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「人物撮影あり」のモーション動画のフォーマットでタイアップ動画広告を制作するメニューです。</a:t>
            </a:r>
          </a:p>
        </p:txBody>
      </p:sp>
      <p:sp>
        <p:nvSpPr>
          <p:cNvPr id="55341" name="正方形/長方形 13">
            <a:extLst>
              <a:ext uri="{FF2B5EF4-FFF2-40B4-BE49-F238E27FC236}">
                <a16:creationId xmlns:a16="http://schemas.microsoft.com/office/drawing/2014/main" id="{DE7ED6D4-B638-4243-93EE-4BFCF3229DEF}"/>
              </a:ext>
            </a:extLst>
          </p:cNvPr>
          <p:cNvSpPr>
            <a:spLocks noChangeArrowheads="1"/>
          </p:cNvSpPr>
          <p:nvPr/>
        </p:nvSpPr>
        <p:spPr bwMode="auto">
          <a:xfrm>
            <a:off x="815975" y="3319463"/>
            <a:ext cx="3768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掲載事例：銭湯建築家 今井健太郎の世界観</a:t>
            </a:r>
            <a:endParaRPr lang="en-US" altLang="ja-JP" sz="800" dirty="0">
              <a:solidFill>
                <a:srgbClr val="4D4D4C"/>
              </a:solidFill>
              <a:latin typeface="游明朝" panose="02020400000000000000" pitchFamily="18" charset="-128"/>
              <a:ea typeface="游明朝" panose="02020400000000000000" pitchFamily="18" charset="-128"/>
            </a:endParaRPr>
          </a:p>
        </p:txBody>
      </p:sp>
      <p:graphicFrame>
        <p:nvGraphicFramePr>
          <p:cNvPr id="9" name="表 8">
            <a:extLst>
              <a:ext uri="{FF2B5EF4-FFF2-40B4-BE49-F238E27FC236}">
                <a16:creationId xmlns:a16="http://schemas.microsoft.com/office/drawing/2014/main" id="{4B91CE36-544E-4AEF-8D22-E4AC10DEB4F5}"/>
              </a:ext>
            </a:extLst>
          </p:cNvPr>
          <p:cNvGraphicFramePr>
            <a:graphicFrameLocks noGrp="1"/>
          </p:cNvGraphicFramePr>
          <p:nvPr>
            <p:extLst>
              <p:ext uri="{D42A27DB-BD31-4B8C-83A1-F6EECF244321}">
                <p14:modId xmlns:p14="http://schemas.microsoft.com/office/powerpoint/2010/main" val="504085300"/>
              </p:ext>
            </p:extLst>
          </p:nvPr>
        </p:nvGraphicFramePr>
        <p:xfrm>
          <a:off x="887413" y="3606455"/>
          <a:ext cx="4539198" cy="2205891"/>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27643">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830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2,090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2,720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380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740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図 17" descr="挿絵 が含まれている画像&#10;&#10;自動的に生成された説明">
            <a:extLst>
              <a:ext uri="{FF2B5EF4-FFF2-40B4-BE49-F238E27FC236}">
                <a16:creationId xmlns:a16="http://schemas.microsoft.com/office/drawing/2014/main" id="{63826A3E-48F0-4B31-89DB-5CC7FF2E081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73475" y="641350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図 4" descr="食品, 座る, 記号, 表示 が含まれている画像&#10;&#10;自動的に生成された説明">
            <a:extLst>
              <a:ext uri="{FF2B5EF4-FFF2-40B4-BE49-F238E27FC236}">
                <a16:creationId xmlns:a16="http://schemas.microsoft.com/office/drawing/2014/main" id="{83AC6151-D12A-449C-8DF8-BC891BBA487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4875" y="1130300"/>
            <a:ext cx="3767138"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表 15">
            <a:extLst>
              <a:ext uri="{FF2B5EF4-FFF2-40B4-BE49-F238E27FC236}">
                <a16:creationId xmlns:a16="http://schemas.microsoft.com/office/drawing/2014/main" id="{00A04C1F-C166-42C6-AB8A-79B824388F42}"/>
              </a:ext>
            </a:extLst>
          </p:cNvPr>
          <p:cNvGraphicFramePr>
            <a:graphicFrameLocks noGrp="1"/>
          </p:cNvGraphicFramePr>
          <p:nvPr>
            <p:extLst>
              <p:ext uri="{D42A27DB-BD31-4B8C-83A1-F6EECF244321}">
                <p14:modId xmlns:p14="http://schemas.microsoft.com/office/powerpoint/2010/main" val="2621586190"/>
              </p:ext>
            </p:extLst>
          </p:nvPr>
        </p:nvGraphicFramePr>
        <p:xfrm>
          <a:off x="6064250" y="1146175"/>
          <a:ext cx="4083050" cy="4649507"/>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912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more 1 meter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タイアップ（撮影なし）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912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6912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5486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endPar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システムフォント（レギュラー）"/>
                        <a:buChar char="※"/>
                      </a:pP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Video</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Ads</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のコンテンツ枠部分に掲載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50180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秒：</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本</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6912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8810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動画及び静止画素材は広告主にて手配</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新規の撮影なし</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お電話やメールでの取材にご協力をお願いします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回まで </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動画ファイルは </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オウンドメディア（</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HP</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、公式</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SNS</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オーガニック投稿）での使用期間は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ヶ月間</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使用期間の間は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2822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pSp>
        <p:nvGrpSpPr>
          <p:cNvPr id="57373" name="グループ化 1">
            <a:extLst>
              <a:ext uri="{FF2B5EF4-FFF2-40B4-BE49-F238E27FC236}">
                <a16:creationId xmlns:a16="http://schemas.microsoft.com/office/drawing/2014/main" id="{CCF39121-C7E1-4F31-99B5-2F63201B925D}"/>
              </a:ext>
            </a:extLst>
          </p:cNvPr>
          <p:cNvGrpSpPr>
            <a:grpSpLocks/>
          </p:cNvGrpSpPr>
          <p:nvPr/>
        </p:nvGrpSpPr>
        <p:grpSpPr bwMode="auto">
          <a:xfrm>
            <a:off x="823913" y="3314700"/>
            <a:ext cx="4197350" cy="258763"/>
            <a:chOff x="823398" y="3314242"/>
            <a:chExt cx="4197350" cy="258763"/>
          </a:xfrm>
        </p:grpSpPr>
        <p:sp>
          <p:nvSpPr>
            <p:cNvPr id="57390" name="正方形/長方形 13">
              <a:extLst>
                <a:ext uri="{FF2B5EF4-FFF2-40B4-BE49-F238E27FC236}">
                  <a16:creationId xmlns:a16="http://schemas.microsoft.com/office/drawing/2014/main" id="{B76099E2-FC2C-4DC4-ADB6-55A4EB203069}"/>
                </a:ext>
              </a:extLst>
            </p:cNvPr>
            <p:cNvSpPr>
              <a:spLocks noChangeArrowheads="1"/>
            </p:cNvSpPr>
            <p:nvPr/>
          </p:nvSpPr>
          <p:spPr bwMode="auto">
            <a:xfrm>
              <a:off x="823398" y="3319854"/>
              <a:ext cx="37687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a:t>
              </a:r>
              <a:r>
                <a:rPr lang="en-US" altLang="ja-JP" sz="800" dirty="0">
                  <a:solidFill>
                    <a:srgbClr val="4D4D4C"/>
                  </a:solidFill>
                  <a:latin typeface="游明朝" panose="02020400000000000000" pitchFamily="18" charset="-128"/>
                  <a:ea typeface="游明朝" panose="02020400000000000000" pitchFamily="18" charset="-128"/>
                </a:rPr>
                <a:t>CAFE AALTO</a:t>
              </a:r>
              <a:r>
                <a:rPr lang="ja-JP" altLang="en-US" sz="800">
                  <a:solidFill>
                    <a:srgbClr val="4D4D4C"/>
                  </a:solidFill>
                  <a:latin typeface="游明朝" panose="02020400000000000000" pitchFamily="18" charset="-128"/>
                  <a:ea typeface="游明朝" panose="02020400000000000000" pitchFamily="18" charset="-128"/>
                </a:rPr>
                <a:t>（カフェ・アアルト）</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19" name="正方形/長方形 12">
              <a:extLst>
                <a:ext uri="{FF2B5EF4-FFF2-40B4-BE49-F238E27FC236}">
                  <a16:creationId xmlns:a16="http://schemas.microsoft.com/office/drawing/2014/main" id="{627CAB1E-3556-4157-B825-788C4CDA3447}"/>
                </a:ext>
              </a:extLst>
            </p:cNvPr>
            <p:cNvSpPr/>
            <p:nvPr/>
          </p:nvSpPr>
          <p:spPr>
            <a:xfrm>
              <a:off x="4122223" y="3314242"/>
              <a:ext cx="898525" cy="258763"/>
            </a:xfrm>
            <a:prstGeom prst="rect">
              <a:avLst/>
            </a:prstGeom>
          </p:spPr>
          <p:txBody>
            <a:bodyPr>
              <a:spAutoFit/>
            </a:bodyPr>
            <a:lstStyle/>
            <a:p>
              <a:pPr eaLnBrk="1" fontAlgn="auto" hangingPunct="1">
                <a:spcBef>
                  <a:spcPts val="0"/>
                </a:spcBef>
                <a:spcAft>
                  <a:spcPts val="0"/>
                </a:spcAft>
                <a:defRPr/>
              </a:pPr>
              <a:r>
                <a:rPr lang="en" altLang="ja-JP" sz="1050" dirty="0">
                  <a:solidFill>
                    <a:srgbClr val="4D4D4C"/>
                  </a:solidFill>
                  <a:latin typeface="游明朝" panose="02020400000000000000" pitchFamily="18" charset="-128"/>
                  <a:ea typeface="游明朝" panose="02020400000000000000" pitchFamily="18" charset="-128"/>
                </a:rPr>
                <a:t>©</a:t>
              </a:r>
              <a:r>
                <a:rPr lang="en" altLang="ja-JP" sz="800" dirty="0">
                  <a:solidFill>
                    <a:srgbClr val="4D4D4C"/>
                  </a:solidFill>
                  <a:latin typeface="游明朝" panose="02020400000000000000" pitchFamily="18" charset="-128"/>
                  <a:ea typeface="游明朝" panose="02020400000000000000" pitchFamily="18" charset="-128"/>
                </a:rPr>
                <a:t>Artek</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grpSp>
      <p:sp>
        <p:nvSpPr>
          <p:cNvPr id="57388" name="テキスト ボックス 2">
            <a:extLst>
              <a:ext uri="{FF2B5EF4-FFF2-40B4-BE49-F238E27FC236}">
                <a16:creationId xmlns:a16="http://schemas.microsoft.com/office/drawing/2014/main" id="{10F3ED74-06E3-4009-907F-50034BEF081F}"/>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r>
              <a:rPr kumimoji="0" lang="ja-JP" altLang="en-US" sz="1200" b="1" i="0" u="none" strike="noStrike" kern="1200" cap="none" spc="0" normalizeH="0" baseline="0" noProof="0">
                <a:ln>
                  <a:noFill/>
                </a:ln>
                <a:solidFill>
                  <a:srgbClr val="595959"/>
                </a:solidFill>
                <a:effectLst/>
                <a:uLnTx/>
                <a:uFillTx/>
                <a:latin typeface="游明朝 Demibold" panose="02020600000000000000" pitchFamily="18" charset="-128"/>
                <a:ea typeface="游明朝 Demibold" panose="02020600000000000000" pitchFamily="18" charset="-128"/>
                <a:cs typeface="+mn-cs"/>
              </a:rPr>
              <a:t>撮影</a:t>
            </a:r>
            <a:r>
              <a:rPr lang="ja-JP" altLang="en-US" sz="1200" b="1">
                <a:solidFill>
                  <a:srgbClr val="595959"/>
                </a:solidFill>
                <a:latin typeface="游明朝 Demibold" panose="02020600000000000000" pitchFamily="18" charset="-128"/>
                <a:ea typeface="游明朝 Demibold" panose="02020600000000000000" pitchFamily="18" charset="-128"/>
              </a:rPr>
              <a:t>なし</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sp>
        <p:nvSpPr>
          <p:cNvPr id="57389" name="正方形/長方形 12">
            <a:extLst>
              <a:ext uri="{FF2B5EF4-FFF2-40B4-BE49-F238E27FC236}">
                <a16:creationId xmlns:a16="http://schemas.microsoft.com/office/drawing/2014/main" id="{56525D9E-A697-4CE3-B11A-0C66D643FB09}"/>
              </a:ext>
            </a:extLst>
          </p:cNvPr>
          <p:cNvSpPr>
            <a:spLocks noChangeArrowheads="1"/>
          </p:cNvSpPr>
          <p:nvPr/>
        </p:nvSpPr>
        <p:spPr bwMode="auto">
          <a:xfrm>
            <a:off x="460375" y="306388"/>
            <a:ext cx="7904163"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dirty="0">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「撮影なしのモーション動画」のフォーマットでタイアップ動画広告を制作するメニューです。</a:t>
            </a:r>
          </a:p>
        </p:txBody>
      </p:sp>
      <p:graphicFrame>
        <p:nvGraphicFramePr>
          <p:cNvPr id="3" name="表 2">
            <a:extLst>
              <a:ext uri="{FF2B5EF4-FFF2-40B4-BE49-F238E27FC236}">
                <a16:creationId xmlns:a16="http://schemas.microsoft.com/office/drawing/2014/main" id="{5AB3A983-A834-4C73-A8D7-E85B81024548}"/>
              </a:ext>
            </a:extLst>
          </p:cNvPr>
          <p:cNvGraphicFramePr>
            <a:graphicFrameLocks noGrp="1"/>
          </p:cNvGraphicFramePr>
          <p:nvPr>
            <p:extLst>
              <p:ext uri="{D42A27DB-BD31-4B8C-83A1-F6EECF244321}">
                <p14:modId xmlns:p14="http://schemas.microsoft.com/office/powerpoint/2010/main" val="1266695857"/>
              </p:ext>
            </p:extLst>
          </p:nvPr>
        </p:nvGraphicFramePr>
        <p:xfrm>
          <a:off x="887413" y="3606455"/>
          <a:ext cx="4539198" cy="2202214"/>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12265">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790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2,050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2,680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340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880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1,210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図 8">
            <a:extLst>
              <a:ext uri="{FF2B5EF4-FFF2-40B4-BE49-F238E27FC236}">
                <a16:creationId xmlns:a16="http://schemas.microsoft.com/office/drawing/2014/main" id="{AAD026A9-110C-4175-8444-170AD61FAC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7413" y="1130300"/>
            <a:ext cx="3776662"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テキスト ボックス 2">
            <a:extLst>
              <a:ext uri="{FF2B5EF4-FFF2-40B4-BE49-F238E27FC236}">
                <a16:creationId xmlns:a16="http://schemas.microsoft.com/office/drawing/2014/main" id="{8B04C1AF-C7BA-4FEF-B165-567D3CD5A4A2}"/>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r>
              <a:rPr kumimoji="0" lang="ja-JP" altLang="en-US" sz="1200" b="1" i="0" u="none" strike="noStrike" kern="1200" cap="none" spc="0" normalizeH="0" baseline="0" noProof="0">
                <a:ln>
                  <a:noFill/>
                </a:ln>
                <a:solidFill>
                  <a:srgbClr val="595959"/>
                </a:solidFill>
                <a:effectLst/>
                <a:uLnTx/>
                <a:uFillTx/>
                <a:latin typeface="游明朝 Demibold" panose="02020600000000000000" pitchFamily="18" charset="-128"/>
                <a:ea typeface="游明朝 Demibold" panose="02020600000000000000" pitchFamily="18" charset="-128"/>
                <a:cs typeface="+mn-cs"/>
              </a:rPr>
              <a:t>撮影あり</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sp>
        <p:nvSpPr>
          <p:cNvPr id="9231" name="正方形/長方形 19">
            <a:extLst>
              <a:ext uri="{FF2B5EF4-FFF2-40B4-BE49-F238E27FC236}">
                <a16:creationId xmlns:a16="http://schemas.microsoft.com/office/drawing/2014/main" id="{D3646482-9E5E-4A94-AE6E-7A5A3C8203FC}"/>
              </a:ext>
            </a:extLst>
          </p:cNvPr>
          <p:cNvSpPr>
            <a:spLocks noChangeArrowheads="1"/>
          </p:cNvSpPr>
          <p:nvPr/>
        </p:nvSpPr>
        <p:spPr bwMode="auto">
          <a:xfrm>
            <a:off x="476250" y="306388"/>
            <a:ext cx="97917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日本経済新聞社が長年にわたり培った取材力や企画力、ネットワークを駆使してつくり出す、</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今という時代や社会を伝える独自番組</a:t>
            </a:r>
            <a:r>
              <a:rPr lang="en-US" altLang="ja-JP" sz="1300" b="1" dirty="0">
                <a:solidFill>
                  <a:srgbClr val="595959"/>
                </a:solidFill>
                <a:latin typeface="游明朝 Demibold" panose="02020600000000000000" pitchFamily="18" charset="-128"/>
                <a:ea typeface="游明朝 Demibold" panose="02020600000000000000" pitchFamily="18" charset="-128"/>
              </a:rPr>
              <a:t>『Ride on NIKKEI』</a:t>
            </a:r>
            <a:r>
              <a:rPr lang="ja-JP" altLang="en-US" sz="1300" b="1">
                <a:solidFill>
                  <a:srgbClr val="595959"/>
                </a:solidFill>
                <a:latin typeface="游明朝 Demibold" panose="02020600000000000000" pitchFamily="18" charset="-128"/>
                <a:ea typeface="游明朝 Demibold" panose="02020600000000000000" pitchFamily="18" charset="-128"/>
              </a:rPr>
              <a:t>。そのフォーマットでタイアップ動画広告を制作するメニューです。</a:t>
            </a:r>
          </a:p>
        </p:txBody>
      </p:sp>
      <p:graphicFrame>
        <p:nvGraphicFramePr>
          <p:cNvPr id="21" name="表 20">
            <a:extLst>
              <a:ext uri="{FF2B5EF4-FFF2-40B4-BE49-F238E27FC236}">
                <a16:creationId xmlns:a16="http://schemas.microsoft.com/office/drawing/2014/main" id="{00FC51E5-9EF2-414A-B8E8-435A139138CD}"/>
              </a:ext>
            </a:extLst>
          </p:cNvPr>
          <p:cNvGraphicFramePr>
            <a:graphicFrameLocks noGrp="1"/>
          </p:cNvGraphicFramePr>
          <p:nvPr>
            <p:extLst>
              <p:ext uri="{D42A27DB-BD31-4B8C-83A1-F6EECF244321}">
                <p14:modId xmlns:p14="http://schemas.microsoft.com/office/powerpoint/2010/main" val="2349525251"/>
              </p:ext>
            </p:extLst>
          </p:nvPr>
        </p:nvGraphicFramePr>
        <p:xfrm>
          <a:off x="6064250" y="1144976"/>
          <a:ext cx="4083050" cy="4686300"/>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8" marB="45728"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Ride On NIKKEI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8" marB="45728"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76576">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pPr marL="171450" indent="-171450">
                        <a:buFont typeface="システムフォント（レギュラー）"/>
                        <a:buChar char="※"/>
                      </a:pP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524232">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秒：</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本</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FF0000"/>
                          </a:solidFill>
                          <a:effectLst/>
                          <a:uLnTx/>
                          <a:uFillTx/>
                          <a:latin typeface="游明朝" panose="02020400000000000000" pitchFamily="18" charset="-128"/>
                          <a:ea typeface="游明朝" panose="02020400000000000000" pitchFamily="18" charset="-128"/>
                          <a:cs typeface="Yu Mincho" charset="-128"/>
                        </a:rPr>
                        <a:t>撮影を</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1</a:t>
                      </a:r>
                      <a:r>
                        <a:rPr kumimoji="1" lang="ja-JP" altLang="en-US" sz="800" b="0" i="0" u="none" strike="noStrike" kern="1200" cap="none" spc="0" normalizeH="0" baseline="0" noProof="0">
                          <a:ln>
                            <a:noFill/>
                          </a:ln>
                          <a:solidFill>
                            <a:srgbClr val="FF0000"/>
                          </a:solidFill>
                          <a:effectLst/>
                          <a:uLnTx/>
                          <a:uFillTx/>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週間以上のご発注で</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FF0000"/>
                          </a:solidFill>
                          <a:effectLst/>
                          <a:uLnTx/>
                          <a:uFillTx/>
                          <a:latin typeface="游明朝" panose="02020400000000000000" pitchFamily="18" charset="-128"/>
                          <a:ea typeface="游明朝" panose="02020400000000000000" pitchFamily="18" charset="-128"/>
                          <a:cs typeface="Yu Mincho" charset="-128"/>
                        </a:rPr>
                        <a:t>本目の動画を無償で制作いたします</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日本経済新聞社 </a:t>
                      </a:r>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N Brand Studio</a:t>
                      </a:r>
                      <a:endPar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87448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日</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箇所、都内近郊　</a:t>
                      </a:r>
                    </a:p>
                    <a:p>
                      <a:pPr marL="171450" indent="-171450">
                        <a:buFont typeface="システムフォント（レギュラー）"/>
                        <a:buChar char="※"/>
                      </a:pPr>
                      <a:r>
                        <a:rPr kumimoji="1" lang="ja-JP" altLang="en-US" sz="7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遠隔地の場合、交通費・宿泊費は別途請求</a:t>
                      </a: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名程度想定）</a:t>
                      </a:r>
                    </a:p>
                    <a:p>
                      <a:pPr marL="171450" indent="-171450">
                        <a:buFont typeface="システムフォント（レギュラー）"/>
                        <a:buChar char="※"/>
                      </a:pPr>
                      <a:r>
                        <a:rPr kumimoji="1" lang="ja-JP" altLang="en-US" sz="7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日経側で著名人や有識者をアサインする際は謝礼等別途お見積り</a:t>
                      </a: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撮影場所：依頼主にて手配</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ナレーション、アニメーションなし</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回まで</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二次利用については別途ご相談</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3074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9257" name="図 10">
            <a:extLst>
              <a:ext uri="{FF2B5EF4-FFF2-40B4-BE49-F238E27FC236}">
                <a16:creationId xmlns:a16="http://schemas.microsoft.com/office/drawing/2014/main" id="{1F3EC18A-F156-40B7-80C7-E30D7461EF9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41763" y="6523038"/>
            <a:ext cx="28844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表 1">
            <a:extLst>
              <a:ext uri="{FF2B5EF4-FFF2-40B4-BE49-F238E27FC236}">
                <a16:creationId xmlns:a16="http://schemas.microsoft.com/office/drawing/2014/main" id="{3E226FE7-27D4-4F78-9DB6-A6028EDFA20F}"/>
              </a:ext>
            </a:extLst>
          </p:cNvPr>
          <p:cNvGraphicFramePr>
            <a:graphicFrameLocks noGrp="1"/>
          </p:cNvGraphicFramePr>
          <p:nvPr>
            <p:extLst>
              <p:ext uri="{D42A27DB-BD31-4B8C-83A1-F6EECF244321}">
                <p14:modId xmlns:p14="http://schemas.microsoft.com/office/powerpoint/2010/main" val="2705193534"/>
              </p:ext>
            </p:extLst>
          </p:nvPr>
        </p:nvGraphicFramePr>
        <p:xfrm>
          <a:off x="887413" y="3817937"/>
          <a:ext cx="4539198" cy="2014537"/>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355489">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82952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830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2,090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2,720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82952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16786719"/>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13516C1-C1E6-B54C-9CF1-5885747DDF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2682" y="3633174"/>
            <a:ext cx="7001525" cy="1497436"/>
          </a:xfrm>
          <a:prstGeom prst="rect">
            <a:avLst/>
          </a:prstGeom>
        </p:spPr>
      </p:pic>
      <p:pic>
        <p:nvPicPr>
          <p:cNvPr id="3" name="図 2">
            <a:extLst>
              <a:ext uri="{FF2B5EF4-FFF2-40B4-BE49-F238E27FC236}">
                <a16:creationId xmlns:a16="http://schemas.microsoft.com/office/drawing/2014/main" id="{22B56468-8304-0540-AAE5-140204412F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2682" y="1028345"/>
            <a:ext cx="8525942" cy="1497436"/>
          </a:xfrm>
          <a:prstGeom prst="rect">
            <a:avLst/>
          </a:prstGeom>
        </p:spPr>
      </p:pic>
      <p:sp>
        <p:nvSpPr>
          <p:cNvPr id="26" name="テキスト ボックス 2">
            <a:extLst>
              <a:ext uri="{FF2B5EF4-FFF2-40B4-BE49-F238E27FC236}">
                <a16:creationId xmlns:a16="http://schemas.microsoft.com/office/drawing/2014/main" id="{17FC7030-FF6E-4F34-8757-C4FC8DE52ACC}"/>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30" name="テキスト プレースホルダー 2">
            <a:extLst>
              <a:ext uri="{FF2B5EF4-FFF2-40B4-BE49-F238E27FC236}">
                <a16:creationId xmlns:a16="http://schemas.microsoft.com/office/drawing/2014/main" id="{E4E0CDF4-52A8-484E-8D43-1FC952697EF3}"/>
              </a:ext>
            </a:extLst>
          </p:cNvPr>
          <p:cNvSpPr txBox="1">
            <a:spLocks/>
          </p:cNvSpPr>
          <p:nvPr/>
        </p:nvSpPr>
        <p:spPr>
          <a:xfrm>
            <a:off x="773113" y="665158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900">
                <a:solidFill>
                  <a:schemeClr val="tx1">
                    <a:lumMod val="65000"/>
                    <a:lumOff val="35000"/>
                  </a:schemeClr>
                </a:solidFill>
                <a:latin typeface="游明朝 Demibold" panose="02020600000000000000" pitchFamily="18" charset="-128"/>
                <a:ea typeface="游明朝 Demibold" panose="02020600000000000000" pitchFamily="18" charset="-128"/>
              </a:rPr>
              <a:t>制作スケジュールの目安</a:t>
            </a:r>
          </a:p>
        </p:txBody>
      </p:sp>
      <p:sp>
        <p:nvSpPr>
          <p:cNvPr id="22" name="テキスト ボックス 39">
            <a:extLst>
              <a:ext uri="{FF2B5EF4-FFF2-40B4-BE49-F238E27FC236}">
                <a16:creationId xmlns:a16="http://schemas.microsoft.com/office/drawing/2014/main" id="{88279A37-AA99-734B-AE27-E905BA43D0E9}"/>
              </a:ext>
            </a:extLst>
          </p:cNvPr>
          <p:cNvSpPr txBox="1"/>
          <p:nvPr/>
        </p:nvSpPr>
        <p:spPr>
          <a:xfrm>
            <a:off x="465138" y="5681663"/>
            <a:ext cx="8381496" cy="230832"/>
          </a:xfrm>
          <a:prstGeom prst="rect">
            <a:avLst/>
          </a:prstGeom>
          <a:noFill/>
        </p:spPr>
        <p:txBody>
          <a:bodyPr wrap="square">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各期間については、目安の期間になります。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ご依頼内容によっては期間の調整が可能な場合もございます。まずは期間含めてご相談ください。</a:t>
            </a:r>
          </a:p>
        </p:txBody>
      </p:sp>
      <p:sp>
        <p:nvSpPr>
          <p:cNvPr id="27" name="テキスト プレースホルダー 2">
            <a:extLst>
              <a:ext uri="{FF2B5EF4-FFF2-40B4-BE49-F238E27FC236}">
                <a16:creationId xmlns:a16="http://schemas.microsoft.com/office/drawing/2014/main" id="{DDE469C4-55BE-604E-9892-6BA809C80E47}"/>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撮影、撮影期間があり配信までに約</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ヶ月半から</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ヶ月かかります。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8" name="テキスト プレースホルダー 2">
            <a:extLst>
              <a:ext uri="{FF2B5EF4-FFF2-40B4-BE49-F238E27FC236}">
                <a16:creationId xmlns:a16="http://schemas.microsoft.com/office/drawing/2014/main" id="{3B5C37C0-EBE3-8744-BD79-E37EC8C1B8A6}"/>
              </a:ext>
            </a:extLst>
          </p:cNvPr>
          <p:cNvSpPr txBox="1">
            <a:spLocks noChangeArrowheads="1"/>
          </p:cNvSpPr>
          <p:nvPr/>
        </p:nvSpPr>
        <p:spPr bwMode="auto">
          <a:xfrm>
            <a:off x="455612" y="3006363"/>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撮影期間がある場合に比べて約半月、早く配信を行えます。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2">
            <a:extLst>
              <a:ext uri="{FF2B5EF4-FFF2-40B4-BE49-F238E27FC236}">
                <a16:creationId xmlns:a16="http://schemas.microsoft.com/office/drawing/2014/main" id="{0D873B23-A294-AB45-886C-D85AE40F37B0}"/>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10" name="テキスト プレースホルダー 2">
            <a:extLst>
              <a:ext uri="{FF2B5EF4-FFF2-40B4-BE49-F238E27FC236}">
                <a16:creationId xmlns:a16="http://schemas.microsoft.com/office/drawing/2014/main" id="{1ADAE500-E921-4A4D-89FD-9684E20DF5AD}"/>
              </a:ext>
            </a:extLst>
          </p:cNvPr>
          <p:cNvSpPr txBox="1">
            <a:spLocks/>
          </p:cNvSpPr>
          <p:nvPr/>
        </p:nvSpPr>
        <p:spPr>
          <a:xfrm>
            <a:off x="773113" y="665158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en-US" altLang="ja-JP" sz="2900"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lang="ja-JP" altLang="en-US" sz="2900">
                <a:solidFill>
                  <a:schemeClr val="tx1">
                    <a:lumMod val="65000"/>
                    <a:lumOff val="35000"/>
                  </a:schemeClr>
                </a:solidFill>
                <a:latin typeface="游明朝 Demibold" panose="02020600000000000000" pitchFamily="18" charset="-128"/>
                <a:ea typeface="游明朝 Demibold" panose="02020600000000000000" pitchFamily="18" charset="-128"/>
              </a:rPr>
              <a:t>次利用について</a:t>
            </a:r>
          </a:p>
        </p:txBody>
      </p:sp>
      <p:sp>
        <p:nvSpPr>
          <p:cNvPr id="11" name="テキスト プレースホルダー 2">
            <a:extLst>
              <a:ext uri="{FF2B5EF4-FFF2-40B4-BE49-F238E27FC236}">
                <a16:creationId xmlns:a16="http://schemas.microsoft.com/office/drawing/2014/main" id="{705A6541-00F5-4B40-A5C5-988CDE6EE014}"/>
              </a:ext>
            </a:extLst>
          </p:cNvPr>
          <p:cNvSpPr txBox="1">
            <a:spLocks noChangeArrowheads="1"/>
          </p:cNvSpPr>
          <p:nvPr/>
        </p:nvSpPr>
        <p:spPr bwMode="auto">
          <a:xfrm>
            <a:off x="455612" y="1577508"/>
            <a:ext cx="483128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Tokyo Prime Voice/Ride on NIKKEI</a:t>
            </a:r>
          </a:p>
        </p:txBody>
      </p:sp>
      <p:sp>
        <p:nvSpPr>
          <p:cNvPr id="12" name="テキスト ボックス 10">
            <a:extLst>
              <a:ext uri="{FF2B5EF4-FFF2-40B4-BE49-F238E27FC236}">
                <a16:creationId xmlns:a16="http://schemas.microsoft.com/office/drawing/2014/main" id="{44DAB8A2-DB31-C147-B72A-669E77A33A1D}"/>
              </a:ext>
            </a:extLst>
          </p:cNvPr>
          <p:cNvSpPr txBox="1">
            <a:spLocks noChangeArrowheads="1"/>
          </p:cNvSpPr>
          <p:nvPr/>
        </p:nvSpPr>
        <p:spPr bwMode="auto">
          <a:xfrm>
            <a:off x="461963" y="5160928"/>
            <a:ext cx="7679955" cy="707886"/>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編集は各番組制作会社での対応に限ります。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以外の転用における審査基準や使用期限について、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タレントを起用する場合の契約期限について、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使用楽曲の著作権、ライセンスフィーについては基本的にはフリー音源を使用しておりますが、一部媒体ではライセンスフィーが発生する可能性がございます。</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こちらにつきましても、</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IRIS</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及び各制作会社は一切の責任を負いかねます。</a:t>
            </a:r>
          </a:p>
        </p:txBody>
      </p:sp>
      <p:sp>
        <p:nvSpPr>
          <p:cNvPr id="13" name="テキスト ボックス 10">
            <a:extLst>
              <a:ext uri="{FF2B5EF4-FFF2-40B4-BE49-F238E27FC236}">
                <a16:creationId xmlns:a16="http://schemas.microsoft.com/office/drawing/2014/main" id="{0D294B32-AAD1-7640-A2C6-485F0F2C5EB2}"/>
              </a:ext>
            </a:extLst>
          </p:cNvPr>
          <p:cNvSpPr txBox="1">
            <a:spLocks noChangeArrowheads="1"/>
          </p:cNvSpPr>
          <p:nvPr/>
        </p:nvSpPr>
        <p:spPr bwMode="auto">
          <a:xfrm>
            <a:off x="498851" y="3560547"/>
            <a:ext cx="3711026" cy="58477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表示料金は全て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NET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料金になります。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冠なし：タイトルを削除したものになります。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白完パケ：タイトル、字幕を削除したものになります。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アスペクト比の編集は承っておりません。（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のみ）</a:t>
            </a:r>
          </a:p>
        </p:txBody>
      </p:sp>
      <p:sp>
        <p:nvSpPr>
          <p:cNvPr id="14" name="テキスト ボックス 11">
            <a:extLst>
              <a:ext uri="{FF2B5EF4-FFF2-40B4-BE49-F238E27FC236}">
                <a16:creationId xmlns:a16="http://schemas.microsoft.com/office/drawing/2014/main" id="{2EF66915-9E3E-0C4E-92D6-53D66B2A80EA}"/>
              </a:ext>
            </a:extLst>
          </p:cNvPr>
          <p:cNvSpPr txBox="1">
            <a:spLocks noChangeArrowheads="1"/>
          </p:cNvSpPr>
          <p:nvPr/>
        </p:nvSpPr>
        <p:spPr bwMode="auto">
          <a:xfrm>
            <a:off x="490538" y="701564"/>
            <a:ext cx="9428162" cy="79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・冠なし、白完パケの買い切りプランのみのご提供になります。</a:t>
            </a:r>
          </a:p>
          <a:p>
            <a:pPr eaLnBrk="1" hangingPunct="1">
              <a:lnSpc>
                <a:spcPct val="130000"/>
              </a:lnSpc>
            </a:pP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Ride on NIKKEI</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は動画の構成上</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15</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秒への短尺化は承っておりません、また</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more 1 meter</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は冠なし</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30</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秒動画のみのご提供となります。</a:t>
            </a:r>
            <a:endPar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endParaRP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次利用をご希望の場合は、お申し込み時にお申し付けください。</a:t>
            </a:r>
          </a:p>
        </p:txBody>
      </p:sp>
      <p:graphicFrame>
        <p:nvGraphicFramePr>
          <p:cNvPr id="15" name="表 17">
            <a:extLst>
              <a:ext uri="{FF2B5EF4-FFF2-40B4-BE49-F238E27FC236}">
                <a16:creationId xmlns:a16="http://schemas.microsoft.com/office/drawing/2014/main" id="{D78549B2-BF7E-0C49-94EB-622C6B8C0919}"/>
              </a:ext>
            </a:extLst>
          </p:cNvPr>
          <p:cNvGraphicFramePr>
            <a:graphicFrameLocks noGrp="1"/>
          </p:cNvGraphicFramePr>
          <p:nvPr/>
        </p:nvGraphicFramePr>
        <p:xfrm>
          <a:off x="565356" y="1911864"/>
          <a:ext cx="5872142" cy="1619728"/>
        </p:xfrm>
        <a:graphic>
          <a:graphicData uri="http://schemas.openxmlformats.org/drawingml/2006/table">
            <a:tbl>
              <a:tblPr/>
              <a:tblGrid>
                <a:gridCol w="599198">
                  <a:extLst>
                    <a:ext uri="{9D8B030D-6E8A-4147-A177-3AD203B41FA5}">
                      <a16:colId xmlns:a16="http://schemas.microsoft.com/office/drawing/2014/main" val="3767838296"/>
                    </a:ext>
                  </a:extLst>
                </a:gridCol>
                <a:gridCol w="1318236">
                  <a:extLst>
                    <a:ext uri="{9D8B030D-6E8A-4147-A177-3AD203B41FA5}">
                      <a16:colId xmlns:a16="http://schemas.microsoft.com/office/drawing/2014/main" val="20003"/>
                    </a:ext>
                  </a:extLst>
                </a:gridCol>
                <a:gridCol w="1318236">
                  <a:extLst>
                    <a:ext uri="{9D8B030D-6E8A-4147-A177-3AD203B41FA5}">
                      <a16:colId xmlns:a16="http://schemas.microsoft.com/office/drawing/2014/main" val="2066830199"/>
                    </a:ext>
                  </a:extLst>
                </a:gridCol>
                <a:gridCol w="1318236">
                  <a:extLst>
                    <a:ext uri="{9D8B030D-6E8A-4147-A177-3AD203B41FA5}">
                      <a16:colId xmlns:a16="http://schemas.microsoft.com/office/drawing/2014/main" val="20007"/>
                    </a:ext>
                  </a:extLst>
                </a:gridCol>
                <a:gridCol w="1318236">
                  <a:extLst>
                    <a:ext uri="{9D8B030D-6E8A-4147-A177-3AD203B41FA5}">
                      <a16:colId xmlns:a16="http://schemas.microsoft.com/office/drawing/2014/main" val="811362526"/>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endParaRPr kumimoji="1" lang="ja-JP" altLang="en-US"/>
                    </a:p>
                  </a:txBody>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白完パケ</a:t>
                      </a:r>
                      <a:endParaRPr kumimoji="1" lang="en-US" altLang="ja-JP" sz="16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endParaRPr kumimoji="1" lang="en-US" altLang="ja-JP" sz="24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endParaRPr kumimoji="1" lang="ja-JP" altLang="en-US"/>
                    </a:p>
                  </a:txBody>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無期限</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400,000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6" name="テキスト プレースホルダー 2">
            <a:extLst>
              <a:ext uri="{FF2B5EF4-FFF2-40B4-BE49-F238E27FC236}">
                <a16:creationId xmlns:a16="http://schemas.microsoft.com/office/drawing/2014/main" id="{5291D2C2-E43E-3942-8E5B-83A919347814}"/>
              </a:ext>
            </a:extLst>
          </p:cNvPr>
          <p:cNvSpPr txBox="1">
            <a:spLocks noChangeArrowheads="1"/>
          </p:cNvSpPr>
          <p:nvPr/>
        </p:nvSpPr>
        <p:spPr bwMode="auto">
          <a:xfrm>
            <a:off x="6656906" y="1577508"/>
            <a:ext cx="227096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more 1 meter</a:t>
            </a:r>
          </a:p>
        </p:txBody>
      </p:sp>
      <p:graphicFrame>
        <p:nvGraphicFramePr>
          <p:cNvPr id="17" name="表 17">
            <a:extLst>
              <a:ext uri="{FF2B5EF4-FFF2-40B4-BE49-F238E27FC236}">
                <a16:creationId xmlns:a16="http://schemas.microsoft.com/office/drawing/2014/main" id="{EA4772EB-E882-2242-975B-D037087BE3E2}"/>
              </a:ext>
            </a:extLst>
          </p:cNvPr>
          <p:cNvGraphicFramePr>
            <a:graphicFrameLocks noGrp="1"/>
          </p:cNvGraphicFramePr>
          <p:nvPr/>
        </p:nvGraphicFramePr>
        <p:xfrm>
          <a:off x="6780459" y="1911864"/>
          <a:ext cx="2396792" cy="1580592"/>
        </p:xfrm>
        <a:graphic>
          <a:graphicData uri="http://schemas.openxmlformats.org/drawingml/2006/table">
            <a:tbl>
              <a:tblPr/>
              <a:tblGrid>
                <a:gridCol w="599198">
                  <a:extLst>
                    <a:ext uri="{9D8B030D-6E8A-4147-A177-3AD203B41FA5}">
                      <a16:colId xmlns:a16="http://schemas.microsoft.com/office/drawing/2014/main" val="1753760030"/>
                    </a:ext>
                  </a:extLst>
                </a:gridCol>
                <a:gridCol w="1797594">
                  <a:extLst>
                    <a:ext uri="{9D8B030D-6E8A-4147-A177-3AD203B41FA5}">
                      <a16:colId xmlns:a16="http://schemas.microsoft.com/office/drawing/2014/main" val="20003"/>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8" name="テキスト ボックス 10">
            <a:extLst>
              <a:ext uri="{FF2B5EF4-FFF2-40B4-BE49-F238E27FC236}">
                <a16:creationId xmlns:a16="http://schemas.microsoft.com/office/drawing/2014/main" id="{BF916E33-7F02-C845-8A99-E171D3561824}"/>
              </a:ext>
            </a:extLst>
          </p:cNvPr>
          <p:cNvSpPr txBox="1">
            <a:spLocks noChangeArrowheads="1"/>
          </p:cNvSpPr>
          <p:nvPr/>
        </p:nvSpPr>
        <p:spPr bwMode="auto">
          <a:xfrm>
            <a:off x="3527281" y="3695161"/>
            <a:ext cx="3526662" cy="46166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Voice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は短尺化も承っております</a:t>
            </a:r>
          </a:p>
          <a:p>
            <a:pPr eaLnBrk="1" hangingPunct="1">
              <a:buFont typeface=".LucidaGrandeUI"/>
              <a:buChar char="※"/>
              <a:defRPr/>
            </a:pP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more 1 meter</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Ride on NIKKEI</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の冠なし動画の場合、タイトル部分をクライアント様ロゴに置き換える編集を行います。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19" name="テキスト ボックス 11">
            <a:extLst>
              <a:ext uri="{FF2B5EF4-FFF2-40B4-BE49-F238E27FC236}">
                <a16:creationId xmlns:a16="http://schemas.microsoft.com/office/drawing/2014/main" id="{BBC4A542-F114-4D4C-960C-65D39D464BCC}"/>
              </a:ext>
            </a:extLst>
          </p:cNvPr>
          <p:cNvSpPr txBox="1">
            <a:spLocks noChangeArrowheads="1"/>
          </p:cNvSpPr>
          <p:nvPr/>
        </p:nvSpPr>
        <p:spPr bwMode="auto">
          <a:xfrm>
            <a:off x="490538" y="4536210"/>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・冠なしクリエイティブの利用期限は、放映開始日から起算し</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年となります。</a:t>
            </a: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・掲載先が特定できない場合、お断りをさせていただく可能性もございますので事前にお知らせください。</a:t>
            </a:r>
          </a:p>
        </p:txBody>
      </p:sp>
      <p:sp>
        <p:nvSpPr>
          <p:cNvPr id="20" name="テキスト プレースホルダー 2">
            <a:extLst>
              <a:ext uri="{FF2B5EF4-FFF2-40B4-BE49-F238E27FC236}">
                <a16:creationId xmlns:a16="http://schemas.microsoft.com/office/drawing/2014/main" id="{74DB8221-6591-FB47-96FA-91C3A6177ABA}"/>
              </a:ext>
            </a:extLst>
          </p:cNvPr>
          <p:cNvSpPr txBox="1">
            <a:spLocks noChangeArrowheads="1"/>
          </p:cNvSpPr>
          <p:nvPr/>
        </p:nvSpPr>
        <p:spPr bwMode="auto">
          <a:xfrm>
            <a:off x="455613" y="445154"/>
            <a:ext cx="584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概要</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1" name="テキスト プレースホルダー 2">
            <a:extLst>
              <a:ext uri="{FF2B5EF4-FFF2-40B4-BE49-F238E27FC236}">
                <a16:creationId xmlns:a16="http://schemas.microsoft.com/office/drawing/2014/main" id="{B5142D3B-CD21-A74A-8923-72D8EF25B3F1}"/>
              </a:ext>
            </a:extLst>
          </p:cNvPr>
          <p:cNvSpPr txBox="1">
            <a:spLocks noChangeArrowheads="1"/>
          </p:cNvSpPr>
          <p:nvPr/>
        </p:nvSpPr>
        <p:spPr bwMode="auto">
          <a:xfrm>
            <a:off x="455612" y="4340040"/>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注意事項</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2098633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各種仕様 </a:t>
            </a:r>
            <a:r>
              <a:rPr lang="en-US" altLang="ja-JP" dirty="0">
                <a:latin typeface="游明朝" panose="02020400000000000000" pitchFamily="18" charset="-128"/>
                <a:ea typeface="游明朝" panose="02020400000000000000" pitchFamily="18" charset="-128"/>
              </a:rPr>
              <a:t>/ </a:t>
            </a:r>
            <a:r>
              <a:rPr lang="ja-JP" altLang="en-US">
                <a:latin typeface="游明朝" panose="02020400000000000000" pitchFamily="18" charset="-128"/>
                <a:ea typeface="游明朝" panose="02020400000000000000" pitchFamily="18" charset="-128"/>
              </a:rPr>
              <a:t>申込の流れ</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10" name="図 9" descr="夜の都会の景色&#10;&#10;自動的に生成された説明">
            <a:extLst>
              <a:ext uri="{FF2B5EF4-FFF2-40B4-BE49-F238E27FC236}">
                <a16:creationId xmlns:a16="http://schemas.microsoft.com/office/drawing/2014/main" id="{93E43EC5-083F-1643-92AE-0CCA6B95625C}"/>
              </a:ext>
            </a:extLst>
          </p:cNvPr>
          <p:cNvPicPr>
            <a:picLocks noChangeAspect="1"/>
          </p:cNvPicPr>
          <p:nvPr/>
        </p:nvPicPr>
        <p:blipFill>
          <a:blip r:embed="rId3"/>
          <a:stretch>
            <a:fillRect/>
          </a:stretch>
        </p:blipFill>
        <p:spPr>
          <a:xfrm>
            <a:off x="789226" y="939494"/>
            <a:ext cx="5225271" cy="3265794"/>
          </a:xfrm>
          <a:prstGeom prst="rect">
            <a:avLst/>
          </a:prstGeom>
        </p:spPr>
      </p:pic>
      <p:sp>
        <p:nvSpPr>
          <p:cNvPr id="48" name="正方形/長方形 50">
            <a:extLst>
              <a:ext uri="{FF2B5EF4-FFF2-40B4-BE49-F238E27FC236}">
                <a16:creationId xmlns:a16="http://schemas.microsoft.com/office/drawing/2014/main" id="{260719F8-6AF5-4290-B9CF-8C3C3D3584D9}"/>
              </a:ext>
            </a:extLst>
          </p:cNvPr>
          <p:cNvSpPr/>
          <p:nvPr/>
        </p:nvSpPr>
        <p:spPr>
          <a:xfrm>
            <a:off x="793210" y="94419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pic>
        <p:nvPicPr>
          <p:cNvPr id="32" name="図 1">
            <a:extLst>
              <a:ext uri="{FF2B5EF4-FFF2-40B4-BE49-F238E27FC236}">
                <a16:creationId xmlns:a16="http://schemas.microsoft.com/office/drawing/2014/main" id="{BC3885DD-09E7-3143-86DE-2585B676EF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12088" y="881857"/>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グループ化 1">
            <a:extLst>
              <a:ext uri="{FF2B5EF4-FFF2-40B4-BE49-F238E27FC236}">
                <a16:creationId xmlns:a16="http://schemas.microsoft.com/office/drawing/2014/main" id="{9EB2DEE3-F5B3-CE4C-93AC-94DB7322191E}"/>
              </a:ext>
            </a:extLst>
          </p:cNvPr>
          <p:cNvGrpSpPr>
            <a:grpSpLocks/>
          </p:cNvGrpSpPr>
          <p:nvPr/>
        </p:nvGrpSpPr>
        <p:grpSpPr bwMode="auto">
          <a:xfrm>
            <a:off x="7812088" y="3086894"/>
            <a:ext cx="2314575" cy="1444625"/>
            <a:chOff x="7815263" y="2945191"/>
            <a:chExt cx="2314120" cy="1444219"/>
          </a:xfrm>
        </p:grpSpPr>
        <p:pic>
          <p:nvPicPr>
            <p:cNvPr id="35" name="図 29">
              <a:extLst>
                <a:ext uri="{FF2B5EF4-FFF2-40B4-BE49-F238E27FC236}">
                  <a16:creationId xmlns:a16="http://schemas.microsoft.com/office/drawing/2014/main" id="{C4438E2D-FBC0-7D43-94E5-2CC5AD0D6F8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https://i.gyazo.com/3afd60f5b263a9deee16ae65ca9d29a5.jpg">
              <a:extLst>
                <a:ext uri="{FF2B5EF4-FFF2-40B4-BE49-F238E27FC236}">
                  <a16:creationId xmlns:a16="http://schemas.microsoft.com/office/drawing/2014/main" id="{50802CBC-B43B-7540-9DA3-C418BCB7D3E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dirty="0">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dirty="0">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dirty="0">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5418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991100" y="3836988"/>
            <a:ext cx="1068387"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9923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22558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5260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6733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画面構成と動作の仕様</a:t>
            </a:r>
          </a:p>
        </p:txBody>
      </p:sp>
      <p:sp>
        <p:nvSpPr>
          <p:cNvPr id="6" name="AutoShape 2">
            <a:extLst>
              <a:ext uri="{FF2B5EF4-FFF2-40B4-BE49-F238E27FC236}">
                <a16:creationId xmlns:a16="http://schemas.microsoft.com/office/drawing/2014/main" id="{28A8C806-566B-D246-80B5-BAF5F0650BCE}"/>
              </a:ext>
            </a:extLst>
          </p:cNvPr>
          <p:cNvSpPr>
            <a:spLocks noChangeAspect="1" noChangeArrowheads="1"/>
          </p:cNvSpPr>
          <p:nvPr/>
        </p:nvSpPr>
        <p:spPr bwMode="auto">
          <a:xfrm>
            <a:off x="5192713"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88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dirty="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dirty="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申込・入稿は掲載開始日の</a:t>
            </a:r>
            <a:r>
              <a:rPr kumimoji="1" lang="en-US" altLang="ja-JP" sz="800" dirty="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仮押さえ・申込は「フォームからの依頼のみ有効」かつ「フォームからのリクエスト到着順」で枠決定させていただきます。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仮押さえ有効期間は「フォームからの仮押え依頼日を含めて</a:t>
            </a:r>
            <a:r>
              <a:rPr kumimoji="1" lang="en-US" altLang="ja-JP" sz="800" dirty="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extLst>
              <p:ext uri="{D42A27DB-BD31-4B8C-83A1-F6EECF244321}">
                <p14:modId xmlns:p14="http://schemas.microsoft.com/office/powerpoint/2010/main" val="2608960071"/>
              </p:ext>
            </p:extLst>
          </p:nvPr>
        </p:nvGraphicFramePr>
        <p:xfrm>
          <a:off x="1914525" y="942975"/>
          <a:ext cx="8004175" cy="5207000"/>
        </p:xfrm>
        <a:graphic>
          <a:graphicData uri="http://schemas.openxmlformats.org/drawingml/2006/table">
            <a:tbl>
              <a:tblPr/>
              <a:tblGrid>
                <a:gridCol w="1797050">
                  <a:extLst>
                    <a:ext uri="{9D8B030D-6E8A-4147-A177-3AD203B41FA5}">
                      <a16:colId xmlns:a16="http://schemas.microsoft.com/office/drawing/2014/main" val="20000"/>
                    </a:ext>
                  </a:extLst>
                </a:gridCol>
                <a:gridCol w="6207125">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仮押さえが必要な場合、</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申込フォームよりご依頼ください。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有効期間は「フォームからの仮押さえ依頼日を含めて</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5</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営業日以内」とし、最終日の</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17</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時に自動解放いたします。</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仮押さえは複数回可能です。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同一広告主による</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2</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回目以降の仮押さえは、有効期間を過ぎたことによる仮押さえの解除から</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5</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2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仮押さえの際には担当営業に</a:t>
                      </a:r>
                      <a:r>
                        <a:rPr kumimoji="1" lang="en-US" altLang="ja-JP" sz="6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Tokyo Prime</a:t>
                      </a:r>
                      <a:r>
                        <a:rPr kumimoji="1" lang="ja-JP" altLang="en-US" sz="6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申込フォームの共有をご依頼ください。</a:t>
                      </a:r>
                      <a:endParaRPr kumimoji="1" lang="en-US" altLang="ja-JP" sz="6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申込にあたって、必ず事前にクリエイティブ考査が必要です。</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クリエイティブ考査を通さず申込をいただいても受領することは出来ません。</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考査はメールでご依頼ください。</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申込フォームにてご依頼ください。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6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申込の際には担当営業に</a:t>
                      </a:r>
                      <a:r>
                        <a:rPr kumimoji="1" lang="en-US" altLang="ja-JP" sz="6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Tokyo Prime</a:t>
                      </a:r>
                      <a:r>
                        <a:rPr kumimoji="1" lang="ja-JP" altLang="en-US" sz="6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申込フォームの共有をご依頼ください。</a:t>
                      </a:r>
                      <a:endParaRPr kumimoji="1" lang="en-US" altLang="ja-JP" sz="6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までにフォームからご入稿ください。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入稿の際には担当営業に入稿フォームの共有をご依頼ください。</a:t>
                      </a:r>
                      <a:endParaRPr kumimoji="1" lang="en-US" altLang="ja-JP" sz="7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dirty="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仮押さえ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dirty="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申込から掲載開始まで</a:t>
            </a:r>
          </a:p>
        </p:txBody>
      </p:sp>
    </p:spTree>
    <p:extLst>
      <p:ext uri="{BB962C8B-B14F-4D97-AF65-F5344CB8AC3E}">
        <p14:creationId xmlns:p14="http://schemas.microsoft.com/office/powerpoint/2010/main" val="1596616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10691813" cy="605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a:solidFill>
                  <a:srgbClr val="0A1239"/>
                </a:solidFill>
                <a:latin typeface="游明朝" panose="02020400000000000000" pitchFamily="18" charset="-128"/>
                <a:ea typeface="游明朝" panose="02020400000000000000" pitchFamily="18" charset="-128"/>
              </a:rPr>
              <a:t>メディア概要</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455612" y="420688"/>
            <a:ext cx="995408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rgbClr val="595959"/>
                </a:solidFill>
                <a:latin typeface="游明朝 Demibold" panose="02020600000000000000" pitchFamily="18" charset="-128"/>
                <a:ea typeface="游明朝 Demibold" panose="02020600000000000000" pitchFamily="18" charset="-128"/>
              </a:rPr>
              <a:t>各種フォーム、メールフォーマット</a:t>
            </a:r>
            <a:endParaRPr kumimoji="1" lang="en-US" altLang="ja-JP" sz="1600" b="1"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90000"/>
              </a:lnSpc>
              <a:spcBef>
                <a:spcPts val="1100"/>
              </a:spcBef>
            </a:pPr>
            <a:r>
              <a:rPr kumimoji="1" lang="ja-JP" altLang="en-US" sz="1300" b="1">
                <a:solidFill>
                  <a:srgbClr val="595959"/>
                </a:solidFill>
                <a:latin typeface="游明朝 Demibold" panose="02020600000000000000" pitchFamily="18" charset="-128"/>
                <a:ea typeface="游明朝 Demibold" panose="02020600000000000000" pitchFamily="18" charset="-128"/>
              </a:rPr>
              <a:t>仮押さえ、申込、入稿フォームの共有は担当営業にご依頼いただくか、お問い合わせフォームよりご連絡ください。</a:t>
            </a:r>
            <a:endParaRPr kumimoji="1" lang="en-US" altLang="ja-JP" sz="1300" b="1" dirty="0">
              <a:solidFill>
                <a:srgbClr val="595959"/>
              </a:solidFill>
              <a:latin typeface="游明朝 Demibold" panose="02020600000000000000" pitchFamily="18" charset="-128"/>
              <a:ea typeface="游明朝 Demibold" panose="02020600000000000000" pitchFamily="18" charset="-128"/>
            </a:endParaRP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496784" y="7063802"/>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50175" y="1454150"/>
            <a:ext cx="2410033"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入稿（フォーム）</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932895" y="1454150"/>
            <a:ext cx="393822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仮押さえ・申込（フォーム）</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952020" y="7085320"/>
            <a:ext cx="2787332" cy="40491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仮押さえ依頼日を含む</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a:p>
            <a:pPr eaLnBrk="1" hangingPunct="1">
              <a:spcBef>
                <a:spcPct val="50000"/>
              </a:spcBef>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409575" y="1466850"/>
            <a:ext cx="3523320" cy="4928674"/>
            <a:chOff x="741363" y="1416050"/>
            <a:chExt cx="3523320" cy="4928674"/>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2" y="1771650"/>
              <a:ext cx="2602061" cy="365293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843086"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考査（メール）</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485887"/>
              <a:ext cx="352332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pic>
        <p:nvPicPr>
          <p:cNvPr id="24" name="図 23" descr="パソコンの画面&#10;&#10;自動的に生成された説明">
            <a:extLst>
              <a:ext uri="{FF2B5EF4-FFF2-40B4-BE49-F238E27FC236}">
                <a16:creationId xmlns:a16="http://schemas.microsoft.com/office/drawing/2014/main" id="{873498F8-1EA2-A84A-964C-000434CF0B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19981" y="1822450"/>
            <a:ext cx="2923679" cy="5233791"/>
          </a:xfrm>
          <a:prstGeom prst="rect">
            <a:avLst/>
          </a:prstGeom>
          <a:ln>
            <a:noFill/>
          </a:ln>
        </p:spPr>
      </p:pic>
      <p:pic>
        <p:nvPicPr>
          <p:cNvPr id="4" name="図 3" descr="テーブル&#10;&#10;自動的に生成された説明">
            <a:extLst>
              <a:ext uri="{FF2B5EF4-FFF2-40B4-BE49-F238E27FC236}">
                <a16:creationId xmlns:a16="http://schemas.microsoft.com/office/drawing/2014/main" id="{D4FD9D0E-E054-5240-BFCA-00DB248827D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896661" y="1762322"/>
            <a:ext cx="2787332" cy="5283108"/>
          </a:xfrm>
          <a:prstGeom prst="rect">
            <a:avLst/>
          </a:prstGeom>
        </p:spPr>
      </p:pic>
    </p:spTree>
    <p:extLst>
      <p:ext uri="{BB962C8B-B14F-4D97-AF65-F5344CB8AC3E}">
        <p14:creationId xmlns:p14="http://schemas.microsoft.com/office/powerpoint/2010/main" val="1324707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3" y="-9833"/>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入稿規定／キャンセル規定／注意事項</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①</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2360530522"/>
              </p:ext>
            </p:extLst>
          </p:nvPr>
        </p:nvGraphicFramePr>
        <p:xfrm>
          <a:off x="557214" y="715063"/>
          <a:ext cx="9635657" cy="6324960"/>
        </p:xfrm>
        <a:graphic>
          <a:graphicData uri="http://schemas.openxmlformats.org/drawingml/2006/table">
            <a:tbl>
              <a:tblPr/>
              <a:tblGrid>
                <a:gridCol w="1912462">
                  <a:extLst>
                    <a:ext uri="{9D8B030D-6E8A-4147-A177-3AD203B41FA5}">
                      <a16:colId xmlns:a16="http://schemas.microsoft.com/office/drawing/2014/main" val="20000"/>
                    </a:ext>
                  </a:extLst>
                </a:gridCol>
                <a:gridCol w="2175803">
                  <a:extLst>
                    <a:ext uri="{9D8B030D-6E8A-4147-A177-3AD203B41FA5}">
                      <a16:colId xmlns:a16="http://schemas.microsoft.com/office/drawing/2014/main" val="20001"/>
                    </a:ext>
                  </a:extLst>
                </a:gridCol>
                <a:gridCol w="2441223">
                  <a:extLst>
                    <a:ext uri="{9D8B030D-6E8A-4147-A177-3AD203B41FA5}">
                      <a16:colId xmlns:a16="http://schemas.microsoft.com/office/drawing/2014/main" val="20002"/>
                    </a:ext>
                  </a:extLst>
                </a:gridCol>
                <a:gridCol w="1971814">
                  <a:extLst>
                    <a:ext uri="{9D8B030D-6E8A-4147-A177-3AD203B41FA5}">
                      <a16:colId xmlns:a16="http://schemas.microsoft.com/office/drawing/2014/main" val="3141100812"/>
                    </a:ext>
                  </a:extLst>
                </a:gridCol>
                <a:gridCol w="1134355">
                  <a:extLst>
                    <a:ext uri="{9D8B030D-6E8A-4147-A177-3AD203B41FA5}">
                      <a16:colId xmlns:a16="http://schemas.microsoft.com/office/drawing/2014/main" val="20004"/>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8111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131301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動画広告をセットで掲載する場合の動画、もしくは静止画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Collaboration Video Ads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のみ</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は </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セットで掲載することが可能</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セットで入稿する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動画、静止画の入稿規定は</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の入稿規定に準拠</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6"/>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②</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1745524186"/>
              </p:ext>
            </p:extLst>
          </p:nvPr>
        </p:nvGraphicFramePr>
        <p:xfrm>
          <a:off x="557213" y="713871"/>
          <a:ext cx="9662550" cy="6493751"/>
        </p:xfrm>
        <a:graphic>
          <a:graphicData uri="http://schemas.openxmlformats.org/drawingml/2006/table">
            <a:tbl>
              <a:tblPr/>
              <a:tblGrid>
                <a:gridCol w="2074418">
                  <a:extLst>
                    <a:ext uri="{9D8B030D-6E8A-4147-A177-3AD203B41FA5}">
                      <a16:colId xmlns:a16="http://schemas.microsoft.com/office/drawing/2014/main" val="20000"/>
                    </a:ext>
                  </a:extLst>
                </a:gridCol>
                <a:gridCol w="1608675">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2133600">
                  <a:extLst>
                    <a:ext uri="{9D8B030D-6E8A-4147-A177-3AD203B41FA5}">
                      <a16:colId xmlns:a16="http://schemas.microsoft.com/office/drawing/2014/main" val="2900120009"/>
                    </a:ext>
                  </a:extLst>
                </a:gridCol>
                <a:gridCol w="2321857">
                  <a:extLst>
                    <a:ext uri="{9D8B030D-6E8A-4147-A177-3AD203B41FA5}">
                      <a16:colId xmlns:a16="http://schemas.microsoft.com/office/drawing/2014/main" val="1658993963"/>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シートベルト着用アナウンス</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天気指数配信</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8111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静止画を入稿する場合の規定は以下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100MB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天気指数コンテンツ横静止画の規定は以下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W:300×H:800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300KB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その他規定あり（次頁参照）</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lnT w="12700" cap="flat" cmpd="sng" algn="ctr">
                      <a:solidFill>
                        <a:schemeClr val="bg1"/>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3">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3">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5"/>
                  </a:ext>
                </a:extLst>
              </a:tr>
              <a:tr h="119919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動画広告をセットで掲載する場合の動画、もしくは静止画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Collaboration Video Ads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のみ</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gridSpan="4">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入稿不可</a:t>
                      </a:r>
                      <a:endParaRPr kumimoji="1" lang="ja-JP" altLang="en-US" sz="9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9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39315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5377656"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Yu Mincho" panose="02020400000000000000" pitchFamily="18" charset="-128"/>
                <a:ea typeface="Yu Mincho" panose="02020400000000000000" pitchFamily="18" charset="-128"/>
              </a:rPr>
              <a:t>天気指数コンテンツ横静止画　入稿規定</a:t>
            </a:r>
          </a:p>
        </p:txBody>
      </p:sp>
      <p:graphicFrame>
        <p:nvGraphicFramePr>
          <p:cNvPr id="4" name="表 3">
            <a:extLst>
              <a:ext uri="{FF2B5EF4-FFF2-40B4-BE49-F238E27FC236}">
                <a16:creationId xmlns:a16="http://schemas.microsoft.com/office/drawing/2014/main" id="{025D1335-B920-6541-BDBD-23F275AF7039}"/>
              </a:ext>
            </a:extLst>
          </p:cNvPr>
          <p:cNvGraphicFramePr>
            <a:graphicFrameLocks noGrp="1"/>
          </p:cNvGraphicFramePr>
          <p:nvPr>
            <p:extLst>
              <p:ext uri="{D42A27DB-BD31-4B8C-83A1-F6EECF244321}">
                <p14:modId xmlns:p14="http://schemas.microsoft.com/office/powerpoint/2010/main" val="324870935"/>
              </p:ext>
            </p:extLst>
          </p:nvPr>
        </p:nvGraphicFramePr>
        <p:xfrm>
          <a:off x="690885" y="4051229"/>
          <a:ext cx="8328682" cy="1310640"/>
        </p:xfrm>
        <a:graphic>
          <a:graphicData uri="http://schemas.openxmlformats.org/drawingml/2006/table">
            <a:tbl>
              <a:tblPr firstRow="1" bandRow="1">
                <a:tableStyleId>{073A0DAA-6AF3-43AB-8588-CEC1D06C72B9}</a:tableStyleId>
              </a:tblPr>
              <a:tblGrid>
                <a:gridCol w="1258896">
                  <a:extLst>
                    <a:ext uri="{9D8B030D-6E8A-4147-A177-3AD203B41FA5}">
                      <a16:colId xmlns:a16="http://schemas.microsoft.com/office/drawing/2014/main" val="20000"/>
                    </a:ext>
                  </a:extLst>
                </a:gridCol>
                <a:gridCol w="1578861">
                  <a:extLst>
                    <a:ext uri="{9D8B030D-6E8A-4147-A177-3AD203B41FA5}">
                      <a16:colId xmlns:a16="http://schemas.microsoft.com/office/drawing/2014/main" val="20001"/>
                    </a:ext>
                  </a:extLst>
                </a:gridCol>
                <a:gridCol w="1465711">
                  <a:extLst>
                    <a:ext uri="{9D8B030D-6E8A-4147-A177-3AD203B41FA5}">
                      <a16:colId xmlns:a16="http://schemas.microsoft.com/office/drawing/2014/main" val="20002"/>
                    </a:ext>
                  </a:extLst>
                </a:gridCol>
                <a:gridCol w="1438837">
                  <a:extLst>
                    <a:ext uri="{9D8B030D-6E8A-4147-A177-3AD203B41FA5}">
                      <a16:colId xmlns:a16="http://schemas.microsoft.com/office/drawing/2014/main" val="20003"/>
                    </a:ext>
                  </a:extLst>
                </a:gridCol>
                <a:gridCol w="2586377">
                  <a:extLst>
                    <a:ext uri="{9D8B030D-6E8A-4147-A177-3AD203B41FA5}">
                      <a16:colId xmlns:a16="http://schemas.microsoft.com/office/drawing/2014/main" val="20004"/>
                    </a:ext>
                  </a:extLst>
                </a:gridCol>
              </a:tblGrid>
              <a:tr h="0">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配信形式</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画像サイズ</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ファイル形式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容量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非推奨事項</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0000"/>
                  </a:ext>
                </a:extLst>
              </a:tr>
              <a:tr h="568938">
                <a:tc>
                  <a:txBody>
                    <a:bodyPr/>
                    <a:lstStyle/>
                    <a:p>
                      <a:pPr algn="ct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静止画</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300×800px</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jpg</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png</a:t>
                      </a:r>
                    </a:p>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※gif</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（アニメ含む）、</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flash</a:t>
                      </a:r>
                      <a:r>
                        <a:rPr kumimoji="1" lang="ja-JP" altLang="en-US" sz="800" b="0" err="1">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html</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不可</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300KB</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以下</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・アニメーション</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・多色デザイン（</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5</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色以上）</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・枠線</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・二重広告主表記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・バナー内の詳細ボタン表記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ctr"/>
                      <a:endPar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5" name="テキスト ボックス 4">
            <a:extLst>
              <a:ext uri="{FF2B5EF4-FFF2-40B4-BE49-F238E27FC236}">
                <a16:creationId xmlns:a16="http://schemas.microsoft.com/office/drawing/2014/main" id="{940EB642-8AC4-7A4B-9754-B920F349437C}"/>
              </a:ext>
            </a:extLst>
          </p:cNvPr>
          <p:cNvSpPr txBox="1"/>
          <p:nvPr/>
        </p:nvSpPr>
        <p:spPr>
          <a:xfrm>
            <a:off x="690884" y="5846783"/>
            <a:ext cx="7401753" cy="369332"/>
          </a:xfrm>
          <a:prstGeom prst="rect">
            <a:avLst/>
          </a:prstGeom>
          <a:noFill/>
        </p:spPr>
        <p:txBody>
          <a:bodyPr wrap="square" rtlCol="0">
            <a:spAutoFit/>
          </a:bodyPr>
          <a:lstStyle/>
          <a:p>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※Tokyo Prime </a:t>
            </a:r>
            <a:r>
              <a:rPr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媒体審査基準に則り、クリエイティブ審査をおこないます。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a:p>
            <a:r>
              <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a:t>
            </a:r>
            <a:r>
              <a:rPr kumimoji="1"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バナー内に広告主ロゴ表記が必須となります。</a:t>
            </a:r>
            <a:endPar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p:txBody>
      </p:sp>
      <p:sp>
        <p:nvSpPr>
          <p:cNvPr id="6" name="テキスト ボックス 5">
            <a:extLst>
              <a:ext uri="{FF2B5EF4-FFF2-40B4-BE49-F238E27FC236}">
                <a16:creationId xmlns:a16="http://schemas.microsoft.com/office/drawing/2014/main" id="{54219C67-A276-D849-87C3-D49B3D62CBD8}"/>
              </a:ext>
            </a:extLst>
          </p:cNvPr>
          <p:cNvSpPr txBox="1"/>
          <p:nvPr/>
        </p:nvSpPr>
        <p:spPr>
          <a:xfrm>
            <a:off x="690885" y="1375106"/>
            <a:ext cx="407405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掲載イメージ</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2" name="テキスト ボックス 21">
            <a:extLst>
              <a:ext uri="{FF2B5EF4-FFF2-40B4-BE49-F238E27FC236}">
                <a16:creationId xmlns:a16="http://schemas.microsoft.com/office/drawing/2014/main" id="{765D1A2C-E715-CB47-9CED-88D0547B7FF6}"/>
              </a:ext>
            </a:extLst>
          </p:cNvPr>
          <p:cNvSpPr txBox="1"/>
          <p:nvPr/>
        </p:nvSpPr>
        <p:spPr>
          <a:xfrm>
            <a:off x="5568337" y="1370143"/>
            <a:ext cx="129031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非推奨例</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3" name="角丸四角形 1">
            <a:extLst>
              <a:ext uri="{FF2B5EF4-FFF2-40B4-BE49-F238E27FC236}">
                <a16:creationId xmlns:a16="http://schemas.microsoft.com/office/drawing/2014/main" id="{4BC314C9-1A6B-4C43-8BA7-45677759BC97}"/>
              </a:ext>
            </a:extLst>
          </p:cNvPr>
          <p:cNvSpPr/>
          <p:nvPr/>
        </p:nvSpPr>
        <p:spPr>
          <a:xfrm>
            <a:off x="5662512" y="1999723"/>
            <a:ext cx="755642" cy="1434258"/>
          </a:xfrm>
          <a:prstGeom prst="roundRect">
            <a:avLst>
              <a:gd name="adj" fmla="val 1163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Mincho" panose="02020400000000000000" pitchFamily="18" charset="-128"/>
              <a:ea typeface="Yu Mincho" panose="02020400000000000000" pitchFamily="18" charset="-128"/>
              <a:cs typeface="Meiryo" charset="-128"/>
            </a:endParaRPr>
          </a:p>
        </p:txBody>
      </p:sp>
      <p:pic>
        <p:nvPicPr>
          <p:cNvPr id="24" name="図 23">
            <a:extLst>
              <a:ext uri="{FF2B5EF4-FFF2-40B4-BE49-F238E27FC236}">
                <a16:creationId xmlns:a16="http://schemas.microsoft.com/office/drawing/2014/main" id="{A139E6E9-15DD-B440-BED9-51DD0F0B8CB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664885" y="2042475"/>
            <a:ext cx="810859" cy="817533"/>
          </a:xfrm>
          <a:prstGeom prst="rect">
            <a:avLst/>
          </a:prstGeom>
        </p:spPr>
      </p:pic>
      <p:pic>
        <p:nvPicPr>
          <p:cNvPr id="25" name="図 24">
            <a:extLst>
              <a:ext uri="{FF2B5EF4-FFF2-40B4-BE49-F238E27FC236}">
                <a16:creationId xmlns:a16="http://schemas.microsoft.com/office/drawing/2014/main" id="{04BD9EA6-B8E4-0A4B-A2C6-E5ECB2462D59}"/>
              </a:ext>
            </a:extLst>
          </p:cNvPr>
          <p:cNvPicPr>
            <a:picLocks noChangeAspect="1"/>
          </p:cNvPicPr>
          <p:nvPr/>
        </p:nvPicPr>
        <p:blipFill rotWithShape="1">
          <a:blip r:embed="rId3">
            <a:extLst>
              <a:ext uri="{28A0092B-C50C-407E-A947-70E740481C1C}">
                <a14:useLocalDpi xmlns:a14="http://schemas.microsoft.com/office/drawing/2010/main"/>
              </a:ext>
            </a:extLst>
          </a:blip>
          <a:srcRect l="13992" r="15273"/>
          <a:stretch/>
        </p:blipFill>
        <p:spPr>
          <a:xfrm rot="16200000">
            <a:off x="7341828" y="2339256"/>
            <a:ext cx="1430943" cy="732805"/>
          </a:xfrm>
          <a:prstGeom prst="rect">
            <a:avLst/>
          </a:prstGeom>
        </p:spPr>
      </p:pic>
      <p:sp>
        <p:nvSpPr>
          <p:cNvPr id="26" name="テキスト ボックス 25">
            <a:extLst>
              <a:ext uri="{FF2B5EF4-FFF2-40B4-BE49-F238E27FC236}">
                <a16:creationId xmlns:a16="http://schemas.microsoft.com/office/drawing/2014/main" id="{38F60E47-4125-EF40-83AC-7A55BEF48046}"/>
              </a:ext>
            </a:extLst>
          </p:cNvPr>
          <p:cNvSpPr txBox="1"/>
          <p:nvPr/>
        </p:nvSpPr>
        <p:spPr>
          <a:xfrm>
            <a:off x="5590831" y="1746402"/>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7" name="テキスト ボックス 26">
            <a:extLst>
              <a:ext uri="{FF2B5EF4-FFF2-40B4-BE49-F238E27FC236}">
                <a16:creationId xmlns:a16="http://schemas.microsoft.com/office/drawing/2014/main" id="{E5D92168-3AF4-664F-97C3-122719C7D300}"/>
              </a:ext>
            </a:extLst>
          </p:cNvPr>
          <p:cNvSpPr txBox="1"/>
          <p:nvPr/>
        </p:nvSpPr>
        <p:spPr>
          <a:xfrm>
            <a:off x="6574028" y="175112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8" name="テキスト ボックス 27">
            <a:extLst>
              <a:ext uri="{FF2B5EF4-FFF2-40B4-BE49-F238E27FC236}">
                <a16:creationId xmlns:a16="http://schemas.microsoft.com/office/drawing/2014/main" id="{5AB1817E-0C96-FA41-9CD5-CD9530C0F494}"/>
              </a:ext>
            </a:extLst>
          </p:cNvPr>
          <p:cNvSpPr txBox="1"/>
          <p:nvPr/>
        </p:nvSpPr>
        <p:spPr>
          <a:xfrm>
            <a:off x="7624324" y="175446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pic>
        <p:nvPicPr>
          <p:cNvPr id="13" name="図 12" descr="モニター, 座る, コンピュータ, 電子レンジ が含まれている画像&#10;&#10;自動的に生成された説明">
            <a:extLst>
              <a:ext uri="{FF2B5EF4-FFF2-40B4-BE49-F238E27FC236}">
                <a16:creationId xmlns:a16="http://schemas.microsoft.com/office/drawing/2014/main" id="{1206D56B-F46A-5B4C-BCAC-22AD76E28749}"/>
              </a:ext>
            </a:extLst>
          </p:cNvPr>
          <p:cNvPicPr>
            <a:picLocks noChangeAspect="1"/>
          </p:cNvPicPr>
          <p:nvPr/>
        </p:nvPicPr>
        <p:blipFill>
          <a:blip r:embed="rId4"/>
          <a:stretch>
            <a:fillRect/>
          </a:stretch>
        </p:blipFill>
        <p:spPr>
          <a:xfrm>
            <a:off x="705081" y="1647142"/>
            <a:ext cx="3901713" cy="2288359"/>
          </a:xfrm>
          <a:prstGeom prst="rect">
            <a:avLst/>
          </a:prstGeom>
        </p:spPr>
      </p:pic>
    </p:spTree>
    <p:extLst>
      <p:ext uri="{BB962C8B-B14F-4D97-AF65-F5344CB8AC3E}">
        <p14:creationId xmlns:p14="http://schemas.microsoft.com/office/powerpoint/2010/main" val="37013705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契約の成立（申込フォーム送付）後、広告主様の都合で広告配信を変更する場合、</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広告料金に対して以下の料率で違約金を頂戴します。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（申込フォーム送付時点）</a:t>
            </a:r>
            <a:r>
              <a:rPr lang="en-US" altLang="zh-TW" sz="800" dirty="0">
                <a:solidFill>
                  <a:srgbClr val="4D4D4C"/>
                </a:solidFill>
                <a:latin typeface="游明朝" panose="02020400000000000000" pitchFamily="18" charset="-128"/>
                <a:ea typeface="游明朝" panose="02020400000000000000" pitchFamily="18" charset="-128"/>
              </a:rPr>
              <a:t>〜</a:t>
            </a: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20</a:t>
            </a:r>
            <a:r>
              <a:rPr lang="zh-TW" altLang="en-US" sz="800" dirty="0">
                <a:solidFill>
                  <a:srgbClr val="4D4D4C"/>
                </a:solidFill>
                <a:latin typeface="游明朝" panose="02020400000000000000" pitchFamily="18" charset="-128"/>
                <a:ea typeface="游明朝" panose="02020400000000000000" pitchFamily="18" charset="-128"/>
              </a:rPr>
              <a:t>営業日前</a:t>
            </a:r>
            <a:r>
              <a:rPr lang="en-US" altLang="zh-TW" sz="800" dirty="0">
                <a:solidFill>
                  <a:srgbClr val="4D4D4C"/>
                </a:solidFill>
                <a:latin typeface="游明朝" panose="02020400000000000000" pitchFamily="18" charset="-128"/>
                <a:ea typeface="游明朝" panose="02020400000000000000" pitchFamily="18" charset="-128"/>
              </a:rPr>
              <a:t>〜11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dirty="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dirty="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お申し込みいただいた枠と週ごとに算出いたします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の違約金を頂戴します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配信開始月での一括請求となります。請求書記載の支払期日までに、請求書記載の銀行口座に振り込みをお願いします。なお、振込手数料は広告主様の負担といたします。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とさせていただきます。</a:t>
            </a:r>
            <a:endPar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6588125"/>
            <a:chOff x="463550" y="3309938"/>
            <a:chExt cx="4464050" cy="6588125"/>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dirty="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dirty="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入稿フォームにデータを添付し入稿願います。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担当営業にご相談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dirty="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程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dirty="0">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rgbClr val="4D4D4C"/>
                </a:solidFill>
                <a:latin typeface="游明朝 Demibold" panose="02020600000000000000" pitchFamily="18" charset="-128"/>
                <a:ea typeface="游明朝 Demibold" panose="02020600000000000000" pitchFamily="18" charset="-128"/>
              </a:rPr>
              <a:t>5. </a:t>
            </a:r>
            <a:r>
              <a:rPr lang="ja-JP" altLang="en-US" sz="1000" b="1">
                <a:solidFill>
                  <a:srgbClr val="4D4D4C"/>
                </a:solidFill>
                <a:latin typeface="游明朝 Demibold" panose="02020600000000000000" pitchFamily="18" charset="-128"/>
                <a:ea typeface="游明朝 Demibold" panose="02020600000000000000" pitchFamily="18" charset="-128"/>
              </a:rPr>
              <a:t>掲載停止について</a:t>
            </a:r>
            <a:endParaRPr lang="ja-JP" altLang="ja-JP" sz="1000" b="1">
              <a:solidFill>
                <a:srgbClr val="4D4D4C"/>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rgbClr val="4D4D4C"/>
                </a:solidFill>
                <a:latin typeface="游明朝" panose="02020400000000000000" pitchFamily="18" charset="-128"/>
                <a:ea typeface="游明朝" panose="02020400000000000000" pitchFamily="18" charset="-128"/>
              </a:rPr>
              <a:t>について</a:t>
            </a:r>
            <a:r>
              <a:rPr lang="ja-JP" altLang="en-US" sz="800">
                <a:solidFill>
                  <a:srgbClr val="4D4D4C"/>
                </a:solidFill>
                <a:latin typeface="游明朝" panose="02020400000000000000" pitchFamily="18" charset="-128"/>
                <a:ea typeface="游明朝" panose="02020400000000000000" pitchFamily="18" charset="-128"/>
              </a:rPr>
              <a:t>掲載ガイドライン等に従って</a:t>
            </a:r>
            <a:r>
              <a:rPr lang="ja-JP" altLang="ja-JP" sz="800">
                <a:solidFill>
                  <a:srgbClr val="4D4D4C"/>
                </a:solidFill>
                <a:latin typeface="游明朝" panose="02020400000000000000" pitchFamily="18" charset="-128"/>
                <a:ea typeface="游明朝" panose="02020400000000000000" pitchFamily="18" charset="-128"/>
              </a:rPr>
              <a:t>当社所定の審査</a:t>
            </a:r>
            <a:r>
              <a:rPr lang="ja-JP" altLang="en-US" sz="800">
                <a:solidFill>
                  <a:srgbClr val="4D4D4C"/>
                </a:solidFill>
                <a:latin typeface="游明朝" panose="02020400000000000000" pitchFamily="18" charset="-128"/>
                <a:ea typeface="游明朝" panose="02020400000000000000" pitchFamily="18" charset="-128"/>
              </a:rPr>
              <a:t>をした後においても、</a:t>
            </a:r>
            <a:r>
              <a:rPr lang="en-US" altLang="ja-JP" sz="800" dirty="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dirty="0">
                <a:solidFill>
                  <a:srgbClr val="4D4D4C"/>
                </a:solidFill>
                <a:latin typeface="游明朝" panose="02020400000000000000" pitchFamily="18" charset="-128"/>
                <a:ea typeface="游明朝" panose="02020400000000000000" pitchFamily="18" charset="-128"/>
              </a:rPr>
              <a:t>(2)</a:t>
            </a:r>
            <a:r>
              <a:rPr lang="ja-JP" altLang="en-US" sz="800">
                <a:solidFill>
                  <a:srgbClr val="4D4D4C"/>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dirty="0">
                <a:solidFill>
                  <a:srgbClr val="4D4D4C"/>
                </a:solidFill>
                <a:latin typeface="游明朝" panose="02020400000000000000" pitchFamily="18" charset="-128"/>
                <a:ea typeface="游明朝" panose="02020400000000000000" pitchFamily="18" charset="-128"/>
              </a:rPr>
              <a:t>(3)</a:t>
            </a:r>
            <a:r>
              <a:rPr lang="ja-JP" altLang="en-US" sz="800">
                <a:solidFill>
                  <a:srgbClr val="4D4D4C"/>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rgbClr val="4D4D4C"/>
                </a:solidFill>
                <a:latin typeface="游明朝" panose="02020400000000000000" pitchFamily="18" charset="-128"/>
                <a:ea typeface="游明朝" panose="02020400000000000000" pitchFamily="18" charset="-128"/>
              </a:rPr>
              <a:t>の掲載を</a:t>
            </a:r>
            <a:r>
              <a:rPr lang="ja-JP" altLang="en-US" sz="800">
                <a:solidFill>
                  <a:srgbClr val="4D4D4C"/>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dirty="0">
              <a:solidFill>
                <a:srgbClr val="4D4D4C"/>
              </a:solidFill>
              <a:latin typeface="游明朝" panose="02020400000000000000" pitchFamily="18" charset="-128"/>
              <a:ea typeface="游明朝" panose="02020400000000000000" pitchFamily="18" charset="-12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88340"/>
            <a:ext cx="10679113" cy="7639050"/>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游明朝" panose="02020400000000000000" pitchFamily="18" charset="-128"/>
                <a:ea typeface="游明朝" panose="02020400000000000000" pitchFamily="18" charset="-128"/>
              </a:rPr>
              <a:t>www.tokyo-prime.jp</a:t>
            </a:r>
            <a:endParaRPr lang="ja-JP" altLang="ja-JP" sz="1200" spc="50">
              <a:solidFill>
                <a:srgbClr val="0A1239"/>
              </a:solidFill>
              <a:latin typeface="游明朝" panose="02020400000000000000" pitchFamily="18" charset="-128"/>
              <a:ea typeface="游明朝"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游明朝" panose="02020400000000000000" pitchFamily="18" charset="-128"/>
                <a:ea typeface="游明朝" panose="02020400000000000000" pitchFamily="18" charset="-128"/>
              </a:rPr>
              <a:t>sales@tokyo-prime.jp</a:t>
            </a:r>
            <a:endParaRPr lang="ja-JP" altLang="ja-JP" sz="1200" spc="50">
              <a:solidFill>
                <a:srgbClr val="0A1239"/>
              </a:solidFill>
              <a:latin typeface="游明朝" panose="02020400000000000000" pitchFamily="18" charset="-128"/>
              <a:ea typeface="游明朝"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b="1">
                <a:solidFill>
                  <a:srgbClr val="0A1239"/>
                </a:solidFill>
                <a:latin typeface="游明朝" panose="02020400000000000000" pitchFamily="18" charset="-128"/>
                <a:ea typeface="游明朝" panose="02020400000000000000" pitchFamily="18" charset="-128"/>
              </a:rPr>
              <a:t>株式会社</a:t>
            </a:r>
            <a:r>
              <a:rPr lang="en-US" altLang="ja-JP" sz="1200" b="1" dirty="0">
                <a:solidFill>
                  <a:srgbClr val="0A1239"/>
                </a:solidFill>
                <a:latin typeface="游明朝" panose="02020400000000000000" pitchFamily="18" charset="-128"/>
                <a:ea typeface="游明朝" panose="02020400000000000000" pitchFamily="18" charset="-128"/>
              </a:rPr>
              <a:t>IRIS</a:t>
            </a:r>
            <a:endParaRPr lang="ja-JP" altLang="ja-JP" sz="1200" b="1">
              <a:solidFill>
                <a:srgbClr val="0A1239"/>
              </a:solidFill>
              <a:latin typeface="游明朝" panose="02020400000000000000" pitchFamily="18" charset="-128"/>
              <a:ea typeface="游明朝"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図 4" descr="車, 屋内, 座る, コンピュータ が含まれている画像&#10;&#10;自動的に生成された説明">
            <a:extLst>
              <a:ext uri="{FF2B5EF4-FFF2-40B4-BE49-F238E27FC236}">
                <a16:creationId xmlns:a16="http://schemas.microsoft.com/office/drawing/2014/main" id="{C3761A16-8D4F-4682-978F-D46C29B5FFB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7213" y="431800"/>
            <a:ext cx="95758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5F2D4045-E95D-4F54-8150-41A20561630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世界有数の国際都市東京を中心に、全国の主要都市を走行するタクシーに設置される、新世代プレミアム動画広告です。</a:t>
            </a:r>
          </a:p>
        </p:txBody>
      </p:sp>
      <p:sp>
        <p:nvSpPr>
          <p:cNvPr id="15364" name="テキスト ボックス 8">
            <a:extLst>
              <a:ext uri="{FF2B5EF4-FFF2-40B4-BE49-F238E27FC236}">
                <a16:creationId xmlns:a16="http://schemas.microsoft.com/office/drawing/2014/main" id="{C56F7AEA-1EB7-4FCA-8366-F57541769382}"/>
              </a:ext>
            </a:extLst>
          </p:cNvPr>
          <p:cNvSpPr txBox="1">
            <a:spLocks noChangeArrowheads="1"/>
          </p:cNvSpPr>
          <p:nvPr/>
        </p:nvSpPr>
        <p:spPr bwMode="auto">
          <a:xfrm>
            <a:off x="773113" y="4613275"/>
            <a:ext cx="48006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2600" b="1">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大画面・高精細の動画広告</a:t>
            </a:r>
            <a:br>
              <a:rPr lang="en-US" altLang="ja-JP" sz="26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b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個室空間、対面、至近距離、音声付きのユーザ体験。</a:t>
            </a:r>
            <a:endParaRPr lang="en-US" altLang="ja-JP"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a:p>
            <a:pPr algn="ctr" eaLnBrk="1" hangingPunct="1">
              <a:lnSpc>
                <a:spcPct val="130000"/>
              </a:lnSpc>
            </a:pPr>
            <a:r>
              <a:rPr lang="en-US" altLang="ja-JP" sz="9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深夜時間帯 </a:t>
            </a:r>
            <a:r>
              <a:rPr lang="en-US" altLang="ja-JP" sz="9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22:00〜5:59 </a:t>
            </a:r>
            <a:r>
              <a:rPr lang="ja-JP" altLang="en-US"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はデフォルト音声</a:t>
            </a:r>
            <a:r>
              <a:rPr lang="en-US" altLang="ja-JP" sz="9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OFF</a:t>
            </a:r>
          </a:p>
        </p:txBody>
      </p:sp>
      <p:sp>
        <p:nvSpPr>
          <p:cNvPr id="15365" name="テキスト ボックス 10">
            <a:extLst>
              <a:ext uri="{FF2B5EF4-FFF2-40B4-BE49-F238E27FC236}">
                <a16:creationId xmlns:a16="http://schemas.microsoft.com/office/drawing/2014/main" id="{5B9A687E-9B2E-4472-917C-283594BE377B}"/>
              </a:ext>
            </a:extLst>
          </p:cNvPr>
          <p:cNvSpPr txBox="1">
            <a:spLocks noChangeArrowheads="1"/>
          </p:cNvSpPr>
          <p:nvPr/>
        </p:nvSpPr>
        <p:spPr bwMode="auto">
          <a:xfrm>
            <a:off x="6543675" y="4613275"/>
            <a:ext cx="28511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2600" b="1">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高所得層にリーチ</a:t>
            </a:r>
            <a:br>
              <a:rPr lang="en-US" altLang="ja-JP" sz="20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b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全国主要都市に勤務する</a:t>
            </a:r>
            <a:endParaRPr lang="en-US" altLang="ja-JP"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a:p>
            <a:pPr algn="ctr" eaLnBrk="1" hangingPunct="1">
              <a:lnSpc>
                <a:spcPct val="130000"/>
              </a:lnSpc>
            </a:pP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会社員・経営層にリーチ。</a:t>
            </a:r>
            <a:endParaRPr lang="en-US" altLang="ja-JP"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3" name="テキスト プレースホルダー 2">
            <a:extLst>
              <a:ext uri="{FF2B5EF4-FFF2-40B4-BE49-F238E27FC236}">
                <a16:creationId xmlns:a16="http://schemas.microsoft.com/office/drawing/2014/main" id="{5F323FB3-B699-46A7-AC73-D77F8D72D89E}"/>
              </a:ext>
            </a:extLst>
          </p:cNvPr>
          <p:cNvSpPr>
            <a:spLocks noGrp="1"/>
          </p:cNvSpPr>
          <p:nvPr>
            <p:ph type="body" sz="quarter" idx="10"/>
          </p:nvPr>
        </p:nvSpPr>
        <p:spPr>
          <a:xfrm>
            <a:off x="1511300" y="6510338"/>
            <a:ext cx="7561263"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全国主要都市に出現する、極上のメディア</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51,000</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panose="02020400000000000000" pitchFamily="18" charset="-128"/>
                <a:ea typeface="游明朝" panose="02020400000000000000" pitchFamily="18" charset="-128"/>
              </a:rPr>
              <a:t>25,000,000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dirty="0">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999" cy="1333958"/>
              <a:chOff x="8477610" y="2324922"/>
              <a:chExt cx="1778999" cy="1333958"/>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東都自動車</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5" y="2324922"/>
                <a:ext cx="1775824" cy="1333958"/>
                <a:chOff x="8480785" y="2324922"/>
                <a:chExt cx="1775824" cy="1333958"/>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400268" y="2330709"/>
                  <a:ext cx="812800" cy="1328171"/>
                  <a:chOff x="9400268" y="2330709"/>
                  <a:chExt cx="812800" cy="1328171"/>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19,000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6826"/>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3,400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3,200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dirty="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32,000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438775"/>
            <a:ext cx="9577387" cy="707886"/>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上記都市以外でも静岡、岐阜、三重、滋賀、茨城、奈良、徳島、金沢、富山で</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若干数サイネージを設置しているタクシーがございます。</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0" y="5446713"/>
            <a:ext cx="5254625"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追加導入の時期は前後する可能性がございます。</a:t>
            </a:r>
          </a:p>
          <a:p>
            <a:pPr eaLnBrk="1" hangingPunct="1">
              <a:buFont typeface=".LucidaGrandeUI"/>
              <a:buChar char="※"/>
              <a:defRPr/>
            </a:pP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設置台数は</a:t>
            </a:r>
            <a:r>
              <a:rPr lang="en-US" altLang="ja-JP" sz="800" dirty="0">
                <a:solidFill>
                  <a:schemeClr val="tx1">
                    <a:lumMod val="65000"/>
                    <a:lumOff val="35000"/>
                  </a:schemeClr>
                </a:solidFill>
                <a:latin typeface="Yu Gothic" panose="020B0400000000000000" pitchFamily="34" charset="-128"/>
                <a:ea typeface="Yu Gothic" panose="020B0400000000000000" pitchFamily="34" charset="-128"/>
              </a:rPr>
              <a:t>2021</a:t>
            </a: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年</a:t>
            </a:r>
            <a:r>
              <a:rPr lang="en-US" altLang="ja-JP" sz="800" dirty="0">
                <a:solidFill>
                  <a:schemeClr val="tx1">
                    <a:lumMod val="65000"/>
                    <a:lumOff val="35000"/>
                  </a:schemeClr>
                </a:solidFill>
                <a:latin typeface="Yu Gothic" panose="020B0400000000000000" pitchFamily="34" charset="-128"/>
                <a:ea typeface="Yu Gothic" panose="020B0400000000000000" pitchFamily="34" charset="-128"/>
              </a:rPr>
              <a:t>7</a:t>
            </a: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月時点想定であり、変更、変動する可能性がございます。</a:t>
            </a:r>
          </a:p>
          <a:p>
            <a:pPr eaLnBrk="1" hangingPunct="1">
              <a:buFont typeface=".LucidaGrandeUI"/>
              <a:buChar char="※"/>
              <a:defRPr/>
            </a:pPr>
            <a:endParaRPr lang="ja-JP" altLang="en-US" sz="800">
              <a:solidFill>
                <a:schemeClr val="tx1">
                  <a:lumMod val="65000"/>
                  <a:lumOff val="35000"/>
                </a:schemeClr>
              </a:solidFill>
              <a:latin typeface="Yu Gothic" panose="020B0400000000000000" pitchFamily="34" charset="-128"/>
              <a:ea typeface="Yu Gothic" panose="020B0400000000000000" pitchFamily="34"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国内</a:t>
            </a:r>
            <a:r>
              <a:rPr lang="en-US" altLang="ja-JP" dirty="0">
                <a:solidFill>
                  <a:srgbClr val="7F7F7F"/>
                </a:solidFill>
                <a:latin typeface="游明朝" panose="02020400000000000000" pitchFamily="18" charset="-128"/>
                <a:ea typeface="游明朝" panose="02020400000000000000" pitchFamily="18" charset="-128"/>
              </a:rPr>
              <a:t>No.1 </a:t>
            </a:r>
            <a:r>
              <a:rPr lang="ja-JP" altLang="en-US">
                <a:solidFill>
                  <a:srgbClr val="7F7F7F"/>
                </a:solidFill>
                <a:latin typeface="游明朝" panose="02020400000000000000" pitchFamily="18" charset="-128"/>
                <a:ea typeface="游明朝" panose="02020400000000000000" pitchFamily="18" charset="-128"/>
              </a:rPr>
              <a:t>タクシー・サイネージメディア　</a:t>
            </a:r>
            <a:r>
              <a:rPr lang="en-US" altLang="ja-JP" dirty="0">
                <a:solidFill>
                  <a:srgbClr val="7F7F7F"/>
                </a:solidFill>
                <a:latin typeface="游明朝" panose="02020400000000000000" pitchFamily="18" charset="-128"/>
                <a:ea typeface="游明朝" panose="02020400000000000000" pitchFamily="18" charset="-128"/>
              </a:rPr>
              <a:t>〜</a:t>
            </a:r>
            <a:r>
              <a:rPr lang="ja-JP" altLang="en-US">
                <a:solidFill>
                  <a:srgbClr val="7F7F7F"/>
                </a:solidFill>
                <a:latin typeface="游明朝" panose="02020400000000000000" pitchFamily="18" charset="-128"/>
                <a:ea typeface="游明朝" panose="02020400000000000000" pitchFamily="18" charset="-128"/>
              </a:rPr>
              <a:t>東京および国内での設置台数最多</a:t>
            </a:r>
            <a:r>
              <a:rPr lang="en-US" altLang="ja-JP" dirty="0">
                <a:solidFill>
                  <a:srgbClr val="7F7F7F"/>
                </a:solidFill>
                <a:latin typeface="游明朝" panose="02020400000000000000" pitchFamily="18" charset="-128"/>
                <a:ea typeface="游明朝" panose="02020400000000000000" pitchFamily="18" charset="-128"/>
              </a:rPr>
              <a:t>〜</a:t>
            </a:r>
            <a:endParaRPr lang="ja-JP" altLang="en-US">
              <a:solidFill>
                <a:srgbClr val="7F7F7F"/>
              </a:solidFill>
              <a:latin typeface="游明朝" panose="02020400000000000000" pitchFamily="18" charset="-128"/>
              <a:ea typeface="游明朝" panose="02020400000000000000" pitchFamily="18" charset="-128"/>
            </a:endParaRP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a:t>
            </a:r>
            <a:r>
              <a:rPr lang="en-US" altLang="ja-JP" dirty="0">
                <a:latin typeface="游明朝 Demibold" panose="02020600000000000000" pitchFamily="18" charset="-128"/>
                <a:ea typeface="游明朝 Demibold" panose="02020600000000000000" pitchFamily="18" charset="-128"/>
              </a:rPr>
              <a:t>12</a:t>
            </a:r>
            <a:r>
              <a:rPr>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0">
            <a:extLst>
              <a:ext uri="{FF2B5EF4-FFF2-40B4-BE49-F238E27FC236}">
                <a16:creationId xmlns:a16="http://schemas.microsoft.com/office/drawing/2014/main" id="{2E3EE433-FDCD-4005-8236-5A584DF4D017}"/>
              </a:ext>
            </a:extLst>
          </p:cNvPr>
          <p:cNvSpPr txBox="1"/>
          <p:nvPr/>
        </p:nvSpPr>
        <p:spPr>
          <a:xfrm rot="5400000">
            <a:off x="-330200" y="4311651"/>
            <a:ext cx="1133475" cy="215900"/>
          </a:xfrm>
          <a:prstGeom prst="rect">
            <a:avLst/>
          </a:prstGeom>
          <a:noFill/>
        </p:spPr>
        <p:txBody>
          <a:bodyPr>
            <a:spAutoFit/>
          </a:bodyPr>
          <a:lstStyle/>
          <a:p>
            <a:pPr algn="ctr" eaLnBrk="1" fontAlgn="auto" hangingPunct="1">
              <a:spcBef>
                <a:spcPts val="0"/>
              </a:spcBef>
              <a:spcAft>
                <a:spcPts val="0"/>
              </a:spcAft>
              <a:defRPr/>
            </a:pPr>
            <a:r>
              <a:rPr kumimoji="1" lang="en-US" altLang="ja-JP" sz="800" spc="100" dirty="0">
                <a:solidFill>
                  <a:schemeClr val="bg1"/>
                </a:solidFill>
                <a:latin typeface="+mn-lt"/>
              </a:rPr>
              <a:t>IRIS INC.</a:t>
            </a:r>
            <a:endParaRPr kumimoji="1" lang="ja-JP" altLang="en-US" sz="800" spc="100">
              <a:solidFill>
                <a:schemeClr val="bg1"/>
              </a:solidFill>
              <a:latin typeface="+mn-lt"/>
            </a:endParaRPr>
          </a:p>
        </p:txBody>
      </p:sp>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ja-JP">
                <a:solidFill>
                  <a:srgbClr val="7F7F7F"/>
                </a:solidFill>
                <a:latin typeface="游明朝" panose="02020400000000000000" pitchFamily="18" charset="-128"/>
                <a:ea typeface="游明朝" panose="02020400000000000000" pitchFamily="18" charset="-128"/>
              </a:rPr>
              <a:t>Tokyo Prime</a:t>
            </a:r>
            <a:r>
              <a:rPr lang="ja-JP" altLang="en-US">
                <a:solidFill>
                  <a:srgbClr val="7F7F7F"/>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車, バス, 座る, 眺め が含まれている画像&#10;&#10;自動的に生成された説明">
            <a:extLst>
              <a:ext uri="{FF2B5EF4-FFF2-40B4-BE49-F238E27FC236}">
                <a16:creationId xmlns:a16="http://schemas.microsoft.com/office/drawing/2014/main" id="{3882358D-339F-2B46-AF22-FC754ACF362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58006" y="451644"/>
            <a:ext cx="9564687" cy="5397500"/>
          </a:xfrm>
          <a:prstGeom prst="rect">
            <a:avLst/>
          </a:prstGeom>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１回のタクシー乗車は平均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lang="en-US" altLang="ja-JP" dirty="0">
                <a:latin typeface="游明朝 Demibold" panose="02020600000000000000" pitchFamily="18" charset="-128"/>
                <a:ea typeface="游明朝 Demibold" panose="02020600000000000000" pitchFamily="18" charset="-128"/>
              </a:rPr>
              <a:t>18</a:t>
            </a:r>
            <a:r>
              <a:rPr>
                <a:latin typeface="游明朝 Demibold" panose="02020600000000000000" pitchFamily="18" charset="-128"/>
                <a:ea typeface="游明朝 Demibold" panose="02020600000000000000" pitchFamily="18" charset="-128"/>
              </a:rPr>
              <a:t>分間のリラックス。眼前</a:t>
            </a:r>
            <a:r>
              <a:rPr lang="en-US" altLang="ja-JP" dirty="0">
                <a:latin typeface="游明朝 Demibold" panose="02020600000000000000" pitchFamily="18" charset="-128"/>
                <a:ea typeface="游明朝 Demibold" panose="02020600000000000000" pitchFamily="18" charset="-128"/>
              </a:rPr>
              <a:t>60</a:t>
            </a:r>
            <a:r>
              <a:rPr>
                <a:latin typeface="游明朝 Demibold" panose="02020600000000000000" pitchFamily="18" charset="-128"/>
                <a:ea typeface="游明朝 Demibold" panose="02020600000000000000" pitchFamily="18" charset="-128"/>
              </a:rPr>
              <a:t>センチ。</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ja-JP">
                <a:solidFill>
                  <a:srgbClr val="7F7F7F"/>
                </a:solidFill>
                <a:latin typeface="游明朝" panose="02020400000000000000" pitchFamily="18" charset="-128"/>
                <a:ea typeface="游明朝" panose="02020400000000000000" pitchFamily="18" charset="-128"/>
              </a:rPr>
              <a:t>Tokyo Prime </a:t>
            </a:r>
            <a:r>
              <a:rPr lang="ja-JP" altLang="en-US">
                <a:solidFill>
                  <a:srgbClr val="7F7F7F"/>
                </a:solidFill>
                <a:latin typeface="游明朝" panose="02020400000000000000" pitchFamily="18" charset="-128"/>
                <a:ea typeface="游明朝" panose="02020400000000000000" pitchFamily="18" charset="-128"/>
              </a:rPr>
              <a:t>に接触したユーザに対し、</a:t>
            </a:r>
            <a:r>
              <a:rPr lang="en-US" altLang="ja-JP" dirty="0">
                <a:solidFill>
                  <a:srgbClr val="7F7F7F"/>
                </a:solidFill>
                <a:latin typeface="游明朝" panose="02020400000000000000" pitchFamily="18" charset="-128"/>
                <a:ea typeface="游明朝" panose="02020400000000000000" pitchFamily="18" charset="-128"/>
              </a:rPr>
              <a:t>3</a:t>
            </a:r>
            <a:r>
              <a:rPr lang="ja-JP" altLang="en-US">
                <a:solidFill>
                  <a:srgbClr val="7F7F7F"/>
                </a:solidFill>
                <a:latin typeface="游明朝" panose="02020400000000000000" pitchFamily="18" charset="-128"/>
                <a:ea typeface="游明朝" panose="02020400000000000000" pitchFamily="18" charset="-128"/>
              </a:rPr>
              <a:t>つの観点で効果検証。</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圧倒的なブランディング効果</a:t>
            </a:r>
          </a:p>
        </p:txBody>
      </p:sp>
      <p:pic>
        <p:nvPicPr>
          <p:cNvPr id="31" name="図 30">
            <a:extLst>
              <a:ext uri="{FF2B5EF4-FFF2-40B4-BE49-F238E27FC236}">
                <a16:creationId xmlns:a16="http://schemas.microsoft.com/office/drawing/2014/main" id="{F5A080B8-67C7-7048-87DE-D60F8DB945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5025" y="771525"/>
            <a:ext cx="8991600" cy="3797300"/>
          </a:xfrm>
          <a:prstGeom prst="rect">
            <a:avLst/>
          </a:prstGeom>
        </p:spPr>
      </p:pic>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31763</TotalTime>
  <Words>11987</Words>
  <Application>Microsoft Macintosh PowerPoint</Application>
  <PresentationFormat>ユーザー設定</PresentationFormat>
  <Paragraphs>1723</Paragraphs>
  <Slides>47</Slides>
  <Notes>34</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47</vt:i4>
      </vt:variant>
    </vt:vector>
  </HeadingPairs>
  <TitlesOfParts>
    <vt:vector size="64" baseType="lpstr">
      <vt:lpstr>.LucidaGrandeUI</vt:lpstr>
      <vt:lpstr>HG明朝B</vt:lpstr>
      <vt:lpstr>Yu Gothic Medium</vt:lpstr>
      <vt:lpstr>システムフォント（レギュラー）</vt:lpstr>
      <vt:lpstr>Yu Gothic</vt:lpstr>
      <vt:lpstr>Yu Gothic</vt:lpstr>
      <vt:lpstr>Yu Mincho</vt:lpstr>
      <vt:lpstr>Yu Mincho</vt:lpstr>
      <vt:lpstr>Yu Mincho Demibold</vt:lpstr>
      <vt:lpstr>Yu Mincho Demibold</vt:lpstr>
      <vt:lpstr>游明朝 Light</vt:lpstr>
      <vt:lpstr>Arial</vt:lpstr>
      <vt:lpstr>Calibri</vt:lpstr>
      <vt:lpstr>Cambria</vt:lpstr>
      <vt:lpstr>Trajan Pro 3 Semibold</vt:lpstr>
      <vt:lpstr>Trajan Sans Pro Semibold</vt:lpstr>
      <vt:lpstr>Office テーマ</vt:lpstr>
      <vt:lpstr>PowerPoint プレゼンテーション</vt:lpstr>
      <vt:lpstr>PowerPoint プレゼンテーション</vt:lpstr>
      <vt:lpstr>PowerPoint プレゼンテーション</vt:lpstr>
      <vt:lpstr>PowerPoint プレゼンテーション</vt:lpstr>
      <vt:lpstr>世界有数の国際都市東京を中心に、全国の主要都市を走行するタクシーに設置される、新世代プレミアム動画広告です。</vt:lpstr>
      <vt:lpstr>国内No.1 タクシー・サイネージメディア　〜東京および国内での設置台数最多〜</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Tokyo Prime に接触したユーザに対し、3つの観点で効果検証。 タクシーだからこそ実現できる広告コミュニケーションです。</vt:lpstr>
      <vt:lpstr>タクシーは都市生活における「ちょっと贅沢な移動手段」として、24時間365日利用されています。 コロナ禍後は早朝の出勤シーン、ビジネス移動での利用が増加し、アフターファイブ帰宅、終電後利用が減少。</vt:lpstr>
      <vt:lpstr>Premium Video Adsの表示回数は安定して想定表示回数（320万回）を上回っています</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商業施設や経済誌、ライフスタイル誌等とコラボレーション。 都心のタクシーを利用する生活者にとって、興味深いコンテンツを届けます。</vt:lpstr>
      <vt:lpstr>タクシー車内でしか見ることの出来ないオリジナルの自社番組を 都心の富裕層・ビジネス層にお届けします。</vt:lpstr>
      <vt:lpstr>PowerPoint プレゼンテーション</vt:lpstr>
      <vt:lpstr>PowerPoint プレゼンテーション</vt:lpstr>
      <vt:lpstr>広告メニュー</vt:lpstr>
      <vt:lpstr>平均18分間のタクシー乗車時間のなかで、一連の流れに沿って広告枠が構成されています。</vt:lpstr>
      <vt:lpstr>PowerPoint プレゼンテーション</vt:lpstr>
      <vt:lpstr>地域別 広告メニュー 詳細 </vt:lpstr>
      <vt:lpstr>　　　　　　　　メニュー 詳細 </vt:lpstr>
      <vt:lpstr>シートベルト着用アナウンスメニュー 詳細</vt:lpstr>
      <vt:lpstr>　　　　　　　　　　  メニュー 詳細 </vt:lpstr>
      <vt:lpstr>　　　　　　　　　　  メニュー </vt:lpstr>
      <vt:lpstr>天気指数配信メニュー 詳細</vt:lpstr>
      <vt:lpstr>広告メニュー別 掲載規定</vt:lpstr>
      <vt:lpstr>グロス1,000万円以上（※1回1期間あたり）のご発注で態度変容調査を無償提供します。</vt:lpstr>
      <vt:lpstr>制作タイアップメニュー 詳細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各種仕様 / 申込の流れ</vt:lpstr>
      <vt:lpstr>クリエイティブ表示領域と画面下部の各種操作ボタン領域とにわかれています。</vt:lpstr>
      <vt:lpstr>PowerPoint プレゼンテーション</vt:lpstr>
      <vt:lpstr>PowerPoint プレゼンテーション</vt:lpstr>
      <vt:lpstr>入稿規定／キャンセル規定／注意事項</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Kanzaki Ryohei</cp:lastModifiedBy>
  <cp:revision>656</cp:revision>
  <cp:lastPrinted>2020-06-14T22:17:45Z</cp:lastPrinted>
  <dcterms:created xsi:type="dcterms:W3CDTF">2020-06-05T15:22:11Z</dcterms:created>
  <dcterms:modified xsi:type="dcterms:W3CDTF">2021-04-08T06:08:23Z</dcterms:modified>
</cp:coreProperties>
</file>