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5"/>
  </p:notesMasterIdLst>
  <p:handoutMasterIdLst>
    <p:handoutMasterId r:id="rId46"/>
  </p:handoutMasterIdLst>
  <p:sldIdLst>
    <p:sldId id="267" r:id="rId2"/>
    <p:sldId id="256" r:id="rId3"/>
    <p:sldId id="311" r:id="rId4"/>
    <p:sldId id="271" r:id="rId5"/>
    <p:sldId id="270" r:id="rId6"/>
    <p:sldId id="257" r:id="rId7"/>
    <p:sldId id="258" r:id="rId8"/>
    <p:sldId id="259" r:id="rId9"/>
    <p:sldId id="314" r:id="rId10"/>
    <p:sldId id="312" r:id="rId11"/>
    <p:sldId id="315" r:id="rId12"/>
    <p:sldId id="316" r:id="rId13"/>
    <p:sldId id="313" r:id="rId14"/>
    <p:sldId id="262" r:id="rId15"/>
    <p:sldId id="305" r:id="rId16"/>
    <p:sldId id="300" r:id="rId17"/>
    <p:sldId id="276" r:id="rId18"/>
    <p:sldId id="301" r:id="rId19"/>
    <p:sldId id="279" r:id="rId20"/>
    <p:sldId id="322" r:id="rId21"/>
    <p:sldId id="307" r:id="rId22"/>
    <p:sldId id="282" r:id="rId23"/>
    <p:sldId id="280" r:id="rId24"/>
    <p:sldId id="304" r:id="rId25"/>
    <p:sldId id="320" r:id="rId26"/>
    <p:sldId id="321" r:id="rId27"/>
    <p:sldId id="289" r:id="rId28"/>
    <p:sldId id="317" r:id="rId29"/>
    <p:sldId id="265" r:id="rId30"/>
    <p:sldId id="286" r:id="rId31"/>
    <p:sldId id="285" r:id="rId32"/>
    <p:sldId id="308" r:id="rId33"/>
    <p:sldId id="318" r:id="rId34"/>
    <p:sldId id="324" r:id="rId35"/>
    <p:sldId id="290" r:id="rId36"/>
    <p:sldId id="291" r:id="rId37"/>
    <p:sldId id="309" r:id="rId38"/>
    <p:sldId id="310" r:id="rId39"/>
    <p:sldId id="294" r:id="rId40"/>
    <p:sldId id="295" r:id="rId41"/>
    <p:sldId id="296" r:id="rId42"/>
    <p:sldId id="298" r:id="rId43"/>
    <p:sldId id="299" r:id="rId44"/>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2"/>
    <p:restoredTop sz="95827" autoAdjust="0"/>
  </p:normalViewPr>
  <p:slideViewPr>
    <p:cSldViewPr snapToGrid="0" snapToObjects="1">
      <p:cViewPr varScale="1">
        <p:scale>
          <a:sx n="78" d="100"/>
          <a:sy n="78" d="100"/>
        </p:scale>
        <p:origin x="1632" y="6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2021/2/1</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2021/2/1</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D200A65C-3F81-416D-AE51-45FB8AE458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E24033FB-3C3B-46F1-9467-74520D4F36F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2A9DA73D-CA22-442B-95DC-1CFD9425C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7D467E0-C27E-46E4-A15D-042C63AF9ABD}"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402F2A77-33B1-4351-9072-7130C2CE6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62AD11F-4D5F-408A-8436-0139A8EF47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8132" name="スライド番号プレースホルダー 3">
            <a:extLst>
              <a:ext uri="{FF2B5EF4-FFF2-40B4-BE49-F238E27FC236}">
                <a16:creationId xmlns:a16="http://schemas.microsoft.com/office/drawing/2014/main" id="{A6B36A06-1998-45F6-826B-0EBB51806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ACCA196-B51E-44F1-B104-DD8D90C56975}"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28</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32</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2085494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35</a:t>
            </a:fld>
            <a:endParaRPr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39</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494B75A-A058-44AF-A84D-8E53CE684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A0940A-6725-471F-8125-E28FED5AF52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6388" name="スライド番号プレースホルダー 3">
            <a:extLst>
              <a:ext uri="{FF2B5EF4-FFF2-40B4-BE49-F238E27FC236}">
                <a16:creationId xmlns:a16="http://schemas.microsoft.com/office/drawing/2014/main" id="{2F9D0975-40D3-4425-A7B4-A322F579BF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0BB9DE3-4000-48BE-BA13-1F5D1310833F}"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3" name="スライド番号プレースホルダー 4">
            <a:extLst>
              <a:ext uri="{FF2B5EF4-FFF2-40B4-BE49-F238E27FC236}">
                <a16:creationId xmlns:a16="http://schemas.microsoft.com/office/drawing/2014/main" id="{12A6348B-6AF6-4859-B93F-D19BC029A062}"/>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A93CF39B-BD0A-4232-840D-8DD4E66484A5}" type="slidenum">
              <a:rPr kumimoji="1" lang="ja-JP" altLang="en-US" sz="1000" smtClean="0"/>
              <a:pPr algn="r" fontAlgn="auto">
                <a:spcBef>
                  <a:spcPts val="0"/>
                </a:spcBef>
                <a:spcAft>
                  <a:spcPts val="0"/>
                </a:spcAft>
                <a:defRPr/>
              </a:pPr>
              <a:t>‹#›</a:t>
            </a:fld>
            <a:endParaRPr kumimoji="1" lang="ja-JP" altLang="en-US" sz="1000"/>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2021.04-2021.06</a:t>
              </a:r>
              <a:endParaRPr kumimoji="1" lang="ja-JP" altLang="en-US" sz="800" b="1" spc="100" dirty="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emf"/><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13.xml"/><Relationship Id="rId16"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emf"/><Relationship Id="rId10" Type="http://schemas.openxmlformats.org/officeDocument/2006/relationships/image" Target="../media/image35.png"/><Relationship Id="rId4" Type="http://schemas.openxmlformats.org/officeDocument/2006/relationships/image" Target="../media/image29.emf"/><Relationship Id="rId9" Type="http://schemas.openxmlformats.org/officeDocument/2006/relationships/image" Target="../media/image34.pn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22.emf"/><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8.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85463"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372225"/>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2021</a:t>
            </a:r>
            <a:r>
              <a:rPr lang="ja-JP" altLang="en-US" sz="1800" dirty="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4</a:t>
            </a:r>
            <a:r>
              <a:rPr lang="ja-JP" altLang="en-US" sz="1800" dirty="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- 2021</a:t>
            </a:r>
            <a:r>
              <a:rPr lang="ja-JP" altLang="en-US" sz="1800" dirty="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6</a:t>
            </a:r>
            <a:r>
              <a:rPr lang="ja-JP" altLang="en-US" sz="1800" dirty="0">
                <a:latin typeface="游明朝" panose="02020400000000000000" pitchFamily="18" charset="-128"/>
                <a:ea typeface="游明朝" panose="02020400000000000000" pitchFamily="18" charset="-128"/>
              </a:rPr>
              <a:t>月</a:t>
            </a:r>
            <a:endParaRPr lang="en-US" altLang="ja-JP" sz="1050" dirty="0">
              <a:latin typeface="游明朝" panose="02020400000000000000" pitchFamily="18" charset="-128"/>
              <a:ea typeface="游明朝" panose="02020400000000000000" pitchFamily="18" charset="-128"/>
            </a:endParaRPr>
          </a:p>
          <a:p>
            <a:pPr marL="0" indent="0" algn="r">
              <a:buFont typeface="Arial" panose="020B0604020202020204" pitchFamily="34" charset="0"/>
              <a:buNone/>
              <a:defRPr/>
            </a:pP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6278563"/>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dirty="0">
                <a:solidFill>
                  <a:srgbClr val="595959"/>
                </a:solidFill>
                <a:latin typeface="Trajan Pro 3 Semibold" pitchFamily="18" charset="0"/>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コロナ禍前のデータは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のデータを集計</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dirty="0">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dirty="0">
                <a:solidFill>
                  <a:srgbClr val="7F7F7F"/>
                </a:solidFill>
                <a:latin typeface="游明朝" panose="02020400000000000000" pitchFamily="18" charset="-128"/>
                <a:ea typeface="游明朝" panose="02020400000000000000" pitchFamily="18" charset="-128"/>
              </a:rPr>
              <a:t>日利用されています。</a:t>
            </a:r>
            <a:br>
              <a:rPr lang="en-US" altLang="ja-JP"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81262" cy="4881563"/>
            <a:chOff x="927100" y="847725"/>
            <a:chExt cx="9181262"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278687" y="2419351"/>
              <a:ext cx="1906676" cy="630942"/>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 (+</a:t>
              </a:r>
              <a:r>
                <a:rPr kumimoji="1" lang="en-US" altLang="ja-JP" sz="20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2</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lang="ja-JP" altLang="en-US" sz="3000" b="1" spc="100" dirty="0">
                <a:solidFill>
                  <a:srgbClr val="0A1239"/>
                </a:solidFill>
                <a:latin typeface="游明朝 Demibold" panose="02020600000000000000" pitchFamily="18" charset="-128"/>
                <a:ea typeface="游明朝 Demibold" panose="02020600000000000000" pitchFamily="18" charset="-128"/>
              </a:endParaRPr>
            </a:p>
          </p:txBody>
        </p:sp>
        <p:sp>
          <p:nvSpPr>
            <p:cNvPr id="16" name="正方形/長方形 15">
              <a:extLst>
                <a:ext uri="{FF2B5EF4-FFF2-40B4-BE49-F238E27FC236}">
                  <a16:creationId xmlns:a16="http://schemas.microsoft.com/office/drawing/2014/main" id="{F5F8CD2C-770B-4945-92F6-9C9E99843C94}"/>
                </a:ext>
              </a:extLst>
            </p:cNvPr>
            <p:cNvSpPr/>
            <p:nvPr/>
          </p:nvSpPr>
          <p:spPr>
            <a:xfrm>
              <a:off x="3433850" y="2419351"/>
              <a:ext cx="2363759"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4</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192074" y="2419351"/>
              <a:ext cx="1773178" cy="63094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4</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7996667" y="2416177"/>
              <a:ext cx="2111695"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2</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56E13B3B-017B-431E-BC86-3FE8B46FC258}"/>
                </a:ext>
              </a:extLst>
            </p:cNvPr>
            <p:cNvSpPr/>
            <p:nvPr/>
          </p:nvSpPr>
          <p:spPr>
            <a:xfrm>
              <a:off x="1419225"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chemeClr val="accent1"/>
                  </a:solidFill>
                  <a:latin typeface="游明朝" panose="02020400000000000000" pitchFamily="18" charset="-128"/>
                  <a:ea typeface="游明朝" panose="02020400000000000000" pitchFamily="18" charset="-128"/>
                </a:rPr>
                <a:t>2</a:t>
              </a:r>
              <a:r>
                <a:rPr kumimoji="1" lang="ja-JP" altLang="en-US" sz="1000" b="1" dirty="0">
                  <a:solidFill>
                    <a:schemeClr val="accent1"/>
                  </a:solidFill>
                  <a:latin typeface="游明朝" panose="02020400000000000000" pitchFamily="18" charset="-128"/>
                  <a:ea typeface="游明朝" panose="02020400000000000000" pitchFamily="18" charset="-128"/>
                </a:rPr>
                <a:t>ポイント増</a:t>
              </a:r>
              <a:r>
                <a:rPr kumimoji="1" lang="ja-JP" altLang="en-US" sz="1000" dirty="0">
                  <a:solidFill>
                    <a:schemeClr val="accent1"/>
                  </a:solidFill>
                  <a:latin typeface="游明朝" panose="02020400000000000000" pitchFamily="18" charset="-128"/>
                  <a:ea typeface="游明朝" panose="02020400000000000000" pitchFamily="18" charset="-128"/>
                </a:rPr>
                <a:t>加</a:t>
              </a:r>
            </a:p>
          </p:txBody>
        </p:sp>
        <p:sp>
          <p:nvSpPr>
            <p:cNvPr id="7" name="正方形/長方形 6">
              <a:extLst>
                <a:ext uri="{FF2B5EF4-FFF2-40B4-BE49-F238E27FC236}">
                  <a16:creationId xmlns:a16="http://schemas.microsoft.com/office/drawing/2014/main" id="{E6B83C54-6E93-463D-9001-1BA0C6749F4C}"/>
                </a:ext>
              </a:extLst>
            </p:cNvPr>
            <p:cNvSpPr/>
            <p:nvPr/>
          </p:nvSpPr>
          <p:spPr>
            <a:xfrm>
              <a:off x="3678573"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chemeClr val="accent1"/>
                  </a:solidFill>
                  <a:latin typeface="游明朝" panose="02020400000000000000" pitchFamily="18" charset="-128"/>
                  <a:ea typeface="游明朝" panose="02020400000000000000" pitchFamily="18" charset="-128"/>
                </a:rPr>
                <a:t>4</a:t>
              </a:r>
              <a:r>
                <a:rPr kumimoji="1" lang="ja-JP" altLang="en-US" sz="1000" b="1" dirty="0">
                  <a:solidFill>
                    <a:schemeClr val="accent1"/>
                  </a:solidFill>
                  <a:latin typeface="游明朝" panose="02020400000000000000" pitchFamily="18" charset="-128"/>
                  <a:ea typeface="游明朝" panose="02020400000000000000" pitchFamily="18" charset="-128"/>
                </a:rPr>
                <a:t>ポイント増</a:t>
              </a:r>
              <a:r>
                <a:rPr kumimoji="1" lang="ja-JP" altLang="en-US" sz="1000" dirty="0">
                  <a:solidFill>
                    <a:schemeClr val="accent1"/>
                  </a:solidFill>
                  <a:latin typeface="游明朝" panose="02020400000000000000" pitchFamily="18" charset="-128"/>
                  <a:ea typeface="游明朝" panose="02020400000000000000" pitchFamily="18" charset="-128"/>
                </a:rPr>
                <a:t>加</a:t>
              </a:r>
            </a:p>
          </p:txBody>
        </p:sp>
        <p:sp>
          <p:nvSpPr>
            <p:cNvPr id="8" name="正方形/長方形 7">
              <a:extLst>
                <a:ext uri="{FF2B5EF4-FFF2-40B4-BE49-F238E27FC236}">
                  <a16:creationId xmlns:a16="http://schemas.microsoft.com/office/drawing/2014/main" id="{B0881CA3-2646-40E3-BB9C-6A817FC2945A}"/>
                </a:ext>
              </a:extLst>
            </p:cNvPr>
            <p:cNvSpPr/>
            <p:nvPr/>
          </p:nvSpPr>
          <p:spPr>
            <a:xfrm>
              <a:off x="6469230"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rgbClr val="FF0000"/>
                  </a:solidFill>
                  <a:latin typeface="游明朝" panose="02020400000000000000" pitchFamily="18" charset="-128"/>
                  <a:ea typeface="游明朝" panose="02020400000000000000" pitchFamily="18" charset="-128"/>
                </a:rPr>
                <a:t>4</a:t>
              </a:r>
              <a:r>
                <a:rPr kumimoji="1" lang="ja-JP" altLang="en-US" sz="1000" b="1" dirty="0">
                  <a:solidFill>
                    <a:srgbClr val="FF0000"/>
                  </a:solidFill>
                  <a:latin typeface="游明朝" panose="02020400000000000000" pitchFamily="18" charset="-128"/>
                  <a:ea typeface="游明朝" panose="02020400000000000000" pitchFamily="18" charset="-128"/>
                </a:rPr>
                <a:t>ポイント減少</a:t>
              </a:r>
              <a:endParaRPr kumimoji="1" lang="ja-JP" altLang="en-US" sz="1000" dirty="0">
                <a:solidFill>
                  <a:srgbClr val="FF0000"/>
                </a:solidFill>
                <a:latin typeface="游明朝" panose="02020400000000000000" pitchFamily="18" charset="-128"/>
                <a:ea typeface="游明朝" panose="02020400000000000000" pitchFamily="18" charset="-128"/>
              </a:endParaRPr>
            </a:p>
          </p:txBody>
        </p:sp>
        <p:sp>
          <p:nvSpPr>
            <p:cNvPr id="9" name="正方形/長方形 8">
              <a:extLst>
                <a:ext uri="{FF2B5EF4-FFF2-40B4-BE49-F238E27FC236}">
                  <a16:creationId xmlns:a16="http://schemas.microsoft.com/office/drawing/2014/main" id="{194FA777-65C6-4163-A877-29310E3D6C65}"/>
                </a:ext>
              </a:extLst>
            </p:cNvPr>
            <p:cNvSpPr/>
            <p:nvPr/>
          </p:nvSpPr>
          <p:spPr>
            <a:xfrm>
              <a:off x="8167061" y="3596700"/>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rgbClr val="FF0000"/>
                  </a:solidFill>
                  <a:latin typeface="游明朝" panose="02020400000000000000" pitchFamily="18" charset="-128"/>
                  <a:ea typeface="游明朝" panose="02020400000000000000" pitchFamily="18" charset="-128"/>
                </a:rPr>
                <a:t>2</a:t>
              </a:r>
              <a:r>
                <a:rPr kumimoji="1" lang="ja-JP" altLang="en-US" sz="1000" b="1" dirty="0">
                  <a:solidFill>
                    <a:srgbClr val="FF0000"/>
                  </a:solidFill>
                  <a:latin typeface="游明朝" panose="02020400000000000000" pitchFamily="18" charset="-128"/>
                  <a:ea typeface="游明朝" panose="02020400000000000000" pitchFamily="18" charset="-128"/>
                </a:rPr>
                <a:t>ポイント減少</a:t>
              </a:r>
              <a:endParaRPr kumimoji="1" lang="ja-JP" altLang="en-US" sz="1000" dirty="0">
                <a:solidFill>
                  <a:srgbClr val="FF0000"/>
                </a:solidFill>
                <a:latin typeface="游明朝" panose="02020400000000000000" pitchFamily="18" charset="-128"/>
                <a:ea typeface="游明朝" panose="02020400000000000000" pitchFamily="18" charset="-128"/>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30EA474-9A58-FF44-A77C-E749CAB58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4188" y="428420"/>
            <a:ext cx="4089400" cy="4673600"/>
          </a:xfrm>
          <a:prstGeom prst="rect">
            <a:avLst/>
          </a:prstGeom>
        </p:spPr>
      </p:pic>
      <p:sp>
        <p:nvSpPr>
          <p:cNvPr id="2" name="タイトル 1">
            <a:extLst>
              <a:ext uri="{FF2B5EF4-FFF2-40B4-BE49-F238E27FC236}">
                <a16:creationId xmlns:a16="http://schemas.microsoft.com/office/drawing/2014/main" id="{D2991611-9374-954C-8B85-0471431AA26F}"/>
              </a:ext>
            </a:extLst>
          </p:cNvPr>
          <p:cNvSpPr>
            <a:spLocks noGrp="1"/>
          </p:cNvSpPr>
          <p:nvPr>
            <p:ph type="title"/>
          </p:nvPr>
        </p:nvSpPr>
        <p:spPr/>
        <p:txBody>
          <a:bodyPr/>
          <a:lstStyle/>
          <a:p>
            <a:r>
              <a:rPr lang="ja-JP" altLang="en-US" dirty="0">
                <a:solidFill>
                  <a:srgbClr val="7F7F7F"/>
                </a:solidFill>
                <a:latin typeface="游明朝" panose="02020400000000000000" pitchFamily="18" charset="-128"/>
                <a:ea typeface="游明朝" panose="02020400000000000000" pitchFamily="18" charset="-128"/>
              </a:rPr>
              <a:t>「減ったまま」の人は全体の</a:t>
            </a:r>
            <a:r>
              <a:rPr lang="en-US" altLang="ja-JP" dirty="0">
                <a:solidFill>
                  <a:srgbClr val="7F7F7F"/>
                </a:solidFill>
                <a:latin typeface="游明朝" panose="02020400000000000000" pitchFamily="18" charset="-128"/>
                <a:ea typeface="游明朝" panose="02020400000000000000" pitchFamily="18" charset="-128"/>
              </a:rPr>
              <a:t>17%</a:t>
            </a:r>
            <a:r>
              <a:rPr lang="ja-JP" altLang="en-US" dirty="0">
                <a:solidFill>
                  <a:srgbClr val="7F7F7F"/>
                </a:solidFill>
                <a:latin typeface="游明朝" panose="02020400000000000000" pitchFamily="18" charset="-128"/>
                <a:ea typeface="游明朝" panose="02020400000000000000" pitchFamily="18" charset="-128"/>
              </a:rPr>
              <a:t>、「減ったが元に戻りつつある」以上が</a:t>
            </a:r>
            <a:r>
              <a:rPr lang="en-US" altLang="ja-JP" dirty="0">
                <a:solidFill>
                  <a:srgbClr val="7F7F7F"/>
                </a:solidFill>
                <a:latin typeface="游明朝" panose="02020400000000000000" pitchFamily="18" charset="-128"/>
                <a:ea typeface="游明朝" panose="02020400000000000000" pitchFamily="18" charset="-128"/>
              </a:rPr>
              <a:t>83%</a:t>
            </a:r>
            <a:r>
              <a:rPr lang="ja-JP" altLang="en-US" dirty="0">
                <a:solidFill>
                  <a:srgbClr val="7F7F7F"/>
                </a:solidFill>
                <a:latin typeface="游明朝" panose="02020400000000000000" pitchFamily="18" charset="-128"/>
                <a:ea typeface="游明朝" panose="02020400000000000000" pitchFamily="18" charset="-128"/>
              </a:rPr>
              <a:t>であり、タクシー利用はコロナ禍前に戻りつつある。</a:t>
            </a:r>
            <a:br>
              <a:rPr lang="en-US" altLang="ja-JP" dirty="0">
                <a:solidFill>
                  <a:srgbClr val="7F7F7F"/>
                </a:solidFill>
                <a:latin typeface="游明朝" panose="02020400000000000000" pitchFamily="18" charset="-128"/>
                <a:ea typeface="游明朝" panose="02020400000000000000" pitchFamily="18" charset="-128"/>
              </a:rPr>
            </a:br>
            <a:r>
              <a:rPr lang="en-US" altLang="ja-JP" dirty="0">
                <a:solidFill>
                  <a:srgbClr val="7F7F7F"/>
                </a:solidFill>
                <a:latin typeface="游明朝" panose="02020400000000000000" pitchFamily="18" charset="-128"/>
                <a:ea typeface="游明朝" panose="02020400000000000000" pitchFamily="18" charset="-128"/>
              </a:rPr>
              <a:t>2020</a:t>
            </a:r>
            <a:r>
              <a:rPr lang="ja-JP" altLang="en-US" dirty="0">
                <a:solidFill>
                  <a:srgbClr val="7F7F7F"/>
                </a:solidFill>
                <a:latin typeface="游明朝" panose="02020400000000000000" pitchFamily="18" charset="-128"/>
                <a:ea typeface="游明朝" panose="02020400000000000000" pitchFamily="18" charset="-128"/>
              </a:rPr>
              <a:t>年</a:t>
            </a:r>
            <a:r>
              <a:rPr lang="en-US" altLang="ja-JP" dirty="0">
                <a:solidFill>
                  <a:srgbClr val="7F7F7F"/>
                </a:solidFill>
                <a:latin typeface="游明朝" panose="02020400000000000000" pitchFamily="18" charset="-128"/>
                <a:ea typeface="游明朝" panose="02020400000000000000" pitchFamily="18" charset="-128"/>
              </a:rPr>
              <a:t>10</a:t>
            </a:r>
            <a:r>
              <a:rPr lang="ja-JP" altLang="en-US" dirty="0">
                <a:solidFill>
                  <a:srgbClr val="7F7F7F"/>
                </a:solidFill>
                <a:latin typeface="游明朝" panose="02020400000000000000" pitchFamily="18" charset="-128"/>
                <a:ea typeface="游明朝" panose="02020400000000000000" pitchFamily="18" charset="-128"/>
              </a:rPr>
              <a:t>月～</a:t>
            </a:r>
            <a:r>
              <a:rPr lang="en-US" altLang="ja-JP" dirty="0">
                <a:solidFill>
                  <a:srgbClr val="7F7F7F"/>
                </a:solidFill>
                <a:latin typeface="游明朝" panose="02020400000000000000" pitchFamily="18" charset="-128"/>
                <a:ea typeface="游明朝" panose="02020400000000000000" pitchFamily="18" charset="-128"/>
              </a:rPr>
              <a:t>12</a:t>
            </a:r>
            <a:r>
              <a:rPr lang="ja-JP" altLang="en-US" dirty="0">
                <a:solidFill>
                  <a:srgbClr val="7F7F7F"/>
                </a:solidFill>
                <a:latin typeface="游明朝" panose="02020400000000000000" pitchFamily="18" charset="-128"/>
                <a:ea typeface="游明朝" panose="02020400000000000000" pitchFamily="18" charset="-128"/>
              </a:rPr>
              <a:t>月の</a:t>
            </a:r>
            <a:r>
              <a:rPr lang="en-US" altLang="ja-JP" dirty="0">
                <a:solidFill>
                  <a:srgbClr val="7F7F7F"/>
                </a:solidFill>
                <a:latin typeface="游明朝" panose="02020400000000000000" pitchFamily="18" charset="-128"/>
                <a:ea typeface="游明朝" panose="02020400000000000000" pitchFamily="18" charset="-128"/>
              </a:rPr>
              <a:t>Premium Video Ads</a:t>
            </a:r>
            <a:r>
              <a:rPr lang="ja-JP" altLang="en-US" dirty="0">
                <a:solidFill>
                  <a:srgbClr val="7F7F7F"/>
                </a:solidFill>
                <a:latin typeface="游明朝" panose="02020400000000000000" pitchFamily="18" charset="-128"/>
                <a:ea typeface="游明朝" panose="02020400000000000000" pitchFamily="18" charset="-128"/>
              </a:rPr>
              <a:t>の表示回数は想定を大きく上回っている。</a:t>
            </a:r>
            <a:endParaRPr kumimoji="1" lang="ja-JP" altLang="en-US" dirty="0"/>
          </a:p>
        </p:txBody>
      </p:sp>
      <p:sp>
        <p:nvSpPr>
          <p:cNvPr id="3" name="テキスト プレースホルダー 2">
            <a:extLst>
              <a:ext uri="{FF2B5EF4-FFF2-40B4-BE49-F238E27FC236}">
                <a16:creationId xmlns:a16="http://schemas.microsoft.com/office/drawing/2014/main" id="{6FA6E09C-D4FE-634D-B640-B86D9B16660D}"/>
              </a:ext>
            </a:extLst>
          </p:cNvPr>
          <p:cNvSpPr>
            <a:spLocks noGrp="1"/>
          </p:cNvSpPr>
          <p:nvPr>
            <p:ph type="body" sz="quarter" idx="10"/>
          </p:nvPr>
        </p:nvSpPr>
        <p:spPr/>
        <p:txBody>
          <a:bodyPr/>
          <a:lstStyle/>
          <a:p>
            <a:pPr>
              <a:defRPr/>
            </a:pPr>
            <a:r>
              <a:rPr lang="ja-JP" altLang="en-US" dirty="0">
                <a:latin typeface="游明朝 Demibold" panose="02020600000000000000" pitchFamily="18" charset="-128"/>
                <a:ea typeface="游明朝 Demibold" panose="02020600000000000000" pitchFamily="18" charset="-128"/>
              </a:rPr>
              <a:t>コロナ禍のタクシー利用実態</a:t>
            </a:r>
          </a:p>
        </p:txBody>
      </p:sp>
      <p:sp>
        <p:nvSpPr>
          <p:cNvPr id="5" name="テキスト ボックス 10">
            <a:extLst>
              <a:ext uri="{FF2B5EF4-FFF2-40B4-BE49-F238E27FC236}">
                <a16:creationId xmlns:a16="http://schemas.microsoft.com/office/drawing/2014/main" id="{72DE136E-6FE1-0E42-B666-69C6EA9B1A83}"/>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7" name="テキスト ボックス 6">
            <a:extLst>
              <a:ext uri="{FF2B5EF4-FFF2-40B4-BE49-F238E27FC236}">
                <a16:creationId xmlns:a16="http://schemas.microsoft.com/office/drawing/2014/main" id="{1FD0984F-B109-2D46-B476-68EC1FCDED0F}"/>
              </a:ext>
            </a:extLst>
          </p:cNvPr>
          <p:cNvSpPr txBox="1"/>
          <p:nvPr/>
        </p:nvSpPr>
        <p:spPr>
          <a:xfrm>
            <a:off x="6532563"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8" name="テキスト ボックス 7">
            <a:extLst>
              <a:ext uri="{FF2B5EF4-FFF2-40B4-BE49-F238E27FC236}">
                <a16:creationId xmlns:a16="http://schemas.microsoft.com/office/drawing/2014/main" id="{644E879C-A528-9646-BFDB-2AA57843738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9" name="テキスト ボックス 8">
            <a:extLst>
              <a:ext uri="{FF2B5EF4-FFF2-40B4-BE49-F238E27FC236}">
                <a16:creationId xmlns:a16="http://schemas.microsoft.com/office/drawing/2014/main" id="{BEDB3AA0-E273-1B43-BB7E-090F99BA2355}"/>
              </a:ext>
            </a:extLst>
          </p:cNvPr>
          <p:cNvSpPr txBox="1"/>
          <p:nvPr/>
        </p:nvSpPr>
        <p:spPr>
          <a:xfrm>
            <a:off x="6524183"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11" name="テキスト ボックス 10">
            <a:extLst>
              <a:ext uri="{FF2B5EF4-FFF2-40B4-BE49-F238E27FC236}">
                <a16:creationId xmlns:a16="http://schemas.microsoft.com/office/drawing/2014/main" id="{A1250082-1E25-3A42-B988-1C1732B82822}"/>
              </a:ext>
            </a:extLst>
          </p:cNvPr>
          <p:cNvSpPr txBox="1"/>
          <p:nvPr/>
        </p:nvSpPr>
        <p:spPr>
          <a:xfrm>
            <a:off x="7370764"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28%</a:t>
            </a:r>
          </a:p>
        </p:txBody>
      </p:sp>
      <p:sp>
        <p:nvSpPr>
          <p:cNvPr id="12" name="テキスト ボックス 11">
            <a:extLst>
              <a:ext uri="{FF2B5EF4-FFF2-40B4-BE49-F238E27FC236}">
                <a16:creationId xmlns:a16="http://schemas.microsoft.com/office/drawing/2014/main" id="{78E681E5-5EA9-3A41-9682-54EC51EC0CD4}"/>
              </a:ext>
            </a:extLst>
          </p:cNvPr>
          <p:cNvSpPr txBox="1"/>
          <p:nvPr/>
        </p:nvSpPr>
        <p:spPr>
          <a:xfrm>
            <a:off x="8241859"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32%</a:t>
            </a:r>
          </a:p>
        </p:txBody>
      </p:sp>
      <p:sp>
        <p:nvSpPr>
          <p:cNvPr id="13" name="テキスト ボックス 12">
            <a:extLst>
              <a:ext uri="{FF2B5EF4-FFF2-40B4-BE49-F238E27FC236}">
                <a16:creationId xmlns:a16="http://schemas.microsoft.com/office/drawing/2014/main" id="{EB737BDF-0333-8748-BCC0-B59A225B39F0}"/>
              </a:ext>
            </a:extLst>
          </p:cNvPr>
          <p:cNvSpPr txBox="1"/>
          <p:nvPr/>
        </p:nvSpPr>
        <p:spPr>
          <a:xfrm>
            <a:off x="8928100" y="4688626"/>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15" name="テキスト ボックス 14">
            <a:extLst>
              <a:ext uri="{FF2B5EF4-FFF2-40B4-BE49-F238E27FC236}">
                <a16:creationId xmlns:a16="http://schemas.microsoft.com/office/drawing/2014/main" id="{DC255EBA-01B2-3140-9D4F-888FAFF5B06B}"/>
              </a:ext>
            </a:extLst>
          </p:cNvPr>
          <p:cNvSpPr txBox="1"/>
          <p:nvPr/>
        </p:nvSpPr>
        <p:spPr>
          <a:xfrm>
            <a:off x="7507287"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32%</a:t>
            </a:r>
          </a:p>
        </p:txBody>
      </p:sp>
      <p:sp>
        <p:nvSpPr>
          <p:cNvPr id="16" name="テキスト ボックス 15">
            <a:extLst>
              <a:ext uri="{FF2B5EF4-FFF2-40B4-BE49-F238E27FC236}">
                <a16:creationId xmlns:a16="http://schemas.microsoft.com/office/drawing/2014/main" id="{945A9465-93C2-2B4F-8680-89226CD19036}"/>
              </a:ext>
            </a:extLst>
          </p:cNvPr>
          <p:cNvSpPr txBox="1"/>
          <p:nvPr/>
        </p:nvSpPr>
        <p:spPr>
          <a:xfrm>
            <a:off x="8289131"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17" name="テキスト ボックス 16">
            <a:extLst>
              <a:ext uri="{FF2B5EF4-FFF2-40B4-BE49-F238E27FC236}">
                <a16:creationId xmlns:a16="http://schemas.microsoft.com/office/drawing/2014/main" id="{6F0EA551-68B0-8B4F-A6E8-5A7E9FFDE594}"/>
              </a:ext>
            </a:extLst>
          </p:cNvPr>
          <p:cNvSpPr txBox="1"/>
          <p:nvPr/>
        </p:nvSpPr>
        <p:spPr>
          <a:xfrm>
            <a:off x="8905875" y="4866426"/>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grpSp>
        <p:nvGrpSpPr>
          <p:cNvPr id="18" name="グループ化 27">
            <a:extLst>
              <a:ext uri="{FF2B5EF4-FFF2-40B4-BE49-F238E27FC236}">
                <a16:creationId xmlns:a16="http://schemas.microsoft.com/office/drawing/2014/main" id="{EDB1E436-B076-3043-8632-F0A67D4632F2}"/>
              </a:ext>
            </a:extLst>
          </p:cNvPr>
          <p:cNvGrpSpPr>
            <a:grpSpLocks/>
          </p:cNvGrpSpPr>
          <p:nvPr/>
        </p:nvGrpSpPr>
        <p:grpSpPr bwMode="auto">
          <a:xfrm>
            <a:off x="8304507" y="1182588"/>
            <a:ext cx="1082675" cy="841258"/>
            <a:chOff x="1791797" y="1893086"/>
            <a:chExt cx="1082419" cy="840477"/>
          </a:xfrm>
        </p:grpSpPr>
        <p:sp>
          <p:nvSpPr>
            <p:cNvPr id="19" name="正方形/長方形 18">
              <a:extLst>
                <a:ext uri="{FF2B5EF4-FFF2-40B4-BE49-F238E27FC236}">
                  <a16:creationId xmlns:a16="http://schemas.microsoft.com/office/drawing/2014/main" id="{9DCB4669-43FD-0047-B245-249FDB84B712}"/>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0" name="正方形/長方形 97">
              <a:extLst>
                <a:ext uri="{FF2B5EF4-FFF2-40B4-BE49-F238E27FC236}">
                  <a16:creationId xmlns:a16="http://schemas.microsoft.com/office/drawing/2014/main" id="{64E494B6-6977-E645-A975-AEBFB2C6A6FF}"/>
                </a:ext>
              </a:extLst>
            </p:cNvPr>
            <p:cNvSpPr>
              <a:spLocks noChangeArrowheads="1"/>
            </p:cNvSpPr>
            <p:nvPr/>
          </p:nvSpPr>
          <p:spPr bwMode="auto">
            <a:xfrm>
              <a:off x="1912111" y="1893086"/>
              <a:ext cx="723104"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増えた</a:t>
              </a:r>
            </a:p>
          </p:txBody>
        </p:sp>
      </p:grpSp>
      <p:grpSp>
        <p:nvGrpSpPr>
          <p:cNvPr id="21" name="グループ化 30">
            <a:extLst>
              <a:ext uri="{FF2B5EF4-FFF2-40B4-BE49-F238E27FC236}">
                <a16:creationId xmlns:a16="http://schemas.microsoft.com/office/drawing/2014/main" id="{1A2E3F00-55D8-854A-8591-5F656C74F4B7}"/>
              </a:ext>
            </a:extLst>
          </p:cNvPr>
          <p:cNvGrpSpPr>
            <a:grpSpLocks/>
          </p:cNvGrpSpPr>
          <p:nvPr/>
        </p:nvGrpSpPr>
        <p:grpSpPr bwMode="auto">
          <a:xfrm>
            <a:off x="6768931" y="1976191"/>
            <a:ext cx="1667348" cy="1196532"/>
            <a:chOff x="2596957" y="1886760"/>
            <a:chExt cx="1668755" cy="1196950"/>
          </a:xfrm>
        </p:grpSpPr>
        <p:sp>
          <p:nvSpPr>
            <p:cNvPr id="22" name="正方形/長方形 99">
              <a:extLst>
                <a:ext uri="{FF2B5EF4-FFF2-40B4-BE49-F238E27FC236}">
                  <a16:creationId xmlns:a16="http://schemas.microsoft.com/office/drawing/2014/main" id="{395F62A7-DA4B-B946-BE80-192AAB0A2702}"/>
                </a:ext>
              </a:extLst>
            </p:cNvPr>
            <p:cNvSpPr>
              <a:spLocks noChangeArrowheads="1"/>
            </p:cNvSpPr>
            <p:nvPr/>
          </p:nvSpPr>
          <p:spPr bwMode="auto">
            <a:xfrm>
              <a:off x="2596957" y="1886760"/>
              <a:ext cx="1668755" cy="92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タクシー利用</a:t>
              </a:r>
            </a:p>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回復傾向</a:t>
              </a:r>
            </a:p>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約</a:t>
              </a:r>
              <a:r>
                <a:rPr lang="en-US" altLang="ja-JP" b="1" dirty="0">
                  <a:solidFill>
                    <a:srgbClr val="0A1239"/>
                  </a:solidFill>
                  <a:latin typeface="游明朝 Demibold" panose="02020600000000000000" pitchFamily="18" charset="-128"/>
                  <a:ea typeface="游明朝 Demibold" panose="02020600000000000000" pitchFamily="18" charset="-128"/>
                </a:rPr>
                <a:t>80%</a:t>
              </a:r>
              <a:endParaRPr lang="ja-JP" altLang="en-US" b="1">
                <a:solidFill>
                  <a:srgbClr val="0A1239"/>
                </a:solidFill>
                <a:latin typeface="游明朝 Demibold" panose="02020600000000000000" pitchFamily="18" charset="-128"/>
                <a:ea typeface="游明朝 Demibold" panose="02020600000000000000" pitchFamily="18" charset="-128"/>
              </a:endParaRPr>
            </a:p>
          </p:txBody>
        </p:sp>
        <p:sp>
          <p:nvSpPr>
            <p:cNvPr id="23" name="正方形/長方形 100">
              <a:extLst>
                <a:ext uri="{FF2B5EF4-FFF2-40B4-BE49-F238E27FC236}">
                  <a16:creationId xmlns:a16="http://schemas.microsoft.com/office/drawing/2014/main" id="{ADE1B15D-1163-1046-A98E-2C2A9874F53F}"/>
                </a:ext>
              </a:extLst>
            </p:cNvPr>
            <p:cNvSpPr>
              <a:spLocks noChangeArrowheads="1"/>
            </p:cNvSpPr>
            <p:nvPr/>
          </p:nvSpPr>
          <p:spPr bwMode="auto">
            <a:xfrm>
              <a:off x="2819617" y="2775760"/>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4" name="グループ化 33">
            <a:extLst>
              <a:ext uri="{FF2B5EF4-FFF2-40B4-BE49-F238E27FC236}">
                <a16:creationId xmlns:a16="http://schemas.microsoft.com/office/drawing/2014/main" id="{40ACAE9F-07E0-5C4D-A366-8C485CE7A4C2}"/>
              </a:ext>
            </a:extLst>
          </p:cNvPr>
          <p:cNvGrpSpPr>
            <a:grpSpLocks/>
          </p:cNvGrpSpPr>
          <p:nvPr/>
        </p:nvGrpSpPr>
        <p:grpSpPr bwMode="auto">
          <a:xfrm>
            <a:off x="7382194" y="3419845"/>
            <a:ext cx="1620956" cy="845268"/>
            <a:chOff x="808218" y="2625747"/>
            <a:chExt cx="1620571" cy="845354"/>
          </a:xfrm>
        </p:grpSpPr>
        <p:sp>
          <p:nvSpPr>
            <p:cNvPr id="25" name="正方形/長方形 24">
              <a:extLst>
                <a:ext uri="{FF2B5EF4-FFF2-40B4-BE49-F238E27FC236}">
                  <a16:creationId xmlns:a16="http://schemas.microsoft.com/office/drawing/2014/main" id="{AD002DC2-D579-7F4C-B4D4-AF99D64AAB83}"/>
                </a:ext>
              </a:extLst>
            </p:cNvPr>
            <p:cNvSpPr/>
            <p:nvPr/>
          </p:nvSpPr>
          <p:spPr>
            <a:xfrm>
              <a:off x="1158792" y="2839212"/>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29</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6" name="正方形/長方形 103">
              <a:extLst>
                <a:ext uri="{FF2B5EF4-FFF2-40B4-BE49-F238E27FC236}">
                  <a16:creationId xmlns:a16="http://schemas.microsoft.com/office/drawing/2014/main" id="{04461F4A-9363-D74A-A6BE-C76A8875667D}"/>
                </a:ext>
              </a:extLst>
            </p:cNvPr>
            <p:cNvSpPr>
              <a:spLocks noChangeArrowheads="1"/>
            </p:cNvSpPr>
            <p:nvPr/>
          </p:nvSpPr>
          <p:spPr bwMode="auto">
            <a:xfrm>
              <a:off x="808218" y="2625747"/>
              <a:ext cx="162057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前の水準に戻った</a:t>
              </a:r>
            </a:p>
          </p:txBody>
        </p:sp>
      </p:grpSp>
      <p:grpSp>
        <p:nvGrpSpPr>
          <p:cNvPr id="30" name="グループ化 39">
            <a:extLst>
              <a:ext uri="{FF2B5EF4-FFF2-40B4-BE49-F238E27FC236}">
                <a16:creationId xmlns:a16="http://schemas.microsoft.com/office/drawing/2014/main" id="{59F34F5A-EB01-E841-925F-E06B4AFA818A}"/>
              </a:ext>
            </a:extLst>
          </p:cNvPr>
          <p:cNvGrpSpPr>
            <a:grpSpLocks/>
          </p:cNvGrpSpPr>
          <p:nvPr/>
        </p:nvGrpSpPr>
        <p:grpSpPr bwMode="auto">
          <a:xfrm>
            <a:off x="5567719" y="2378355"/>
            <a:ext cx="1287626" cy="951172"/>
            <a:chOff x="1477880" y="1324809"/>
            <a:chExt cx="1287322" cy="951935"/>
          </a:xfrm>
        </p:grpSpPr>
        <p:sp>
          <p:nvSpPr>
            <p:cNvPr id="31" name="正方形/長方形 30">
              <a:extLst>
                <a:ext uri="{FF2B5EF4-FFF2-40B4-BE49-F238E27FC236}">
                  <a16:creationId xmlns:a16="http://schemas.microsoft.com/office/drawing/2014/main" id="{46943CD9-4396-D944-B894-AA5E17DBAD3F}"/>
                </a:ext>
              </a:extLst>
            </p:cNvPr>
            <p:cNvSpPr/>
            <p:nvPr/>
          </p:nvSpPr>
          <p:spPr>
            <a:xfrm>
              <a:off x="1682783" y="1646001"/>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32" name="正方形/長方形 109">
              <a:extLst>
                <a:ext uri="{FF2B5EF4-FFF2-40B4-BE49-F238E27FC236}">
                  <a16:creationId xmlns:a16="http://schemas.microsoft.com/office/drawing/2014/main" id="{2D2072D6-EB53-7749-A0C6-34A09B68E617}"/>
                </a:ext>
              </a:extLst>
            </p:cNvPr>
            <p:cNvSpPr>
              <a:spLocks noChangeArrowheads="1"/>
            </p:cNvSpPr>
            <p:nvPr/>
          </p:nvSpPr>
          <p:spPr bwMode="auto">
            <a:xfrm>
              <a:off x="1477880" y="1324809"/>
              <a:ext cx="1210302" cy="40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b="1" dirty="0">
                  <a:solidFill>
                    <a:schemeClr val="bg1"/>
                  </a:solidFill>
                  <a:latin typeface="游明朝 Demibold" panose="02020600000000000000" pitchFamily="18" charset="-128"/>
                  <a:ea typeface="游明朝 Demibold" panose="02020600000000000000" pitchFamily="18" charset="-128"/>
                </a:rPr>
                <a:t>前よりも減ったが</a:t>
              </a:r>
              <a:endParaRPr lang="en-US" altLang="ja-JP" sz="1000" b="1" dirty="0">
                <a:solidFill>
                  <a:schemeClr val="bg1"/>
                </a:solidFill>
                <a:latin typeface="游明朝 Demibold" panose="02020600000000000000" pitchFamily="18" charset="-128"/>
                <a:ea typeface="游明朝 Demibold" panose="02020600000000000000" pitchFamily="18" charset="-128"/>
              </a:endParaRPr>
            </a:p>
            <a:p>
              <a:pPr algn="ctr" eaLnBrk="1" hangingPunct="1"/>
              <a:r>
                <a:rPr lang="ja-JP" altLang="en-US" sz="1000" b="1" dirty="0">
                  <a:solidFill>
                    <a:schemeClr val="bg1"/>
                  </a:solidFill>
                  <a:latin typeface="游明朝 Demibold" panose="02020600000000000000" pitchFamily="18" charset="-128"/>
                  <a:ea typeface="游明朝 Demibold" panose="02020600000000000000" pitchFamily="18" charset="-128"/>
                </a:rPr>
                <a:t>戻りつつある</a:t>
              </a:r>
            </a:p>
          </p:txBody>
        </p:sp>
      </p:grpSp>
      <p:grpSp>
        <p:nvGrpSpPr>
          <p:cNvPr id="33" name="グループ化 42">
            <a:extLst>
              <a:ext uri="{FF2B5EF4-FFF2-40B4-BE49-F238E27FC236}">
                <a16:creationId xmlns:a16="http://schemas.microsoft.com/office/drawing/2014/main" id="{DCCC3C44-1A0D-FF4F-B1D3-394428DEAE91}"/>
              </a:ext>
            </a:extLst>
          </p:cNvPr>
          <p:cNvGrpSpPr>
            <a:grpSpLocks/>
          </p:cNvGrpSpPr>
          <p:nvPr/>
        </p:nvGrpSpPr>
        <p:grpSpPr bwMode="auto">
          <a:xfrm>
            <a:off x="6372225" y="850722"/>
            <a:ext cx="1082675" cy="850748"/>
            <a:chOff x="1791797" y="1883618"/>
            <a:chExt cx="1082419" cy="849945"/>
          </a:xfrm>
        </p:grpSpPr>
        <p:sp>
          <p:nvSpPr>
            <p:cNvPr id="34" name="正方形/長方形 33">
              <a:extLst>
                <a:ext uri="{FF2B5EF4-FFF2-40B4-BE49-F238E27FC236}">
                  <a16:creationId xmlns:a16="http://schemas.microsoft.com/office/drawing/2014/main" id="{060C4BDA-722B-2A40-82FE-7C0B81AF12A8}"/>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35" name="正方形/長方形 112">
              <a:extLst>
                <a:ext uri="{FF2B5EF4-FFF2-40B4-BE49-F238E27FC236}">
                  <a16:creationId xmlns:a16="http://schemas.microsoft.com/office/drawing/2014/main" id="{B12530AC-A27A-FD4D-BE2C-ADD874BCCC27}"/>
                </a:ext>
              </a:extLst>
            </p:cNvPr>
            <p:cNvSpPr>
              <a:spLocks noChangeArrowheads="1"/>
            </p:cNvSpPr>
            <p:nvPr/>
          </p:nvSpPr>
          <p:spPr bwMode="auto">
            <a:xfrm>
              <a:off x="1968830" y="1883618"/>
              <a:ext cx="723104"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減った</a:t>
              </a:r>
            </a:p>
          </p:txBody>
        </p:sp>
      </p:grpSp>
      <p:sp>
        <p:nvSpPr>
          <p:cNvPr id="37" name="テキスト ボックス 11">
            <a:extLst>
              <a:ext uri="{FF2B5EF4-FFF2-40B4-BE49-F238E27FC236}">
                <a16:creationId xmlns:a16="http://schemas.microsoft.com/office/drawing/2014/main" id="{9F8F87C2-A65A-8949-914D-592E6939B6CB}"/>
              </a:ext>
            </a:extLst>
          </p:cNvPr>
          <p:cNvSpPr txBox="1">
            <a:spLocks noChangeArrowheads="1"/>
          </p:cNvSpPr>
          <p:nvPr/>
        </p:nvSpPr>
        <p:spPr bwMode="auto">
          <a:xfrm>
            <a:off x="461357" y="746387"/>
            <a:ext cx="5228413" cy="113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400" b="1" dirty="0">
                <a:solidFill>
                  <a:srgbClr val="2B3A5B"/>
                </a:solidFill>
                <a:latin typeface="游明朝" panose="02020400000000000000" pitchFamily="18" charset="-128"/>
                <a:ea typeface="游明朝" panose="02020400000000000000" pitchFamily="18" charset="-128"/>
              </a:rPr>
              <a:t>あなたの直近</a:t>
            </a:r>
            <a:r>
              <a:rPr lang="en-US" altLang="ja-JP" sz="1400" b="1" dirty="0">
                <a:solidFill>
                  <a:srgbClr val="2B3A5B"/>
                </a:solidFill>
                <a:latin typeface="游明朝" panose="02020400000000000000" pitchFamily="18" charset="-128"/>
                <a:ea typeface="游明朝" panose="02020400000000000000" pitchFamily="18" charset="-128"/>
              </a:rPr>
              <a:t>1</a:t>
            </a:r>
            <a:r>
              <a:rPr lang="ja-JP" altLang="en-US" sz="1400" b="1" dirty="0">
                <a:solidFill>
                  <a:srgbClr val="2B3A5B"/>
                </a:solidFill>
                <a:latin typeface="游明朝" panose="02020400000000000000" pitchFamily="18" charset="-128"/>
                <a:ea typeface="游明朝" panose="02020400000000000000" pitchFamily="18" charset="-128"/>
              </a:rPr>
              <a:t>ヶ月間</a:t>
            </a:r>
            <a:r>
              <a:rPr lang="en-US" altLang="ja-JP" sz="1400" b="1" dirty="0">
                <a:solidFill>
                  <a:srgbClr val="2B3A5B"/>
                </a:solidFill>
                <a:latin typeface="游明朝" panose="02020400000000000000" pitchFamily="18" charset="-128"/>
                <a:ea typeface="游明朝" panose="02020400000000000000" pitchFamily="18" charset="-128"/>
              </a:rPr>
              <a:t>(※)</a:t>
            </a:r>
            <a:r>
              <a:rPr lang="ja-JP" altLang="en-US" sz="1400" b="1" dirty="0">
                <a:solidFill>
                  <a:srgbClr val="2B3A5B"/>
                </a:solidFill>
                <a:latin typeface="游明朝" panose="02020400000000000000" pitchFamily="18" charset="-128"/>
                <a:ea typeface="游明朝" panose="02020400000000000000" pitchFamily="18" charset="-128"/>
              </a:rPr>
              <a:t>のタクシー利用頻度は、</a:t>
            </a:r>
          </a:p>
          <a:p>
            <a:pPr eaLnBrk="1" hangingPunct="1">
              <a:lnSpc>
                <a:spcPct val="130000"/>
              </a:lnSpc>
            </a:pPr>
            <a:r>
              <a:rPr lang="ja-JP" altLang="en-US" sz="1400" b="1" dirty="0">
                <a:solidFill>
                  <a:srgbClr val="2B3A5B"/>
                </a:solidFill>
                <a:latin typeface="游明朝" panose="02020400000000000000" pitchFamily="18" charset="-128"/>
                <a:ea typeface="游明朝" panose="02020400000000000000" pitchFamily="18" charset="-128"/>
              </a:rPr>
              <a:t>「コロナ禍」が始まる前と比べてどのように変化しましたか？</a:t>
            </a:r>
          </a:p>
          <a:p>
            <a:pPr eaLnBrk="1" hangingPunct="1">
              <a:lnSpc>
                <a:spcPct val="130000"/>
              </a:lnSpc>
            </a:pPr>
            <a:r>
              <a:rPr lang="ja-JP" altLang="en-US" sz="1400" b="1" dirty="0">
                <a:solidFill>
                  <a:srgbClr val="2B3A5B"/>
                </a:solidFill>
                <a:latin typeface="游明朝" panose="02020400000000000000" pitchFamily="18" charset="-128"/>
                <a:ea typeface="游明朝" panose="02020400000000000000" pitchFamily="18" charset="-128"/>
              </a:rPr>
              <a:t>最も当てはまるものをお答えください。</a:t>
            </a:r>
            <a:endParaRPr lang="en-US" altLang="ja-JP" sz="1400" b="1" dirty="0">
              <a:solidFill>
                <a:srgbClr val="2B3A5B"/>
              </a:solidFill>
              <a:latin typeface="游明朝" panose="02020400000000000000" pitchFamily="18" charset="-128"/>
              <a:ea typeface="游明朝" panose="02020400000000000000" pitchFamily="18" charset="-128"/>
            </a:endParaRPr>
          </a:p>
          <a:p>
            <a:pPr eaLnBrk="1" hangingPunct="1">
              <a:lnSpc>
                <a:spcPct val="130000"/>
              </a:lnSpc>
            </a:pPr>
            <a:r>
              <a:rPr lang="en-US" altLang="ja-JP" sz="1100" b="1" dirty="0">
                <a:solidFill>
                  <a:srgbClr val="2B3A5B"/>
                </a:solidFill>
                <a:latin typeface="游明朝" panose="02020400000000000000" pitchFamily="18" charset="-128"/>
                <a:ea typeface="游明朝" panose="02020400000000000000" pitchFamily="18" charset="-128"/>
              </a:rPr>
              <a:t>※2020</a:t>
            </a:r>
            <a:r>
              <a:rPr lang="ja-JP" altLang="en-US" sz="1100" b="1" dirty="0">
                <a:solidFill>
                  <a:srgbClr val="2B3A5B"/>
                </a:solidFill>
                <a:latin typeface="游明朝" panose="02020400000000000000" pitchFamily="18" charset="-128"/>
                <a:ea typeface="游明朝" panose="02020400000000000000" pitchFamily="18" charset="-128"/>
              </a:rPr>
              <a:t>年</a:t>
            </a:r>
            <a:r>
              <a:rPr lang="en-US" altLang="ja-JP" sz="1100" b="1" dirty="0">
                <a:solidFill>
                  <a:srgbClr val="2B3A5B"/>
                </a:solidFill>
                <a:latin typeface="游明朝" panose="02020400000000000000" pitchFamily="18" charset="-128"/>
                <a:ea typeface="游明朝" panose="02020400000000000000" pitchFamily="18" charset="-128"/>
              </a:rPr>
              <a:t>9</a:t>
            </a:r>
            <a:r>
              <a:rPr lang="ja-JP" altLang="en-US" sz="1100" b="1" dirty="0">
                <a:solidFill>
                  <a:srgbClr val="2B3A5B"/>
                </a:solidFill>
                <a:latin typeface="游明朝" panose="02020400000000000000" pitchFamily="18" charset="-128"/>
                <a:ea typeface="游明朝" panose="02020400000000000000" pitchFamily="18" charset="-128"/>
              </a:rPr>
              <a:t>月時点</a:t>
            </a:r>
            <a:endParaRPr lang="ja-JP" altLang="en-US" sz="1400" b="1" dirty="0">
              <a:solidFill>
                <a:srgbClr val="2B3A5B"/>
              </a:solidFill>
              <a:latin typeface="游明朝" panose="02020400000000000000" pitchFamily="18" charset="-128"/>
              <a:ea typeface="游明朝" panose="02020400000000000000" pitchFamily="18" charset="-128"/>
            </a:endParaRPr>
          </a:p>
        </p:txBody>
      </p:sp>
      <p:sp>
        <p:nvSpPr>
          <p:cNvPr id="38" name="正方形/長方形 12">
            <a:extLst>
              <a:ext uri="{FF2B5EF4-FFF2-40B4-BE49-F238E27FC236}">
                <a16:creationId xmlns:a16="http://schemas.microsoft.com/office/drawing/2014/main" id="{F078EF34-5D73-DA42-84F7-4628FB9EEE27}"/>
              </a:ext>
            </a:extLst>
          </p:cNvPr>
          <p:cNvSpPr>
            <a:spLocks noChangeArrowheads="1"/>
          </p:cNvSpPr>
          <p:nvPr/>
        </p:nvSpPr>
        <p:spPr bwMode="auto">
          <a:xfrm>
            <a:off x="471488" y="310178"/>
            <a:ext cx="15983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 altLang="ja-JP" sz="2000" b="1" dirty="0">
                <a:solidFill>
                  <a:srgbClr val="2B3A5B"/>
                </a:solidFill>
                <a:latin typeface="游明朝 Demibold" panose="02020600000000000000" pitchFamily="18" charset="-128"/>
                <a:ea typeface="游明朝 Demibold" panose="02020600000000000000" pitchFamily="18" charset="-128"/>
              </a:rPr>
              <a:t>Question</a:t>
            </a:r>
            <a:endParaRPr lang="ja-JP" altLang="en-US" sz="2000" b="1">
              <a:solidFill>
                <a:srgbClr val="2B3A5B"/>
              </a:solidFill>
              <a:latin typeface="游明朝 Demibold" panose="02020600000000000000" pitchFamily="18" charset="-128"/>
              <a:ea typeface="游明朝 Demibold" panose="02020600000000000000" pitchFamily="18" charset="-128"/>
            </a:endParaRPr>
          </a:p>
        </p:txBody>
      </p:sp>
      <p:sp>
        <p:nvSpPr>
          <p:cNvPr id="39" name="正方形/長方形 38">
            <a:extLst>
              <a:ext uri="{FF2B5EF4-FFF2-40B4-BE49-F238E27FC236}">
                <a16:creationId xmlns:a16="http://schemas.microsoft.com/office/drawing/2014/main" id="{789FEA3D-3288-AF41-9E97-C6E971331C87}"/>
              </a:ext>
            </a:extLst>
          </p:cNvPr>
          <p:cNvSpPr/>
          <p:nvPr/>
        </p:nvSpPr>
        <p:spPr>
          <a:xfrm>
            <a:off x="471488" y="345887"/>
            <a:ext cx="5124450" cy="327508"/>
          </a:xfrm>
          <a:prstGeom prst="rect">
            <a:avLst/>
          </a:prstGeom>
          <a:noFill/>
          <a:ln w="19050">
            <a:solidFill>
              <a:srgbClr val="2B3A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48" name="テキスト ボックス 11">
            <a:extLst>
              <a:ext uri="{FF2B5EF4-FFF2-40B4-BE49-F238E27FC236}">
                <a16:creationId xmlns:a16="http://schemas.microsoft.com/office/drawing/2014/main" id="{D6E99278-F8BB-4F55-8A07-5D1092D61D95}"/>
              </a:ext>
            </a:extLst>
          </p:cNvPr>
          <p:cNvSpPr txBox="1">
            <a:spLocks noChangeArrowheads="1"/>
          </p:cNvSpPr>
          <p:nvPr/>
        </p:nvSpPr>
        <p:spPr bwMode="auto">
          <a:xfrm>
            <a:off x="544258" y="2130104"/>
            <a:ext cx="4789742" cy="7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b="1" dirty="0">
                <a:solidFill>
                  <a:srgbClr val="2B3A5B"/>
                </a:solidFill>
                <a:latin typeface="游明朝" panose="02020400000000000000" pitchFamily="18" charset="-128"/>
                <a:ea typeface="游明朝" panose="02020400000000000000" pitchFamily="18" charset="-128"/>
              </a:rPr>
              <a:t>参考）</a:t>
            </a:r>
            <a:endParaRPr lang="en-US" altLang="ja-JP" sz="1200" b="1" dirty="0">
              <a:solidFill>
                <a:srgbClr val="2B3A5B"/>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b="1" dirty="0">
                <a:solidFill>
                  <a:srgbClr val="2B3A5B"/>
                </a:solidFill>
                <a:latin typeface="游明朝" panose="02020400000000000000" pitchFamily="18" charset="-128"/>
                <a:ea typeface="游明朝" panose="02020400000000000000" pitchFamily="18" charset="-128"/>
              </a:rPr>
              <a:t>2020</a:t>
            </a:r>
            <a:r>
              <a:rPr lang="ja-JP" altLang="en-US" sz="1200" b="1" dirty="0">
                <a:solidFill>
                  <a:srgbClr val="2B3A5B"/>
                </a:solidFill>
                <a:latin typeface="游明朝" panose="02020400000000000000" pitchFamily="18" charset="-128"/>
                <a:ea typeface="游明朝" panose="02020400000000000000" pitchFamily="18" charset="-128"/>
              </a:rPr>
              <a:t>年</a:t>
            </a:r>
            <a:r>
              <a:rPr lang="en-US" altLang="ja-JP" sz="1200" b="1" dirty="0">
                <a:solidFill>
                  <a:srgbClr val="2B3A5B"/>
                </a:solidFill>
                <a:latin typeface="游明朝" panose="02020400000000000000" pitchFamily="18" charset="-128"/>
                <a:ea typeface="游明朝" panose="02020400000000000000" pitchFamily="18" charset="-128"/>
              </a:rPr>
              <a:t>10</a:t>
            </a:r>
            <a:r>
              <a:rPr lang="ja-JP" altLang="en-US" sz="1200" b="1" dirty="0">
                <a:solidFill>
                  <a:srgbClr val="2B3A5B"/>
                </a:solidFill>
                <a:latin typeface="游明朝" panose="02020400000000000000" pitchFamily="18" charset="-128"/>
                <a:ea typeface="游明朝" panose="02020400000000000000" pitchFamily="18" charset="-128"/>
              </a:rPr>
              <a:t>月～</a:t>
            </a:r>
            <a:r>
              <a:rPr lang="en-US" altLang="ja-JP" sz="1200" b="1" dirty="0">
                <a:solidFill>
                  <a:srgbClr val="2B3A5B"/>
                </a:solidFill>
                <a:latin typeface="游明朝" panose="02020400000000000000" pitchFamily="18" charset="-128"/>
                <a:ea typeface="游明朝" panose="02020400000000000000" pitchFamily="18" charset="-128"/>
              </a:rPr>
              <a:t>12</a:t>
            </a:r>
            <a:r>
              <a:rPr lang="ja-JP" altLang="en-US" sz="1200" b="1" dirty="0">
                <a:solidFill>
                  <a:srgbClr val="2B3A5B"/>
                </a:solidFill>
                <a:latin typeface="游明朝" panose="02020400000000000000" pitchFamily="18" charset="-128"/>
                <a:ea typeface="游明朝" panose="02020400000000000000" pitchFamily="18" charset="-128"/>
              </a:rPr>
              <a:t>月の</a:t>
            </a:r>
            <a:r>
              <a:rPr lang="en-US" altLang="ja-JP" sz="1200" b="1" dirty="0">
                <a:solidFill>
                  <a:srgbClr val="2B3A5B"/>
                </a:solidFill>
                <a:latin typeface="游明朝" panose="02020400000000000000" pitchFamily="18" charset="-128"/>
                <a:ea typeface="游明朝" panose="02020400000000000000" pitchFamily="18" charset="-128"/>
              </a:rPr>
              <a:t>Premium Video Ads</a:t>
            </a:r>
            <a:r>
              <a:rPr lang="ja-JP" altLang="en-US" sz="1200" b="1" dirty="0">
                <a:solidFill>
                  <a:srgbClr val="2B3A5B"/>
                </a:solidFill>
                <a:latin typeface="游明朝" panose="02020400000000000000" pitchFamily="18" charset="-128"/>
                <a:ea typeface="游明朝" panose="02020400000000000000" pitchFamily="18" charset="-128"/>
              </a:rPr>
              <a:t>の表示回数推移</a:t>
            </a:r>
            <a:endParaRPr lang="en-US" altLang="ja-JP" sz="1200" b="1" dirty="0">
              <a:solidFill>
                <a:srgbClr val="2B3A5B"/>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b="1" dirty="0">
                <a:solidFill>
                  <a:srgbClr val="2B3A5B"/>
                </a:solidFill>
                <a:latin typeface="游明朝" panose="02020400000000000000" pitchFamily="18" charset="-128"/>
                <a:ea typeface="游明朝" panose="02020400000000000000" pitchFamily="18" charset="-128"/>
              </a:rPr>
              <a:t>想定表示回数（</a:t>
            </a:r>
            <a:r>
              <a:rPr lang="en-US" altLang="ja-JP" sz="1200" b="1" dirty="0">
                <a:solidFill>
                  <a:srgbClr val="2B3A5B"/>
                </a:solidFill>
                <a:latin typeface="游明朝" panose="02020400000000000000" pitchFamily="18" charset="-128"/>
                <a:ea typeface="游明朝" panose="02020400000000000000" pitchFamily="18" charset="-128"/>
              </a:rPr>
              <a:t>320</a:t>
            </a:r>
            <a:r>
              <a:rPr lang="ja-JP" altLang="en-US" sz="1200" b="1" dirty="0">
                <a:solidFill>
                  <a:srgbClr val="2B3A5B"/>
                </a:solidFill>
                <a:latin typeface="游明朝" panose="02020400000000000000" pitchFamily="18" charset="-128"/>
                <a:ea typeface="游明朝" panose="02020400000000000000" pitchFamily="18" charset="-128"/>
              </a:rPr>
              <a:t>万</a:t>
            </a:r>
            <a:r>
              <a:rPr lang="en-US" altLang="ja-JP" sz="1200" b="1" dirty="0">
                <a:solidFill>
                  <a:srgbClr val="2B3A5B"/>
                </a:solidFill>
                <a:latin typeface="游明朝" panose="02020400000000000000" pitchFamily="18" charset="-128"/>
                <a:ea typeface="游明朝" panose="02020400000000000000" pitchFamily="18" charset="-128"/>
              </a:rPr>
              <a:t>imp</a:t>
            </a:r>
            <a:r>
              <a:rPr lang="ja-JP" altLang="en-US" sz="1200" b="1" dirty="0">
                <a:solidFill>
                  <a:srgbClr val="2B3A5B"/>
                </a:solidFill>
                <a:latin typeface="游明朝" panose="02020400000000000000" pitchFamily="18" charset="-128"/>
                <a:ea typeface="游明朝" panose="02020400000000000000" pitchFamily="18" charset="-128"/>
              </a:rPr>
              <a:t>）を大きく上回っています</a:t>
            </a:r>
            <a:endParaRPr lang="en-US" altLang="ja-JP" sz="1200" b="1" dirty="0">
              <a:solidFill>
                <a:srgbClr val="2B3A5B"/>
              </a:solidFill>
              <a:latin typeface="游明朝" panose="02020400000000000000" pitchFamily="18" charset="-128"/>
              <a:ea typeface="游明朝" panose="02020400000000000000" pitchFamily="18" charset="-128"/>
            </a:endParaRPr>
          </a:p>
        </p:txBody>
      </p:sp>
      <p:pic>
        <p:nvPicPr>
          <p:cNvPr id="6" name="図 5">
            <a:extLst>
              <a:ext uri="{FF2B5EF4-FFF2-40B4-BE49-F238E27FC236}">
                <a16:creationId xmlns:a16="http://schemas.microsoft.com/office/drawing/2014/main" id="{0E1B612A-09ED-4BFF-87E1-2C8E3BECF008}"/>
              </a:ext>
            </a:extLst>
          </p:cNvPr>
          <p:cNvPicPr>
            <a:picLocks noChangeAspect="1"/>
          </p:cNvPicPr>
          <p:nvPr/>
        </p:nvPicPr>
        <p:blipFill>
          <a:blip r:embed="rId3"/>
          <a:stretch>
            <a:fillRect/>
          </a:stretch>
        </p:blipFill>
        <p:spPr>
          <a:xfrm>
            <a:off x="601801" y="3014408"/>
            <a:ext cx="3865424" cy="2392882"/>
          </a:xfrm>
          <a:prstGeom prst="rect">
            <a:avLst/>
          </a:prstGeom>
        </p:spPr>
      </p:pic>
      <p:cxnSp>
        <p:nvCxnSpPr>
          <p:cNvPr id="27" name="直線コネクタ 26">
            <a:extLst>
              <a:ext uri="{FF2B5EF4-FFF2-40B4-BE49-F238E27FC236}">
                <a16:creationId xmlns:a16="http://schemas.microsoft.com/office/drawing/2014/main" id="{D7DF3985-DA06-4DDA-A20E-7E3B2E495CDE}"/>
              </a:ext>
            </a:extLst>
          </p:cNvPr>
          <p:cNvCxnSpPr/>
          <p:nvPr/>
        </p:nvCxnSpPr>
        <p:spPr>
          <a:xfrm>
            <a:off x="1057275" y="3798888"/>
            <a:ext cx="33432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865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dirty="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dirty="0">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CFE5C-E86E-45D8-BDDB-12875428CC06}"/>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商業施設や経済誌、ライフスタイル誌等とコラボレーション。</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都心のタクシーを利用する生活者にとって、興味深いコンテンツを届けます。</a:t>
            </a:r>
          </a:p>
        </p:txBody>
      </p:sp>
      <p:sp>
        <p:nvSpPr>
          <p:cNvPr id="3" name="テキスト プレースホルダー 2">
            <a:extLst>
              <a:ext uri="{FF2B5EF4-FFF2-40B4-BE49-F238E27FC236}">
                <a16:creationId xmlns:a16="http://schemas.microsoft.com/office/drawing/2014/main" id="{E30B75CE-FBC3-4B23-8BAF-D7A1D6B9502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Contents Partner</a:t>
            </a:r>
            <a:endParaRPr>
              <a:latin typeface="游明朝 Demibold" panose="02020600000000000000" pitchFamily="18" charset="-128"/>
              <a:ea typeface="游明朝 Demibold" panose="02020600000000000000" pitchFamily="18" charset="-128"/>
            </a:endParaRPr>
          </a:p>
        </p:txBody>
      </p:sp>
      <p:pic>
        <p:nvPicPr>
          <p:cNvPr id="31748" name="図 20">
            <a:extLst>
              <a:ext uri="{FF2B5EF4-FFF2-40B4-BE49-F238E27FC236}">
                <a16:creationId xmlns:a16="http://schemas.microsoft.com/office/drawing/2014/main" id="{7E0CA74C-6501-418A-8A84-9DD60B314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412" y="1298126"/>
            <a:ext cx="18176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6">
            <a:extLst>
              <a:ext uri="{FF2B5EF4-FFF2-40B4-BE49-F238E27FC236}">
                <a16:creationId xmlns:a16="http://schemas.microsoft.com/office/drawing/2014/main" id="{62345C24-C452-4160-84DB-E7ABC2B093DA}"/>
              </a:ext>
            </a:extLst>
          </p:cNvPr>
          <p:cNvSpPr txBox="1">
            <a:spLocks noChangeArrowheads="1"/>
          </p:cNvSpPr>
          <p:nvPr/>
        </p:nvSpPr>
        <p:spPr bwMode="auto">
          <a:xfrm>
            <a:off x="2243349" y="4491449"/>
            <a:ext cx="46196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Fasu</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6" name="テキスト ボックス 30">
            <a:extLst>
              <a:ext uri="{FF2B5EF4-FFF2-40B4-BE49-F238E27FC236}">
                <a16:creationId xmlns:a16="http://schemas.microsoft.com/office/drawing/2014/main" id="{66F340E7-C6CE-46FE-9D3A-345FD891278F}"/>
              </a:ext>
            </a:extLst>
          </p:cNvPr>
          <p:cNvSpPr txBox="1">
            <a:spLocks noChangeArrowheads="1"/>
          </p:cNvSpPr>
          <p:nvPr/>
        </p:nvSpPr>
        <p:spPr bwMode="auto">
          <a:xfrm>
            <a:off x="1750535" y="2064854"/>
            <a:ext cx="143192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フォーブス ジャパン</a:t>
            </a:r>
          </a:p>
        </p:txBody>
      </p:sp>
      <p:pic>
        <p:nvPicPr>
          <p:cNvPr id="31751" name="図 35">
            <a:extLst>
              <a:ext uri="{FF2B5EF4-FFF2-40B4-BE49-F238E27FC236}">
                <a16:creationId xmlns:a16="http://schemas.microsoft.com/office/drawing/2014/main" id="{AD39EF6C-21BA-4FB2-868A-481C133AE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511" y="1393755"/>
            <a:ext cx="2651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36">
            <a:extLst>
              <a:ext uri="{FF2B5EF4-FFF2-40B4-BE49-F238E27FC236}">
                <a16:creationId xmlns:a16="http://schemas.microsoft.com/office/drawing/2014/main" id="{1202002B-E12B-490B-AF9F-0E7A97BDCD40}"/>
              </a:ext>
            </a:extLst>
          </p:cNvPr>
          <p:cNvSpPr txBox="1">
            <a:spLocks noChangeArrowheads="1"/>
          </p:cNvSpPr>
          <p:nvPr/>
        </p:nvSpPr>
        <p:spPr bwMode="auto">
          <a:xfrm>
            <a:off x="4501461" y="2064854"/>
            <a:ext cx="1665288"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ディスカバー・ジャパン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3" name="図 39">
            <a:extLst>
              <a:ext uri="{FF2B5EF4-FFF2-40B4-BE49-F238E27FC236}">
                <a16:creationId xmlns:a16="http://schemas.microsoft.com/office/drawing/2014/main" id="{91D70BDF-F891-4B75-B8E4-98532BE9CBE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30818" y="1260026"/>
            <a:ext cx="2708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40">
            <a:extLst>
              <a:ext uri="{FF2B5EF4-FFF2-40B4-BE49-F238E27FC236}">
                <a16:creationId xmlns:a16="http://schemas.microsoft.com/office/drawing/2014/main" id="{94599467-E5A3-41A2-AF05-2AB4770E2E47}"/>
              </a:ext>
            </a:extLst>
          </p:cNvPr>
          <p:cNvSpPr txBox="1">
            <a:spLocks noChangeArrowheads="1"/>
          </p:cNvSpPr>
          <p:nvPr/>
        </p:nvSpPr>
        <p:spPr bwMode="auto">
          <a:xfrm>
            <a:off x="7526131" y="2064854"/>
            <a:ext cx="1531937"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ヒルズライフデイリー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5" name="図 3">
            <a:extLst>
              <a:ext uri="{FF2B5EF4-FFF2-40B4-BE49-F238E27FC236}">
                <a16:creationId xmlns:a16="http://schemas.microsoft.com/office/drawing/2014/main" id="{F4BAF9F6-899C-4793-9F69-6E9EFF561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7630" y="3731381"/>
            <a:ext cx="20208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図 5" descr="物体 が含まれている画像&#10;&#10;自動的に生成された説明">
            <a:extLst>
              <a:ext uri="{FF2B5EF4-FFF2-40B4-BE49-F238E27FC236}">
                <a16:creationId xmlns:a16="http://schemas.microsoft.com/office/drawing/2014/main" id="{BA14D54C-83C3-46E2-B546-3F14D9FE9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5305" y="3561519"/>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1">
            <a:extLst>
              <a:ext uri="{FF2B5EF4-FFF2-40B4-BE49-F238E27FC236}">
                <a16:creationId xmlns:a16="http://schemas.microsoft.com/office/drawing/2014/main" id="{F4FB21BB-911D-45A0-ADB9-CBC8BD627C4E}"/>
              </a:ext>
            </a:extLst>
          </p:cNvPr>
          <p:cNvSpPr txBox="1">
            <a:spLocks noChangeArrowheads="1"/>
          </p:cNvSpPr>
          <p:nvPr/>
        </p:nvSpPr>
        <p:spPr bwMode="auto">
          <a:xfrm>
            <a:off x="7651539" y="4491449"/>
            <a:ext cx="1262062"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マキアオンライン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4" name="テキスト ボックス 24">
            <a:extLst>
              <a:ext uri="{FF2B5EF4-FFF2-40B4-BE49-F238E27FC236}">
                <a16:creationId xmlns:a16="http://schemas.microsoft.com/office/drawing/2014/main" id="{E4444068-5164-45D6-B696-C5BF150A9087}"/>
              </a:ext>
            </a:extLst>
          </p:cNvPr>
          <p:cNvSpPr txBox="1">
            <a:spLocks noChangeArrowheads="1"/>
          </p:cNvSpPr>
          <p:nvPr/>
        </p:nvSpPr>
        <p:spPr bwMode="auto">
          <a:xfrm>
            <a:off x="4374460" y="4491449"/>
            <a:ext cx="193357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シュプールドットジェーピー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61" name="図 2" descr="挿絵 が含まれている画像&#10;&#10;自動的に生成された説明">
            <a:extLst>
              <a:ext uri="{FF2B5EF4-FFF2-40B4-BE49-F238E27FC236}">
                <a16:creationId xmlns:a16="http://schemas.microsoft.com/office/drawing/2014/main" id="{649ECBA8-3B50-48D1-AD2F-43D387C08BF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549268" y="3392450"/>
            <a:ext cx="18319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図 2">
            <a:extLst>
              <a:ext uri="{FF2B5EF4-FFF2-40B4-BE49-F238E27FC236}">
                <a16:creationId xmlns:a16="http://schemas.microsoft.com/office/drawing/2014/main" id="{3F8A7713-649A-4322-B76F-A8B353278CD0}"/>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図 2" descr="挿絵 が含まれている画像&#10;&#10;自動的に生成された説明">
            <a:extLst>
              <a:ext uri="{FF2B5EF4-FFF2-40B4-BE49-F238E27FC236}">
                <a16:creationId xmlns:a16="http://schemas.microsoft.com/office/drawing/2014/main" id="{CC891D66-9990-4742-89CC-41BC323C883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52242" y="2053971"/>
            <a:ext cx="1864342" cy="104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図 17" descr="挿絵 が含まれている画像&#10;&#10;自動的に生成された説明">
            <a:extLst>
              <a:ext uri="{FF2B5EF4-FFF2-40B4-BE49-F238E27FC236}">
                <a16:creationId xmlns:a16="http://schemas.microsoft.com/office/drawing/2014/main" id="{F95E03EC-3C06-4896-82E6-8BAF49DF907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66435" y="2036933"/>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グループ化 2">
            <a:extLst>
              <a:ext uri="{FF2B5EF4-FFF2-40B4-BE49-F238E27FC236}">
                <a16:creationId xmlns:a16="http://schemas.microsoft.com/office/drawing/2014/main" id="{5E969CAC-AC83-4BD2-A797-C7A02CC417D3}"/>
              </a:ext>
            </a:extLst>
          </p:cNvPr>
          <p:cNvGrpSpPr>
            <a:grpSpLocks/>
          </p:cNvGrpSpPr>
          <p:nvPr/>
        </p:nvGrpSpPr>
        <p:grpSpPr bwMode="auto">
          <a:xfrm>
            <a:off x="1065213" y="3382963"/>
            <a:ext cx="2438400" cy="1177035"/>
            <a:chOff x="1093788" y="3571838"/>
            <a:chExt cx="2438400" cy="1177813"/>
          </a:xfrm>
        </p:grpSpPr>
        <p:sp>
          <p:nvSpPr>
            <p:cNvPr id="39942" name="テキスト ボックス 11">
              <a:extLst>
                <a:ext uri="{FF2B5EF4-FFF2-40B4-BE49-F238E27FC236}">
                  <a16:creationId xmlns:a16="http://schemas.microsoft.com/office/drawing/2014/main" id="{696263CF-5CE7-4BB0-997F-6E7B42D76E4A}"/>
                </a:ext>
              </a:extLst>
            </p:cNvPr>
            <p:cNvSpPr txBox="1">
              <a:spLocks noChangeArrowheads="1"/>
            </p:cNvSpPr>
            <p:nvPr/>
          </p:nvSpPr>
          <p:spPr bwMode="auto">
            <a:xfrm>
              <a:off x="1093788" y="3571838"/>
              <a:ext cx="2438400"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7188" name="テキスト ボックス 11">
              <a:extLst>
                <a:ext uri="{FF2B5EF4-FFF2-40B4-BE49-F238E27FC236}">
                  <a16:creationId xmlns:a16="http://schemas.microsoft.com/office/drawing/2014/main" id="{41DC37B2-AE37-4FA7-97F0-4D44E67E12CD}"/>
                </a:ext>
              </a:extLst>
            </p:cNvPr>
            <p:cNvSpPr txBox="1">
              <a:spLocks noChangeArrowheads="1"/>
            </p:cNvSpPr>
            <p:nvPr/>
          </p:nvSpPr>
          <p:spPr bwMode="auto">
            <a:xfrm>
              <a:off x="1093788" y="3954678"/>
              <a:ext cx="2438400" cy="7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grpSp>
      <p:grpSp>
        <p:nvGrpSpPr>
          <p:cNvPr id="7175" name="グループ化 18">
            <a:extLst>
              <a:ext uri="{FF2B5EF4-FFF2-40B4-BE49-F238E27FC236}">
                <a16:creationId xmlns:a16="http://schemas.microsoft.com/office/drawing/2014/main" id="{71186E87-DA9A-4728-B39E-AC28604E9E38}"/>
              </a:ext>
            </a:extLst>
          </p:cNvPr>
          <p:cNvGrpSpPr>
            <a:grpSpLocks/>
          </p:cNvGrpSpPr>
          <p:nvPr/>
        </p:nvGrpSpPr>
        <p:grpSpPr bwMode="auto">
          <a:xfrm>
            <a:off x="3867944" y="2751137"/>
            <a:ext cx="2860675" cy="1417101"/>
            <a:chOff x="753546" y="3571838"/>
            <a:chExt cx="2861524" cy="1418038"/>
          </a:xfrm>
        </p:grpSpPr>
        <p:sp>
          <p:nvSpPr>
            <p:cNvPr id="20" name="テキスト ボックス 11">
              <a:extLst>
                <a:ext uri="{FF2B5EF4-FFF2-40B4-BE49-F238E27FC236}">
                  <a16:creationId xmlns:a16="http://schemas.microsoft.com/office/drawing/2014/main" id="{AEBEA47C-D437-4DB8-B7F3-48EBE2685141}"/>
                </a:ext>
              </a:extLst>
            </p:cNvPr>
            <p:cNvSpPr txBox="1">
              <a:spLocks noChangeArrowheads="1"/>
            </p:cNvSpPr>
            <p:nvPr/>
          </p:nvSpPr>
          <p:spPr bwMode="auto">
            <a:xfrm>
              <a:off x="1093372" y="3571838"/>
              <a:ext cx="2439124"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7184" name="テキスト ボックス 11">
              <a:extLst>
                <a:ext uri="{FF2B5EF4-FFF2-40B4-BE49-F238E27FC236}">
                  <a16:creationId xmlns:a16="http://schemas.microsoft.com/office/drawing/2014/main" id="{D27C3856-3A48-45F5-AD8E-9942892D39C4}"/>
                </a:ext>
              </a:extLst>
            </p:cNvPr>
            <p:cNvSpPr txBox="1">
              <a:spLocks noChangeArrowheads="1"/>
            </p:cNvSpPr>
            <p:nvPr/>
          </p:nvSpPr>
          <p:spPr bwMode="auto">
            <a:xfrm>
              <a:off x="753546" y="3954678"/>
              <a:ext cx="2861524" cy="103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200" dirty="0">
                  <a:solidFill>
                    <a:srgbClr val="595959"/>
                  </a:solidFill>
                  <a:latin typeface="游明朝" panose="02020400000000000000" pitchFamily="18" charset="-128"/>
                  <a:ea typeface="游明朝" panose="02020400000000000000" pitchFamily="18" charset="-128"/>
                </a:rPr>
                <a:t>Tokyo Prime </a:t>
              </a:r>
              <a:r>
                <a:rPr lang="ja-JP" altLang="en-US" sz="1200" dirty="0">
                  <a:solidFill>
                    <a:srgbClr val="595959"/>
                  </a:solidFill>
                  <a:latin typeface="游明朝" panose="02020400000000000000" pitchFamily="18" charset="-128"/>
                  <a:ea typeface="游明朝" panose="02020400000000000000" pitchFamily="18" charset="-128"/>
                </a:rPr>
                <a:t>と </a:t>
              </a:r>
              <a:r>
                <a:rPr lang="ja-JP" altLang="ja-JP" sz="1200" dirty="0">
                  <a:solidFill>
                    <a:srgbClr val="595959"/>
                  </a:solidFill>
                  <a:latin typeface="游明朝" panose="02020400000000000000" pitchFamily="18" charset="-128"/>
                  <a:ea typeface="游明朝" panose="02020400000000000000" pitchFamily="18" charset="-128"/>
                </a:rPr>
                <a:t>ONE MEDIA </a:t>
              </a:r>
              <a:r>
                <a:rPr lang="ja-JP" altLang="en-US" sz="1200" dirty="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grpSp>
      <p:sp>
        <p:nvSpPr>
          <p:cNvPr id="2" name="タイトル 1">
            <a:extLst>
              <a:ext uri="{FF2B5EF4-FFF2-40B4-BE49-F238E27FC236}">
                <a16:creationId xmlns:a16="http://schemas.microsoft.com/office/drawing/2014/main" id="{EA023FEA-BDAA-4A23-B418-3BCF758F997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タクシー車内でしか見ることの出来ないオリジナルの自社番組を</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都心の富裕層・ビジネス層にお届けします。</a:t>
            </a:r>
          </a:p>
        </p:txBody>
      </p:sp>
      <p:sp>
        <p:nvSpPr>
          <p:cNvPr id="3" name="テキスト プレースホルダー 2">
            <a:extLst>
              <a:ext uri="{FF2B5EF4-FFF2-40B4-BE49-F238E27FC236}">
                <a16:creationId xmlns:a16="http://schemas.microsoft.com/office/drawing/2014/main" id="{40B84E31-2897-43C7-87AA-9F9A21A07B5E}"/>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dirty="0">
                <a:latin typeface="Trajan Pro 3 Semibold" pitchFamily="18" charset="0"/>
                <a:ea typeface="游明朝 Demibold" panose="02020600000000000000" pitchFamily="18" charset="-128"/>
              </a:rPr>
              <a:t>　　　　　　</a:t>
            </a:r>
            <a:r>
              <a:rPr altLang="ja-JP" dirty="0">
                <a:latin typeface="Trajan Pro 3 Semibold" pitchFamily="18" charset="0"/>
                <a:ea typeface="游明朝 Demibold" panose="02020600000000000000" pitchFamily="18" charset="-128"/>
              </a:rPr>
              <a:t> </a:t>
            </a:r>
            <a:r>
              <a:rPr altLang="ja-JP" dirty="0">
                <a:latin typeface="游明朝 Demibold" panose="02020600000000000000" pitchFamily="18" charset="-128"/>
                <a:ea typeface="游明朝 Demibold" panose="02020600000000000000" pitchFamily="18" charset="-128"/>
              </a:rPr>
              <a:t>Original Contents</a:t>
            </a:r>
            <a:endParaRPr dirty="0">
              <a:latin typeface="游明朝 Demibold" panose="02020600000000000000" pitchFamily="18" charset="-128"/>
              <a:ea typeface="游明朝 Demibold" panose="02020600000000000000" pitchFamily="18" charset="-128"/>
            </a:endParaRPr>
          </a:p>
        </p:txBody>
      </p:sp>
      <p:pic>
        <p:nvPicPr>
          <p:cNvPr id="7178" name="図 2">
            <a:extLst>
              <a:ext uri="{FF2B5EF4-FFF2-40B4-BE49-F238E27FC236}">
                <a16:creationId xmlns:a16="http://schemas.microsoft.com/office/drawing/2014/main" id="{C62A5440-BAED-4B62-8358-516C84787D1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9" name="グループ化 18">
            <a:extLst>
              <a:ext uri="{FF2B5EF4-FFF2-40B4-BE49-F238E27FC236}">
                <a16:creationId xmlns:a16="http://schemas.microsoft.com/office/drawing/2014/main" id="{2FC08F7F-3393-4301-BB46-2228AE2244E0}"/>
              </a:ext>
            </a:extLst>
          </p:cNvPr>
          <p:cNvGrpSpPr>
            <a:grpSpLocks/>
          </p:cNvGrpSpPr>
          <p:nvPr/>
        </p:nvGrpSpPr>
        <p:grpSpPr bwMode="auto">
          <a:xfrm>
            <a:off x="7297431" y="2755901"/>
            <a:ext cx="2860675" cy="1416878"/>
            <a:chOff x="753546" y="3571838"/>
            <a:chExt cx="2861524" cy="1418642"/>
          </a:xfrm>
        </p:grpSpPr>
        <p:sp>
          <p:nvSpPr>
            <p:cNvPr id="21" name="テキスト ボックス 11">
              <a:extLst>
                <a:ext uri="{FF2B5EF4-FFF2-40B4-BE49-F238E27FC236}">
                  <a16:creationId xmlns:a16="http://schemas.microsoft.com/office/drawing/2014/main" id="{C0DB1651-9CC8-4710-8BA1-93469189CEC4}"/>
                </a:ext>
              </a:extLst>
            </p:cNvPr>
            <p:cNvSpPr txBox="1">
              <a:spLocks noChangeArrowheads="1"/>
            </p:cNvSpPr>
            <p:nvPr/>
          </p:nvSpPr>
          <p:spPr bwMode="auto">
            <a:xfrm>
              <a:off x="1093372" y="3571838"/>
              <a:ext cx="2439124" cy="373528"/>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7182" name="テキスト ボックス 11">
              <a:extLst>
                <a:ext uri="{FF2B5EF4-FFF2-40B4-BE49-F238E27FC236}">
                  <a16:creationId xmlns:a16="http://schemas.microsoft.com/office/drawing/2014/main" id="{55C3B25B-49AD-40FA-B346-488BCEC55A53}"/>
                </a:ext>
              </a:extLst>
            </p:cNvPr>
            <p:cNvSpPr txBox="1">
              <a:spLocks noChangeArrowheads="1"/>
            </p:cNvSpPr>
            <p:nvPr/>
          </p:nvSpPr>
          <p:spPr bwMode="auto">
            <a:xfrm>
              <a:off x="753546" y="3954678"/>
              <a:ext cx="2861524" cy="103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今という時代を伝える</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独自番組</a:t>
              </a:r>
            </a:p>
          </p:txBody>
        </p:sp>
      </p:grpSp>
      <p:pic>
        <p:nvPicPr>
          <p:cNvPr id="7180" name="図 3">
            <a:extLst>
              <a:ext uri="{FF2B5EF4-FFF2-40B4-BE49-F238E27FC236}">
                <a16:creationId xmlns:a16="http://schemas.microsoft.com/office/drawing/2014/main" id="{F9202F77-92F1-4BA0-BDA9-0B3DFFE76688}"/>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379980" y="2041696"/>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309146"/>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ライドシェアアプリ、ライドシェアアプリが提供するフードデリバリーサービス、交通事故防止サービス等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34820" name="スライド番号プレースホルダー 4">
            <a:extLst>
              <a:ext uri="{FF2B5EF4-FFF2-40B4-BE49-F238E27FC236}">
                <a16:creationId xmlns:a16="http://schemas.microsoft.com/office/drawing/2014/main" id="{E44EED37-22C7-4378-9CDC-9C2C05C01F61}"/>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215AC071-7BCB-421B-811D-2458FA8DD70C}" type="slidenum">
              <a:rPr kumimoji="1" lang="ja-JP" altLang="en-US" sz="1000"/>
              <a:pPr algn="r" eaLnBrk="1" hangingPunct="1"/>
              <a:t>17</a:t>
            </a:fld>
            <a:endParaRPr kumimoji="1" lang="ja-JP" altLang="en-US" sz="1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5093702"/>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dirty="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アニメーションのみで構成されており、スライドショーやモーショングラフィックス、ナレーション、字幕を用いて商品やサービスを説明していく構成の動画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ゲームプレイのみで構成されているもの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アニメーションやスライドショー、モーショングラフィックス、ナレーション、字幕を用いて商品やサービスを説明していく構成の動画の場合、全体の秒数の半分以上が実写であること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6869" name="スライド番号プレースホルダー 4">
            <a:extLst>
              <a:ext uri="{FF2B5EF4-FFF2-40B4-BE49-F238E27FC236}">
                <a16:creationId xmlns:a16="http://schemas.microsoft.com/office/drawing/2014/main" id="{00B58746-0FE7-4B0E-9B63-6F11442F78F6}"/>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4DB556CD-96AC-420C-922D-2FA293FC9689}" type="slidenum">
              <a:rPr kumimoji="1" lang="ja-JP" altLang="en-US" sz="1000"/>
              <a:pPr algn="r" eaLnBrk="1" hangingPunct="1"/>
              <a:t>18</a:t>
            </a:fld>
            <a:endParaRPr kumimoji="1" lang="ja-JP" altLang="en-US" sz="1000"/>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367816"/>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3070225" cy="1108075"/>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92"/>
            <a:ext cx="6202362" cy="404406"/>
            <a:chOff x="1155700" y="6487630"/>
            <a:chExt cx="6202283" cy="405525"/>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26</a:t>
              </a:r>
              <a:r>
                <a:rPr lang="ja-JP" altLang="en-US" sz="1500" b="1" dirty="0">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a:t>
              </a:r>
              <a:r>
                <a:rPr lang="ja-JP" altLang="en-US" sz="1500" b="1" dirty="0">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4"/>
            <a:ext cx="6202362" cy="404406"/>
            <a:chOff x="1155700" y="6487630"/>
            <a:chExt cx="6202283" cy="405525"/>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17"/>
            <a:ext cx="6202362" cy="404406"/>
            <a:chOff x="1155700" y="6487630"/>
            <a:chExt cx="6202283" cy="403935"/>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325770" cy="40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dirty="0">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a:cxnSpLocks/>
            </p:cNvCxnSpPr>
            <p:nvPr/>
          </p:nvCxnSpPr>
          <p:spPr>
            <a:xfrm>
              <a:off x="4287797" y="6712792"/>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4"/>
            <a:ext cx="6202362" cy="404406"/>
            <a:chOff x="1155700" y="6487630"/>
            <a:chExt cx="6202283" cy="405525"/>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325770"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dirty="0">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a:cxnSpLocks/>
            </p:cNvCxnSpPr>
            <p:nvPr/>
          </p:nvCxnSpPr>
          <p:spPr>
            <a:xfrm>
              <a:off x="4287797" y="6713679"/>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8" y="3006725"/>
            <a:ext cx="6637337" cy="1276350"/>
            <a:chOff x="721853" y="3323566"/>
            <a:chExt cx="6636130" cy="1276802"/>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161" y="3323566"/>
              <a:ext cx="6202822" cy="404549"/>
              <a:chOff x="1155161" y="6487630"/>
              <a:chExt cx="6202822" cy="404549"/>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a:t>
                </a:r>
                <a:r>
                  <a:rPr lang="ja-JP" altLang="en-US" sz="1500" b="1" dirty="0">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3" y="3701525"/>
              <a:ext cx="3485516" cy="898843"/>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9229" name="スライド番号プレースホルダー 4">
            <a:extLst>
              <a:ext uri="{FF2B5EF4-FFF2-40B4-BE49-F238E27FC236}">
                <a16:creationId xmlns:a16="http://schemas.microsoft.com/office/drawing/2014/main" id="{AD0E13A6-2A7B-43C5-BF32-5AEFD11FC1F9}"/>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CF98EDFC-6470-4D7E-9F89-9E9685C5A3CF}" type="slidenum">
              <a:rPr kumimoji="1" lang="ja-JP" altLang="en-US" sz="1000"/>
              <a:pPr algn="r" eaLnBrk="1" hangingPunct="1"/>
              <a:t>2</a:t>
            </a:fld>
            <a:endParaRPr kumimoji="1" lang="ja-JP" altLang="en-US"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9AA99BD-936B-EE42-9B21-6BE46A6AE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555" y="655409"/>
            <a:ext cx="9583042" cy="2591123"/>
          </a:xfrm>
          <a:prstGeom prst="rect">
            <a:avLst/>
          </a:prstGeom>
        </p:spPr>
      </p:pic>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ロール以上した後、乗車後約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長時間乗車する乗客に広告フリークエンシー過多になることを防ぐため、</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回以上ループ再生した後、長尺のコンテンツ動画を掲載する場合があります。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dirty="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51,000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広告枠の構成</a:t>
            </a:r>
          </a:p>
        </p:txBody>
      </p:sp>
    </p:spTree>
    <p:extLst>
      <p:ext uri="{BB962C8B-B14F-4D97-AF65-F5344CB8AC3E}">
        <p14:creationId xmlns:p14="http://schemas.microsoft.com/office/powerpoint/2010/main" val="1190174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50" y="4741863"/>
            <a:ext cx="9455150"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dirty="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extLst>
              <p:ext uri="{D42A27DB-BD31-4B8C-83A1-F6EECF244321}">
                <p14:modId xmlns:p14="http://schemas.microsoft.com/office/powerpoint/2010/main" val="703107809"/>
              </p:ext>
            </p:extLst>
          </p:nvPr>
        </p:nvGraphicFramePr>
        <p:xfrm>
          <a:off x="552450" y="1015998"/>
          <a:ext cx="9366249" cy="3440890"/>
        </p:xfrm>
        <a:graphic>
          <a:graphicData uri="http://schemas.openxmlformats.org/drawingml/2006/table">
            <a:tbl>
              <a:tblPr firstRow="1" bandRow="1">
                <a:tableStyleId>{5940675A-B579-460E-94D1-54222C63F5DA}</a:tableStyleId>
              </a:tblPr>
              <a:tblGrid>
                <a:gridCol w="2198151">
                  <a:extLst>
                    <a:ext uri="{9D8B030D-6E8A-4147-A177-3AD203B41FA5}">
                      <a16:colId xmlns:a16="http://schemas.microsoft.com/office/drawing/2014/main" val="20000"/>
                    </a:ext>
                  </a:extLst>
                </a:gridCol>
                <a:gridCol w="863642">
                  <a:extLst>
                    <a:ext uri="{9D8B030D-6E8A-4147-A177-3AD203B41FA5}">
                      <a16:colId xmlns:a16="http://schemas.microsoft.com/office/drawing/2014/main" val="20001"/>
                    </a:ext>
                  </a:extLst>
                </a:gridCol>
                <a:gridCol w="1131372">
                  <a:extLst>
                    <a:ext uri="{9D8B030D-6E8A-4147-A177-3AD203B41FA5}">
                      <a16:colId xmlns:a16="http://schemas.microsoft.com/office/drawing/2014/main" val="20002"/>
                    </a:ext>
                  </a:extLst>
                </a:gridCol>
                <a:gridCol w="811825">
                  <a:extLst>
                    <a:ext uri="{9D8B030D-6E8A-4147-A177-3AD203B41FA5}">
                      <a16:colId xmlns:a16="http://schemas.microsoft.com/office/drawing/2014/main" val="20003"/>
                    </a:ext>
                  </a:extLst>
                </a:gridCol>
                <a:gridCol w="734096">
                  <a:extLst>
                    <a:ext uri="{9D8B030D-6E8A-4147-A177-3AD203B41FA5}">
                      <a16:colId xmlns:a16="http://schemas.microsoft.com/office/drawing/2014/main" val="20005"/>
                    </a:ext>
                  </a:extLst>
                </a:gridCol>
                <a:gridCol w="1011115">
                  <a:extLst>
                    <a:ext uri="{9D8B030D-6E8A-4147-A177-3AD203B41FA5}">
                      <a16:colId xmlns:a16="http://schemas.microsoft.com/office/drawing/2014/main" val="20006"/>
                    </a:ext>
                  </a:extLst>
                </a:gridCol>
                <a:gridCol w="651440">
                  <a:extLst>
                    <a:ext uri="{9D8B030D-6E8A-4147-A177-3AD203B41FA5}">
                      <a16:colId xmlns:a16="http://schemas.microsoft.com/office/drawing/2014/main" val="20007"/>
                    </a:ext>
                  </a:extLst>
                </a:gridCol>
                <a:gridCol w="813683">
                  <a:extLst>
                    <a:ext uri="{9D8B030D-6E8A-4147-A177-3AD203B41FA5}">
                      <a16:colId xmlns:a16="http://schemas.microsoft.com/office/drawing/2014/main" val="20008"/>
                    </a:ext>
                  </a:extLst>
                </a:gridCol>
                <a:gridCol w="1150925">
                  <a:extLst>
                    <a:ext uri="{9D8B030D-6E8A-4147-A177-3AD203B41FA5}">
                      <a16:colId xmlns:a16="http://schemas.microsoft.com/office/drawing/2014/main" val="20009"/>
                    </a:ext>
                  </a:extLst>
                </a:gridCol>
              </a:tblGrid>
              <a:tr h="424001">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3,200,000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51,000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1,080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@3.4</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91620762"/>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630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24001">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430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@2.2</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23025016"/>
                  </a:ext>
                </a:extLst>
              </a:tr>
              <a:tr h="0">
                <a:tc>
                  <a:txBody>
                    <a:bodyPr/>
                    <a:lstStyle/>
                    <a:p>
                      <a:endParaRPr kumimoji="1" lang="en-US" altLang="ja-JP" sz="1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ja-JP" altLang="en-US"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3525993"/>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25,500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@2.4</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700080"/>
            <a:chOff x="682625" y="306256"/>
            <a:chExt cx="9127393" cy="698589"/>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91197"/>
              <a:ext cx="9127393" cy="31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dirty="0">
                  <a:solidFill>
                    <a:srgbClr val="595959"/>
                  </a:solidFill>
                  <a:latin typeface="游明朝 Demibold" panose="02020600000000000000" pitchFamily="18" charset="-128"/>
                  <a:ea typeface="游明朝 Demibold" panose="02020600000000000000" pitchFamily="18" charset="-128"/>
                </a:rPr>
                <a:t>“Pure Ads”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440AB71A-6E17-453A-A8F3-E13DFED6A037}"/>
              </a:ext>
            </a:extLst>
          </p:cNvPr>
          <p:cNvSpPr/>
          <p:nvPr/>
        </p:nvSpPr>
        <p:spPr>
          <a:xfrm>
            <a:off x="560388" y="3489325"/>
            <a:ext cx="9571037" cy="220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3" name="図 1">
            <a:extLst>
              <a:ext uri="{FF2B5EF4-FFF2-40B4-BE49-F238E27FC236}">
                <a16:creationId xmlns:a16="http://schemas.microsoft.com/office/drawing/2014/main" id="{54E96A09-7B87-4F87-9C9F-76CD746EEF9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97074" y="3689350"/>
            <a:ext cx="2738841" cy="154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07" name="グループ化 8">
            <a:extLst>
              <a:ext uri="{FF2B5EF4-FFF2-40B4-BE49-F238E27FC236}">
                <a16:creationId xmlns:a16="http://schemas.microsoft.com/office/drawing/2014/main" id="{0C3346E2-87EF-41E1-9710-0563B72D581E}"/>
              </a:ext>
            </a:extLst>
          </p:cNvPr>
          <p:cNvGrpSpPr>
            <a:grpSpLocks/>
          </p:cNvGrpSpPr>
          <p:nvPr/>
        </p:nvGrpSpPr>
        <p:grpSpPr bwMode="auto">
          <a:xfrm>
            <a:off x="6022975" y="3689350"/>
            <a:ext cx="2738438" cy="1546225"/>
            <a:chOff x="6016482" y="4307604"/>
            <a:chExt cx="2737868" cy="1546643"/>
          </a:xfrm>
        </p:grpSpPr>
        <p:sp>
          <p:nvSpPr>
            <p:cNvPr id="14" name="正方形/長方形 28">
              <a:extLst>
                <a:ext uri="{FF2B5EF4-FFF2-40B4-BE49-F238E27FC236}">
                  <a16:creationId xmlns:a16="http://schemas.microsoft.com/office/drawing/2014/main" id="{860D6699-1910-4F10-BB63-667DAD8BB89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32" name="직사각형 22">
              <a:extLst>
                <a:ext uri="{FF2B5EF4-FFF2-40B4-BE49-F238E27FC236}">
                  <a16:creationId xmlns:a16="http://schemas.microsoft.com/office/drawing/2014/main" id="{8C4632FF-E4AD-4038-8599-044011929BDB}"/>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13" name="二等辺三角形 26">
            <a:extLst>
              <a:ext uri="{FF2B5EF4-FFF2-40B4-BE49-F238E27FC236}">
                <a16:creationId xmlns:a16="http://schemas.microsoft.com/office/drawing/2014/main" id="{128739EF-1075-45C1-95C8-9684A7BF8C21}"/>
              </a:ext>
            </a:extLst>
          </p:cNvPr>
          <p:cNvSpPr/>
          <p:nvPr/>
        </p:nvSpPr>
        <p:spPr>
          <a:xfrm rot="5400000">
            <a:off x="5205412" y="4244976"/>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110" name="正方形/長方形 29">
            <a:extLst>
              <a:ext uri="{FF2B5EF4-FFF2-40B4-BE49-F238E27FC236}">
                <a16:creationId xmlns:a16="http://schemas.microsoft.com/office/drawing/2014/main" id="{1F976A54-5F65-4CA9-BA3F-7B0591B76E6E}"/>
              </a:ext>
            </a:extLst>
          </p:cNvPr>
          <p:cNvSpPr>
            <a:spLocks noChangeArrowheads="1"/>
          </p:cNvSpPr>
          <p:nvPr/>
        </p:nvSpPr>
        <p:spPr bwMode="auto">
          <a:xfrm>
            <a:off x="6351588" y="4837113"/>
            <a:ext cx="2044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3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7111" name="正方形/長方形 31">
            <a:extLst>
              <a:ext uri="{FF2B5EF4-FFF2-40B4-BE49-F238E27FC236}">
                <a16:creationId xmlns:a16="http://schemas.microsoft.com/office/drawing/2014/main" id="{2F98BE7B-BF11-445A-BB98-0529DC0337B0}"/>
              </a:ext>
            </a:extLst>
          </p:cNvPr>
          <p:cNvSpPr>
            <a:spLocks noChangeArrowheads="1"/>
          </p:cNvSpPr>
          <p:nvPr/>
        </p:nvSpPr>
        <p:spPr bwMode="auto">
          <a:xfrm>
            <a:off x="3862388" y="5399088"/>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47143" name="正方形/長方形 29">
            <a:extLst>
              <a:ext uri="{FF2B5EF4-FFF2-40B4-BE49-F238E27FC236}">
                <a16:creationId xmlns:a16="http://schemas.microsoft.com/office/drawing/2014/main" id="{C906792B-83AF-4F86-A046-462F008115E1}"/>
              </a:ext>
            </a:extLst>
          </p:cNvPr>
          <p:cNvSpPr>
            <a:spLocks noChangeArrowheads="1"/>
          </p:cNvSpPr>
          <p:nvPr/>
        </p:nvSpPr>
        <p:spPr bwMode="auto">
          <a:xfrm>
            <a:off x="6351588" y="4324350"/>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23" name="직사각형 22">
            <a:extLst>
              <a:ext uri="{FF2B5EF4-FFF2-40B4-BE49-F238E27FC236}">
                <a16:creationId xmlns:a16="http://schemas.microsoft.com/office/drawing/2014/main" id="{7496581B-9A38-4E7E-994F-53829BEF84F4}"/>
              </a:ext>
            </a:extLst>
          </p:cNvPr>
          <p:cNvSpPr/>
          <p:nvPr/>
        </p:nvSpPr>
        <p:spPr>
          <a:xfrm rot="16200000">
            <a:off x="3005137" y="3497263"/>
            <a:ext cx="720725" cy="2736850"/>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47145" name="正方形/長方形 24">
            <a:extLst>
              <a:ext uri="{FF2B5EF4-FFF2-40B4-BE49-F238E27FC236}">
                <a16:creationId xmlns:a16="http://schemas.microsoft.com/office/drawing/2014/main" id="{C684D768-ED48-4109-82FE-CA5BE6B26649}"/>
              </a:ext>
            </a:extLst>
          </p:cNvPr>
          <p:cNvSpPr>
            <a:spLocks noChangeArrowheads="1"/>
          </p:cNvSpPr>
          <p:nvPr/>
        </p:nvSpPr>
        <p:spPr bwMode="auto">
          <a:xfrm>
            <a:off x="1879600" y="4760913"/>
            <a:ext cx="28717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3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Branded Contents</a:t>
            </a:r>
          </a:p>
          <a:p>
            <a:pPr algn="ctr" eaLnBrk="1" hangingPunct="1"/>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grpSp>
        <p:nvGrpSpPr>
          <p:cNvPr id="47146" name="グループ化 20">
            <a:extLst>
              <a:ext uri="{FF2B5EF4-FFF2-40B4-BE49-F238E27FC236}">
                <a16:creationId xmlns:a16="http://schemas.microsoft.com/office/drawing/2014/main" id="{389B5E95-0F92-467B-B991-4B3073B98F17}"/>
              </a:ext>
            </a:extLst>
          </p:cNvPr>
          <p:cNvGrpSpPr>
            <a:grpSpLocks/>
          </p:cNvGrpSpPr>
          <p:nvPr/>
        </p:nvGrpSpPr>
        <p:grpSpPr bwMode="auto">
          <a:xfrm>
            <a:off x="490538" y="346076"/>
            <a:ext cx="9126537" cy="3670300"/>
            <a:chOff x="612626" y="346458"/>
            <a:chExt cx="9126999" cy="3670623"/>
          </a:xfrm>
        </p:grpSpPr>
        <p:sp>
          <p:nvSpPr>
            <p:cNvPr id="47150" name="テキスト ボックス 11">
              <a:extLst>
                <a:ext uri="{FF2B5EF4-FFF2-40B4-BE49-F238E27FC236}">
                  <a16:creationId xmlns:a16="http://schemas.microsoft.com/office/drawing/2014/main" id="{07BDF23A-61A7-44BE-8DF6-6674DD032BB1}"/>
                </a:ext>
              </a:extLst>
            </p:cNvPr>
            <p:cNvSpPr txBox="1">
              <a:spLocks noChangeArrowheads="1"/>
            </p:cNvSpPr>
            <p:nvPr/>
          </p:nvSpPr>
          <p:spPr bwMode="auto">
            <a:xfrm>
              <a:off x="612626" y="346458"/>
              <a:ext cx="9126999" cy="79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dirty="0">
                  <a:solidFill>
                    <a:srgbClr val="595959"/>
                  </a:solidFill>
                  <a:latin typeface="游明朝 Demibold" panose="02020600000000000000" pitchFamily="18" charset="-128"/>
                  <a:ea typeface="游明朝 Demibold" panose="02020600000000000000" pitchFamily="18" charset="-128"/>
                </a:rPr>
                <a:t>Collaboration Video Ads </a:t>
              </a:r>
              <a:r>
                <a:rPr lang="ja-JP" altLang="en-US" sz="1200" dirty="0">
                  <a:solidFill>
                    <a:srgbClr val="595959"/>
                  </a:solidFill>
                  <a:latin typeface="游明朝 Demibold" panose="02020600000000000000" pitchFamily="18" charset="-128"/>
                  <a:ea typeface="游明朝 Demibold" panose="02020600000000000000" pitchFamily="18" charset="-128"/>
                </a:rPr>
                <a:t>は広告主の </a:t>
              </a:r>
              <a:r>
                <a:rPr lang="ja-JP" altLang="ja-JP" sz="1200" dirty="0">
                  <a:solidFill>
                    <a:srgbClr val="595959"/>
                  </a:solidFill>
                  <a:latin typeface="游明朝 Demibold" panose="02020600000000000000" pitchFamily="18" charset="-128"/>
                  <a:ea typeface="游明朝 Demibold" panose="02020600000000000000" pitchFamily="18" charset="-128"/>
                </a:rPr>
                <a:t>Branded Contents (</a:t>
              </a:r>
              <a:r>
                <a:rPr lang="ja-JP" altLang="en-US" sz="1200" dirty="0">
                  <a:solidFill>
                    <a:srgbClr val="595959"/>
                  </a:solidFill>
                  <a:latin typeface="游明朝 Demibold" panose="02020600000000000000" pitchFamily="18" charset="-128"/>
                  <a:ea typeface="游明朝 Demibold" panose="02020600000000000000" pitchFamily="18" charset="-128"/>
                </a:rPr>
                <a:t>タイアップ広告</a:t>
              </a:r>
              <a:r>
                <a:rPr lang="en-US" altLang="ja-JP" sz="1200" dirty="0">
                  <a:solidFill>
                    <a:srgbClr val="595959"/>
                  </a:solidFill>
                  <a:latin typeface="游明朝 Demibold" panose="02020600000000000000" pitchFamily="18" charset="-128"/>
                  <a:ea typeface="游明朝 Demibold" panose="02020600000000000000" pitchFamily="18" charset="-128"/>
                </a:rPr>
                <a:t>)</a:t>
              </a:r>
              <a:r>
                <a:rPr lang="ja-JP" altLang="en-US" sz="1200" dirty="0">
                  <a:solidFill>
                    <a:srgbClr val="595959"/>
                  </a:solidFill>
                  <a:latin typeface="游明朝 Demibold" panose="02020600000000000000" pitchFamily="18" charset="-128"/>
                  <a:ea typeface="游明朝 Demibold" panose="02020600000000000000" pitchFamily="18" charset="-128"/>
                </a:rPr>
                <a:t>と動画広告</a:t>
              </a:r>
              <a:r>
                <a:rPr lang="en-US" altLang="ja-JP" sz="1200" dirty="0">
                  <a:solidFill>
                    <a:srgbClr val="595959"/>
                  </a:solidFill>
                  <a:latin typeface="游明朝 Demibold" panose="02020600000000000000" pitchFamily="18" charset="-128"/>
                  <a:ea typeface="游明朝 Demibold" panose="02020600000000000000" pitchFamily="18" charset="-128"/>
                </a:rPr>
                <a:t>(30</a:t>
              </a:r>
              <a:r>
                <a:rPr lang="ja-JP" altLang="en-US" sz="1200" dirty="0">
                  <a:solidFill>
                    <a:srgbClr val="595959"/>
                  </a:solidFill>
                  <a:latin typeface="游明朝 Demibold" panose="02020600000000000000" pitchFamily="18" charset="-128"/>
                  <a:ea typeface="游明朝 Demibold" panose="02020600000000000000" pitchFamily="18" charset="-128"/>
                </a:rPr>
                <a:t>秒</a:t>
              </a:r>
              <a:r>
                <a:rPr lang="en-US" altLang="ja-JP" sz="1200" dirty="0">
                  <a:solidFill>
                    <a:srgbClr val="595959"/>
                  </a:solidFill>
                  <a:latin typeface="游明朝 Demibold" panose="02020600000000000000" pitchFamily="18" charset="-128"/>
                  <a:ea typeface="游明朝 Demibold" panose="02020600000000000000" pitchFamily="18" charset="-128"/>
                </a:rPr>
                <a:t>)</a:t>
              </a:r>
              <a:r>
                <a:rPr lang="ja-JP" altLang="en-US" sz="1200" dirty="0">
                  <a:solidFill>
                    <a:srgbClr val="595959"/>
                  </a:solidFill>
                  <a:latin typeface="游明朝 Demibold" panose="02020600000000000000" pitchFamily="18" charset="-128"/>
                  <a:ea typeface="游明朝 Demibold" panose="02020600000000000000" pitchFamily="18" charset="-128"/>
                </a:rPr>
                <a:t>をセットで掲載できるメニューです。</a:t>
              </a:r>
              <a:endParaRPr lang="en-US" altLang="ja-JP" sz="1200"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ja-JP" sz="1200" dirty="0">
                  <a:solidFill>
                    <a:srgbClr val="595959"/>
                  </a:solidFill>
                  <a:latin typeface="游明朝 Demibold" panose="02020600000000000000" pitchFamily="18" charset="-128"/>
                  <a:ea typeface="游明朝 Demibold" panose="02020600000000000000" pitchFamily="18" charset="-128"/>
                </a:rPr>
                <a:t>Branded Contents (</a:t>
              </a:r>
              <a:r>
                <a:rPr lang="ja-JP" altLang="en-US" sz="1200" dirty="0">
                  <a:solidFill>
                    <a:srgbClr val="595959"/>
                  </a:solidFill>
                  <a:latin typeface="游明朝 Demibold" panose="02020600000000000000" pitchFamily="18" charset="-128"/>
                  <a:ea typeface="游明朝 Demibold" panose="02020600000000000000" pitchFamily="18" charset="-128"/>
                </a:rPr>
                <a:t>タイアップ広告</a:t>
              </a:r>
              <a:r>
                <a:rPr lang="en-US" altLang="ja-JP" sz="1200" dirty="0">
                  <a:solidFill>
                    <a:srgbClr val="595959"/>
                  </a:solidFill>
                  <a:latin typeface="游明朝 Demibold" panose="02020600000000000000" pitchFamily="18" charset="-128"/>
                  <a:ea typeface="游明朝 Demibold" panose="02020600000000000000" pitchFamily="18" charset="-128"/>
                </a:rPr>
                <a:t>)</a:t>
              </a:r>
              <a:r>
                <a:rPr lang="ja-JP" altLang="en-US" sz="1200" dirty="0">
                  <a:solidFill>
                    <a:srgbClr val="595959"/>
                  </a:solidFill>
                  <a:latin typeface="游明朝 Demibold" panose="02020600000000000000" pitchFamily="18" charset="-128"/>
                  <a:ea typeface="游明朝 Demibold" panose="02020600000000000000" pitchFamily="18" charset="-128"/>
                </a:rPr>
                <a:t>は </a:t>
              </a:r>
              <a:r>
                <a:rPr lang="en-US" altLang="ja-JP" sz="1200" dirty="0">
                  <a:solidFill>
                    <a:srgbClr val="595959"/>
                  </a:solidFill>
                  <a:latin typeface="游明朝 Demibold" panose="02020600000000000000" pitchFamily="18" charset="-128"/>
                  <a:ea typeface="游明朝 Demibold" panose="02020600000000000000" pitchFamily="18" charset="-128"/>
                </a:rPr>
                <a:t>Tokyo Prime  </a:t>
              </a:r>
              <a:r>
                <a:rPr lang="ja-JP" altLang="en-US" sz="1200" dirty="0">
                  <a:solidFill>
                    <a:srgbClr val="595959"/>
                  </a:solidFill>
                  <a:latin typeface="游明朝 Demibold" panose="02020600000000000000" pitchFamily="18" charset="-128"/>
                  <a:ea typeface="游明朝 Demibold" panose="02020600000000000000" pitchFamily="18" charset="-128"/>
                </a:rPr>
                <a:t>オリジナルコンテンツで制作することができます。</a:t>
              </a:r>
              <a:endParaRPr lang="en-US" altLang="ja-JP" sz="1200"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1200" dirty="0">
                  <a:solidFill>
                    <a:srgbClr val="595959"/>
                  </a:solidFill>
                  <a:latin typeface="游明朝 Demibold" panose="02020600000000000000" pitchFamily="18" charset="-128"/>
                  <a:ea typeface="游明朝 Demibold" panose="02020600000000000000" pitchFamily="18" charset="-128"/>
                </a:rPr>
                <a:t>詳細は</a:t>
              </a:r>
              <a:r>
                <a:rPr lang="en-US" altLang="ja-JP" sz="1200" dirty="0">
                  <a:solidFill>
                    <a:srgbClr val="595959"/>
                  </a:solidFill>
                  <a:latin typeface="游明朝 Demibold" panose="02020600000000000000" pitchFamily="18" charset="-128"/>
                  <a:ea typeface="游明朝 Demibold" panose="02020600000000000000" pitchFamily="18" charset="-128"/>
                </a:rPr>
                <a:t>P.28</a:t>
              </a:r>
              <a:r>
                <a:rPr lang="ja-JP" altLang="en-US" sz="1200" dirty="0">
                  <a:solidFill>
                    <a:srgbClr val="595959"/>
                  </a:solidFill>
                  <a:latin typeface="游明朝 Demibold" panose="02020600000000000000" pitchFamily="18" charset="-128"/>
                  <a:ea typeface="游明朝 Demibold" panose="02020600000000000000" pitchFamily="18" charset="-128"/>
                </a:rPr>
                <a:t>以降の「制作タイアップメニュー 詳細」をご参照ください。</a:t>
              </a:r>
            </a:p>
          </p:txBody>
        </p:sp>
        <p:sp>
          <p:nvSpPr>
            <p:cNvPr id="47152" name="正方形/長方形 25">
              <a:extLst>
                <a:ext uri="{FF2B5EF4-FFF2-40B4-BE49-F238E27FC236}">
                  <a16:creationId xmlns:a16="http://schemas.microsoft.com/office/drawing/2014/main" id="{DA641982-DA8C-400B-9CA9-211EC77837A7}"/>
                </a:ext>
              </a:extLst>
            </p:cNvPr>
            <p:cNvSpPr>
              <a:spLocks noChangeArrowheads="1"/>
            </p:cNvSpPr>
            <p:nvPr/>
          </p:nvSpPr>
          <p:spPr bwMode="auto">
            <a:xfrm>
              <a:off x="682479" y="3740832"/>
              <a:ext cx="1492326" cy="27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grpSp>
      <p:cxnSp>
        <p:nvCxnSpPr>
          <p:cNvPr id="27" name="直線矢印コネクタ 26">
            <a:extLst>
              <a:ext uri="{FF2B5EF4-FFF2-40B4-BE49-F238E27FC236}">
                <a16:creationId xmlns:a16="http://schemas.microsoft.com/office/drawing/2014/main" id="{4B303082-393B-4A12-BB9A-962963EEC89A}"/>
              </a:ext>
            </a:extLst>
          </p:cNvPr>
          <p:cNvCxnSpPr>
            <a:cxnSpLocks/>
          </p:cNvCxnSpPr>
          <p:nvPr/>
        </p:nvCxnSpPr>
        <p:spPr>
          <a:xfrm>
            <a:off x="1997075" y="533558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148" name="タイトル 1">
            <a:extLst>
              <a:ext uri="{FF2B5EF4-FFF2-40B4-BE49-F238E27FC236}">
                <a16:creationId xmlns:a16="http://schemas.microsoft.com/office/drawing/2014/main" id="{792F0F42-3324-437A-9569-108D3D97431E}"/>
              </a:ext>
            </a:extLst>
          </p:cNvPr>
          <p:cNvSpPr>
            <a:spLocks noGrp="1" noChangeArrowheads="1"/>
          </p:cNvSpPr>
          <p:nvPr>
            <p:ph type="title"/>
          </p:nvPr>
        </p:nvSpPr>
        <p:spPr bwMode="auto">
          <a:xfrm>
            <a:off x="7496175" y="6573838"/>
            <a:ext cx="1162050"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47149" name="図 2">
            <a:extLst>
              <a:ext uri="{FF2B5EF4-FFF2-40B4-BE49-F238E27FC236}">
                <a16:creationId xmlns:a16="http://schemas.microsoft.com/office/drawing/2014/main" id="{D850E87F-15A9-4BE7-94BB-F31B6B5DEB4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87550" y="6465888"/>
            <a:ext cx="55086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表 21">
            <a:extLst>
              <a:ext uri="{FF2B5EF4-FFF2-40B4-BE49-F238E27FC236}">
                <a16:creationId xmlns:a16="http://schemas.microsoft.com/office/drawing/2014/main" id="{AAC36048-DDCE-473E-A638-C7E428B4377B}"/>
              </a:ext>
            </a:extLst>
          </p:cNvPr>
          <p:cNvGraphicFramePr>
            <a:graphicFrameLocks noGrp="1"/>
          </p:cNvGraphicFramePr>
          <p:nvPr>
            <p:extLst>
              <p:ext uri="{D42A27DB-BD31-4B8C-83A1-F6EECF244321}">
                <p14:modId xmlns:p14="http://schemas.microsoft.com/office/powerpoint/2010/main" val="843697855"/>
              </p:ext>
            </p:extLst>
          </p:nvPr>
        </p:nvGraphicFramePr>
        <p:xfrm>
          <a:off x="560388" y="1389605"/>
          <a:ext cx="9571036" cy="1861596"/>
        </p:xfrm>
        <a:graphic>
          <a:graphicData uri="http://schemas.openxmlformats.org/drawingml/2006/table">
            <a:tbl>
              <a:tblPr firstRow="1" bandRow="1">
                <a:tableStyleId>{5940675A-B579-460E-94D1-54222C63F5DA}</a:tableStyleId>
              </a:tblPr>
              <a:tblGrid>
                <a:gridCol w="2246212">
                  <a:extLst>
                    <a:ext uri="{9D8B030D-6E8A-4147-A177-3AD203B41FA5}">
                      <a16:colId xmlns:a16="http://schemas.microsoft.com/office/drawing/2014/main" val="20000"/>
                    </a:ext>
                  </a:extLst>
                </a:gridCol>
                <a:gridCol w="882525">
                  <a:extLst>
                    <a:ext uri="{9D8B030D-6E8A-4147-A177-3AD203B41FA5}">
                      <a16:colId xmlns:a16="http://schemas.microsoft.com/office/drawing/2014/main" val="20001"/>
                    </a:ext>
                  </a:extLst>
                </a:gridCol>
                <a:gridCol w="1156109">
                  <a:extLst>
                    <a:ext uri="{9D8B030D-6E8A-4147-A177-3AD203B41FA5}">
                      <a16:colId xmlns:a16="http://schemas.microsoft.com/office/drawing/2014/main" val="20002"/>
                    </a:ext>
                  </a:extLst>
                </a:gridCol>
                <a:gridCol w="829575">
                  <a:extLst>
                    <a:ext uri="{9D8B030D-6E8A-4147-A177-3AD203B41FA5}">
                      <a16:colId xmlns:a16="http://schemas.microsoft.com/office/drawing/2014/main" val="20003"/>
                    </a:ext>
                  </a:extLst>
                </a:gridCol>
                <a:gridCol w="750147">
                  <a:extLst>
                    <a:ext uri="{9D8B030D-6E8A-4147-A177-3AD203B41FA5}">
                      <a16:colId xmlns:a16="http://schemas.microsoft.com/office/drawing/2014/main" val="20005"/>
                    </a:ext>
                  </a:extLst>
                </a:gridCol>
                <a:gridCol w="1033222">
                  <a:extLst>
                    <a:ext uri="{9D8B030D-6E8A-4147-A177-3AD203B41FA5}">
                      <a16:colId xmlns:a16="http://schemas.microsoft.com/office/drawing/2014/main" val="20006"/>
                    </a:ext>
                  </a:extLst>
                </a:gridCol>
                <a:gridCol w="665683">
                  <a:extLst>
                    <a:ext uri="{9D8B030D-6E8A-4147-A177-3AD203B41FA5}">
                      <a16:colId xmlns:a16="http://schemas.microsoft.com/office/drawing/2014/main" val="20007"/>
                    </a:ext>
                  </a:extLst>
                </a:gridCol>
                <a:gridCol w="831474">
                  <a:extLst>
                    <a:ext uri="{9D8B030D-6E8A-4147-A177-3AD203B41FA5}">
                      <a16:colId xmlns:a16="http://schemas.microsoft.com/office/drawing/2014/main" val="20008"/>
                    </a:ext>
                  </a:extLst>
                </a:gridCol>
                <a:gridCol w="1176089">
                  <a:extLst>
                    <a:ext uri="{9D8B030D-6E8A-4147-A177-3AD203B41FA5}">
                      <a16:colId xmlns:a16="http://schemas.microsoft.com/office/drawing/2014/main" val="20009"/>
                    </a:ext>
                  </a:extLst>
                </a:gridCol>
              </a:tblGrid>
              <a:tr h="513836">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71066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51,000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630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637097">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25,500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17">
            <a:extLst>
              <a:ext uri="{FF2B5EF4-FFF2-40B4-BE49-F238E27FC236}">
                <a16:creationId xmlns:a16="http://schemas.microsoft.com/office/drawing/2014/main" id="{71F23B4A-437B-4108-855C-10498B21CA60}"/>
              </a:ext>
            </a:extLst>
          </p:cNvPr>
          <p:cNvGraphicFramePr>
            <a:graphicFrameLocks noGrp="1"/>
          </p:cNvGraphicFramePr>
          <p:nvPr>
            <p:extLst>
              <p:ext uri="{D42A27DB-BD31-4B8C-83A1-F6EECF244321}">
                <p14:modId xmlns:p14="http://schemas.microsoft.com/office/powerpoint/2010/main" val="7849255"/>
              </p:ext>
            </p:extLst>
          </p:nvPr>
        </p:nvGraphicFramePr>
        <p:xfrm>
          <a:off x="560388" y="1244684"/>
          <a:ext cx="9574212" cy="1469942"/>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30444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55645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[FULL]</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1,800,000</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51,000</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30718913"/>
                  </a:ext>
                </a:extLst>
              </a:tr>
              <a:tr h="60904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25,500</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9182" name="正方形/長方形 20">
            <a:extLst>
              <a:ext uri="{FF2B5EF4-FFF2-40B4-BE49-F238E27FC236}">
                <a16:creationId xmlns:a16="http://schemas.microsoft.com/office/drawing/2014/main" id="{D92628C0-4361-4491-8A4A-394CA7FA7C23}"/>
              </a:ext>
            </a:extLst>
          </p:cNvPr>
          <p:cNvSpPr>
            <a:spLocks noChangeArrowheads="1"/>
          </p:cNvSpPr>
          <p:nvPr/>
        </p:nvSpPr>
        <p:spPr bwMode="auto">
          <a:xfrm>
            <a:off x="481013" y="3443288"/>
            <a:ext cx="8601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・素材に「</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PR</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表記」「スポンサード表記」が必要</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CM</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素材と同じものは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・トンマナが </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にそぐわないものは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p:txBody>
      </p:sp>
      <p:sp>
        <p:nvSpPr>
          <p:cNvPr id="49183" name="正方形/長方形 20">
            <a:extLst>
              <a:ext uri="{FF2B5EF4-FFF2-40B4-BE49-F238E27FC236}">
                <a16:creationId xmlns:a16="http://schemas.microsoft.com/office/drawing/2014/main" id="{28471435-5615-44F2-AC16-B6EB4ADE3E70}"/>
              </a:ext>
            </a:extLst>
          </p:cNvPr>
          <p:cNvSpPr>
            <a:spLocks noChangeArrowheads="1"/>
          </p:cNvSpPr>
          <p:nvPr/>
        </p:nvSpPr>
        <p:spPr bwMode="auto">
          <a:xfrm>
            <a:off x="481013" y="2859088"/>
            <a:ext cx="86010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定義</a:t>
            </a:r>
            <a:endPar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・第三者（自社以外のメディア）がユーザー目線で企業、商品、サービス、ブランドの特徴を</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   </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まとめた映像構成になっているタイアップ広告を</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Branded Contents </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と定義</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49184" name="正方形/長方形 20">
            <a:extLst>
              <a:ext uri="{FF2B5EF4-FFF2-40B4-BE49-F238E27FC236}">
                <a16:creationId xmlns:a16="http://schemas.microsoft.com/office/drawing/2014/main" id="{7F5B52B8-6D82-4A90-86F6-C251A3C0788B}"/>
              </a:ext>
            </a:extLst>
          </p:cNvPr>
          <p:cNvSpPr>
            <a:spLocks noChangeArrowheads="1"/>
          </p:cNvSpPr>
          <p:nvPr/>
        </p:nvSpPr>
        <p:spPr bwMode="auto">
          <a:xfrm>
            <a:off x="481013" y="4298950"/>
            <a:ext cx="8601075" cy="172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・同一素材の連続掲載は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週間までとし、再度掲載する場合は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週間の掲載インターバルを空けて頂くこととします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・同一素材の使用回数は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週間までとします</a:t>
            </a:r>
            <a:endParaRPr lang="ja-JP" altLang="en-US" sz="800" dirty="0">
              <a:solidFill>
                <a:srgbClr val="FF0000"/>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・「エンドキャップ」、「詳細説明画像」の入稿不可、自動生成二次元バーコードのみ詳細ボタンタップ後に表示可。</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・料金は手数料が含まれたグロス金額です。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稼働状況により変動します。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・掲載内容は１申込につき、</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商品または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サービスを基本とします。</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FULL</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メニューと</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HALF</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メニューの枠は共有です。どちらかが埋まった場合、枠数が同時に減少します。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・すべての掲載内容について事前審査が必要です。修正可能な段階で必ず事前にご相談ください。</a:t>
            </a:r>
          </a:p>
        </p:txBody>
      </p:sp>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54263" y="64468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0538" y="346076"/>
            <a:ext cx="9126537"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dirty="0">
                <a:solidFill>
                  <a:srgbClr val="595959"/>
                </a:solidFill>
                <a:latin typeface="游明朝 Demibold" panose="02020600000000000000" pitchFamily="18" charset="-128"/>
                <a:ea typeface="游明朝 Demibold" panose="02020600000000000000" pitchFamily="18" charset="-128"/>
              </a:rPr>
              <a:t>広告主がメディアとタイアップする映像を、</a:t>
            </a:r>
            <a:r>
              <a:rPr lang="en-US" altLang="ja-JP" sz="1200" dirty="0">
                <a:solidFill>
                  <a:srgbClr val="595959"/>
                </a:solidFill>
                <a:latin typeface="游明朝 Demibold" panose="02020600000000000000" pitchFamily="18" charset="-128"/>
                <a:ea typeface="游明朝 Demibold" panose="02020600000000000000" pitchFamily="18" charset="-128"/>
              </a:rPr>
              <a:t>Tokyo Prime </a:t>
            </a:r>
            <a:r>
              <a:rPr lang="ja-JP" altLang="en-US" sz="1200" dirty="0">
                <a:solidFill>
                  <a:srgbClr val="595959"/>
                </a:solidFill>
                <a:latin typeface="游明朝 Demibold" panose="02020600000000000000" pitchFamily="18" charset="-128"/>
                <a:ea typeface="游明朝 Demibold" panose="02020600000000000000" pitchFamily="18" charset="-128"/>
              </a:rPr>
              <a:t>のコンテンツ枠で掲載できるメニューです。</a:t>
            </a:r>
          </a:p>
          <a:p>
            <a:pPr eaLnBrk="1" hangingPunct="1">
              <a:lnSpc>
                <a:spcPct val="130000"/>
              </a:lnSpc>
            </a:pPr>
            <a:r>
              <a:rPr lang="ja-JP" altLang="ja-JP" sz="1200" dirty="0">
                <a:solidFill>
                  <a:srgbClr val="595959"/>
                </a:solidFill>
                <a:latin typeface="游明朝 Demibold" panose="02020600000000000000" pitchFamily="18" charset="-128"/>
                <a:ea typeface="游明朝 Demibold" panose="02020600000000000000" pitchFamily="18" charset="-128"/>
              </a:rPr>
              <a:t>Branded Contents (</a:t>
            </a:r>
            <a:r>
              <a:rPr lang="ja-JP" altLang="en-US" sz="1200" dirty="0">
                <a:solidFill>
                  <a:srgbClr val="595959"/>
                </a:solidFill>
                <a:latin typeface="游明朝 Demibold" panose="02020600000000000000" pitchFamily="18" charset="-128"/>
                <a:ea typeface="游明朝 Demibold" panose="02020600000000000000" pitchFamily="18" charset="-128"/>
              </a:rPr>
              <a:t>タイアップ広告</a:t>
            </a:r>
            <a:r>
              <a:rPr lang="en-US" altLang="ja-JP" sz="1200" dirty="0">
                <a:solidFill>
                  <a:srgbClr val="595959"/>
                </a:solidFill>
                <a:latin typeface="游明朝 Demibold" panose="02020600000000000000" pitchFamily="18" charset="-128"/>
                <a:ea typeface="游明朝 Demibold" panose="02020600000000000000" pitchFamily="18" charset="-128"/>
              </a:rPr>
              <a:t>)</a:t>
            </a:r>
            <a:r>
              <a:rPr lang="ja-JP" altLang="en-US" sz="1200" dirty="0">
                <a:solidFill>
                  <a:srgbClr val="595959"/>
                </a:solidFill>
                <a:latin typeface="游明朝 Demibold" panose="02020600000000000000" pitchFamily="18" charset="-128"/>
                <a:ea typeface="游明朝 Demibold" panose="02020600000000000000" pitchFamily="18" charset="-128"/>
              </a:rPr>
              <a:t>は </a:t>
            </a:r>
            <a:r>
              <a:rPr lang="en-US" altLang="ja-JP" sz="1200" dirty="0">
                <a:solidFill>
                  <a:srgbClr val="595959"/>
                </a:solidFill>
                <a:latin typeface="游明朝 Demibold" panose="02020600000000000000" pitchFamily="18" charset="-128"/>
                <a:ea typeface="游明朝 Demibold" panose="02020600000000000000" pitchFamily="18" charset="-128"/>
              </a:rPr>
              <a:t>Tokyo Prime  </a:t>
            </a:r>
            <a:r>
              <a:rPr lang="ja-JP" altLang="en-US" sz="1200" dirty="0">
                <a:solidFill>
                  <a:srgbClr val="595959"/>
                </a:solidFill>
                <a:latin typeface="游明朝 Demibold" panose="02020600000000000000" pitchFamily="18" charset="-128"/>
                <a:ea typeface="游明朝 Demibold" panose="02020600000000000000" pitchFamily="18" charset="-128"/>
              </a:rPr>
              <a:t>オリジナルコンテンツで制作することができます。</a:t>
            </a:r>
            <a:endParaRPr lang="en-US" altLang="ja-JP" sz="1200"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1200" dirty="0">
                <a:solidFill>
                  <a:srgbClr val="595959"/>
                </a:solidFill>
                <a:latin typeface="游明朝 Demibold" panose="02020600000000000000" pitchFamily="18" charset="-128"/>
                <a:ea typeface="游明朝 Demibold" panose="02020600000000000000" pitchFamily="18" charset="-128"/>
              </a:rPr>
              <a:t>詳細は</a:t>
            </a:r>
            <a:r>
              <a:rPr lang="en-US" altLang="ja-JP" sz="1200" dirty="0">
                <a:solidFill>
                  <a:srgbClr val="595959"/>
                </a:solidFill>
                <a:latin typeface="游明朝 Demibold" panose="02020600000000000000" pitchFamily="18" charset="-128"/>
                <a:ea typeface="游明朝 Demibold" panose="02020600000000000000" pitchFamily="18" charset="-128"/>
              </a:rPr>
              <a:t>P.28</a:t>
            </a:r>
            <a:r>
              <a:rPr lang="ja-JP" altLang="en-US" sz="1200" dirty="0">
                <a:solidFill>
                  <a:srgbClr val="595959"/>
                </a:solidFill>
                <a:latin typeface="游明朝 Demibold" panose="02020600000000000000" pitchFamily="18" charset="-128"/>
                <a:ea typeface="游明朝 Demibold" panose="02020600000000000000" pitchFamily="18" charset="-128"/>
              </a:rPr>
              <a:t>以降の「制作タイアップメニュー 詳細」をご参照ください。</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385763"/>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dirty="0">
                <a:solidFill>
                  <a:srgbClr val="595959"/>
                </a:solidFill>
                <a:latin typeface="游明朝 Demibold" panose="02020600000000000000" pitchFamily="18" charset="-128"/>
                <a:ea typeface="游明朝 Demibold" panose="02020600000000000000" pitchFamily="18" charset="-128"/>
              </a:rPr>
              <a:t>“Area Ads”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676275"/>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dirty="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63685226"/>
              </p:ext>
            </p:extLst>
          </p:nvPr>
        </p:nvGraphicFramePr>
        <p:xfrm>
          <a:off x="557213" y="1220789"/>
          <a:ext cx="9577385" cy="380183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216781">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900" b="0" i="0" dirty="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900" b="0" i="0" dirty="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indent="0" algn="ctr">
                        <a:buFont typeface="Arial" charset="0"/>
                        <a:buNone/>
                      </a:pP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19,000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39809">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3980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076825"/>
            <a:ext cx="9061450" cy="95410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dirty="0">
                <a:solidFill>
                  <a:srgbClr val="595959"/>
                </a:solidFill>
                <a:latin typeface="游明朝 Demibold" panose="02020600000000000000" pitchFamily="18" charset="-128"/>
                <a:ea typeface="游明朝 Demibold" panose="02020600000000000000" pitchFamily="18" charset="-128"/>
              </a:rPr>
            </a:br>
            <a:endParaRPr lang="ja-JP" altLang="en-US" dirty="0">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96000"/>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dirty="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dirty="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dirty="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dirty="0">
                <a:solidFill>
                  <a:srgbClr val="4D4D4C"/>
                </a:solidFill>
                <a:latin typeface="游明朝" panose="02020400000000000000" pitchFamily="18" charset="-128"/>
                <a:ea typeface="游明朝" panose="02020400000000000000" pitchFamily="18" charset="-128"/>
              </a:rPr>
              <a:t>ぴえろ・</a:t>
            </a:r>
            <a:r>
              <a:rPr lang="en-US" altLang="ja-JP" sz="800" dirty="0" err="1">
                <a:solidFill>
                  <a:srgbClr val="4D4D4C"/>
                </a:solidFill>
                <a:latin typeface="游明朝" panose="02020400000000000000" pitchFamily="18" charset="-128"/>
                <a:ea typeface="游明朝" panose="02020400000000000000" pitchFamily="18" charset="-128"/>
              </a:rPr>
              <a:t>TooKyoGames</a:t>
            </a:r>
            <a:r>
              <a:rPr lang="ja-JP" altLang="en-US" sz="800" dirty="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8860118" cy="6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latin typeface="游明朝 Demibold" panose="02020600000000000000" pitchFamily="18" charset="-128"/>
                <a:ea typeface="游明朝 Demibold" panose="02020600000000000000" pitchFamily="18" charset="-128"/>
              </a:rPr>
              <a:t>乗車から約</a:t>
            </a:r>
            <a:r>
              <a:rPr lang="en-US" altLang="ja-JP" sz="1300" b="1" dirty="0">
                <a:latin typeface="游明朝 Demibold" panose="02020600000000000000" pitchFamily="18" charset="-128"/>
                <a:ea typeface="游明朝 Demibold" panose="02020600000000000000" pitchFamily="18" charset="-128"/>
              </a:rPr>
              <a:t>25</a:t>
            </a:r>
            <a:r>
              <a:rPr lang="ja-JP" altLang="en-US" sz="1300" b="1" dirty="0">
                <a:latin typeface="游明朝 Demibold" panose="02020600000000000000" pitchFamily="18" charset="-128"/>
                <a:ea typeface="游明朝 Demibold" panose="02020600000000000000" pitchFamily="18" charset="-128"/>
              </a:rPr>
              <a:t>分後に始まる最大</a:t>
            </a:r>
            <a:r>
              <a:rPr lang="en-US" altLang="ja-JP" sz="1300" b="1" dirty="0">
                <a:latin typeface="游明朝 Demibold" panose="02020600000000000000" pitchFamily="18" charset="-128"/>
                <a:ea typeface="游明朝 Demibold" panose="02020600000000000000" pitchFamily="18" charset="-128"/>
              </a:rPr>
              <a:t>10</a:t>
            </a:r>
            <a:r>
              <a:rPr lang="ja-JP" altLang="en-US" sz="1300" b="1" dirty="0">
                <a:latin typeface="游明朝 Demibold" panose="02020600000000000000" pitchFamily="18" charset="-128"/>
                <a:ea typeface="游明朝 Demibold" panose="02020600000000000000" pitchFamily="18" charset="-128"/>
              </a:rPr>
              <a:t>分の動画を放映できるプランです。</a:t>
            </a:r>
            <a:endParaRPr lang="en-US" altLang="ja-JP" sz="1300" b="1" dirty="0">
              <a:latin typeface="游明朝 Demibold" panose="02020600000000000000" pitchFamily="18" charset="-128"/>
              <a:ea typeface="游明朝 Demibold" panose="02020600000000000000" pitchFamily="18" charset="-128"/>
            </a:endParaRPr>
          </a:p>
          <a:p>
            <a:pPr eaLnBrk="1" hangingPunct="1">
              <a:lnSpc>
                <a:spcPct val="150000"/>
              </a:lnSpc>
            </a:pPr>
            <a:r>
              <a:rPr lang="ja-JP" altLang="en-US" sz="1300" b="1" dirty="0">
                <a:latin typeface="游明朝 Demibold" panose="02020600000000000000" pitchFamily="18" charset="-128"/>
                <a:ea typeface="游明朝 Demibold" panose="02020600000000000000" pitchFamily="18" charset="-128"/>
              </a:rPr>
              <a:t>空港への移動など長距離走行のタクシーユーザーに向けて、</a:t>
            </a:r>
            <a:r>
              <a:rPr lang="en-US" altLang="ja-JP" sz="1300" b="1" dirty="0">
                <a:latin typeface="游明朝 Demibold" panose="02020600000000000000" pitchFamily="18" charset="-128"/>
                <a:ea typeface="游明朝 Demibold" panose="02020600000000000000" pitchFamily="18" charset="-128"/>
              </a:rPr>
              <a:t>30</a:t>
            </a:r>
            <a:r>
              <a:rPr lang="ja-JP" altLang="en-US" sz="1300" b="1" dirty="0">
                <a:latin typeface="游明朝 Demibold" panose="02020600000000000000" pitchFamily="18" charset="-128"/>
                <a:ea typeface="游明朝 Demibold" panose="02020600000000000000" pitchFamily="18" charset="-128"/>
              </a:rPr>
              <a:t>秒では伝えきれないリッチな動画を配信できます。</a:t>
            </a:r>
            <a:endParaRPr lang="en-US" altLang="ja-JP" sz="1300" b="1" dirty="0">
              <a:latin typeface="游明朝 Demibold" panose="02020600000000000000" pitchFamily="18" charset="-128"/>
              <a:ea typeface="游明朝 Demibold" panose="020206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473178506"/>
              </p:ext>
            </p:extLst>
          </p:nvPr>
        </p:nvGraphicFramePr>
        <p:xfrm>
          <a:off x="6064250" y="1146176"/>
          <a:ext cx="4083050" cy="4675036"/>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chemeClr val="tx1"/>
                          </a:solidFill>
                          <a:latin typeface="游明朝" panose="02020400000000000000" pitchFamily="18" charset="-128"/>
                          <a:ea typeface="游明朝" panose="02020400000000000000" pitchFamily="18" charset="-128"/>
                          <a:cs typeface="Yu Mincho" charset="-128"/>
                        </a:rPr>
                        <a:t>Long</a:t>
                      </a:r>
                      <a:r>
                        <a:rPr kumimoji="1" lang="ja-JP" altLang="en-US" sz="1100" b="0" i="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chemeClr val="tx1"/>
                          </a:solidFill>
                          <a:latin typeface="游明朝" panose="02020400000000000000" pitchFamily="18" charset="-128"/>
                          <a:ea typeface="游明朝" panose="02020400000000000000" pitchFamily="18" charset="-128"/>
                          <a:cs typeface="Yu Mincho" charset="-128"/>
                        </a:rPr>
                        <a:t>Video</a:t>
                      </a:r>
                      <a:r>
                        <a:rPr kumimoji="1" lang="ja-JP" altLang="en-US" sz="1100" b="0" i="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chemeClr val="tx1"/>
                          </a:solidFill>
                          <a:latin typeface="游明朝" panose="02020400000000000000" pitchFamily="18" charset="-128"/>
                          <a:ea typeface="游明朝" panose="02020400000000000000" pitchFamily="18" charset="-128"/>
                          <a:cs typeface="Yu Mincho" charset="-128"/>
                        </a:rPr>
                        <a:t>Ads</a:t>
                      </a:r>
                      <a:endParaRPr kumimoji="1" lang="ja-JP" altLang="en-US" sz="1100" b="0" i="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100" b="0" i="0" u="none" strike="noStrike" kern="1200" cap="none" spc="0" normalizeH="0" baseline="0" noProof="0">
                          <a:ln>
                            <a:noFill/>
                          </a:ln>
                          <a:solidFill>
                            <a:schemeClr val="tx1"/>
                          </a:solidFill>
                          <a:effectLst/>
                          <a:uLnTx/>
                          <a:uFillTx/>
                          <a:latin typeface="游明朝" panose="02020400000000000000" pitchFamily="18" charset="-128"/>
                          <a:ea typeface="游明朝" panose="02020400000000000000" pitchFamily="18" charset="-128"/>
                          <a:cs typeface="Yu Mincho" charset="-128"/>
                        </a:rPr>
                        <a:t>分後</a:t>
                      </a:r>
                      <a:endPar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音声あり最大</a:t>
                      </a:r>
                      <a:r>
                        <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rPr>
                        <a:t>10</a:t>
                      </a:r>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分：</a:t>
                      </a:r>
                      <a:r>
                        <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深夜時間帯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22:00〜5:59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はデフォルト音声</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rPr>
                        <a:t>300,000</a:t>
                      </a:r>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回 </a:t>
                      </a:r>
                      <a:r>
                        <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rPr>
                        <a:t>/ 2</a:t>
                      </a:r>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週</a:t>
                      </a:r>
                      <a:endPar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600,000</a:t>
                      </a:r>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90000"/>
                        </a:lnSpc>
                      </a:pP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solidFill>
                          <a:latin typeface="Yu Mincho" panose="02020400000000000000" pitchFamily="18" charset="-128"/>
                          <a:ea typeface="Yu Mincho" panose="02020400000000000000" pitchFamily="18" charset="-128"/>
                        </a:rPr>
                        <a:t>動画は</a:t>
                      </a:r>
                      <a:r>
                        <a:rPr lang="en-US" altLang="ja-JP" sz="800" dirty="0">
                          <a:solidFill>
                            <a:schemeClr val="tx1"/>
                          </a:solidFill>
                          <a:latin typeface="Yu Mincho" panose="02020400000000000000" pitchFamily="18" charset="-128"/>
                          <a:ea typeface="Yu Mincho" panose="02020400000000000000" pitchFamily="18" charset="-128"/>
                        </a:rPr>
                        <a:t>3</a:t>
                      </a:r>
                      <a:r>
                        <a:rPr lang="ja-JP" altLang="en-US" sz="800" dirty="0">
                          <a:solidFill>
                            <a:schemeClr val="tx1"/>
                          </a:solidFill>
                          <a:latin typeface="Yu Mincho" panose="02020400000000000000" pitchFamily="18" charset="-128"/>
                          <a:ea typeface="Yu Mincho" panose="02020400000000000000" pitchFamily="18" charset="-128"/>
                        </a:rPr>
                        <a:t>分</a:t>
                      </a:r>
                      <a:r>
                        <a:rPr lang="en-US" altLang="ja-JP" sz="800" dirty="0">
                          <a:solidFill>
                            <a:schemeClr val="tx1"/>
                          </a:solidFill>
                          <a:latin typeface="Yu Mincho" panose="02020400000000000000" pitchFamily="18" charset="-128"/>
                          <a:ea typeface="Yu Mincho" panose="02020400000000000000" pitchFamily="18" charset="-128"/>
                        </a:rPr>
                        <a:t>〜10</a:t>
                      </a:r>
                      <a:r>
                        <a:rPr lang="ja-JP" altLang="en-US" sz="800" dirty="0">
                          <a:solidFill>
                            <a:schemeClr val="tx1"/>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・複数動画の組み合わせ可</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　ただし</a:t>
                      </a:r>
                      <a:r>
                        <a:rPr lang="en-US" altLang="ja-JP" sz="800" dirty="0">
                          <a:solidFill>
                            <a:schemeClr val="tx1"/>
                          </a:solidFill>
                          <a:latin typeface="Yu Mincho" panose="02020400000000000000" pitchFamily="18" charset="-128"/>
                          <a:ea typeface="Yu Mincho" panose="02020400000000000000" pitchFamily="18" charset="-128"/>
                        </a:rPr>
                        <a:t>1</a:t>
                      </a:r>
                      <a:r>
                        <a:rPr lang="ja-JP" altLang="en-US" sz="800" dirty="0">
                          <a:solidFill>
                            <a:schemeClr val="tx1"/>
                          </a:solidFill>
                          <a:latin typeface="Yu Mincho" panose="02020400000000000000" pitchFamily="18" charset="-128"/>
                          <a:ea typeface="Yu Mincho" panose="02020400000000000000" pitchFamily="18" charset="-128"/>
                        </a:rPr>
                        <a:t>本あたり</a:t>
                      </a:r>
                      <a:r>
                        <a:rPr lang="en-US" altLang="ja-JP" sz="800" dirty="0">
                          <a:solidFill>
                            <a:schemeClr val="tx1"/>
                          </a:solidFill>
                          <a:latin typeface="Yu Mincho" panose="02020400000000000000" pitchFamily="18" charset="-128"/>
                          <a:ea typeface="Yu Mincho" panose="02020400000000000000" pitchFamily="18" charset="-128"/>
                        </a:rPr>
                        <a:t>1</a:t>
                      </a:r>
                      <a:r>
                        <a:rPr lang="ja-JP" altLang="en-US" sz="800" dirty="0">
                          <a:solidFill>
                            <a:schemeClr val="tx1"/>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・複数動画を組み合わせる場合、完パケの入稿必須</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endParaRPr lang="en-US" altLang="ja-JP" sz="800" dirty="0">
                        <a:solidFill>
                          <a:schemeClr val="tx1"/>
                        </a:solidFill>
                        <a:latin typeface="Yu Mincho" panose="02020400000000000000" pitchFamily="18" charset="-128"/>
                        <a:ea typeface="Yu Mincho" panose="02020400000000000000" pitchFamily="18"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solidFill>
                          <a:latin typeface="Yu Mincho" panose="02020400000000000000" pitchFamily="18" charset="-128"/>
                          <a:ea typeface="Yu Mincho" panose="02020400000000000000" pitchFamily="18" charset="-128"/>
                        </a:rPr>
                        <a:t>5</a:t>
                      </a:r>
                      <a:r>
                        <a:rPr lang="ja-JP" altLang="en-US" sz="800" dirty="0">
                          <a:solidFill>
                            <a:schemeClr val="tx1"/>
                          </a:solidFill>
                          <a:latin typeface="Yu Mincho" panose="02020400000000000000" pitchFamily="18" charset="-128"/>
                          <a:ea typeface="Yu Mincho" panose="02020400000000000000" pitchFamily="18" charset="-128"/>
                        </a:rPr>
                        <a:t>分以内とします</a:t>
                      </a:r>
                      <a:endParaRPr lang="en-US" altLang="ja-JP" sz="800" dirty="0">
                        <a:solidFill>
                          <a:schemeClr val="tx1"/>
                        </a:solidFill>
                        <a:latin typeface="Yu Mincho" panose="02020400000000000000" pitchFamily="18" charset="-128"/>
                        <a:ea typeface="Yu Mincho" panose="02020400000000000000" pitchFamily="18" charset="-128"/>
                      </a:endParaRPr>
                    </a:p>
                    <a:p>
                      <a:pPr marL="0" marR="0" indent="0" algn="l" defTabSz="1007943" rtl="0" eaLnBrk="1" fontAlgn="auto" latinLnBrk="0" hangingPunct="1">
                        <a:lnSpc>
                          <a:spcPct val="100000"/>
                        </a:lnSpc>
                        <a:spcBef>
                          <a:spcPts val="0"/>
                        </a:spcBef>
                        <a:spcAft>
                          <a:spcPts val="0"/>
                        </a:spcAft>
                        <a:buClrTx/>
                        <a:buSzTx/>
                        <a:buFontTx/>
                        <a:buNone/>
                        <a:tabLst/>
                        <a:defRPr/>
                      </a:pP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solidFill>
                  <a:srgbClr val="595959"/>
                </a:solidFill>
                <a:latin typeface="游明朝 Demibold" panose="02020600000000000000" pitchFamily="18" charset="-128"/>
                <a:ea typeface="游明朝 Demibold" panose="02020600000000000000" pitchFamily="18" charset="-128"/>
              </a:rPr>
              <a:t>　　　　　　　　メニュー</a:t>
            </a:r>
            <a:br>
              <a:rPr lang="ja-JP" altLang="en-US" dirty="0">
                <a:solidFill>
                  <a:srgbClr val="595959"/>
                </a:solidFill>
                <a:latin typeface="游明朝 Demibold" panose="02020600000000000000" pitchFamily="18" charset="-128"/>
                <a:ea typeface="游明朝 Demibold" panose="02020600000000000000" pitchFamily="18" charset="-128"/>
              </a:rPr>
            </a:br>
            <a:endParaRPr lang="ja-JP" altLang="en-US" dirty="0">
              <a:solidFill>
                <a:srgbClr val="595959"/>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2802362852"/>
              </p:ext>
            </p:extLst>
          </p:nvPr>
        </p:nvGraphicFramePr>
        <p:xfrm>
          <a:off x="887413" y="3900487"/>
          <a:ext cx="3787776" cy="1906930"/>
        </p:xfrm>
        <a:graphic>
          <a:graphicData uri="http://schemas.openxmlformats.org/drawingml/2006/table">
            <a:tbl>
              <a:tblPr/>
              <a:tblGrid>
                <a:gridCol w="901023">
                  <a:extLst>
                    <a:ext uri="{9D8B030D-6E8A-4147-A177-3AD203B41FA5}">
                      <a16:colId xmlns:a16="http://schemas.microsoft.com/office/drawing/2014/main" val="20003"/>
                    </a:ext>
                  </a:extLst>
                </a:gridCol>
                <a:gridCol w="902606">
                  <a:extLst>
                    <a:ext uri="{9D8B030D-6E8A-4147-A177-3AD203B41FA5}">
                      <a16:colId xmlns:a16="http://schemas.microsoft.com/office/drawing/2014/main" val="20004"/>
                    </a:ext>
                  </a:extLst>
                </a:gridCol>
                <a:gridCol w="821845">
                  <a:extLst>
                    <a:ext uri="{9D8B030D-6E8A-4147-A177-3AD203B41FA5}">
                      <a16:colId xmlns:a16="http://schemas.microsoft.com/office/drawing/2014/main" val="20007"/>
                    </a:ext>
                  </a:extLst>
                </a:gridCol>
                <a:gridCol w="1162302">
                  <a:extLst>
                    <a:ext uri="{9D8B030D-6E8A-4147-A177-3AD203B41FA5}">
                      <a16:colId xmlns:a16="http://schemas.microsoft.com/office/drawing/2014/main" val="20008"/>
                    </a:ext>
                  </a:extLst>
                </a:gridCol>
              </a:tblGrid>
              <a:tr h="33732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674814">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期間掲載</a:t>
                      </a: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週間</a:t>
                      </a: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月曜日</a:t>
                      </a:r>
                      <a:b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b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午前</a:t>
                      </a:r>
                      <a:r>
                        <a:rPr kumimoji="1" lang="en-US" altLang="zh-TW"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0</a:t>
                      </a: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時</a:t>
                      </a:r>
                      <a:b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b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掲載開始</a:t>
                      </a:r>
                      <a:endParaRPr kumimoji="1" lang="en-US" altLang="ja-JP"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51,000</a:t>
                      </a: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@3.3</a:t>
                      </a:r>
                      <a:r>
                        <a:rPr kumimoji="1" lang="ja-JP" altLang="en-US"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674814">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4</a:t>
                      </a: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週間</a:t>
                      </a: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月曜日</a:t>
                      </a:r>
                      <a:b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b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午前</a:t>
                      </a:r>
                      <a:r>
                        <a:rPr kumimoji="1" lang="en-US" altLang="zh-TW"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0</a:t>
                      </a: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時</a:t>
                      </a:r>
                      <a:b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b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掲載開始</a:t>
                      </a:r>
                      <a:endParaRPr kumimoji="1" lang="en-US" altLang="ja-JP"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@2.5</a:t>
                      </a:r>
                      <a:r>
                        <a:rPr kumimoji="1" lang="ja-JP" altLang="en-US"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895"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413" y="1146176"/>
            <a:ext cx="3787776" cy="221520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1505713975"/>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1,080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(@3.4</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630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(@2.6</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350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(@2.4</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P.24</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Branded</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詳細タップ数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solidFill>
                  <a:srgbClr val="595959"/>
                </a:solidFill>
                <a:latin typeface="游明朝 Demibold" panose="02020600000000000000" pitchFamily="18" charset="-128"/>
                <a:ea typeface="游明朝 Demibold" panose="02020600000000000000" pitchFamily="18" charset="-128"/>
              </a:rPr>
              <a:t>広告メニュー別 掲載規定</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37" y="-155575"/>
            <a:ext cx="10388600" cy="4686300"/>
          </a:xfrm>
          <a:prstGeom prst="rect">
            <a:avLst/>
          </a:prstGeom>
        </p:spPr>
      </p:pic>
      <p:sp>
        <p:nvSpPr>
          <p:cNvPr id="63490" name="図 5">
            <a:extLst>
              <a:ext uri="{FF2B5EF4-FFF2-40B4-BE49-F238E27FC236}">
                <a16:creationId xmlns:a16="http://schemas.microsoft.com/office/drawing/2014/main" id="{4F6EDCA9-4835-46AE-9176-D4B09FF7E6F6}"/>
              </a:ext>
            </a:extLst>
          </p:cNvPr>
          <p:cNvSpPr>
            <a:spLocks noChangeAspect="1" noChangeArrowheads="1"/>
          </p:cNvSpPr>
          <p:nvPr/>
        </p:nvSpPr>
        <p:spPr bwMode="auto">
          <a:xfrm>
            <a:off x="-744538" y="-171450"/>
            <a:ext cx="10388601"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37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dirty="0">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広告効果検証オプション</a:t>
            </a:r>
          </a:p>
        </p:txBody>
      </p:sp>
      <p:sp>
        <p:nvSpPr>
          <p:cNvPr id="63498" name="図 5">
            <a:extLst>
              <a:ext uri="{FF2B5EF4-FFF2-40B4-BE49-F238E27FC236}">
                <a16:creationId xmlns:a16="http://schemas.microsoft.com/office/drawing/2014/main" id="{C4929348-B040-4CE1-99A3-BAAC8062162F}"/>
              </a:ext>
            </a:extLst>
          </p:cNvPr>
          <p:cNvSpPr>
            <a:spLocks noChangeAspect="1" noChangeArrowheads="1"/>
          </p:cNvSpPr>
          <p:nvPr/>
        </p:nvSpPr>
        <p:spPr bwMode="auto">
          <a:xfrm>
            <a:off x="-592138" y="-166688"/>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63499" name="図 5">
            <a:extLst>
              <a:ext uri="{FF2B5EF4-FFF2-40B4-BE49-F238E27FC236}">
                <a16:creationId xmlns:a16="http://schemas.microsoft.com/office/drawing/2014/main" id="{00FD2DA3-34BD-4380-9837-3607F1817399}"/>
              </a:ext>
            </a:extLst>
          </p:cNvPr>
          <p:cNvSpPr>
            <a:spLocks noChangeAspect="1" noChangeArrowheads="1"/>
          </p:cNvSpPr>
          <p:nvPr/>
        </p:nvSpPr>
        <p:spPr bwMode="auto">
          <a:xfrm>
            <a:off x="-439738" y="-182563"/>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dirty="0">
                <a:latin typeface="游明朝" panose="02020400000000000000" pitchFamily="18" charset="-128"/>
                <a:ea typeface="游明朝" panose="02020400000000000000" pitchFamily="18" charset="-128"/>
              </a:rPr>
              <a:t>制作タイアップメニュー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691813" cy="6051566"/>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dirty="0">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dirty="0">
              <a:solidFill>
                <a:srgbClr val="595959"/>
              </a:solidFill>
              <a:latin typeface="游明朝 Demibold" panose="02020600000000000000" pitchFamily="18" charset="-128"/>
              <a:ea typeface="游明朝 Demibold" panose="02020600000000000000" pitchFamily="18" charset="-128"/>
            </a:endParaRP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dirty="0">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dirty="0">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347817318"/>
              </p:ext>
            </p:extLst>
          </p:nvPr>
        </p:nvGraphicFramePr>
        <p:xfrm>
          <a:off x="6064250" y="1146175"/>
          <a:ext cx="4083050" cy="466101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316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1414">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7082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chemeClr val="tx1"/>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chemeClr val="tx1"/>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chemeClr val="tx1"/>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0841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17850" y="646588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BB0AC318-C0FC-4867-BE45-5C65F3E03274}"/>
              </a:ext>
            </a:extLst>
          </p:cNvPr>
          <p:cNvGraphicFramePr>
            <a:graphicFrameLocks noGrp="1"/>
          </p:cNvGraphicFramePr>
          <p:nvPr>
            <p:extLst>
              <p:ext uri="{D42A27DB-BD31-4B8C-83A1-F6EECF244321}">
                <p14:modId xmlns:p14="http://schemas.microsoft.com/office/powerpoint/2010/main" val="3842998639"/>
              </p:ext>
            </p:extLst>
          </p:nvPr>
        </p:nvGraphicFramePr>
        <p:xfrm>
          <a:off x="887413" y="3659188"/>
          <a:ext cx="4539198" cy="2148000"/>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0786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1864388476"/>
              </p:ext>
            </p:extLst>
          </p:nvPr>
        </p:nvGraphicFramePr>
        <p:xfrm>
          <a:off x="773112" y="1354138"/>
          <a:ext cx="9361487" cy="5677747"/>
        </p:xfrm>
        <a:graphic>
          <a:graphicData uri="http://schemas.openxmlformats.org/drawingml/2006/table">
            <a:tbl>
              <a:tblPr/>
              <a:tblGrid>
                <a:gridCol w="2371184">
                  <a:extLst>
                    <a:ext uri="{9D8B030D-6E8A-4147-A177-3AD203B41FA5}">
                      <a16:colId xmlns:a16="http://schemas.microsoft.com/office/drawing/2014/main" val="20000"/>
                    </a:ext>
                  </a:extLst>
                </a:gridCol>
                <a:gridCol w="1107316">
                  <a:extLst>
                    <a:ext uri="{9D8B030D-6E8A-4147-A177-3AD203B41FA5}">
                      <a16:colId xmlns:a16="http://schemas.microsoft.com/office/drawing/2014/main" val="20001"/>
                    </a:ext>
                  </a:extLst>
                </a:gridCol>
                <a:gridCol w="2700939">
                  <a:extLst>
                    <a:ext uri="{9D8B030D-6E8A-4147-A177-3AD203B41FA5}">
                      <a16:colId xmlns:a16="http://schemas.microsoft.com/office/drawing/2014/main" val="20002"/>
                    </a:ext>
                  </a:extLst>
                </a:gridCol>
                <a:gridCol w="3182048">
                  <a:extLst>
                    <a:ext uri="{9D8B030D-6E8A-4147-A177-3AD203B41FA5}">
                      <a16:colId xmlns:a16="http://schemas.microsoft.com/office/drawing/2014/main" val="20003"/>
                    </a:ext>
                  </a:extLst>
                </a:gridCol>
              </a:tblGrid>
              <a:tr h="45516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3868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サンプリングメニュー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コロナ対策のためメニューを一旦休止</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r h="750062">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設置台数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P.6</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仙台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埼玉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大阪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6,800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神戸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仙台　  </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600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+400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埼玉　</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2,200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r>
                        <a:rPr kumimoji="1" lang="ja-JP" altLang="en-US"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rPr>
                        <a:t>+200</a:t>
                      </a:r>
                      <a:r>
                        <a:rPr kumimoji="1" lang="ja-JP" altLang="en-US"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大阪　</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7,000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神戸　</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2,200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766943631"/>
                  </a:ext>
                </a:extLst>
              </a:tr>
              <a:tr h="163851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NG</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クリエイティブ表現</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P.17</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「アニメーションのみで構成されているもの」は一律</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NG</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NG</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クリエイティブ表現を「アニメーションのみで構成されており、スライドショーやモーショングラフィックス、ナレーション、字幕を用いて商品やサービスを説明していく構成の動画」と定義し、それに該当しないアニメーションのみで構成されている動画を一部許可</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5111627"/>
                  </a:ext>
                </a:extLst>
              </a:tr>
              <a:tr h="63722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広告枠の構成</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P.20</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4</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を</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枠に変更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長尺動画が放映可能な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Long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r h="3868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P.21-P.23</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全台配信が可能な「</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FULL</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r h="63722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“Area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P.24</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Area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Area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東京を</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枠に変更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と枠共有</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21200056"/>
                  </a:ext>
                </a:extLst>
              </a:tr>
              <a:tr h="3868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“Long</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長尺動画が放映可能な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Long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4"/>
                  </a:ext>
                </a:extLst>
              </a:tr>
              <a:tr h="38689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制作スケジュールの目安</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P.33</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制作スケジュールの目安を追記</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86773230"/>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2021</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dirty="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- 2021</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6</a:t>
            </a:r>
            <a:r>
              <a:rPr lang="ja-JP" altLang="en-US" sz="1200" dirty="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テキスト ボックス 2">
            <a:extLst>
              <a:ext uri="{FF2B5EF4-FFF2-40B4-BE49-F238E27FC236}">
                <a16:creationId xmlns:a16="http://schemas.microsoft.com/office/drawing/2014/main" id="{8B46BB92-32F9-46BA-9CA0-1B8C0D60E406}"/>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撮影あり</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dirty="0">
              <a:solidFill>
                <a:srgbClr val="595959"/>
              </a:solidFill>
              <a:latin typeface="游明朝 Demibold" panose="02020600000000000000" pitchFamily="18" charset="-128"/>
              <a:ea typeface="游明朝 Demibold" panose="02020600000000000000" pitchFamily="18" charset="-128"/>
            </a:endParaRPr>
          </a:p>
        </p:txBody>
      </p:sp>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extLst>
              <p:ext uri="{D42A27DB-BD31-4B8C-83A1-F6EECF244321}">
                <p14:modId xmlns:p14="http://schemas.microsoft.com/office/powerpoint/2010/main" val="2178556082"/>
              </p:ext>
            </p:extLst>
          </p:nvPr>
        </p:nvGraphicFramePr>
        <p:xfrm>
          <a:off x="6064250" y="1146177"/>
          <a:ext cx="4083050" cy="4739708"/>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100" b="0" i="0" dirty="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0730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335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4450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 撮影</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相談可能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オーガニック投稿）での</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ヶ月間</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877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a:solidFill>
                <a:srgbClr val="4D4D4C"/>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4B91CE36-544E-4AEF-8D22-E4AC10DEB4F5}"/>
              </a:ext>
            </a:extLst>
          </p:cNvPr>
          <p:cNvGraphicFramePr>
            <a:graphicFrameLocks noGrp="1"/>
          </p:cNvGraphicFramePr>
          <p:nvPr>
            <p:extLst>
              <p:ext uri="{D42A27DB-BD31-4B8C-83A1-F6EECF244321}">
                <p14:modId xmlns:p14="http://schemas.microsoft.com/office/powerpoint/2010/main" val="3252791995"/>
              </p:ext>
            </p:extLst>
          </p:nvPr>
        </p:nvGraphicFramePr>
        <p:xfrm>
          <a:off x="887413" y="3606455"/>
          <a:ext cx="4539198" cy="2279430"/>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057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14713">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14713">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514713">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514713">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7" descr="挿絵 が含まれている画像&#10;&#10;自動的に生成された説明">
            <a:extLst>
              <a:ext uri="{FF2B5EF4-FFF2-40B4-BE49-F238E27FC236}">
                <a16:creationId xmlns:a16="http://schemas.microsoft.com/office/drawing/2014/main" id="{63826A3E-48F0-4B31-89DB-5CC7FF2E0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extLst>
              <p:ext uri="{D42A27DB-BD31-4B8C-83A1-F6EECF244321}">
                <p14:modId xmlns:p14="http://schemas.microsoft.com/office/powerpoint/2010/main" val="3549016943"/>
              </p:ext>
            </p:extLst>
          </p:nvPr>
        </p:nvGraphicFramePr>
        <p:xfrm>
          <a:off x="6064250" y="1146175"/>
          <a:ext cx="4083050" cy="4650627"/>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dirty="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5486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0180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8810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HP</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SNS</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オーガニック投稿）での</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チャンネルに</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2822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sp>
        <p:nvSpPr>
          <p:cNvPr id="57388" name="テキスト ボックス 2">
            <a:extLst>
              <a:ext uri="{FF2B5EF4-FFF2-40B4-BE49-F238E27FC236}">
                <a16:creationId xmlns:a16="http://schemas.microsoft.com/office/drawing/2014/main" id="{10F3ED74-06E3-4009-907F-50034BEF081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a:t>
            </a:r>
            <a:r>
              <a:rPr lang="ja-JP" altLang="en-US" sz="1200" b="1" dirty="0">
                <a:solidFill>
                  <a:srgbClr val="595959"/>
                </a:solidFill>
                <a:latin typeface="游明朝 Demibold" panose="02020600000000000000" pitchFamily="18" charset="-128"/>
                <a:ea typeface="游明朝 Demibold" panose="02020600000000000000" pitchFamily="18" charset="-128"/>
              </a:rPr>
              <a:t>なし</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dirty="0">
              <a:solidFill>
                <a:srgbClr val="595959"/>
              </a:solidFill>
              <a:latin typeface="游明朝 Demibold" panose="02020600000000000000" pitchFamily="18" charset="-128"/>
              <a:ea typeface="游明朝 Demibold" panose="02020600000000000000" pitchFamily="18" charset="-128"/>
            </a:endParaRPr>
          </a:p>
        </p:txBody>
      </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graphicFrame>
        <p:nvGraphicFramePr>
          <p:cNvPr id="3" name="表 2">
            <a:extLst>
              <a:ext uri="{FF2B5EF4-FFF2-40B4-BE49-F238E27FC236}">
                <a16:creationId xmlns:a16="http://schemas.microsoft.com/office/drawing/2014/main" id="{5AB3A983-A834-4C73-A8D7-E85B81024548}"/>
              </a:ext>
            </a:extLst>
          </p:cNvPr>
          <p:cNvGraphicFramePr>
            <a:graphicFrameLocks noGrp="1"/>
          </p:cNvGraphicFramePr>
          <p:nvPr>
            <p:extLst>
              <p:ext uri="{D42A27DB-BD31-4B8C-83A1-F6EECF244321}">
                <p14:modId xmlns:p14="http://schemas.microsoft.com/office/powerpoint/2010/main" val="3293357543"/>
              </p:ext>
            </p:extLst>
          </p:nvPr>
        </p:nvGraphicFramePr>
        <p:xfrm>
          <a:off x="887413" y="3606455"/>
          <a:ext cx="4539198" cy="219352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12265">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790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2,680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340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880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510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1,210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8">
            <a:extLst>
              <a:ext uri="{FF2B5EF4-FFF2-40B4-BE49-F238E27FC236}">
                <a16:creationId xmlns:a16="http://schemas.microsoft.com/office/drawing/2014/main" id="{AAD026A9-110C-4175-8444-170AD61FACC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7413" y="1130300"/>
            <a:ext cx="37766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テキスト ボックス 2">
            <a:extLst>
              <a:ext uri="{FF2B5EF4-FFF2-40B4-BE49-F238E27FC236}">
                <a16:creationId xmlns:a16="http://schemas.microsoft.com/office/drawing/2014/main" id="{8B04C1AF-C7BA-4FEF-B165-567D3CD5A4A2}"/>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撮影あり</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dirty="0">
              <a:solidFill>
                <a:srgbClr val="595959"/>
              </a:solidFill>
              <a:latin typeface="游明朝 Demibold" panose="02020600000000000000" pitchFamily="18" charset="-128"/>
              <a:ea typeface="游明朝 Demibold" panose="02020600000000000000" pitchFamily="18" charset="-128"/>
            </a:endParaRPr>
          </a:p>
        </p:txBody>
      </p:sp>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7917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日本経済新聞社が長年にわたり培った取材力や企画力、ネットワークを駆使してつくり出す、</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今という時代や社会を伝える独自番組</a:t>
            </a:r>
            <a:r>
              <a:rPr lang="en-US" altLang="ja-JP" sz="1300" b="1">
                <a:solidFill>
                  <a:srgbClr val="595959"/>
                </a:solidFill>
                <a:latin typeface="游明朝 Demibold" panose="02020600000000000000" pitchFamily="18" charset="-128"/>
                <a:ea typeface="游明朝 Demibold" panose="02020600000000000000" pitchFamily="18" charset="-128"/>
              </a:rPr>
              <a:t>『Ride on NIKKEI』</a:t>
            </a:r>
            <a:r>
              <a:rPr lang="ja-JP" altLang="en-US" sz="1300" b="1">
                <a:solidFill>
                  <a:srgbClr val="595959"/>
                </a:solidFill>
                <a:latin typeface="游明朝 Demibold" panose="02020600000000000000" pitchFamily="18" charset="-128"/>
                <a:ea typeface="游明朝 Demibold" panose="02020600000000000000" pitchFamily="18" charset="-128"/>
              </a:rPr>
              <a:t>。そのフォーマットでタイアップ動画広告を制作するメニューです。</a:t>
            </a: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867665954"/>
              </p:ext>
            </p:extLst>
          </p:nvPr>
        </p:nvGraphicFramePr>
        <p:xfrm>
          <a:off x="6064250" y="1146175"/>
          <a:ext cx="4083050" cy="46863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100" b="0" i="0" dirty="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撮影を</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1</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週間以上のご発注で</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本目の動画を無償で制作いたします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日経側で著名人や有識者をアサインする際は</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謝礼等別途お見積り</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・二次利用については別途ご相談</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41763" y="6523038"/>
            <a:ext cx="2884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 1">
            <a:extLst>
              <a:ext uri="{FF2B5EF4-FFF2-40B4-BE49-F238E27FC236}">
                <a16:creationId xmlns:a16="http://schemas.microsoft.com/office/drawing/2014/main" id="{3E226FE7-27D4-4F78-9DB6-A6028EDFA20F}"/>
              </a:ext>
            </a:extLst>
          </p:cNvPr>
          <p:cNvGraphicFramePr>
            <a:graphicFrameLocks noGrp="1"/>
          </p:cNvGraphicFramePr>
          <p:nvPr>
            <p:extLst>
              <p:ext uri="{D42A27DB-BD31-4B8C-83A1-F6EECF244321}">
                <p14:modId xmlns:p14="http://schemas.microsoft.com/office/powerpoint/2010/main" val="825292000"/>
              </p:ext>
            </p:extLst>
          </p:nvPr>
        </p:nvGraphicFramePr>
        <p:xfrm>
          <a:off x="887413" y="3817937"/>
          <a:ext cx="4539198" cy="2014537"/>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5489">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82952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82952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16786719"/>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682" y="1028345"/>
            <a:ext cx="8525942" cy="1497436"/>
          </a:xfrm>
          <a:prstGeom prst="rect">
            <a:avLst/>
          </a:prstGeom>
        </p:spPr>
      </p:pic>
      <p:sp>
        <p:nvSpPr>
          <p:cNvPr id="26" name="テキスト ボックス 2">
            <a:extLst>
              <a:ext uri="{FF2B5EF4-FFF2-40B4-BE49-F238E27FC236}">
                <a16:creationId xmlns:a16="http://schemas.microsoft.com/office/drawing/2014/main" id="{17FC7030-FF6E-4F34-8757-C4FC8DE52ACC}"/>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665158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dirty="0">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230832"/>
          </a:xfrm>
          <a:prstGeom prst="rect">
            <a:avLst/>
          </a:prstGeom>
          <a:noFill/>
        </p:spPr>
        <p:txBody>
          <a:bodyPr wrap="square">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endParaRPr lang="ja-JP" altLang="en-US"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2B3A5B"/>
                </a:solidFill>
                <a:latin typeface="游明朝 Demibold" panose="02020600000000000000" pitchFamily="18" charset="-128"/>
                <a:ea typeface="游明朝 Demibold" panose="02020600000000000000" pitchFamily="18" charset="-128"/>
              </a:rPr>
              <a:t>■ 撮影あり</a:t>
            </a:r>
            <a:r>
              <a:rPr kumimoji="1" lang="ja-JP" altLang="en-US" sz="2000" b="1" dirty="0">
                <a:solidFill>
                  <a:srgbClr val="2B3A5B"/>
                </a:solidFill>
                <a:latin typeface="游明朝 Demibold" panose="02020600000000000000" pitchFamily="18" charset="-128"/>
                <a:ea typeface="游明朝 Demibold" panose="02020600000000000000" pitchFamily="18" charset="-128"/>
              </a:rPr>
              <a:t>　</a:t>
            </a:r>
            <a:r>
              <a:rPr kumimoji="1" lang="ja-JP" altLang="en-US" sz="1300" b="1">
                <a:solidFill>
                  <a:srgbClr val="2B3A5B"/>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rgbClr val="2B3A5B"/>
                </a:solidFill>
                <a:latin typeface="游明朝 Demibold" panose="02020600000000000000" pitchFamily="18" charset="-128"/>
                <a:ea typeface="游明朝 Demibold" panose="02020600000000000000" pitchFamily="18" charset="-128"/>
              </a:rPr>
              <a:t>1</a:t>
            </a:r>
            <a:r>
              <a:rPr kumimoji="1" lang="ja-JP" altLang="en-US" sz="1300" b="1">
                <a:solidFill>
                  <a:srgbClr val="2B3A5B"/>
                </a:solidFill>
                <a:latin typeface="游明朝 Demibold" panose="02020600000000000000" pitchFamily="18" charset="-128"/>
                <a:ea typeface="游明朝 Demibold" panose="02020600000000000000" pitchFamily="18" charset="-128"/>
              </a:rPr>
              <a:t>ヶ月半から</a:t>
            </a:r>
            <a:r>
              <a:rPr kumimoji="1" lang="en-US" altLang="ja-JP" sz="1300" b="1" dirty="0">
                <a:solidFill>
                  <a:srgbClr val="2B3A5B"/>
                </a:solidFill>
                <a:latin typeface="游明朝 Demibold" panose="02020600000000000000" pitchFamily="18" charset="-128"/>
                <a:ea typeface="游明朝 Demibold" panose="02020600000000000000" pitchFamily="18" charset="-128"/>
              </a:rPr>
              <a:t>2</a:t>
            </a:r>
            <a:r>
              <a:rPr kumimoji="1" lang="ja-JP" altLang="en-US" sz="1300" b="1">
                <a:solidFill>
                  <a:srgbClr val="2B3A5B"/>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rgbClr val="2B3A5B"/>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2B3A5B"/>
                </a:solidFill>
                <a:latin typeface="游明朝 Demibold" panose="02020600000000000000" pitchFamily="18" charset="-128"/>
                <a:ea typeface="游明朝 Demibold" panose="02020600000000000000" pitchFamily="18" charset="-128"/>
              </a:rPr>
              <a:t>■ 撮影なし</a:t>
            </a:r>
            <a:r>
              <a:rPr kumimoji="1" lang="ja-JP" altLang="en-US" sz="2000" b="1" dirty="0">
                <a:solidFill>
                  <a:srgbClr val="2B3A5B"/>
                </a:solidFill>
                <a:latin typeface="游明朝 Demibold" panose="02020600000000000000" pitchFamily="18" charset="-128"/>
                <a:ea typeface="游明朝 Demibold" panose="02020600000000000000" pitchFamily="18" charset="-128"/>
              </a:rPr>
              <a:t>　</a:t>
            </a:r>
            <a:r>
              <a:rPr kumimoji="1" lang="ja-JP" altLang="en-US" sz="1300" b="1">
                <a:solidFill>
                  <a:srgbClr val="2B3A5B"/>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rgbClr val="2B3A5B"/>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
            <a:extLst>
              <a:ext uri="{FF2B5EF4-FFF2-40B4-BE49-F238E27FC236}">
                <a16:creationId xmlns:a16="http://schemas.microsoft.com/office/drawing/2014/main" id="{17FC7030-FF6E-4F34-8757-C4FC8DE52ACC}"/>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665158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latin typeface="游明朝 Demibold" panose="02020600000000000000" pitchFamily="18" charset="-128"/>
                <a:ea typeface="游明朝 Demibold" panose="02020600000000000000" pitchFamily="18" charset="-128"/>
              </a:rPr>
              <a:t>2</a:t>
            </a:r>
            <a:r>
              <a:rPr lang="ja-JP" altLang="en-US" sz="2900">
                <a:latin typeface="游明朝 Demibold" panose="02020600000000000000" pitchFamily="18" charset="-128"/>
                <a:ea typeface="游明朝 Demibold" panose="02020600000000000000" pitchFamily="18" charset="-128"/>
              </a:rPr>
              <a:t>次利用について</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9" name="テキスト ボックス 10">
            <a:extLst>
              <a:ext uri="{FF2B5EF4-FFF2-40B4-BE49-F238E27FC236}">
                <a16:creationId xmlns:a16="http://schemas.microsoft.com/office/drawing/2014/main" id="{B1D3A483-A497-BC49-911D-CEC842622821}"/>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endParaRPr lang="ja-JP" altLang="en-US"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0" name="テキスト ボックス 10">
            <a:extLst>
              <a:ext uri="{FF2B5EF4-FFF2-40B4-BE49-F238E27FC236}">
                <a16:creationId xmlns:a16="http://schemas.microsoft.com/office/drawing/2014/main" id="{0C6B82EF-0312-634E-9B07-BD0C50E4C00F}"/>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1" name="テキスト ボックス 11">
            <a:extLst>
              <a:ext uri="{FF2B5EF4-FFF2-40B4-BE49-F238E27FC236}">
                <a16:creationId xmlns:a16="http://schemas.microsoft.com/office/drawing/2014/main" id="{AC3ACD44-FC74-7E46-8504-5C5763A1952C}"/>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2B3A5B"/>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rgbClr val="2B3A5B"/>
                </a:solidFill>
                <a:latin typeface="Yu Mincho Demibold" panose="02020400000000000000" pitchFamily="18" charset="-128"/>
                <a:ea typeface="Yu Mincho Demibold" panose="02020400000000000000" pitchFamily="18" charset="-128"/>
              </a:rPr>
              <a:t>・</a:t>
            </a:r>
            <a:r>
              <a:rPr lang="en-US" altLang="ja-JP" sz="1200" b="1" dirty="0">
                <a:solidFill>
                  <a:srgbClr val="2B3A5B"/>
                </a:solidFill>
                <a:latin typeface="Yu Mincho Demibold" panose="02020400000000000000" pitchFamily="18" charset="-128"/>
                <a:ea typeface="Yu Mincho Demibold" panose="02020400000000000000" pitchFamily="18" charset="-128"/>
              </a:rPr>
              <a:t>Ride on NIKKEI</a:t>
            </a:r>
            <a:r>
              <a:rPr lang="ja-JP" altLang="en-US" sz="1200" b="1">
                <a:solidFill>
                  <a:srgbClr val="2B3A5B"/>
                </a:solidFill>
                <a:latin typeface="Yu Mincho Demibold" panose="02020400000000000000" pitchFamily="18" charset="-128"/>
                <a:ea typeface="Yu Mincho Demibold" panose="02020400000000000000" pitchFamily="18" charset="-128"/>
              </a:rPr>
              <a:t>は動画の構成上</a:t>
            </a:r>
            <a:r>
              <a:rPr lang="en-US" altLang="ja-JP" sz="1200" b="1" dirty="0">
                <a:solidFill>
                  <a:srgbClr val="2B3A5B"/>
                </a:solidFill>
                <a:latin typeface="Yu Mincho Demibold" panose="02020400000000000000" pitchFamily="18" charset="-128"/>
                <a:ea typeface="Yu Mincho Demibold" panose="02020400000000000000" pitchFamily="18" charset="-128"/>
              </a:rPr>
              <a:t>15</a:t>
            </a:r>
            <a:r>
              <a:rPr lang="ja-JP" altLang="en-US" sz="1200" b="1">
                <a:solidFill>
                  <a:srgbClr val="2B3A5B"/>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rgbClr val="2B3A5B"/>
                </a:solidFill>
                <a:latin typeface="Yu Mincho Demibold" panose="02020400000000000000" pitchFamily="18" charset="-128"/>
                <a:ea typeface="Yu Mincho Demibold" panose="02020400000000000000" pitchFamily="18" charset="-128"/>
              </a:rPr>
              <a:t>more 1 meter</a:t>
            </a:r>
            <a:r>
              <a:rPr lang="ja-JP" altLang="en-US" sz="1200" b="1">
                <a:solidFill>
                  <a:srgbClr val="2B3A5B"/>
                </a:solidFill>
                <a:latin typeface="Yu Mincho Demibold" panose="02020400000000000000" pitchFamily="18" charset="-128"/>
                <a:ea typeface="Yu Mincho Demibold" panose="02020400000000000000" pitchFamily="18" charset="-128"/>
              </a:rPr>
              <a:t>は冠なし</a:t>
            </a:r>
            <a:r>
              <a:rPr lang="en-US" altLang="ja-JP" sz="1200" b="1" dirty="0">
                <a:solidFill>
                  <a:srgbClr val="2B3A5B"/>
                </a:solidFill>
                <a:latin typeface="Yu Mincho Demibold" panose="02020400000000000000" pitchFamily="18" charset="-128"/>
                <a:ea typeface="Yu Mincho Demibold" panose="02020400000000000000" pitchFamily="18" charset="-128"/>
              </a:rPr>
              <a:t>30</a:t>
            </a:r>
            <a:r>
              <a:rPr lang="ja-JP" altLang="en-US" sz="1200" b="1">
                <a:solidFill>
                  <a:srgbClr val="2B3A5B"/>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rgbClr val="2B3A5B"/>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rgbClr val="2B3A5B"/>
                </a:solidFill>
                <a:latin typeface="游明朝 Demibold" panose="02020600000000000000" pitchFamily="18" charset="-128"/>
                <a:ea typeface="游明朝 Demibold" panose="02020600000000000000" pitchFamily="18" charset="-128"/>
              </a:rPr>
              <a:t>・</a:t>
            </a:r>
            <a:r>
              <a:rPr lang="en-US" altLang="ja-JP" sz="1200" dirty="0">
                <a:solidFill>
                  <a:srgbClr val="2B3A5B"/>
                </a:solidFill>
                <a:latin typeface="游明朝 Demibold" panose="02020600000000000000" pitchFamily="18" charset="-128"/>
                <a:ea typeface="游明朝 Demibold" panose="02020600000000000000" pitchFamily="18" charset="-128"/>
              </a:rPr>
              <a:t>2</a:t>
            </a:r>
            <a:r>
              <a:rPr lang="ja-JP" altLang="en-US" sz="1200">
                <a:solidFill>
                  <a:srgbClr val="2B3A5B"/>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A7E56AA4-B596-A74C-ACB7-B3D835DFC4EB}"/>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endParaRPr kumimoji="1" lang="ja-JP" altLang="en-US"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endPar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ja-JP" altLang="en-US"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endPar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endParaRPr kumimoji="1" lang="ja-JP" altLang="en-US"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23" name="テキスト プレースホルダー 2">
            <a:extLst>
              <a:ext uri="{FF2B5EF4-FFF2-40B4-BE49-F238E27FC236}">
                <a16:creationId xmlns:a16="http://schemas.microsoft.com/office/drawing/2014/main" id="{A611BC0F-0C38-9442-BC7E-BF166A6DBB4B}"/>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24" name="表 17">
            <a:extLst>
              <a:ext uri="{FF2B5EF4-FFF2-40B4-BE49-F238E27FC236}">
                <a16:creationId xmlns:a16="http://schemas.microsoft.com/office/drawing/2014/main" id="{3B863C49-09A7-1943-9568-F0342601765E}"/>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endParaRPr kumimoji="1" lang="ja-JP" altLang="en-US"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endPar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endPar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endParaRPr kumimoji="1" lang="ja-JP" altLang="en-US"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29" name="テキスト ボックス 10">
            <a:extLst>
              <a:ext uri="{FF2B5EF4-FFF2-40B4-BE49-F238E27FC236}">
                <a16:creationId xmlns:a16="http://schemas.microsoft.com/office/drawing/2014/main" id="{6528F5B2-C6C3-3942-8DD1-63DF5E018C6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31" name="テキスト ボックス 11">
            <a:extLst>
              <a:ext uri="{FF2B5EF4-FFF2-40B4-BE49-F238E27FC236}">
                <a16:creationId xmlns:a16="http://schemas.microsoft.com/office/drawing/2014/main" id="{D4476B85-505E-6D4A-A058-8E05762A40D4}"/>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2B3A5B"/>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rgbClr val="2B3A5B"/>
                </a:solidFill>
                <a:latin typeface="游明朝 Demibold" panose="02020600000000000000" pitchFamily="18" charset="-128"/>
                <a:ea typeface="游明朝 Demibold" panose="02020600000000000000" pitchFamily="18" charset="-128"/>
              </a:rPr>
              <a:t>1</a:t>
            </a:r>
            <a:r>
              <a:rPr lang="ja-JP" altLang="en-US" sz="1200">
                <a:solidFill>
                  <a:srgbClr val="2B3A5B"/>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rgbClr val="2B3A5B"/>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32" name="テキスト プレースホルダー 2">
            <a:extLst>
              <a:ext uri="{FF2B5EF4-FFF2-40B4-BE49-F238E27FC236}">
                <a16:creationId xmlns:a16="http://schemas.microsoft.com/office/drawing/2014/main" id="{0F0CA8E5-3746-D04B-917F-78118EC8C00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rgbClr val="2B3A5B"/>
                </a:solidFill>
                <a:latin typeface="游明朝 Demibold" panose="02020600000000000000" pitchFamily="18" charset="-128"/>
                <a:ea typeface="游明朝 Demibold" panose="02020600000000000000" pitchFamily="18" charset="-128"/>
              </a:rPr>
              <a:t>概要</a:t>
            </a:r>
            <a:endParaRPr kumimoji="1" lang="en-US" altLang="ja-JP" sz="1300" b="1" dirty="0">
              <a:solidFill>
                <a:srgbClr val="2B3A5B"/>
              </a:solidFill>
              <a:latin typeface="游明朝 Demibold" panose="02020600000000000000" pitchFamily="18" charset="-128"/>
              <a:ea typeface="游明朝 Demibold" panose="02020600000000000000" pitchFamily="18" charset="-128"/>
            </a:endParaRPr>
          </a:p>
        </p:txBody>
      </p:sp>
      <p:sp>
        <p:nvSpPr>
          <p:cNvPr id="33" name="テキスト プレースホルダー 2">
            <a:extLst>
              <a:ext uri="{FF2B5EF4-FFF2-40B4-BE49-F238E27FC236}">
                <a16:creationId xmlns:a16="http://schemas.microsoft.com/office/drawing/2014/main" id="{35DFB60B-5D9B-9042-99E4-FE1FF7040E03}"/>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rgbClr val="2B3A5B"/>
                </a:solidFill>
                <a:latin typeface="游明朝 Demibold" panose="02020600000000000000" pitchFamily="18" charset="-128"/>
                <a:ea typeface="游明朝 Demibold" panose="02020600000000000000" pitchFamily="18" charset="-128"/>
              </a:rPr>
              <a:t>注意事項</a:t>
            </a:r>
            <a:endParaRPr kumimoji="1" lang="en-US" altLang="ja-JP" sz="1300" b="1" dirty="0">
              <a:solidFill>
                <a:srgbClr val="2B3A5B"/>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835158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3">
            <a:extLst>
              <a:ext uri="{FF2B5EF4-FFF2-40B4-BE49-F238E27FC236}">
                <a16:creationId xmlns:a16="http://schemas.microsoft.com/office/drawing/2014/main" id="{CE50D0F8-313C-AA4C-8B8D-C9EB0E73A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940594"/>
            <a:ext cx="5230812"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48" name="正方形/長方形 50">
            <a:extLst>
              <a:ext uri="{FF2B5EF4-FFF2-40B4-BE49-F238E27FC236}">
                <a16:creationId xmlns:a16="http://schemas.microsoft.com/office/drawing/2014/main" id="{260719F8-6AF5-4290-B9CF-8C3C3D3584D9}"/>
              </a:ext>
            </a:extLst>
          </p:cNvPr>
          <p:cNvSpPr/>
          <p:nvPr/>
        </p:nvSpPr>
        <p:spPr>
          <a:xfrm>
            <a:off x="773113" y="94456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4275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dirty="0">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dirty="0">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dirty="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dirty="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dirty="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840288" y="3836988"/>
            <a:ext cx="1219200"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5986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19129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4371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3177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88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お申込み・入稿は掲載開始日の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仮押え・本申込みは「フォームからの依頼のみ有効」かつ「フォームからのリクエスト到着順」で枠決定させていただきます。</a:t>
            </a:r>
            <a:br>
              <a:rPr kumimoji="1" lang="en-US" altLang="ja-JP" sz="800" dirty="0">
                <a:solidFill>
                  <a:srgbClr val="595959"/>
                </a:solidFill>
                <a:latin typeface="游明朝" panose="02020400000000000000" pitchFamily="18" charset="-128"/>
                <a:ea typeface="游明朝" panose="02020400000000000000" pitchFamily="18" charset="-128"/>
              </a:rPr>
            </a:br>
            <a:r>
              <a:rPr kumimoji="1" lang="ja-JP" altLang="en-US" sz="800">
                <a:solidFill>
                  <a:srgbClr val="595959"/>
                </a:solidFill>
                <a:latin typeface="游明朝" panose="02020400000000000000" pitchFamily="18" charset="-128"/>
                <a:ea typeface="游明朝" panose="02020400000000000000" pitchFamily="18" charset="-128"/>
              </a:rPr>
              <a:t>仮押え有効期間は「フォームからの仮押え依頼日を含めて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nvGraphicFramePr>
        <p:xfrm>
          <a:off x="1914525" y="942975"/>
          <a:ext cx="8004175" cy="5207000"/>
        </p:xfrm>
        <a:graphic>
          <a:graphicData uri="http://schemas.openxmlformats.org/drawingml/2006/table">
            <a:tbl>
              <a:tblPr/>
              <a:tblGrid>
                <a:gridCol w="1797050">
                  <a:extLst>
                    <a:ext uri="{9D8B030D-6E8A-4147-A177-3AD203B41FA5}">
                      <a16:colId xmlns:a16="http://schemas.microsoft.com/office/drawing/2014/main" val="20000"/>
                    </a:ext>
                  </a:extLst>
                </a:gridCol>
                <a:gridCol w="6207125">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仮押えが必要な場合、仮押さえ入力フォームよりご依頼ください。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有効期間は「フォームからの仮押え依頼日を含めて</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営業日以内」とし、最終日の</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17</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時に自動解放いたします。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同一広告主による</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回目以降の仮押さえは、有効期間を過ぎたことによる仮押さえの解除から</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仮押さえの際には担当営業に仮押さえ入力フォームの共有をご依頼ください。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申込にあたって、必ず事前にクリエイティブ考査が必要です。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クリエイティブ考査を通さず申込をいただいても受領することは出来ません。</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考査はメールでご依頼ください。</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お申し込み案件入力フォームにてご依頼ください。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申込の際には担当営業にお申し込み案件入力フォームの共有をご依頼ください。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申し込みから掲載開始まで</a:t>
            </a:r>
          </a:p>
          <a:p>
            <a:pPr eaLnBrk="1" hangingPunct="1">
              <a:lnSpc>
                <a:spcPct val="90000"/>
              </a:lnSpc>
              <a:spcBef>
                <a:spcPts val="1100"/>
              </a:spcBef>
              <a:buFont typeface="Arial" panose="020B0604020202020204" pitchFamily="34" charset="0"/>
              <a:buNone/>
            </a:pPr>
            <a:endParaRPr kumimoji="1" lang="ja-JP" altLang="en-US" sz="2000" b="1">
              <a:solidFill>
                <a:srgbClr val="595959"/>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596616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dirty="0">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6381"/>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srcRect l="33978" r="34850" b="79314"/>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9833"/>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91813" cy="60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4093697931"/>
              </p:ext>
            </p:extLst>
          </p:nvPr>
        </p:nvGraphicFramePr>
        <p:xfrm>
          <a:off x="557214" y="715063"/>
          <a:ext cx="9937751" cy="6351044"/>
        </p:xfrm>
        <a:graphic>
          <a:graphicData uri="http://schemas.openxmlformats.org/drawingml/2006/table">
            <a:tbl>
              <a:tblPr/>
              <a:tblGrid>
                <a:gridCol w="1503142">
                  <a:extLst>
                    <a:ext uri="{9D8B030D-6E8A-4147-A177-3AD203B41FA5}">
                      <a16:colId xmlns:a16="http://schemas.microsoft.com/office/drawing/2014/main" val="20000"/>
                    </a:ext>
                  </a:extLst>
                </a:gridCol>
                <a:gridCol w="1710120">
                  <a:extLst>
                    <a:ext uri="{9D8B030D-6E8A-4147-A177-3AD203B41FA5}">
                      <a16:colId xmlns:a16="http://schemas.microsoft.com/office/drawing/2014/main" val="20001"/>
                    </a:ext>
                  </a:extLst>
                </a:gridCol>
                <a:gridCol w="1918733">
                  <a:extLst>
                    <a:ext uri="{9D8B030D-6E8A-4147-A177-3AD203B41FA5}">
                      <a16:colId xmlns:a16="http://schemas.microsoft.com/office/drawing/2014/main" val="20002"/>
                    </a:ext>
                  </a:extLst>
                </a:gridCol>
                <a:gridCol w="1549791">
                  <a:extLst>
                    <a:ext uri="{9D8B030D-6E8A-4147-A177-3AD203B41FA5}">
                      <a16:colId xmlns:a16="http://schemas.microsoft.com/office/drawing/2014/main" val="3141100812"/>
                    </a:ext>
                  </a:extLst>
                </a:gridCol>
                <a:gridCol w="891571">
                  <a:extLst>
                    <a:ext uri="{9D8B030D-6E8A-4147-A177-3AD203B41FA5}">
                      <a16:colId xmlns:a16="http://schemas.microsoft.com/office/drawing/2014/main" val="20004"/>
                    </a:ext>
                  </a:extLst>
                </a:gridCol>
                <a:gridCol w="1182197">
                  <a:extLst>
                    <a:ext uri="{9D8B030D-6E8A-4147-A177-3AD203B41FA5}">
                      <a16:colId xmlns:a16="http://schemas.microsoft.com/office/drawing/2014/main" val="2775711501"/>
                    </a:ext>
                  </a:extLst>
                </a:gridCol>
                <a:gridCol w="1182197">
                  <a:extLst>
                    <a:ext uri="{9D8B030D-6E8A-4147-A177-3AD203B41FA5}">
                      <a16:colId xmlns:a16="http://schemas.microsoft.com/office/drawing/2014/main" val="1814886341"/>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dirty="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dirty="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100MB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6">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T w="19050" cap="flat" cmpd="sng" algn="ctr">
                      <a:solidFill>
                        <a:schemeClr val="bg1"/>
                      </a:solidFill>
                      <a:prstDash val="solid"/>
                      <a:round/>
                      <a:headEnd type="none" w="med" len="med"/>
                      <a:tailEnd type="none" w="med" len="med"/>
                    </a:lnT>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6">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契約の成立（申込メール送付）後、広告主様の都合で広告配信を変更する場合、</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（申込メール送付時点）</a:t>
            </a:r>
            <a:r>
              <a:rPr lang="en-US" altLang="zh-TW" sz="800">
                <a:solidFill>
                  <a:srgbClr val="4D4D4C"/>
                </a:solidFill>
                <a:latin typeface="游明朝" panose="02020400000000000000" pitchFamily="18" charset="-128"/>
                <a:ea typeface="游明朝" panose="02020400000000000000" pitchFamily="18" charset="-128"/>
              </a:rPr>
              <a:t>〜</a:t>
            </a: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20</a:t>
            </a:r>
            <a:r>
              <a:rPr lang="zh-TW" altLang="en-US" sz="800">
                <a:solidFill>
                  <a:srgbClr val="4D4D4C"/>
                </a:solidFill>
                <a:latin typeface="游明朝" panose="02020400000000000000" pitchFamily="18" charset="-128"/>
                <a:ea typeface="游明朝" panose="02020400000000000000" pitchFamily="18" charset="-128"/>
              </a:rPr>
              <a:t>営業日前</a:t>
            </a:r>
            <a:r>
              <a:rPr lang="en-US" altLang="zh-TW" sz="800">
                <a:solidFill>
                  <a:srgbClr val="4D4D4C"/>
                </a:solidFill>
                <a:latin typeface="游明朝" panose="02020400000000000000" pitchFamily="18" charset="-128"/>
                <a:ea typeface="游明朝" panose="02020400000000000000" pitchFamily="18" charset="-128"/>
              </a:rPr>
              <a:t>〜11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お申込み頂いた枠と週ごとに算出いたします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配信開始月での一括請求となります。請求書記載の支払期日までに、請求書記載の銀行口座に振り込みをお願いします。なお、振込手数料は広告主様の負担といたします。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とさせて頂きます。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電子メールにデータを添付し、指定の宛先まで入稿願います。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rPr>
              <a:t>5. </a:t>
            </a:r>
            <a:r>
              <a:rPr lang="ja-JP" altLang="en-US" sz="1000" b="1">
                <a:solidFill>
                  <a:srgbClr val="4D4D4C"/>
                </a:solidFill>
                <a:latin typeface="游明朝 Demibold" panose="02020600000000000000" pitchFamily="18" charset="-128"/>
                <a:ea typeface="游明朝 Demibold" panose="02020600000000000000" pitchFamily="18" charset="-128"/>
              </a:rPr>
              <a:t>掲載停止について</a:t>
            </a:r>
            <a:endParaRPr lang="ja-JP" altLang="ja-JP" sz="1000" b="1">
              <a:solidFill>
                <a:srgbClr val="4D4D4C"/>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rgbClr val="4D4D4C"/>
                </a:solidFill>
                <a:latin typeface="游明朝" panose="02020400000000000000" pitchFamily="18" charset="-128"/>
                <a:ea typeface="游明朝" panose="02020400000000000000" pitchFamily="18" charset="-128"/>
              </a:rPr>
              <a:t>について</a:t>
            </a:r>
            <a:r>
              <a:rPr lang="ja-JP" altLang="en-US" sz="800">
                <a:solidFill>
                  <a:srgbClr val="4D4D4C"/>
                </a:solidFill>
                <a:latin typeface="游明朝" panose="02020400000000000000" pitchFamily="18" charset="-128"/>
                <a:ea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panose="02020400000000000000" pitchFamily="18" charset="-128"/>
              </a:rPr>
              <a:t>当社所定の審査</a:t>
            </a:r>
            <a:r>
              <a:rPr lang="ja-JP" altLang="en-US" sz="800">
                <a:solidFill>
                  <a:srgbClr val="4D4D4C"/>
                </a:solidFill>
                <a:latin typeface="游明朝" panose="02020400000000000000" pitchFamily="18" charset="-128"/>
                <a:ea typeface="游明朝" panose="02020400000000000000" pitchFamily="18" charset="-128"/>
              </a:rPr>
              <a:t>をした後においても、</a:t>
            </a: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a:solidFill>
                  <a:srgbClr val="4D4D4C"/>
                </a:solidFill>
                <a:latin typeface="游明朝" panose="02020400000000000000" pitchFamily="18" charset="-128"/>
                <a:ea typeface="游明朝" panose="02020400000000000000" pitchFamily="18" charset="-128"/>
              </a:rPr>
              <a:t>(2)</a:t>
            </a:r>
            <a:r>
              <a:rPr lang="ja-JP" altLang="en-US" sz="800">
                <a:solidFill>
                  <a:srgbClr val="4D4D4C"/>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a:solidFill>
                  <a:srgbClr val="4D4D4C"/>
                </a:solidFill>
                <a:latin typeface="游明朝" panose="02020400000000000000" pitchFamily="18" charset="-128"/>
                <a:ea typeface="游明朝" panose="02020400000000000000" pitchFamily="18" charset="-128"/>
              </a:rPr>
              <a:t>(3)</a:t>
            </a:r>
            <a:r>
              <a:rPr lang="ja-JP" altLang="en-US" sz="800">
                <a:solidFill>
                  <a:srgbClr val="4D4D4C"/>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rgbClr val="4D4D4C"/>
                </a:solidFill>
                <a:latin typeface="游明朝" panose="02020400000000000000" pitchFamily="18" charset="-128"/>
                <a:ea typeface="游明朝" panose="02020400000000000000" pitchFamily="18" charset="-128"/>
              </a:rPr>
              <a:t>の掲載を</a:t>
            </a:r>
            <a:r>
              <a:rPr lang="ja-JP" altLang="en-US" sz="800">
                <a:solidFill>
                  <a:srgbClr val="4D4D4C"/>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375"/>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dirty="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4" descr="車, 屋内, 座る, コンピュータ が含まれている画像&#10;&#10;自動的に生成された説明">
            <a:extLst>
              <a:ext uri="{FF2B5EF4-FFF2-40B4-BE49-F238E27FC236}">
                <a16:creationId xmlns:a16="http://schemas.microsoft.com/office/drawing/2014/main" id="{C3761A16-8D4F-4682-978F-D46C29B5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431800"/>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F2D4045-E95D-4F54-8150-41A20561630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世界有数の国際都市東京を中心に、全国の主要都市を走行するタクシーに設置される、新世代プレミアム動画広告です。</a:t>
            </a:r>
          </a:p>
        </p:txBody>
      </p:sp>
      <p:sp>
        <p:nvSpPr>
          <p:cNvPr id="15364" name="テキスト ボックス 8">
            <a:extLst>
              <a:ext uri="{FF2B5EF4-FFF2-40B4-BE49-F238E27FC236}">
                <a16:creationId xmlns:a16="http://schemas.microsoft.com/office/drawing/2014/main" id="{C56F7AEA-1EB7-4FCA-8366-F57541769382}"/>
              </a:ext>
            </a:extLst>
          </p:cNvPr>
          <p:cNvSpPr txBox="1">
            <a:spLocks noChangeArrowheads="1"/>
          </p:cNvSpPr>
          <p:nvPr/>
        </p:nvSpPr>
        <p:spPr bwMode="auto">
          <a:xfrm>
            <a:off x="773113" y="4613275"/>
            <a:ext cx="4800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大画面・高精細の動画広告</a:t>
            </a:r>
            <a:br>
              <a:rPr lang="en-US" altLang="ja-JP" sz="26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個室空間、対面、至近距離、音声付きのユーザ体験。</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深夜時間帯 </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22:00〜5:59 </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はデフォルト音声</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OFF</a:t>
            </a:r>
          </a:p>
        </p:txBody>
      </p:sp>
      <p:sp>
        <p:nvSpPr>
          <p:cNvPr id="15365" name="テキスト ボックス 10">
            <a:extLst>
              <a:ext uri="{FF2B5EF4-FFF2-40B4-BE49-F238E27FC236}">
                <a16:creationId xmlns:a16="http://schemas.microsoft.com/office/drawing/2014/main" id="{5B9A687E-9B2E-4472-917C-283594BE377B}"/>
              </a:ext>
            </a:extLst>
          </p:cNvPr>
          <p:cNvSpPr txBox="1">
            <a:spLocks noChangeArrowheads="1"/>
          </p:cNvSpPr>
          <p:nvPr/>
        </p:nvSpPr>
        <p:spPr bwMode="auto">
          <a:xfrm>
            <a:off x="6543675" y="4613275"/>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高所得層にリーチ</a:t>
            </a:r>
            <a:br>
              <a:rPr lang="en-US" altLang="ja-JP" sz="20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全国主要都市に勤務する</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ja-JP" altLang="en-US"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会社員・経営層にリーチ。</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3" name="テキスト プレースホルダー 2">
            <a:extLst>
              <a:ext uri="{FF2B5EF4-FFF2-40B4-BE49-F238E27FC236}">
                <a16:creationId xmlns:a16="http://schemas.microsoft.com/office/drawing/2014/main" id="{5F323FB3-B699-46A7-AC73-D77F8D72D89E}"/>
              </a:ext>
            </a:extLst>
          </p:cNvPr>
          <p:cNvSpPr>
            <a:spLocks noGrp="1"/>
          </p:cNvSpPr>
          <p:nvPr>
            <p:ph type="body" sz="quarter" idx="10"/>
          </p:nvPr>
        </p:nvSpPr>
        <p:spPr>
          <a:xfrm>
            <a:off x="1511300" y="6510338"/>
            <a:ext cx="7561263"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全国主要都市に出現する、極上のメディア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51,000</a:t>
            </a:r>
            <a:endParaRPr lang="ja-JP" altLang="en-US" sz="4000" b="1" dirty="0">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25,000,000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999" cy="1333958"/>
              <a:chOff x="8477610" y="2324922"/>
              <a:chExt cx="1778999" cy="1333958"/>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5" y="2324922"/>
                <a:ext cx="1775824" cy="1333958"/>
                <a:chOff x="8480785" y="2324922"/>
                <a:chExt cx="1775824" cy="1333958"/>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400268" y="2330709"/>
                  <a:ext cx="812800" cy="1328171"/>
                  <a:chOff x="9400268" y="2330709"/>
                  <a:chExt cx="812800" cy="1328171"/>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19,000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6826"/>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3,400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dirty="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dirty="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茨城、奈良、徳島</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追加導入の時期は前後する可能性がございます。</a:t>
            </a:r>
          </a:p>
          <a:p>
            <a:pPr eaLnBrk="1" hangingPunct="1">
              <a:buFont typeface=".LucidaGrandeUI"/>
              <a:buChar char="※"/>
              <a:defRPr/>
            </a:pP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設置台数は</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2021</a:t>
            </a: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年</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4</a:t>
            </a: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月時点想定であり、変更、変動する可能性がございます。</a:t>
            </a:r>
          </a:p>
          <a:p>
            <a:pPr eaLnBrk="1" hangingPunct="1">
              <a:buFont typeface=".LucidaGrandeUI"/>
              <a:buChar char="※"/>
              <a:defRPr/>
            </a:pPr>
            <a:endParaRPr lang="ja-JP" altLang="en-US" sz="800" dirty="0">
              <a:solidFill>
                <a:schemeClr val="tx1">
                  <a:lumMod val="65000"/>
                  <a:lumOff val="35000"/>
                </a:schemeClr>
              </a:solidFill>
              <a:latin typeface="Yu Gothic" panose="020B0400000000000000" pitchFamily="34" charset="-128"/>
              <a:ea typeface="Yu Gothic" panose="020B0400000000000000" pitchFamily="34"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国内</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dirty="0">
                <a:solidFill>
                  <a:srgbClr val="7F7F7F"/>
                </a:solidFill>
                <a:latin typeface="游明朝" panose="02020400000000000000" pitchFamily="18" charset="-128"/>
                <a:ea typeface="游明朝" panose="02020400000000000000" pitchFamily="18" charset="-128"/>
              </a:rPr>
              <a:t>タクシー・サイネージメディア　</a:t>
            </a:r>
            <a:r>
              <a:rPr lang="en-US" altLang="ja-JP" dirty="0">
                <a:solidFill>
                  <a:srgbClr val="7F7F7F"/>
                </a:solidFill>
                <a:latin typeface="游明朝" panose="02020400000000000000" pitchFamily="18" charset="-128"/>
                <a:ea typeface="游明朝" panose="02020400000000000000" pitchFamily="18" charset="-128"/>
              </a:rPr>
              <a:t>〜</a:t>
            </a:r>
            <a:r>
              <a:rPr lang="ja-JP" altLang="en-US" dirty="0">
                <a:solidFill>
                  <a:srgbClr val="7F7F7F"/>
                </a:solidFill>
                <a:latin typeface="游明朝" panose="02020400000000000000" pitchFamily="18" charset="-128"/>
                <a:ea typeface="游明朝" panose="02020400000000000000" pitchFamily="18" charset="-128"/>
              </a:rPr>
              <a:t>東京および国内での設置台数最多</a:t>
            </a:r>
            <a:r>
              <a:rPr lang="en-US" altLang="ja-JP" dirty="0">
                <a:solidFill>
                  <a:srgbClr val="7F7F7F"/>
                </a:solidFill>
                <a:latin typeface="游明朝" panose="02020400000000000000" pitchFamily="18" charset="-128"/>
                <a:ea typeface="游明朝" panose="02020400000000000000" pitchFamily="18" charset="-128"/>
              </a:rPr>
              <a:t>〜</a:t>
            </a:r>
            <a:endParaRPr lang="ja-JP" altLang="en-US" dirty="0">
              <a:solidFill>
                <a:srgbClr val="7F7F7F"/>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dirty="0">
                <a:solidFill>
                  <a:srgbClr val="7F7F7F"/>
                </a:solidFill>
                <a:latin typeface="游明朝" panose="02020400000000000000" pitchFamily="18" charset="-128"/>
                <a:ea typeface="游明朝" panose="02020400000000000000" pitchFamily="18" charset="-128"/>
              </a:rPr>
              <a:t>Tokyo Prime</a:t>
            </a:r>
            <a:r>
              <a:rPr lang="ja-JP" altLang="en-US" dirty="0">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5" descr="車, 人, 男, バス が含まれている画像&#10;&#10;自動的に生成された説明">
            <a:extLst>
              <a:ext uri="{FF2B5EF4-FFF2-40B4-BE49-F238E27FC236}">
                <a16:creationId xmlns:a16="http://schemas.microsoft.com/office/drawing/2014/main" id="{C952C277-4965-45BA-9E69-3DBE7C466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434975"/>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25" y="771525"/>
            <a:ext cx="8991600" cy="3797300"/>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5373</TotalTime>
  <Words>11268</Words>
  <Application>Microsoft Office PowerPoint</Application>
  <PresentationFormat>ユーザー設定</PresentationFormat>
  <Paragraphs>1609</Paragraphs>
  <Slides>43</Slides>
  <Notes>34</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43</vt:i4>
      </vt:variant>
    </vt:vector>
  </HeadingPairs>
  <TitlesOfParts>
    <vt:vector size="59" baseType="lpstr">
      <vt:lpstr>.LucidaGrandeUI</vt:lpstr>
      <vt:lpstr>HG明朝B</vt:lpstr>
      <vt:lpstr>Trajan Pro 3 Semibold</vt:lpstr>
      <vt:lpstr>Trajan Sans Pro Semibold</vt:lpstr>
      <vt:lpstr>Yu Gothic Medium</vt:lpstr>
      <vt:lpstr>Yu Gothic</vt:lpstr>
      <vt:lpstr>Yu Gothic</vt:lpstr>
      <vt:lpstr>Yu Mincho</vt:lpstr>
      <vt:lpstr>Yu Mincho</vt:lpstr>
      <vt:lpstr>Yu Mincho Demibold</vt:lpstr>
      <vt:lpstr>Yu Mincho Demibold</vt:lpstr>
      <vt:lpstr>游明朝 Light</vt:lpstr>
      <vt:lpstr>Arial</vt:lpstr>
      <vt:lpstr>Calibri</vt:lpstr>
      <vt:lpstr>Cambria</vt:lpstr>
      <vt:lpstr>Office テーマ</vt:lpstr>
      <vt:lpstr>PowerPoint プレゼンテーション</vt:lpstr>
      <vt:lpstr>PowerPoint プレゼンテーション</vt:lpstr>
      <vt:lpstr>PowerPoint プレゼンテーション</vt:lpstr>
      <vt:lpstr>PowerPoint プレゼンテーション</vt:lpstr>
      <vt:lpstr>世界有数の国際都市東京を中心に、全国の主要都市を走行するタクシーに設置される、新世代プレミアム動画広告です。</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「減ったまま」の人は全体の17%、「減ったが元に戻りつつある」以上が83%であり、タクシー利用はコロナ禍前に戻りつつある。 2020年10月～12月のPremium Video Adsの表示回数は想定を大きく上回っている。</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商業施設や経済誌、ライフスタイル誌等とコラボレーション。 都心のタクシーを利用する生活者にとって、興味深いコンテンツを届けます。</vt:lpstr>
      <vt:lpstr>タクシー車内でしか見ることの出来ないオリジナルの自社番組を 都心の富裕層・ビジネス層にお届けします。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詳細</vt:lpstr>
      <vt:lpstr>　　　　　　　　　　  メニュー </vt:lpstr>
      <vt:lpstr>地域別 広告メニュー 詳細 </vt:lpstr>
      <vt:lpstr>　　　　　　　　メニュー </vt:lpstr>
      <vt:lpstr>広告メニュー別 掲載規定</vt:lpstr>
      <vt:lpstr>グロス1,000万円以上（※1回1期間あたり）のご発注で態度変容調査を無償提供します。</vt:lpstr>
      <vt:lpstr>制作タイアップメニュー 詳細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各種仕様 / 申込の流れ</vt:lpstr>
      <vt:lpstr>クリエイティブ表示領域と画面下部の各種操作ボタン領域とにわかれています。</vt:lpstr>
      <vt:lpstr>PowerPoint プレゼンテーション</vt:lpstr>
      <vt:lpstr>PowerPoint プレゼンテーション</vt:lpstr>
      <vt:lpstr>入稿規定／キャンセル規定／注意事項</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Ina Chie</cp:lastModifiedBy>
  <cp:revision>572</cp:revision>
  <cp:lastPrinted>2020-06-14T22:17:45Z</cp:lastPrinted>
  <dcterms:created xsi:type="dcterms:W3CDTF">2020-06-05T15:22:11Z</dcterms:created>
  <dcterms:modified xsi:type="dcterms:W3CDTF">2021-02-01T07:24:14Z</dcterms:modified>
</cp:coreProperties>
</file>