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70" r:id="rId6"/>
    <p:sldId id="257" r:id="rId7"/>
    <p:sldId id="258" r:id="rId8"/>
    <p:sldId id="259" r:id="rId9"/>
    <p:sldId id="314" r:id="rId10"/>
    <p:sldId id="312" r:id="rId11"/>
    <p:sldId id="315" r:id="rId12"/>
    <p:sldId id="316" r:id="rId13"/>
    <p:sldId id="313" r:id="rId14"/>
    <p:sldId id="262" r:id="rId15"/>
    <p:sldId id="305" r:id="rId16"/>
    <p:sldId id="300" r:id="rId17"/>
    <p:sldId id="276" r:id="rId18"/>
    <p:sldId id="301" r:id="rId19"/>
    <p:sldId id="279" r:id="rId20"/>
    <p:sldId id="322" r:id="rId21"/>
    <p:sldId id="307" r:id="rId22"/>
    <p:sldId id="282" r:id="rId23"/>
    <p:sldId id="280" r:id="rId24"/>
    <p:sldId id="304" r:id="rId25"/>
    <p:sldId id="320" r:id="rId26"/>
    <p:sldId id="321" r:id="rId27"/>
    <p:sldId id="289" r:id="rId28"/>
    <p:sldId id="317" r:id="rId29"/>
    <p:sldId id="265" r:id="rId30"/>
    <p:sldId id="286" r:id="rId31"/>
    <p:sldId id="285" r:id="rId32"/>
    <p:sldId id="308" r:id="rId33"/>
    <p:sldId id="318" r:id="rId34"/>
    <p:sldId id="290" r:id="rId35"/>
    <p:sldId id="291" r:id="rId36"/>
    <p:sldId id="309" r:id="rId37"/>
    <p:sldId id="310" r:id="rId38"/>
    <p:sldId id="294" r:id="rId39"/>
    <p:sldId id="295"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47"/>
    <p:restoredTop sz="95827" autoAdjust="0"/>
  </p:normalViewPr>
  <p:slideViewPr>
    <p:cSldViewPr snapToGrid="0" snapToObjects="1">
      <p:cViewPr varScale="1">
        <p:scale>
          <a:sx n="100" d="100"/>
          <a:sy n="100" d="100"/>
        </p:scale>
        <p:origin x="1872" y="176"/>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2021/1/6</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2021/1/6</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28</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34</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38</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2021.04-2021.06</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emf"/><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emf"/><Relationship Id="rId10" Type="http://schemas.openxmlformats.org/officeDocument/2006/relationships/image" Target="../media/image35.png"/><Relationship Id="rId4" Type="http://schemas.openxmlformats.org/officeDocument/2006/relationships/image" Target="../media/image29.emf"/><Relationship Id="rId9" Type="http://schemas.openxmlformats.org/officeDocument/2006/relationships/image" Target="../media/image34.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22.emf"/><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4</a:t>
            </a:r>
            <a:r>
              <a:rPr lang="ja-JP" altLang="en-US" sz="1800" dirty="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6</a:t>
            </a:r>
            <a:r>
              <a:rPr lang="ja-JP" altLang="en-US" sz="1800" dirty="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dirty="0">
                <a:solidFill>
                  <a:srgbClr val="595959"/>
                </a:solidFill>
                <a:latin typeface="Trajan Pro 3 Semibold" pitchFamily="18" charset="0"/>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コロナ禍前のデータは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のデータを集計</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dirty="0">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dirty="0">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81262" cy="4881563"/>
            <a:chOff x="927100" y="847725"/>
            <a:chExt cx="9181262"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278687" y="2419351"/>
              <a:ext cx="1906676" cy="630942"/>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 (+</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lang="ja-JP" altLang="en-US" sz="3000" b="1" spc="100" dirty="0">
                <a:solidFill>
                  <a:srgbClr val="0A1239"/>
                </a:solidFill>
                <a:latin typeface="游明朝 Demibold" panose="02020600000000000000" pitchFamily="18" charset="-128"/>
                <a:ea typeface="游明朝 Demibold" panose="02020600000000000000" pitchFamily="18" charset="-128"/>
              </a:endParaRP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433850" y="2419351"/>
              <a:ext cx="2363759"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192074" y="2419351"/>
              <a:ext cx="1773178" cy="63094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7996667" y="2416177"/>
              <a:ext cx="2111695"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6E13B3B-017B-431E-BC86-3FE8B46FC258}"/>
                </a:ext>
              </a:extLst>
            </p:cNvPr>
            <p:cNvSpPr/>
            <p:nvPr/>
          </p:nvSpPr>
          <p:spPr>
            <a:xfrm>
              <a:off x="1419225"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2</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7" name="正方形/長方形 6">
              <a:extLst>
                <a:ext uri="{FF2B5EF4-FFF2-40B4-BE49-F238E27FC236}">
                  <a16:creationId xmlns:a16="http://schemas.microsoft.com/office/drawing/2014/main" id="{E6B83C54-6E93-463D-9001-1BA0C6749F4C}"/>
                </a:ext>
              </a:extLst>
            </p:cNvPr>
            <p:cNvSpPr/>
            <p:nvPr/>
          </p:nvSpPr>
          <p:spPr>
            <a:xfrm>
              <a:off x="3678573"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4</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8" name="正方形/長方形 7">
              <a:extLst>
                <a:ext uri="{FF2B5EF4-FFF2-40B4-BE49-F238E27FC236}">
                  <a16:creationId xmlns:a16="http://schemas.microsoft.com/office/drawing/2014/main" id="{B0881CA3-2646-40E3-BB9C-6A817FC2945A}"/>
                </a:ext>
              </a:extLst>
            </p:cNvPr>
            <p:cNvSpPr/>
            <p:nvPr/>
          </p:nvSpPr>
          <p:spPr>
            <a:xfrm>
              <a:off x="6469230"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4</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194FA777-65C6-4163-A877-29310E3D6C65}"/>
                </a:ext>
              </a:extLst>
            </p:cNvPr>
            <p:cNvSpPr/>
            <p:nvPr/>
          </p:nvSpPr>
          <p:spPr>
            <a:xfrm>
              <a:off x="8167061" y="3596700"/>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2</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30EA474-9A58-FF44-A77C-E749CAB58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188" y="428420"/>
            <a:ext cx="4089400" cy="4673600"/>
          </a:xfrm>
          <a:prstGeom prst="rect">
            <a:avLst/>
          </a:prstGeom>
        </p:spPr>
      </p:pic>
      <p:sp>
        <p:nvSpPr>
          <p:cNvPr id="2" name="タイトル 1">
            <a:extLst>
              <a:ext uri="{FF2B5EF4-FFF2-40B4-BE49-F238E27FC236}">
                <a16:creationId xmlns:a16="http://schemas.microsoft.com/office/drawing/2014/main" id="{D2991611-9374-954C-8B85-0471431AA26F}"/>
              </a:ext>
            </a:extLst>
          </p:cNvPr>
          <p:cNvSpPr>
            <a:spLocks noGrp="1"/>
          </p:cNvSpPr>
          <p:nvPr>
            <p:ph type="title"/>
          </p:nvPr>
        </p:nvSpPr>
        <p:spPr/>
        <p:txBody>
          <a:bodyPr/>
          <a:lstStyle/>
          <a:p>
            <a:r>
              <a:rPr lang="ja-JP" altLang="en-US" dirty="0">
                <a:solidFill>
                  <a:srgbClr val="7F7F7F"/>
                </a:solidFill>
                <a:latin typeface="游明朝" panose="02020400000000000000" pitchFamily="18" charset="-128"/>
                <a:ea typeface="游明朝" panose="02020400000000000000" pitchFamily="18" charset="-128"/>
              </a:rPr>
              <a:t>「減ったまま」の人は全体の</a:t>
            </a:r>
            <a:r>
              <a:rPr lang="en-US" altLang="ja-JP" dirty="0">
                <a:solidFill>
                  <a:srgbClr val="7F7F7F"/>
                </a:solidFill>
                <a:latin typeface="游明朝" panose="02020400000000000000" pitchFamily="18" charset="-128"/>
                <a:ea typeface="游明朝" panose="02020400000000000000" pitchFamily="18" charset="-128"/>
              </a:rPr>
              <a:t>17%</a:t>
            </a:r>
            <a:r>
              <a:rPr lang="ja-JP" altLang="en-US" dirty="0">
                <a:solidFill>
                  <a:srgbClr val="7F7F7F"/>
                </a:solidFill>
                <a:latin typeface="游明朝" panose="02020400000000000000" pitchFamily="18" charset="-128"/>
                <a:ea typeface="游明朝" panose="02020400000000000000" pitchFamily="18" charset="-128"/>
              </a:rPr>
              <a:t>、「減ったが元に戻りつつある」以上が</a:t>
            </a:r>
            <a:r>
              <a:rPr lang="en-US" altLang="ja-JP" dirty="0">
                <a:solidFill>
                  <a:srgbClr val="7F7F7F"/>
                </a:solidFill>
                <a:latin typeface="游明朝" panose="02020400000000000000" pitchFamily="18" charset="-128"/>
                <a:ea typeface="游明朝" panose="02020400000000000000" pitchFamily="18" charset="-128"/>
              </a:rPr>
              <a:t>83%</a:t>
            </a:r>
            <a:r>
              <a:rPr lang="ja-JP" altLang="en-US" dirty="0">
                <a:solidFill>
                  <a:srgbClr val="7F7F7F"/>
                </a:solidFill>
                <a:latin typeface="游明朝" panose="02020400000000000000" pitchFamily="18" charset="-128"/>
                <a:ea typeface="游明朝" panose="02020400000000000000" pitchFamily="18" charset="-128"/>
              </a:rPr>
              <a:t>であり、タクシー利用はコロナ禍前に戻りつつある。</a:t>
            </a:r>
            <a:br>
              <a:rPr lang="en-US" altLang="ja-JP" dirty="0">
                <a:solidFill>
                  <a:srgbClr val="7F7F7F"/>
                </a:solidFill>
                <a:latin typeface="游明朝" panose="02020400000000000000" pitchFamily="18" charset="-128"/>
                <a:ea typeface="游明朝" panose="02020400000000000000" pitchFamily="18" charset="-128"/>
              </a:rPr>
            </a:br>
            <a:r>
              <a:rPr lang="en-US" altLang="ja-JP" dirty="0">
                <a:solidFill>
                  <a:srgbClr val="7F7F7F"/>
                </a:solidFill>
                <a:latin typeface="游明朝" panose="02020400000000000000" pitchFamily="18" charset="-128"/>
                <a:ea typeface="游明朝" panose="02020400000000000000" pitchFamily="18" charset="-128"/>
              </a:rPr>
              <a:t>2020</a:t>
            </a:r>
            <a:r>
              <a:rPr lang="ja-JP" altLang="en-US" dirty="0">
                <a:solidFill>
                  <a:srgbClr val="7F7F7F"/>
                </a:solidFill>
                <a:latin typeface="游明朝" panose="02020400000000000000" pitchFamily="18" charset="-128"/>
                <a:ea typeface="游明朝" panose="02020400000000000000" pitchFamily="18" charset="-128"/>
              </a:rPr>
              <a:t>年</a:t>
            </a:r>
            <a:r>
              <a:rPr lang="en-US" altLang="ja-JP" dirty="0">
                <a:solidFill>
                  <a:srgbClr val="7F7F7F"/>
                </a:solidFill>
                <a:latin typeface="游明朝" panose="02020400000000000000" pitchFamily="18" charset="-128"/>
                <a:ea typeface="游明朝" panose="02020400000000000000" pitchFamily="18" charset="-128"/>
              </a:rPr>
              <a:t>10</a:t>
            </a:r>
            <a:r>
              <a:rPr lang="ja-JP" altLang="en-US" dirty="0">
                <a:solidFill>
                  <a:srgbClr val="7F7F7F"/>
                </a:solidFill>
                <a:latin typeface="游明朝" panose="02020400000000000000" pitchFamily="18" charset="-128"/>
                <a:ea typeface="游明朝" panose="02020400000000000000" pitchFamily="18" charset="-128"/>
              </a:rPr>
              <a:t>月～</a:t>
            </a:r>
            <a:r>
              <a:rPr lang="en-US" altLang="ja-JP" dirty="0">
                <a:solidFill>
                  <a:srgbClr val="7F7F7F"/>
                </a:solidFill>
                <a:latin typeface="游明朝" panose="02020400000000000000" pitchFamily="18" charset="-128"/>
                <a:ea typeface="游明朝" panose="02020400000000000000" pitchFamily="18" charset="-128"/>
              </a:rPr>
              <a:t>12</a:t>
            </a:r>
            <a:r>
              <a:rPr lang="ja-JP" altLang="en-US" dirty="0">
                <a:solidFill>
                  <a:srgbClr val="7F7F7F"/>
                </a:solidFill>
                <a:latin typeface="游明朝" panose="02020400000000000000" pitchFamily="18" charset="-128"/>
                <a:ea typeface="游明朝" panose="02020400000000000000" pitchFamily="18" charset="-128"/>
              </a:rPr>
              <a:t>月の</a:t>
            </a:r>
            <a:r>
              <a:rPr lang="en-US" altLang="ja-JP" dirty="0">
                <a:solidFill>
                  <a:srgbClr val="7F7F7F"/>
                </a:solidFill>
                <a:latin typeface="游明朝" panose="02020400000000000000" pitchFamily="18" charset="-128"/>
                <a:ea typeface="游明朝" panose="02020400000000000000" pitchFamily="18" charset="-128"/>
              </a:rPr>
              <a:t>Premium Video Ads</a:t>
            </a:r>
            <a:r>
              <a:rPr lang="ja-JP" altLang="en-US" dirty="0">
                <a:solidFill>
                  <a:srgbClr val="7F7F7F"/>
                </a:solidFill>
                <a:latin typeface="游明朝" panose="02020400000000000000" pitchFamily="18" charset="-128"/>
                <a:ea typeface="游明朝" panose="02020400000000000000" pitchFamily="18" charset="-128"/>
              </a:rPr>
              <a:t>の表示回数は想定を大きく上回っている。</a:t>
            </a:r>
            <a:endParaRPr kumimoji="1" lang="ja-JP" altLang="en-US" dirty="0"/>
          </a:p>
        </p:txBody>
      </p:sp>
      <p:sp>
        <p:nvSpPr>
          <p:cNvPr id="3" name="テキスト プレースホルダー 2">
            <a:extLst>
              <a:ext uri="{FF2B5EF4-FFF2-40B4-BE49-F238E27FC236}">
                <a16:creationId xmlns:a16="http://schemas.microsoft.com/office/drawing/2014/main" id="{6FA6E09C-D4FE-634D-B640-B86D9B16660D}"/>
              </a:ext>
            </a:extLst>
          </p:cNvPr>
          <p:cNvSpPr>
            <a:spLocks noGrp="1"/>
          </p:cNvSpPr>
          <p:nvPr>
            <p:ph type="body" sz="quarter" idx="10"/>
          </p:nvPr>
        </p:nvSpPr>
        <p:spPr/>
        <p:txBody>
          <a:bodyPr/>
          <a:lstStyle/>
          <a:p>
            <a:pPr>
              <a:defRPr/>
            </a:pPr>
            <a:r>
              <a:rPr lang="ja-JP" altLang="en-US" dirty="0">
                <a:latin typeface="游明朝 Demibold" panose="02020600000000000000" pitchFamily="18" charset="-128"/>
                <a:ea typeface="游明朝 Demibold" panose="02020600000000000000" pitchFamily="18" charset="-128"/>
              </a:rPr>
              <a:t>コロナ禍のタクシー利用実態</a:t>
            </a:r>
          </a:p>
        </p:txBody>
      </p:sp>
      <p:sp>
        <p:nvSpPr>
          <p:cNvPr id="5" name="テキスト ボックス 10">
            <a:extLst>
              <a:ext uri="{FF2B5EF4-FFF2-40B4-BE49-F238E27FC236}">
                <a16:creationId xmlns:a16="http://schemas.microsoft.com/office/drawing/2014/main" id="{72DE136E-6FE1-0E42-B666-69C6EA9B1A83}"/>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7" name="テキスト ボックス 6">
            <a:extLst>
              <a:ext uri="{FF2B5EF4-FFF2-40B4-BE49-F238E27FC236}">
                <a16:creationId xmlns:a16="http://schemas.microsoft.com/office/drawing/2014/main" id="{1FD0984F-B109-2D46-B476-68EC1FCDED0F}"/>
              </a:ext>
            </a:extLst>
          </p:cNvPr>
          <p:cNvSpPr txBox="1"/>
          <p:nvPr/>
        </p:nvSpPr>
        <p:spPr>
          <a:xfrm>
            <a:off x="6532563"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8" name="テキスト ボックス 7">
            <a:extLst>
              <a:ext uri="{FF2B5EF4-FFF2-40B4-BE49-F238E27FC236}">
                <a16:creationId xmlns:a16="http://schemas.microsoft.com/office/drawing/2014/main" id="{644E879C-A528-9646-BFDB-2AA57843738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9" name="テキスト ボックス 8">
            <a:extLst>
              <a:ext uri="{FF2B5EF4-FFF2-40B4-BE49-F238E27FC236}">
                <a16:creationId xmlns:a16="http://schemas.microsoft.com/office/drawing/2014/main" id="{BEDB3AA0-E273-1B43-BB7E-090F99BA2355}"/>
              </a:ext>
            </a:extLst>
          </p:cNvPr>
          <p:cNvSpPr txBox="1"/>
          <p:nvPr/>
        </p:nvSpPr>
        <p:spPr>
          <a:xfrm>
            <a:off x="6524183"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11" name="テキスト ボックス 10">
            <a:extLst>
              <a:ext uri="{FF2B5EF4-FFF2-40B4-BE49-F238E27FC236}">
                <a16:creationId xmlns:a16="http://schemas.microsoft.com/office/drawing/2014/main" id="{A1250082-1E25-3A42-B988-1C1732B82822}"/>
              </a:ext>
            </a:extLst>
          </p:cNvPr>
          <p:cNvSpPr txBox="1"/>
          <p:nvPr/>
        </p:nvSpPr>
        <p:spPr>
          <a:xfrm>
            <a:off x="7370764"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28%</a:t>
            </a:r>
          </a:p>
        </p:txBody>
      </p:sp>
      <p:sp>
        <p:nvSpPr>
          <p:cNvPr id="12" name="テキスト ボックス 11">
            <a:extLst>
              <a:ext uri="{FF2B5EF4-FFF2-40B4-BE49-F238E27FC236}">
                <a16:creationId xmlns:a16="http://schemas.microsoft.com/office/drawing/2014/main" id="{78E681E5-5EA9-3A41-9682-54EC51EC0CD4}"/>
              </a:ext>
            </a:extLst>
          </p:cNvPr>
          <p:cNvSpPr txBox="1"/>
          <p:nvPr/>
        </p:nvSpPr>
        <p:spPr>
          <a:xfrm>
            <a:off x="8241859"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3" name="テキスト ボックス 12">
            <a:extLst>
              <a:ext uri="{FF2B5EF4-FFF2-40B4-BE49-F238E27FC236}">
                <a16:creationId xmlns:a16="http://schemas.microsoft.com/office/drawing/2014/main" id="{EB737BDF-0333-8748-BCC0-B59A225B39F0}"/>
              </a:ext>
            </a:extLst>
          </p:cNvPr>
          <p:cNvSpPr txBox="1"/>
          <p:nvPr/>
        </p:nvSpPr>
        <p:spPr>
          <a:xfrm>
            <a:off x="8928100" y="4688626"/>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15" name="テキスト ボックス 14">
            <a:extLst>
              <a:ext uri="{FF2B5EF4-FFF2-40B4-BE49-F238E27FC236}">
                <a16:creationId xmlns:a16="http://schemas.microsoft.com/office/drawing/2014/main" id="{DC255EBA-01B2-3140-9D4F-888FAFF5B06B}"/>
              </a:ext>
            </a:extLst>
          </p:cNvPr>
          <p:cNvSpPr txBox="1"/>
          <p:nvPr/>
        </p:nvSpPr>
        <p:spPr>
          <a:xfrm>
            <a:off x="7507287"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6" name="テキスト ボックス 15">
            <a:extLst>
              <a:ext uri="{FF2B5EF4-FFF2-40B4-BE49-F238E27FC236}">
                <a16:creationId xmlns:a16="http://schemas.microsoft.com/office/drawing/2014/main" id="{945A9465-93C2-2B4F-8680-89226CD19036}"/>
              </a:ext>
            </a:extLst>
          </p:cNvPr>
          <p:cNvSpPr txBox="1"/>
          <p:nvPr/>
        </p:nvSpPr>
        <p:spPr>
          <a:xfrm>
            <a:off x="8289131"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17" name="テキスト ボックス 16">
            <a:extLst>
              <a:ext uri="{FF2B5EF4-FFF2-40B4-BE49-F238E27FC236}">
                <a16:creationId xmlns:a16="http://schemas.microsoft.com/office/drawing/2014/main" id="{6F0EA551-68B0-8B4F-A6E8-5A7E9FFDE594}"/>
              </a:ext>
            </a:extLst>
          </p:cNvPr>
          <p:cNvSpPr txBox="1"/>
          <p:nvPr/>
        </p:nvSpPr>
        <p:spPr>
          <a:xfrm>
            <a:off x="8905875" y="4866426"/>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grpSp>
        <p:nvGrpSpPr>
          <p:cNvPr id="18" name="グループ化 27">
            <a:extLst>
              <a:ext uri="{FF2B5EF4-FFF2-40B4-BE49-F238E27FC236}">
                <a16:creationId xmlns:a16="http://schemas.microsoft.com/office/drawing/2014/main" id="{EDB1E436-B076-3043-8632-F0A67D4632F2}"/>
              </a:ext>
            </a:extLst>
          </p:cNvPr>
          <p:cNvGrpSpPr>
            <a:grpSpLocks/>
          </p:cNvGrpSpPr>
          <p:nvPr/>
        </p:nvGrpSpPr>
        <p:grpSpPr bwMode="auto">
          <a:xfrm>
            <a:off x="8304507" y="1182588"/>
            <a:ext cx="1082675" cy="841258"/>
            <a:chOff x="1791797" y="1893086"/>
            <a:chExt cx="1082419" cy="840477"/>
          </a:xfrm>
        </p:grpSpPr>
        <p:sp>
          <p:nvSpPr>
            <p:cNvPr id="19" name="正方形/長方形 18">
              <a:extLst>
                <a:ext uri="{FF2B5EF4-FFF2-40B4-BE49-F238E27FC236}">
                  <a16:creationId xmlns:a16="http://schemas.microsoft.com/office/drawing/2014/main" id="{9DCB4669-43FD-0047-B245-249FDB84B712}"/>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0" name="正方形/長方形 97">
              <a:extLst>
                <a:ext uri="{FF2B5EF4-FFF2-40B4-BE49-F238E27FC236}">
                  <a16:creationId xmlns:a16="http://schemas.microsoft.com/office/drawing/2014/main" id="{64E494B6-6977-E645-A975-AEBFB2C6A6FF}"/>
                </a:ext>
              </a:extLst>
            </p:cNvPr>
            <p:cNvSpPr>
              <a:spLocks noChangeArrowheads="1"/>
            </p:cNvSpPr>
            <p:nvPr/>
          </p:nvSpPr>
          <p:spPr bwMode="auto">
            <a:xfrm>
              <a:off x="1912111" y="1893086"/>
              <a:ext cx="723104"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増えた</a:t>
              </a:r>
            </a:p>
          </p:txBody>
        </p:sp>
      </p:grpSp>
      <p:grpSp>
        <p:nvGrpSpPr>
          <p:cNvPr id="21" name="グループ化 30">
            <a:extLst>
              <a:ext uri="{FF2B5EF4-FFF2-40B4-BE49-F238E27FC236}">
                <a16:creationId xmlns:a16="http://schemas.microsoft.com/office/drawing/2014/main" id="{1A2E3F00-55D8-854A-8591-5F656C74F4B7}"/>
              </a:ext>
            </a:extLst>
          </p:cNvPr>
          <p:cNvGrpSpPr>
            <a:grpSpLocks/>
          </p:cNvGrpSpPr>
          <p:nvPr/>
        </p:nvGrpSpPr>
        <p:grpSpPr bwMode="auto">
          <a:xfrm>
            <a:off x="6768931" y="1976191"/>
            <a:ext cx="1667348" cy="1196532"/>
            <a:chOff x="2596957" y="1886760"/>
            <a:chExt cx="1668755" cy="1196950"/>
          </a:xfrm>
        </p:grpSpPr>
        <p:sp>
          <p:nvSpPr>
            <p:cNvPr id="22" name="正方形/長方形 99">
              <a:extLst>
                <a:ext uri="{FF2B5EF4-FFF2-40B4-BE49-F238E27FC236}">
                  <a16:creationId xmlns:a16="http://schemas.microsoft.com/office/drawing/2014/main" id="{395F62A7-DA4B-B946-BE80-192AAB0A2702}"/>
                </a:ext>
              </a:extLst>
            </p:cNvPr>
            <p:cNvSpPr>
              <a:spLocks noChangeArrowheads="1"/>
            </p:cNvSpPr>
            <p:nvPr/>
          </p:nvSpPr>
          <p:spPr bwMode="auto">
            <a:xfrm>
              <a:off x="2596957" y="1886760"/>
              <a:ext cx="1668755" cy="92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タクシー利用</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回復傾向</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約</a:t>
              </a:r>
              <a:r>
                <a:rPr lang="en-US" altLang="ja-JP" b="1" dirty="0">
                  <a:solidFill>
                    <a:srgbClr val="0A1239"/>
                  </a:solidFill>
                  <a:latin typeface="游明朝 Demibold" panose="02020600000000000000" pitchFamily="18" charset="-128"/>
                  <a:ea typeface="游明朝 Demibold" panose="02020600000000000000" pitchFamily="18" charset="-128"/>
                </a:rPr>
                <a:t>80%</a:t>
              </a:r>
              <a:endParaRPr lang="ja-JP" altLang="en-US" b="1">
                <a:solidFill>
                  <a:srgbClr val="0A1239"/>
                </a:solidFill>
                <a:latin typeface="游明朝 Demibold" panose="02020600000000000000" pitchFamily="18" charset="-128"/>
                <a:ea typeface="游明朝 Demibold" panose="02020600000000000000" pitchFamily="18" charset="-128"/>
              </a:endParaRPr>
            </a:p>
          </p:txBody>
        </p:sp>
        <p:sp>
          <p:nvSpPr>
            <p:cNvPr id="23" name="正方形/長方形 100">
              <a:extLst>
                <a:ext uri="{FF2B5EF4-FFF2-40B4-BE49-F238E27FC236}">
                  <a16:creationId xmlns:a16="http://schemas.microsoft.com/office/drawing/2014/main" id="{ADE1B15D-1163-1046-A98E-2C2A9874F53F}"/>
                </a:ext>
              </a:extLst>
            </p:cNvPr>
            <p:cNvSpPr>
              <a:spLocks noChangeArrowheads="1"/>
            </p:cNvSpPr>
            <p:nvPr/>
          </p:nvSpPr>
          <p:spPr bwMode="auto">
            <a:xfrm>
              <a:off x="2819617" y="2775760"/>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4" name="グループ化 33">
            <a:extLst>
              <a:ext uri="{FF2B5EF4-FFF2-40B4-BE49-F238E27FC236}">
                <a16:creationId xmlns:a16="http://schemas.microsoft.com/office/drawing/2014/main" id="{40ACAE9F-07E0-5C4D-A366-8C485CE7A4C2}"/>
              </a:ext>
            </a:extLst>
          </p:cNvPr>
          <p:cNvGrpSpPr>
            <a:grpSpLocks/>
          </p:cNvGrpSpPr>
          <p:nvPr/>
        </p:nvGrpSpPr>
        <p:grpSpPr bwMode="auto">
          <a:xfrm>
            <a:off x="7382194" y="3419845"/>
            <a:ext cx="1620956" cy="845268"/>
            <a:chOff x="808218" y="2625747"/>
            <a:chExt cx="1620571" cy="845354"/>
          </a:xfrm>
        </p:grpSpPr>
        <p:sp>
          <p:nvSpPr>
            <p:cNvPr id="25" name="正方形/長方形 24">
              <a:extLst>
                <a:ext uri="{FF2B5EF4-FFF2-40B4-BE49-F238E27FC236}">
                  <a16:creationId xmlns:a16="http://schemas.microsoft.com/office/drawing/2014/main" id="{AD002DC2-D579-7F4C-B4D4-AF99D64AAB83}"/>
                </a:ext>
              </a:extLst>
            </p:cNvPr>
            <p:cNvSpPr/>
            <p:nvPr/>
          </p:nvSpPr>
          <p:spPr>
            <a:xfrm>
              <a:off x="1158792" y="2839212"/>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103">
              <a:extLst>
                <a:ext uri="{FF2B5EF4-FFF2-40B4-BE49-F238E27FC236}">
                  <a16:creationId xmlns:a16="http://schemas.microsoft.com/office/drawing/2014/main" id="{04461F4A-9363-D74A-A6BE-C76A8875667D}"/>
                </a:ext>
              </a:extLst>
            </p:cNvPr>
            <p:cNvSpPr>
              <a:spLocks noChangeArrowheads="1"/>
            </p:cNvSpPr>
            <p:nvPr/>
          </p:nvSpPr>
          <p:spPr bwMode="auto">
            <a:xfrm>
              <a:off x="808218" y="2625747"/>
              <a:ext cx="162057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前の水準に戻った</a:t>
              </a:r>
            </a:p>
          </p:txBody>
        </p:sp>
      </p:grpSp>
      <p:grpSp>
        <p:nvGrpSpPr>
          <p:cNvPr id="30" name="グループ化 39">
            <a:extLst>
              <a:ext uri="{FF2B5EF4-FFF2-40B4-BE49-F238E27FC236}">
                <a16:creationId xmlns:a16="http://schemas.microsoft.com/office/drawing/2014/main" id="{59F34F5A-EB01-E841-925F-E06B4AFA818A}"/>
              </a:ext>
            </a:extLst>
          </p:cNvPr>
          <p:cNvGrpSpPr>
            <a:grpSpLocks/>
          </p:cNvGrpSpPr>
          <p:nvPr/>
        </p:nvGrpSpPr>
        <p:grpSpPr bwMode="auto">
          <a:xfrm>
            <a:off x="5567719" y="2378355"/>
            <a:ext cx="1287626" cy="951172"/>
            <a:chOff x="1477880" y="1324809"/>
            <a:chExt cx="1287322" cy="951935"/>
          </a:xfrm>
        </p:grpSpPr>
        <p:sp>
          <p:nvSpPr>
            <p:cNvPr id="31" name="正方形/長方形 30">
              <a:extLst>
                <a:ext uri="{FF2B5EF4-FFF2-40B4-BE49-F238E27FC236}">
                  <a16:creationId xmlns:a16="http://schemas.microsoft.com/office/drawing/2014/main" id="{46943CD9-4396-D944-B894-AA5E17DBAD3F}"/>
                </a:ext>
              </a:extLst>
            </p:cNvPr>
            <p:cNvSpPr/>
            <p:nvPr/>
          </p:nvSpPr>
          <p:spPr>
            <a:xfrm>
              <a:off x="1682783" y="1646001"/>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2" name="正方形/長方形 109">
              <a:extLst>
                <a:ext uri="{FF2B5EF4-FFF2-40B4-BE49-F238E27FC236}">
                  <a16:creationId xmlns:a16="http://schemas.microsoft.com/office/drawing/2014/main" id="{2D2072D6-EB53-7749-A0C6-34A09B68E617}"/>
                </a:ext>
              </a:extLst>
            </p:cNvPr>
            <p:cNvSpPr>
              <a:spLocks noChangeArrowheads="1"/>
            </p:cNvSpPr>
            <p:nvPr/>
          </p:nvSpPr>
          <p:spPr bwMode="auto">
            <a:xfrm>
              <a:off x="1477880" y="1324809"/>
              <a:ext cx="1210302" cy="40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前よりも減ったが</a:t>
              </a:r>
              <a:endParaRPr lang="en-US" altLang="ja-JP" sz="1000" b="1" dirty="0">
                <a:solidFill>
                  <a:schemeClr val="bg1"/>
                </a:solidFill>
                <a:latin typeface="游明朝 Demibold" panose="02020600000000000000" pitchFamily="18" charset="-128"/>
                <a:ea typeface="游明朝 Demibold" panose="02020600000000000000" pitchFamily="18" charset="-128"/>
              </a:endParaRPr>
            </a:p>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戻りつつある</a:t>
              </a:r>
            </a:p>
          </p:txBody>
        </p:sp>
      </p:grpSp>
      <p:grpSp>
        <p:nvGrpSpPr>
          <p:cNvPr id="33" name="グループ化 42">
            <a:extLst>
              <a:ext uri="{FF2B5EF4-FFF2-40B4-BE49-F238E27FC236}">
                <a16:creationId xmlns:a16="http://schemas.microsoft.com/office/drawing/2014/main" id="{DCCC3C44-1A0D-FF4F-B1D3-394428DEAE91}"/>
              </a:ext>
            </a:extLst>
          </p:cNvPr>
          <p:cNvGrpSpPr>
            <a:grpSpLocks/>
          </p:cNvGrpSpPr>
          <p:nvPr/>
        </p:nvGrpSpPr>
        <p:grpSpPr bwMode="auto">
          <a:xfrm>
            <a:off x="6372225" y="850722"/>
            <a:ext cx="1082675" cy="850748"/>
            <a:chOff x="1791797" y="1883618"/>
            <a:chExt cx="1082419" cy="849945"/>
          </a:xfrm>
        </p:grpSpPr>
        <p:sp>
          <p:nvSpPr>
            <p:cNvPr id="34" name="正方形/長方形 33">
              <a:extLst>
                <a:ext uri="{FF2B5EF4-FFF2-40B4-BE49-F238E27FC236}">
                  <a16:creationId xmlns:a16="http://schemas.microsoft.com/office/drawing/2014/main" id="{060C4BDA-722B-2A40-82FE-7C0B81AF12A8}"/>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5" name="正方形/長方形 112">
              <a:extLst>
                <a:ext uri="{FF2B5EF4-FFF2-40B4-BE49-F238E27FC236}">
                  <a16:creationId xmlns:a16="http://schemas.microsoft.com/office/drawing/2014/main" id="{B12530AC-A27A-FD4D-BE2C-ADD874BCCC27}"/>
                </a:ext>
              </a:extLst>
            </p:cNvPr>
            <p:cNvSpPr>
              <a:spLocks noChangeArrowheads="1"/>
            </p:cNvSpPr>
            <p:nvPr/>
          </p:nvSpPr>
          <p:spPr bwMode="auto">
            <a:xfrm>
              <a:off x="1968830" y="1883618"/>
              <a:ext cx="723104"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減った</a:t>
              </a:r>
            </a:p>
          </p:txBody>
        </p:sp>
      </p:grpSp>
      <p:sp>
        <p:nvSpPr>
          <p:cNvPr id="37" name="テキスト ボックス 11">
            <a:extLst>
              <a:ext uri="{FF2B5EF4-FFF2-40B4-BE49-F238E27FC236}">
                <a16:creationId xmlns:a16="http://schemas.microsoft.com/office/drawing/2014/main" id="{9F8F87C2-A65A-8949-914D-592E6939B6CB}"/>
              </a:ext>
            </a:extLst>
          </p:cNvPr>
          <p:cNvSpPr txBox="1">
            <a:spLocks noChangeArrowheads="1"/>
          </p:cNvSpPr>
          <p:nvPr/>
        </p:nvSpPr>
        <p:spPr bwMode="auto">
          <a:xfrm>
            <a:off x="461357" y="746387"/>
            <a:ext cx="5228413" cy="11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あなたの直近</a:t>
            </a:r>
            <a:r>
              <a:rPr lang="en-US" altLang="ja-JP" sz="1400" b="1" dirty="0">
                <a:solidFill>
                  <a:srgbClr val="2B3A5B"/>
                </a:solidFill>
                <a:latin typeface="游明朝" panose="02020400000000000000" pitchFamily="18" charset="-128"/>
                <a:ea typeface="游明朝" panose="02020400000000000000" pitchFamily="18" charset="-128"/>
              </a:rPr>
              <a:t>1</a:t>
            </a:r>
            <a:r>
              <a:rPr lang="ja-JP" altLang="en-US" sz="1400" b="1" dirty="0">
                <a:solidFill>
                  <a:srgbClr val="2B3A5B"/>
                </a:solidFill>
                <a:latin typeface="游明朝" panose="02020400000000000000" pitchFamily="18" charset="-128"/>
                <a:ea typeface="游明朝" panose="02020400000000000000" pitchFamily="18" charset="-128"/>
              </a:rPr>
              <a:t>ヶ月間</a:t>
            </a:r>
            <a:r>
              <a:rPr lang="en-US" altLang="ja-JP" sz="1400" b="1" dirty="0">
                <a:solidFill>
                  <a:srgbClr val="2B3A5B"/>
                </a:solidFill>
                <a:latin typeface="游明朝" panose="02020400000000000000" pitchFamily="18" charset="-128"/>
                <a:ea typeface="游明朝" panose="02020400000000000000" pitchFamily="18" charset="-128"/>
              </a:rPr>
              <a:t>(※)</a:t>
            </a:r>
            <a:r>
              <a:rPr lang="ja-JP" altLang="en-US" sz="1400" b="1" dirty="0">
                <a:solidFill>
                  <a:srgbClr val="2B3A5B"/>
                </a:solidFill>
                <a:latin typeface="游明朝" panose="02020400000000000000" pitchFamily="18" charset="-128"/>
                <a:ea typeface="游明朝" panose="02020400000000000000" pitchFamily="18" charset="-128"/>
              </a:rPr>
              <a:t>のタクシー利用頻度は、</a:t>
            </a:r>
          </a:p>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「コロナ禍」が始まる前と比べてどのように変化しましたか？</a:t>
            </a:r>
          </a:p>
          <a:p>
            <a:pPr eaLnBrk="1" hangingPunct="1">
              <a:lnSpc>
                <a:spcPct val="130000"/>
              </a:lnSpc>
            </a:pPr>
            <a:r>
              <a:rPr lang="ja-JP" altLang="en-US" sz="1400" b="1" dirty="0">
                <a:solidFill>
                  <a:srgbClr val="2B3A5B"/>
                </a:solidFill>
                <a:latin typeface="游明朝" panose="02020400000000000000" pitchFamily="18" charset="-128"/>
                <a:ea typeface="游明朝" panose="02020400000000000000" pitchFamily="18" charset="-128"/>
              </a:rPr>
              <a:t>最も当てはまるものをお答えください。</a:t>
            </a:r>
            <a:endParaRPr lang="en-US" altLang="ja-JP" sz="14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en-US" altLang="ja-JP" sz="1100" b="1" dirty="0">
                <a:solidFill>
                  <a:srgbClr val="2B3A5B"/>
                </a:solidFill>
                <a:latin typeface="游明朝" panose="02020400000000000000" pitchFamily="18" charset="-128"/>
                <a:ea typeface="游明朝" panose="02020400000000000000" pitchFamily="18" charset="-128"/>
              </a:rPr>
              <a:t>※2020</a:t>
            </a:r>
            <a:r>
              <a:rPr lang="ja-JP" altLang="en-US" sz="1100" b="1" dirty="0">
                <a:solidFill>
                  <a:srgbClr val="2B3A5B"/>
                </a:solidFill>
                <a:latin typeface="游明朝" panose="02020400000000000000" pitchFamily="18" charset="-128"/>
                <a:ea typeface="游明朝" panose="02020400000000000000" pitchFamily="18" charset="-128"/>
              </a:rPr>
              <a:t>年</a:t>
            </a:r>
            <a:r>
              <a:rPr lang="en-US" altLang="ja-JP" sz="1100" b="1" dirty="0">
                <a:solidFill>
                  <a:srgbClr val="2B3A5B"/>
                </a:solidFill>
                <a:latin typeface="游明朝" panose="02020400000000000000" pitchFamily="18" charset="-128"/>
                <a:ea typeface="游明朝" panose="02020400000000000000" pitchFamily="18" charset="-128"/>
              </a:rPr>
              <a:t>9</a:t>
            </a:r>
            <a:r>
              <a:rPr lang="ja-JP" altLang="en-US" sz="1100" b="1" dirty="0">
                <a:solidFill>
                  <a:srgbClr val="2B3A5B"/>
                </a:solidFill>
                <a:latin typeface="游明朝" panose="02020400000000000000" pitchFamily="18" charset="-128"/>
                <a:ea typeface="游明朝" panose="02020400000000000000" pitchFamily="18" charset="-128"/>
              </a:rPr>
              <a:t>月時点</a:t>
            </a:r>
            <a:endParaRPr lang="ja-JP" altLang="en-US" sz="1400" b="1" dirty="0">
              <a:solidFill>
                <a:srgbClr val="2B3A5B"/>
              </a:solidFill>
              <a:latin typeface="游明朝" panose="02020400000000000000" pitchFamily="18" charset="-128"/>
              <a:ea typeface="游明朝" panose="02020400000000000000" pitchFamily="18" charset="-128"/>
            </a:endParaRPr>
          </a:p>
        </p:txBody>
      </p:sp>
      <p:sp>
        <p:nvSpPr>
          <p:cNvPr id="38" name="正方形/長方形 12">
            <a:extLst>
              <a:ext uri="{FF2B5EF4-FFF2-40B4-BE49-F238E27FC236}">
                <a16:creationId xmlns:a16="http://schemas.microsoft.com/office/drawing/2014/main" id="{F078EF34-5D73-DA42-84F7-4628FB9EEE27}"/>
              </a:ext>
            </a:extLst>
          </p:cNvPr>
          <p:cNvSpPr>
            <a:spLocks noChangeArrowheads="1"/>
          </p:cNvSpPr>
          <p:nvPr/>
        </p:nvSpPr>
        <p:spPr bwMode="auto">
          <a:xfrm>
            <a:off x="471488" y="310178"/>
            <a:ext cx="15983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 altLang="ja-JP" sz="2000" b="1" dirty="0">
                <a:solidFill>
                  <a:srgbClr val="2B3A5B"/>
                </a:solidFill>
                <a:latin typeface="游明朝 Demibold" panose="02020600000000000000" pitchFamily="18" charset="-128"/>
                <a:ea typeface="游明朝 Demibold" panose="02020600000000000000" pitchFamily="18" charset="-128"/>
              </a:rPr>
              <a:t>Question</a:t>
            </a:r>
            <a:endParaRPr lang="ja-JP" altLang="en-US" sz="2000" b="1">
              <a:solidFill>
                <a:srgbClr val="2B3A5B"/>
              </a:solidFill>
              <a:latin typeface="游明朝 Demibold" panose="02020600000000000000" pitchFamily="18" charset="-128"/>
              <a:ea typeface="游明朝 Demibold" panose="02020600000000000000" pitchFamily="18" charset="-128"/>
            </a:endParaRPr>
          </a:p>
        </p:txBody>
      </p:sp>
      <p:sp>
        <p:nvSpPr>
          <p:cNvPr id="39" name="正方形/長方形 38">
            <a:extLst>
              <a:ext uri="{FF2B5EF4-FFF2-40B4-BE49-F238E27FC236}">
                <a16:creationId xmlns:a16="http://schemas.microsoft.com/office/drawing/2014/main" id="{789FEA3D-3288-AF41-9E97-C6E971331C87}"/>
              </a:ext>
            </a:extLst>
          </p:cNvPr>
          <p:cNvSpPr/>
          <p:nvPr/>
        </p:nvSpPr>
        <p:spPr>
          <a:xfrm>
            <a:off x="471488" y="345887"/>
            <a:ext cx="5124450" cy="327508"/>
          </a:xfrm>
          <a:prstGeom prst="rect">
            <a:avLst/>
          </a:prstGeom>
          <a:noFill/>
          <a:ln w="19050">
            <a:solidFill>
              <a:srgbClr val="2B3A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48" name="テキスト ボックス 11">
            <a:extLst>
              <a:ext uri="{FF2B5EF4-FFF2-40B4-BE49-F238E27FC236}">
                <a16:creationId xmlns:a16="http://schemas.microsoft.com/office/drawing/2014/main" id="{D6E99278-F8BB-4F55-8A07-5D1092D61D95}"/>
              </a:ext>
            </a:extLst>
          </p:cNvPr>
          <p:cNvSpPr txBox="1">
            <a:spLocks noChangeArrowheads="1"/>
          </p:cNvSpPr>
          <p:nvPr/>
        </p:nvSpPr>
        <p:spPr bwMode="auto">
          <a:xfrm>
            <a:off x="544258" y="2130104"/>
            <a:ext cx="4789742" cy="7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参考）</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b="1" dirty="0">
                <a:solidFill>
                  <a:srgbClr val="2B3A5B"/>
                </a:solidFill>
                <a:latin typeface="游明朝" panose="02020400000000000000" pitchFamily="18" charset="-128"/>
                <a:ea typeface="游明朝" panose="02020400000000000000" pitchFamily="18" charset="-128"/>
              </a:rPr>
              <a:t>2020</a:t>
            </a:r>
            <a:r>
              <a:rPr lang="ja-JP" altLang="en-US" sz="1200" b="1" dirty="0">
                <a:solidFill>
                  <a:srgbClr val="2B3A5B"/>
                </a:solidFill>
                <a:latin typeface="游明朝" panose="02020400000000000000" pitchFamily="18" charset="-128"/>
                <a:ea typeface="游明朝" panose="02020400000000000000" pitchFamily="18" charset="-128"/>
              </a:rPr>
              <a:t>年</a:t>
            </a:r>
            <a:r>
              <a:rPr lang="en-US" altLang="ja-JP" sz="1200" b="1" dirty="0">
                <a:solidFill>
                  <a:srgbClr val="2B3A5B"/>
                </a:solidFill>
                <a:latin typeface="游明朝" panose="02020400000000000000" pitchFamily="18" charset="-128"/>
                <a:ea typeface="游明朝" panose="02020400000000000000" pitchFamily="18" charset="-128"/>
              </a:rPr>
              <a:t>10</a:t>
            </a:r>
            <a:r>
              <a:rPr lang="ja-JP" altLang="en-US" sz="1200" b="1" dirty="0">
                <a:solidFill>
                  <a:srgbClr val="2B3A5B"/>
                </a:solidFill>
                <a:latin typeface="游明朝" panose="02020400000000000000" pitchFamily="18" charset="-128"/>
                <a:ea typeface="游明朝" panose="02020400000000000000" pitchFamily="18" charset="-128"/>
              </a:rPr>
              <a:t>月～</a:t>
            </a:r>
            <a:r>
              <a:rPr lang="en-US" altLang="ja-JP" sz="1200" b="1" dirty="0">
                <a:solidFill>
                  <a:srgbClr val="2B3A5B"/>
                </a:solidFill>
                <a:latin typeface="游明朝" panose="02020400000000000000" pitchFamily="18" charset="-128"/>
                <a:ea typeface="游明朝" panose="02020400000000000000" pitchFamily="18" charset="-128"/>
              </a:rPr>
              <a:t>12</a:t>
            </a:r>
            <a:r>
              <a:rPr lang="ja-JP" altLang="en-US" sz="1200" b="1" dirty="0">
                <a:solidFill>
                  <a:srgbClr val="2B3A5B"/>
                </a:solidFill>
                <a:latin typeface="游明朝" panose="02020400000000000000" pitchFamily="18" charset="-128"/>
                <a:ea typeface="游明朝" panose="02020400000000000000" pitchFamily="18" charset="-128"/>
              </a:rPr>
              <a:t>月の</a:t>
            </a:r>
            <a:r>
              <a:rPr lang="en-US" altLang="ja-JP" sz="1200" b="1" dirty="0">
                <a:solidFill>
                  <a:srgbClr val="2B3A5B"/>
                </a:solidFill>
                <a:latin typeface="游明朝" panose="02020400000000000000" pitchFamily="18" charset="-128"/>
                <a:ea typeface="游明朝" panose="02020400000000000000" pitchFamily="18" charset="-128"/>
              </a:rPr>
              <a:t>Premium Video Ads</a:t>
            </a:r>
            <a:r>
              <a:rPr lang="ja-JP" altLang="en-US" sz="1200" b="1" dirty="0">
                <a:solidFill>
                  <a:srgbClr val="2B3A5B"/>
                </a:solidFill>
                <a:latin typeface="游明朝" panose="02020400000000000000" pitchFamily="18" charset="-128"/>
                <a:ea typeface="游明朝" panose="02020400000000000000" pitchFamily="18" charset="-128"/>
              </a:rPr>
              <a:t>の表示回数推移</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想定表示回数（</a:t>
            </a:r>
            <a:r>
              <a:rPr lang="en-US" altLang="ja-JP" sz="1200" b="1" dirty="0">
                <a:solidFill>
                  <a:srgbClr val="2B3A5B"/>
                </a:solidFill>
                <a:latin typeface="游明朝" panose="02020400000000000000" pitchFamily="18" charset="-128"/>
                <a:ea typeface="游明朝" panose="02020400000000000000" pitchFamily="18" charset="-128"/>
              </a:rPr>
              <a:t>320</a:t>
            </a:r>
            <a:r>
              <a:rPr lang="ja-JP" altLang="en-US" sz="1200" b="1" dirty="0">
                <a:solidFill>
                  <a:srgbClr val="2B3A5B"/>
                </a:solidFill>
                <a:latin typeface="游明朝" panose="02020400000000000000" pitchFamily="18" charset="-128"/>
                <a:ea typeface="游明朝" panose="02020400000000000000" pitchFamily="18" charset="-128"/>
              </a:rPr>
              <a:t>万</a:t>
            </a:r>
            <a:r>
              <a:rPr lang="en-US" altLang="ja-JP" sz="1200" b="1" dirty="0">
                <a:solidFill>
                  <a:srgbClr val="2B3A5B"/>
                </a:solidFill>
                <a:latin typeface="游明朝" panose="02020400000000000000" pitchFamily="18" charset="-128"/>
                <a:ea typeface="游明朝" panose="02020400000000000000" pitchFamily="18" charset="-128"/>
              </a:rPr>
              <a:t>imp</a:t>
            </a:r>
            <a:r>
              <a:rPr lang="ja-JP" altLang="en-US" sz="1200" b="1" dirty="0">
                <a:solidFill>
                  <a:srgbClr val="2B3A5B"/>
                </a:solidFill>
                <a:latin typeface="游明朝" panose="02020400000000000000" pitchFamily="18" charset="-128"/>
                <a:ea typeface="游明朝" panose="02020400000000000000" pitchFamily="18" charset="-128"/>
              </a:rPr>
              <a:t>）を大きく上回っています</a:t>
            </a:r>
            <a:endParaRPr lang="en-US" altLang="ja-JP" sz="1200" b="1" dirty="0">
              <a:solidFill>
                <a:srgbClr val="2B3A5B"/>
              </a:solidFill>
              <a:latin typeface="游明朝" panose="02020400000000000000" pitchFamily="18" charset="-128"/>
              <a:ea typeface="游明朝" panose="02020400000000000000" pitchFamily="18" charset="-128"/>
            </a:endParaRPr>
          </a:p>
        </p:txBody>
      </p:sp>
      <p:pic>
        <p:nvPicPr>
          <p:cNvPr id="6" name="図 5">
            <a:extLst>
              <a:ext uri="{FF2B5EF4-FFF2-40B4-BE49-F238E27FC236}">
                <a16:creationId xmlns:a16="http://schemas.microsoft.com/office/drawing/2014/main" id="{0E1B612A-09ED-4BFF-87E1-2C8E3BECF008}"/>
              </a:ext>
            </a:extLst>
          </p:cNvPr>
          <p:cNvPicPr>
            <a:picLocks noChangeAspect="1"/>
          </p:cNvPicPr>
          <p:nvPr/>
        </p:nvPicPr>
        <p:blipFill>
          <a:blip r:embed="rId3"/>
          <a:stretch>
            <a:fillRect/>
          </a:stretch>
        </p:blipFill>
        <p:spPr>
          <a:xfrm>
            <a:off x="601801" y="3014408"/>
            <a:ext cx="3865424" cy="2392882"/>
          </a:xfrm>
          <a:prstGeom prst="rect">
            <a:avLst/>
          </a:prstGeom>
        </p:spPr>
      </p:pic>
      <p:cxnSp>
        <p:nvCxnSpPr>
          <p:cNvPr id="27" name="直線コネクタ 26">
            <a:extLst>
              <a:ext uri="{FF2B5EF4-FFF2-40B4-BE49-F238E27FC236}">
                <a16:creationId xmlns:a16="http://schemas.microsoft.com/office/drawing/2014/main" id="{D7DF3985-DA06-4DDA-A20E-7E3B2E495CDE}"/>
              </a:ext>
            </a:extLst>
          </p:cNvPr>
          <p:cNvCxnSpPr/>
          <p:nvPr/>
        </p:nvCxnSpPr>
        <p:spPr>
          <a:xfrm>
            <a:off x="1057275" y="3798888"/>
            <a:ext cx="3343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86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dirty="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dirty="0">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412" y="1298126"/>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2243349" y="4491449"/>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1750535" y="2064854"/>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511" y="1393755"/>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4501461" y="2064854"/>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30818" y="1260026"/>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7526131" y="2064854"/>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630" y="3731381"/>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5305" y="3561519"/>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7651539" y="4491449"/>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4374460" y="4491449"/>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49268" y="3392450"/>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52242" y="2053971"/>
            <a:ext cx="1864342" cy="104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66435" y="2036933"/>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065213" y="3382963"/>
            <a:ext cx="2438400" cy="1177035"/>
            <a:chOff x="1093788" y="3571838"/>
            <a:chExt cx="2438400" cy="1177813"/>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7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3867944" y="2751137"/>
            <a:ext cx="2860675" cy="1417101"/>
            <a:chOff x="753546" y="3571838"/>
            <a:chExt cx="2861524" cy="1418038"/>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0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Tokyo Prime </a:t>
              </a:r>
              <a:r>
                <a:rPr lang="ja-JP" altLang="en-US" sz="1200" dirty="0">
                  <a:solidFill>
                    <a:srgbClr val="595959"/>
                  </a:solidFill>
                  <a:latin typeface="游明朝" panose="02020400000000000000" pitchFamily="18" charset="-128"/>
                  <a:ea typeface="游明朝" panose="02020400000000000000" pitchFamily="18" charset="-128"/>
                </a:rPr>
                <a:t>と </a:t>
              </a:r>
              <a:r>
                <a:rPr lang="ja-JP" altLang="ja-JP" sz="1200" dirty="0">
                  <a:solidFill>
                    <a:srgbClr val="595959"/>
                  </a:solidFill>
                  <a:latin typeface="游明朝" panose="02020400000000000000" pitchFamily="18" charset="-128"/>
                  <a:ea typeface="游明朝" panose="02020400000000000000" pitchFamily="18" charset="-128"/>
                </a:rPr>
                <a:t>ONE MEDIA </a:t>
              </a:r>
              <a:r>
                <a:rPr lang="ja-JP" altLang="en-US" sz="1200" dirty="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7297431" y="2755901"/>
            <a:ext cx="2860675" cy="1416878"/>
            <a:chOff x="753546" y="3571838"/>
            <a:chExt cx="2861524" cy="141864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03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今という時代を伝える</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79980" y="2041696"/>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ライドシェアアプリ、ライドシェアアプリが提供するフードデリバリーサービス、交通事故防止サービス等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17</a:t>
            </a:fld>
            <a:endParaRPr kumimoji="1" lang="ja-JP" altLang="en-US" sz="1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093702"/>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dirty="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アニメーションやスライドショー、モーショングラフィックスを中心に構成された動画の場合、全体の秒数の半分以上が実写であること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18</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26</a:t>
              </a:r>
              <a:r>
                <a:rPr lang="ja-JP" altLang="en-US" sz="1500" b="1" dirty="0">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dirty="0">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a:t>
                </a:r>
                <a:r>
                  <a:rPr lang="ja-JP" altLang="en-US" sz="1500" b="1" dirty="0">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9AA99BD-936B-EE42-9B21-6BE46A6AE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55" y="655409"/>
            <a:ext cx="9583042" cy="2591123"/>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dirty="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51,000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741863"/>
            <a:ext cx="9455150"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dirty="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703107809"/>
              </p:ext>
            </p:extLst>
          </p:nvPr>
        </p:nvGraphicFramePr>
        <p:xfrm>
          <a:off x="552450" y="1015998"/>
          <a:ext cx="9366249" cy="3440890"/>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863642">
                  <a:extLst>
                    <a:ext uri="{9D8B030D-6E8A-4147-A177-3AD203B41FA5}">
                      <a16:colId xmlns:a16="http://schemas.microsoft.com/office/drawing/2014/main" val="20001"/>
                    </a:ext>
                  </a:extLst>
                </a:gridCol>
                <a:gridCol w="1131372">
                  <a:extLst>
                    <a:ext uri="{9D8B030D-6E8A-4147-A177-3AD203B41FA5}">
                      <a16:colId xmlns:a16="http://schemas.microsoft.com/office/drawing/2014/main" val="20002"/>
                    </a:ext>
                  </a:extLst>
                </a:gridCol>
                <a:gridCol w="811825">
                  <a:extLst>
                    <a:ext uri="{9D8B030D-6E8A-4147-A177-3AD203B41FA5}">
                      <a16:colId xmlns:a16="http://schemas.microsoft.com/office/drawing/2014/main" val="20003"/>
                    </a:ext>
                  </a:extLst>
                </a:gridCol>
                <a:gridCol w="734096">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51,000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1,080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ja-JP" altLang="en-US"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dirty="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700080"/>
            <a:chOff x="682625" y="306256"/>
            <a:chExt cx="9127393" cy="69858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dirty="0">
                  <a:solidFill>
                    <a:srgbClr val="595959"/>
                  </a:solidFill>
                  <a:latin typeface="游明朝 Demibold" panose="02020600000000000000" pitchFamily="18" charset="-128"/>
                  <a:ea typeface="游明朝 Demibold" panose="02020600000000000000" pitchFamily="18" charset="-128"/>
                </a:rPr>
                <a:t>“Pure Ads”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4893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3" name="図 1">
            <a:extLst>
              <a:ext uri="{FF2B5EF4-FFF2-40B4-BE49-F238E27FC236}">
                <a16:creationId xmlns:a16="http://schemas.microsoft.com/office/drawing/2014/main" id="{54E96A09-7B87-4F87-9C9F-76CD746EEF9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97074" y="3689350"/>
            <a:ext cx="2738841" cy="154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6893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2449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8371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3990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3243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4972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7609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Branded Contents</a:t>
            </a:r>
          </a:p>
          <a:p>
            <a:pPr algn="ctr" eaLnBrk="1" hangingPunct="1"/>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90538" y="346076"/>
            <a:ext cx="9126537" cy="3670300"/>
            <a:chOff x="612626" y="346458"/>
            <a:chExt cx="9126999" cy="367062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346458"/>
              <a:ext cx="9126999" cy="79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Collaboration Video Ads </a:t>
              </a:r>
              <a:r>
                <a:rPr lang="ja-JP" altLang="en-US" sz="1200" dirty="0">
                  <a:solidFill>
                    <a:srgbClr val="595959"/>
                  </a:solidFill>
                  <a:latin typeface="游明朝 Demibold" panose="02020600000000000000" pitchFamily="18" charset="-128"/>
                  <a:ea typeface="游明朝 Demibold" panose="02020600000000000000" pitchFamily="18" charset="-128"/>
                </a:rPr>
                <a:t>は広告主の </a:t>
              </a: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と動画広告</a:t>
              </a:r>
              <a:r>
                <a:rPr lang="en-US" altLang="ja-JP" sz="1200" dirty="0">
                  <a:solidFill>
                    <a:srgbClr val="595959"/>
                  </a:solidFill>
                  <a:latin typeface="游明朝 Demibold" panose="02020600000000000000" pitchFamily="18" charset="-128"/>
                  <a:ea typeface="游明朝 Demibold" panose="02020600000000000000" pitchFamily="18" charset="-128"/>
                </a:rPr>
                <a:t>(30</a:t>
              </a:r>
              <a:r>
                <a:rPr lang="ja-JP" altLang="en-US" sz="1200" dirty="0">
                  <a:solidFill>
                    <a:srgbClr val="595959"/>
                  </a:solidFill>
                  <a:latin typeface="游明朝 Demibold" panose="02020600000000000000" pitchFamily="18" charset="-128"/>
                  <a:ea typeface="游明朝 Demibold" panose="02020600000000000000" pitchFamily="18" charset="-128"/>
                </a:rPr>
                <a:t>秒</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をセットで掲載できるメニューです。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は </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オリジナルコンテンツで制作することができます。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詳細は</a:t>
              </a:r>
              <a:r>
                <a:rPr lang="en-US" altLang="ja-JP" sz="1200" dirty="0">
                  <a:solidFill>
                    <a:srgbClr val="595959"/>
                  </a:solidFill>
                  <a:latin typeface="游明朝 Demibold" panose="02020600000000000000" pitchFamily="18" charset="-128"/>
                  <a:ea typeface="游明朝 Demibold" panose="02020600000000000000" pitchFamily="18" charset="-128"/>
                </a:rPr>
                <a:t>P.28</a:t>
              </a:r>
              <a:r>
                <a:rPr lang="ja-JP" altLang="en-US" sz="1200" dirty="0">
                  <a:solidFill>
                    <a:srgbClr val="595959"/>
                  </a:solidFill>
                  <a:latin typeface="游明朝 Demibold" panose="02020600000000000000" pitchFamily="18" charset="-128"/>
                  <a:ea typeface="游明朝 Demibold" panose="02020600000000000000" pitchFamily="18" charset="-128"/>
                </a:rPr>
                <a:t>以降の「制作タイアップメニュー 詳細」をご参照ください。</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3355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496175" y="6573838"/>
            <a:ext cx="1162050"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87550"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表 21">
            <a:extLst>
              <a:ext uri="{FF2B5EF4-FFF2-40B4-BE49-F238E27FC236}">
                <a16:creationId xmlns:a16="http://schemas.microsoft.com/office/drawing/2014/main" id="{AAC36048-DDCE-473E-A638-C7E428B4377B}"/>
              </a:ext>
            </a:extLst>
          </p:cNvPr>
          <p:cNvGraphicFramePr>
            <a:graphicFrameLocks noGrp="1"/>
          </p:cNvGraphicFramePr>
          <p:nvPr>
            <p:extLst>
              <p:ext uri="{D42A27DB-BD31-4B8C-83A1-F6EECF244321}">
                <p14:modId xmlns:p14="http://schemas.microsoft.com/office/powerpoint/2010/main" val="843697855"/>
              </p:ext>
            </p:extLst>
          </p:nvPr>
        </p:nvGraphicFramePr>
        <p:xfrm>
          <a:off x="560388" y="1389605"/>
          <a:ext cx="9571036" cy="1861596"/>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882525">
                  <a:extLst>
                    <a:ext uri="{9D8B030D-6E8A-4147-A177-3AD203B41FA5}">
                      <a16:colId xmlns:a16="http://schemas.microsoft.com/office/drawing/2014/main" val="20001"/>
                    </a:ext>
                  </a:extLst>
                </a:gridCol>
                <a:gridCol w="1156109">
                  <a:extLst>
                    <a:ext uri="{9D8B030D-6E8A-4147-A177-3AD203B41FA5}">
                      <a16:colId xmlns:a16="http://schemas.microsoft.com/office/drawing/2014/main" val="20002"/>
                    </a:ext>
                  </a:extLst>
                </a:gridCol>
                <a:gridCol w="829575">
                  <a:extLst>
                    <a:ext uri="{9D8B030D-6E8A-4147-A177-3AD203B41FA5}">
                      <a16:colId xmlns:a16="http://schemas.microsoft.com/office/drawing/2014/main" val="20003"/>
                    </a:ext>
                  </a:extLst>
                </a:gridCol>
                <a:gridCol w="750147">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513836">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71066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51,000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630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63709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25,500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extLst>
              <p:ext uri="{D42A27DB-BD31-4B8C-83A1-F6EECF244321}">
                <p14:modId xmlns:p14="http://schemas.microsoft.com/office/powerpoint/2010/main" val="7849255"/>
              </p:ext>
            </p:extLst>
          </p:nvPr>
        </p:nvGraphicFramePr>
        <p:xfrm>
          <a:off x="560388" y="1244684"/>
          <a:ext cx="9574212" cy="1469942"/>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44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5564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51,000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60904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25,500</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859088"/>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298950"/>
            <a:ext cx="8601075" cy="172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・同一素材の連続掲載は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週間までとし、再度掲載する場合は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週間の掲載インターバルを空けて頂くこととします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・同一素材の使用回数は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週間までとします</a:t>
            </a:r>
            <a:endParaRPr lang="ja-JP" altLang="en-US" sz="800" dirty="0">
              <a:solidFill>
                <a:srgbClr val="FF0000"/>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FULL</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メニューと</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HALF</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メニューの枠は共有です。どちらかが埋まった場合、枠数が同時に減少します。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0538" y="346076"/>
            <a:ext cx="9126537"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広告主がメディアとタイアップする映像を、</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のコンテンツ枠で掲載できるメニューです。</a:t>
            </a:r>
          </a:p>
          <a:p>
            <a:pPr eaLnBrk="1" hangingPunct="1">
              <a:lnSpc>
                <a:spcPct val="130000"/>
              </a:lnSpc>
            </a:pPr>
            <a:r>
              <a:rPr lang="ja-JP" altLang="ja-JP" sz="1200" dirty="0">
                <a:solidFill>
                  <a:srgbClr val="595959"/>
                </a:solidFill>
                <a:latin typeface="游明朝 Demibold" panose="02020600000000000000" pitchFamily="18" charset="-128"/>
                <a:ea typeface="游明朝 Demibold" panose="02020600000000000000" pitchFamily="18" charset="-128"/>
              </a:rPr>
              <a:t>Branded Contents (</a:t>
            </a:r>
            <a:r>
              <a:rPr lang="ja-JP" altLang="en-US" sz="1200" dirty="0">
                <a:solidFill>
                  <a:srgbClr val="595959"/>
                </a:solidFill>
                <a:latin typeface="游明朝 Demibold" panose="02020600000000000000" pitchFamily="18" charset="-128"/>
                <a:ea typeface="游明朝 Demibold" panose="02020600000000000000" pitchFamily="18" charset="-128"/>
              </a:rPr>
              <a:t>タイアップ広告</a:t>
            </a:r>
            <a:r>
              <a:rPr lang="en-US" altLang="ja-JP" sz="1200" dirty="0">
                <a:solidFill>
                  <a:srgbClr val="595959"/>
                </a:solidFill>
                <a:latin typeface="游明朝 Demibold" panose="02020600000000000000" pitchFamily="18" charset="-128"/>
                <a:ea typeface="游明朝 Demibold" panose="02020600000000000000" pitchFamily="18" charset="-128"/>
              </a:rPr>
              <a:t>)</a:t>
            </a:r>
            <a:r>
              <a:rPr lang="ja-JP" altLang="en-US" sz="1200" dirty="0">
                <a:solidFill>
                  <a:srgbClr val="595959"/>
                </a:solidFill>
                <a:latin typeface="游明朝 Demibold" panose="02020600000000000000" pitchFamily="18" charset="-128"/>
                <a:ea typeface="游明朝 Demibold" panose="02020600000000000000" pitchFamily="18" charset="-128"/>
              </a:rPr>
              <a:t>は </a:t>
            </a:r>
            <a:r>
              <a:rPr lang="en-US" altLang="ja-JP" sz="1200" dirty="0">
                <a:solidFill>
                  <a:srgbClr val="595959"/>
                </a:solidFill>
                <a:latin typeface="游明朝 Demibold" panose="02020600000000000000" pitchFamily="18" charset="-128"/>
                <a:ea typeface="游明朝 Demibold" panose="02020600000000000000" pitchFamily="18" charset="-128"/>
              </a:rPr>
              <a:t>Tokyo Prime  </a:t>
            </a:r>
            <a:r>
              <a:rPr lang="ja-JP" altLang="en-US" sz="1200" dirty="0">
                <a:solidFill>
                  <a:srgbClr val="595959"/>
                </a:solidFill>
                <a:latin typeface="游明朝 Demibold" panose="02020600000000000000" pitchFamily="18" charset="-128"/>
                <a:ea typeface="游明朝 Demibold" panose="02020600000000000000" pitchFamily="18" charset="-128"/>
              </a:rPr>
              <a:t>オリジナルコンテンツで制作することができます。</a:t>
            </a:r>
            <a:endParaRPr lang="en-US" altLang="ja-JP" sz="1200"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1200" dirty="0">
                <a:solidFill>
                  <a:srgbClr val="595959"/>
                </a:solidFill>
                <a:latin typeface="游明朝 Demibold" panose="02020600000000000000" pitchFamily="18" charset="-128"/>
                <a:ea typeface="游明朝 Demibold" panose="02020600000000000000" pitchFamily="18" charset="-128"/>
              </a:rPr>
              <a:t>詳細は</a:t>
            </a:r>
            <a:r>
              <a:rPr lang="en-US" altLang="ja-JP" sz="1200" dirty="0">
                <a:solidFill>
                  <a:srgbClr val="595959"/>
                </a:solidFill>
                <a:latin typeface="游明朝 Demibold" panose="02020600000000000000" pitchFamily="18" charset="-128"/>
                <a:ea typeface="游明朝 Demibold" panose="02020600000000000000" pitchFamily="18" charset="-128"/>
              </a:rPr>
              <a:t>P.28</a:t>
            </a:r>
            <a:r>
              <a:rPr lang="ja-JP" altLang="en-US" sz="1200" dirty="0">
                <a:solidFill>
                  <a:srgbClr val="595959"/>
                </a:solidFill>
                <a:latin typeface="游明朝 Demibold" panose="02020600000000000000" pitchFamily="18" charset="-128"/>
                <a:ea typeface="游明朝 Demibold" panose="02020600000000000000" pitchFamily="18" charset="-128"/>
              </a:rPr>
              <a:t>以降の「制作タイアップメニュー 詳細」をご参照ください。</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dirty="0">
                <a:solidFill>
                  <a:srgbClr val="595959"/>
                </a:solidFill>
                <a:latin typeface="游明朝 Demibold" panose="02020600000000000000" pitchFamily="18" charset="-128"/>
                <a:ea typeface="游明朝 Demibold" panose="02020600000000000000" pitchFamily="18" charset="-128"/>
              </a:rPr>
              <a:t>“Area Ads”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dirty="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63685226"/>
              </p:ext>
            </p:extLst>
          </p:nvPr>
        </p:nvGraphicFramePr>
        <p:xfrm>
          <a:off x="557213" y="1220789"/>
          <a:ext cx="9577385" cy="380183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16781">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indent="0" algn="ctr">
                        <a:buFont typeface="Arial" charset="0"/>
                        <a:buNone/>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39809">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3980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76825"/>
            <a:ext cx="9061450"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96000"/>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dirty="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dirty="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dirty="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dirty="0">
                <a:solidFill>
                  <a:srgbClr val="4D4D4C"/>
                </a:solidFill>
                <a:latin typeface="游明朝" panose="02020400000000000000" pitchFamily="18" charset="-128"/>
                <a:ea typeface="游明朝" panose="02020400000000000000" pitchFamily="18" charset="-128"/>
              </a:rPr>
              <a:t>ぴえろ・</a:t>
            </a:r>
            <a:r>
              <a:rPr lang="en-US" altLang="ja-JP" sz="800" dirty="0" err="1">
                <a:solidFill>
                  <a:srgbClr val="4D4D4C"/>
                </a:solidFill>
                <a:latin typeface="游明朝" panose="02020400000000000000" pitchFamily="18" charset="-128"/>
                <a:ea typeface="游明朝" panose="02020400000000000000" pitchFamily="18" charset="-128"/>
              </a:rPr>
              <a:t>TooKyoGames</a:t>
            </a:r>
            <a:r>
              <a:rPr lang="ja-JP" altLang="en-US" sz="800" dirty="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8860118"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latin typeface="游明朝 Demibold" panose="02020600000000000000" pitchFamily="18" charset="-128"/>
                <a:ea typeface="游明朝 Demibold" panose="02020600000000000000" pitchFamily="18" charset="-128"/>
              </a:rPr>
              <a:t>乗車から約</a:t>
            </a:r>
            <a:r>
              <a:rPr lang="en-US" altLang="ja-JP" sz="1300" b="1" dirty="0">
                <a:latin typeface="游明朝 Demibold" panose="02020600000000000000" pitchFamily="18" charset="-128"/>
                <a:ea typeface="游明朝 Demibold" panose="02020600000000000000" pitchFamily="18" charset="-128"/>
              </a:rPr>
              <a:t>25</a:t>
            </a:r>
            <a:r>
              <a:rPr lang="ja-JP" altLang="en-US" sz="1300" b="1" dirty="0">
                <a:latin typeface="游明朝 Demibold" panose="02020600000000000000" pitchFamily="18" charset="-128"/>
                <a:ea typeface="游明朝 Demibold" panose="02020600000000000000" pitchFamily="18" charset="-128"/>
              </a:rPr>
              <a:t>分後に始まる最大</a:t>
            </a:r>
            <a:r>
              <a:rPr lang="en-US" altLang="ja-JP" sz="1300" b="1" dirty="0">
                <a:latin typeface="游明朝 Demibold" panose="02020600000000000000" pitchFamily="18" charset="-128"/>
                <a:ea typeface="游明朝 Demibold" panose="02020600000000000000" pitchFamily="18" charset="-128"/>
              </a:rPr>
              <a:t>10</a:t>
            </a:r>
            <a:r>
              <a:rPr lang="ja-JP" altLang="en-US" sz="1300" b="1" dirty="0">
                <a:latin typeface="游明朝 Demibold" panose="02020600000000000000" pitchFamily="18" charset="-128"/>
                <a:ea typeface="游明朝 Demibold" panose="02020600000000000000" pitchFamily="18" charset="-128"/>
              </a:rPr>
              <a:t>分の動画を放映できるプランです。</a:t>
            </a:r>
            <a:endParaRPr lang="en-US" altLang="ja-JP" sz="1300" b="1" dirty="0">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dirty="0">
                <a:latin typeface="游明朝 Demibold" panose="02020600000000000000" pitchFamily="18" charset="-128"/>
                <a:ea typeface="游明朝 Demibold" panose="02020600000000000000" pitchFamily="18" charset="-128"/>
              </a:rPr>
              <a:t>空港への移動など長距離走行のタクシーユーザーに向けて、</a:t>
            </a:r>
            <a:r>
              <a:rPr lang="en-US" altLang="ja-JP" sz="1300" b="1" dirty="0">
                <a:latin typeface="游明朝 Demibold" panose="02020600000000000000" pitchFamily="18" charset="-128"/>
                <a:ea typeface="游明朝 Demibold" panose="02020600000000000000" pitchFamily="18" charset="-128"/>
              </a:rPr>
              <a:t>30</a:t>
            </a:r>
            <a:r>
              <a:rPr lang="ja-JP" altLang="en-US" sz="1300" b="1" dirty="0">
                <a:latin typeface="游明朝 Demibold" panose="02020600000000000000" pitchFamily="18" charset="-128"/>
                <a:ea typeface="游明朝 Demibold" panose="02020600000000000000" pitchFamily="18" charset="-128"/>
              </a:rPr>
              <a:t>秒では伝えきれないリッチな動画を配信できます。</a:t>
            </a:r>
            <a:endParaRPr lang="en-US" altLang="ja-JP" sz="1300" b="1" dirty="0">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473178506"/>
              </p:ext>
            </p:extLst>
          </p:nvPr>
        </p:nvGraphicFramePr>
        <p:xfrm>
          <a:off x="6064250" y="1146176"/>
          <a:ext cx="4083050" cy="4675036"/>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Long</a:t>
                      </a:r>
                      <a:r>
                        <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Video</a:t>
                      </a:r>
                      <a:r>
                        <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chemeClr val="tx1"/>
                          </a:solidFill>
                          <a:latin typeface="游明朝" panose="02020400000000000000" pitchFamily="18" charset="-128"/>
                          <a:ea typeface="游明朝" panose="02020400000000000000" pitchFamily="18" charset="-128"/>
                          <a:cs typeface="Yu Mincho" charset="-128"/>
                        </a:rPr>
                        <a:t>Ads</a:t>
                      </a:r>
                      <a:endParaRPr kumimoji="1" lang="ja-JP" altLang="en-US" sz="1100" b="0" i="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100" b="0" i="0" u="none" strike="noStrike" kern="1200" cap="none" spc="0" normalizeH="0" baseline="0" noProof="0">
                          <a:ln>
                            <a:noFill/>
                          </a:ln>
                          <a:solidFill>
                            <a:schemeClr val="tx1"/>
                          </a:solidFill>
                          <a:effectLst/>
                          <a:uLnTx/>
                          <a:uFillTx/>
                          <a:latin typeface="游明朝" panose="02020400000000000000" pitchFamily="18" charset="-128"/>
                          <a:ea typeface="游明朝" panose="02020400000000000000" pitchFamily="18" charset="-128"/>
                          <a:cs typeface="Yu Mincho" charset="-128"/>
                        </a:rPr>
                        <a:t>分後</a:t>
                      </a:r>
                      <a:endPar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音声あり最大</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10</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分：</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深夜時間帯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22:00〜5:59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はデフォルト音声</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300,000</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回 </a:t>
                      </a:r>
                      <a:r>
                        <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rPr>
                        <a:t>/ 2</a:t>
                      </a:r>
                      <a:r>
                        <a:rPr kumimoji="1" lang="ja-JP" altLang="en-US" sz="1100" b="0" i="0" baseline="0" dirty="0">
                          <a:solidFill>
                            <a:schemeClr val="tx1"/>
                          </a:solidFill>
                          <a:latin typeface="游明朝" panose="02020400000000000000" pitchFamily="18" charset="-128"/>
                          <a:ea typeface="游明朝" panose="02020400000000000000" pitchFamily="18" charset="-128"/>
                          <a:cs typeface="Yu Mincho" charset="-128"/>
                        </a:rPr>
                        <a:t>週</a:t>
                      </a:r>
                      <a:endParaRPr kumimoji="1" lang="en-US" altLang="ja-JP" sz="11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1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90000"/>
                        </a:lnSpc>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solidFill>
                          <a:latin typeface="Yu Mincho" panose="02020400000000000000" pitchFamily="18" charset="-128"/>
                          <a:ea typeface="Yu Mincho" panose="02020400000000000000" pitchFamily="18" charset="-128"/>
                        </a:rPr>
                        <a:t>動画は</a:t>
                      </a:r>
                      <a:r>
                        <a:rPr lang="en-US" altLang="ja-JP" sz="800" dirty="0">
                          <a:solidFill>
                            <a:schemeClr val="tx1"/>
                          </a:solidFill>
                          <a:latin typeface="Yu Mincho" panose="02020400000000000000" pitchFamily="18" charset="-128"/>
                          <a:ea typeface="Yu Mincho" panose="02020400000000000000" pitchFamily="18" charset="-128"/>
                        </a:rPr>
                        <a:t>3</a:t>
                      </a:r>
                      <a:r>
                        <a:rPr lang="ja-JP" altLang="en-US" sz="800" dirty="0">
                          <a:solidFill>
                            <a:schemeClr val="tx1"/>
                          </a:solidFill>
                          <a:latin typeface="Yu Mincho" panose="02020400000000000000" pitchFamily="18" charset="-128"/>
                          <a:ea typeface="Yu Mincho" panose="02020400000000000000" pitchFamily="18" charset="-128"/>
                        </a:rPr>
                        <a:t>分</a:t>
                      </a:r>
                      <a:r>
                        <a:rPr lang="en-US" altLang="ja-JP" sz="800" dirty="0">
                          <a:solidFill>
                            <a:schemeClr val="tx1"/>
                          </a:solidFill>
                          <a:latin typeface="Yu Mincho" panose="02020400000000000000" pitchFamily="18" charset="-128"/>
                          <a:ea typeface="Yu Mincho" panose="02020400000000000000" pitchFamily="18" charset="-128"/>
                        </a:rPr>
                        <a:t>〜10</a:t>
                      </a:r>
                      <a:r>
                        <a:rPr lang="ja-JP" altLang="en-US" sz="800" dirty="0">
                          <a:solidFill>
                            <a:schemeClr val="tx1"/>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・複数動画の組み合わせ可</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　ただし</a:t>
                      </a:r>
                      <a:r>
                        <a:rPr lang="en-US" altLang="ja-JP" sz="800" dirty="0">
                          <a:solidFill>
                            <a:schemeClr val="tx1"/>
                          </a:solidFill>
                          <a:latin typeface="Yu Mincho" panose="02020400000000000000" pitchFamily="18" charset="-128"/>
                          <a:ea typeface="Yu Mincho" panose="02020400000000000000" pitchFamily="18" charset="-128"/>
                        </a:rPr>
                        <a:t>1</a:t>
                      </a:r>
                      <a:r>
                        <a:rPr lang="ja-JP" altLang="en-US" sz="800" dirty="0">
                          <a:solidFill>
                            <a:schemeClr val="tx1"/>
                          </a:solidFill>
                          <a:latin typeface="Yu Mincho" panose="02020400000000000000" pitchFamily="18" charset="-128"/>
                          <a:ea typeface="Yu Mincho" panose="02020400000000000000" pitchFamily="18" charset="-128"/>
                        </a:rPr>
                        <a:t>本あたり</a:t>
                      </a:r>
                      <a:r>
                        <a:rPr lang="en-US" altLang="ja-JP" sz="800" dirty="0">
                          <a:solidFill>
                            <a:schemeClr val="tx1"/>
                          </a:solidFill>
                          <a:latin typeface="Yu Mincho" panose="02020400000000000000" pitchFamily="18" charset="-128"/>
                          <a:ea typeface="Yu Mincho" panose="02020400000000000000" pitchFamily="18" charset="-128"/>
                        </a:rPr>
                        <a:t>1</a:t>
                      </a:r>
                      <a:r>
                        <a:rPr lang="ja-JP" altLang="en-US" sz="800" dirty="0">
                          <a:solidFill>
                            <a:schemeClr val="tx1"/>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・複数動画を組み合わせる場合、完パケの入稿必須</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endParaRPr lang="en-US" altLang="ja-JP" sz="800" dirty="0">
                        <a:solidFill>
                          <a:schemeClr val="tx1"/>
                        </a:solidFill>
                        <a:latin typeface="Yu Mincho" panose="02020400000000000000" pitchFamily="18" charset="-128"/>
                        <a:ea typeface="Yu Mincho" panose="02020400000000000000" pitchFamily="18" charset="-128"/>
                      </a:endParaRPr>
                    </a:p>
                    <a:p>
                      <a:pPr>
                        <a:lnSpc>
                          <a:spcPct val="90000"/>
                        </a:lnSpc>
                      </a:pPr>
                      <a:r>
                        <a:rPr lang="ja-JP" altLang="en-US" sz="800" dirty="0">
                          <a:solidFill>
                            <a:schemeClr val="tx1"/>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solidFill>
                          <a:latin typeface="Yu Mincho" panose="02020400000000000000" pitchFamily="18" charset="-128"/>
                          <a:ea typeface="Yu Mincho" panose="02020400000000000000" pitchFamily="18" charset="-128"/>
                        </a:rPr>
                        <a:t>5</a:t>
                      </a:r>
                      <a:r>
                        <a:rPr lang="ja-JP" altLang="en-US" sz="800" dirty="0">
                          <a:solidFill>
                            <a:schemeClr val="tx1"/>
                          </a:solidFill>
                          <a:latin typeface="Yu Mincho" panose="02020400000000000000" pitchFamily="18" charset="-128"/>
                          <a:ea typeface="Yu Mincho" panose="02020400000000000000" pitchFamily="18" charset="-128"/>
                        </a:rPr>
                        <a:t>分以内とします</a:t>
                      </a:r>
                      <a:endParaRPr lang="en-US" altLang="ja-JP" sz="800" dirty="0">
                        <a:solidFill>
                          <a:schemeClr val="tx1"/>
                        </a:solidFill>
                        <a:latin typeface="Yu Mincho" panose="02020400000000000000" pitchFamily="18" charset="-128"/>
                        <a:ea typeface="Yu Mincho" panose="02020400000000000000" pitchFamily="18" charset="-128"/>
                      </a:endParaRPr>
                    </a:p>
                    <a:p>
                      <a:pPr marL="0" marR="0" indent="0" algn="l" defTabSz="1007943" rtl="0" eaLnBrk="1" fontAlgn="auto" latinLnBrk="0" hangingPunct="1">
                        <a:lnSpc>
                          <a:spcPct val="100000"/>
                        </a:lnSpc>
                        <a:spcBef>
                          <a:spcPts val="0"/>
                        </a:spcBef>
                        <a:spcAft>
                          <a:spcPts val="0"/>
                        </a:spcAft>
                        <a:buClrTx/>
                        <a:buSzTx/>
                        <a:buFontTx/>
                        <a:buNone/>
                        <a:tabLst/>
                        <a:defRPr/>
                      </a:pP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　　　　　　　　メニュー</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802362852"/>
              </p:ext>
            </p:extLst>
          </p:nvPr>
        </p:nvGraphicFramePr>
        <p:xfrm>
          <a:off x="887413" y="3900487"/>
          <a:ext cx="3787776" cy="1906930"/>
        </p:xfrm>
        <a:graphic>
          <a:graphicData uri="http://schemas.openxmlformats.org/drawingml/2006/table">
            <a:tbl>
              <a:tblPr/>
              <a:tblGrid>
                <a:gridCol w="901023">
                  <a:extLst>
                    <a:ext uri="{9D8B030D-6E8A-4147-A177-3AD203B41FA5}">
                      <a16:colId xmlns:a16="http://schemas.microsoft.com/office/drawing/2014/main" val="20003"/>
                    </a:ext>
                  </a:extLst>
                </a:gridCol>
                <a:gridCol w="902606">
                  <a:extLst>
                    <a:ext uri="{9D8B030D-6E8A-4147-A177-3AD203B41FA5}">
                      <a16:colId xmlns:a16="http://schemas.microsoft.com/office/drawing/2014/main" val="20004"/>
                    </a:ext>
                  </a:extLst>
                </a:gridCol>
                <a:gridCol w="821845">
                  <a:extLst>
                    <a:ext uri="{9D8B030D-6E8A-4147-A177-3AD203B41FA5}">
                      <a16:colId xmlns:a16="http://schemas.microsoft.com/office/drawing/2014/main" val="20007"/>
                    </a:ext>
                  </a:extLst>
                </a:gridCol>
                <a:gridCol w="1162302">
                  <a:extLst>
                    <a:ext uri="{9D8B030D-6E8A-4147-A177-3AD203B41FA5}">
                      <a16:colId xmlns:a16="http://schemas.microsoft.com/office/drawing/2014/main" val="20008"/>
                    </a:ext>
                  </a:extLst>
                </a:gridCol>
              </a:tblGrid>
              <a:tr h="33732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674814">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期間掲載</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週間</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月曜日</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午前</a:t>
                      </a:r>
                      <a:r>
                        <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0</a:t>
                      </a: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時</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掲載開始</a:t>
                      </a:r>
                      <a:endParaRPr kumimoji="1" lang="en-US" altLang="ja-JP"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51,000</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@3.3</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74814">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4</a:t>
                      </a:r>
                      <a:r>
                        <a:rPr kumimoji="1" lang="ja-JP" altLang="en-US"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週間</a:t>
                      </a: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月曜日</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午前</a:t>
                      </a:r>
                      <a:r>
                        <a:rPr kumimoji="1" lang="en-US" altLang="zh-TW"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0</a:t>
                      </a: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時</a:t>
                      </a:r>
                      <a:b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br>
                      <a:r>
                        <a:rPr kumimoji="1" lang="zh-TW" altLang="en-US"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掲載開始</a:t>
                      </a:r>
                      <a:endParaRPr kumimoji="1" lang="en-US" altLang="ja-JP" sz="9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@2.5</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895"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413" y="1146176"/>
            <a:ext cx="3787776" cy="221520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505713975"/>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1,080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630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P.24</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(51,000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(25,500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広告メニュー別 掲載規定</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37" y="-155575"/>
            <a:ext cx="10388600" cy="4686300"/>
          </a:xfrm>
          <a:prstGeom prst="rect">
            <a:avLst/>
          </a:prstGeom>
        </p:spPr>
      </p:pic>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dirty="0">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691813" cy="6051566"/>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dirty="0">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dirty="0">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dirty="0">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47817318"/>
              </p:ext>
            </p:extLst>
          </p:nvPr>
        </p:nvGraphicFramePr>
        <p:xfrm>
          <a:off x="6064250" y="1146175"/>
          <a:ext cx="4083050" cy="466101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3842998639"/>
              </p:ext>
            </p:extLst>
          </p:nvPr>
        </p:nvGraphicFramePr>
        <p:xfrm>
          <a:off x="887413" y="3659188"/>
          <a:ext cx="4539198" cy="2148000"/>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864388476"/>
              </p:ext>
            </p:extLst>
          </p:nvPr>
        </p:nvGraphicFramePr>
        <p:xfrm>
          <a:off x="773112" y="1354138"/>
          <a:ext cx="9361487" cy="5677747"/>
        </p:xfrm>
        <a:graphic>
          <a:graphicData uri="http://schemas.openxmlformats.org/drawingml/2006/table">
            <a:tbl>
              <a:tblPr/>
              <a:tblGrid>
                <a:gridCol w="2371184">
                  <a:extLst>
                    <a:ext uri="{9D8B030D-6E8A-4147-A177-3AD203B41FA5}">
                      <a16:colId xmlns:a16="http://schemas.microsoft.com/office/drawing/2014/main" val="20000"/>
                    </a:ext>
                  </a:extLst>
                </a:gridCol>
                <a:gridCol w="1107316">
                  <a:extLst>
                    <a:ext uri="{9D8B030D-6E8A-4147-A177-3AD203B41FA5}">
                      <a16:colId xmlns:a16="http://schemas.microsoft.com/office/drawing/2014/main" val="20001"/>
                    </a:ext>
                  </a:extLst>
                </a:gridCol>
                <a:gridCol w="2700939">
                  <a:extLst>
                    <a:ext uri="{9D8B030D-6E8A-4147-A177-3AD203B41FA5}">
                      <a16:colId xmlns:a16="http://schemas.microsoft.com/office/drawing/2014/main" val="20002"/>
                    </a:ext>
                  </a:extLst>
                </a:gridCol>
                <a:gridCol w="3182048">
                  <a:extLst>
                    <a:ext uri="{9D8B030D-6E8A-4147-A177-3AD203B41FA5}">
                      <a16:colId xmlns:a16="http://schemas.microsoft.com/office/drawing/2014/main" val="20003"/>
                    </a:ext>
                  </a:extLst>
                </a:gridCol>
              </a:tblGrid>
              <a:tr h="45516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サンプリングメニュー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コロナ対策のためメニューを一旦休止</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50062">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仙台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埼玉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大阪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6,800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神戸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仙台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+400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埼玉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+200</a:t>
                      </a:r>
                      <a:r>
                        <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大阪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7,000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神戸　</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r>
                        <a:rPr kumimoji="1" lang="en-US" altLang="zh-TW"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+200</a:t>
                      </a:r>
                      <a:r>
                        <a:rPr kumimoji="1" lang="zh-TW"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766943631"/>
                  </a:ext>
                </a:extLst>
              </a:tr>
              <a:tr h="163851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「アニメーションのみで構成されているもの」は一律</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クリエイティブ表現を「アニメーションのみで構成されており、スライドショーやモーショングラフィックス、ナレーション、字幕を用いて商品やサービスを説明していく構成の動画」と定義し、それに該当しないアニメーションのみで構成されている動画を一部許可</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5111627"/>
                  </a:ext>
                </a:extLst>
              </a:tr>
              <a:tr h="63722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広告枠の構成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P.20</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長尺動画が放映可能な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P.21-P.23</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全台配信が可能な「</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FULL</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3722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P.24</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東京を</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と枠共有</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21200056"/>
                  </a:ext>
                </a:extLst>
              </a:tr>
              <a:tr h="3868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長尺動画が放映可能な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Long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を新設</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38689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制作スケジュールの目安</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P.33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制作スケジュールの目安を追記</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86773230"/>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dirty="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dirty="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2178556082"/>
              </p:ext>
            </p:extLst>
          </p:nvPr>
        </p:nvGraphicFramePr>
        <p:xfrm>
          <a:off x="6064250" y="1146177"/>
          <a:ext cx="4083050" cy="473970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3252791995"/>
              </p:ext>
            </p:extLst>
          </p:nvPr>
        </p:nvGraphicFramePr>
        <p:xfrm>
          <a:off x="887413" y="3606455"/>
          <a:ext cx="4539198" cy="2279430"/>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057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514713">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3549016943"/>
              </p:ext>
            </p:extLst>
          </p:nvPr>
        </p:nvGraphicFramePr>
        <p:xfrm>
          <a:off x="6064250" y="1146175"/>
          <a:ext cx="4083050" cy="465062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dirty="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HP</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a:t>
            </a:r>
            <a:r>
              <a:rPr lang="ja-JP" altLang="en-US" sz="1200" b="1" dirty="0">
                <a:solidFill>
                  <a:srgbClr val="595959"/>
                </a:solidFill>
                <a:latin typeface="游明朝 Demibold" panose="02020600000000000000" pitchFamily="18" charset="-128"/>
                <a:ea typeface="游明朝 Demibold" panose="02020600000000000000" pitchFamily="18" charset="-128"/>
              </a:rPr>
              <a:t>なし</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3293357543"/>
              </p:ext>
            </p:extLst>
          </p:nvPr>
        </p:nvGraphicFramePr>
        <p:xfrm>
          <a:off x="887413" y="3606455"/>
          <a:ext cx="4539198" cy="219352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790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2,680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r>
              <a:rPr kumimoji="0" lang="ja-JP" altLang="en-US"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撮影あり</a:t>
            </a:r>
            <a:r>
              <a:rPr kumimoji="0" lang="en-US" altLang="ja-JP" sz="1200" b="1" i="0" u="none" strike="noStrike" kern="1200" cap="none" spc="0" normalizeH="0" baseline="0" noProof="0" dirty="0">
                <a:ln>
                  <a:noFill/>
                </a:ln>
                <a:solidFill>
                  <a:srgbClr val="595959"/>
                </a:solidFill>
                <a:effectLst/>
                <a:uLnTx/>
                <a:uFillTx/>
                <a:latin typeface="游明朝 Demibold" panose="02020600000000000000" pitchFamily="18" charset="-128"/>
                <a:ea typeface="游明朝 Demibold" panose="02020600000000000000" pitchFamily="18" charset="-128"/>
                <a:cs typeface="+mn-cs"/>
              </a:rPr>
              <a:t>)</a:t>
            </a:r>
            <a:endParaRPr lang="ja-JP" altLang="en-US" sz="1500" b="1" dirty="0">
              <a:solidFill>
                <a:srgbClr val="595959"/>
              </a:solidFill>
              <a:latin typeface="游明朝 Demibold" panose="02020600000000000000" pitchFamily="18" charset="-128"/>
              <a:ea typeface="游明朝 Demibold" panose="02020600000000000000" pitchFamily="18" charset="-128"/>
            </a:endParaRP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867665954"/>
              </p:ext>
            </p:extLst>
          </p:nvPr>
        </p:nvGraphicFramePr>
        <p:xfrm>
          <a:off x="6064250" y="1146175"/>
          <a:ext cx="4083050" cy="46863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chemeClr val="tx1"/>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chemeClr val="tx1"/>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a:extLst>
              <a:ext uri="{FF2B5EF4-FFF2-40B4-BE49-F238E27FC236}">
                <a16:creationId xmlns:a16="http://schemas.microsoft.com/office/drawing/2014/main" id="{3E226FE7-27D4-4F78-9DB6-A6028EDFA20F}"/>
              </a:ext>
            </a:extLst>
          </p:cNvPr>
          <p:cNvGraphicFramePr>
            <a:graphicFrameLocks noGrp="1"/>
          </p:cNvGraphicFramePr>
          <p:nvPr>
            <p:extLst>
              <p:ext uri="{D42A27DB-BD31-4B8C-83A1-F6EECF244321}">
                <p14:modId xmlns:p14="http://schemas.microsoft.com/office/powerpoint/2010/main" val="825292000"/>
              </p:ext>
            </p:extLst>
          </p:nvPr>
        </p:nvGraphicFramePr>
        <p:xfrm>
          <a:off x="887413" y="3817937"/>
          <a:ext cx="4539198" cy="2014537"/>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5489">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830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2,090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2,720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82952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16786719"/>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682" y="1028345"/>
            <a:ext cx="8525942" cy="1497436"/>
          </a:xfrm>
          <a:prstGeom prst="rect">
            <a:avLst/>
          </a:prstGeom>
        </p:spPr>
      </p:pic>
      <p:sp>
        <p:nvSpPr>
          <p:cNvPr id="26" name="テキスト ボックス 2">
            <a:extLst>
              <a:ext uri="{FF2B5EF4-FFF2-40B4-BE49-F238E27FC236}">
                <a16:creationId xmlns:a16="http://schemas.microsoft.com/office/drawing/2014/main" id="{17FC7030-FF6E-4F34-8757-C4FC8DE52ACC}"/>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665158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dirty="0">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endParaRPr lang="ja-JP" altLang="en-US"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2B3A5B"/>
                </a:solidFill>
                <a:latin typeface="游明朝 Demibold" panose="02020600000000000000" pitchFamily="18" charset="-128"/>
                <a:ea typeface="游明朝 Demibold" panose="02020600000000000000" pitchFamily="18" charset="-128"/>
              </a:rPr>
              <a:t>■ 撮影あり</a:t>
            </a:r>
            <a:r>
              <a:rPr kumimoji="1" lang="ja-JP" altLang="en-US" sz="2000" b="1" dirty="0">
                <a:solidFill>
                  <a:srgbClr val="2B3A5B"/>
                </a:solidFill>
                <a:latin typeface="游明朝 Demibold" panose="02020600000000000000" pitchFamily="18" charset="-128"/>
                <a:ea typeface="游明朝 Demibold" panose="02020600000000000000" pitchFamily="18" charset="-128"/>
              </a:rPr>
              <a:t>　</a:t>
            </a:r>
            <a:r>
              <a:rPr kumimoji="1" lang="ja-JP" altLang="en-US" sz="1300" b="1">
                <a:solidFill>
                  <a:srgbClr val="2B3A5B"/>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rgbClr val="2B3A5B"/>
                </a:solidFill>
                <a:latin typeface="游明朝 Demibold" panose="02020600000000000000" pitchFamily="18" charset="-128"/>
                <a:ea typeface="游明朝 Demibold" panose="02020600000000000000" pitchFamily="18" charset="-128"/>
              </a:rPr>
              <a:t>1</a:t>
            </a:r>
            <a:r>
              <a:rPr kumimoji="1" lang="ja-JP" altLang="en-US" sz="1300" b="1">
                <a:solidFill>
                  <a:srgbClr val="2B3A5B"/>
                </a:solidFill>
                <a:latin typeface="游明朝 Demibold" panose="02020600000000000000" pitchFamily="18" charset="-128"/>
                <a:ea typeface="游明朝 Demibold" panose="02020600000000000000" pitchFamily="18" charset="-128"/>
              </a:rPr>
              <a:t>ヶ月半から</a:t>
            </a:r>
            <a:r>
              <a:rPr kumimoji="1" lang="en-US" altLang="ja-JP" sz="1300" b="1" dirty="0">
                <a:solidFill>
                  <a:srgbClr val="2B3A5B"/>
                </a:solidFill>
                <a:latin typeface="游明朝 Demibold" panose="02020600000000000000" pitchFamily="18" charset="-128"/>
                <a:ea typeface="游明朝 Demibold" panose="02020600000000000000" pitchFamily="18" charset="-128"/>
              </a:rPr>
              <a:t>2</a:t>
            </a:r>
            <a:r>
              <a:rPr kumimoji="1" lang="ja-JP" altLang="en-US" sz="1300" b="1">
                <a:solidFill>
                  <a:srgbClr val="2B3A5B"/>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rgbClr val="2B3A5B"/>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2B3A5B"/>
                </a:solidFill>
                <a:latin typeface="游明朝 Demibold" panose="02020600000000000000" pitchFamily="18" charset="-128"/>
                <a:ea typeface="游明朝 Demibold" panose="02020600000000000000" pitchFamily="18" charset="-128"/>
              </a:rPr>
              <a:t>■ 撮影なし</a:t>
            </a:r>
            <a:r>
              <a:rPr kumimoji="1" lang="ja-JP" altLang="en-US" sz="2000" b="1" dirty="0">
                <a:solidFill>
                  <a:srgbClr val="2B3A5B"/>
                </a:solidFill>
                <a:latin typeface="游明朝 Demibold" panose="02020600000000000000" pitchFamily="18" charset="-128"/>
                <a:ea typeface="游明朝 Demibold" panose="02020600000000000000" pitchFamily="18" charset="-128"/>
              </a:rPr>
              <a:t>　</a:t>
            </a:r>
            <a:r>
              <a:rPr kumimoji="1" lang="ja-JP" altLang="en-US" sz="1300" b="1">
                <a:solidFill>
                  <a:srgbClr val="2B3A5B"/>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rgbClr val="2B3A5B"/>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3">
            <a:extLst>
              <a:ext uri="{FF2B5EF4-FFF2-40B4-BE49-F238E27FC236}">
                <a16:creationId xmlns:a16="http://schemas.microsoft.com/office/drawing/2014/main" id="{CE50D0F8-313C-AA4C-8B8D-C9EB0E73A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940594"/>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8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仮押え・本申込みは「フォームからの依頼のみ有効」かつ「フォームからのリクエスト到着順」で枠決定させていただきます。</a:t>
            </a:r>
            <a:br>
              <a:rPr kumimoji="1" lang="en-US" altLang="ja-JP" sz="800" dirty="0">
                <a:solidFill>
                  <a:srgbClr val="595959"/>
                </a:solidFill>
                <a:latin typeface="游明朝" panose="02020400000000000000" pitchFamily="18" charset="-128"/>
                <a:ea typeface="游明朝" panose="02020400000000000000" pitchFamily="18" charset="-128"/>
              </a:rPr>
            </a:br>
            <a:r>
              <a:rPr kumimoji="1" lang="ja-JP" altLang="en-US" sz="800">
                <a:solidFill>
                  <a:srgbClr val="595959"/>
                </a:solidFill>
                <a:latin typeface="游明朝" panose="02020400000000000000" pitchFamily="18" charset="-128"/>
                <a:ea typeface="游明朝" panose="02020400000000000000" pitchFamily="18" charset="-128"/>
              </a:rPr>
              <a:t>仮押え有効期間は「フォームからの仮押え依頼日を含めて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仮押えが必要な場合、仮押さえ入力フォームよりご依頼ください。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有効期間は「フォームからの仮押え依頼日を含めて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仮押さえの際には担当営業に仮押さえ入力フォームの共有をご依頼ください。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考査はメールでご依頼ください。</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お申し込み案件入力フォームにてご依頼ください。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申込の際には担当営業にお申し込み案件入力フォームの共有をご依頼ください。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596616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dirty="0">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6381"/>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srcRect l="33978" r="34850" b="79314"/>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9833"/>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4093697931"/>
              </p:ext>
            </p:extLst>
          </p:nvPr>
        </p:nvGraphicFramePr>
        <p:xfrm>
          <a:off x="557214" y="715063"/>
          <a:ext cx="9937751" cy="6351044"/>
        </p:xfrm>
        <a:graphic>
          <a:graphicData uri="http://schemas.openxmlformats.org/drawingml/2006/table">
            <a:tbl>
              <a:tblPr/>
              <a:tblGrid>
                <a:gridCol w="1503142">
                  <a:extLst>
                    <a:ext uri="{9D8B030D-6E8A-4147-A177-3AD203B41FA5}">
                      <a16:colId xmlns:a16="http://schemas.microsoft.com/office/drawing/2014/main" val="20000"/>
                    </a:ext>
                  </a:extLst>
                </a:gridCol>
                <a:gridCol w="1710120">
                  <a:extLst>
                    <a:ext uri="{9D8B030D-6E8A-4147-A177-3AD203B41FA5}">
                      <a16:colId xmlns:a16="http://schemas.microsoft.com/office/drawing/2014/main" val="20001"/>
                    </a:ext>
                  </a:extLst>
                </a:gridCol>
                <a:gridCol w="1918733">
                  <a:extLst>
                    <a:ext uri="{9D8B030D-6E8A-4147-A177-3AD203B41FA5}">
                      <a16:colId xmlns:a16="http://schemas.microsoft.com/office/drawing/2014/main" val="20002"/>
                    </a:ext>
                  </a:extLst>
                </a:gridCol>
                <a:gridCol w="1549791">
                  <a:extLst>
                    <a:ext uri="{9D8B030D-6E8A-4147-A177-3AD203B41FA5}">
                      <a16:colId xmlns:a16="http://schemas.microsoft.com/office/drawing/2014/main" val="3141100812"/>
                    </a:ext>
                  </a:extLst>
                </a:gridCol>
                <a:gridCol w="891571">
                  <a:extLst>
                    <a:ext uri="{9D8B030D-6E8A-4147-A177-3AD203B41FA5}">
                      <a16:colId xmlns:a16="http://schemas.microsoft.com/office/drawing/2014/main" val="20004"/>
                    </a:ext>
                  </a:extLst>
                </a:gridCol>
                <a:gridCol w="1182197">
                  <a:extLst>
                    <a:ext uri="{9D8B030D-6E8A-4147-A177-3AD203B41FA5}">
                      <a16:colId xmlns:a16="http://schemas.microsoft.com/office/drawing/2014/main" val="2775711501"/>
                    </a:ext>
                  </a:extLst>
                </a:gridCol>
                <a:gridCol w="1182197">
                  <a:extLst>
                    <a:ext uri="{9D8B030D-6E8A-4147-A177-3AD203B41FA5}">
                      <a16:colId xmlns:a16="http://schemas.microsoft.com/office/drawing/2014/main" val="1814886341"/>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100MB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6">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T w="19050" cap="flat" cmpd="sng" algn="ctr">
                      <a:solidFill>
                        <a:schemeClr val="bg1"/>
                      </a:solidFill>
                      <a:prstDash val="solid"/>
                      <a:round/>
                      <a:headEnd type="none" w="med" len="med"/>
                      <a:tailEnd type="none" w="med" len="med"/>
                    </a:lnT>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6">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全国主要都市に勤務する</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51,000</a:t>
            </a:r>
            <a:endParaRPr lang="ja-JP" altLang="en-US" sz="4000" b="1" dirty="0">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dirty="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dirty="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茨城、奈良、徳島</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2021</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4</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a:p>
            <a:pPr eaLnBrk="1" hangingPunct="1">
              <a:buFont typeface=".LucidaGrandeUI"/>
              <a:buChar char="※"/>
              <a:defRPr/>
            </a:pPr>
            <a:endParaRPr lang="ja-JP" altLang="en-US" sz="800" dirty="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dirty="0">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dirty="0">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dirty="0">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5361</TotalTime>
  <Words>10897</Words>
  <Application>Microsoft Macintosh PowerPoint</Application>
  <PresentationFormat>ユーザー設定</PresentationFormat>
  <Paragraphs>1561</Paragraphs>
  <Slides>42</Slides>
  <Notes>33</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.LucidaGrandeUI</vt:lpstr>
      <vt:lpstr>HG明朝B</vt:lpstr>
      <vt:lpstr>Trajan Sans Pro Semibold</vt:lpstr>
      <vt:lpstr>Yu Gothic Medium</vt:lpstr>
      <vt:lpstr>游ゴシック</vt:lpstr>
      <vt:lpstr>游ゴシック</vt:lpstr>
      <vt:lpstr>Yu Mincho</vt:lpstr>
      <vt:lpstr>Yu Mincho</vt:lpstr>
      <vt:lpstr>游明朝 Demibold</vt:lpstr>
      <vt:lpstr>游明朝 Demibold</vt:lpstr>
      <vt:lpstr>游明朝 Light</vt:lpstr>
      <vt:lpstr>Arial</vt:lpstr>
      <vt:lpstr>Calibri</vt:lpstr>
      <vt:lpstr>Cambria</vt:lpstr>
      <vt:lpstr>Trajan Pro 3 Semibold</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「減ったまま」の人は全体の17%、「減ったが元に戻りつつある」以上が83%であり、タクシー利用はコロナ禍前に戻りつつある。 2020年10月～12月のPremium Video Adsの表示回数は想定を大きく上回っている。</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詳細</vt:lpstr>
      <vt:lpstr>　　　　　　　　　　  メニュー </vt:lpstr>
      <vt:lpstr>地域別 広告メニュー 詳細 </vt:lpstr>
      <vt:lpstr>　　　　　　　　メニュー </vt:lpstr>
      <vt:lpstr>広告メニュー別 掲載規定</vt:lpstr>
      <vt:lpstr>グロス1,000万円以上（※1回1期間あたり）のご発注で態度変容調査を無償提供します。</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クリエイティブ表示領域と画面下部の各種操作ボタン領域とにわかれています。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570</cp:revision>
  <cp:lastPrinted>2020-06-14T22:17:45Z</cp:lastPrinted>
  <dcterms:created xsi:type="dcterms:W3CDTF">2020-06-05T15:22:11Z</dcterms:created>
  <dcterms:modified xsi:type="dcterms:W3CDTF">2021-01-06T10:05:21Z</dcterms:modified>
</cp:coreProperties>
</file>