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977" r:id="rId2"/>
  </p:sldMasterIdLst>
  <p:notesMasterIdLst>
    <p:notesMasterId r:id="rId44"/>
  </p:notesMasterIdLst>
  <p:handoutMasterIdLst>
    <p:handoutMasterId r:id="rId45"/>
  </p:handoutMasterIdLst>
  <p:sldIdLst>
    <p:sldId id="267" r:id="rId3"/>
    <p:sldId id="256" r:id="rId4"/>
    <p:sldId id="311" r:id="rId5"/>
    <p:sldId id="271" r:id="rId6"/>
    <p:sldId id="270" r:id="rId7"/>
    <p:sldId id="257" r:id="rId8"/>
    <p:sldId id="258" r:id="rId9"/>
    <p:sldId id="259" r:id="rId10"/>
    <p:sldId id="312" r:id="rId11"/>
    <p:sldId id="315" r:id="rId12"/>
    <p:sldId id="316" r:id="rId13"/>
    <p:sldId id="313" r:id="rId14"/>
    <p:sldId id="262" r:id="rId15"/>
    <p:sldId id="320" r:id="rId16"/>
    <p:sldId id="300" r:id="rId17"/>
    <p:sldId id="276" r:id="rId18"/>
    <p:sldId id="301" r:id="rId19"/>
    <p:sldId id="314" r:id="rId20"/>
    <p:sldId id="279" r:id="rId21"/>
    <p:sldId id="306" r:id="rId22"/>
    <p:sldId id="307" r:id="rId23"/>
    <p:sldId id="282" r:id="rId24"/>
    <p:sldId id="280" r:id="rId25"/>
    <p:sldId id="265" r:id="rId26"/>
    <p:sldId id="286" r:id="rId27"/>
    <p:sldId id="285" r:id="rId28"/>
    <p:sldId id="308" r:id="rId29"/>
    <p:sldId id="304" r:id="rId30"/>
    <p:sldId id="266" r:id="rId31"/>
    <p:sldId id="288" r:id="rId32"/>
    <p:sldId id="289" r:id="rId33"/>
    <p:sldId id="290" r:id="rId34"/>
    <p:sldId id="291" r:id="rId35"/>
    <p:sldId id="292" r:id="rId36"/>
    <p:sldId id="309" r:id="rId37"/>
    <p:sldId id="310" r:id="rId38"/>
    <p:sldId id="294" r:id="rId39"/>
    <p:sldId id="295"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guide id="3" pos="170">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338"/>
    <p:restoredTop sz="95827" autoAdjust="0"/>
  </p:normalViewPr>
  <p:slideViewPr>
    <p:cSldViewPr snapToGrid="0" snapToObjects="1">
      <p:cViewPr varScale="1">
        <p:scale>
          <a:sx n="60" d="100"/>
          <a:sy n="60" d="100"/>
        </p:scale>
        <p:origin x="1408" y="60"/>
      </p:cViewPr>
      <p:guideLst>
        <p:guide orient="horz" pos="2381"/>
        <p:guide pos="3367"/>
        <p:guide pos="170"/>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2021/1/7</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2021/1/7</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D200A65C-3F81-416D-AE51-45FB8AE458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E24033FB-3C3B-46F1-9467-74520D4F36F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2A9DA73D-CA22-442B-95DC-1CFD9425C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7D467E0-C27E-46E4-A15D-042C63AF9ABD}"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20</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ー 1">
            <a:extLst>
              <a:ext uri="{FF2B5EF4-FFF2-40B4-BE49-F238E27FC236}">
                <a16:creationId xmlns:a16="http://schemas.microsoft.com/office/drawing/2014/main" id="{402F2A77-33B1-4351-9072-7130C2CE6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62AD11F-4D5F-408A-8436-0139A8EF47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8132" name="スライド番号プレースホルダー 3">
            <a:extLst>
              <a:ext uri="{FF2B5EF4-FFF2-40B4-BE49-F238E27FC236}">
                <a16:creationId xmlns:a16="http://schemas.microsoft.com/office/drawing/2014/main" id="{A6B36A06-1998-45F6-826B-0EBB51806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ACCA196-B51E-44F1-B104-DD8D90C56975}"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32</a:t>
            </a:fld>
            <a:endParaRPr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FD8D0343-4893-4874-B5BC-0F80FBD19E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ノート プレースホルダー 2">
            <a:extLst>
              <a:ext uri="{FF2B5EF4-FFF2-40B4-BE49-F238E27FC236}">
                <a16:creationId xmlns:a16="http://schemas.microsoft.com/office/drawing/2014/main" id="{335F0F18-9D51-4B67-94A1-73983711AF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37480B56-8739-4E89-8664-76AC96440A1B}"/>
              </a:ext>
            </a:extLst>
          </p:cNvPr>
          <p:cNvSpPr>
            <a:spLocks noGrp="1"/>
          </p:cNvSpPr>
          <p:nvPr>
            <p:ph type="sldNum" sz="quarter" idx="5"/>
          </p:nvPr>
        </p:nvSpPr>
        <p:spPr/>
        <p:txBody>
          <a:bodyPr/>
          <a:lstStyle/>
          <a:p>
            <a:pPr>
              <a:defRPr/>
            </a:pPr>
            <a:fld id="{692DE8B5-C2FA-4D28-84F2-861F8735CC62}" type="slidenum">
              <a:rPr lang="ja-JP" altLang="en-US" smtClean="0"/>
              <a:pPr>
                <a:defRPr/>
              </a:pPr>
              <a:t>34</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37</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494B75A-A058-44AF-A84D-8E53CE6842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9A0940A-6725-471F-8125-E28FED5AF52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6388" name="スライド番号プレースホルダー 3">
            <a:extLst>
              <a:ext uri="{FF2B5EF4-FFF2-40B4-BE49-F238E27FC236}">
                <a16:creationId xmlns:a16="http://schemas.microsoft.com/office/drawing/2014/main" id="{2F9D0975-40D3-4425-A7B4-A322F579BF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0BB9DE3-4000-48BE-BA13-1F5D1310833F}"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3" name="スライド番号プレースホルダー 4">
            <a:extLst>
              <a:ext uri="{FF2B5EF4-FFF2-40B4-BE49-F238E27FC236}">
                <a16:creationId xmlns:a16="http://schemas.microsoft.com/office/drawing/2014/main" id="{12A6348B-6AF6-4859-B93F-D19BC029A062}"/>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A93CF39B-BD0A-4232-840D-8DD4E66484A5}" type="slidenum">
              <a:rPr kumimoji="1" lang="ja-JP" altLang="en-US" sz="1000" smtClean="0"/>
              <a:pPr algn="r" fontAlgn="auto">
                <a:spcBef>
                  <a:spcPts val="0"/>
                </a:spcBef>
                <a:spcAft>
                  <a:spcPts val="0"/>
                </a:spcAft>
                <a:defRPr/>
              </a:pPr>
              <a:t>‹#›</a:t>
            </a:fld>
            <a:endParaRPr kumimoji="1" lang="ja-JP" altLang="en-US" sz="1000"/>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2021.01-2021.03</a:t>
              </a:r>
              <a:endParaRPr kumimoji="1" lang="ja-JP" altLang="en-US" sz="800" b="1" spc="100" dirty="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04837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2021.04-2021.06</a:t>
              </a:r>
              <a:endParaRPr kumimoji="1" lang="ja-JP" altLang="en-US" sz="800" b="1" spc="100" dirty="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8" r:id="rId1"/>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emf"/><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2.xml"/><Relationship Id="rId16"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emf"/><Relationship Id="rId10" Type="http://schemas.openxmlformats.org/officeDocument/2006/relationships/image" Target="../media/image34.png"/><Relationship Id="rId4" Type="http://schemas.openxmlformats.org/officeDocument/2006/relationships/image" Target="../media/image28.emf"/><Relationship Id="rId9" Type="http://schemas.openxmlformats.org/officeDocument/2006/relationships/image" Target="../media/image33.pn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21.emf"/><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emf"/><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10685463" cy="604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372225"/>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2021</a:t>
            </a:r>
            <a:r>
              <a:rPr lang="ja-JP" altLang="en-US" sz="1800" dirty="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a:t>
            </a:r>
            <a:r>
              <a:rPr lang="ja-JP" altLang="en-US" sz="1800" dirty="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- 2021</a:t>
            </a:r>
            <a:r>
              <a:rPr lang="ja-JP" altLang="en-US" sz="1800" dirty="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3</a:t>
            </a:r>
            <a:r>
              <a:rPr lang="ja-JP" altLang="en-US" sz="1800" dirty="0">
                <a:latin typeface="游明朝" panose="02020400000000000000" pitchFamily="18" charset="-128"/>
                <a:ea typeface="游明朝" panose="02020400000000000000" pitchFamily="18" charset="-128"/>
              </a:rPr>
              <a:t>月</a:t>
            </a:r>
            <a:endParaRPr lang="en-US" altLang="ja-JP" sz="1050" dirty="0">
              <a:latin typeface="游明朝" panose="02020400000000000000" pitchFamily="18" charset="-128"/>
              <a:ea typeface="游明朝" panose="02020400000000000000" pitchFamily="18" charset="-128"/>
            </a:endParaRPr>
          </a:p>
          <a:p>
            <a:pPr marL="0" indent="0" algn="r">
              <a:buFont typeface="Arial" panose="020B0604020202020204" pitchFamily="34" charset="0"/>
              <a:buNone/>
              <a:defRPr/>
            </a:pP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278563"/>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30EA474-9A58-FF44-A77C-E749CAB587A0}"/>
              </a:ext>
            </a:extLst>
          </p:cNvPr>
          <p:cNvPicPr>
            <a:picLocks noChangeAspect="1"/>
          </p:cNvPicPr>
          <p:nvPr/>
        </p:nvPicPr>
        <p:blipFill>
          <a:blip r:embed="rId2"/>
          <a:stretch>
            <a:fillRect/>
          </a:stretch>
        </p:blipFill>
        <p:spPr>
          <a:xfrm>
            <a:off x="5564188" y="428420"/>
            <a:ext cx="4089400" cy="4673600"/>
          </a:xfrm>
          <a:prstGeom prst="rect">
            <a:avLst/>
          </a:prstGeom>
        </p:spPr>
      </p:pic>
      <p:sp>
        <p:nvSpPr>
          <p:cNvPr id="2" name="タイトル 1">
            <a:extLst>
              <a:ext uri="{FF2B5EF4-FFF2-40B4-BE49-F238E27FC236}">
                <a16:creationId xmlns:a16="http://schemas.microsoft.com/office/drawing/2014/main" id="{D2991611-9374-954C-8B85-0471431AA26F}"/>
              </a:ext>
            </a:extLst>
          </p:cNvPr>
          <p:cNvSpPr>
            <a:spLocks noGrp="1"/>
          </p:cNvSpPr>
          <p:nvPr>
            <p:ph type="title"/>
          </p:nvPr>
        </p:nvSpPr>
        <p:spPr/>
        <p:txBody>
          <a:bodyPr/>
          <a:lstStyle/>
          <a:p>
            <a:r>
              <a:rPr lang="ja-JP" altLang="en-US">
                <a:solidFill>
                  <a:srgbClr val="7F7F7F"/>
                </a:solidFill>
                <a:latin typeface="游明朝" panose="02020400000000000000" pitchFamily="18" charset="-128"/>
                <a:ea typeface="游明朝" panose="02020400000000000000" pitchFamily="18" charset="-128"/>
              </a:rPr>
              <a:t>「減ったまま」の人は全体の</a:t>
            </a:r>
            <a:r>
              <a:rPr lang="en-US" altLang="ja-JP" dirty="0">
                <a:solidFill>
                  <a:srgbClr val="7F7F7F"/>
                </a:solidFill>
                <a:latin typeface="游明朝" panose="02020400000000000000" pitchFamily="18" charset="-128"/>
                <a:ea typeface="游明朝" panose="02020400000000000000" pitchFamily="18" charset="-128"/>
              </a:rPr>
              <a:t>17%</a:t>
            </a:r>
            <a:r>
              <a:rPr lang="ja-JP" altLang="en-US">
                <a:solidFill>
                  <a:srgbClr val="7F7F7F"/>
                </a:solidFill>
                <a:latin typeface="游明朝" panose="02020400000000000000" pitchFamily="18" charset="-128"/>
                <a:ea typeface="游明朝" panose="02020400000000000000" pitchFamily="18" charset="-128"/>
              </a:rPr>
              <a:t>、「減ったが元に戻りつつある」以上が</a:t>
            </a:r>
            <a:r>
              <a:rPr lang="en-US" altLang="ja-JP" dirty="0">
                <a:solidFill>
                  <a:srgbClr val="7F7F7F"/>
                </a:solidFill>
                <a:latin typeface="游明朝" panose="02020400000000000000" pitchFamily="18" charset="-128"/>
                <a:ea typeface="游明朝" panose="02020400000000000000" pitchFamily="18" charset="-128"/>
              </a:rPr>
              <a:t>83%</a:t>
            </a:r>
            <a:r>
              <a:rPr lang="ja-JP" altLang="en-US">
                <a:solidFill>
                  <a:srgbClr val="7F7F7F"/>
                </a:solidFill>
                <a:latin typeface="游明朝" panose="02020400000000000000" pitchFamily="18" charset="-128"/>
                <a:ea typeface="游明朝" panose="02020400000000000000" pitchFamily="18" charset="-128"/>
              </a:rPr>
              <a:t>であり、タクシー利用はコロナ禍前に戻りつつある。</a:t>
            </a:r>
            <a:br>
              <a:rPr lang="en-US" altLang="ja-JP" dirty="0">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広告再生ログも</a:t>
            </a:r>
            <a:r>
              <a:rPr lang="en-US" altLang="ja-JP" dirty="0">
                <a:solidFill>
                  <a:srgbClr val="7F7F7F"/>
                </a:solidFill>
                <a:latin typeface="游明朝" panose="02020400000000000000" pitchFamily="18" charset="-128"/>
                <a:ea typeface="游明朝" panose="02020400000000000000" pitchFamily="18" charset="-128"/>
              </a:rPr>
              <a:t>2020</a:t>
            </a:r>
            <a:r>
              <a:rPr lang="ja-JP" altLang="en-US">
                <a:solidFill>
                  <a:srgbClr val="7F7F7F"/>
                </a:solidFill>
                <a:latin typeface="游明朝" panose="02020400000000000000" pitchFamily="18" charset="-128"/>
                <a:ea typeface="游明朝" panose="02020400000000000000" pitchFamily="18" charset="-128"/>
              </a:rPr>
              <a:t>年</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月の水準から</a:t>
            </a:r>
            <a:r>
              <a:rPr lang="en-US" altLang="ja-JP" dirty="0">
                <a:solidFill>
                  <a:srgbClr val="7F7F7F"/>
                </a:solidFill>
                <a:latin typeface="游明朝" panose="02020400000000000000" pitchFamily="18" charset="-128"/>
                <a:ea typeface="游明朝" panose="02020400000000000000" pitchFamily="18" charset="-128"/>
              </a:rPr>
              <a:t>80%</a:t>
            </a:r>
            <a:r>
              <a:rPr lang="ja-JP" altLang="en-US">
                <a:solidFill>
                  <a:srgbClr val="7F7F7F"/>
                </a:solidFill>
                <a:latin typeface="游明朝" panose="02020400000000000000" pitchFamily="18" charset="-128"/>
                <a:ea typeface="游明朝" panose="02020400000000000000" pitchFamily="18" charset="-128"/>
              </a:rPr>
              <a:t>前後の水準に回復している。</a:t>
            </a:r>
            <a:endParaRPr kumimoji="1" lang="ja-JP" altLang="en-US"/>
          </a:p>
        </p:txBody>
      </p:sp>
      <p:sp>
        <p:nvSpPr>
          <p:cNvPr id="3" name="テキスト プレースホルダー 2">
            <a:extLst>
              <a:ext uri="{FF2B5EF4-FFF2-40B4-BE49-F238E27FC236}">
                <a16:creationId xmlns:a16="http://schemas.microsoft.com/office/drawing/2014/main" id="{6FA6E09C-D4FE-634D-B640-B86D9B16660D}"/>
              </a:ext>
            </a:extLst>
          </p:cNvPr>
          <p:cNvSpPr>
            <a:spLocks noGrp="1"/>
          </p:cNvSpPr>
          <p:nvPr>
            <p:ph type="body" sz="quarter" idx="10"/>
          </p:nvPr>
        </p:nvSpPr>
        <p:spPr/>
        <p:txBody>
          <a:bodyPr/>
          <a:lstStyle/>
          <a:p>
            <a:pPr>
              <a:defRPr/>
            </a:pPr>
            <a:r>
              <a:rPr lang="en-US" altLang="ja-JP" dirty="0">
                <a:latin typeface="游明朝 Demibold" panose="02020600000000000000" pitchFamily="18" charset="-128"/>
                <a:ea typeface="游明朝 Demibold" panose="02020600000000000000" pitchFamily="18" charset="-128"/>
              </a:rPr>
              <a:t>2020</a:t>
            </a:r>
            <a:r>
              <a:rPr lang="ja-JP" altLang="en-US">
                <a:latin typeface="游明朝 Demibold" panose="02020600000000000000" pitchFamily="18" charset="-128"/>
                <a:ea typeface="游明朝 Demibold" panose="02020600000000000000" pitchFamily="18" charset="-128"/>
              </a:rPr>
              <a:t>年</a:t>
            </a:r>
            <a:r>
              <a:rPr lang="en-US" altLang="ja-JP" dirty="0">
                <a:latin typeface="游明朝 Demibold" panose="02020600000000000000" pitchFamily="18" charset="-128"/>
                <a:ea typeface="游明朝 Demibold" panose="02020600000000000000" pitchFamily="18" charset="-128"/>
              </a:rPr>
              <a:t>9</a:t>
            </a:r>
            <a:r>
              <a:rPr lang="ja-JP" altLang="en-US">
                <a:latin typeface="游明朝 Demibold" panose="02020600000000000000" pitchFamily="18" charset="-128"/>
                <a:ea typeface="游明朝 Demibold" panose="02020600000000000000" pitchFamily="18" charset="-128"/>
              </a:rPr>
              <a:t>月時点 コロナ禍のタクシー利用実態</a:t>
            </a:r>
            <a:endParaRPr lang="ja-JP" altLang="en-US" dirty="0">
              <a:latin typeface="游明朝 Demibold" panose="02020600000000000000" pitchFamily="18" charset="-128"/>
              <a:ea typeface="游明朝 Demibold" panose="02020600000000000000" pitchFamily="18" charset="-128"/>
            </a:endParaRPr>
          </a:p>
        </p:txBody>
      </p:sp>
      <p:sp>
        <p:nvSpPr>
          <p:cNvPr id="5" name="テキスト ボックス 10">
            <a:extLst>
              <a:ext uri="{FF2B5EF4-FFF2-40B4-BE49-F238E27FC236}">
                <a16:creationId xmlns:a16="http://schemas.microsoft.com/office/drawing/2014/main" id="{72DE136E-6FE1-0E42-B666-69C6EA9B1A83}"/>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7" name="テキスト ボックス 6">
            <a:extLst>
              <a:ext uri="{FF2B5EF4-FFF2-40B4-BE49-F238E27FC236}">
                <a16:creationId xmlns:a16="http://schemas.microsoft.com/office/drawing/2014/main" id="{1FD0984F-B109-2D46-B476-68EC1FCDED0F}"/>
              </a:ext>
            </a:extLst>
          </p:cNvPr>
          <p:cNvSpPr txBox="1"/>
          <p:nvPr/>
        </p:nvSpPr>
        <p:spPr>
          <a:xfrm>
            <a:off x="6532563"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8" name="テキスト ボックス 7">
            <a:extLst>
              <a:ext uri="{FF2B5EF4-FFF2-40B4-BE49-F238E27FC236}">
                <a16:creationId xmlns:a16="http://schemas.microsoft.com/office/drawing/2014/main" id="{644E879C-A528-9646-BFDB-2AA57843738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9" name="テキスト ボックス 8">
            <a:extLst>
              <a:ext uri="{FF2B5EF4-FFF2-40B4-BE49-F238E27FC236}">
                <a16:creationId xmlns:a16="http://schemas.microsoft.com/office/drawing/2014/main" id="{BEDB3AA0-E273-1B43-BB7E-090F99BA2355}"/>
              </a:ext>
            </a:extLst>
          </p:cNvPr>
          <p:cNvSpPr txBox="1"/>
          <p:nvPr/>
        </p:nvSpPr>
        <p:spPr>
          <a:xfrm>
            <a:off x="6524183"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11" name="テキスト ボックス 10">
            <a:extLst>
              <a:ext uri="{FF2B5EF4-FFF2-40B4-BE49-F238E27FC236}">
                <a16:creationId xmlns:a16="http://schemas.microsoft.com/office/drawing/2014/main" id="{A1250082-1E25-3A42-B988-1C1732B82822}"/>
              </a:ext>
            </a:extLst>
          </p:cNvPr>
          <p:cNvSpPr txBox="1"/>
          <p:nvPr/>
        </p:nvSpPr>
        <p:spPr>
          <a:xfrm>
            <a:off x="7370764"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28%</a:t>
            </a:r>
          </a:p>
        </p:txBody>
      </p:sp>
      <p:sp>
        <p:nvSpPr>
          <p:cNvPr id="12" name="テキスト ボックス 11">
            <a:extLst>
              <a:ext uri="{FF2B5EF4-FFF2-40B4-BE49-F238E27FC236}">
                <a16:creationId xmlns:a16="http://schemas.microsoft.com/office/drawing/2014/main" id="{78E681E5-5EA9-3A41-9682-54EC51EC0CD4}"/>
              </a:ext>
            </a:extLst>
          </p:cNvPr>
          <p:cNvSpPr txBox="1"/>
          <p:nvPr/>
        </p:nvSpPr>
        <p:spPr>
          <a:xfrm>
            <a:off x="8241859" y="4688626"/>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32%</a:t>
            </a:r>
          </a:p>
        </p:txBody>
      </p:sp>
      <p:sp>
        <p:nvSpPr>
          <p:cNvPr id="13" name="テキスト ボックス 12">
            <a:extLst>
              <a:ext uri="{FF2B5EF4-FFF2-40B4-BE49-F238E27FC236}">
                <a16:creationId xmlns:a16="http://schemas.microsoft.com/office/drawing/2014/main" id="{EB737BDF-0333-8748-BCC0-B59A225B39F0}"/>
              </a:ext>
            </a:extLst>
          </p:cNvPr>
          <p:cNvSpPr txBox="1"/>
          <p:nvPr/>
        </p:nvSpPr>
        <p:spPr>
          <a:xfrm>
            <a:off x="8928100" y="4688626"/>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15" name="テキスト ボックス 14">
            <a:extLst>
              <a:ext uri="{FF2B5EF4-FFF2-40B4-BE49-F238E27FC236}">
                <a16:creationId xmlns:a16="http://schemas.microsoft.com/office/drawing/2014/main" id="{DC255EBA-01B2-3140-9D4F-888FAFF5B06B}"/>
              </a:ext>
            </a:extLst>
          </p:cNvPr>
          <p:cNvSpPr txBox="1"/>
          <p:nvPr/>
        </p:nvSpPr>
        <p:spPr>
          <a:xfrm>
            <a:off x="7507287"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32%</a:t>
            </a:r>
          </a:p>
        </p:txBody>
      </p:sp>
      <p:sp>
        <p:nvSpPr>
          <p:cNvPr id="16" name="テキスト ボックス 15">
            <a:extLst>
              <a:ext uri="{FF2B5EF4-FFF2-40B4-BE49-F238E27FC236}">
                <a16:creationId xmlns:a16="http://schemas.microsoft.com/office/drawing/2014/main" id="{945A9465-93C2-2B4F-8680-89226CD19036}"/>
              </a:ext>
            </a:extLst>
          </p:cNvPr>
          <p:cNvSpPr txBox="1"/>
          <p:nvPr/>
        </p:nvSpPr>
        <p:spPr>
          <a:xfrm>
            <a:off x="8289131" y="4866426"/>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17" name="テキスト ボックス 16">
            <a:extLst>
              <a:ext uri="{FF2B5EF4-FFF2-40B4-BE49-F238E27FC236}">
                <a16:creationId xmlns:a16="http://schemas.microsoft.com/office/drawing/2014/main" id="{6F0EA551-68B0-8B4F-A6E8-5A7E9FFDE594}"/>
              </a:ext>
            </a:extLst>
          </p:cNvPr>
          <p:cNvSpPr txBox="1"/>
          <p:nvPr/>
        </p:nvSpPr>
        <p:spPr>
          <a:xfrm>
            <a:off x="8905875" y="4866426"/>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grpSp>
        <p:nvGrpSpPr>
          <p:cNvPr id="18" name="グループ化 27">
            <a:extLst>
              <a:ext uri="{FF2B5EF4-FFF2-40B4-BE49-F238E27FC236}">
                <a16:creationId xmlns:a16="http://schemas.microsoft.com/office/drawing/2014/main" id="{EDB1E436-B076-3043-8632-F0A67D4632F2}"/>
              </a:ext>
            </a:extLst>
          </p:cNvPr>
          <p:cNvGrpSpPr>
            <a:grpSpLocks/>
          </p:cNvGrpSpPr>
          <p:nvPr/>
        </p:nvGrpSpPr>
        <p:grpSpPr bwMode="auto">
          <a:xfrm>
            <a:off x="8304507" y="1182588"/>
            <a:ext cx="1082675" cy="841258"/>
            <a:chOff x="1791797" y="1893086"/>
            <a:chExt cx="1082419" cy="840477"/>
          </a:xfrm>
        </p:grpSpPr>
        <p:sp>
          <p:nvSpPr>
            <p:cNvPr id="19" name="正方形/長方形 18">
              <a:extLst>
                <a:ext uri="{FF2B5EF4-FFF2-40B4-BE49-F238E27FC236}">
                  <a16:creationId xmlns:a16="http://schemas.microsoft.com/office/drawing/2014/main" id="{9DCB4669-43FD-0047-B245-249FDB84B712}"/>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0" name="正方形/長方形 97">
              <a:extLst>
                <a:ext uri="{FF2B5EF4-FFF2-40B4-BE49-F238E27FC236}">
                  <a16:creationId xmlns:a16="http://schemas.microsoft.com/office/drawing/2014/main" id="{64E494B6-6977-E645-A975-AEBFB2C6A6FF}"/>
                </a:ext>
              </a:extLst>
            </p:cNvPr>
            <p:cNvSpPr>
              <a:spLocks noChangeArrowheads="1"/>
            </p:cNvSpPr>
            <p:nvPr/>
          </p:nvSpPr>
          <p:spPr bwMode="auto">
            <a:xfrm>
              <a:off x="1912111" y="1893086"/>
              <a:ext cx="723104"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増えた</a:t>
              </a:r>
            </a:p>
          </p:txBody>
        </p:sp>
      </p:grpSp>
      <p:grpSp>
        <p:nvGrpSpPr>
          <p:cNvPr id="21" name="グループ化 30">
            <a:extLst>
              <a:ext uri="{FF2B5EF4-FFF2-40B4-BE49-F238E27FC236}">
                <a16:creationId xmlns:a16="http://schemas.microsoft.com/office/drawing/2014/main" id="{1A2E3F00-55D8-854A-8591-5F656C74F4B7}"/>
              </a:ext>
            </a:extLst>
          </p:cNvPr>
          <p:cNvGrpSpPr>
            <a:grpSpLocks/>
          </p:cNvGrpSpPr>
          <p:nvPr/>
        </p:nvGrpSpPr>
        <p:grpSpPr bwMode="auto">
          <a:xfrm>
            <a:off x="6768931" y="1976191"/>
            <a:ext cx="1667348" cy="1196532"/>
            <a:chOff x="2596957" y="1886760"/>
            <a:chExt cx="1668755" cy="1196950"/>
          </a:xfrm>
        </p:grpSpPr>
        <p:sp>
          <p:nvSpPr>
            <p:cNvPr id="22" name="正方形/長方形 99">
              <a:extLst>
                <a:ext uri="{FF2B5EF4-FFF2-40B4-BE49-F238E27FC236}">
                  <a16:creationId xmlns:a16="http://schemas.microsoft.com/office/drawing/2014/main" id="{395F62A7-DA4B-B946-BE80-192AAB0A2702}"/>
                </a:ext>
              </a:extLst>
            </p:cNvPr>
            <p:cNvSpPr>
              <a:spLocks noChangeArrowheads="1"/>
            </p:cNvSpPr>
            <p:nvPr/>
          </p:nvSpPr>
          <p:spPr bwMode="auto">
            <a:xfrm>
              <a:off x="2596957" y="1886760"/>
              <a:ext cx="1668755" cy="92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タクシー利用</a:t>
              </a:r>
            </a:p>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回復傾向</a:t>
              </a:r>
            </a:p>
            <a:p>
              <a:pPr algn="ctr" eaLnBrk="1" hangingPunct="1"/>
              <a:r>
                <a:rPr lang="ja-JP" altLang="en-US" b="1">
                  <a:solidFill>
                    <a:srgbClr val="0A1239"/>
                  </a:solidFill>
                  <a:latin typeface="游明朝 Demibold" panose="02020600000000000000" pitchFamily="18" charset="-128"/>
                  <a:ea typeface="游明朝 Demibold" panose="02020600000000000000" pitchFamily="18" charset="-128"/>
                </a:rPr>
                <a:t>約</a:t>
              </a:r>
              <a:r>
                <a:rPr lang="en-US" altLang="ja-JP" b="1" dirty="0">
                  <a:solidFill>
                    <a:srgbClr val="0A1239"/>
                  </a:solidFill>
                  <a:latin typeface="游明朝 Demibold" panose="02020600000000000000" pitchFamily="18" charset="-128"/>
                  <a:ea typeface="游明朝 Demibold" panose="02020600000000000000" pitchFamily="18" charset="-128"/>
                </a:rPr>
                <a:t>80%</a:t>
              </a:r>
              <a:endParaRPr lang="ja-JP" altLang="en-US" b="1">
                <a:solidFill>
                  <a:srgbClr val="0A1239"/>
                </a:solidFill>
                <a:latin typeface="游明朝 Demibold" panose="02020600000000000000" pitchFamily="18" charset="-128"/>
                <a:ea typeface="游明朝 Demibold" panose="02020600000000000000" pitchFamily="18" charset="-128"/>
              </a:endParaRPr>
            </a:p>
          </p:txBody>
        </p:sp>
        <p:sp>
          <p:nvSpPr>
            <p:cNvPr id="23" name="正方形/長方形 100">
              <a:extLst>
                <a:ext uri="{FF2B5EF4-FFF2-40B4-BE49-F238E27FC236}">
                  <a16:creationId xmlns:a16="http://schemas.microsoft.com/office/drawing/2014/main" id="{ADE1B15D-1163-1046-A98E-2C2A9874F53F}"/>
                </a:ext>
              </a:extLst>
            </p:cNvPr>
            <p:cNvSpPr>
              <a:spLocks noChangeArrowheads="1"/>
            </p:cNvSpPr>
            <p:nvPr/>
          </p:nvSpPr>
          <p:spPr bwMode="auto">
            <a:xfrm>
              <a:off x="2819617" y="2775760"/>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4" name="グループ化 33">
            <a:extLst>
              <a:ext uri="{FF2B5EF4-FFF2-40B4-BE49-F238E27FC236}">
                <a16:creationId xmlns:a16="http://schemas.microsoft.com/office/drawing/2014/main" id="{40ACAE9F-07E0-5C4D-A366-8C485CE7A4C2}"/>
              </a:ext>
            </a:extLst>
          </p:cNvPr>
          <p:cNvGrpSpPr>
            <a:grpSpLocks/>
          </p:cNvGrpSpPr>
          <p:nvPr/>
        </p:nvGrpSpPr>
        <p:grpSpPr bwMode="auto">
          <a:xfrm>
            <a:off x="7382194" y="3419845"/>
            <a:ext cx="1620956" cy="845268"/>
            <a:chOff x="808218" y="2625747"/>
            <a:chExt cx="1620571" cy="845354"/>
          </a:xfrm>
        </p:grpSpPr>
        <p:sp>
          <p:nvSpPr>
            <p:cNvPr id="25" name="正方形/長方形 24">
              <a:extLst>
                <a:ext uri="{FF2B5EF4-FFF2-40B4-BE49-F238E27FC236}">
                  <a16:creationId xmlns:a16="http://schemas.microsoft.com/office/drawing/2014/main" id="{AD002DC2-D579-7F4C-B4D4-AF99D64AAB83}"/>
                </a:ext>
              </a:extLst>
            </p:cNvPr>
            <p:cNvSpPr/>
            <p:nvPr/>
          </p:nvSpPr>
          <p:spPr>
            <a:xfrm>
              <a:off x="1158792" y="2839212"/>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29</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6" name="正方形/長方形 103">
              <a:extLst>
                <a:ext uri="{FF2B5EF4-FFF2-40B4-BE49-F238E27FC236}">
                  <a16:creationId xmlns:a16="http://schemas.microsoft.com/office/drawing/2014/main" id="{04461F4A-9363-D74A-A6BE-C76A8875667D}"/>
                </a:ext>
              </a:extLst>
            </p:cNvPr>
            <p:cNvSpPr>
              <a:spLocks noChangeArrowheads="1"/>
            </p:cNvSpPr>
            <p:nvPr/>
          </p:nvSpPr>
          <p:spPr bwMode="auto">
            <a:xfrm>
              <a:off x="808218" y="2625747"/>
              <a:ext cx="162057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前の水準に戻った</a:t>
              </a:r>
            </a:p>
          </p:txBody>
        </p:sp>
      </p:grpSp>
      <p:grpSp>
        <p:nvGrpSpPr>
          <p:cNvPr id="30" name="グループ化 39">
            <a:extLst>
              <a:ext uri="{FF2B5EF4-FFF2-40B4-BE49-F238E27FC236}">
                <a16:creationId xmlns:a16="http://schemas.microsoft.com/office/drawing/2014/main" id="{59F34F5A-EB01-E841-925F-E06B4AFA818A}"/>
              </a:ext>
            </a:extLst>
          </p:cNvPr>
          <p:cNvGrpSpPr>
            <a:grpSpLocks/>
          </p:cNvGrpSpPr>
          <p:nvPr/>
        </p:nvGrpSpPr>
        <p:grpSpPr bwMode="auto">
          <a:xfrm>
            <a:off x="5567719" y="2378355"/>
            <a:ext cx="1287626" cy="951172"/>
            <a:chOff x="1477880" y="1324809"/>
            <a:chExt cx="1287322" cy="951935"/>
          </a:xfrm>
        </p:grpSpPr>
        <p:sp>
          <p:nvSpPr>
            <p:cNvPr id="31" name="正方形/長方形 30">
              <a:extLst>
                <a:ext uri="{FF2B5EF4-FFF2-40B4-BE49-F238E27FC236}">
                  <a16:creationId xmlns:a16="http://schemas.microsoft.com/office/drawing/2014/main" id="{46943CD9-4396-D944-B894-AA5E17DBAD3F}"/>
                </a:ext>
              </a:extLst>
            </p:cNvPr>
            <p:cNvSpPr/>
            <p:nvPr/>
          </p:nvSpPr>
          <p:spPr>
            <a:xfrm>
              <a:off x="1682783" y="1646001"/>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32" name="正方形/長方形 109">
              <a:extLst>
                <a:ext uri="{FF2B5EF4-FFF2-40B4-BE49-F238E27FC236}">
                  <a16:creationId xmlns:a16="http://schemas.microsoft.com/office/drawing/2014/main" id="{2D2072D6-EB53-7749-A0C6-34A09B68E617}"/>
                </a:ext>
              </a:extLst>
            </p:cNvPr>
            <p:cNvSpPr>
              <a:spLocks noChangeArrowheads="1"/>
            </p:cNvSpPr>
            <p:nvPr/>
          </p:nvSpPr>
          <p:spPr bwMode="auto">
            <a:xfrm>
              <a:off x="1477880" y="1324809"/>
              <a:ext cx="1210302" cy="40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b="1" dirty="0">
                  <a:solidFill>
                    <a:schemeClr val="bg1"/>
                  </a:solidFill>
                  <a:latin typeface="游明朝 Demibold" panose="02020600000000000000" pitchFamily="18" charset="-128"/>
                  <a:ea typeface="游明朝 Demibold" panose="02020600000000000000" pitchFamily="18" charset="-128"/>
                </a:rPr>
                <a:t>前よりも減ったが</a:t>
              </a:r>
              <a:endParaRPr lang="en-US" altLang="ja-JP" sz="1000" b="1" dirty="0">
                <a:solidFill>
                  <a:schemeClr val="bg1"/>
                </a:solidFill>
                <a:latin typeface="游明朝 Demibold" panose="02020600000000000000" pitchFamily="18" charset="-128"/>
                <a:ea typeface="游明朝 Demibold" panose="02020600000000000000" pitchFamily="18" charset="-128"/>
              </a:endParaRPr>
            </a:p>
            <a:p>
              <a:pPr algn="ctr" eaLnBrk="1" hangingPunct="1"/>
              <a:r>
                <a:rPr lang="ja-JP" altLang="en-US" sz="1000" b="1" dirty="0">
                  <a:solidFill>
                    <a:schemeClr val="bg1"/>
                  </a:solidFill>
                  <a:latin typeface="游明朝 Demibold" panose="02020600000000000000" pitchFamily="18" charset="-128"/>
                  <a:ea typeface="游明朝 Demibold" panose="02020600000000000000" pitchFamily="18" charset="-128"/>
                </a:rPr>
                <a:t>戻りつつある</a:t>
              </a:r>
            </a:p>
          </p:txBody>
        </p:sp>
      </p:grpSp>
      <p:grpSp>
        <p:nvGrpSpPr>
          <p:cNvPr id="33" name="グループ化 42">
            <a:extLst>
              <a:ext uri="{FF2B5EF4-FFF2-40B4-BE49-F238E27FC236}">
                <a16:creationId xmlns:a16="http://schemas.microsoft.com/office/drawing/2014/main" id="{DCCC3C44-1A0D-FF4F-B1D3-394428DEAE91}"/>
              </a:ext>
            </a:extLst>
          </p:cNvPr>
          <p:cNvGrpSpPr>
            <a:grpSpLocks/>
          </p:cNvGrpSpPr>
          <p:nvPr/>
        </p:nvGrpSpPr>
        <p:grpSpPr bwMode="auto">
          <a:xfrm>
            <a:off x="6372225" y="850722"/>
            <a:ext cx="1082675" cy="850748"/>
            <a:chOff x="1791797" y="1883618"/>
            <a:chExt cx="1082419" cy="849945"/>
          </a:xfrm>
        </p:grpSpPr>
        <p:sp>
          <p:nvSpPr>
            <p:cNvPr id="34" name="正方形/長方形 33">
              <a:extLst>
                <a:ext uri="{FF2B5EF4-FFF2-40B4-BE49-F238E27FC236}">
                  <a16:creationId xmlns:a16="http://schemas.microsoft.com/office/drawing/2014/main" id="{060C4BDA-722B-2A40-82FE-7C0B81AF12A8}"/>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35" name="正方形/長方形 112">
              <a:extLst>
                <a:ext uri="{FF2B5EF4-FFF2-40B4-BE49-F238E27FC236}">
                  <a16:creationId xmlns:a16="http://schemas.microsoft.com/office/drawing/2014/main" id="{B12530AC-A27A-FD4D-BE2C-ADD874BCCC27}"/>
                </a:ext>
              </a:extLst>
            </p:cNvPr>
            <p:cNvSpPr>
              <a:spLocks noChangeArrowheads="1"/>
            </p:cNvSpPr>
            <p:nvPr/>
          </p:nvSpPr>
          <p:spPr bwMode="auto">
            <a:xfrm>
              <a:off x="1968830" y="1883618"/>
              <a:ext cx="723104"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減った</a:t>
              </a:r>
            </a:p>
          </p:txBody>
        </p:sp>
      </p:grpSp>
      <p:sp>
        <p:nvSpPr>
          <p:cNvPr id="37" name="テキスト ボックス 11">
            <a:extLst>
              <a:ext uri="{FF2B5EF4-FFF2-40B4-BE49-F238E27FC236}">
                <a16:creationId xmlns:a16="http://schemas.microsoft.com/office/drawing/2014/main" id="{9F8F87C2-A65A-8949-914D-592E6939B6CB}"/>
              </a:ext>
            </a:extLst>
          </p:cNvPr>
          <p:cNvSpPr txBox="1">
            <a:spLocks noChangeArrowheads="1"/>
          </p:cNvSpPr>
          <p:nvPr/>
        </p:nvSpPr>
        <p:spPr bwMode="auto">
          <a:xfrm>
            <a:off x="461357" y="746387"/>
            <a:ext cx="5228413" cy="91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400" b="1">
                <a:solidFill>
                  <a:srgbClr val="2B3A5B"/>
                </a:solidFill>
                <a:latin typeface="游明朝" panose="02020400000000000000" pitchFamily="18" charset="-128"/>
                <a:ea typeface="游明朝" panose="02020400000000000000" pitchFamily="18" charset="-128"/>
              </a:rPr>
              <a:t>あなたの直近</a:t>
            </a:r>
            <a:r>
              <a:rPr lang="en-US" altLang="ja-JP" sz="1400" b="1" dirty="0">
                <a:solidFill>
                  <a:srgbClr val="2B3A5B"/>
                </a:solidFill>
                <a:latin typeface="游明朝" panose="02020400000000000000" pitchFamily="18" charset="-128"/>
                <a:ea typeface="游明朝" panose="02020400000000000000" pitchFamily="18" charset="-128"/>
              </a:rPr>
              <a:t>1</a:t>
            </a:r>
            <a:r>
              <a:rPr lang="ja-JP" altLang="en-US" sz="1400" b="1">
                <a:solidFill>
                  <a:srgbClr val="2B3A5B"/>
                </a:solidFill>
                <a:latin typeface="游明朝" panose="02020400000000000000" pitchFamily="18" charset="-128"/>
                <a:ea typeface="游明朝" panose="02020400000000000000" pitchFamily="18" charset="-128"/>
              </a:rPr>
              <a:t>ヶ月間のタクシー利用頻度は、</a:t>
            </a:r>
          </a:p>
          <a:p>
            <a:pPr eaLnBrk="1" hangingPunct="1">
              <a:lnSpc>
                <a:spcPct val="130000"/>
              </a:lnSpc>
            </a:pPr>
            <a:r>
              <a:rPr lang="ja-JP" altLang="en-US" sz="1400" b="1">
                <a:solidFill>
                  <a:srgbClr val="2B3A5B"/>
                </a:solidFill>
                <a:latin typeface="游明朝" panose="02020400000000000000" pitchFamily="18" charset="-128"/>
                <a:ea typeface="游明朝" panose="02020400000000000000" pitchFamily="18" charset="-128"/>
              </a:rPr>
              <a:t>「コロナ禍」が始まる前と比べてどのように変化しましたか？</a:t>
            </a:r>
          </a:p>
          <a:p>
            <a:pPr eaLnBrk="1" hangingPunct="1">
              <a:lnSpc>
                <a:spcPct val="130000"/>
              </a:lnSpc>
            </a:pPr>
            <a:r>
              <a:rPr lang="ja-JP" altLang="en-US" sz="1400" b="1">
                <a:solidFill>
                  <a:srgbClr val="2B3A5B"/>
                </a:solidFill>
                <a:latin typeface="游明朝" panose="02020400000000000000" pitchFamily="18" charset="-128"/>
                <a:ea typeface="游明朝" panose="02020400000000000000" pitchFamily="18" charset="-128"/>
              </a:rPr>
              <a:t>最も当てはまるものをお答えください。</a:t>
            </a:r>
          </a:p>
        </p:txBody>
      </p:sp>
      <p:sp>
        <p:nvSpPr>
          <p:cNvPr id="38" name="正方形/長方形 12">
            <a:extLst>
              <a:ext uri="{FF2B5EF4-FFF2-40B4-BE49-F238E27FC236}">
                <a16:creationId xmlns:a16="http://schemas.microsoft.com/office/drawing/2014/main" id="{F078EF34-5D73-DA42-84F7-4628FB9EEE27}"/>
              </a:ext>
            </a:extLst>
          </p:cNvPr>
          <p:cNvSpPr>
            <a:spLocks noChangeArrowheads="1"/>
          </p:cNvSpPr>
          <p:nvPr/>
        </p:nvSpPr>
        <p:spPr bwMode="auto">
          <a:xfrm>
            <a:off x="471488" y="310178"/>
            <a:ext cx="15983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 altLang="ja-JP" sz="2000" b="1" dirty="0">
                <a:solidFill>
                  <a:srgbClr val="2B3A5B"/>
                </a:solidFill>
                <a:latin typeface="游明朝 Demibold" panose="02020600000000000000" pitchFamily="18" charset="-128"/>
                <a:ea typeface="游明朝 Demibold" panose="02020600000000000000" pitchFamily="18" charset="-128"/>
              </a:rPr>
              <a:t>Question</a:t>
            </a:r>
            <a:endParaRPr lang="ja-JP" altLang="en-US" sz="2000" b="1">
              <a:solidFill>
                <a:srgbClr val="2B3A5B"/>
              </a:solidFill>
              <a:latin typeface="游明朝 Demibold" panose="02020600000000000000" pitchFamily="18" charset="-128"/>
              <a:ea typeface="游明朝 Demibold" panose="02020600000000000000" pitchFamily="18" charset="-128"/>
            </a:endParaRPr>
          </a:p>
        </p:txBody>
      </p:sp>
      <p:sp>
        <p:nvSpPr>
          <p:cNvPr id="39" name="正方形/長方形 38">
            <a:extLst>
              <a:ext uri="{FF2B5EF4-FFF2-40B4-BE49-F238E27FC236}">
                <a16:creationId xmlns:a16="http://schemas.microsoft.com/office/drawing/2014/main" id="{789FEA3D-3288-AF41-9E97-C6E971331C87}"/>
              </a:ext>
            </a:extLst>
          </p:cNvPr>
          <p:cNvSpPr/>
          <p:nvPr/>
        </p:nvSpPr>
        <p:spPr>
          <a:xfrm>
            <a:off x="471488" y="345887"/>
            <a:ext cx="5124450" cy="327508"/>
          </a:xfrm>
          <a:prstGeom prst="rect">
            <a:avLst/>
          </a:prstGeom>
          <a:noFill/>
          <a:ln w="19050">
            <a:solidFill>
              <a:srgbClr val="2B3A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pic>
        <p:nvPicPr>
          <p:cNvPr id="4" name="図 3">
            <a:extLst>
              <a:ext uri="{FF2B5EF4-FFF2-40B4-BE49-F238E27FC236}">
                <a16:creationId xmlns:a16="http://schemas.microsoft.com/office/drawing/2014/main" id="{0FB2224C-99CB-4CA9-AF4F-2150BEEB10CB}"/>
              </a:ext>
            </a:extLst>
          </p:cNvPr>
          <p:cNvPicPr>
            <a:picLocks noChangeAspect="1"/>
          </p:cNvPicPr>
          <p:nvPr/>
        </p:nvPicPr>
        <p:blipFill>
          <a:blip r:embed="rId3"/>
          <a:stretch>
            <a:fillRect/>
          </a:stretch>
        </p:blipFill>
        <p:spPr>
          <a:xfrm>
            <a:off x="557213" y="3235075"/>
            <a:ext cx="4744813" cy="2198009"/>
          </a:xfrm>
          <a:prstGeom prst="rect">
            <a:avLst/>
          </a:prstGeom>
        </p:spPr>
      </p:pic>
      <p:cxnSp>
        <p:nvCxnSpPr>
          <p:cNvPr id="40" name="直線矢印コネクタ 39">
            <a:extLst>
              <a:ext uri="{FF2B5EF4-FFF2-40B4-BE49-F238E27FC236}">
                <a16:creationId xmlns:a16="http://schemas.microsoft.com/office/drawing/2014/main" id="{89B550AD-8999-4EE0-BBF3-4EC6E24ECDB0}"/>
              </a:ext>
            </a:extLst>
          </p:cNvPr>
          <p:cNvCxnSpPr>
            <a:cxnSpLocks/>
          </p:cNvCxnSpPr>
          <p:nvPr/>
        </p:nvCxnSpPr>
        <p:spPr>
          <a:xfrm>
            <a:off x="591272" y="3439423"/>
            <a:ext cx="2409103" cy="0"/>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638DEF60-4EBC-44F3-8086-9640AD4D040E}"/>
              </a:ext>
            </a:extLst>
          </p:cNvPr>
          <p:cNvSpPr txBox="1"/>
          <p:nvPr/>
        </p:nvSpPr>
        <p:spPr>
          <a:xfrm>
            <a:off x="557213" y="3143060"/>
            <a:ext cx="2443162" cy="246221"/>
          </a:xfrm>
          <a:prstGeom prst="rect">
            <a:avLst/>
          </a:prstGeom>
          <a:noFill/>
        </p:spPr>
        <p:txBody>
          <a:bodyPr wrap="square" rtlCol="0">
            <a:spAutoFit/>
          </a:bodyPr>
          <a:lstStyle/>
          <a:p>
            <a:pPr algn="ctr"/>
            <a:r>
              <a:rPr kumimoji="1" lang="en-US" altLang="ja-JP" sz="1000" dirty="0">
                <a:latin typeface="游明朝 Demibold" panose="02020600000000000000" pitchFamily="18" charset="-128"/>
                <a:ea typeface="游明朝 Demibold" panose="02020600000000000000" pitchFamily="18" charset="-128"/>
                <a:cs typeface="Arial" panose="020B0604020202020204" pitchFamily="34" charset="0"/>
              </a:rPr>
              <a:t>2020</a:t>
            </a:r>
            <a:r>
              <a:rPr kumimoji="1" lang="ja-JP" altLang="en-US" sz="1000" dirty="0">
                <a:latin typeface="游明朝 Demibold" panose="02020600000000000000" pitchFamily="18" charset="-128"/>
                <a:ea typeface="游明朝 Demibold" panose="02020600000000000000" pitchFamily="18" charset="-128"/>
                <a:cs typeface="Arial" panose="020B0604020202020204" pitchFamily="34" charset="0"/>
              </a:rPr>
              <a:t>年</a:t>
            </a:r>
            <a:r>
              <a:rPr kumimoji="1" lang="en-US" altLang="ja-JP" sz="1000" dirty="0">
                <a:latin typeface="游明朝 Demibold" panose="02020600000000000000" pitchFamily="18" charset="-128"/>
                <a:ea typeface="游明朝 Demibold" panose="02020600000000000000" pitchFamily="18" charset="-128"/>
                <a:cs typeface="Arial" panose="020B0604020202020204" pitchFamily="34" charset="0"/>
              </a:rPr>
              <a:t>1</a:t>
            </a:r>
            <a:r>
              <a:rPr kumimoji="1" lang="ja-JP" altLang="en-US" sz="1000" dirty="0">
                <a:latin typeface="游明朝 Demibold" panose="02020600000000000000" pitchFamily="18" charset="-128"/>
                <a:ea typeface="游明朝 Demibold" panose="02020600000000000000" pitchFamily="18" charset="-128"/>
                <a:cs typeface="Arial" panose="020B0604020202020204" pitchFamily="34" charset="0"/>
              </a:rPr>
              <a:t>月のデイリー広告再生回数</a:t>
            </a:r>
          </a:p>
        </p:txBody>
      </p:sp>
      <p:cxnSp>
        <p:nvCxnSpPr>
          <p:cNvPr id="44" name="直線矢印コネクタ 43">
            <a:extLst>
              <a:ext uri="{FF2B5EF4-FFF2-40B4-BE49-F238E27FC236}">
                <a16:creationId xmlns:a16="http://schemas.microsoft.com/office/drawing/2014/main" id="{11405984-D486-46A5-B301-2672E56EDE34}"/>
              </a:ext>
            </a:extLst>
          </p:cNvPr>
          <p:cNvCxnSpPr>
            <a:cxnSpLocks/>
          </p:cNvCxnSpPr>
          <p:nvPr/>
        </p:nvCxnSpPr>
        <p:spPr>
          <a:xfrm>
            <a:off x="3000375" y="3439423"/>
            <a:ext cx="2236788" cy="0"/>
          </a:xfrm>
          <a:prstGeom prst="straightConnector1">
            <a:avLst/>
          </a:prstGeom>
          <a:ln w="95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3C1AE3DF-4E63-4A27-B730-48E0E14475C6}"/>
              </a:ext>
            </a:extLst>
          </p:cNvPr>
          <p:cNvSpPr txBox="1"/>
          <p:nvPr/>
        </p:nvSpPr>
        <p:spPr>
          <a:xfrm>
            <a:off x="2905583" y="3152455"/>
            <a:ext cx="2443162" cy="246221"/>
          </a:xfrm>
          <a:prstGeom prst="rect">
            <a:avLst/>
          </a:prstGeom>
          <a:noFill/>
        </p:spPr>
        <p:txBody>
          <a:bodyPr wrap="square" rtlCol="0">
            <a:spAutoFit/>
          </a:bodyPr>
          <a:lstStyle/>
          <a:p>
            <a:pPr algn="ctr"/>
            <a:r>
              <a:rPr kumimoji="1" lang="en-US" altLang="ja-JP" sz="1000" dirty="0">
                <a:latin typeface="游明朝 Demibold" panose="02020600000000000000" pitchFamily="18" charset="-128"/>
                <a:ea typeface="游明朝 Demibold" panose="02020600000000000000" pitchFamily="18" charset="-128"/>
                <a:cs typeface="Arial" panose="020B0604020202020204" pitchFamily="34" charset="0"/>
              </a:rPr>
              <a:t>2020</a:t>
            </a:r>
            <a:r>
              <a:rPr kumimoji="1" lang="ja-JP" altLang="en-US" sz="1000" dirty="0">
                <a:latin typeface="游明朝 Demibold" panose="02020600000000000000" pitchFamily="18" charset="-128"/>
                <a:ea typeface="游明朝 Demibold" panose="02020600000000000000" pitchFamily="18" charset="-128"/>
                <a:cs typeface="Arial" panose="020B0604020202020204" pitchFamily="34" charset="0"/>
              </a:rPr>
              <a:t>年</a:t>
            </a:r>
            <a:r>
              <a:rPr kumimoji="1" lang="en-US" altLang="ja-JP" sz="1000" dirty="0">
                <a:latin typeface="游明朝 Demibold" panose="02020600000000000000" pitchFamily="18" charset="-128"/>
                <a:ea typeface="游明朝 Demibold" panose="02020600000000000000" pitchFamily="18" charset="-128"/>
                <a:cs typeface="Arial" panose="020B0604020202020204" pitchFamily="34" charset="0"/>
              </a:rPr>
              <a:t>9</a:t>
            </a:r>
            <a:r>
              <a:rPr kumimoji="1" lang="ja-JP" altLang="en-US" sz="1000" dirty="0">
                <a:latin typeface="游明朝 Demibold" panose="02020600000000000000" pitchFamily="18" charset="-128"/>
                <a:ea typeface="游明朝 Demibold" panose="02020600000000000000" pitchFamily="18" charset="-128"/>
                <a:cs typeface="Arial" panose="020B0604020202020204" pitchFamily="34" charset="0"/>
              </a:rPr>
              <a:t>月のデイリー広告再生回数</a:t>
            </a:r>
          </a:p>
        </p:txBody>
      </p:sp>
      <p:sp>
        <p:nvSpPr>
          <p:cNvPr id="48" name="テキスト ボックス 11">
            <a:extLst>
              <a:ext uri="{FF2B5EF4-FFF2-40B4-BE49-F238E27FC236}">
                <a16:creationId xmlns:a16="http://schemas.microsoft.com/office/drawing/2014/main" id="{D6E99278-F8BB-4F55-8A07-5D1092D61D95}"/>
              </a:ext>
            </a:extLst>
          </p:cNvPr>
          <p:cNvSpPr txBox="1">
            <a:spLocks noChangeArrowheads="1"/>
          </p:cNvSpPr>
          <p:nvPr/>
        </p:nvSpPr>
        <p:spPr bwMode="auto">
          <a:xfrm>
            <a:off x="544258" y="2301554"/>
            <a:ext cx="4789742" cy="79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b="1" dirty="0">
                <a:solidFill>
                  <a:srgbClr val="2B3A5B"/>
                </a:solidFill>
                <a:latin typeface="游明朝" panose="02020400000000000000" pitchFamily="18" charset="-128"/>
                <a:ea typeface="游明朝" panose="02020400000000000000" pitchFamily="18" charset="-128"/>
              </a:rPr>
              <a:t>参考）</a:t>
            </a:r>
            <a:endParaRPr lang="en-US" altLang="ja-JP" sz="1200" b="1" dirty="0">
              <a:solidFill>
                <a:srgbClr val="2B3A5B"/>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b="1" dirty="0">
                <a:solidFill>
                  <a:srgbClr val="2B3A5B"/>
                </a:solidFill>
                <a:latin typeface="游明朝" panose="02020400000000000000" pitchFamily="18" charset="-128"/>
                <a:ea typeface="游明朝" panose="02020400000000000000" pitchFamily="18" charset="-128"/>
              </a:rPr>
              <a:t>広告再生回数は</a:t>
            </a:r>
            <a:r>
              <a:rPr lang="en-US" altLang="ja-JP" sz="1200" b="1" dirty="0">
                <a:solidFill>
                  <a:srgbClr val="2B3A5B"/>
                </a:solidFill>
                <a:latin typeface="游明朝" panose="02020400000000000000" pitchFamily="18" charset="-128"/>
                <a:ea typeface="游明朝" panose="02020400000000000000" pitchFamily="18" charset="-128"/>
              </a:rPr>
              <a:t>2020</a:t>
            </a:r>
            <a:r>
              <a:rPr lang="ja-JP" altLang="en-US" sz="1200" b="1" dirty="0">
                <a:solidFill>
                  <a:srgbClr val="2B3A5B"/>
                </a:solidFill>
                <a:latin typeface="游明朝" panose="02020400000000000000" pitchFamily="18" charset="-128"/>
                <a:ea typeface="游明朝" panose="02020400000000000000" pitchFamily="18" charset="-128"/>
              </a:rPr>
              <a:t>年</a:t>
            </a:r>
            <a:r>
              <a:rPr lang="en-US" altLang="ja-JP" sz="1200" b="1" dirty="0">
                <a:solidFill>
                  <a:srgbClr val="2B3A5B"/>
                </a:solidFill>
                <a:latin typeface="游明朝" panose="02020400000000000000" pitchFamily="18" charset="-128"/>
                <a:ea typeface="游明朝" panose="02020400000000000000" pitchFamily="18" charset="-128"/>
              </a:rPr>
              <a:t>1</a:t>
            </a:r>
            <a:r>
              <a:rPr lang="ja-JP" altLang="en-US" sz="1200" b="1" dirty="0">
                <a:solidFill>
                  <a:srgbClr val="2B3A5B"/>
                </a:solidFill>
                <a:latin typeface="游明朝" panose="02020400000000000000" pitchFamily="18" charset="-128"/>
                <a:ea typeface="游明朝" panose="02020400000000000000" pitchFamily="18" charset="-128"/>
              </a:rPr>
              <a:t>月の水準近くまで回復</a:t>
            </a:r>
          </a:p>
          <a:p>
            <a:pPr eaLnBrk="1" hangingPunct="1">
              <a:lnSpc>
                <a:spcPct val="130000"/>
              </a:lnSpc>
            </a:pPr>
            <a:r>
              <a:rPr lang="ja-JP" altLang="en-US" sz="1200" b="1" dirty="0">
                <a:solidFill>
                  <a:srgbClr val="2B3A5B"/>
                </a:solidFill>
                <a:latin typeface="游明朝" panose="02020400000000000000" pitchFamily="18" charset="-128"/>
                <a:ea typeface="游明朝" panose="02020400000000000000" pitchFamily="18" charset="-128"/>
              </a:rPr>
              <a:t>平日の平均広告再生回数比（</a:t>
            </a:r>
            <a:r>
              <a:rPr lang="en-US" altLang="ja-JP" sz="1200" b="1" dirty="0">
                <a:solidFill>
                  <a:srgbClr val="2B3A5B"/>
                </a:solidFill>
                <a:latin typeface="游明朝" panose="02020400000000000000" pitchFamily="18" charset="-128"/>
                <a:ea typeface="游明朝" panose="02020400000000000000" pitchFamily="18" charset="-128"/>
              </a:rPr>
              <a:t>1</a:t>
            </a:r>
            <a:r>
              <a:rPr lang="ja-JP" altLang="en-US" sz="1200" b="1" dirty="0">
                <a:solidFill>
                  <a:srgbClr val="2B3A5B"/>
                </a:solidFill>
                <a:latin typeface="游明朝" panose="02020400000000000000" pitchFamily="18" charset="-128"/>
                <a:ea typeface="游明朝" panose="02020400000000000000" pitchFamily="18" charset="-128"/>
              </a:rPr>
              <a:t>月対</a:t>
            </a:r>
            <a:r>
              <a:rPr lang="en-US" altLang="ja-JP" sz="1200" b="1" dirty="0">
                <a:solidFill>
                  <a:srgbClr val="2B3A5B"/>
                </a:solidFill>
                <a:latin typeface="游明朝" panose="02020400000000000000" pitchFamily="18" charset="-128"/>
                <a:ea typeface="游明朝" panose="02020400000000000000" pitchFamily="18" charset="-128"/>
              </a:rPr>
              <a:t>9</a:t>
            </a:r>
            <a:r>
              <a:rPr lang="ja-JP" altLang="en-US" sz="1200" b="1" dirty="0">
                <a:solidFill>
                  <a:srgbClr val="2B3A5B"/>
                </a:solidFill>
                <a:latin typeface="游明朝" panose="02020400000000000000" pitchFamily="18" charset="-128"/>
                <a:ea typeface="游明朝" panose="02020400000000000000" pitchFamily="18" charset="-128"/>
              </a:rPr>
              <a:t>月）は</a:t>
            </a:r>
            <a:r>
              <a:rPr lang="en-US" altLang="ja-JP" sz="1200" b="1" dirty="0">
                <a:solidFill>
                  <a:srgbClr val="2B3A5B"/>
                </a:solidFill>
                <a:latin typeface="游明朝" panose="02020400000000000000" pitchFamily="18" charset="-128"/>
                <a:ea typeface="游明朝" panose="02020400000000000000" pitchFamily="18" charset="-128"/>
              </a:rPr>
              <a:t>95%</a:t>
            </a:r>
            <a:r>
              <a:rPr lang="ja-JP" altLang="en-US" sz="1200" b="1" dirty="0">
                <a:solidFill>
                  <a:srgbClr val="2B3A5B"/>
                </a:solidFill>
                <a:latin typeface="游明朝" panose="02020400000000000000" pitchFamily="18" charset="-128"/>
                <a:ea typeface="游明朝" panose="02020400000000000000" pitchFamily="18" charset="-128"/>
              </a:rPr>
              <a:t>となっている</a:t>
            </a:r>
          </a:p>
        </p:txBody>
      </p:sp>
    </p:spTree>
    <p:extLst>
      <p:ext uri="{BB962C8B-B14F-4D97-AF65-F5344CB8AC3E}">
        <p14:creationId xmlns:p14="http://schemas.microsoft.com/office/powerpoint/2010/main" val="1747865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dirty="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dirty="0">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5CFE5C-E86E-45D8-BDDB-12875428CC06}"/>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商業施設や経済誌、ライフスタイル誌等とコラボレーション。</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都心のタクシーを利用する生活者にとって、興味深いコンテンツを届けます。</a:t>
            </a:r>
          </a:p>
        </p:txBody>
      </p:sp>
      <p:sp>
        <p:nvSpPr>
          <p:cNvPr id="3" name="テキスト プレースホルダー 2">
            <a:extLst>
              <a:ext uri="{FF2B5EF4-FFF2-40B4-BE49-F238E27FC236}">
                <a16:creationId xmlns:a16="http://schemas.microsoft.com/office/drawing/2014/main" id="{E30B75CE-FBC3-4B23-8BAF-D7A1D6B9502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Trajan Pro 3 Semibold" pitchFamily="18" charset="0"/>
                <a:ea typeface="游明朝 Demibold" panose="02020600000000000000" pitchFamily="18" charset="-128"/>
              </a:rPr>
              <a:t>　　　　　　</a:t>
            </a:r>
            <a:r>
              <a:rPr altLang="ja-JP">
                <a:latin typeface="游明朝 Demibold" panose="02020600000000000000" pitchFamily="18" charset="-128"/>
                <a:ea typeface="游明朝 Demibold" panose="02020600000000000000" pitchFamily="18" charset="-128"/>
              </a:rPr>
              <a:t>Contents Partner</a:t>
            </a:r>
            <a:endParaRPr>
              <a:latin typeface="游明朝 Demibold" panose="02020600000000000000" pitchFamily="18" charset="-128"/>
              <a:ea typeface="游明朝 Demibold" panose="02020600000000000000" pitchFamily="18" charset="-128"/>
            </a:endParaRPr>
          </a:p>
        </p:txBody>
      </p:sp>
      <p:pic>
        <p:nvPicPr>
          <p:cNvPr id="31748" name="図 20">
            <a:extLst>
              <a:ext uri="{FF2B5EF4-FFF2-40B4-BE49-F238E27FC236}">
                <a16:creationId xmlns:a16="http://schemas.microsoft.com/office/drawing/2014/main" id="{7E0CA74C-6501-418A-8A84-9DD60B314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6412" y="1298126"/>
            <a:ext cx="181768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6">
            <a:extLst>
              <a:ext uri="{FF2B5EF4-FFF2-40B4-BE49-F238E27FC236}">
                <a16:creationId xmlns:a16="http://schemas.microsoft.com/office/drawing/2014/main" id="{62345C24-C452-4160-84DB-E7ABC2B093DA}"/>
              </a:ext>
            </a:extLst>
          </p:cNvPr>
          <p:cNvSpPr txBox="1">
            <a:spLocks noChangeArrowheads="1"/>
          </p:cNvSpPr>
          <p:nvPr/>
        </p:nvSpPr>
        <p:spPr bwMode="auto">
          <a:xfrm>
            <a:off x="2243349" y="4491449"/>
            <a:ext cx="461963"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en-US" altLang="ja-JP" sz="1050" dirty="0">
                <a:solidFill>
                  <a:schemeClr val="tx1">
                    <a:lumMod val="65000"/>
                    <a:lumOff val="35000"/>
                  </a:schemeClr>
                </a:solidFill>
                <a:latin typeface="游明朝" panose="02020400000000000000" pitchFamily="18" charset="-128"/>
                <a:ea typeface="游明朝" panose="02020400000000000000" pitchFamily="18" charset="-128"/>
                <a:cs typeface="Yu Mincho Regular"/>
              </a:rPr>
              <a:t>Fasu</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6" name="テキスト ボックス 30">
            <a:extLst>
              <a:ext uri="{FF2B5EF4-FFF2-40B4-BE49-F238E27FC236}">
                <a16:creationId xmlns:a16="http://schemas.microsoft.com/office/drawing/2014/main" id="{66F340E7-C6CE-46FE-9D3A-345FD891278F}"/>
              </a:ext>
            </a:extLst>
          </p:cNvPr>
          <p:cNvSpPr txBox="1">
            <a:spLocks noChangeArrowheads="1"/>
          </p:cNvSpPr>
          <p:nvPr/>
        </p:nvSpPr>
        <p:spPr bwMode="auto">
          <a:xfrm>
            <a:off x="1750535" y="2064854"/>
            <a:ext cx="143192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フォーブス ジャパン</a:t>
            </a:r>
          </a:p>
        </p:txBody>
      </p:sp>
      <p:pic>
        <p:nvPicPr>
          <p:cNvPr id="31751" name="図 35">
            <a:extLst>
              <a:ext uri="{FF2B5EF4-FFF2-40B4-BE49-F238E27FC236}">
                <a16:creationId xmlns:a16="http://schemas.microsoft.com/office/drawing/2014/main" id="{AD39EF6C-21BA-4FB2-868A-481C133AE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511" y="1393755"/>
            <a:ext cx="26511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36">
            <a:extLst>
              <a:ext uri="{FF2B5EF4-FFF2-40B4-BE49-F238E27FC236}">
                <a16:creationId xmlns:a16="http://schemas.microsoft.com/office/drawing/2014/main" id="{1202002B-E12B-490B-AF9F-0E7A97BDCD40}"/>
              </a:ext>
            </a:extLst>
          </p:cNvPr>
          <p:cNvSpPr txBox="1">
            <a:spLocks noChangeArrowheads="1"/>
          </p:cNvSpPr>
          <p:nvPr/>
        </p:nvSpPr>
        <p:spPr bwMode="auto">
          <a:xfrm>
            <a:off x="4501461" y="2064854"/>
            <a:ext cx="1665288"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ディスカバー・ジャパン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3" name="図 39">
            <a:extLst>
              <a:ext uri="{FF2B5EF4-FFF2-40B4-BE49-F238E27FC236}">
                <a16:creationId xmlns:a16="http://schemas.microsoft.com/office/drawing/2014/main" id="{91D70BDF-F891-4B75-B8E4-98532BE9CBE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30818" y="1260026"/>
            <a:ext cx="2708275"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40">
            <a:extLst>
              <a:ext uri="{FF2B5EF4-FFF2-40B4-BE49-F238E27FC236}">
                <a16:creationId xmlns:a16="http://schemas.microsoft.com/office/drawing/2014/main" id="{94599467-E5A3-41A2-AF05-2AB4770E2E47}"/>
              </a:ext>
            </a:extLst>
          </p:cNvPr>
          <p:cNvSpPr txBox="1">
            <a:spLocks noChangeArrowheads="1"/>
          </p:cNvSpPr>
          <p:nvPr/>
        </p:nvSpPr>
        <p:spPr bwMode="auto">
          <a:xfrm>
            <a:off x="7526131" y="2064854"/>
            <a:ext cx="1531937"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ヒルズライフデイリー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55" name="図 3">
            <a:extLst>
              <a:ext uri="{FF2B5EF4-FFF2-40B4-BE49-F238E27FC236}">
                <a16:creationId xmlns:a16="http://schemas.microsoft.com/office/drawing/2014/main" id="{F4BAF9F6-899C-4793-9F69-6E9EFF561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7630" y="3731381"/>
            <a:ext cx="20208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図 5" descr="物体 が含まれている画像&#10;&#10;自動的に生成された説明">
            <a:extLst>
              <a:ext uri="{FF2B5EF4-FFF2-40B4-BE49-F238E27FC236}">
                <a16:creationId xmlns:a16="http://schemas.microsoft.com/office/drawing/2014/main" id="{BA14D54C-83C3-46E2-B546-3F14D9FE9E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5305" y="3561519"/>
            <a:ext cx="2019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21">
            <a:extLst>
              <a:ext uri="{FF2B5EF4-FFF2-40B4-BE49-F238E27FC236}">
                <a16:creationId xmlns:a16="http://schemas.microsoft.com/office/drawing/2014/main" id="{F4FB21BB-911D-45A0-ADB9-CBC8BD627C4E}"/>
              </a:ext>
            </a:extLst>
          </p:cNvPr>
          <p:cNvSpPr txBox="1">
            <a:spLocks noChangeArrowheads="1"/>
          </p:cNvSpPr>
          <p:nvPr/>
        </p:nvSpPr>
        <p:spPr bwMode="auto">
          <a:xfrm>
            <a:off x="7651539" y="4491449"/>
            <a:ext cx="1262062"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マキアオンライン</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sp>
        <p:nvSpPr>
          <p:cNvPr id="14" name="テキスト ボックス 24">
            <a:extLst>
              <a:ext uri="{FF2B5EF4-FFF2-40B4-BE49-F238E27FC236}">
                <a16:creationId xmlns:a16="http://schemas.microsoft.com/office/drawing/2014/main" id="{E4444068-5164-45D6-B696-C5BF150A9087}"/>
              </a:ext>
            </a:extLst>
          </p:cNvPr>
          <p:cNvSpPr txBox="1">
            <a:spLocks noChangeArrowheads="1"/>
          </p:cNvSpPr>
          <p:nvPr/>
        </p:nvSpPr>
        <p:spPr bwMode="auto">
          <a:xfrm>
            <a:off x="4374460" y="4491449"/>
            <a:ext cx="1933575" cy="254000"/>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defRPr/>
            </a:pPr>
            <a:r>
              <a:rPr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rPr>
              <a:t>シュプールドットジェーピー</a:t>
            </a:r>
            <a:endParaRPr kumimoji="1" lang="ja-JP" altLang="en-US" sz="1050">
              <a:solidFill>
                <a:schemeClr val="tx1">
                  <a:lumMod val="65000"/>
                  <a:lumOff val="35000"/>
                </a:schemeClr>
              </a:solidFill>
              <a:latin typeface="游明朝" panose="02020400000000000000" pitchFamily="18" charset="-128"/>
              <a:ea typeface="游明朝" panose="02020400000000000000" pitchFamily="18" charset="-128"/>
              <a:cs typeface="Yu Mincho Regular"/>
            </a:endParaRPr>
          </a:p>
        </p:txBody>
      </p:sp>
      <p:pic>
        <p:nvPicPr>
          <p:cNvPr id="31761" name="図 2" descr="挿絵 が含まれている画像&#10;&#10;自動的に生成された説明">
            <a:extLst>
              <a:ext uri="{FF2B5EF4-FFF2-40B4-BE49-F238E27FC236}">
                <a16:creationId xmlns:a16="http://schemas.microsoft.com/office/drawing/2014/main" id="{649ECBA8-3B50-48D1-AD2F-43D387C08BF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549268" y="3392450"/>
            <a:ext cx="183197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62" name="図 2">
            <a:extLst>
              <a:ext uri="{FF2B5EF4-FFF2-40B4-BE49-F238E27FC236}">
                <a16:creationId xmlns:a16="http://schemas.microsoft.com/office/drawing/2014/main" id="{3F8A7713-649A-4322-B76F-A8B353278CD0}"/>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791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図 2" descr="挿絵 が含まれている画像&#10;&#10;自動的に生成された説明">
            <a:extLst>
              <a:ext uri="{FF2B5EF4-FFF2-40B4-BE49-F238E27FC236}">
                <a16:creationId xmlns:a16="http://schemas.microsoft.com/office/drawing/2014/main" id="{CC891D66-9990-4742-89CC-41BC323C883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52242" y="2053971"/>
            <a:ext cx="1864342" cy="1043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図 17" descr="挿絵 が含まれている画像&#10;&#10;自動的に生成された説明">
            <a:extLst>
              <a:ext uri="{FF2B5EF4-FFF2-40B4-BE49-F238E27FC236}">
                <a16:creationId xmlns:a16="http://schemas.microsoft.com/office/drawing/2014/main" id="{F95E03EC-3C06-4896-82E6-8BAF49DF907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66435" y="2036933"/>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3" name="グループ化 2">
            <a:extLst>
              <a:ext uri="{FF2B5EF4-FFF2-40B4-BE49-F238E27FC236}">
                <a16:creationId xmlns:a16="http://schemas.microsoft.com/office/drawing/2014/main" id="{5E969CAC-AC83-4BD2-A797-C7A02CC417D3}"/>
              </a:ext>
            </a:extLst>
          </p:cNvPr>
          <p:cNvGrpSpPr>
            <a:grpSpLocks/>
          </p:cNvGrpSpPr>
          <p:nvPr/>
        </p:nvGrpSpPr>
        <p:grpSpPr bwMode="auto">
          <a:xfrm>
            <a:off x="1065213" y="3382963"/>
            <a:ext cx="2438400" cy="1177035"/>
            <a:chOff x="1093788" y="3571838"/>
            <a:chExt cx="2438400" cy="1177813"/>
          </a:xfrm>
        </p:grpSpPr>
        <p:sp>
          <p:nvSpPr>
            <p:cNvPr id="39942" name="テキスト ボックス 11">
              <a:extLst>
                <a:ext uri="{FF2B5EF4-FFF2-40B4-BE49-F238E27FC236}">
                  <a16:creationId xmlns:a16="http://schemas.microsoft.com/office/drawing/2014/main" id="{696263CF-5CE7-4BB0-997F-6E7B42D76E4A}"/>
                </a:ext>
              </a:extLst>
            </p:cNvPr>
            <p:cNvSpPr txBox="1">
              <a:spLocks noChangeArrowheads="1"/>
            </p:cNvSpPr>
            <p:nvPr/>
          </p:nvSpPr>
          <p:spPr bwMode="auto">
            <a:xfrm>
              <a:off x="1093788" y="3571838"/>
              <a:ext cx="2438400"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7188" name="テキスト ボックス 11">
              <a:extLst>
                <a:ext uri="{FF2B5EF4-FFF2-40B4-BE49-F238E27FC236}">
                  <a16:creationId xmlns:a16="http://schemas.microsoft.com/office/drawing/2014/main" id="{41DC37B2-AE37-4FA7-97F0-4D44E67E12CD}"/>
                </a:ext>
              </a:extLst>
            </p:cNvPr>
            <p:cNvSpPr txBox="1">
              <a:spLocks noChangeArrowheads="1"/>
            </p:cNvSpPr>
            <p:nvPr/>
          </p:nvSpPr>
          <p:spPr bwMode="auto">
            <a:xfrm>
              <a:off x="1093788" y="3954678"/>
              <a:ext cx="2438400" cy="7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grpSp>
      <p:grpSp>
        <p:nvGrpSpPr>
          <p:cNvPr id="7175" name="グループ化 18">
            <a:extLst>
              <a:ext uri="{FF2B5EF4-FFF2-40B4-BE49-F238E27FC236}">
                <a16:creationId xmlns:a16="http://schemas.microsoft.com/office/drawing/2014/main" id="{71186E87-DA9A-4728-B39E-AC28604E9E38}"/>
              </a:ext>
            </a:extLst>
          </p:cNvPr>
          <p:cNvGrpSpPr>
            <a:grpSpLocks/>
          </p:cNvGrpSpPr>
          <p:nvPr/>
        </p:nvGrpSpPr>
        <p:grpSpPr bwMode="auto">
          <a:xfrm>
            <a:off x="3867944" y="2751137"/>
            <a:ext cx="2860675" cy="1417101"/>
            <a:chOff x="753546" y="3571838"/>
            <a:chExt cx="2861524" cy="1418038"/>
          </a:xfrm>
        </p:grpSpPr>
        <p:sp>
          <p:nvSpPr>
            <p:cNvPr id="20" name="テキスト ボックス 11">
              <a:extLst>
                <a:ext uri="{FF2B5EF4-FFF2-40B4-BE49-F238E27FC236}">
                  <a16:creationId xmlns:a16="http://schemas.microsoft.com/office/drawing/2014/main" id="{AEBEA47C-D437-4DB8-B7F3-48EBE2685141}"/>
                </a:ext>
              </a:extLst>
            </p:cNvPr>
            <p:cNvSpPr txBox="1">
              <a:spLocks noChangeArrowheads="1"/>
            </p:cNvSpPr>
            <p:nvPr/>
          </p:nvSpPr>
          <p:spPr bwMode="auto">
            <a:xfrm>
              <a:off x="1093372" y="3571838"/>
              <a:ext cx="2439124" cy="373309"/>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7184" name="テキスト ボックス 11">
              <a:extLst>
                <a:ext uri="{FF2B5EF4-FFF2-40B4-BE49-F238E27FC236}">
                  <a16:creationId xmlns:a16="http://schemas.microsoft.com/office/drawing/2014/main" id="{D27C3856-3A48-45F5-AD8E-9942892D39C4}"/>
                </a:ext>
              </a:extLst>
            </p:cNvPr>
            <p:cNvSpPr txBox="1">
              <a:spLocks noChangeArrowheads="1"/>
            </p:cNvSpPr>
            <p:nvPr/>
          </p:nvSpPr>
          <p:spPr bwMode="auto">
            <a:xfrm>
              <a:off x="753546" y="3954678"/>
              <a:ext cx="2861524" cy="103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200" dirty="0">
                  <a:solidFill>
                    <a:srgbClr val="595959"/>
                  </a:solidFill>
                  <a:latin typeface="游明朝" panose="02020400000000000000" pitchFamily="18" charset="-128"/>
                  <a:ea typeface="游明朝" panose="02020400000000000000" pitchFamily="18" charset="-128"/>
                </a:rPr>
                <a:t>Tokyo Prime </a:t>
              </a:r>
              <a:r>
                <a:rPr lang="ja-JP" altLang="en-US" sz="1200" dirty="0">
                  <a:solidFill>
                    <a:srgbClr val="595959"/>
                  </a:solidFill>
                  <a:latin typeface="游明朝" panose="02020400000000000000" pitchFamily="18" charset="-128"/>
                  <a:ea typeface="游明朝" panose="02020400000000000000" pitchFamily="18" charset="-128"/>
                </a:rPr>
                <a:t>と </a:t>
              </a:r>
              <a:r>
                <a:rPr lang="ja-JP" altLang="ja-JP" sz="1200" dirty="0">
                  <a:solidFill>
                    <a:srgbClr val="595959"/>
                  </a:solidFill>
                  <a:latin typeface="游明朝" panose="02020400000000000000" pitchFamily="18" charset="-128"/>
                  <a:ea typeface="游明朝" panose="02020400000000000000" pitchFamily="18" charset="-128"/>
                </a:rPr>
                <a:t>ONE MEDIA </a:t>
              </a:r>
              <a:r>
                <a:rPr lang="ja-JP" altLang="en-US" sz="1200" dirty="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grpSp>
      <p:sp>
        <p:nvSpPr>
          <p:cNvPr id="2" name="タイトル 1">
            <a:extLst>
              <a:ext uri="{FF2B5EF4-FFF2-40B4-BE49-F238E27FC236}">
                <a16:creationId xmlns:a16="http://schemas.microsoft.com/office/drawing/2014/main" id="{EA023FEA-BDAA-4A23-B418-3BCF758F997C}"/>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タクシー車内でしか見ることの出来ないオリジナルの自社番組を</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都心の富裕層・ビジネス層にお届けします。</a:t>
            </a:r>
          </a:p>
        </p:txBody>
      </p:sp>
      <p:sp>
        <p:nvSpPr>
          <p:cNvPr id="3" name="テキスト プレースホルダー 2">
            <a:extLst>
              <a:ext uri="{FF2B5EF4-FFF2-40B4-BE49-F238E27FC236}">
                <a16:creationId xmlns:a16="http://schemas.microsoft.com/office/drawing/2014/main" id="{40B84E31-2897-43C7-87AA-9F9A21A07B5E}"/>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dirty="0">
                <a:latin typeface="Trajan Pro 3 Semibold" pitchFamily="18" charset="0"/>
                <a:ea typeface="游明朝 Demibold" panose="02020600000000000000" pitchFamily="18" charset="-128"/>
              </a:rPr>
              <a:t>　　　　　　</a:t>
            </a:r>
            <a:r>
              <a:rPr altLang="ja-JP" dirty="0">
                <a:latin typeface="Trajan Pro 3 Semibold" pitchFamily="18" charset="0"/>
                <a:ea typeface="游明朝 Demibold" panose="02020600000000000000" pitchFamily="18" charset="-128"/>
              </a:rPr>
              <a:t> </a:t>
            </a:r>
            <a:r>
              <a:rPr altLang="ja-JP" dirty="0">
                <a:latin typeface="游明朝 Demibold" panose="02020600000000000000" pitchFamily="18" charset="-128"/>
                <a:ea typeface="游明朝 Demibold" panose="02020600000000000000" pitchFamily="18" charset="-128"/>
              </a:rPr>
              <a:t>Original Contents</a:t>
            </a:r>
            <a:endParaRPr dirty="0">
              <a:latin typeface="游明朝 Demibold" panose="02020600000000000000" pitchFamily="18" charset="-128"/>
              <a:ea typeface="游明朝 Demibold" panose="02020600000000000000" pitchFamily="18" charset="-128"/>
            </a:endParaRPr>
          </a:p>
        </p:txBody>
      </p:sp>
      <p:pic>
        <p:nvPicPr>
          <p:cNvPr id="7178" name="図 2">
            <a:extLst>
              <a:ext uri="{FF2B5EF4-FFF2-40B4-BE49-F238E27FC236}">
                <a16:creationId xmlns:a16="http://schemas.microsoft.com/office/drawing/2014/main" id="{C62A5440-BAED-4B62-8358-516C84787D1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43138" y="6415088"/>
            <a:ext cx="2593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9" name="グループ化 18">
            <a:extLst>
              <a:ext uri="{FF2B5EF4-FFF2-40B4-BE49-F238E27FC236}">
                <a16:creationId xmlns:a16="http://schemas.microsoft.com/office/drawing/2014/main" id="{2FC08F7F-3393-4301-BB46-2228AE2244E0}"/>
              </a:ext>
            </a:extLst>
          </p:cNvPr>
          <p:cNvGrpSpPr>
            <a:grpSpLocks/>
          </p:cNvGrpSpPr>
          <p:nvPr/>
        </p:nvGrpSpPr>
        <p:grpSpPr bwMode="auto">
          <a:xfrm>
            <a:off x="7297431" y="2755901"/>
            <a:ext cx="2860675" cy="1416878"/>
            <a:chOff x="753546" y="3571838"/>
            <a:chExt cx="2861524" cy="1418642"/>
          </a:xfrm>
        </p:grpSpPr>
        <p:sp>
          <p:nvSpPr>
            <p:cNvPr id="21" name="テキスト ボックス 11">
              <a:extLst>
                <a:ext uri="{FF2B5EF4-FFF2-40B4-BE49-F238E27FC236}">
                  <a16:creationId xmlns:a16="http://schemas.microsoft.com/office/drawing/2014/main" id="{C0DB1651-9CC8-4710-8BA1-93469189CEC4}"/>
                </a:ext>
              </a:extLst>
            </p:cNvPr>
            <p:cNvSpPr txBox="1">
              <a:spLocks noChangeArrowheads="1"/>
            </p:cNvSpPr>
            <p:nvPr/>
          </p:nvSpPr>
          <p:spPr bwMode="auto">
            <a:xfrm>
              <a:off x="1093372" y="3571838"/>
              <a:ext cx="2439124" cy="373528"/>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7182" name="テキスト ボックス 11">
              <a:extLst>
                <a:ext uri="{FF2B5EF4-FFF2-40B4-BE49-F238E27FC236}">
                  <a16:creationId xmlns:a16="http://schemas.microsoft.com/office/drawing/2014/main" id="{55C3B25B-49AD-40FA-B346-488BCEC55A53}"/>
                </a:ext>
              </a:extLst>
            </p:cNvPr>
            <p:cNvSpPr txBox="1">
              <a:spLocks noChangeArrowheads="1"/>
            </p:cNvSpPr>
            <p:nvPr/>
          </p:nvSpPr>
          <p:spPr bwMode="auto">
            <a:xfrm>
              <a:off x="753546" y="3954678"/>
              <a:ext cx="2861524" cy="103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今という時代を伝える</a:t>
              </a:r>
              <a:endParaRPr lang="en-US" altLang="ja-JP" sz="1200" dirty="0">
                <a:solidFill>
                  <a:srgbClr val="595959"/>
                </a:solidFill>
                <a:latin typeface="游明朝" panose="02020400000000000000" pitchFamily="18" charset="-128"/>
                <a:ea typeface="游明朝" panose="02020400000000000000" pitchFamily="18" charset="-128"/>
              </a:endParaRPr>
            </a:p>
            <a:p>
              <a:pPr algn="ct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独自番組</a:t>
              </a:r>
            </a:p>
          </p:txBody>
        </p:sp>
      </p:grpSp>
      <p:pic>
        <p:nvPicPr>
          <p:cNvPr id="7180" name="図 3">
            <a:extLst>
              <a:ext uri="{FF2B5EF4-FFF2-40B4-BE49-F238E27FC236}">
                <a16:creationId xmlns:a16="http://schemas.microsoft.com/office/drawing/2014/main" id="{F9202F77-92F1-4BA0-BDA9-0B3DFFE7668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79980" y="2041696"/>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309146"/>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入札権購入型オークション、オークション</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ライドシェアアプリ、ライドシェアアプリが提供するフードデリバリーサービス、交通事故防止サービス等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34820" name="スライド番号プレースホルダー 4">
            <a:extLst>
              <a:ext uri="{FF2B5EF4-FFF2-40B4-BE49-F238E27FC236}">
                <a16:creationId xmlns:a16="http://schemas.microsoft.com/office/drawing/2014/main" id="{E44EED37-22C7-4378-9CDC-9C2C05C01F61}"/>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215AC071-7BCB-421B-811D-2458FA8DD70C}" type="slidenum">
              <a:rPr kumimoji="1" lang="ja-JP" altLang="en-US" sz="1000"/>
              <a:pPr algn="r" eaLnBrk="1" hangingPunct="1"/>
              <a:t>16</a:t>
            </a:fld>
            <a:endParaRPr kumimoji="1" lang="ja-JP" altLang="en-US" sz="1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4756150"/>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dirty="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アニメーションのみで構成されているもの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ゲームプレイのみで構成されているもの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dirty="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dirty="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36869" name="スライド番号プレースホルダー 4">
            <a:extLst>
              <a:ext uri="{FF2B5EF4-FFF2-40B4-BE49-F238E27FC236}">
                <a16:creationId xmlns:a16="http://schemas.microsoft.com/office/drawing/2014/main" id="{00B58746-0FE7-4B0E-9B63-6F11442F78F6}"/>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4DB556CD-96AC-420C-922D-2FA293FC9689}" type="slidenum">
              <a:rPr kumimoji="1" lang="ja-JP" altLang="en-US" sz="1000"/>
              <a:pPr algn="r" eaLnBrk="1" hangingPunct="1"/>
              <a:t>17</a:t>
            </a:fld>
            <a:endParaRPr kumimoji="1" lang="ja-JP" altLang="en-US" sz="1000"/>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stretch>
            <a:fillRect/>
          </a:stretch>
        </p:blipFill>
        <p:spPr>
          <a:xfrm>
            <a:off x="835025" y="771525"/>
            <a:ext cx="8991600" cy="37973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638800"/>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・課金形態：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・表示単価：</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3070225" cy="1108075"/>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92"/>
            <a:ext cx="6202362" cy="404406"/>
            <a:chOff x="1155700" y="6487630"/>
            <a:chExt cx="6202283" cy="405525"/>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30</a:t>
              </a:r>
              <a:r>
                <a:rPr lang="ja-JP" altLang="en-US" sz="1500" b="1" dirty="0">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dirty="0">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0"/>
            <a:ext cx="6202362" cy="403225"/>
            <a:chOff x="1155700" y="6487630"/>
            <a:chExt cx="6202283" cy="404341"/>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dirty="0">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25"/>
            <a:ext cx="6202362" cy="404813"/>
            <a:chOff x="1155700" y="6487630"/>
            <a:chExt cx="6202283" cy="404341"/>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6</a:t>
              </a:r>
              <a:r>
                <a:rPr lang="ja-JP" altLang="en-US" sz="1500" b="1" dirty="0">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p:nvPr/>
          </p:nvCxnSpPr>
          <p:spPr>
            <a:xfrm>
              <a:off x="4056025" y="6712792"/>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0"/>
            <a:ext cx="6202362" cy="403225"/>
            <a:chOff x="1155700" y="6487630"/>
            <a:chExt cx="6202283" cy="404341"/>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6</a:t>
              </a:r>
              <a:r>
                <a:rPr lang="ja-JP" altLang="en-US" sz="1500" b="1" dirty="0">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8" y="3006725"/>
            <a:ext cx="6637337" cy="1276350"/>
            <a:chOff x="721853" y="3323566"/>
            <a:chExt cx="6636130" cy="1276802"/>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161" y="3323566"/>
              <a:ext cx="6202822" cy="404549"/>
              <a:chOff x="1155161" y="6487630"/>
              <a:chExt cx="6202822" cy="404549"/>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2020</a:t>
                </a:r>
                <a:r>
                  <a:rPr lang="ja-JP" altLang="en-US" sz="1500" b="1" dirty="0">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dirty="0">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dirty="0">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dirty="0">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dirty="0">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dirty="0">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3" y="3701525"/>
              <a:ext cx="3485516" cy="898843"/>
            </a:xfrm>
            <a:prstGeom prst="rect">
              <a:avLst/>
            </a:prstGeom>
            <a:noFill/>
          </p:spPr>
          <p:txBody>
            <a:bodyPr>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P.39</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9229" name="スライド番号プレースホルダー 4">
            <a:extLst>
              <a:ext uri="{FF2B5EF4-FFF2-40B4-BE49-F238E27FC236}">
                <a16:creationId xmlns:a16="http://schemas.microsoft.com/office/drawing/2014/main" id="{AD0E13A6-2A7B-43C5-BF32-5AEFD11FC1F9}"/>
              </a:ext>
            </a:extLst>
          </p:cNvPr>
          <p:cNvSpPr txBox="1">
            <a:spLocks noChangeArrowheads="1"/>
          </p:cNvSpPr>
          <p:nvPr/>
        </p:nvSpPr>
        <p:spPr bwMode="auto">
          <a:xfrm>
            <a:off x="8161338" y="7165975"/>
            <a:ext cx="24050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fld id="{CF98EDFC-6470-4D7E-9F89-9E9685C5A3CF}" type="slidenum">
              <a:rPr kumimoji="1" lang="ja-JP" altLang="en-US" sz="1000"/>
              <a:pPr algn="r" eaLnBrk="1" hangingPunct="1"/>
              <a:t>2</a:t>
            </a:fld>
            <a:endParaRPr kumimoji="1" lang="ja-JP" altLang="en-US" sz="1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図 8">
            <a:extLst>
              <a:ext uri="{FF2B5EF4-FFF2-40B4-BE49-F238E27FC236}">
                <a16:creationId xmlns:a16="http://schemas.microsoft.com/office/drawing/2014/main" id="{FDD579F9-8EDA-4752-A324-FA7C2C6BBCE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213" y="650875"/>
            <a:ext cx="9605962"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正方形/長方形 4">
            <a:extLst>
              <a:ext uri="{FF2B5EF4-FFF2-40B4-BE49-F238E27FC236}">
                <a16:creationId xmlns:a16="http://schemas.microsoft.com/office/drawing/2014/main" id="{472D20D1-8DD6-4B9B-8FB1-8F523E08FFE9}"/>
              </a:ext>
            </a:extLst>
          </p:cNvPr>
          <p:cNvSpPr/>
          <p:nvPr/>
        </p:nvSpPr>
        <p:spPr>
          <a:xfrm>
            <a:off x="549275" y="3560763"/>
            <a:ext cx="9585325" cy="584200"/>
          </a:xfrm>
          <a:prstGeom prst="rect">
            <a:avLst/>
          </a:prstGeom>
          <a:solidFill>
            <a:srgbClr val="8A8B8A"/>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4711700"/>
            <a:ext cx="9655175" cy="132343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長時間乗車する乗客に広告フリークエンシー過多になることを防ぐため、</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回以上ループ再生した後、長尺のコンテンツ動画を掲載する場合があります。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3" name="テキスト ボックス 11">
            <a:extLst>
              <a:ext uri="{FF2B5EF4-FFF2-40B4-BE49-F238E27FC236}">
                <a16:creationId xmlns:a16="http://schemas.microsoft.com/office/drawing/2014/main" id="{8B9E457C-DD8A-47F6-922D-45EF5708BED5}"/>
              </a:ext>
            </a:extLst>
          </p:cNvPr>
          <p:cNvSpPr txBox="1">
            <a:spLocks noChangeArrowheads="1"/>
          </p:cNvSpPr>
          <p:nvPr/>
        </p:nvSpPr>
        <p:spPr bwMode="auto">
          <a:xfrm>
            <a:off x="703263" y="3679825"/>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a:solidFill>
                  <a:schemeClr val="bg1"/>
                </a:solidFill>
                <a:latin typeface="游明朝" panose="02020400000000000000" pitchFamily="18" charset="-128"/>
                <a:ea typeface="游明朝" panose="02020400000000000000" pitchFamily="18" charset="-128"/>
              </a:rPr>
              <a:t>1</a:t>
            </a:r>
            <a:r>
              <a:rPr lang="ja-JP" altLang="en-US" sz="1200">
                <a:solidFill>
                  <a:schemeClr val="bg1"/>
                </a:solidFill>
                <a:latin typeface="游明朝" panose="02020400000000000000" pitchFamily="18" charset="-128"/>
                <a:ea typeface="游明朝" panose="02020400000000000000" pitchFamily="18" charset="-128"/>
              </a:rPr>
              <a:t>週間あたり</a:t>
            </a:r>
            <a:r>
              <a:rPr lang="en-US" altLang="ja-JP" sz="1200">
                <a:solidFill>
                  <a:schemeClr val="bg1"/>
                </a:solidFill>
                <a:latin typeface="游明朝" panose="02020400000000000000" pitchFamily="18" charset="-128"/>
                <a:ea typeface="游明朝" panose="02020400000000000000" pitchFamily="18" charset="-128"/>
              </a:rPr>
              <a:t>2</a:t>
            </a:r>
            <a:r>
              <a:rPr lang="ja-JP" altLang="en-US" sz="1200">
                <a:solidFill>
                  <a:schemeClr val="bg1"/>
                </a:solidFill>
                <a:latin typeface="游明朝" panose="02020400000000000000" pitchFamily="18" charset="-128"/>
                <a:ea typeface="游明朝" panose="02020400000000000000" pitchFamily="18" charset="-128"/>
              </a:rPr>
              <a:t>枠購入することで、全台</a:t>
            </a:r>
            <a:r>
              <a:rPr lang="en-US" altLang="ja-JP" sz="1200">
                <a:solidFill>
                  <a:schemeClr val="bg1"/>
                </a:solidFill>
                <a:latin typeface="游明朝" panose="02020400000000000000" pitchFamily="18" charset="-128"/>
                <a:ea typeface="游明朝" panose="02020400000000000000" pitchFamily="18" charset="-128"/>
              </a:rPr>
              <a:t>(50,000</a:t>
            </a:r>
            <a:r>
              <a:rPr lang="ja-JP" altLang="en-US" sz="1200">
                <a:solidFill>
                  <a:schemeClr val="bg1"/>
                </a:solidFill>
                <a:latin typeface="游明朝" panose="02020400000000000000" pitchFamily="18" charset="-128"/>
                <a:ea typeface="游明朝" panose="02020400000000000000" pitchFamily="18" charset="-128"/>
              </a:rPr>
              <a:t>台</a:t>
            </a:r>
            <a:r>
              <a:rPr lang="en-US" altLang="ja-JP" sz="1200">
                <a:solidFill>
                  <a:schemeClr val="bg1"/>
                </a:solidFill>
                <a:latin typeface="游明朝" panose="02020400000000000000" pitchFamily="18" charset="-128"/>
                <a:ea typeface="游明朝" panose="02020400000000000000" pitchFamily="18" charset="-128"/>
              </a:rPr>
              <a:t>)</a:t>
            </a:r>
            <a:r>
              <a:rPr lang="ja-JP" altLang="en-US" sz="1200">
                <a:solidFill>
                  <a:schemeClr val="bg1"/>
                </a:solidFill>
                <a:latin typeface="游明朝" panose="02020400000000000000" pitchFamily="18" charset="-128"/>
                <a:ea typeface="游明朝" panose="02020400000000000000" pitchFamily="18" charset="-128"/>
              </a:rPr>
              <a:t>に掲載することも可能です。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a:solidFill>
                  <a:schemeClr val="bg1"/>
                </a:solidFill>
                <a:latin typeface="游明朝" panose="02020400000000000000" pitchFamily="18" charset="-128"/>
                <a:ea typeface="游明朝" panose="02020400000000000000" pitchFamily="18" charset="-128"/>
              </a:rPr>
              <a:t>25,000</a:t>
            </a:r>
            <a:r>
              <a:rPr lang="ja-JP" altLang="en-US" sz="1300">
                <a:solidFill>
                  <a:schemeClr val="bg1"/>
                </a:solidFill>
                <a:latin typeface="游明朝" panose="02020400000000000000" pitchFamily="18" charset="-128"/>
                <a:ea typeface="游明朝" panose="02020400000000000000" pitchFamily="18" charset="-128"/>
              </a:rPr>
              <a:t>台</a:t>
            </a:r>
            <a:endParaRPr lang="ja-JP" altLang="en-US" sz="1300">
              <a:solidFill>
                <a:schemeClr val="bg1"/>
              </a:solidFill>
            </a:endParaRPr>
          </a:p>
        </p:txBody>
      </p:sp>
      <p:cxnSp>
        <p:nvCxnSpPr>
          <p:cNvPr id="15" name="直線矢印コネクタ 14">
            <a:extLst>
              <a:ext uri="{FF2B5EF4-FFF2-40B4-BE49-F238E27FC236}">
                <a16:creationId xmlns:a16="http://schemas.microsoft.com/office/drawing/2014/main" id="{11EBFDE5-143E-4E4F-9ADC-81DBD1E53B0B}"/>
              </a:ext>
            </a:extLst>
          </p:cNvPr>
          <p:cNvCxnSpPr>
            <a:cxnSpLocks/>
          </p:cNvCxnSpPr>
          <p:nvPr/>
        </p:nvCxnSpPr>
        <p:spPr>
          <a:xfrm flipV="1">
            <a:off x="1030288" y="3149600"/>
            <a:ext cx="0" cy="496888"/>
          </a:xfrm>
          <a:prstGeom prst="straightConnector1">
            <a:avLst/>
          </a:prstGeom>
          <a:ln w="31750">
            <a:solidFill>
              <a:srgbClr val="0A1239"/>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広告枠の構成</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50" y="4456113"/>
            <a:ext cx="9455150"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dirty="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dirty="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の掲載記事を広告主の</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Branded Contents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25,000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15,500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extLst>
              <p:ext uri="{D42A27DB-BD31-4B8C-83A1-F6EECF244321}">
                <p14:modId xmlns:p14="http://schemas.microsoft.com/office/powerpoint/2010/main" val="337726879"/>
              </p:ext>
            </p:extLst>
          </p:nvPr>
        </p:nvGraphicFramePr>
        <p:xfrm>
          <a:off x="552450" y="1377950"/>
          <a:ext cx="9366249" cy="2717801"/>
        </p:xfrm>
        <a:graphic>
          <a:graphicData uri="http://schemas.openxmlformats.org/drawingml/2006/table">
            <a:tbl>
              <a:tblPr firstRow="1" bandRow="1">
                <a:tableStyleId>{5940675A-B579-460E-94D1-54222C63F5DA}</a:tableStyleId>
              </a:tblPr>
              <a:tblGrid>
                <a:gridCol w="2198151">
                  <a:extLst>
                    <a:ext uri="{9D8B030D-6E8A-4147-A177-3AD203B41FA5}">
                      <a16:colId xmlns:a16="http://schemas.microsoft.com/office/drawing/2014/main" val="20000"/>
                    </a:ext>
                  </a:extLst>
                </a:gridCol>
                <a:gridCol w="863642">
                  <a:extLst>
                    <a:ext uri="{9D8B030D-6E8A-4147-A177-3AD203B41FA5}">
                      <a16:colId xmlns:a16="http://schemas.microsoft.com/office/drawing/2014/main" val="20001"/>
                    </a:ext>
                  </a:extLst>
                </a:gridCol>
                <a:gridCol w="1131372">
                  <a:extLst>
                    <a:ext uri="{9D8B030D-6E8A-4147-A177-3AD203B41FA5}">
                      <a16:colId xmlns:a16="http://schemas.microsoft.com/office/drawing/2014/main" val="20002"/>
                    </a:ext>
                  </a:extLst>
                </a:gridCol>
                <a:gridCol w="811825">
                  <a:extLst>
                    <a:ext uri="{9D8B030D-6E8A-4147-A177-3AD203B41FA5}">
                      <a16:colId xmlns:a16="http://schemas.microsoft.com/office/drawing/2014/main" val="20003"/>
                    </a:ext>
                  </a:extLst>
                </a:gridCol>
                <a:gridCol w="734096">
                  <a:extLst>
                    <a:ext uri="{9D8B030D-6E8A-4147-A177-3AD203B41FA5}">
                      <a16:colId xmlns:a16="http://schemas.microsoft.com/office/drawing/2014/main" val="20005"/>
                    </a:ext>
                  </a:extLst>
                </a:gridCol>
                <a:gridCol w="1011115">
                  <a:extLst>
                    <a:ext uri="{9D8B030D-6E8A-4147-A177-3AD203B41FA5}">
                      <a16:colId xmlns:a16="http://schemas.microsoft.com/office/drawing/2014/main" val="20006"/>
                    </a:ext>
                  </a:extLst>
                </a:gridCol>
                <a:gridCol w="651440">
                  <a:extLst>
                    <a:ext uri="{9D8B030D-6E8A-4147-A177-3AD203B41FA5}">
                      <a16:colId xmlns:a16="http://schemas.microsoft.com/office/drawing/2014/main" val="20007"/>
                    </a:ext>
                  </a:extLst>
                </a:gridCol>
                <a:gridCol w="813683">
                  <a:extLst>
                    <a:ext uri="{9D8B030D-6E8A-4147-A177-3AD203B41FA5}">
                      <a16:colId xmlns:a16="http://schemas.microsoft.com/office/drawing/2014/main" val="20008"/>
                    </a:ext>
                  </a:extLst>
                </a:gridCol>
                <a:gridCol w="1150925">
                  <a:extLst>
                    <a:ext uri="{9D8B030D-6E8A-4147-A177-3AD203B41FA5}">
                      <a16:colId xmlns:a16="http://schemas.microsoft.com/office/drawing/2014/main" val="20009"/>
                    </a:ext>
                  </a:extLst>
                </a:gridCol>
              </a:tblGrid>
              <a:tr h="527273">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dirty="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1,600,000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dirty="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600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1042224">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Branded Contents </a:t>
                      </a:r>
                      <a:endPar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574152">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6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900,000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@2.7</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円</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939800"/>
            <a:chOff x="682625" y="306256"/>
            <a:chExt cx="9127393" cy="937799"/>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91197"/>
              <a:ext cx="9127393" cy="552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a:p>
              <a:pPr eaLnBrk="1" hangingPunct="1">
                <a:lnSpc>
                  <a:spcPct val="130000"/>
                </a:lnSpc>
              </a:pP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メニュー</a:t>
              </a:r>
              <a:r>
                <a:rPr lang="en-US" altLang="ja-JP" sz="120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週間あたり</a:t>
              </a:r>
              <a:r>
                <a:rPr lang="en-US" altLang="ja-JP" sz="1200">
                  <a:solidFill>
                    <a:srgbClr val="595959"/>
                  </a:solidFill>
                  <a:latin typeface="游明朝" panose="02020400000000000000" pitchFamily="18" charset="-128"/>
                  <a:ea typeface="游明朝" panose="02020400000000000000" pitchFamily="18" charset="-128"/>
                </a:rPr>
                <a:t>2</a:t>
              </a:r>
              <a:r>
                <a:rPr lang="ja-JP" altLang="en-US" sz="1200">
                  <a:solidFill>
                    <a:srgbClr val="595959"/>
                  </a:solidFill>
                  <a:latin typeface="游明朝" panose="02020400000000000000" pitchFamily="18" charset="-128"/>
                  <a:ea typeface="游明朝" panose="02020400000000000000" pitchFamily="18" charset="-128"/>
                </a:rPr>
                <a:t>枠購入することで、全台</a:t>
              </a:r>
              <a:r>
                <a:rPr lang="en-US" altLang="ja-JP" sz="1200">
                  <a:solidFill>
                    <a:srgbClr val="595959"/>
                  </a:solidFill>
                  <a:latin typeface="游明朝" panose="02020400000000000000" pitchFamily="18" charset="-128"/>
                  <a:ea typeface="游明朝" panose="02020400000000000000" pitchFamily="18" charset="-128"/>
                </a:rPr>
                <a:t>(50,000</a:t>
              </a:r>
              <a:r>
                <a:rPr lang="ja-JP" altLang="en-US" sz="1200">
                  <a:solidFill>
                    <a:srgbClr val="595959"/>
                  </a:solidFill>
                  <a:latin typeface="游明朝" panose="02020400000000000000" pitchFamily="18" charset="-128"/>
                  <a:ea typeface="游明朝" panose="02020400000000000000" pitchFamily="18" charset="-128"/>
                </a:rPr>
                <a:t>台</a:t>
              </a:r>
              <a:r>
                <a:rPr lang="en-US" altLang="ja-JP" sz="1200">
                  <a:solidFill>
                    <a:srgbClr val="595959"/>
                  </a:solidFill>
                  <a:latin typeface="游明朝" panose="02020400000000000000" pitchFamily="18" charset="-128"/>
                  <a:ea typeface="游明朝" panose="02020400000000000000" pitchFamily="18" charset="-128"/>
                </a:rPr>
                <a:t>)</a:t>
              </a:r>
              <a:r>
                <a:rPr lang="ja-JP" altLang="en-US" sz="1200">
                  <a:solidFill>
                    <a:srgbClr val="595959"/>
                  </a:solidFill>
                  <a:latin typeface="游明朝" panose="02020400000000000000" pitchFamily="18" charset="-128"/>
                  <a:ea typeface="游明朝" panose="02020400000000000000" pitchFamily="18" charset="-128"/>
                </a:rPr>
                <a:t>に掲載することも可能です。</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440AB71A-6E17-453A-A8F3-E13DFED6A037}"/>
              </a:ext>
            </a:extLst>
          </p:cNvPr>
          <p:cNvSpPr/>
          <p:nvPr/>
        </p:nvSpPr>
        <p:spPr>
          <a:xfrm>
            <a:off x="560388" y="3489325"/>
            <a:ext cx="9571037" cy="2209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3" name="図 1">
            <a:extLst>
              <a:ext uri="{FF2B5EF4-FFF2-40B4-BE49-F238E27FC236}">
                <a16:creationId xmlns:a16="http://schemas.microsoft.com/office/drawing/2014/main" id="{54E96A09-7B87-4F87-9C9F-76CD746EEF9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97074" y="3689350"/>
            <a:ext cx="2738841" cy="154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07" name="グループ化 8">
            <a:extLst>
              <a:ext uri="{FF2B5EF4-FFF2-40B4-BE49-F238E27FC236}">
                <a16:creationId xmlns:a16="http://schemas.microsoft.com/office/drawing/2014/main" id="{0C3346E2-87EF-41E1-9710-0563B72D581E}"/>
              </a:ext>
            </a:extLst>
          </p:cNvPr>
          <p:cNvGrpSpPr>
            <a:grpSpLocks/>
          </p:cNvGrpSpPr>
          <p:nvPr/>
        </p:nvGrpSpPr>
        <p:grpSpPr bwMode="auto">
          <a:xfrm>
            <a:off x="6022975" y="3689350"/>
            <a:ext cx="2738438" cy="1546225"/>
            <a:chOff x="6016482" y="4307604"/>
            <a:chExt cx="2737868" cy="1546643"/>
          </a:xfrm>
        </p:grpSpPr>
        <p:sp>
          <p:nvSpPr>
            <p:cNvPr id="14" name="正方形/長方形 28">
              <a:extLst>
                <a:ext uri="{FF2B5EF4-FFF2-40B4-BE49-F238E27FC236}">
                  <a16:creationId xmlns:a16="http://schemas.microsoft.com/office/drawing/2014/main" id="{860D6699-1910-4F10-BB63-667DAD8BB89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32" name="직사각형 22">
              <a:extLst>
                <a:ext uri="{FF2B5EF4-FFF2-40B4-BE49-F238E27FC236}">
                  <a16:creationId xmlns:a16="http://schemas.microsoft.com/office/drawing/2014/main" id="{8C4632FF-E4AD-4038-8599-044011929BDB}"/>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13" name="二等辺三角形 26">
            <a:extLst>
              <a:ext uri="{FF2B5EF4-FFF2-40B4-BE49-F238E27FC236}">
                <a16:creationId xmlns:a16="http://schemas.microsoft.com/office/drawing/2014/main" id="{128739EF-1075-45C1-95C8-9684A7BF8C21}"/>
              </a:ext>
            </a:extLst>
          </p:cNvPr>
          <p:cNvSpPr/>
          <p:nvPr/>
        </p:nvSpPr>
        <p:spPr>
          <a:xfrm rot="5400000">
            <a:off x="5205412" y="4244976"/>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110" name="正方形/長方形 29">
            <a:extLst>
              <a:ext uri="{FF2B5EF4-FFF2-40B4-BE49-F238E27FC236}">
                <a16:creationId xmlns:a16="http://schemas.microsoft.com/office/drawing/2014/main" id="{1F976A54-5F65-4CA9-BA3F-7B0591B76E6E}"/>
              </a:ext>
            </a:extLst>
          </p:cNvPr>
          <p:cNvSpPr>
            <a:spLocks noChangeArrowheads="1"/>
          </p:cNvSpPr>
          <p:nvPr/>
        </p:nvSpPr>
        <p:spPr bwMode="auto">
          <a:xfrm>
            <a:off x="6351588" y="4837113"/>
            <a:ext cx="2044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3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7111" name="正方形/長方形 31">
            <a:extLst>
              <a:ext uri="{FF2B5EF4-FFF2-40B4-BE49-F238E27FC236}">
                <a16:creationId xmlns:a16="http://schemas.microsoft.com/office/drawing/2014/main" id="{2F98BE7B-BF11-445A-BB98-0529DC0337B0}"/>
              </a:ext>
            </a:extLst>
          </p:cNvPr>
          <p:cNvSpPr>
            <a:spLocks noChangeArrowheads="1"/>
          </p:cNvSpPr>
          <p:nvPr/>
        </p:nvSpPr>
        <p:spPr bwMode="auto">
          <a:xfrm>
            <a:off x="3862388" y="5399088"/>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graphicFrame>
        <p:nvGraphicFramePr>
          <p:cNvPr id="19" name="表 18">
            <a:extLst>
              <a:ext uri="{FF2B5EF4-FFF2-40B4-BE49-F238E27FC236}">
                <a16:creationId xmlns:a16="http://schemas.microsoft.com/office/drawing/2014/main" id="{BECBDA79-6449-420F-B2A9-D58A2C684FFC}"/>
              </a:ext>
            </a:extLst>
          </p:cNvPr>
          <p:cNvGraphicFramePr>
            <a:graphicFrameLocks noGrp="1"/>
          </p:cNvGraphicFramePr>
          <p:nvPr>
            <p:extLst>
              <p:ext uri="{D42A27DB-BD31-4B8C-83A1-F6EECF244321}">
                <p14:modId xmlns:p14="http://schemas.microsoft.com/office/powerpoint/2010/main" val="4099584202"/>
              </p:ext>
            </p:extLst>
          </p:nvPr>
        </p:nvGraphicFramePr>
        <p:xfrm>
          <a:off x="560388" y="1817688"/>
          <a:ext cx="9571036" cy="1508125"/>
        </p:xfrm>
        <a:graphic>
          <a:graphicData uri="http://schemas.openxmlformats.org/drawingml/2006/table">
            <a:tbl>
              <a:tblPr/>
              <a:tblGrid>
                <a:gridCol w="1845521">
                  <a:extLst>
                    <a:ext uri="{9D8B030D-6E8A-4147-A177-3AD203B41FA5}">
                      <a16:colId xmlns:a16="http://schemas.microsoft.com/office/drawing/2014/main" val="20000"/>
                    </a:ext>
                  </a:extLst>
                </a:gridCol>
                <a:gridCol w="981734">
                  <a:extLst>
                    <a:ext uri="{9D8B030D-6E8A-4147-A177-3AD203B41FA5}">
                      <a16:colId xmlns:a16="http://schemas.microsoft.com/office/drawing/2014/main" val="20001"/>
                    </a:ext>
                  </a:extLst>
                </a:gridCol>
                <a:gridCol w="1137840">
                  <a:extLst>
                    <a:ext uri="{9D8B030D-6E8A-4147-A177-3AD203B41FA5}">
                      <a16:colId xmlns:a16="http://schemas.microsoft.com/office/drawing/2014/main" val="20002"/>
                    </a:ext>
                  </a:extLst>
                </a:gridCol>
                <a:gridCol w="888070">
                  <a:extLst>
                    <a:ext uri="{9D8B030D-6E8A-4147-A177-3AD203B41FA5}">
                      <a16:colId xmlns:a16="http://schemas.microsoft.com/office/drawing/2014/main" val="20003"/>
                    </a:ext>
                  </a:extLst>
                </a:gridCol>
                <a:gridCol w="888070">
                  <a:extLst>
                    <a:ext uri="{9D8B030D-6E8A-4147-A177-3AD203B41FA5}">
                      <a16:colId xmlns:a16="http://schemas.microsoft.com/office/drawing/2014/main" val="20005"/>
                    </a:ext>
                  </a:extLst>
                </a:gridCol>
                <a:gridCol w="1224565">
                  <a:extLst>
                    <a:ext uri="{9D8B030D-6E8A-4147-A177-3AD203B41FA5}">
                      <a16:colId xmlns:a16="http://schemas.microsoft.com/office/drawing/2014/main" val="20006"/>
                    </a:ext>
                  </a:extLst>
                </a:gridCol>
                <a:gridCol w="648707">
                  <a:extLst>
                    <a:ext uri="{9D8B030D-6E8A-4147-A177-3AD203B41FA5}">
                      <a16:colId xmlns:a16="http://schemas.microsoft.com/office/drawing/2014/main" val="20007"/>
                    </a:ext>
                  </a:extLst>
                </a:gridCol>
                <a:gridCol w="810017">
                  <a:extLst>
                    <a:ext uri="{9D8B030D-6E8A-4147-A177-3AD203B41FA5}">
                      <a16:colId xmlns:a16="http://schemas.microsoft.com/office/drawing/2014/main" val="20008"/>
                    </a:ext>
                  </a:extLst>
                </a:gridCol>
                <a:gridCol w="1146512">
                  <a:extLst>
                    <a:ext uri="{9D8B030D-6E8A-4147-A177-3AD203B41FA5}">
                      <a16:colId xmlns:a16="http://schemas.microsoft.com/office/drawing/2014/main" val="20009"/>
                    </a:ext>
                  </a:extLst>
                </a:gridCol>
              </a:tblGrid>
              <a:tr h="47466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メニュー名</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形式</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タイミング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保証形態</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掲載期間</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想定表示回数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枠数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台数</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広告料金</a:t>
                      </a:r>
                      <a:endPar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税抜</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rPr>
                        <a:t>)</a:t>
                      </a:r>
                      <a:endPar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03346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5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81" marR="68581" marT="34269" marB="34269"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Branded Contents </a:t>
                      </a:r>
                      <a:endPar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動画 音声あり</a:t>
                      </a:r>
                      <a:b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最大</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30</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秒</a:t>
                      </a: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発車から</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5</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本目</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a:t>
                      </a:r>
                      <a:r>
                        <a:rPr kumimoji="1" lang="ja-JP" altLang="en-US"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週間</a:t>
                      </a:r>
                      <a:b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月曜日</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午前</a:t>
                      </a: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0</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時</a:t>
                      </a:r>
                      <a:b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b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T="45691" marB="4569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1,200,000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回</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8</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枠</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25,000</a:t>
                      </a:r>
                      <a:r>
                        <a:rPr kumimoji="1" lang="ja-JP" altLang="en-US" sz="1050" b="0" i="0" u="none" strike="noStrike" cap="none" normalizeH="0" baseline="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台</a:t>
                      </a:r>
                      <a:endParaRPr kumimoji="1" lang="en-US" altLang="ja-JP" sz="105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350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万円</a:t>
                      </a:r>
                      <a:endPar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@2.9</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rPr>
                        <a:t>円</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cs typeface="游明朝" panose="02020400000000000000" pitchFamily="18" charset="-128"/>
                      </a:endParaRPr>
                    </a:p>
                  </a:txBody>
                  <a:tcPr marL="68581" marR="68581" marT="34269" marB="34269"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7143" name="正方形/長方形 29">
            <a:extLst>
              <a:ext uri="{FF2B5EF4-FFF2-40B4-BE49-F238E27FC236}">
                <a16:creationId xmlns:a16="http://schemas.microsoft.com/office/drawing/2014/main" id="{C906792B-83AF-4F86-A046-462F008115E1}"/>
              </a:ext>
            </a:extLst>
          </p:cNvPr>
          <p:cNvSpPr>
            <a:spLocks noChangeArrowheads="1"/>
          </p:cNvSpPr>
          <p:nvPr/>
        </p:nvSpPr>
        <p:spPr bwMode="auto">
          <a:xfrm>
            <a:off x="6351588" y="4324350"/>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23" name="직사각형 22">
            <a:extLst>
              <a:ext uri="{FF2B5EF4-FFF2-40B4-BE49-F238E27FC236}">
                <a16:creationId xmlns:a16="http://schemas.microsoft.com/office/drawing/2014/main" id="{7496581B-9A38-4E7E-994F-53829BEF84F4}"/>
              </a:ext>
            </a:extLst>
          </p:cNvPr>
          <p:cNvSpPr/>
          <p:nvPr/>
        </p:nvSpPr>
        <p:spPr>
          <a:xfrm rot="16200000">
            <a:off x="3005137" y="3497263"/>
            <a:ext cx="720725" cy="2736850"/>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47145" name="正方形/長方形 24">
            <a:extLst>
              <a:ext uri="{FF2B5EF4-FFF2-40B4-BE49-F238E27FC236}">
                <a16:creationId xmlns:a16="http://schemas.microsoft.com/office/drawing/2014/main" id="{C684D768-ED48-4109-82FE-CA5BE6B26649}"/>
              </a:ext>
            </a:extLst>
          </p:cNvPr>
          <p:cNvSpPr>
            <a:spLocks noChangeArrowheads="1"/>
          </p:cNvSpPr>
          <p:nvPr/>
        </p:nvSpPr>
        <p:spPr bwMode="auto">
          <a:xfrm>
            <a:off x="1879600" y="4760913"/>
            <a:ext cx="28717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3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3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Branded Contents</a:t>
            </a:r>
          </a:p>
          <a:p>
            <a:pPr algn="ctr" eaLnBrk="1" hangingPunct="1"/>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9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grpSp>
        <p:nvGrpSpPr>
          <p:cNvPr id="47146" name="グループ化 20">
            <a:extLst>
              <a:ext uri="{FF2B5EF4-FFF2-40B4-BE49-F238E27FC236}">
                <a16:creationId xmlns:a16="http://schemas.microsoft.com/office/drawing/2014/main" id="{389B5E95-0F92-467B-B991-4B3073B98F17}"/>
              </a:ext>
            </a:extLst>
          </p:cNvPr>
          <p:cNvGrpSpPr>
            <a:grpSpLocks/>
          </p:cNvGrpSpPr>
          <p:nvPr/>
        </p:nvGrpSpPr>
        <p:grpSpPr bwMode="auto">
          <a:xfrm>
            <a:off x="490538" y="346076"/>
            <a:ext cx="9126537" cy="3670300"/>
            <a:chOff x="612626" y="346458"/>
            <a:chExt cx="9126999" cy="3670623"/>
          </a:xfrm>
        </p:grpSpPr>
        <p:sp>
          <p:nvSpPr>
            <p:cNvPr id="47150" name="テキスト ボックス 11">
              <a:extLst>
                <a:ext uri="{FF2B5EF4-FFF2-40B4-BE49-F238E27FC236}">
                  <a16:creationId xmlns:a16="http://schemas.microsoft.com/office/drawing/2014/main" id="{07BDF23A-61A7-44BE-8DF6-6674DD032BB1}"/>
                </a:ext>
              </a:extLst>
            </p:cNvPr>
            <p:cNvSpPr txBox="1">
              <a:spLocks noChangeArrowheads="1"/>
            </p:cNvSpPr>
            <p:nvPr/>
          </p:nvSpPr>
          <p:spPr bwMode="auto">
            <a:xfrm>
              <a:off x="612626" y="346458"/>
              <a:ext cx="9126999" cy="1273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dirty="0">
                  <a:solidFill>
                    <a:srgbClr val="595959"/>
                  </a:solidFill>
                  <a:latin typeface="游明朝" panose="02020400000000000000" pitchFamily="18" charset="-128"/>
                  <a:ea typeface="游明朝" panose="02020400000000000000" pitchFamily="18" charset="-128"/>
                </a:rPr>
                <a:t>・Collaboration Video Ads </a:t>
              </a:r>
              <a:r>
                <a:rPr lang="ja-JP" altLang="en-US" sz="1200" dirty="0">
                  <a:solidFill>
                    <a:srgbClr val="595959"/>
                  </a:solidFill>
                  <a:latin typeface="游明朝" panose="02020400000000000000" pitchFamily="18" charset="-128"/>
                  <a:ea typeface="游明朝" panose="02020400000000000000" pitchFamily="18" charset="-128"/>
                </a:rPr>
                <a:t>は、</a:t>
              </a:r>
              <a:r>
                <a:rPr lang="en-US" altLang="ja-JP" sz="1200" dirty="0">
                  <a:solidFill>
                    <a:srgbClr val="595959"/>
                  </a:solidFill>
                  <a:latin typeface="游明朝" panose="02020400000000000000" pitchFamily="18" charset="-128"/>
                  <a:ea typeface="游明朝" panose="02020400000000000000" pitchFamily="18" charset="-128"/>
                </a:rPr>
                <a:t>2020</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10</a:t>
              </a:r>
              <a:r>
                <a:rPr lang="ja-JP" altLang="en-US" sz="1200" dirty="0">
                  <a:solidFill>
                    <a:srgbClr val="595959"/>
                  </a:solidFill>
                  <a:latin typeface="游明朝" panose="02020400000000000000" pitchFamily="18" charset="-128"/>
                  <a:ea typeface="游明朝" panose="02020400000000000000" pitchFamily="18" charset="-128"/>
                </a:rPr>
                <a:t>月より広告主の </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タイアップ広告</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と動画広告</a:t>
              </a:r>
              <a:r>
                <a:rPr lang="en-US" altLang="ja-JP" sz="1200" dirty="0">
                  <a:solidFill>
                    <a:srgbClr val="595959"/>
                  </a:solidFill>
                  <a:latin typeface="游明朝" panose="02020400000000000000" pitchFamily="18" charset="-128"/>
                  <a:ea typeface="游明朝" panose="02020400000000000000" pitchFamily="18" charset="-128"/>
                </a:rPr>
                <a:t>(30</a:t>
              </a:r>
              <a:r>
                <a:rPr lang="ja-JP" altLang="en-US" sz="1200" dirty="0">
                  <a:solidFill>
                    <a:srgbClr val="595959"/>
                  </a:solidFill>
                  <a:latin typeface="游明朝" panose="02020400000000000000" pitchFamily="18" charset="-128"/>
                  <a:ea typeface="游明朝" panose="02020400000000000000" pitchFamily="18" charset="-128"/>
                </a:rPr>
                <a:t>秒</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をセットで</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　掲載できるメニューに変更いたしました</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の定義や掲載規定は </a:t>
              </a:r>
              <a:r>
                <a:rPr lang="ja-JP" altLang="ja-JP" sz="1200" dirty="0">
                  <a:solidFill>
                    <a:srgbClr val="595959"/>
                  </a:solidFill>
                  <a:latin typeface="游明朝" panose="02020400000000000000" pitchFamily="18" charset="-128"/>
                  <a:ea typeface="游明朝" panose="02020400000000000000" pitchFamily="18" charset="-128"/>
                </a:rPr>
                <a:t>P.</a:t>
              </a:r>
              <a:r>
                <a:rPr lang="en-US" altLang="ja-JP" sz="1200" dirty="0">
                  <a:solidFill>
                    <a:srgbClr val="595959"/>
                  </a:solidFill>
                  <a:latin typeface="游明朝" panose="02020400000000000000" pitchFamily="18" charset="-128"/>
                  <a:ea typeface="游明朝" panose="02020400000000000000" pitchFamily="18" charset="-128"/>
                </a:rPr>
                <a:t>22</a:t>
              </a:r>
              <a:r>
                <a:rPr lang="ja-JP" altLang="en-US" sz="1200" dirty="0">
                  <a:solidFill>
                    <a:srgbClr val="595959"/>
                  </a:solidFill>
                  <a:latin typeface="游明朝" panose="02020400000000000000" pitchFamily="18" charset="-128"/>
                  <a:ea typeface="游明朝" panose="02020400000000000000" pitchFamily="18" charset="-128"/>
                </a:rPr>
                <a:t>をご参照ください</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を入稿せず配信することも可能です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a:t>
              </a:r>
              <a:r>
                <a:rPr lang="ja-JP" altLang="ja-JP" sz="1200" dirty="0">
                  <a:solidFill>
                    <a:srgbClr val="595959"/>
                  </a:solidFill>
                  <a:latin typeface="游明朝" panose="02020400000000000000" pitchFamily="18" charset="-128"/>
                  <a:ea typeface="游明朝" panose="02020400000000000000" pitchFamily="18" charset="-128"/>
                </a:rPr>
                <a:t>Branded Contents </a:t>
              </a:r>
              <a:r>
                <a:rPr lang="ja-JP" altLang="en-US" sz="1200" dirty="0">
                  <a:solidFill>
                    <a:srgbClr val="595959"/>
                  </a:solidFill>
                  <a:latin typeface="游明朝" panose="02020400000000000000" pitchFamily="18" charset="-128"/>
                  <a:ea typeface="游明朝" panose="02020400000000000000" pitchFamily="18" charset="-128"/>
                </a:rPr>
                <a:t>を入稿しない場合は、</a:t>
              </a:r>
              <a:r>
                <a:rPr lang="ja-JP" altLang="ja-JP" sz="1200" dirty="0">
                  <a:solidFill>
                    <a:srgbClr val="595959"/>
                  </a:solidFill>
                  <a:latin typeface="游明朝" panose="02020400000000000000" pitchFamily="18" charset="-128"/>
                  <a:ea typeface="游明朝" panose="02020400000000000000" pitchFamily="18" charset="-128"/>
                </a:rPr>
                <a:t>P.</a:t>
              </a:r>
              <a:r>
                <a:rPr lang="en-US" altLang="ja-JP" sz="1200" dirty="0">
                  <a:solidFill>
                    <a:srgbClr val="595959"/>
                  </a:solidFill>
                  <a:latin typeface="游明朝" panose="02020400000000000000" pitchFamily="18" charset="-128"/>
                  <a:ea typeface="游明朝" panose="02020400000000000000" pitchFamily="18" charset="-128"/>
                </a:rPr>
                <a:t>13,P.14</a:t>
              </a:r>
              <a:r>
                <a:rPr lang="ja-JP" altLang="en-US" sz="1200" dirty="0">
                  <a:solidFill>
                    <a:srgbClr val="595959"/>
                  </a:solidFill>
                  <a:latin typeface="游明朝" panose="02020400000000000000" pitchFamily="18" charset="-128"/>
                  <a:ea typeface="游明朝" panose="02020400000000000000" pitchFamily="18" charset="-128"/>
                </a:rPr>
                <a:t>のコンテンツ</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広告と関連性のないもの</a:t>
              </a:r>
              <a:r>
                <a:rPr lang="en-US" altLang="ja-JP" sz="1200" dirty="0">
                  <a:solidFill>
                    <a:srgbClr val="595959"/>
                  </a:solidFill>
                  <a:latin typeface="游明朝" panose="02020400000000000000" pitchFamily="18" charset="-128"/>
                  <a:ea typeface="游明朝" panose="02020400000000000000" pitchFamily="18" charset="-128"/>
                </a:rPr>
                <a:t>)</a:t>
              </a:r>
              <a:r>
                <a:rPr lang="ja-JP" altLang="en-US" sz="1200" dirty="0">
                  <a:solidFill>
                    <a:srgbClr val="595959"/>
                  </a:solidFill>
                  <a:latin typeface="游明朝" panose="02020400000000000000" pitchFamily="18" charset="-128"/>
                  <a:ea typeface="游明朝" panose="02020400000000000000" pitchFamily="18" charset="-128"/>
                </a:rPr>
                <a:t>が掲載された後に広告が掲載されます</a:t>
              </a:r>
            </a:p>
          </p:txBody>
        </p:sp>
        <p:sp>
          <p:nvSpPr>
            <p:cNvPr id="47152" name="正方形/長方形 25">
              <a:extLst>
                <a:ext uri="{FF2B5EF4-FFF2-40B4-BE49-F238E27FC236}">
                  <a16:creationId xmlns:a16="http://schemas.microsoft.com/office/drawing/2014/main" id="{DA641982-DA8C-400B-9CA9-211EC77837A7}"/>
                </a:ext>
              </a:extLst>
            </p:cNvPr>
            <p:cNvSpPr>
              <a:spLocks noChangeArrowheads="1"/>
            </p:cNvSpPr>
            <p:nvPr/>
          </p:nvSpPr>
          <p:spPr bwMode="auto">
            <a:xfrm>
              <a:off x="682479" y="3740832"/>
              <a:ext cx="1492326" cy="27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grpSp>
      <p:cxnSp>
        <p:nvCxnSpPr>
          <p:cNvPr id="27" name="直線矢印コネクタ 26">
            <a:extLst>
              <a:ext uri="{FF2B5EF4-FFF2-40B4-BE49-F238E27FC236}">
                <a16:creationId xmlns:a16="http://schemas.microsoft.com/office/drawing/2014/main" id="{4B303082-393B-4A12-BB9A-962963EEC89A}"/>
              </a:ext>
            </a:extLst>
          </p:cNvPr>
          <p:cNvCxnSpPr>
            <a:cxnSpLocks/>
          </p:cNvCxnSpPr>
          <p:nvPr/>
        </p:nvCxnSpPr>
        <p:spPr>
          <a:xfrm>
            <a:off x="1997075" y="533558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148" name="タイトル 1">
            <a:extLst>
              <a:ext uri="{FF2B5EF4-FFF2-40B4-BE49-F238E27FC236}">
                <a16:creationId xmlns:a16="http://schemas.microsoft.com/office/drawing/2014/main" id="{792F0F42-3324-437A-9569-108D3D97431E}"/>
              </a:ext>
            </a:extLst>
          </p:cNvPr>
          <p:cNvSpPr>
            <a:spLocks noGrp="1" noChangeArrowheads="1"/>
          </p:cNvSpPr>
          <p:nvPr>
            <p:ph type="title"/>
          </p:nvPr>
        </p:nvSpPr>
        <p:spPr bwMode="auto">
          <a:xfrm>
            <a:off x="7496175" y="6573838"/>
            <a:ext cx="1162050"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47149" name="図 2">
            <a:extLst>
              <a:ext uri="{FF2B5EF4-FFF2-40B4-BE49-F238E27FC236}">
                <a16:creationId xmlns:a16="http://schemas.microsoft.com/office/drawing/2014/main" id="{D850E87F-15A9-4BE7-94BB-F31B6B5DEB4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87550" y="6465888"/>
            <a:ext cx="55086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17">
            <a:extLst>
              <a:ext uri="{FF2B5EF4-FFF2-40B4-BE49-F238E27FC236}">
                <a16:creationId xmlns:a16="http://schemas.microsoft.com/office/drawing/2014/main" id="{71F23B4A-437B-4108-855C-10498B21CA60}"/>
              </a:ext>
            </a:extLst>
          </p:cNvPr>
          <p:cNvGraphicFramePr>
            <a:graphicFrameLocks noGrp="1"/>
          </p:cNvGraphicFramePr>
          <p:nvPr/>
        </p:nvGraphicFramePr>
        <p:xfrm>
          <a:off x="560388" y="1092200"/>
          <a:ext cx="9574212" cy="1439866"/>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30454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13532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回</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a:t>
                      </a:r>
                      <a:r>
                        <a:rPr kumimoji="1" lang="ja-JP" altLang="en-US" sz="11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9182" name="正方形/長方形 20">
            <a:extLst>
              <a:ext uri="{FF2B5EF4-FFF2-40B4-BE49-F238E27FC236}">
                <a16:creationId xmlns:a16="http://schemas.microsoft.com/office/drawing/2014/main" id="{D92628C0-4361-4491-8A4A-394CA7FA7C23}"/>
              </a:ext>
            </a:extLst>
          </p:cNvPr>
          <p:cNvSpPr>
            <a:spLocks noChangeArrowheads="1"/>
          </p:cNvSpPr>
          <p:nvPr/>
        </p:nvSpPr>
        <p:spPr bwMode="auto">
          <a:xfrm>
            <a:off x="481013" y="3443288"/>
            <a:ext cx="86010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・業種、商材、クリエイティブ考査基準は広告メニューに準拠</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・素材に「</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PR</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表記」「スポンサード表記」が必要</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CM</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素材と同じものは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・トンマナが </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にそぐわないものは</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NG</a:t>
            </a:r>
          </a:p>
        </p:txBody>
      </p:sp>
      <p:sp>
        <p:nvSpPr>
          <p:cNvPr id="49183" name="正方形/長方形 20">
            <a:extLst>
              <a:ext uri="{FF2B5EF4-FFF2-40B4-BE49-F238E27FC236}">
                <a16:creationId xmlns:a16="http://schemas.microsoft.com/office/drawing/2014/main" id="{28471435-5615-44F2-AC16-B6EB4ADE3E70}"/>
              </a:ext>
            </a:extLst>
          </p:cNvPr>
          <p:cNvSpPr>
            <a:spLocks noChangeArrowheads="1"/>
          </p:cNvSpPr>
          <p:nvPr/>
        </p:nvSpPr>
        <p:spPr bwMode="auto">
          <a:xfrm>
            <a:off x="481013" y="2792413"/>
            <a:ext cx="86010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Branded Contents </a:t>
            </a:r>
            <a:r>
              <a:rPr lang="ja-JP" altLang="en-US"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定義</a:t>
            </a:r>
            <a:endParaRPr lang="en-US" altLang="ja-JP" sz="1000" b="1">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・第三者（自社以外のメディア）がユーザー目線で企業、商品、サービス、ブランドの特徴を</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まとめた映像構成になっているタイアップ広告を</a:t>
            </a:r>
            <a:r>
              <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Branded Contents </a:t>
            </a:r>
            <a:r>
              <a:rPr lang="ja-JP" altLang="en-US"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と定義</a:t>
            </a:r>
            <a:endParaRPr lang="en-US" altLang="ja-JP" sz="80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49184" name="正方形/長方形 20">
            <a:extLst>
              <a:ext uri="{FF2B5EF4-FFF2-40B4-BE49-F238E27FC236}">
                <a16:creationId xmlns:a16="http://schemas.microsoft.com/office/drawing/2014/main" id="{7F5B52B8-6D82-4A90-86F6-C251A3C0788B}"/>
              </a:ext>
            </a:extLst>
          </p:cNvPr>
          <p:cNvSpPr>
            <a:spLocks noChangeArrowheads="1"/>
          </p:cNvSpPr>
          <p:nvPr/>
        </p:nvSpPr>
        <p:spPr bwMode="auto">
          <a:xfrm>
            <a:off x="481013" y="4365625"/>
            <a:ext cx="8601075" cy="156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dirty="0">
                <a:solidFill>
                  <a:srgbClr val="595959"/>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・同一素材の連続掲載は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週間までとし、再度掲載する場合は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週間の掲載インターバルを空けて頂くこととします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・同一素材の使用回数は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週間までとします</a:t>
            </a:r>
            <a:endParaRPr lang="ja-JP" altLang="en-US" sz="800" dirty="0">
              <a:solidFill>
                <a:srgbClr val="FF0000"/>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・「エンドキャップ」、「詳細説明画像」の入稿不可、自動生成二次元バーコードのみ詳細ボタンタップ後に表示可。</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・料金は手数料が含まれたグロス金額です。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稼働状況により変動します。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・掲載内容は１申込につき、</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商品または</a:t>
            </a:r>
            <a:r>
              <a:rPr lang="en-US" altLang="ja-JP"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サービスを基本とします。</a:t>
            </a:r>
          </a:p>
          <a:p>
            <a:pPr eaLnBrk="1" hangingPunct="1">
              <a:lnSpc>
                <a:spcPct val="130000"/>
              </a:lnSpc>
            </a:pPr>
            <a:r>
              <a:rPr lang="ja-JP" altLang="en-US" sz="800" dirty="0">
                <a:solidFill>
                  <a:srgbClr val="595959"/>
                </a:solidFill>
                <a:latin typeface="游明朝" panose="02020400000000000000" pitchFamily="18" charset="-128"/>
                <a:ea typeface="游明朝 Demibold" panose="02020600000000000000" pitchFamily="18" charset="-128"/>
                <a:cs typeface="游明朝" panose="02020400000000000000" pitchFamily="18" charset="-128"/>
              </a:rPr>
              <a:t>・すべての掲載内容について事前審査が必要です。修正可能な段階で必ず事前にご相談ください。</a:t>
            </a:r>
          </a:p>
        </p:txBody>
      </p:sp>
      <p:sp>
        <p:nvSpPr>
          <p:cNvPr id="51233" name="正方形/長方形 9">
            <a:extLst>
              <a:ext uri="{FF2B5EF4-FFF2-40B4-BE49-F238E27FC236}">
                <a16:creationId xmlns:a16="http://schemas.microsoft.com/office/drawing/2014/main" id="{4FB33141-64D5-49E4-91E7-B00840F24230}"/>
              </a:ext>
            </a:extLst>
          </p:cNvPr>
          <p:cNvSpPr>
            <a:spLocks noChangeArrowheads="1"/>
          </p:cNvSpPr>
          <p:nvPr/>
        </p:nvSpPr>
        <p:spPr bwMode="auto">
          <a:xfrm>
            <a:off x="465138" y="314325"/>
            <a:ext cx="7894637" cy="665163"/>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広告主がメディアとタイアップする映像を、</a:t>
            </a:r>
            <a:r>
              <a:rPr lang="ja-JP" altLang="ja-JP" sz="1300" b="1">
                <a:solidFill>
                  <a:schemeClr val="accent3">
                    <a:lumMod val="50000"/>
                  </a:schemeClr>
                </a:solidFill>
                <a:latin typeface="游明朝 Demibold" panose="02020400000000000000" pitchFamily="18" charset="-128"/>
                <a:ea typeface="游明朝 Demibold" panose="02020400000000000000" pitchFamily="18" charset="-128"/>
              </a:rPr>
              <a:t>Tokyo Prime </a:t>
            </a: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のコンテンツ枠で掲載できるメニューです。</a:t>
            </a:r>
          </a:p>
          <a:p>
            <a:pPr eaLnBrk="1" hangingPunct="1">
              <a:lnSpc>
                <a:spcPct val="150000"/>
              </a:lnSpc>
              <a:defRPr/>
            </a:pPr>
            <a:r>
              <a:rPr lang="ja-JP" altLang="en-US" sz="1300" b="1">
                <a:solidFill>
                  <a:schemeClr val="accent3">
                    <a:lumMod val="50000"/>
                  </a:schemeClr>
                </a:solidFill>
                <a:latin typeface="游明朝 Demibold" panose="02020400000000000000" pitchFamily="18" charset="-128"/>
                <a:ea typeface="游明朝 Demibold" panose="02020400000000000000" pitchFamily="18" charset="-128"/>
              </a:rPr>
              <a:t>コンテンツとしての自然な映像接触により、より高いブランド理解を得ることが可能です。</a:t>
            </a:r>
          </a:p>
        </p:txBody>
      </p:sp>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9187" name="図 4">
            <a:extLst>
              <a:ext uri="{FF2B5EF4-FFF2-40B4-BE49-F238E27FC236}">
                <a16:creationId xmlns:a16="http://schemas.microsoft.com/office/drawing/2014/main" id="{10256E51-C00B-416F-8CFA-C4519B3458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54263" y="6446838"/>
            <a:ext cx="43830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表 18">
            <a:extLst>
              <a:ext uri="{FF2B5EF4-FFF2-40B4-BE49-F238E27FC236}">
                <a16:creationId xmlns:a16="http://schemas.microsoft.com/office/drawing/2014/main" id="{75E4CAB1-4E63-479D-994C-76F604D0B15E}"/>
              </a:ext>
            </a:extLst>
          </p:cNvPr>
          <p:cNvGraphicFramePr>
            <a:graphicFrameLocks noGrp="1"/>
          </p:cNvGraphicFramePr>
          <p:nvPr>
            <p:extLst>
              <p:ext uri="{D42A27DB-BD31-4B8C-83A1-F6EECF244321}">
                <p14:modId xmlns:p14="http://schemas.microsoft.com/office/powerpoint/2010/main" val="1576181616"/>
              </p:ext>
            </p:extLst>
          </p:nvPr>
        </p:nvGraphicFramePr>
        <p:xfrm>
          <a:off x="887413" y="3817938"/>
          <a:ext cx="4539198" cy="1977742"/>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162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7441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51699">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108173031"/>
              </p:ext>
            </p:extLst>
          </p:nvPr>
        </p:nvGraphicFramePr>
        <p:xfrm>
          <a:off x="6064250" y="1146175"/>
          <a:ext cx="4083050" cy="466101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3161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1414">
                <a:tc>
                  <a:txBody>
                    <a:bodyPr/>
                    <a:lstStyle/>
                    <a:p>
                      <a:r>
                        <a:rPr kumimoji="1" lang="ja-JP" altLang="en-US" sz="1100" b="0" i="0" dirty="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18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1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7082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0841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17850" y="646588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テキスト ボックス 2">
            <a:extLst>
              <a:ext uri="{FF2B5EF4-FFF2-40B4-BE49-F238E27FC236}">
                <a16:creationId xmlns:a16="http://schemas.microsoft.com/office/drawing/2014/main" id="{8B46BB92-32F9-46BA-9CA0-1B8C0D60E406}"/>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extLst>
              <p:ext uri="{D42A27DB-BD31-4B8C-83A1-F6EECF244321}">
                <p14:modId xmlns:p14="http://schemas.microsoft.com/office/powerpoint/2010/main" val="647141099"/>
              </p:ext>
            </p:extLst>
          </p:nvPr>
        </p:nvGraphicFramePr>
        <p:xfrm>
          <a:off x="6064250" y="1146177"/>
          <a:ext cx="4083050" cy="4739708"/>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100" b="0" i="0" dirty="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0730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335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5415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44505">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 撮影</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相談可能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形式で納品可</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オーガニック投稿）での</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ヶ月間</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8770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a:solidFill>
                <a:srgbClr val="4D4D4C"/>
              </a:solidFill>
              <a:latin typeface="游明朝" panose="02020400000000000000" pitchFamily="18" charset="-128"/>
              <a:ea typeface="游明朝" panose="02020400000000000000" pitchFamily="18" charset="-128"/>
            </a:endParaRPr>
          </a:p>
        </p:txBody>
      </p:sp>
      <p:graphicFrame>
        <p:nvGraphicFramePr>
          <p:cNvPr id="2" name="表 1">
            <a:extLst>
              <a:ext uri="{FF2B5EF4-FFF2-40B4-BE49-F238E27FC236}">
                <a16:creationId xmlns:a16="http://schemas.microsoft.com/office/drawing/2014/main" id="{0FEFB9ED-02DF-4C95-B928-67D48FC12424}"/>
              </a:ext>
            </a:extLst>
          </p:cNvPr>
          <p:cNvGraphicFramePr>
            <a:graphicFrameLocks noGrp="1"/>
          </p:cNvGraphicFramePr>
          <p:nvPr>
            <p:extLst>
              <p:ext uri="{D42A27DB-BD31-4B8C-83A1-F6EECF244321}">
                <p14:modId xmlns:p14="http://schemas.microsoft.com/office/powerpoint/2010/main" val="2334433337"/>
              </p:ext>
            </p:extLst>
          </p:nvPr>
        </p:nvGraphicFramePr>
        <p:xfrm>
          <a:off x="887413" y="3817938"/>
          <a:ext cx="4539198" cy="1977742"/>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162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7441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51699">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図 17" descr="挿絵 が含まれている画像&#10;&#10;自動的に生成された説明">
            <a:extLst>
              <a:ext uri="{FF2B5EF4-FFF2-40B4-BE49-F238E27FC236}">
                <a16:creationId xmlns:a16="http://schemas.microsoft.com/office/drawing/2014/main" id="{63826A3E-48F0-4B31-89DB-5CC7FF2E08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73475" y="641350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extLst>
              <p:ext uri="{D42A27DB-BD31-4B8C-83A1-F6EECF244321}">
                <p14:modId xmlns:p14="http://schemas.microsoft.com/office/powerpoint/2010/main" val="395578032"/>
              </p:ext>
            </p:extLst>
          </p:nvPr>
        </p:nvGraphicFramePr>
        <p:xfrm>
          <a:off x="6064250" y="1146175"/>
          <a:ext cx="4083050" cy="4650627"/>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more 1</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meter </a:t>
                      </a:r>
                      <a:r>
                        <a:rPr kumimoji="1" lang="ja-JP" altLang="en-US" sz="11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dirty="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54869">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Branded Contents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01804">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9128">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8810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オーガニック投稿）での</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2822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sp>
        <p:nvSpPr>
          <p:cNvPr id="57388" name="テキスト ボックス 2">
            <a:extLst>
              <a:ext uri="{FF2B5EF4-FFF2-40B4-BE49-F238E27FC236}">
                <a16:creationId xmlns:a16="http://schemas.microsoft.com/office/drawing/2014/main" id="{10F3ED74-06E3-4009-907F-50034BEF081F}"/>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a:solidFill>
                  <a:srgbClr val="595959"/>
                </a:solidFill>
                <a:latin typeface="Trajan Pro 3 Semibold" pitchFamily="18" charset="0"/>
                <a:ea typeface="游明朝 Demibold" panose="02020600000000000000" pitchFamily="18" charset="-128"/>
              </a:rPr>
              <a:t>Branded Contents </a:t>
            </a:r>
            <a:r>
              <a:rPr lang="ja-JP" altLang="en-US" sz="1500" b="1">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graphicFrame>
        <p:nvGraphicFramePr>
          <p:cNvPr id="3" name="表 2">
            <a:extLst>
              <a:ext uri="{FF2B5EF4-FFF2-40B4-BE49-F238E27FC236}">
                <a16:creationId xmlns:a16="http://schemas.microsoft.com/office/drawing/2014/main" id="{5AB3A983-A834-4C73-A8D7-E85B81024548}"/>
              </a:ext>
            </a:extLst>
          </p:cNvPr>
          <p:cNvGraphicFramePr>
            <a:graphicFrameLocks noGrp="1"/>
          </p:cNvGraphicFramePr>
          <p:nvPr>
            <p:extLst>
              <p:ext uri="{D42A27DB-BD31-4B8C-83A1-F6EECF244321}">
                <p14:modId xmlns:p14="http://schemas.microsoft.com/office/powerpoint/2010/main" val="1754306783"/>
              </p:ext>
            </p:extLst>
          </p:nvPr>
        </p:nvGraphicFramePr>
        <p:xfrm>
          <a:off x="887413" y="3817938"/>
          <a:ext cx="4539198" cy="1977742"/>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162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7441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510</a:t>
                      </a:r>
                      <a:r>
                        <a:rPr kumimoji="1" lang="ja-JP" altLang="en-US" sz="900" b="0" i="0" baseline="0" dirty="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1,210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51699">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図 8">
            <a:extLst>
              <a:ext uri="{FF2B5EF4-FFF2-40B4-BE49-F238E27FC236}">
                <a16:creationId xmlns:a16="http://schemas.microsoft.com/office/drawing/2014/main" id="{AAD026A9-110C-4175-8444-170AD61FAC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7413" y="1130300"/>
            <a:ext cx="37766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0" name="テキスト ボックス 2">
            <a:extLst>
              <a:ext uri="{FF2B5EF4-FFF2-40B4-BE49-F238E27FC236}">
                <a16:creationId xmlns:a16="http://schemas.microsoft.com/office/drawing/2014/main" id="{8B04C1AF-C7BA-4FEF-B165-567D3CD5A4A2}"/>
              </a:ext>
            </a:extLst>
          </p:cNvPr>
          <p:cNvSpPr txBox="1">
            <a:spLocks noChangeArrowheads="1"/>
          </p:cNvSpPr>
          <p:nvPr/>
        </p:nvSpPr>
        <p:spPr bwMode="auto">
          <a:xfrm>
            <a:off x="690563" y="610552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ja-JP" sz="1500" b="1" dirty="0">
                <a:solidFill>
                  <a:srgbClr val="595959"/>
                </a:solidFill>
                <a:latin typeface="Trajan Pro 3 Semibold" pitchFamily="18" charset="0"/>
                <a:ea typeface="游明朝 Demibold" panose="02020600000000000000" pitchFamily="18" charset="-128"/>
              </a:rPr>
              <a:t>Branded Contents </a:t>
            </a:r>
            <a:r>
              <a:rPr lang="ja-JP" altLang="en-US" sz="1500" b="1" dirty="0">
                <a:solidFill>
                  <a:srgbClr val="595959"/>
                </a:solidFill>
                <a:latin typeface="游明朝 Demibold" panose="02020600000000000000" pitchFamily="18" charset="-128"/>
                <a:ea typeface="游明朝 Demibold" panose="02020600000000000000" pitchFamily="18" charset="-128"/>
              </a:rPr>
              <a:t>制作タイアップメニュー</a:t>
            </a:r>
          </a:p>
        </p:txBody>
      </p:sp>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7917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日本経済新聞社が長年にわたり培った取材力や企画力、ネットワークを駆使してつくり出す、</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今という時代や社会を伝える独自番組</a:t>
            </a:r>
            <a:r>
              <a:rPr lang="en-US" altLang="ja-JP" sz="1300" b="1">
                <a:solidFill>
                  <a:srgbClr val="595959"/>
                </a:solidFill>
                <a:latin typeface="游明朝 Demibold" panose="02020600000000000000" pitchFamily="18" charset="-128"/>
                <a:ea typeface="游明朝 Demibold" panose="02020600000000000000" pitchFamily="18" charset="-128"/>
              </a:rPr>
              <a:t>『Ride on NIKKEI』</a:t>
            </a:r>
            <a:r>
              <a:rPr lang="ja-JP" altLang="en-US" sz="1300" b="1">
                <a:solidFill>
                  <a:srgbClr val="595959"/>
                </a:solidFill>
                <a:latin typeface="游明朝 Demibold" panose="02020600000000000000" pitchFamily="18" charset="-128"/>
                <a:ea typeface="游明朝 Demibold" panose="02020600000000000000" pitchFamily="18" charset="-128"/>
              </a:rPr>
              <a:t>。そのフォーマットでタイアップ動画広告を制作するメニューです。</a:t>
            </a: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3714174453"/>
              </p:ext>
            </p:extLst>
          </p:nvPr>
        </p:nvGraphicFramePr>
        <p:xfrm>
          <a:off x="6064250" y="1146175"/>
          <a:ext cx="4083050" cy="46863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100" b="0" i="0" dirty="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9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9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en"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a:t>
                      </a:r>
                    </a:p>
                    <a:p>
                      <a:r>
                        <a:rPr kumimoji="1" lang="ja-JP" altLang="en-US"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あります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1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撮影を</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1</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週間以上のご発注で</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本目の動画を無償で制作いたします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1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1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箇所、都内近郊　</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名程度想定）</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日経側で著名人や有識者をアサインする際は</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謝礼等別途お見積り</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・撮影場所：依頼主にて手配</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曲</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・ナレーション、アニメーションなし</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回まで</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・二次利用については別途ご相談</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チャンネルに</a:t>
                      </a:r>
                    </a:p>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　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Branded Contents </a:t>
                      </a:r>
                      <a:r>
                        <a:rPr kumimoji="1" lang="ja-JP" altLang="en-US" sz="800" b="0" i="0" baseline="0" dirty="0">
                          <a:solidFill>
                            <a:srgbClr val="4D4D4C"/>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endPar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endParaRPr>
                    </a:p>
                    <a:p>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41763" y="6523038"/>
            <a:ext cx="28844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表 1">
            <a:extLst>
              <a:ext uri="{FF2B5EF4-FFF2-40B4-BE49-F238E27FC236}">
                <a16:creationId xmlns:a16="http://schemas.microsoft.com/office/drawing/2014/main" id="{3E226FE7-27D4-4F78-9DB6-A6028EDFA20F}"/>
              </a:ext>
            </a:extLst>
          </p:cNvPr>
          <p:cNvGraphicFramePr>
            <a:graphicFrameLocks noGrp="1"/>
          </p:cNvGraphicFramePr>
          <p:nvPr>
            <p:extLst>
              <p:ext uri="{D42A27DB-BD31-4B8C-83A1-F6EECF244321}">
                <p14:modId xmlns:p14="http://schemas.microsoft.com/office/powerpoint/2010/main" val="459147423"/>
              </p:ext>
            </p:extLst>
          </p:nvPr>
        </p:nvGraphicFramePr>
        <p:xfrm>
          <a:off x="887413" y="3817938"/>
          <a:ext cx="4539198" cy="1526043"/>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351628">
                <a:tc>
                  <a:txBody>
                    <a:bodyPr/>
                    <a:lstStyle/>
                    <a:p>
                      <a:pPr algn="ct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117441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コンテンツ枠部分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 </a:t>
                      </a:r>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広告枠部分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（セット価格）</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1,600</a:t>
                      </a:r>
                      <a:r>
                        <a:rPr kumimoji="1" lang="ja-JP" altLang="en-US"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385763"/>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676275"/>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dirty="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dirty="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014870281"/>
              </p:ext>
            </p:extLst>
          </p:nvPr>
        </p:nvGraphicFramePr>
        <p:xfrm>
          <a:off x="557213" y="1325564"/>
          <a:ext cx="9577385" cy="380183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216781">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dirty="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900" b="0" i="0" dirty="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9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900" b="0" i="0" dirty="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8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1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indent="0" algn="ctr">
                        <a:buFont typeface="Arial" charset="0"/>
                        <a:buNone/>
                      </a:pP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0">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9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900" b="0" i="0" baseline="0" dirty="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1,200,000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19,000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39809">
                <a:tc>
                  <a:txBody>
                    <a:bodyPr/>
                    <a:lstStyle/>
                    <a:p>
                      <a:r>
                        <a:rPr kumimoji="1" lang="ja-JP" altLang="en-US" sz="12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6,800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3980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39809">
                <a:tc>
                  <a:txBody>
                    <a:bodyPr/>
                    <a:lstStyle/>
                    <a:p>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200" b="0" i="0" baseline="0" dirty="0">
                          <a:solidFill>
                            <a:srgbClr val="113766"/>
                          </a:solidFill>
                          <a:latin typeface="游明朝" panose="02020400000000000000" pitchFamily="18" charset="-128"/>
                          <a:ea typeface="游明朝" panose="02020400000000000000" pitchFamily="18" charset="-128"/>
                          <a:cs typeface="Yu Mincho" charset="-128"/>
                        </a:rPr>
                        <a:t> </a:t>
                      </a:r>
                      <a:r>
                        <a:rPr kumimoji="1" lang="ja-JP" altLang="en-US" sz="1000" b="0" i="0" baseline="0" dirty="0">
                          <a:solidFill>
                            <a:srgbClr val="113766"/>
                          </a:solidFill>
                          <a:latin typeface="游明朝" panose="02020400000000000000" pitchFamily="18" charset="-128"/>
                          <a:ea typeface="游明朝" panose="02020400000000000000" pitchFamily="18" charset="-128"/>
                          <a:cs typeface="Yu Mincho" charset="-128"/>
                        </a:rPr>
                        <a:t>回</a:t>
                      </a:r>
                      <a:endParaRPr kumimoji="1" lang="en-US" altLang="ja-JP" sz="12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181600"/>
            <a:ext cx="9061450" cy="83099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dirty="0">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dirty="0">
                <a:solidFill>
                  <a:srgbClr val="595959"/>
                </a:solidFill>
                <a:latin typeface="游明朝 Demibold" panose="02020600000000000000" pitchFamily="18" charset="-128"/>
                <a:ea typeface="游明朝 Demibold" panose="02020600000000000000" pitchFamily="18" charset="-128"/>
              </a:rPr>
            </a:br>
            <a:endParaRPr lang="ja-JP" altLang="en-US" dirty="0">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18296644"/>
              </p:ext>
            </p:extLst>
          </p:nvPr>
        </p:nvGraphicFramePr>
        <p:xfrm>
          <a:off x="557213" y="431800"/>
          <a:ext cx="9577387" cy="5117613"/>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8">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8">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350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8</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P.27</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各エリア</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枠ずつ</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(25,000</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1,600,000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1,200,000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900,000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表示回数目安は別表参照</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期間掲載保証</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表示回数目安</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1,000,000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Branded</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詳細タップ数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掲載規定</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nvGraphicFramePr>
        <p:xfrm>
          <a:off x="773112" y="1354137"/>
          <a:ext cx="9361487" cy="5665788"/>
        </p:xfrm>
        <a:graphic>
          <a:graphicData uri="http://schemas.openxmlformats.org/drawingml/2006/table">
            <a:tbl>
              <a:tblPr/>
              <a:tblGrid>
                <a:gridCol w="2371184">
                  <a:extLst>
                    <a:ext uri="{9D8B030D-6E8A-4147-A177-3AD203B41FA5}">
                      <a16:colId xmlns:a16="http://schemas.microsoft.com/office/drawing/2014/main" val="20000"/>
                    </a:ext>
                  </a:extLst>
                </a:gridCol>
                <a:gridCol w="1107316">
                  <a:extLst>
                    <a:ext uri="{9D8B030D-6E8A-4147-A177-3AD203B41FA5}">
                      <a16:colId xmlns:a16="http://schemas.microsoft.com/office/drawing/2014/main" val="20001"/>
                    </a:ext>
                  </a:extLst>
                </a:gridCol>
                <a:gridCol w="2700939">
                  <a:extLst>
                    <a:ext uri="{9D8B030D-6E8A-4147-A177-3AD203B41FA5}">
                      <a16:colId xmlns:a16="http://schemas.microsoft.com/office/drawing/2014/main" val="20002"/>
                    </a:ext>
                  </a:extLst>
                </a:gridCol>
                <a:gridCol w="3182048">
                  <a:extLst>
                    <a:ext uri="{9D8B030D-6E8A-4147-A177-3AD203B41FA5}">
                      <a16:colId xmlns:a16="http://schemas.microsoft.com/office/drawing/2014/main" val="20003"/>
                    </a:ext>
                  </a:extLst>
                </a:gridCol>
              </a:tblGrid>
              <a:tr h="39346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76723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搭載タクシーにおける利用状況</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利用者属性</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ブランディング効果</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P.9-P.12,P.18</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「コロナ禍」前のデータを掲載</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「コロナ禍」後のデータを掲載</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r h="76723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Tokyo Prime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オリジナルコンテンツ、</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Branded Contents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制作タイアップメニューのメニュー改訂</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P.15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Tokyo Prime News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の廃止</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5111627"/>
                  </a:ext>
                </a:extLst>
              </a:tr>
              <a:tr h="98362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広告枠の構成</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P.20</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長時間乗車する乗客に広告フリークエンシー過多になることを防ぐため、</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が</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回以上ループ再生した後、長尺のコンテンツ動画を掲載する場合がある旨を追記</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r h="98362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Branded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Branded Contents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制作タイアップメニューの掲載基準</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P.23-P.27</a:t>
                      </a:r>
                      <a:endPar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・同一素材の掲載は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週間までとし、</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3</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週間以上の掲載は不可</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同一素材の連続掲載は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週間までとし再度掲載する場合は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週間の掲載インターバルを空ける</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同一素材の使用回数は</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週間まで</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r h="550844">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Branded Contents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制作タイアップメニューの制作条件</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P.24-P.27</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3</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週間以上のご発注で</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2</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本目の動画を無償で制作</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21200056"/>
                  </a:ext>
                </a:extLst>
              </a:tr>
              <a:tr h="33445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P.28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東京限定配信メニューを追加</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4"/>
                  </a:ext>
                </a:extLst>
              </a:tr>
              <a:tr h="334452">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サンプリングメニューの掲載基準</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P.30</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全台配信必須</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全台配信もしくは東京指定配信必須</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86773230"/>
                  </a:ext>
                </a:extLst>
              </a:tr>
              <a:tr h="55084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考査、仮押え、申込、入稿の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連絡方法</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P.36</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全てメールで連絡</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仮押え、申込、入稿を </a:t>
                      </a:r>
                      <a:r>
                        <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Google </a:t>
                      </a: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フォームからの</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rPr>
                        <a:t>連絡に変更</a:t>
                      </a:r>
                      <a:endParaRPr kumimoji="1" lang="en-US" altLang="ja-JP" sz="1100" b="0" i="0" u="none" strike="noStrike" cap="none" normalizeH="0" baseline="0" dirty="0">
                        <a:ln>
                          <a:noFill/>
                        </a:ln>
                        <a:solidFill>
                          <a:schemeClr val="tx1"/>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5"/>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2021</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a:t>
            </a:r>
            <a:r>
              <a:rPr lang="ja-JP" altLang="en-US" sz="1200" dirty="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- 2021</a:t>
            </a:r>
            <a:r>
              <a:rPr lang="ja-JP" altLang="en-US" sz="1200" dirty="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3</a:t>
            </a:r>
            <a:r>
              <a:rPr lang="ja-JP" altLang="en-US" sz="1200" dirty="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12">
            <a:extLst>
              <a:ext uri="{FF2B5EF4-FFF2-40B4-BE49-F238E27FC236}">
                <a16:creationId xmlns:a16="http://schemas.microsoft.com/office/drawing/2014/main" id="{64994949-9BB2-4691-B37C-CF81BF6BF4E1}"/>
              </a:ext>
            </a:extLst>
          </p:cNvPr>
          <p:cNvGraphicFramePr>
            <a:graphicFrameLocks noGrp="1"/>
          </p:cNvGraphicFramePr>
          <p:nvPr>
            <p:extLst>
              <p:ext uri="{D42A27DB-BD31-4B8C-83A1-F6EECF244321}">
                <p14:modId xmlns:p14="http://schemas.microsoft.com/office/powerpoint/2010/main" val="1887230696"/>
              </p:ext>
            </p:extLst>
          </p:nvPr>
        </p:nvGraphicFramePr>
        <p:xfrm>
          <a:off x="557213" y="1077913"/>
          <a:ext cx="4679950" cy="4754562"/>
        </p:xfrm>
        <a:graphic>
          <a:graphicData uri="http://schemas.openxmlformats.org/drawingml/2006/table">
            <a:tbl>
              <a:tblPr firstRow="1" bandRow="1">
                <a:tableStyleId>{2D5ABB26-0587-4C30-8999-92F81FD0307C}</a:tableStyleId>
              </a:tblPr>
              <a:tblGrid>
                <a:gridCol w="1399534">
                  <a:extLst>
                    <a:ext uri="{9D8B030D-6E8A-4147-A177-3AD203B41FA5}">
                      <a16:colId xmlns:a16="http://schemas.microsoft.com/office/drawing/2014/main" val="20000"/>
                    </a:ext>
                  </a:extLst>
                </a:gridCol>
                <a:gridCol w="3280416">
                  <a:extLst>
                    <a:ext uri="{9D8B030D-6E8A-4147-A177-3AD203B41FA5}">
                      <a16:colId xmlns:a16="http://schemas.microsoft.com/office/drawing/2014/main" val="20001"/>
                    </a:ext>
                  </a:extLst>
                </a:gridCol>
              </a:tblGrid>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32" marR="91432" marT="45736" marB="45736"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タクシー車内サンプリング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1016291">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実施条件</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indent="0" algn="l" defTabSz="914400" rtl="0" eaLnBrk="1" fontAlgn="auto" latinLnBrk="0" hangingPunct="1">
                        <a:lnSpc>
                          <a:spcPct val="130000"/>
                        </a:lnSpc>
                        <a:spcBef>
                          <a:spcPts val="0"/>
                        </a:spcBef>
                        <a:spcAft>
                          <a:spcPts val="0"/>
                        </a:spcAft>
                        <a:buClrTx/>
                        <a:buSzTx/>
                        <a:buFontTx/>
                        <a:buNone/>
                        <a:tabLst/>
                        <a:defRPr/>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Tokyo Prime </a:t>
                      </a: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での連続</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2</a:t>
                      </a: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週間以上の広告出稿</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marL="0" marR="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全台配信もしくは東京指定配信必須</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719893">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サンプリング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タクシー台数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東京都内を走る日本交通タクシー</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150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台</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東京都内以外は不可</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9934">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配布方法</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タクシー乗務員からの手渡し配布</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659902">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baseline="0">
                          <a:solidFill>
                            <a:schemeClr val="bg1"/>
                          </a:solidFill>
                          <a:latin typeface="游明朝" panose="02020400000000000000" pitchFamily="18" charset="-128"/>
                          <a:ea typeface="游明朝" panose="02020400000000000000" pitchFamily="18" charset="-128"/>
                          <a:cs typeface="Yu Mincho" charset="-128"/>
                        </a:rPr>
                        <a:t>配布単価</a:t>
                      </a:r>
                      <a:r>
                        <a:rPr kumimoji="1" lang="ja-JP" altLang="en-US" sz="800" b="0" i="0" baseline="0">
                          <a:solidFill>
                            <a:schemeClr val="bg1"/>
                          </a:solidFill>
                          <a:latin typeface="游明朝" panose="02020400000000000000" pitchFamily="18" charset="-128"/>
                          <a:ea typeface="游明朝" panose="02020400000000000000" pitchFamily="18" charset="-128"/>
                          <a:cs typeface="Yu Mincho" charset="-128"/>
                        </a:rPr>
                        <a:t>（税抜き）</a:t>
                      </a:r>
                      <a:r>
                        <a:rPr kumimoji="1" lang="en-US" altLang="ja-JP" sz="800" b="0" i="0" baseline="0" dirty="0">
                          <a:solidFill>
                            <a:schemeClr val="bg1"/>
                          </a:solidFill>
                          <a:latin typeface="游明朝" panose="02020400000000000000" pitchFamily="18" charset="-128"/>
                          <a:ea typeface="游明朝" panose="02020400000000000000" pitchFamily="18" charset="-128"/>
                          <a:cs typeface="Yu Mincho" charset="-128"/>
                        </a:rPr>
                        <a:t> </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オールターゲット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@60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円</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料金は手数料が含まれたグロス金額です</a:t>
                      </a: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54030">
                <a:tc>
                  <a:txBody>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配布個数</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454030">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配布期間</a:t>
                      </a: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10,000</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個 配布あたり</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 2</a:t>
                      </a:r>
                      <a:r>
                        <a:rPr kumimoji="1" lang="ja-JP" altLang="en-US" sz="1000" b="0" i="0">
                          <a:solidFill>
                            <a:srgbClr val="113766"/>
                          </a:solidFill>
                          <a:latin typeface="游明朝" panose="02020400000000000000" pitchFamily="18" charset="-128"/>
                          <a:ea typeface="游明朝" panose="02020400000000000000" pitchFamily="18" charset="-128"/>
                          <a:cs typeface="Yu Mincho" charset="-128"/>
                        </a:rPr>
                        <a:t>週間</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550548">
                <a:tc>
                  <a:txBody>
                    <a:bodyPr/>
                    <a:lstStyle/>
                    <a:p>
                      <a:pPr>
                        <a:lnSpc>
                          <a:spcPct val="130000"/>
                        </a:lnSpc>
                      </a:pPr>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枠数</a:t>
                      </a:r>
                      <a:endParaRPr kumimoji="1" lang="en-US" altLang="ja-JP" sz="1100" b="0" i="0" dirty="0">
                        <a:solidFill>
                          <a:schemeClr val="bg1"/>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30000"/>
                        </a:lnSpc>
                      </a:pP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各週 </a:t>
                      </a:r>
                      <a:r>
                        <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枠</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p>
                      <a:pPr>
                        <a:lnSpc>
                          <a:spcPct val="130000"/>
                        </a:lnSpc>
                      </a:pPr>
                      <a:r>
                        <a:rPr kumimoji="1" lang="ja-JP" altLang="en-US" sz="1000" b="0" i="0" dirty="0">
                          <a:solidFill>
                            <a:srgbClr val="113766"/>
                          </a:solidFill>
                          <a:latin typeface="游明朝" panose="02020400000000000000" pitchFamily="18" charset="-128"/>
                          <a:ea typeface="游明朝" panose="02020400000000000000" pitchFamily="18" charset="-128"/>
                          <a:cs typeface="Yu Mincho" charset="-128"/>
                        </a:rPr>
                        <a:t>空き枠状況は営業担当までお問合せください</a:t>
                      </a:r>
                      <a:endParaRPr kumimoji="1" lang="en-US" altLang="ja-JP" sz="1000" b="0" i="0" dirty="0">
                        <a:solidFill>
                          <a:srgbClr val="113766"/>
                        </a:solidFill>
                        <a:latin typeface="游明朝" panose="02020400000000000000" pitchFamily="18" charset="-128"/>
                        <a:ea typeface="游明朝" panose="02020400000000000000" pitchFamily="18" charset="-128"/>
                        <a:cs typeface="Yu Mincho" charset="-128"/>
                      </a:endParaRPr>
                    </a:p>
                  </a:txBody>
                  <a:tcPr marL="91432" marR="91432" marT="45736" marB="45736" anchor="ctr">
                    <a:lnL w="1905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62491" name="テキスト ボックス 13">
            <a:extLst>
              <a:ext uri="{FF2B5EF4-FFF2-40B4-BE49-F238E27FC236}">
                <a16:creationId xmlns:a16="http://schemas.microsoft.com/office/drawing/2014/main" id="{F920195A-311F-44DB-B435-1191DC8E8559}"/>
              </a:ext>
            </a:extLst>
          </p:cNvPr>
          <p:cNvSpPr txBox="1">
            <a:spLocks noChangeArrowheads="1"/>
          </p:cNvSpPr>
          <p:nvPr/>
        </p:nvSpPr>
        <p:spPr bwMode="auto">
          <a:xfrm>
            <a:off x="5454650" y="2476500"/>
            <a:ext cx="45593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 納品規定</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・営業所のキャパシティに鑑みて、</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営業所あたり</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週間に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個までの納品といたします（</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個配布の場合は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2</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営業所に</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個ずつの納品となります）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・配布開始</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5</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営業日前までに配布物を指定の営業所までお送りください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・アッセンブリはできませんので、指定場所にサンプリングできる状態で納品ください。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注意事項</a:t>
            </a:r>
            <a:endParaRPr lang="en-US" altLang="ja-JP" sz="9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配信期間によっては</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10,000</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個以上の配布も可能ですので、詳しくは担当営業にお問い合わせください。</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・運行に支障の無い範囲でサンプリングを実施致します。場合によっては配布数に満たない場合もござ</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いますのでご了承ください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返金なし、製品は弊社負担にて廃棄</a:t>
            </a:r>
            <a:r>
              <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a:t>
            </a: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・男性、女性以外のターゲティングはできません。</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・配送費は広告主様負担にてお願いいたします。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に関して当社が第三者よりクレーム、請求等を受けた場合、広告主様の責任および費用において、当該クレーム、請求等に対応するものとします。また、配布物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endParaRPr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700">
                <a:solidFill>
                  <a:srgbClr val="4D4D4C"/>
                </a:solidFill>
                <a:latin typeface="游明朝" panose="02020400000000000000" pitchFamily="18" charset="-128"/>
                <a:ea typeface="游明朝" panose="02020400000000000000" pitchFamily="18" charset="-128"/>
                <a:cs typeface="メイリオ" panose="020B0604030504040204" pitchFamily="50" charset="-128"/>
              </a:rPr>
              <a:t>・社会的要因により配布物が当社の裁量において不適切とみなされる事情が発生した場合、車内サンプリングの履行契約が成立した後またはサンプリングが開始された後においても、当社の裁量において、広告主様に対する債務不履行責任、損害賠償責任等の一切の法的責任を負うことなく、広告主様より受注しております。サンプリング業務の全部または一部の掲載を直ちに停止、中断、または中止できるものとします。</a:t>
            </a:r>
            <a:endParaRPr kumimoji="1" lang="en-US" altLang="ja-JP" sz="7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2" name="テキスト ボックス 13">
            <a:extLst>
              <a:ext uri="{FF2B5EF4-FFF2-40B4-BE49-F238E27FC236}">
                <a16:creationId xmlns:a16="http://schemas.microsoft.com/office/drawing/2014/main" id="{9034D52C-4214-4484-B38C-1922728C3969}"/>
              </a:ext>
            </a:extLst>
          </p:cNvPr>
          <p:cNvSpPr txBox="1">
            <a:spLocks noChangeArrowheads="1"/>
          </p:cNvSpPr>
          <p:nvPr/>
        </p:nvSpPr>
        <p:spPr bwMode="auto">
          <a:xfrm>
            <a:off x="5456238" y="1019175"/>
            <a:ext cx="27241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NG</a:t>
            </a:r>
            <a:r>
              <a:rPr kumimoji="1" lang="ja-JP" altLang="en-US"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rPr>
              <a:t>配布物</a:t>
            </a:r>
            <a:endParaRPr kumimoji="1" lang="en-US" altLang="ja-JP" sz="1000" b="1">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・チラシ</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・パンフレット</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・ティッシュ</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・ノベルティ類</a:t>
            </a:r>
            <a:endParaRPr kumimoji="1"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・冷蔵保存が必要な食品、飲料</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・車内美化に影響を与える食品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 </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（ポテトチップスなど）</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3" name="テキスト ボックス 13">
            <a:extLst>
              <a:ext uri="{FF2B5EF4-FFF2-40B4-BE49-F238E27FC236}">
                <a16:creationId xmlns:a16="http://schemas.microsoft.com/office/drawing/2014/main" id="{81B59E51-42B5-421A-A8FA-4FB530F5ADA3}"/>
              </a:ext>
            </a:extLst>
          </p:cNvPr>
          <p:cNvSpPr txBox="1">
            <a:spLocks noChangeArrowheads="1"/>
          </p:cNvSpPr>
          <p:nvPr/>
        </p:nvSpPr>
        <p:spPr bwMode="auto">
          <a:xfrm>
            <a:off x="7035800" y="1227138"/>
            <a:ext cx="2724150"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・酒類、アルコール飲料（ノンアルコール飲料含む）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・においが強いもの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・容積が著しく大きいもの（都度ご相談ください）</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・医薬品、医薬部外品</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・たばこ、電子たばこ（</a:t>
            </a:r>
            <a:r>
              <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VAPER</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含む）</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a:p>
            <a:pPr eaLnBrk="1" hangingPunct="1">
              <a:lnSpc>
                <a:spcPct val="130000"/>
              </a:lnSpc>
            </a:pPr>
            <a:r>
              <a:rPr kumimoji="1"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・その他弊社が</a:t>
            </a:r>
            <a:r>
              <a:rPr lang="ja-JP" altLang="en-US" sz="800">
                <a:solidFill>
                  <a:srgbClr val="4D4D4C"/>
                </a:solidFill>
                <a:latin typeface="游明朝" panose="02020400000000000000" pitchFamily="18" charset="-128"/>
                <a:ea typeface="游明朝" panose="02020400000000000000" pitchFamily="18" charset="-128"/>
                <a:cs typeface="メイリオ" panose="020B0604030504040204" pitchFamily="50" charset="-128"/>
              </a:rPr>
              <a:t>不可と判断したもの</a:t>
            </a:r>
            <a:endParaRPr lang="en-US" altLang="ja-JP" sz="800">
              <a:solidFill>
                <a:srgbClr val="4D4D4C"/>
              </a:solidFill>
              <a:latin typeface="游明朝" panose="02020400000000000000" pitchFamily="18" charset="-128"/>
              <a:ea typeface="游明朝" panose="02020400000000000000" pitchFamily="18" charset="-128"/>
              <a:cs typeface="メイリオ" panose="020B0604030504040204" pitchFamily="50" charset="-128"/>
            </a:endParaRPr>
          </a:p>
        </p:txBody>
      </p:sp>
      <p:sp>
        <p:nvSpPr>
          <p:cNvPr id="62494" name="正方形/長方形 8">
            <a:extLst>
              <a:ext uri="{FF2B5EF4-FFF2-40B4-BE49-F238E27FC236}">
                <a16:creationId xmlns:a16="http://schemas.microsoft.com/office/drawing/2014/main" id="{1DAF5A7B-89D5-46AB-82B8-DCADF4176A9D}"/>
              </a:ext>
            </a:extLst>
          </p:cNvPr>
          <p:cNvSpPr>
            <a:spLocks noChangeArrowheads="1"/>
          </p:cNvSpPr>
          <p:nvPr/>
        </p:nvSpPr>
        <p:spPr bwMode="auto">
          <a:xfrm>
            <a:off x="468313" y="306388"/>
            <a:ext cx="7485062"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ja-JP" sz="1300" b="1">
                <a:solidFill>
                  <a:srgbClr val="595959"/>
                </a:solidFill>
                <a:latin typeface="游明朝 Demibold" panose="02020600000000000000" pitchFamily="18" charset="-128"/>
                <a:ea typeface="游明朝 Demibold" panose="02020600000000000000" pitchFamily="18" charset="-128"/>
              </a:rPr>
              <a:t>Tokyo Prime </a:t>
            </a:r>
            <a:r>
              <a:rPr lang="ja-JP" altLang="en-US" sz="1300" b="1">
                <a:solidFill>
                  <a:srgbClr val="595959"/>
                </a:solidFill>
                <a:latin typeface="游明朝 Demibold" panose="02020600000000000000" pitchFamily="18" charset="-128"/>
                <a:ea typeface="游明朝 Demibold" panose="02020600000000000000" pitchFamily="18" charset="-128"/>
              </a:rPr>
              <a:t>での広告掲載と同時に、格式があり高級感のある日本交通のタクシー車内で</a:t>
            </a:r>
            <a:endParaRPr lang="en-US" altLang="ja-JP" sz="1300" b="1">
              <a:solidFill>
                <a:srgbClr val="595959"/>
              </a:solidFill>
              <a:latin typeface="游明朝 Demibold" panose="02020600000000000000" pitchFamily="18" charset="-128"/>
              <a:ea typeface="游明朝 Demibold" panose="02020600000000000000" pitchFamily="18" charset="-128"/>
            </a:endParaRP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商品をサンプリングできるメニューです。</a:t>
            </a:r>
          </a:p>
        </p:txBody>
      </p:sp>
      <p:sp>
        <p:nvSpPr>
          <p:cNvPr id="62495" name="タイトル 2">
            <a:extLst>
              <a:ext uri="{FF2B5EF4-FFF2-40B4-BE49-F238E27FC236}">
                <a16:creationId xmlns:a16="http://schemas.microsoft.com/office/drawing/2014/main" id="{32DF6381-8A23-4F85-9088-1E8537510BAB}"/>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タクシー車内サンプリング オプション</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図 5">
            <a:extLst>
              <a:ext uri="{FF2B5EF4-FFF2-40B4-BE49-F238E27FC236}">
                <a16:creationId xmlns:a16="http://schemas.microsoft.com/office/drawing/2014/main" id="{4F6EDCA9-4835-46AE-9176-D4B09FF7E6F6}"/>
              </a:ext>
            </a:extLst>
          </p:cNvPr>
          <p:cNvSpPr>
            <a:spLocks noChangeAspect="1" noChangeArrowheads="1"/>
          </p:cNvSpPr>
          <p:nvPr/>
        </p:nvSpPr>
        <p:spPr bwMode="auto">
          <a:xfrm>
            <a:off x="-744538" y="-171450"/>
            <a:ext cx="10388601"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375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dirty="0">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dirty="0">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latin typeface="游明朝 Demibold" panose="02020600000000000000" pitchFamily="18" charset="-128"/>
                <a:ea typeface="游明朝 Demibold" panose="02020600000000000000" pitchFamily="18" charset="-128"/>
              </a:rPr>
              <a:t>広告効果検証オプション</a:t>
            </a:r>
          </a:p>
        </p:txBody>
      </p:sp>
      <p:sp>
        <p:nvSpPr>
          <p:cNvPr id="63498" name="図 5">
            <a:extLst>
              <a:ext uri="{FF2B5EF4-FFF2-40B4-BE49-F238E27FC236}">
                <a16:creationId xmlns:a16="http://schemas.microsoft.com/office/drawing/2014/main" id="{C4929348-B040-4CE1-99A3-BAAC8062162F}"/>
              </a:ext>
            </a:extLst>
          </p:cNvPr>
          <p:cNvSpPr>
            <a:spLocks noChangeAspect="1" noChangeArrowheads="1"/>
          </p:cNvSpPr>
          <p:nvPr/>
        </p:nvSpPr>
        <p:spPr bwMode="auto">
          <a:xfrm>
            <a:off x="-592138" y="-166688"/>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63499" name="図 5">
            <a:extLst>
              <a:ext uri="{FF2B5EF4-FFF2-40B4-BE49-F238E27FC236}">
                <a16:creationId xmlns:a16="http://schemas.microsoft.com/office/drawing/2014/main" id="{00FD2DA3-34BD-4380-9837-3607F1817399}"/>
              </a:ext>
            </a:extLst>
          </p:cNvPr>
          <p:cNvSpPr>
            <a:spLocks noChangeAspect="1" noChangeArrowheads="1"/>
          </p:cNvSpPr>
          <p:nvPr/>
        </p:nvSpPr>
        <p:spPr bwMode="auto">
          <a:xfrm>
            <a:off x="-439738" y="-182563"/>
            <a:ext cx="10388601" cy="468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63500" name="図 3">
            <a:extLst>
              <a:ext uri="{FF2B5EF4-FFF2-40B4-BE49-F238E27FC236}">
                <a16:creationId xmlns:a16="http://schemas.microsoft.com/office/drawing/2014/main" id="{3410F7CE-89BB-4651-9CFF-4C2D1111BC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4538" y="-185738"/>
            <a:ext cx="10388601" cy="469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66563" name="図 1">
            <a:extLst>
              <a:ext uri="{FF2B5EF4-FFF2-40B4-BE49-F238E27FC236}">
                <a16:creationId xmlns:a16="http://schemas.microsoft.com/office/drawing/2014/main" id="{533747BA-FC28-44AC-9649-AC104C0BF7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15263" y="874713"/>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図 3">
            <a:extLst>
              <a:ext uri="{FF2B5EF4-FFF2-40B4-BE49-F238E27FC236}">
                <a16:creationId xmlns:a16="http://schemas.microsoft.com/office/drawing/2014/main" id="{0D975932-8F4A-438F-85D2-7198BF1804E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6288" y="933450"/>
            <a:ext cx="5230812"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a:solidFill>
                  <a:srgbClr val="5D6EB3"/>
                </a:solidFill>
                <a:latin typeface="游明朝" panose="02020400000000000000" pitchFamily="18" charset="-128"/>
                <a:ea typeface="游明朝" panose="02020400000000000000" pitchFamily="18" charset="-128"/>
              </a:rPr>
              <a:t> </a:t>
            </a:r>
            <a:br>
              <a:rPr lang="en-US" altLang="ja-JP" sz="1000" b="1">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48" name="正方形/長方形 50">
            <a:extLst>
              <a:ext uri="{FF2B5EF4-FFF2-40B4-BE49-F238E27FC236}">
                <a16:creationId xmlns:a16="http://schemas.microsoft.com/office/drawing/2014/main" id="{260719F8-6AF5-4290-B9CF-8C3C3D3584D9}"/>
              </a:ext>
            </a:extLst>
          </p:cNvPr>
          <p:cNvSpPr/>
          <p:nvPr/>
        </p:nvSpPr>
        <p:spPr>
          <a:xfrm>
            <a:off x="773113" y="94456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4275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dirty="0">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dirty="0">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dirty="0">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dirty="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dirty="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dirty="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840288" y="3836988"/>
            <a:ext cx="1219200"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5986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19129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4371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3177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grpSp>
        <p:nvGrpSpPr>
          <p:cNvPr id="66586" name="グループ化 1">
            <a:extLst>
              <a:ext uri="{FF2B5EF4-FFF2-40B4-BE49-F238E27FC236}">
                <a16:creationId xmlns:a16="http://schemas.microsoft.com/office/drawing/2014/main" id="{442BC35E-BED4-4727-9F34-7AC8BA5210BD}"/>
              </a:ext>
            </a:extLst>
          </p:cNvPr>
          <p:cNvGrpSpPr>
            <a:grpSpLocks/>
          </p:cNvGrpSpPr>
          <p:nvPr/>
        </p:nvGrpSpPr>
        <p:grpSpPr bwMode="auto">
          <a:xfrm>
            <a:off x="7815263" y="3079750"/>
            <a:ext cx="2314575" cy="1444625"/>
            <a:chOff x="7815263" y="2945191"/>
            <a:chExt cx="2314120" cy="1444219"/>
          </a:xfrm>
        </p:grpSpPr>
        <p:pic>
          <p:nvPicPr>
            <p:cNvPr id="66589" name="図 29">
              <a:extLst>
                <a:ext uri="{FF2B5EF4-FFF2-40B4-BE49-F238E27FC236}">
                  <a16:creationId xmlns:a16="http://schemas.microsoft.com/office/drawing/2014/main" id="{28EB08FD-4441-4660-82EF-F6621E5B0BF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90" name="Picture 4" descr="https://i.gyazo.com/3afd60f5b263a9deee16ae65ca9d29a5.jpg">
              <a:extLst>
                <a:ext uri="{FF2B5EF4-FFF2-40B4-BE49-F238E27FC236}">
                  <a16:creationId xmlns:a16="http://schemas.microsoft.com/office/drawing/2014/main" id="{73E81ABA-0550-4385-A9C8-B8AB3F10064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1">
            <a:extLst>
              <a:ext uri="{FF2B5EF4-FFF2-40B4-BE49-F238E27FC236}">
                <a16:creationId xmlns:a16="http://schemas.microsoft.com/office/drawing/2014/main" id="{E5C7BD89-DBFF-473D-8C8A-1FF9AC81AD20}"/>
              </a:ext>
            </a:extLst>
          </p:cNvPr>
          <p:cNvSpPr/>
          <p:nvPr/>
        </p:nvSpPr>
        <p:spPr>
          <a:xfrm>
            <a:off x="1189038" y="4267200"/>
            <a:ext cx="2670175" cy="554038"/>
          </a:xfrm>
          <a:prstGeom prst="rect">
            <a:avLst/>
          </a:prstGeom>
        </p:spPr>
        <p:txBody>
          <a:bodyPr>
            <a:spAutoFit/>
          </a:bodyPr>
          <a:lstStyle/>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ビジネスニュース</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ライフ・スタイル</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68611" name="Text Box 7">
            <a:extLst>
              <a:ext uri="{FF2B5EF4-FFF2-40B4-BE49-F238E27FC236}">
                <a16:creationId xmlns:a16="http://schemas.microsoft.com/office/drawing/2014/main" id="{9A78842A-587C-4EA7-BF94-8F4F45D63846}"/>
              </a:ext>
            </a:extLst>
          </p:cNvPr>
          <p:cNvSpPr txBox="1">
            <a:spLocks noChangeArrowheads="1"/>
          </p:cNvSpPr>
          <p:nvPr/>
        </p:nvSpPr>
        <p:spPr bwMode="auto">
          <a:xfrm>
            <a:off x="6962775" y="3895725"/>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Bef>
                <a:spcPct val="50000"/>
              </a:spcBef>
            </a:pPr>
            <a:r>
              <a:rPr lang="ja-JP" altLang="en-US" sz="1400" b="1">
                <a:solidFill>
                  <a:srgbClr val="595959"/>
                </a:solidFill>
                <a:latin typeface="游明朝" panose="02020400000000000000" pitchFamily="18" charset="-128"/>
                <a:ea typeface="游明朝" panose="02020400000000000000" pitchFamily="18" charset="-128"/>
              </a:rPr>
              <a:t>自社広告</a:t>
            </a:r>
          </a:p>
        </p:txBody>
      </p:sp>
      <p:sp>
        <p:nvSpPr>
          <p:cNvPr id="74758" name="正方形/長方形 13">
            <a:extLst>
              <a:ext uri="{FF2B5EF4-FFF2-40B4-BE49-F238E27FC236}">
                <a16:creationId xmlns:a16="http://schemas.microsoft.com/office/drawing/2014/main" id="{9DF4CDBF-D8A1-4DBC-A934-CD73EC8CEF5A}"/>
              </a:ext>
            </a:extLst>
          </p:cNvPr>
          <p:cNvSpPr>
            <a:spLocks noChangeArrowheads="1"/>
          </p:cNvSpPr>
          <p:nvPr/>
        </p:nvSpPr>
        <p:spPr bwMode="auto">
          <a:xfrm>
            <a:off x="6515100" y="4297363"/>
            <a:ext cx="3624263" cy="554037"/>
          </a:xfrm>
          <a:prstGeom prst="rect">
            <a:avLst/>
          </a:prstGeom>
          <a:noFill/>
          <a:ln>
            <a:noFill/>
          </a:ln>
        </p:spPr>
        <p:txBody>
          <a:bodyPr>
            <a:spAutoFit/>
          </a:bodyPr>
          <a:lstStyle>
            <a:lvl1pPr marL="342900" indent="-342900">
              <a:defRPr>
                <a:solidFill>
                  <a:schemeClr val="tx1"/>
                </a:solidFill>
                <a:latin typeface="Cambria" panose="02040503050406030204" pitchFamily="18" charset="0"/>
              </a:defRPr>
            </a:lvl1pPr>
            <a:lvl2pPr marL="685800" indent="-22860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Wallet</a:t>
            </a:r>
          </a:p>
          <a:p>
            <a:pPr marL="457200" lvl="1" indent="0" eaLnBrk="1" hangingPunct="1">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JapanTaxi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タブレット</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marL="457200" lvl="1" indent="0" eaLnBrk="1" hangingPunct="1">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タクシー会社自社広告</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0" name="正方形/長方形 1">
            <a:extLst>
              <a:ext uri="{FF2B5EF4-FFF2-40B4-BE49-F238E27FC236}">
                <a16:creationId xmlns:a16="http://schemas.microsoft.com/office/drawing/2014/main" id="{D45B78D0-C746-4953-9F50-F705E1F688D1}"/>
              </a:ext>
            </a:extLst>
          </p:cNvPr>
          <p:cNvSpPr/>
          <p:nvPr/>
        </p:nvSpPr>
        <p:spPr>
          <a:xfrm>
            <a:off x="2341563" y="4275138"/>
            <a:ext cx="3625850" cy="1323439"/>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Forbes JAPAN</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Fasu</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Discover Japan</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HILLS LIFE DAILY</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GINZA SIX</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rPr>
              <a:t>エディターズ</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Tokyo Prime Voice</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more 1 meter </a:t>
            </a:r>
          </a:p>
        </p:txBody>
      </p:sp>
      <p:grpSp>
        <p:nvGrpSpPr>
          <p:cNvPr id="68614" name="グループ化 2">
            <a:extLst>
              <a:ext uri="{FF2B5EF4-FFF2-40B4-BE49-F238E27FC236}">
                <a16:creationId xmlns:a16="http://schemas.microsoft.com/office/drawing/2014/main" id="{1AC3D87E-D9D5-4868-96AC-174423174171}"/>
              </a:ext>
            </a:extLst>
          </p:cNvPr>
          <p:cNvGrpSpPr>
            <a:grpSpLocks/>
          </p:cNvGrpSpPr>
          <p:nvPr/>
        </p:nvGrpSpPr>
        <p:grpSpPr bwMode="auto">
          <a:xfrm>
            <a:off x="560388" y="215900"/>
            <a:ext cx="9574212" cy="3563938"/>
            <a:chOff x="560055" y="420712"/>
            <a:chExt cx="9574545" cy="3563938"/>
          </a:xfrm>
        </p:grpSpPr>
        <p:sp>
          <p:nvSpPr>
            <p:cNvPr id="16" name="正方形/長方形 15">
              <a:extLst>
                <a:ext uri="{FF2B5EF4-FFF2-40B4-BE49-F238E27FC236}">
                  <a16:creationId xmlns:a16="http://schemas.microsoft.com/office/drawing/2014/main" id="{578CCBD6-D5DC-4B27-893E-A84B816DE5FE}"/>
                </a:ext>
              </a:extLst>
            </p:cNvPr>
            <p:cNvSpPr/>
            <p:nvPr/>
          </p:nvSpPr>
          <p:spPr>
            <a:xfrm>
              <a:off x="560055" y="420712"/>
              <a:ext cx="9574545" cy="35639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68621" name="図 3">
              <a:extLst>
                <a:ext uri="{FF2B5EF4-FFF2-40B4-BE49-F238E27FC236}">
                  <a16:creationId xmlns:a16="http://schemas.microsoft.com/office/drawing/2014/main" id="{5AA49A8F-4726-4F48-ADD5-5AB3147546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593" y="2266654"/>
              <a:ext cx="2721282"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2" name="図 2">
              <a:extLst>
                <a:ext uri="{FF2B5EF4-FFF2-40B4-BE49-F238E27FC236}">
                  <a16:creationId xmlns:a16="http://schemas.microsoft.com/office/drawing/2014/main" id="{3DD071E8-5BB2-4C25-A6F7-8274684164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93481" y="2266653"/>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3" name="図 4">
              <a:extLst>
                <a:ext uri="{FF2B5EF4-FFF2-40B4-BE49-F238E27FC236}">
                  <a16:creationId xmlns:a16="http://schemas.microsoft.com/office/drawing/2014/main" id="{E46E6439-EDCF-4F88-B197-1084609E70C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22657" y="2266654"/>
              <a:ext cx="2722563" cy="153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4" name="図 10">
              <a:extLst>
                <a:ext uri="{FF2B5EF4-FFF2-40B4-BE49-F238E27FC236}">
                  <a16:creationId xmlns:a16="http://schemas.microsoft.com/office/drawing/2014/main" id="{8DC65861-BD00-4308-AB41-7E516F0F367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30752" y="636385"/>
              <a:ext cx="2706411"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68625" name="図 15">
              <a:extLst>
                <a:ext uri="{FF2B5EF4-FFF2-40B4-BE49-F238E27FC236}">
                  <a16:creationId xmlns:a16="http://schemas.microsoft.com/office/drawing/2014/main" id="{C5A242E0-F25B-4AE8-91CC-CFFC2FDE1C5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54650" y="636385"/>
              <a:ext cx="2703107" cy="152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grpSp>
      <p:sp>
        <p:nvSpPr>
          <p:cNvPr id="68615" name="正方形/長方形 20">
            <a:extLst>
              <a:ext uri="{FF2B5EF4-FFF2-40B4-BE49-F238E27FC236}">
                <a16:creationId xmlns:a16="http://schemas.microsoft.com/office/drawing/2014/main" id="{1E5F65DE-397A-43C8-8D88-5C8EB8EF6BF7}"/>
              </a:ext>
            </a:extLst>
          </p:cNvPr>
          <p:cNvSpPr>
            <a:spLocks noChangeArrowheads="1"/>
          </p:cNvSpPr>
          <p:nvPr/>
        </p:nvSpPr>
        <p:spPr bwMode="auto">
          <a:xfrm>
            <a:off x="1654175" y="3883025"/>
            <a:ext cx="2327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panose="02020400000000000000" pitchFamily="18" charset="-128"/>
                <a:ea typeface="游明朝" panose="02020400000000000000" pitchFamily="18" charset="-128"/>
              </a:rPr>
              <a:t>コンテンツ </a:t>
            </a:r>
            <a:r>
              <a:rPr lang="en-US" altLang="ja-JP" sz="1400" b="1">
                <a:solidFill>
                  <a:srgbClr val="595959"/>
                </a:solidFill>
                <a:latin typeface="游明朝" panose="02020400000000000000" pitchFamily="18" charset="-128"/>
                <a:ea typeface="游明朝" panose="02020400000000000000" pitchFamily="18" charset="-128"/>
              </a:rPr>
              <a:t>(2020</a:t>
            </a:r>
            <a:r>
              <a:rPr lang="ja-JP" altLang="en-US" sz="1400" b="1">
                <a:solidFill>
                  <a:srgbClr val="595959"/>
                </a:solidFill>
                <a:latin typeface="游明朝" panose="02020400000000000000" pitchFamily="18" charset="-128"/>
                <a:ea typeface="游明朝" panose="02020400000000000000" pitchFamily="18" charset="-128"/>
              </a:rPr>
              <a:t>年</a:t>
            </a:r>
            <a:r>
              <a:rPr lang="en-US" altLang="ja-JP" sz="1400" b="1">
                <a:solidFill>
                  <a:srgbClr val="595959"/>
                </a:solidFill>
                <a:latin typeface="游明朝" panose="02020400000000000000" pitchFamily="18" charset="-128"/>
                <a:ea typeface="游明朝" panose="02020400000000000000" pitchFamily="18" charset="-128"/>
              </a:rPr>
              <a:t>10</a:t>
            </a:r>
            <a:r>
              <a:rPr lang="ja-JP" altLang="en-US" sz="1400" b="1">
                <a:solidFill>
                  <a:srgbClr val="595959"/>
                </a:solidFill>
                <a:latin typeface="游明朝" panose="02020400000000000000" pitchFamily="18" charset="-128"/>
                <a:ea typeface="游明朝" panose="02020400000000000000" pitchFamily="18" charset="-128"/>
              </a:rPr>
              <a:t>月</a:t>
            </a:r>
            <a:r>
              <a:rPr lang="en-US" altLang="ja-JP" sz="1400" b="1">
                <a:solidFill>
                  <a:srgbClr val="595959"/>
                </a:solidFill>
                <a:latin typeface="游明朝" panose="02020400000000000000" pitchFamily="18" charset="-128"/>
                <a:ea typeface="游明朝" panose="02020400000000000000" pitchFamily="18" charset="-128"/>
              </a:rPr>
              <a:t>)</a:t>
            </a:r>
            <a:endParaRPr lang="ja-JP" altLang="en-US" sz="1400" b="1">
              <a:solidFill>
                <a:srgbClr val="595959"/>
              </a:solidFill>
              <a:latin typeface="游明朝" panose="02020400000000000000" pitchFamily="18" charset="-128"/>
              <a:ea typeface="游明朝" panose="02020400000000000000" pitchFamily="18" charset="-128"/>
            </a:endParaRPr>
          </a:p>
        </p:txBody>
      </p:sp>
      <p:sp>
        <p:nvSpPr>
          <p:cNvPr id="22" name="正方形/長方形 1">
            <a:extLst>
              <a:ext uri="{FF2B5EF4-FFF2-40B4-BE49-F238E27FC236}">
                <a16:creationId xmlns:a16="http://schemas.microsoft.com/office/drawing/2014/main" id="{2F02C44C-1894-4040-9956-E23CAB0B933F}"/>
              </a:ext>
            </a:extLst>
          </p:cNvPr>
          <p:cNvSpPr/>
          <p:nvPr/>
        </p:nvSpPr>
        <p:spPr>
          <a:xfrm>
            <a:off x="3994150" y="4267200"/>
            <a:ext cx="2670175" cy="1476375"/>
          </a:xfrm>
          <a:prstGeom prst="rect">
            <a:avLst/>
          </a:prstGeom>
        </p:spPr>
        <p:txBody>
          <a:bodyPr>
            <a:spAutoFit/>
          </a:bodyPr>
          <a:lstStyle/>
          <a:p>
            <a:pPr lvl="1" eaLnBrk="1" fontAlgn="auto" hangingPunct="1">
              <a:spcBef>
                <a:spcPts val="0"/>
              </a:spcBef>
              <a:spcAft>
                <a:spcPts val="0"/>
              </a:spcAft>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rPr>
              <a:t>ファッション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rPr>
              <a:t>ビューティ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rPr>
              <a:t>　</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1000" dirty="0">
                <a:solidFill>
                  <a:schemeClr val="tx1">
                    <a:lumMod val="65000"/>
                    <a:lumOff val="35000"/>
                  </a:schemeClr>
                </a:solidFill>
                <a:latin typeface="游明朝" panose="02020400000000000000" pitchFamily="18" charset="-128"/>
                <a:ea typeface="游明朝" panose="02020400000000000000" pitchFamily="18" charset="-128"/>
              </a:rPr>
              <a:t>サイエンス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a:t>
            </a:r>
          </a:p>
          <a:p>
            <a:pPr lvl="1" eaLnBrk="1" fontAlgn="auto" hangingPunct="1">
              <a:spcBef>
                <a:spcPts val="0"/>
              </a:spcBef>
              <a:spcAft>
                <a:spcPts val="0"/>
              </a:spcAft>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rPr>
              <a:t>東京都心部ランドマーク画像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3" name="正方形/長方形 1">
            <a:extLst>
              <a:ext uri="{FF2B5EF4-FFF2-40B4-BE49-F238E27FC236}">
                <a16:creationId xmlns:a16="http://schemas.microsoft.com/office/drawing/2014/main" id="{BE1AE62D-5BB2-4CA9-A5C6-D03AB240FDB3}"/>
              </a:ext>
            </a:extLst>
          </p:cNvPr>
          <p:cNvSpPr/>
          <p:nvPr/>
        </p:nvSpPr>
        <p:spPr>
          <a:xfrm>
            <a:off x="4808538" y="4275138"/>
            <a:ext cx="3625850" cy="1169987"/>
          </a:xfrm>
          <a:prstGeom prst="rect">
            <a:avLst/>
          </a:prstGeom>
        </p:spPr>
        <p:txBody>
          <a:bodyPr>
            <a:spAutoFit/>
          </a:bodyPr>
          <a:lstStyle/>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SPUR.JP</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GQ</a:t>
            </a: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WWD JAPAN.com</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MAQUIA ONLINE</a:t>
            </a:r>
          </a:p>
          <a:p>
            <a:pPr marL="685800" lvl="1" indent="-228600"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endParaRPr>
          </a:p>
          <a:p>
            <a:pPr lvl="1" eaLnBrk="1" fontAlgn="auto" hangingPunct="1">
              <a:spcBef>
                <a:spcPts val="0"/>
              </a:spcBef>
              <a:spcAft>
                <a:spcPts val="0"/>
              </a:spcAft>
              <a:defRPr/>
            </a:pP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 WIRED</a:t>
            </a:r>
          </a:p>
        </p:txBody>
      </p:sp>
      <p:sp>
        <p:nvSpPr>
          <p:cNvPr id="2" name="タイトル 1">
            <a:extLst>
              <a:ext uri="{FF2B5EF4-FFF2-40B4-BE49-F238E27FC236}">
                <a16:creationId xmlns:a16="http://schemas.microsoft.com/office/drawing/2014/main" id="{D82CA3FA-B294-402F-B31F-66ECAF9B07C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広告の合間に、都心のタクシー利用者にとって興味深いコンテンツを掲載しています。</a:t>
            </a:r>
          </a:p>
        </p:txBody>
      </p:sp>
      <p:sp>
        <p:nvSpPr>
          <p:cNvPr id="3" name="テキスト プレースホルダー 2">
            <a:extLst>
              <a:ext uri="{FF2B5EF4-FFF2-40B4-BE49-F238E27FC236}">
                <a16:creationId xmlns:a16="http://schemas.microsoft.com/office/drawing/2014/main" id="{5E5EE210-471D-4D29-8587-71A4606F2C76}"/>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コンテンツとして掲載される内容</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88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お申込み・入稿は掲載開始日の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仮押え・本申込みは「フォームからの依頼のみ有効」かつ「フォームからのリクエスト到着順」で枠決定させていただきます。</a:t>
            </a:r>
            <a:br>
              <a:rPr kumimoji="1" lang="en-US" altLang="ja-JP" sz="800" dirty="0">
                <a:solidFill>
                  <a:srgbClr val="595959"/>
                </a:solidFill>
                <a:latin typeface="游明朝" panose="02020400000000000000" pitchFamily="18" charset="-128"/>
                <a:ea typeface="游明朝" panose="02020400000000000000" pitchFamily="18" charset="-128"/>
              </a:rPr>
            </a:br>
            <a:r>
              <a:rPr kumimoji="1" lang="ja-JP" altLang="en-US" sz="800">
                <a:solidFill>
                  <a:srgbClr val="595959"/>
                </a:solidFill>
                <a:latin typeface="游明朝" panose="02020400000000000000" pitchFamily="18" charset="-128"/>
                <a:ea typeface="游明朝" panose="02020400000000000000" pitchFamily="18" charset="-128"/>
              </a:rPr>
              <a:t>仮押え有効期間は「フォームからの仮押え依頼日を含めて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nvGraphicFramePr>
        <p:xfrm>
          <a:off x="1914525" y="942975"/>
          <a:ext cx="8004175" cy="5207000"/>
        </p:xfrm>
        <a:graphic>
          <a:graphicData uri="http://schemas.openxmlformats.org/drawingml/2006/table">
            <a:tbl>
              <a:tblPr/>
              <a:tblGrid>
                <a:gridCol w="1797050">
                  <a:extLst>
                    <a:ext uri="{9D8B030D-6E8A-4147-A177-3AD203B41FA5}">
                      <a16:colId xmlns:a16="http://schemas.microsoft.com/office/drawing/2014/main" val="20000"/>
                    </a:ext>
                  </a:extLst>
                </a:gridCol>
                <a:gridCol w="6207125">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仮押えが必要な場合、仮押さえ入力フォームよりご依頼ください。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有効期間は「フォームからの仮押え依頼日を含めて</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営業日以内」とし、最終日の</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17</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時に自動解放いたします。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同一広告主による</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回目以降の仮押さえは、有効期間を過ぎたことによる仮押さえの解除から</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5</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2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条件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1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a:t>
                      </a:r>
                      <a:r>
                        <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 ※ </a:t>
                      </a: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仮押さえの際には担当営業に仮押さえ入力フォームの共有をご依頼ください。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申込にあたって、必ず事前にクリエイティブ考査が必要です。</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クリエイティブ考査を通さず申込をいただいても受領することは出来ません。</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600" b="0" i="0" u="none" strike="noStrike" cap="none" normalizeH="0" baseline="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rPr>
                        <a:t>考査はメールでご依頼ください。</a:t>
                      </a:r>
                      <a:endParaRPr kumimoji="1" lang="en-US" altLang="ja-JP" sz="600" b="0" i="0" u="none" strike="noStrike" cap="none" normalizeH="0" baseline="0" dirty="0">
                        <a:ln>
                          <a:noFill/>
                        </a:ln>
                        <a:solidFill>
                          <a:srgbClr val="595959"/>
                        </a:solidFill>
                        <a:effectLst/>
                        <a:latin typeface="游ゴシック" panose="020B0400000000000000" pitchFamily="50" charset="-128"/>
                        <a:ea typeface="游ゴシック" panose="020B0400000000000000" pitchFamily="50"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お申し込み案件入力フォームにてご依頼ください。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6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申込の際には担当営業にお申し込み案件入力フォームの共有をご依頼ください。</a:t>
                      </a:r>
                      <a:endParaRPr kumimoji="1" lang="en-US" altLang="ja-JP" sz="6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游明朝" panose="02020400000000000000" pitchFamily="18" charset="-128"/>
                        <a:ea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Gothic Medium" panose="020B0500000000000000" pitchFamily="34" charset="-128"/>
                          <a:ea typeface="Yu Gothic Medium" panose="020B0500000000000000" pitchFamily="34"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申し込みから掲載開始まで</a:t>
            </a:r>
          </a:p>
          <a:p>
            <a:pPr eaLnBrk="1" hangingPunct="1">
              <a:lnSpc>
                <a:spcPct val="90000"/>
              </a:lnSpc>
              <a:spcBef>
                <a:spcPts val="1100"/>
              </a:spcBef>
              <a:buFont typeface="Arial" panose="020B0604020202020204" pitchFamily="34" charset="0"/>
              <a:buNone/>
            </a:pPr>
            <a:endParaRPr kumimoji="1" lang="ja-JP" altLang="en-US" sz="2000" b="1">
              <a:solidFill>
                <a:srgbClr val="595959"/>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596616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パソコンの画面&#10;&#10;自動的に生成された説明">
            <a:extLst>
              <a:ext uri="{FF2B5EF4-FFF2-40B4-BE49-F238E27FC236}">
                <a16:creationId xmlns:a16="http://schemas.microsoft.com/office/drawing/2014/main" id="{44082F18-7C9D-B44C-8A7E-98ED4D6B35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53363" y="1822446"/>
            <a:ext cx="2323806" cy="5099053"/>
          </a:xfrm>
          <a:prstGeom prst="rect">
            <a:avLst/>
          </a:prstGeom>
          <a:ln>
            <a:noFill/>
          </a:ln>
        </p:spPr>
      </p:pic>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dirty="0">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4" name="Text Box 7">
            <a:extLst>
              <a:ext uri="{FF2B5EF4-FFF2-40B4-BE49-F238E27FC236}">
                <a16:creationId xmlns:a16="http://schemas.microsoft.com/office/drawing/2014/main" id="{44593D5D-5593-49AF-B509-63AA891230D7}"/>
              </a:ext>
            </a:extLst>
          </p:cNvPr>
          <p:cNvSpPr txBox="1">
            <a:spLocks noChangeArrowheads="1"/>
          </p:cNvSpPr>
          <p:nvPr/>
        </p:nvSpPr>
        <p:spPr bwMode="auto">
          <a:xfrm>
            <a:off x="5343525" y="6996113"/>
            <a:ext cx="2211388" cy="2032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6" name="Text Box 7">
            <a:extLst>
              <a:ext uri="{FF2B5EF4-FFF2-40B4-BE49-F238E27FC236}">
                <a16:creationId xmlns:a16="http://schemas.microsoft.com/office/drawing/2014/main" id="{4AD536F0-FB86-42EB-B201-E73BA17F5C67}"/>
              </a:ext>
            </a:extLst>
          </p:cNvPr>
          <p:cNvSpPr txBox="1">
            <a:spLocks noChangeArrowheads="1"/>
          </p:cNvSpPr>
          <p:nvPr/>
        </p:nvSpPr>
        <p:spPr bwMode="auto">
          <a:xfrm>
            <a:off x="5389563" y="1454150"/>
            <a:ext cx="2058573" cy="341313"/>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申込（フォーム）</a:t>
            </a: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750175" y="6997700"/>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2870199" y="1454150"/>
            <a:ext cx="231219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仮押え（フォーム）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2825750" y="6996113"/>
            <a:ext cx="2266156" cy="231774"/>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2159000" cy="4686300"/>
            <a:chOff x="741363" y="1416050"/>
            <a:chExt cx="2159000" cy="4686300"/>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3" y="1771650"/>
              <a:ext cx="2076450" cy="341471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dirty="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243513"/>
              <a:ext cx="207645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743030" y="1822447"/>
            <a:ext cx="2666669" cy="5099053"/>
          </a:xfrm>
          <a:prstGeom prst="rect">
            <a:avLst/>
          </a:prstGeom>
          <a:ln>
            <a:noFill/>
          </a:ln>
        </p:spPr>
      </p:pic>
      <p:pic>
        <p:nvPicPr>
          <p:cNvPr id="5" name="図 4" descr="パソコンの画面&#10;&#10;自動的に生成された説明">
            <a:extLst>
              <a:ext uri="{FF2B5EF4-FFF2-40B4-BE49-F238E27FC236}">
                <a16:creationId xmlns:a16="http://schemas.microsoft.com/office/drawing/2014/main" id="{911B4363-2F78-EE4C-A454-139A26F26FF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74483" y="1822446"/>
            <a:ext cx="2278061" cy="5173667"/>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63" y="-9833"/>
            <a:ext cx="10691813"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398463"/>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785977750"/>
              </p:ext>
            </p:extLst>
          </p:nvPr>
        </p:nvGraphicFramePr>
        <p:xfrm>
          <a:off x="557213" y="827088"/>
          <a:ext cx="9782206" cy="5962163"/>
        </p:xfrm>
        <a:graphic>
          <a:graphicData uri="http://schemas.openxmlformats.org/drawingml/2006/table">
            <a:tbl>
              <a:tblPr/>
              <a:tblGrid>
                <a:gridCol w="1901480">
                  <a:extLst>
                    <a:ext uri="{9D8B030D-6E8A-4147-A177-3AD203B41FA5}">
                      <a16:colId xmlns:a16="http://schemas.microsoft.com/office/drawing/2014/main" val="20000"/>
                    </a:ext>
                  </a:extLst>
                </a:gridCol>
                <a:gridCol w="2163307">
                  <a:extLst>
                    <a:ext uri="{9D8B030D-6E8A-4147-A177-3AD203B41FA5}">
                      <a16:colId xmlns:a16="http://schemas.microsoft.com/office/drawing/2014/main" val="20001"/>
                    </a:ext>
                  </a:extLst>
                </a:gridCol>
                <a:gridCol w="2109766">
                  <a:extLst>
                    <a:ext uri="{9D8B030D-6E8A-4147-A177-3AD203B41FA5}">
                      <a16:colId xmlns:a16="http://schemas.microsoft.com/office/drawing/2014/main" val="20002"/>
                    </a:ext>
                  </a:extLst>
                </a:gridCol>
                <a:gridCol w="1334604">
                  <a:extLst>
                    <a:ext uri="{9D8B030D-6E8A-4147-A177-3AD203B41FA5}">
                      <a16:colId xmlns:a16="http://schemas.microsoft.com/office/drawing/2014/main" val="3141100812"/>
                    </a:ext>
                  </a:extLst>
                </a:gridCol>
                <a:gridCol w="777566">
                  <a:extLst>
                    <a:ext uri="{9D8B030D-6E8A-4147-A177-3AD203B41FA5}">
                      <a16:colId xmlns:a16="http://schemas.microsoft.com/office/drawing/2014/main" val="20004"/>
                    </a:ext>
                  </a:extLst>
                </a:gridCol>
                <a:gridCol w="1495483">
                  <a:extLst>
                    <a:ext uri="{9D8B030D-6E8A-4147-A177-3AD203B41FA5}">
                      <a16:colId xmlns:a16="http://schemas.microsoft.com/office/drawing/2014/main" val="2775711501"/>
                    </a:ext>
                  </a:extLst>
                </a:gridCol>
              </a:tblGrid>
              <a:tr h="28577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a:t>
                      </a:r>
                      <a:endParaRPr kumimoji="1" lang="ja-JP" altLang="en-US" sz="10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5615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1GB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dirty="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は動画の代わりに静止画を入稿することも可能</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規定は以下の通り</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dirty="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4009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10003"/>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71629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132591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動画広告をセットで掲載する場合の動画、もしくは静止画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Collaboration Video Ads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のみ</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 </a:t>
                      </a:r>
                      <a:r>
                        <a:rPr kumimoji="1" lang="en-US" altLang="ja-JP" sz="9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BrandedContents</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Branded Contents </a:t>
                      </a:r>
                      <a:r>
                        <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契約の成立（申込メール送付）後、広告主様の都合で広告配信を変更する場合、</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（申込メール送付時点）</a:t>
            </a:r>
            <a:r>
              <a:rPr lang="en-US" altLang="zh-TW" sz="800">
                <a:solidFill>
                  <a:srgbClr val="4D4D4C"/>
                </a:solidFill>
                <a:latin typeface="游明朝" panose="02020400000000000000" pitchFamily="18" charset="-128"/>
                <a:ea typeface="游明朝" panose="02020400000000000000" pitchFamily="18" charset="-128"/>
              </a:rPr>
              <a:t>〜</a:t>
            </a: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a:solidFill>
                  <a:srgbClr val="4D4D4C"/>
                </a:solidFill>
                <a:latin typeface="游明朝" panose="02020400000000000000" pitchFamily="18" charset="-128"/>
                <a:ea typeface="游明朝" panose="02020400000000000000" pitchFamily="18" charset="-128"/>
              </a:rPr>
              <a:t>配信開始</a:t>
            </a:r>
            <a:r>
              <a:rPr lang="en-US" altLang="zh-TW" sz="800">
                <a:solidFill>
                  <a:srgbClr val="4D4D4C"/>
                </a:solidFill>
                <a:latin typeface="游明朝" panose="02020400000000000000" pitchFamily="18" charset="-128"/>
                <a:ea typeface="游明朝" panose="02020400000000000000" pitchFamily="18" charset="-128"/>
              </a:rPr>
              <a:t>20</a:t>
            </a:r>
            <a:r>
              <a:rPr lang="zh-TW" altLang="en-US" sz="800">
                <a:solidFill>
                  <a:srgbClr val="4D4D4C"/>
                </a:solidFill>
                <a:latin typeface="游明朝" panose="02020400000000000000" pitchFamily="18" charset="-128"/>
                <a:ea typeface="游明朝" panose="02020400000000000000" pitchFamily="18" charset="-128"/>
              </a:rPr>
              <a:t>営業日前</a:t>
            </a:r>
            <a:r>
              <a:rPr lang="en-US" altLang="zh-TW" sz="800">
                <a:solidFill>
                  <a:srgbClr val="4D4D4C"/>
                </a:solidFill>
                <a:latin typeface="游明朝" panose="02020400000000000000" pitchFamily="18" charset="-128"/>
                <a:ea typeface="游明朝" panose="02020400000000000000" pitchFamily="18" charset="-128"/>
              </a:rPr>
              <a:t>〜11</a:t>
            </a:r>
            <a:r>
              <a:rPr lang="zh-TW" altLang="en-US" sz="80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お申込み頂いた枠と週ごとに算出いたします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配信開始月での一括請求となります。請求書記載の支払期日までに、請求書記載の銀行口座に振り込みをお願いします。なお、振込手数料は広告主様の負担といたします。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とさせて頂きます。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電子メールにデータを添付し、指定の宛先まで入稿願います。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担当営業にご相談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程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10691813" cy="605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a:solidFill>
                <a:srgbClr val="4D4D4C"/>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a:solidFill>
                  <a:srgbClr val="4D4D4C"/>
                </a:solidFill>
                <a:latin typeface="游明朝 Demibold" panose="02020600000000000000" pitchFamily="18" charset="-128"/>
                <a:ea typeface="游明朝 Demibold" panose="02020600000000000000" pitchFamily="18" charset="-128"/>
              </a:rPr>
              <a:t>5. </a:t>
            </a:r>
            <a:r>
              <a:rPr lang="ja-JP" altLang="en-US" sz="1000" b="1">
                <a:solidFill>
                  <a:srgbClr val="4D4D4C"/>
                </a:solidFill>
                <a:latin typeface="游明朝 Demibold" panose="02020600000000000000" pitchFamily="18" charset="-128"/>
                <a:ea typeface="游明朝 Demibold" panose="02020600000000000000" pitchFamily="18" charset="-128"/>
              </a:rPr>
              <a:t>掲載停止について</a:t>
            </a:r>
            <a:endParaRPr lang="ja-JP" altLang="ja-JP" sz="1000" b="1">
              <a:solidFill>
                <a:srgbClr val="4D4D4C"/>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rgbClr val="4D4D4C"/>
                </a:solidFill>
                <a:latin typeface="游明朝" panose="02020400000000000000" pitchFamily="18" charset="-128"/>
                <a:ea typeface="游明朝" panose="02020400000000000000" pitchFamily="18" charset="-128"/>
              </a:rPr>
              <a:t>について</a:t>
            </a:r>
            <a:r>
              <a:rPr lang="ja-JP" altLang="en-US" sz="800">
                <a:solidFill>
                  <a:srgbClr val="4D4D4C"/>
                </a:solidFill>
                <a:latin typeface="游明朝" panose="02020400000000000000" pitchFamily="18" charset="-128"/>
                <a:ea typeface="游明朝" panose="02020400000000000000" pitchFamily="18" charset="-128"/>
              </a:rPr>
              <a:t>掲載ガイドライン等に従って</a:t>
            </a:r>
            <a:r>
              <a:rPr lang="ja-JP" altLang="ja-JP" sz="800">
                <a:solidFill>
                  <a:srgbClr val="4D4D4C"/>
                </a:solidFill>
                <a:latin typeface="游明朝" panose="02020400000000000000" pitchFamily="18" charset="-128"/>
                <a:ea typeface="游明朝" panose="02020400000000000000" pitchFamily="18" charset="-128"/>
              </a:rPr>
              <a:t>当社所定の審査</a:t>
            </a:r>
            <a:r>
              <a:rPr lang="ja-JP" altLang="en-US" sz="800">
                <a:solidFill>
                  <a:srgbClr val="4D4D4C"/>
                </a:solidFill>
                <a:latin typeface="游明朝" panose="02020400000000000000" pitchFamily="18" charset="-128"/>
                <a:ea typeface="游明朝" panose="02020400000000000000" pitchFamily="18" charset="-128"/>
              </a:rPr>
              <a:t>をした後においても、</a:t>
            </a:r>
            <a:r>
              <a:rPr lang="en-US" altLang="ja-JP" sz="80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a:solidFill>
                  <a:srgbClr val="4D4D4C"/>
                </a:solidFill>
                <a:latin typeface="游明朝" panose="02020400000000000000" pitchFamily="18" charset="-128"/>
                <a:ea typeface="游明朝" panose="02020400000000000000" pitchFamily="18" charset="-128"/>
              </a:rPr>
              <a:t>(2)</a:t>
            </a:r>
            <a:r>
              <a:rPr lang="ja-JP" altLang="en-US" sz="800">
                <a:solidFill>
                  <a:srgbClr val="4D4D4C"/>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a:solidFill>
                  <a:srgbClr val="4D4D4C"/>
                </a:solidFill>
                <a:latin typeface="游明朝" panose="02020400000000000000" pitchFamily="18" charset="-128"/>
                <a:ea typeface="游明朝" panose="02020400000000000000" pitchFamily="18" charset="-128"/>
              </a:rPr>
              <a:t>(3)</a:t>
            </a:r>
            <a:r>
              <a:rPr lang="ja-JP" altLang="en-US" sz="800">
                <a:solidFill>
                  <a:srgbClr val="4D4D4C"/>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rgbClr val="4D4D4C"/>
                </a:solidFill>
                <a:latin typeface="游明朝" panose="02020400000000000000" pitchFamily="18" charset="-128"/>
                <a:ea typeface="游明朝" panose="02020400000000000000" pitchFamily="18" charset="-128"/>
              </a:rPr>
              <a:t>の掲載を</a:t>
            </a:r>
            <a:r>
              <a:rPr lang="ja-JP" altLang="en-US" sz="800">
                <a:solidFill>
                  <a:srgbClr val="4D4D4C"/>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79375"/>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dirty="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図 4" descr="車, 屋内, 座る, コンピュータ が含まれている画像&#10;&#10;自動的に生成された説明">
            <a:extLst>
              <a:ext uri="{FF2B5EF4-FFF2-40B4-BE49-F238E27FC236}">
                <a16:creationId xmlns:a16="http://schemas.microsoft.com/office/drawing/2014/main" id="{C3761A16-8D4F-4682-978F-D46C29B5FFB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213" y="431800"/>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F2D4045-E95D-4F54-8150-41A20561630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世界有数の国際都市東京を中心に、全国の主要都市を走行するタクシーに設置される、新世代プレミアム動画広告です。</a:t>
            </a:r>
          </a:p>
        </p:txBody>
      </p:sp>
      <p:sp>
        <p:nvSpPr>
          <p:cNvPr id="15364" name="テキスト ボックス 8">
            <a:extLst>
              <a:ext uri="{FF2B5EF4-FFF2-40B4-BE49-F238E27FC236}">
                <a16:creationId xmlns:a16="http://schemas.microsoft.com/office/drawing/2014/main" id="{C56F7AEA-1EB7-4FCA-8366-F57541769382}"/>
              </a:ext>
            </a:extLst>
          </p:cNvPr>
          <p:cNvSpPr txBox="1">
            <a:spLocks noChangeArrowheads="1"/>
          </p:cNvSpPr>
          <p:nvPr/>
        </p:nvSpPr>
        <p:spPr bwMode="auto">
          <a:xfrm>
            <a:off x="773113" y="4613275"/>
            <a:ext cx="48006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大画面・高精細の動画広告</a:t>
            </a:r>
            <a:br>
              <a:rPr lang="en-US" altLang="ja-JP" sz="26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個室空間、対面、至近距離、音声付きのユーザ体験。</a:t>
            </a:r>
            <a:endParaRPr lang="en-US" altLang="ja-JP" sz="120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深夜時間帯 </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22:00〜5:59 </a:t>
            </a:r>
            <a:r>
              <a:rPr lang="ja-JP" altLang="en-US"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はデフォルト音声</a:t>
            </a:r>
            <a:r>
              <a:rPr lang="en-US" altLang="ja-JP" sz="90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OFF</a:t>
            </a:r>
          </a:p>
        </p:txBody>
      </p:sp>
      <p:sp>
        <p:nvSpPr>
          <p:cNvPr id="15365" name="テキスト ボックス 10">
            <a:extLst>
              <a:ext uri="{FF2B5EF4-FFF2-40B4-BE49-F238E27FC236}">
                <a16:creationId xmlns:a16="http://schemas.microsoft.com/office/drawing/2014/main" id="{5B9A687E-9B2E-4472-917C-283594BE377B}"/>
              </a:ext>
            </a:extLst>
          </p:cNvPr>
          <p:cNvSpPr txBox="1">
            <a:spLocks noChangeArrowheads="1"/>
          </p:cNvSpPr>
          <p:nvPr/>
        </p:nvSpPr>
        <p:spPr bwMode="auto">
          <a:xfrm>
            <a:off x="6543675" y="4613275"/>
            <a:ext cx="28511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2600" b="1"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高所得層にリーチ</a:t>
            </a:r>
            <a:br>
              <a:rPr lang="en-US" altLang="ja-JP" sz="20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br>
            <a:r>
              <a:rPr lang="ja-JP" altLang="en-US"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全国主要都市に勤務する</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a:p>
            <a:pPr algn="ctr" eaLnBrk="1" hangingPunct="1">
              <a:lnSpc>
                <a:spcPct val="130000"/>
              </a:lnSpc>
            </a:pPr>
            <a:r>
              <a:rPr lang="ja-JP" altLang="en-US"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rPr>
              <a:t>会社員・経営層にリーチ。</a:t>
            </a:r>
            <a:endParaRPr lang="en-US" altLang="ja-JP" sz="1200" dirty="0">
              <a:solidFill>
                <a:schemeClr val="bg1"/>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3" name="テキスト プレースホルダー 2">
            <a:extLst>
              <a:ext uri="{FF2B5EF4-FFF2-40B4-BE49-F238E27FC236}">
                <a16:creationId xmlns:a16="http://schemas.microsoft.com/office/drawing/2014/main" id="{5F323FB3-B699-46A7-AC73-D77F8D72D89E}"/>
              </a:ext>
            </a:extLst>
          </p:cNvPr>
          <p:cNvSpPr>
            <a:spLocks noGrp="1"/>
          </p:cNvSpPr>
          <p:nvPr>
            <p:ph type="body" sz="quarter" idx="10"/>
          </p:nvPr>
        </p:nvSpPr>
        <p:spPr>
          <a:xfrm>
            <a:off x="1511300" y="6510338"/>
            <a:ext cx="7561263"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全国主要都市に出現する、極上のメディア</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Demibold" panose="02020600000000000000" pitchFamily="18" charset="-128"/>
                <a:ea typeface="游明朝 Demibold" panose="02020600000000000000" pitchFamily="18" charset="-128"/>
              </a:rPr>
              <a:t>50,000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a:solidFill>
                  <a:srgbClr val="0A1239"/>
                </a:solidFill>
                <a:latin typeface="游明朝" panose="02020400000000000000" pitchFamily="18" charset="-128"/>
                <a:ea typeface="游明朝" panose="02020400000000000000" pitchFamily="18" charset="-128"/>
              </a:rPr>
              <a:t>25,000,000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999" cy="1333958"/>
              <a:chOff x="8477610" y="2324922"/>
              <a:chExt cx="1778999" cy="1333958"/>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5" y="2324922"/>
                <a:ext cx="1775824" cy="1333958"/>
                <a:chOff x="8480785" y="2324922"/>
                <a:chExt cx="1775824" cy="1333958"/>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400268" y="2330709"/>
                  <a:ext cx="812800" cy="1328171"/>
                  <a:chOff x="9400268" y="2330709"/>
                  <a:chExt cx="812800" cy="1328171"/>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19,000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6826"/>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3,400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3,200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31,000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6,800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上記都市以外でも静岡、岐阜、三重、滋賀、茨城、徳島、金沢、富山で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追加導入の時期は前後する可能性がございます。</a:t>
            </a:r>
          </a:p>
          <a:p>
            <a:pPr eaLnBrk="1" hangingPunct="1">
              <a:buFont typeface=".LucidaGrandeUI"/>
              <a:buChar char="※"/>
              <a:defRPr/>
            </a:pP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設置台数は</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2021</a:t>
            </a: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年</a:t>
            </a:r>
            <a:r>
              <a:rPr lang="en-US" altLang="ja-JP" sz="800" dirty="0">
                <a:solidFill>
                  <a:schemeClr val="tx1">
                    <a:lumMod val="65000"/>
                    <a:lumOff val="35000"/>
                  </a:schemeClr>
                </a:solidFill>
                <a:latin typeface="Yu Gothic" panose="020B0400000000000000" pitchFamily="34" charset="-128"/>
                <a:ea typeface="Yu Gothic" panose="020B0400000000000000" pitchFamily="34" charset="-128"/>
              </a:rPr>
              <a:t>1</a:t>
            </a:r>
            <a:r>
              <a:rPr lang="ja-JP" altLang="en-US" sz="800" dirty="0">
                <a:solidFill>
                  <a:schemeClr val="tx1">
                    <a:lumMod val="65000"/>
                    <a:lumOff val="35000"/>
                  </a:schemeClr>
                </a:solidFill>
                <a:latin typeface="Yu Gothic" panose="020B0400000000000000" pitchFamily="34" charset="-128"/>
                <a:ea typeface="Yu Gothic" panose="020B0400000000000000" pitchFamily="34" charset="-128"/>
              </a:rPr>
              <a:t>月時点想定であり、変更、変動する可能性がございます。</a:t>
            </a:r>
          </a:p>
          <a:p>
            <a:pPr eaLnBrk="1" hangingPunct="1">
              <a:buFont typeface=".LucidaGrandeUI"/>
              <a:buChar char="※"/>
              <a:defRPr/>
            </a:pPr>
            <a:endParaRPr lang="ja-JP" altLang="en-US" sz="800" dirty="0">
              <a:solidFill>
                <a:schemeClr val="tx1">
                  <a:lumMod val="65000"/>
                  <a:lumOff val="35000"/>
                </a:schemeClr>
              </a:solidFill>
              <a:latin typeface="Yu Gothic" panose="020B0400000000000000" pitchFamily="34" charset="-128"/>
              <a:ea typeface="Yu Gothic" panose="020B0400000000000000" pitchFamily="34"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国内</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dirty="0">
                <a:solidFill>
                  <a:srgbClr val="7F7F7F"/>
                </a:solidFill>
                <a:latin typeface="游明朝" panose="02020400000000000000" pitchFamily="18" charset="-128"/>
                <a:ea typeface="游明朝" panose="02020400000000000000" pitchFamily="18" charset="-128"/>
              </a:rPr>
              <a:t>タクシー・サイネージメディア　</a:t>
            </a:r>
            <a:r>
              <a:rPr lang="en-US" altLang="ja-JP" dirty="0">
                <a:solidFill>
                  <a:srgbClr val="7F7F7F"/>
                </a:solidFill>
                <a:latin typeface="游明朝" panose="02020400000000000000" pitchFamily="18" charset="-128"/>
                <a:ea typeface="游明朝" panose="02020400000000000000" pitchFamily="18" charset="-128"/>
              </a:rPr>
              <a:t>〜</a:t>
            </a:r>
            <a:r>
              <a:rPr lang="ja-JP" altLang="en-US" dirty="0">
                <a:solidFill>
                  <a:srgbClr val="7F7F7F"/>
                </a:solidFill>
                <a:latin typeface="游明朝" panose="02020400000000000000" pitchFamily="18" charset="-128"/>
                <a:ea typeface="游明朝" panose="02020400000000000000" pitchFamily="18" charset="-128"/>
              </a:rPr>
              <a:t>東京および国内での設置台数最多</a:t>
            </a:r>
            <a:r>
              <a:rPr lang="en-US" altLang="ja-JP" dirty="0">
                <a:solidFill>
                  <a:srgbClr val="7F7F7F"/>
                </a:solidFill>
                <a:latin typeface="游明朝" panose="02020400000000000000" pitchFamily="18" charset="-128"/>
                <a:ea typeface="游明朝" panose="02020400000000000000" pitchFamily="18" charset="-128"/>
              </a:rPr>
              <a:t>〜</a:t>
            </a:r>
            <a:endParaRPr lang="ja-JP" altLang="en-US" dirty="0">
              <a:solidFill>
                <a:srgbClr val="7F7F7F"/>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ja-JP" dirty="0">
                <a:solidFill>
                  <a:srgbClr val="7F7F7F"/>
                </a:solidFill>
                <a:latin typeface="游明朝" panose="02020400000000000000" pitchFamily="18" charset="-128"/>
                <a:ea typeface="游明朝" panose="02020400000000000000" pitchFamily="18" charset="-128"/>
              </a:rPr>
              <a:t>Tokyo Prime</a:t>
            </a:r>
            <a:r>
              <a:rPr lang="ja-JP" altLang="en-US" dirty="0">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図 5" descr="車, 人, 男, バス が含まれている画像&#10;&#10;自動的に生成された説明">
            <a:extLst>
              <a:ext uri="{FF2B5EF4-FFF2-40B4-BE49-F238E27FC236}">
                <a16:creationId xmlns:a16="http://schemas.microsoft.com/office/drawing/2014/main" id="{C952C277-4965-45BA-9E69-3DBE7C4668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2450" y="434975"/>
            <a:ext cx="95758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dirty="0">
                <a:solidFill>
                  <a:srgbClr val="595959"/>
                </a:solidFill>
                <a:latin typeface="Trajan Pro 3 Semibold" pitchFamily="18" charset="0"/>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コロナ禍前のデータは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dirty="0">
                <a:solidFill>
                  <a:schemeClr val="tx1">
                    <a:lumMod val="65000"/>
                    <a:lumOff val="35000"/>
                  </a:schemeClr>
                </a:solidFill>
                <a:latin typeface="游明朝" panose="02020400000000000000" pitchFamily="18" charset="-128"/>
                <a:ea typeface="游明朝" panose="02020400000000000000" pitchFamily="18" charset="-128"/>
              </a:rPr>
              <a:t>のデータを集計</a:t>
            </a:r>
          </a:p>
          <a:p>
            <a:pPr eaLnBrk="1" hangingPunct="1">
              <a:buFont typeface=".LucidaGrandeUI"/>
              <a:buChar char="※"/>
              <a:defRPr/>
            </a:pPr>
            <a:endParaRPr lang="ja-JP" altLang="en-US"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6821488"/>
            <a:ext cx="10691813" cy="585787"/>
          </a:xfrm>
        </p:spPr>
        <p:txBody>
          <a:bodyPr vert="horz" wrap="square" lIns="91440" tIns="45720" rIns="91440" bIns="45720" numCol="1" anchorCtr="0" compatLnSpc="1">
            <a:prstTxWarp prst="textNoShape">
              <a:avLst/>
            </a:prstTxWarp>
          </a:bodyPr>
          <a:lstStyle/>
          <a:p>
            <a:pPr>
              <a:defRPr/>
            </a:pPr>
            <a:r>
              <a:rPr lang="ja-JP" altLang="en-US" dirty="0">
                <a:solidFill>
                  <a:srgbClr val="7F7F7F"/>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dirty="0">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dirty="0">
                <a:solidFill>
                  <a:srgbClr val="7F7F7F"/>
                </a:solidFill>
                <a:latin typeface="游明朝" panose="02020400000000000000" pitchFamily="18" charset="-128"/>
                <a:ea typeface="游明朝" panose="02020400000000000000" pitchFamily="18" charset="-128"/>
              </a:rPr>
              <a:t>日利用されています。</a:t>
            </a:r>
            <a:br>
              <a:rPr lang="en-US" altLang="ja-JP" dirty="0">
                <a:solidFill>
                  <a:srgbClr val="7F7F7F"/>
                </a:solidFill>
                <a:latin typeface="游明朝" panose="02020400000000000000" pitchFamily="18" charset="-128"/>
                <a:ea typeface="游明朝" panose="02020400000000000000" pitchFamily="18" charset="-128"/>
              </a:rPr>
            </a:br>
            <a:r>
              <a:rPr lang="ja-JP" altLang="en-US" dirty="0">
                <a:solidFill>
                  <a:srgbClr val="7F7F7F"/>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343650"/>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81262" cy="4881563"/>
            <a:chOff x="927100" y="847725"/>
            <a:chExt cx="9181262"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278687" y="2419351"/>
              <a:ext cx="1906676" cy="630942"/>
            </a:xfrm>
            <a:prstGeom prst="rect">
              <a:avLst/>
            </a:prstGeom>
          </p:spPr>
          <p:txBody>
            <a:bodyPr wrap="non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 (+</a:t>
              </a:r>
              <a:r>
                <a:rPr kumimoji="1" lang="en-US" altLang="ja-JP" sz="20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2</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lang="ja-JP" altLang="en-US" sz="3000" b="1" spc="100" dirty="0">
                <a:solidFill>
                  <a:srgbClr val="0A1239"/>
                </a:solidFill>
                <a:latin typeface="游明朝 Demibold" panose="02020600000000000000" pitchFamily="18" charset="-128"/>
                <a:ea typeface="游明朝 Demibold" panose="02020600000000000000" pitchFamily="18" charset="-128"/>
              </a:endParaRPr>
            </a:p>
          </p:txBody>
        </p:sp>
        <p:sp>
          <p:nvSpPr>
            <p:cNvPr id="16" name="正方形/長方形 15">
              <a:extLst>
                <a:ext uri="{FF2B5EF4-FFF2-40B4-BE49-F238E27FC236}">
                  <a16:creationId xmlns:a16="http://schemas.microsoft.com/office/drawing/2014/main" id="{F5F8CD2C-770B-4945-92F6-9C9E99843C94}"/>
                </a:ext>
              </a:extLst>
            </p:cNvPr>
            <p:cNvSpPr/>
            <p:nvPr/>
          </p:nvSpPr>
          <p:spPr>
            <a:xfrm>
              <a:off x="3433850" y="2419351"/>
              <a:ext cx="2363759"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4</a:t>
              </a:r>
              <a:r>
                <a:rPr kumimoji="1" lang="en-US" altLang="ja-JP" sz="1600" b="1" i="0" u="none" strike="noStrike" kern="1200" cap="none" spc="91" normalizeH="0" baseline="0" noProof="0" dirty="0">
                  <a:ln>
                    <a:noFill/>
                  </a:ln>
                  <a:solidFill>
                    <a:srgbClr val="4472C4"/>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192074" y="2419351"/>
              <a:ext cx="1773178" cy="63094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4</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7996667" y="2416177"/>
              <a:ext cx="2111695"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dirty="0">
                  <a:solidFill>
                    <a:srgbClr val="0A1239"/>
                  </a:solidFill>
                  <a:latin typeface="游明朝 Demibold" panose="02020600000000000000" pitchFamily="18" charset="-128"/>
                  <a:ea typeface="游明朝 Demibold" panose="02020600000000000000" pitchFamily="18" charset="-128"/>
                </a:rPr>
                <a:t>%</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a:t>
              </a:r>
              <a:r>
                <a:rPr kumimoji="1" lang="en-US" altLang="ja-JP" sz="20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2</a:t>
              </a:r>
              <a:r>
                <a:rPr kumimoji="1" lang="en-US" altLang="ja-JP" sz="1600" b="1" i="0" u="none" strike="noStrike" kern="1200" cap="none" spc="91"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Arial" panose="020B0604020202020204" pitchFamily="34" charset="0"/>
                </a:rPr>
                <a:t>pts)</a:t>
              </a:r>
              <a:endParaRPr kumimoji="0" lang="ja-JP" altLang="en-US" sz="3000" b="1" i="0" u="none" strike="noStrike" kern="1200" cap="none" spc="100" normalizeH="0" baseline="0" noProof="0" dirty="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56E13B3B-017B-431E-BC86-3FE8B46FC258}"/>
                </a:ext>
              </a:extLst>
            </p:cNvPr>
            <p:cNvSpPr/>
            <p:nvPr/>
          </p:nvSpPr>
          <p:spPr>
            <a:xfrm>
              <a:off x="1419225"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chemeClr val="accent1"/>
                  </a:solidFill>
                  <a:latin typeface="游明朝" panose="02020400000000000000" pitchFamily="18" charset="-128"/>
                  <a:ea typeface="游明朝" panose="02020400000000000000" pitchFamily="18" charset="-128"/>
                </a:rPr>
                <a:t>2</a:t>
              </a:r>
              <a:r>
                <a:rPr kumimoji="1" lang="ja-JP" altLang="en-US" sz="1000" b="1" dirty="0">
                  <a:solidFill>
                    <a:schemeClr val="accent1"/>
                  </a:solidFill>
                  <a:latin typeface="游明朝" panose="02020400000000000000" pitchFamily="18" charset="-128"/>
                  <a:ea typeface="游明朝" panose="02020400000000000000" pitchFamily="18" charset="-128"/>
                </a:rPr>
                <a:t>ポイント増</a:t>
              </a:r>
              <a:r>
                <a:rPr kumimoji="1" lang="ja-JP" altLang="en-US" sz="1000" dirty="0">
                  <a:solidFill>
                    <a:schemeClr val="accent1"/>
                  </a:solidFill>
                  <a:latin typeface="游明朝" panose="02020400000000000000" pitchFamily="18" charset="-128"/>
                  <a:ea typeface="游明朝" panose="02020400000000000000" pitchFamily="18" charset="-128"/>
                </a:rPr>
                <a:t>加</a:t>
              </a:r>
            </a:p>
          </p:txBody>
        </p:sp>
        <p:sp>
          <p:nvSpPr>
            <p:cNvPr id="7" name="正方形/長方形 6">
              <a:extLst>
                <a:ext uri="{FF2B5EF4-FFF2-40B4-BE49-F238E27FC236}">
                  <a16:creationId xmlns:a16="http://schemas.microsoft.com/office/drawing/2014/main" id="{E6B83C54-6E93-463D-9001-1BA0C6749F4C}"/>
                </a:ext>
              </a:extLst>
            </p:cNvPr>
            <p:cNvSpPr/>
            <p:nvPr/>
          </p:nvSpPr>
          <p:spPr>
            <a:xfrm>
              <a:off x="3678573"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chemeClr val="accent1"/>
                  </a:solidFill>
                  <a:latin typeface="游明朝" panose="02020400000000000000" pitchFamily="18" charset="-128"/>
                  <a:ea typeface="游明朝" panose="02020400000000000000" pitchFamily="18" charset="-128"/>
                </a:rPr>
                <a:t>4</a:t>
              </a:r>
              <a:r>
                <a:rPr kumimoji="1" lang="ja-JP" altLang="en-US" sz="1000" b="1" dirty="0">
                  <a:solidFill>
                    <a:schemeClr val="accent1"/>
                  </a:solidFill>
                  <a:latin typeface="游明朝" panose="02020400000000000000" pitchFamily="18" charset="-128"/>
                  <a:ea typeface="游明朝" panose="02020400000000000000" pitchFamily="18" charset="-128"/>
                </a:rPr>
                <a:t>ポイント増</a:t>
              </a:r>
              <a:r>
                <a:rPr kumimoji="1" lang="ja-JP" altLang="en-US" sz="1000" dirty="0">
                  <a:solidFill>
                    <a:schemeClr val="accent1"/>
                  </a:solidFill>
                  <a:latin typeface="游明朝" panose="02020400000000000000" pitchFamily="18" charset="-128"/>
                  <a:ea typeface="游明朝" panose="02020400000000000000" pitchFamily="18" charset="-128"/>
                </a:rPr>
                <a:t>加</a:t>
              </a:r>
            </a:p>
          </p:txBody>
        </p:sp>
        <p:sp>
          <p:nvSpPr>
            <p:cNvPr id="8" name="正方形/長方形 7">
              <a:extLst>
                <a:ext uri="{FF2B5EF4-FFF2-40B4-BE49-F238E27FC236}">
                  <a16:creationId xmlns:a16="http://schemas.microsoft.com/office/drawing/2014/main" id="{B0881CA3-2646-40E3-BB9C-6A817FC2945A}"/>
                </a:ext>
              </a:extLst>
            </p:cNvPr>
            <p:cNvSpPr/>
            <p:nvPr/>
          </p:nvSpPr>
          <p:spPr>
            <a:xfrm>
              <a:off x="6469230" y="3598862"/>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rgbClr val="FF0000"/>
                  </a:solidFill>
                  <a:latin typeface="游明朝" panose="02020400000000000000" pitchFamily="18" charset="-128"/>
                  <a:ea typeface="游明朝" panose="02020400000000000000" pitchFamily="18" charset="-128"/>
                </a:rPr>
                <a:t>4</a:t>
              </a:r>
              <a:r>
                <a:rPr kumimoji="1" lang="ja-JP" altLang="en-US" sz="1000" b="1" dirty="0">
                  <a:solidFill>
                    <a:srgbClr val="FF0000"/>
                  </a:solidFill>
                  <a:latin typeface="游明朝" panose="02020400000000000000" pitchFamily="18" charset="-128"/>
                  <a:ea typeface="游明朝" panose="02020400000000000000" pitchFamily="18" charset="-128"/>
                </a:rPr>
                <a:t>ポイント減少</a:t>
              </a:r>
              <a:endParaRPr kumimoji="1" lang="ja-JP" altLang="en-US" sz="1000" dirty="0">
                <a:solidFill>
                  <a:srgbClr val="FF0000"/>
                </a:solidFill>
                <a:latin typeface="游明朝" panose="02020400000000000000" pitchFamily="18" charset="-128"/>
                <a:ea typeface="游明朝" panose="02020400000000000000" pitchFamily="18" charset="-128"/>
              </a:endParaRPr>
            </a:p>
          </p:txBody>
        </p:sp>
        <p:sp>
          <p:nvSpPr>
            <p:cNvPr id="9" name="正方形/長方形 8">
              <a:extLst>
                <a:ext uri="{FF2B5EF4-FFF2-40B4-BE49-F238E27FC236}">
                  <a16:creationId xmlns:a16="http://schemas.microsoft.com/office/drawing/2014/main" id="{194FA777-65C6-4163-A877-29310E3D6C65}"/>
                </a:ext>
              </a:extLst>
            </p:cNvPr>
            <p:cNvSpPr/>
            <p:nvPr/>
          </p:nvSpPr>
          <p:spPr>
            <a:xfrm>
              <a:off x="8167061" y="3596700"/>
              <a:ext cx="1215064" cy="38995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r>
                <a:rPr kumimoji="1" lang="ja-JP" altLang="en-US" sz="800" dirty="0">
                  <a:solidFill>
                    <a:schemeClr val="tx1"/>
                  </a:solidFill>
                  <a:latin typeface="游明朝" panose="02020400000000000000" pitchFamily="18" charset="-128"/>
                  <a:ea typeface="游明朝" panose="02020400000000000000" pitchFamily="18" charset="-128"/>
                </a:rPr>
                <a:t>コロナ禍前と比較して</a:t>
              </a:r>
              <a:endParaRPr kumimoji="1" lang="en-US" altLang="ja-JP" sz="800" dirty="0">
                <a:solidFill>
                  <a:schemeClr val="tx1"/>
                </a:solidFill>
                <a:latin typeface="游明朝" panose="02020400000000000000" pitchFamily="18" charset="-128"/>
                <a:ea typeface="游明朝" panose="02020400000000000000" pitchFamily="18" charset="-128"/>
              </a:endParaRPr>
            </a:p>
            <a:p>
              <a:pPr algn="ctr"/>
              <a:r>
                <a:rPr kumimoji="1" lang="en-US" altLang="ja-JP" sz="1000" b="1" dirty="0">
                  <a:solidFill>
                    <a:srgbClr val="FF0000"/>
                  </a:solidFill>
                  <a:latin typeface="游明朝" panose="02020400000000000000" pitchFamily="18" charset="-128"/>
                  <a:ea typeface="游明朝" panose="02020400000000000000" pitchFamily="18" charset="-128"/>
                </a:rPr>
                <a:t>2</a:t>
              </a:r>
              <a:r>
                <a:rPr kumimoji="1" lang="ja-JP" altLang="en-US" sz="1000" b="1" dirty="0">
                  <a:solidFill>
                    <a:srgbClr val="FF0000"/>
                  </a:solidFill>
                  <a:latin typeface="游明朝" panose="02020400000000000000" pitchFamily="18" charset="-128"/>
                  <a:ea typeface="游明朝" panose="02020400000000000000" pitchFamily="18" charset="-128"/>
                </a:rPr>
                <a:t>ポイント減少</a:t>
              </a:r>
              <a:endParaRPr kumimoji="1" lang="ja-JP" altLang="en-US" sz="1000" dirty="0">
                <a:solidFill>
                  <a:srgbClr val="FF0000"/>
                </a:solidFill>
                <a:latin typeface="游明朝" panose="02020400000000000000" pitchFamily="18" charset="-128"/>
                <a:ea typeface="游明朝" panose="02020400000000000000" pitchFamily="18" charset="-128"/>
              </a:endParaRPr>
            </a:p>
          </p:txBody>
        </p: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4076</TotalTime>
  <Words>10800</Words>
  <Application>Microsoft Office PowerPoint</Application>
  <PresentationFormat>ユーザー設定</PresentationFormat>
  <Paragraphs>1470</Paragraphs>
  <Slides>41</Slides>
  <Notes>31</Notes>
  <HiddenSlides>0</HiddenSlides>
  <MMClips>0</MMClips>
  <ScaleCrop>false</ScaleCrop>
  <HeadingPairs>
    <vt:vector size="6" baseType="variant">
      <vt:variant>
        <vt:lpstr>使用されているフォント</vt:lpstr>
      </vt:variant>
      <vt:variant>
        <vt:i4>15</vt:i4>
      </vt:variant>
      <vt:variant>
        <vt:lpstr>テーマ</vt:lpstr>
      </vt:variant>
      <vt:variant>
        <vt:i4>2</vt:i4>
      </vt:variant>
      <vt:variant>
        <vt:lpstr>スライド タイトル</vt:lpstr>
      </vt:variant>
      <vt:variant>
        <vt:i4>41</vt:i4>
      </vt:variant>
    </vt:vector>
  </HeadingPairs>
  <TitlesOfParts>
    <vt:vector size="58" baseType="lpstr">
      <vt:lpstr>.LucidaGrandeUI</vt:lpstr>
      <vt:lpstr>HG明朝B</vt:lpstr>
      <vt:lpstr>Trajan Pro 3 Semibold</vt:lpstr>
      <vt:lpstr>Trajan Sans Pro Semibold</vt:lpstr>
      <vt:lpstr>Yu Gothic Medium</vt:lpstr>
      <vt:lpstr>游ゴシック</vt:lpstr>
      <vt:lpstr>游ゴシック</vt:lpstr>
      <vt:lpstr>游明朝</vt:lpstr>
      <vt:lpstr>游明朝</vt:lpstr>
      <vt:lpstr>Yu Mincho Demibold</vt:lpstr>
      <vt:lpstr>Yu Mincho Demibold</vt:lpstr>
      <vt:lpstr>游明朝 Light</vt:lpstr>
      <vt:lpstr>Arial</vt:lpstr>
      <vt:lpstr>Calibri</vt:lpstr>
      <vt:lpstr>Cambria</vt:lpstr>
      <vt:lpstr>Office テーマ</vt:lpstr>
      <vt:lpstr>Office テーマ</vt:lpstr>
      <vt:lpstr>PowerPoint プレゼンテーション</vt:lpstr>
      <vt:lpstr>PowerPoint プレゼンテーション</vt:lpstr>
      <vt:lpstr>PowerPoint プレゼンテーション</vt:lpstr>
      <vt:lpstr>PowerPoint プレゼンテーション</vt:lpstr>
      <vt:lpstr>世界有数の国際都市東京を中心に、全国の主要都市を走行するタクシーに設置される、新世代プレミアム動画広告です。</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「減ったまま」の人は全体の17%、「減ったが元に戻りつつある」以上が83%であり、タクシー利用はコロナ禍前に戻りつつある。 広告再生ログも2020年1月の水準から80%前後の水準に回復している。</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商業施設や経済誌、ライフスタイル誌等とコラボレーション。 都心のタクシーを利用する生活者にとって、興味深いコンテンツを届けます。</vt:lpstr>
      <vt:lpstr>タクシー車内でしか見ることの出来ないオリジナルの自社番組を 都心の富裕層・ビジネス層にお届けします。</vt:lpstr>
      <vt:lpstr>PowerPoint プレゼンテーション</vt:lpstr>
      <vt:lpstr>PowerPoint プレゼンテーション</vt:lpstr>
      <vt:lpstr>Tokyo Prime に接触したユーザに対し、3つの観点で効果検証。 タクシーだからこそ実現できる広告コミュニケーションです。</vt:lpstr>
      <vt:lpstr>広告メニュー</vt:lpstr>
      <vt:lpstr>平均18分間のタクシー乗車時間のなかで、一連の流れに沿って広告枠が構成されています。</vt:lpstr>
      <vt:lpstr>PowerPoint プレゼンテーション</vt:lpstr>
      <vt:lpstr>詳細</vt:lpstr>
      <vt:lpstr>　　　　　　　　　　  メニュー </vt:lpstr>
      <vt:lpstr>PowerPoint プレゼンテーション</vt:lpstr>
      <vt:lpstr>PowerPoint プレゼンテーション</vt:lpstr>
      <vt:lpstr>PowerPoint プレゼンテーション</vt:lpstr>
      <vt:lpstr>PowerPoint プレゼンテーション</vt:lpstr>
      <vt:lpstr>地域別 広告メニュー 詳細 </vt:lpstr>
      <vt:lpstr>広告メニュー別 掲載規定</vt:lpstr>
      <vt:lpstr>タクシー車内サンプリング オプション</vt:lpstr>
      <vt:lpstr>グロス1,000万円以上（※1回1期間あたり）のご発注で態度変容調査を無償提供します。</vt:lpstr>
      <vt:lpstr>各種仕様 / 申込の流れ</vt:lpstr>
      <vt:lpstr>クリエイティブ表示領域と画面下部の各種操作ボタン領域とにわかれています。</vt:lpstr>
      <vt:lpstr>広告の合間に、都心のタクシー利用者にとって興味深いコンテンツを掲載しています。</vt:lpstr>
      <vt:lpstr>PowerPoint プレゼンテーション</vt:lpstr>
      <vt:lpstr>PowerPoint プレゼンテーション</vt:lpstr>
      <vt:lpstr>入稿規定／キャンセル規定／注意事項</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Seito Shoko</cp:lastModifiedBy>
  <cp:revision>353</cp:revision>
  <cp:lastPrinted>2020-06-14T22:17:45Z</cp:lastPrinted>
  <dcterms:created xsi:type="dcterms:W3CDTF">2020-06-05T15:22:11Z</dcterms:created>
  <dcterms:modified xsi:type="dcterms:W3CDTF">2021-01-07T06:09:23Z</dcterms:modified>
</cp:coreProperties>
</file>