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handoutMasterIdLst>
    <p:handoutMasterId r:id="rId44"/>
  </p:handoutMasterIdLst>
  <p:sldIdLst>
    <p:sldId id="267" r:id="rId2"/>
    <p:sldId id="256" r:id="rId3"/>
    <p:sldId id="268" r:id="rId4"/>
    <p:sldId id="271" r:id="rId5"/>
    <p:sldId id="270" r:id="rId6"/>
    <p:sldId id="257" r:id="rId7"/>
    <p:sldId id="258" r:id="rId8"/>
    <p:sldId id="259" r:id="rId9"/>
    <p:sldId id="272" r:id="rId10"/>
    <p:sldId id="260" r:id="rId11"/>
    <p:sldId id="261" r:id="rId12"/>
    <p:sldId id="262" r:id="rId13"/>
    <p:sldId id="305" r:id="rId14"/>
    <p:sldId id="300" r:id="rId15"/>
    <p:sldId id="276" r:id="rId16"/>
    <p:sldId id="301" r:id="rId17"/>
    <p:sldId id="278" r:id="rId18"/>
    <p:sldId id="279" r:id="rId19"/>
    <p:sldId id="306" r:id="rId20"/>
    <p:sldId id="307" r:id="rId21"/>
    <p:sldId id="282" r:id="rId22"/>
    <p:sldId id="280" r:id="rId23"/>
    <p:sldId id="265" r:id="rId24"/>
    <p:sldId id="284" r:id="rId25"/>
    <p:sldId id="286" r:id="rId26"/>
    <p:sldId id="285" r:id="rId27"/>
    <p:sldId id="308" r:id="rId28"/>
    <p:sldId id="304" r:id="rId29"/>
    <p:sldId id="266" r:id="rId30"/>
    <p:sldId id="288" r:id="rId31"/>
    <p:sldId id="289" r:id="rId32"/>
    <p:sldId id="290" r:id="rId33"/>
    <p:sldId id="291" r:id="rId34"/>
    <p:sldId id="292" r:id="rId35"/>
    <p:sldId id="303" r:id="rId36"/>
    <p:sldId id="293" r:id="rId37"/>
    <p:sldId id="294" r:id="rId38"/>
    <p:sldId id="295" r:id="rId39"/>
    <p:sldId id="296" r:id="rId40"/>
    <p:sldId id="298" r:id="rId41"/>
    <p:sldId id="299" r:id="rId42"/>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4014">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87"/>
    <p:restoredTop sz="95827" autoAdjust="0"/>
  </p:normalViewPr>
  <p:slideViewPr>
    <p:cSldViewPr snapToGrid="0" snapToObjects="1">
      <p:cViewPr varScale="1">
        <p:scale>
          <a:sx n="100" d="100"/>
          <a:sy n="100" d="100"/>
        </p:scale>
        <p:origin x="1818" y="90"/>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401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2020/7/31</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2020/7/31</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7BC7AFB0-A5FB-46FC-A38C-823831594E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77476A3-6252-4315-A996-2EE17B57BF6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4276" name="スライド番号プレースホルダー 3">
            <a:extLst>
              <a:ext uri="{FF2B5EF4-FFF2-40B4-BE49-F238E27FC236}">
                <a16:creationId xmlns:a16="http://schemas.microsoft.com/office/drawing/2014/main" id="{4FDA2B56-4312-4CEA-9EB0-0EECDE873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DDC57A9-C7DA-41DB-AECD-DAFF89713F11}"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grpSp>
        <p:nvGrpSpPr>
          <p:cNvPr id="4" name="グループ化 13">
            <a:extLst>
              <a:ext uri="{FF2B5EF4-FFF2-40B4-BE49-F238E27FC236}">
                <a16:creationId xmlns:a16="http://schemas.microsoft.com/office/drawing/2014/main" id="{DF49D7E9-C600-4292-BBF4-63A403E30334}"/>
              </a:ext>
            </a:extLst>
          </p:cNvPr>
          <p:cNvGrpSpPr>
            <a:grpSpLocks/>
          </p:cNvGrpSpPr>
          <p:nvPr userDrawn="1"/>
        </p:nvGrpSpPr>
        <p:grpSpPr bwMode="auto">
          <a:xfrm>
            <a:off x="177800" y="2006600"/>
            <a:ext cx="215900" cy="3451225"/>
            <a:chOff x="122410" y="1831975"/>
            <a:chExt cx="215761" cy="3451227"/>
          </a:xfrm>
        </p:grpSpPr>
        <p:sp>
          <p:nvSpPr>
            <p:cNvPr id="5" name="テキスト ボックス 4">
              <a:extLst>
                <a:ext uri="{FF2B5EF4-FFF2-40B4-BE49-F238E27FC236}">
                  <a16:creationId xmlns:a16="http://schemas.microsoft.com/office/drawing/2014/main" id="{C57DB8E9-5597-457D-9D94-4709712815DA}"/>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6" name="テキスト ボックス 5">
              <a:extLst>
                <a:ext uri="{FF2B5EF4-FFF2-40B4-BE49-F238E27FC236}">
                  <a16:creationId xmlns:a16="http://schemas.microsoft.com/office/drawing/2014/main" id="{D0268568-7E07-4C28-9436-273DFF214BAA}"/>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7" name="テキスト ボックス 6">
              <a:extLst>
                <a:ext uri="{FF2B5EF4-FFF2-40B4-BE49-F238E27FC236}">
                  <a16:creationId xmlns:a16="http://schemas.microsoft.com/office/drawing/2014/main" id="{2DE08836-A39D-488C-9300-723CC2595D19}"/>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2020.10-2020.12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サブタイトル 2">
            <a:extLst>
              <a:ext uri="{FF2B5EF4-FFF2-40B4-BE49-F238E27FC236}">
                <a16:creationId xmlns:a16="http://schemas.microsoft.com/office/drawing/2014/main" id="{2AA760C7-5576-4631-BB86-665B9225C1EA}"/>
              </a:ext>
            </a:extLst>
          </p:cNvPr>
          <p:cNvSpPr txBox="1">
            <a:spLocks/>
          </p:cNvSpPr>
          <p:nvPr/>
        </p:nvSpPr>
        <p:spPr>
          <a:xfrm>
            <a:off x="9372600" y="6143625"/>
            <a:ext cx="976313" cy="2698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Yu Mincho" charset="-128"/>
                <a:cs typeface="Yu Minch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Yu Mincho" charset="-128"/>
                <a:cs typeface="Yu Minch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Yu Mincho" charset="-128"/>
                <a:cs typeface="Yu Minch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Yu Mincho" charset="-128"/>
                <a:cs typeface="Yu Minch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fontAlgn="auto">
              <a:spcAft>
                <a:spcPts val="0"/>
              </a:spcAft>
              <a:defRPr/>
            </a:pPr>
            <a:r>
              <a:rPr lang="ja-JP" altLang="en-US" sz="1400">
                <a:solidFill>
                  <a:schemeClr val="bg1"/>
                </a:solidFill>
                <a:latin typeface="+mj-ea"/>
                <a:ea typeface="+mj-ea"/>
              </a:rPr>
              <a:t>全国版</a:t>
            </a:r>
            <a:endParaRPr lang="en-US" altLang="ja-JP" sz="1400" dirty="0">
              <a:solidFill>
                <a:schemeClr val="bg1"/>
              </a:solidFill>
              <a:latin typeface="+mj-ea"/>
              <a:ea typeface="+mj-ea"/>
            </a:endParaRPr>
          </a:p>
        </p:txBody>
      </p:sp>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- 2020</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1">
            <a:extLst>
              <a:ext uri="{FF2B5EF4-FFF2-40B4-BE49-F238E27FC236}">
                <a16:creationId xmlns:a16="http://schemas.microsoft.com/office/drawing/2014/main" id="{F13D2E22-ED5E-429A-BBE9-1852C8A4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41325"/>
            <a:ext cx="8597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47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53</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57%</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56%</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43%</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13%</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683895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21%</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58983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356600"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17%</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23%</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19%</a:t>
            </a:r>
          </a:p>
        </p:txBody>
      </p:sp>
      <p:sp>
        <p:nvSpPr>
          <p:cNvPr id="61" name="テキスト ボックス 10">
            <a:extLst>
              <a:ext uri="{FF2B5EF4-FFF2-40B4-BE49-F238E27FC236}">
                <a16:creationId xmlns:a16="http://schemas.microsoft.com/office/drawing/2014/main" id="{40DBEE7D-3E99-47C0-8087-4D76B07DC65F}"/>
              </a:ext>
            </a:extLst>
          </p:cNvPr>
          <p:cNvSpPr txBox="1">
            <a:spLocks noChangeArrowheads="1"/>
          </p:cNvSpPr>
          <p:nvPr/>
        </p:nvSpPr>
        <p:spPr bwMode="auto">
          <a:xfrm>
            <a:off x="471488" y="5457825"/>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44%</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02575" y="793750"/>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575675" y="2189163"/>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7170738" y="3454400"/>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849938" y="2505075"/>
            <a:ext cx="1082675" cy="844550"/>
            <a:chOff x="1791797" y="1880280"/>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791797" y="2094765"/>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2047324" y="1880280"/>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261100" y="912813"/>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a:extLst>
              <a:ext uri="{FF2B5EF4-FFF2-40B4-BE49-F238E27FC236}">
                <a16:creationId xmlns:a16="http://schemas.microsoft.com/office/drawing/2014/main" id="{E99F962D-F476-47AE-8C93-EA5FEB10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733425"/>
            <a:ext cx="86487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08426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20</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49212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502150" y="15605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9921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22</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440613" y="148907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9695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396081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6</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44170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20</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43413" y="385603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9</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3033713"/>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31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277971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0" y="1298575"/>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328738"/>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135313"/>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11</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70450" y="3375025"/>
            <a:ext cx="649288" cy="292100"/>
            <a:chOff x="1463690" y="386190"/>
            <a:chExt cx="64895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3.4</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757613"/>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a:solidFill>
                    <a:schemeClr val="bg1"/>
                  </a:solidFill>
                  <a:latin typeface="游明朝 Demibold" panose="02020600000000000000" pitchFamily="18" charset="-128"/>
                  <a:ea typeface="游明朝 Demibold" panose="02020600000000000000" pitchFamily="18" charset="-128"/>
                </a:rPr>
                <a:t>3.3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73" name="テキスト ボックス 10">
            <a:extLst>
              <a:ext uri="{FF2B5EF4-FFF2-40B4-BE49-F238E27FC236}">
                <a16:creationId xmlns:a16="http://schemas.microsoft.com/office/drawing/2014/main" id="{9F6492AE-A4F2-430F-85DA-D26048961AF2}"/>
              </a:ext>
            </a:extLst>
          </p:cNvPr>
          <p:cNvSpPr txBox="1">
            <a:spLocks noChangeArrowheads="1"/>
          </p:cNvSpPr>
          <p:nvPr/>
        </p:nvSpPr>
        <p:spPr bwMode="auto">
          <a:xfrm>
            <a:off x="471488" y="5456238"/>
            <a:ext cx="9577387" cy="5842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n=2,790,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:2,790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438" y="1317625"/>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5299075" y="3571875"/>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3413125" y="2038350"/>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5" y="1376363"/>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6270625" y="2038350"/>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759075"/>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2024063" y="3578225"/>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4449763"/>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563" y="4273550"/>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6580188" y="5113338"/>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3308350" y="5121275"/>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5" name="テキスト ボックス 27">
            <a:extLst>
              <a:ext uri="{FF2B5EF4-FFF2-40B4-BE49-F238E27FC236}">
                <a16:creationId xmlns:a16="http://schemas.microsoft.com/office/drawing/2014/main" id="{B56527C2-735D-48B4-B25B-6403A4EE909B}"/>
              </a:ext>
            </a:extLst>
          </p:cNvPr>
          <p:cNvSpPr txBox="1">
            <a:spLocks noChangeArrowheads="1"/>
          </p:cNvSpPr>
          <p:nvPr/>
        </p:nvSpPr>
        <p:spPr bwMode="auto">
          <a:xfrm>
            <a:off x="7527925" y="3563938"/>
            <a:ext cx="131921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WWD JAPAN.com</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0" name="図 10">
            <a:extLst>
              <a:ext uri="{FF2B5EF4-FFF2-40B4-BE49-F238E27FC236}">
                <a16:creationId xmlns:a16="http://schemas.microsoft.com/office/drawing/2014/main" id="{D2FF854F-DE7D-4FD8-A1CF-A91AE5C43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717800"/>
            <a:ext cx="20510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413" y="2593975"/>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436563"/>
            <a:ext cx="19939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図 4" descr="挿絵, 食品, 記号, 光 が含まれている画像&#10;&#10;自動的に生成された説明">
            <a:extLst>
              <a:ext uri="{FF2B5EF4-FFF2-40B4-BE49-F238E27FC236}">
                <a16:creationId xmlns:a16="http://schemas.microsoft.com/office/drawing/2014/main" id="{BED233F0-492C-4106-99D3-AA54FEAD7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431800"/>
            <a:ext cx="19939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038" y="3521075"/>
            <a:ext cx="327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608138" y="1801813"/>
            <a:ext cx="2438400" cy="1573212"/>
            <a:chOff x="1093788" y="3571838"/>
            <a:chExt cx="2438400" cy="1574252"/>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4" name="グループ化 15">
            <a:extLst>
              <a:ext uri="{FF2B5EF4-FFF2-40B4-BE49-F238E27FC236}">
                <a16:creationId xmlns:a16="http://schemas.microsoft.com/office/drawing/2014/main" id="{A32CF81C-61D3-4887-ADE8-7DA5CE1D8BE4}"/>
              </a:ext>
            </a:extLst>
          </p:cNvPr>
          <p:cNvGrpSpPr>
            <a:grpSpLocks/>
          </p:cNvGrpSpPr>
          <p:nvPr/>
        </p:nvGrpSpPr>
        <p:grpSpPr bwMode="auto">
          <a:xfrm>
            <a:off x="6659563" y="1797050"/>
            <a:ext cx="2438400" cy="1293813"/>
            <a:chOff x="1093788" y="3571838"/>
            <a:chExt cx="2438400" cy="1294175"/>
          </a:xfrm>
        </p:grpSpPr>
        <p:sp>
          <p:nvSpPr>
            <p:cNvPr id="17" name="テキスト ボックス 11">
              <a:extLst>
                <a:ext uri="{FF2B5EF4-FFF2-40B4-BE49-F238E27FC236}">
                  <a16:creationId xmlns:a16="http://schemas.microsoft.com/office/drawing/2014/main" id="{5327E92E-63D0-47FB-8C88-829AF54CB7C3}"/>
                </a:ext>
              </a:extLst>
            </p:cNvPr>
            <p:cNvSpPr txBox="1">
              <a:spLocks noChangeArrowheads="1"/>
            </p:cNvSpPr>
            <p:nvPr/>
          </p:nvSpPr>
          <p:spPr bwMode="auto">
            <a:xfrm>
              <a:off x="1093788" y="3571838"/>
              <a:ext cx="2438400" cy="37316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 Prime News</a:t>
              </a:r>
            </a:p>
          </p:txBody>
        </p:sp>
        <p:sp>
          <p:nvSpPr>
            <p:cNvPr id="7186" name="テキスト ボックス 11">
              <a:extLst>
                <a:ext uri="{FF2B5EF4-FFF2-40B4-BE49-F238E27FC236}">
                  <a16:creationId xmlns:a16="http://schemas.microsoft.com/office/drawing/2014/main" id="{D542CD15-27C4-4F8A-BAC7-74F31FB5800B}"/>
                </a:ext>
              </a:extLst>
            </p:cNvPr>
            <p:cNvSpPr txBox="1">
              <a:spLocks noChangeArrowheads="1"/>
            </p:cNvSpPr>
            <p:nvPr/>
          </p:nvSpPr>
          <p:spPr bwMode="auto">
            <a:xfrm>
              <a:off x="1093788" y="3954532"/>
              <a:ext cx="2438400" cy="91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様々なイベント情報を感度の高いタクシーユーザーにお届けする自社番組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1397000" y="4259263"/>
            <a:ext cx="2860675" cy="1573212"/>
            <a:chOff x="753546" y="3571838"/>
            <a:chExt cx="2861524" cy="1574252"/>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1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400">
                  <a:solidFill>
                    <a:srgbClr val="595959"/>
                  </a:solidFill>
                  <a:latin typeface="游明朝" panose="02020400000000000000" pitchFamily="18" charset="-128"/>
                  <a:ea typeface="游明朝" panose="02020400000000000000" pitchFamily="18" charset="-128"/>
                </a:rPr>
                <a:t>Tokyo Prime </a:t>
              </a:r>
              <a:r>
                <a:rPr lang="ja-JP" altLang="en-US" sz="1400">
                  <a:solidFill>
                    <a:srgbClr val="595959"/>
                  </a:solidFill>
                  <a:latin typeface="游明朝" panose="02020400000000000000" pitchFamily="18" charset="-128"/>
                  <a:ea typeface="游明朝" panose="02020400000000000000" pitchFamily="18" charset="-128"/>
                </a:rPr>
                <a:t>と </a:t>
              </a:r>
              <a:r>
                <a:rPr lang="ja-JP" altLang="ja-JP" sz="1400">
                  <a:solidFill>
                    <a:srgbClr val="595959"/>
                  </a:solidFill>
                  <a:latin typeface="游明朝" panose="02020400000000000000" pitchFamily="18" charset="-128"/>
                  <a:ea typeface="游明朝" panose="02020400000000000000" pitchFamily="18" charset="-128"/>
                </a:rPr>
                <a:t>ONE MEDIA </a:t>
              </a:r>
              <a:r>
                <a:rPr lang="ja-JP" altLang="en-US" sz="14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6434138" y="4264025"/>
            <a:ext cx="2860675" cy="1573213"/>
            <a:chOff x="753546" y="3571838"/>
            <a:chExt cx="2861524" cy="157517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19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今という時代を伝える</a:t>
              </a:r>
              <a:endParaRPr lang="en-US" altLang="ja-JP" sz="140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40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025" y="3525838"/>
            <a:ext cx="28829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375"/>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err="1">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アプリを主体とした競合サービス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15</a:t>
            </a:fld>
            <a:endParaRPr kumimoji="1" lang="ja-JP" altLang="en-US" sz="1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16</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グループ化 3">
            <a:extLst>
              <a:ext uri="{FF2B5EF4-FFF2-40B4-BE49-F238E27FC236}">
                <a16:creationId xmlns:a16="http://schemas.microsoft.com/office/drawing/2014/main" id="{D6319331-6928-467D-9FFF-9F520B398881}"/>
              </a:ext>
            </a:extLst>
          </p:cNvPr>
          <p:cNvGrpSpPr>
            <a:grpSpLocks/>
          </p:cNvGrpSpPr>
          <p:nvPr/>
        </p:nvGrpSpPr>
        <p:grpSpPr bwMode="auto">
          <a:xfrm>
            <a:off x="835025" y="638175"/>
            <a:ext cx="8991600" cy="4064000"/>
            <a:chOff x="834574" y="726204"/>
            <a:chExt cx="8991600" cy="4064000"/>
          </a:xfrm>
        </p:grpSpPr>
        <p:pic>
          <p:nvPicPr>
            <p:cNvPr id="38918" name="図 28">
              <a:extLst>
                <a:ext uri="{FF2B5EF4-FFF2-40B4-BE49-F238E27FC236}">
                  <a16:creationId xmlns:a16="http://schemas.microsoft.com/office/drawing/2014/main" id="{5D8F31A7-8687-4BE3-8342-05F6602F8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74" y="726204"/>
              <a:ext cx="89916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正方形/長方形 5">
              <a:extLst>
                <a:ext uri="{FF2B5EF4-FFF2-40B4-BE49-F238E27FC236}">
                  <a16:creationId xmlns:a16="http://schemas.microsoft.com/office/drawing/2014/main" id="{5AB5B457-5F73-4038-BF88-864BD0779115}"/>
                </a:ext>
              </a:extLst>
            </p:cNvPr>
            <p:cNvSpPr>
              <a:spLocks noChangeArrowheads="1"/>
            </p:cNvSpPr>
            <p:nvPr/>
          </p:nvSpPr>
          <p:spPr bwMode="auto">
            <a:xfrm>
              <a:off x="1871212" y="2693117"/>
              <a:ext cx="1023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確かに見た</a:t>
              </a:r>
            </a:p>
          </p:txBody>
        </p:sp>
        <p:sp>
          <p:nvSpPr>
            <p:cNvPr id="38920" name="正方形/長方形 6">
              <a:extLst>
                <a:ext uri="{FF2B5EF4-FFF2-40B4-BE49-F238E27FC236}">
                  <a16:creationId xmlns:a16="http://schemas.microsoft.com/office/drawing/2014/main" id="{34805A80-E5EF-4F40-861D-43F5000A4C64}"/>
                </a:ext>
              </a:extLst>
            </p:cNvPr>
            <p:cNvSpPr>
              <a:spLocks noChangeArrowheads="1"/>
            </p:cNvSpPr>
            <p:nvPr/>
          </p:nvSpPr>
          <p:spPr bwMode="auto">
            <a:xfrm>
              <a:off x="1806124" y="4159967"/>
              <a:ext cx="11541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見た気がする</a:t>
              </a:r>
            </a:p>
          </p:txBody>
        </p:sp>
        <p:sp>
          <p:nvSpPr>
            <p:cNvPr id="38921" name="正方形/長方形 7">
              <a:extLst>
                <a:ext uri="{FF2B5EF4-FFF2-40B4-BE49-F238E27FC236}">
                  <a16:creationId xmlns:a16="http://schemas.microsoft.com/office/drawing/2014/main" id="{22006F3A-6E5C-43C5-A408-A3FD5DB36C57}"/>
                </a:ext>
              </a:extLst>
            </p:cNvPr>
            <p:cNvSpPr>
              <a:spLocks noChangeArrowheads="1"/>
            </p:cNvSpPr>
            <p:nvPr/>
          </p:nvSpPr>
          <p:spPr bwMode="auto">
            <a:xfrm>
              <a:off x="4630287" y="2578817"/>
              <a:ext cx="1408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2" name="正方形/長方形 8">
              <a:extLst>
                <a:ext uri="{FF2B5EF4-FFF2-40B4-BE49-F238E27FC236}">
                  <a16:creationId xmlns:a16="http://schemas.microsoft.com/office/drawing/2014/main" id="{343E7F18-AC9F-4D46-B8B0-1201629EDDC8}"/>
                </a:ext>
              </a:extLst>
            </p:cNvPr>
            <p:cNvSpPr>
              <a:spLocks noChangeArrowheads="1"/>
            </p:cNvSpPr>
            <p:nvPr/>
          </p:nvSpPr>
          <p:spPr bwMode="auto">
            <a:xfrm>
              <a:off x="4565199" y="3799604"/>
              <a:ext cx="1538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興味関心がある</a:t>
              </a:r>
            </a:p>
          </p:txBody>
        </p:sp>
        <p:sp>
          <p:nvSpPr>
            <p:cNvPr id="38923" name="正方形/長方形 9">
              <a:extLst>
                <a:ext uri="{FF2B5EF4-FFF2-40B4-BE49-F238E27FC236}">
                  <a16:creationId xmlns:a16="http://schemas.microsoft.com/office/drawing/2014/main" id="{CAB491B4-7FE9-4D08-B889-E27BD93A686C}"/>
                </a:ext>
              </a:extLst>
            </p:cNvPr>
            <p:cNvSpPr>
              <a:spLocks noChangeArrowheads="1"/>
            </p:cNvSpPr>
            <p:nvPr/>
          </p:nvSpPr>
          <p:spPr bwMode="auto">
            <a:xfrm>
              <a:off x="7443337" y="2456579"/>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① </a:t>
              </a: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p>
          </p:txBody>
        </p:sp>
        <p:sp>
          <p:nvSpPr>
            <p:cNvPr id="38924" name="正方形/長方形 10">
              <a:extLst>
                <a:ext uri="{FF2B5EF4-FFF2-40B4-BE49-F238E27FC236}">
                  <a16:creationId xmlns:a16="http://schemas.microsoft.com/office/drawing/2014/main" id="{D4AED791-50E1-4B55-8D62-8408AE9BB075}"/>
                </a:ext>
              </a:extLst>
            </p:cNvPr>
            <p:cNvSpPr>
              <a:spLocks noChangeArrowheads="1"/>
            </p:cNvSpPr>
            <p:nvPr/>
          </p:nvSpPr>
          <p:spPr bwMode="auto">
            <a:xfrm>
              <a:off x="7443337" y="3656729"/>
              <a:ext cx="153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000">
                  <a:solidFill>
                    <a:schemeClr val="bg1"/>
                  </a:solidFill>
                  <a:latin typeface="游明朝 Demibold" panose="02020600000000000000" pitchFamily="18" charset="-128"/>
                  <a:ea typeface="游明朝 Demibold" panose="02020600000000000000" pitchFamily="18" charset="-128"/>
                </a:rPr>
                <a:t>② </a:t>
              </a:r>
              <a:r>
                <a:rPr lang="ja-JP" altLang="en-US" sz="1000">
                  <a:solidFill>
                    <a:schemeClr val="bg1"/>
                  </a:solidFill>
                  <a:latin typeface="游明朝 Demibold" panose="02020600000000000000" pitchFamily="18" charset="-128"/>
                  <a:ea typeface="游明朝 Demibold" panose="02020600000000000000" pitchFamily="18" charset="-128"/>
                </a:rPr>
                <a:t>どちらかといえば、</a:t>
              </a:r>
              <a:endParaRPr lang="en-US" altLang="ja-JP" sz="1000">
                <a:solidFill>
                  <a:schemeClr val="bg1"/>
                </a:solidFill>
                <a:latin typeface="游明朝 Demibold" panose="02020600000000000000" pitchFamily="18" charset="-128"/>
                <a:ea typeface="游明朝 Demibold" panose="02020600000000000000" pitchFamily="18" charset="-128"/>
              </a:endParaRPr>
            </a:p>
            <a:p>
              <a:pPr algn="ctr"/>
              <a:r>
                <a:rPr lang="ja-JP" altLang="en-US" sz="1000">
                  <a:solidFill>
                    <a:schemeClr val="bg1"/>
                  </a:solidFill>
                  <a:latin typeface="游明朝 Demibold" panose="02020600000000000000" pitchFamily="18" charset="-128"/>
                  <a:ea typeface="游明朝 Demibold" panose="02020600000000000000" pitchFamily="18" charset="-128"/>
                </a:rPr>
                <a:t>購入したいと思った</a:t>
              </a:r>
              <a:endParaRPr lang="en-US" altLang="ja-JP" sz="1000">
                <a:solidFill>
                  <a:schemeClr val="bg1"/>
                </a:solidFill>
                <a:latin typeface="游明朝 Demibold" panose="02020600000000000000" pitchFamily="18" charset="-128"/>
                <a:ea typeface="游明朝 Demibold" panose="02020600000000000000" pitchFamily="18" charset="-128"/>
              </a:endParaRPr>
            </a:p>
          </p:txBody>
        </p:sp>
        <p:grpSp>
          <p:nvGrpSpPr>
            <p:cNvPr id="38925" name="グループ化 11">
              <a:extLst>
                <a:ext uri="{FF2B5EF4-FFF2-40B4-BE49-F238E27FC236}">
                  <a16:creationId xmlns:a16="http://schemas.microsoft.com/office/drawing/2014/main" id="{0620E012-D3D4-456D-838A-A204E085C32E}"/>
                </a:ext>
              </a:extLst>
            </p:cNvPr>
            <p:cNvGrpSpPr>
              <a:grpSpLocks/>
            </p:cNvGrpSpPr>
            <p:nvPr/>
          </p:nvGrpSpPr>
          <p:grpSpPr bwMode="auto">
            <a:xfrm>
              <a:off x="1541901" y="1027423"/>
              <a:ext cx="1403130" cy="553863"/>
              <a:chOff x="1214242" y="1068817"/>
              <a:chExt cx="1403130" cy="553863"/>
            </a:xfrm>
          </p:grpSpPr>
          <p:sp>
            <p:nvSpPr>
              <p:cNvPr id="14" name="正方形/長方形 13">
                <a:extLst>
                  <a:ext uri="{FF2B5EF4-FFF2-40B4-BE49-F238E27FC236}">
                    <a16:creationId xmlns:a16="http://schemas.microsoft.com/office/drawing/2014/main" id="{C17AC8E1-B93B-40D2-B515-BBB7B59809A3}"/>
                  </a:ext>
                </a:extLst>
              </p:cNvPr>
              <p:cNvSpPr/>
              <p:nvPr/>
            </p:nvSpPr>
            <p:spPr>
              <a:xfrm>
                <a:off x="1535615"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81.3</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9" name="正方形/長方形 14">
                <a:extLst>
                  <a:ext uri="{FF2B5EF4-FFF2-40B4-BE49-F238E27FC236}">
                    <a16:creationId xmlns:a16="http://schemas.microsoft.com/office/drawing/2014/main" id="{66D71A3D-A0CA-4C13-AE44-7CB07C80ED48}"/>
                  </a:ext>
                </a:extLst>
              </p:cNvPr>
              <p:cNvSpPr>
                <a:spLocks noChangeArrowheads="1"/>
              </p:cNvSpPr>
              <p:nvPr/>
            </p:nvSpPr>
            <p:spPr bwMode="auto">
              <a:xfrm>
                <a:off x="1214940"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6" name="グループ化 15">
              <a:extLst>
                <a:ext uri="{FF2B5EF4-FFF2-40B4-BE49-F238E27FC236}">
                  <a16:creationId xmlns:a16="http://schemas.microsoft.com/office/drawing/2014/main" id="{3B6CF484-0DC6-45EB-A843-7534645B3145}"/>
                </a:ext>
              </a:extLst>
            </p:cNvPr>
            <p:cNvGrpSpPr>
              <a:grpSpLocks/>
            </p:cNvGrpSpPr>
            <p:nvPr/>
          </p:nvGrpSpPr>
          <p:grpSpPr bwMode="auto">
            <a:xfrm>
              <a:off x="4427042" y="1029707"/>
              <a:ext cx="1403130" cy="553863"/>
              <a:chOff x="1214242" y="1068817"/>
              <a:chExt cx="1403130" cy="553863"/>
            </a:xfrm>
          </p:grpSpPr>
          <p:sp>
            <p:nvSpPr>
              <p:cNvPr id="17" name="正方形/長方形 16">
                <a:extLst>
                  <a:ext uri="{FF2B5EF4-FFF2-40B4-BE49-F238E27FC236}">
                    <a16:creationId xmlns:a16="http://schemas.microsoft.com/office/drawing/2014/main" id="{E7963256-486A-448C-9C91-0A703E25E05D}"/>
                  </a:ext>
                </a:extLst>
              </p:cNvPr>
              <p:cNvSpPr/>
              <p:nvPr/>
            </p:nvSpPr>
            <p:spPr>
              <a:xfrm>
                <a:off x="1534962" y="1190764"/>
                <a:ext cx="1082675"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77.0</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7" name="正方形/長方形 17">
                <a:extLst>
                  <a:ext uri="{FF2B5EF4-FFF2-40B4-BE49-F238E27FC236}">
                    <a16:creationId xmlns:a16="http://schemas.microsoft.com/office/drawing/2014/main" id="{D5CAFDC2-EE0D-4E58-90F7-1C0902068A17}"/>
                  </a:ext>
                </a:extLst>
              </p:cNvPr>
              <p:cNvSpPr>
                <a:spLocks noChangeArrowheads="1"/>
              </p:cNvSpPr>
              <p:nvPr/>
            </p:nvSpPr>
            <p:spPr bwMode="auto">
              <a:xfrm>
                <a:off x="1214287" y="1068527"/>
                <a:ext cx="1376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grpSp>
          <p:nvGrpSpPr>
            <p:cNvPr id="38927" name="グループ化 18">
              <a:extLst>
                <a:ext uri="{FF2B5EF4-FFF2-40B4-BE49-F238E27FC236}">
                  <a16:creationId xmlns:a16="http://schemas.microsoft.com/office/drawing/2014/main" id="{0201AB8D-72AE-4F38-A9AA-B7A6EE3AE93A}"/>
                </a:ext>
              </a:extLst>
            </p:cNvPr>
            <p:cNvGrpSpPr>
              <a:grpSpLocks/>
            </p:cNvGrpSpPr>
            <p:nvPr/>
          </p:nvGrpSpPr>
          <p:grpSpPr bwMode="auto">
            <a:xfrm>
              <a:off x="7352130" y="1027423"/>
              <a:ext cx="1403130" cy="553863"/>
              <a:chOff x="1214242" y="1068817"/>
              <a:chExt cx="1403130" cy="553863"/>
            </a:xfrm>
          </p:grpSpPr>
          <p:sp>
            <p:nvSpPr>
              <p:cNvPr id="20" name="正方形/長方形 19">
                <a:extLst>
                  <a:ext uri="{FF2B5EF4-FFF2-40B4-BE49-F238E27FC236}">
                    <a16:creationId xmlns:a16="http://schemas.microsoft.com/office/drawing/2014/main" id="{EC5860C3-9D12-4D26-8A8C-743A8EA7F104}"/>
                  </a:ext>
                </a:extLst>
              </p:cNvPr>
              <p:cNvSpPr/>
              <p:nvPr/>
            </p:nvSpPr>
            <p:spPr>
              <a:xfrm>
                <a:off x="1535636" y="1191461"/>
                <a:ext cx="1081088" cy="431800"/>
              </a:xfrm>
              <a:prstGeom prst="rect">
                <a:avLst/>
              </a:prstGeom>
            </p:spPr>
            <p:txBody>
              <a:bodyPr>
                <a:spAutoFit/>
              </a:bodyPr>
              <a:lstStyle/>
              <a:p>
                <a:pPr algn="ctr">
                  <a:defRPr/>
                </a:pPr>
                <a:r>
                  <a:rPr lang="en-US" altLang="ja-JP" sz="2200" b="1" spc="100" dirty="0">
                    <a:solidFill>
                      <a:srgbClr val="2B3A5B"/>
                    </a:solidFill>
                    <a:latin typeface="游明朝 Demibold" panose="02020600000000000000" pitchFamily="18" charset="-128"/>
                    <a:ea typeface="游明朝 Demibold" panose="02020600000000000000" pitchFamily="18" charset="-128"/>
                  </a:rPr>
                  <a:t>75.1</a:t>
                </a:r>
                <a:r>
                  <a:rPr lang="ja-JP" altLang="en-US" b="1" spc="100">
                    <a:solidFill>
                      <a:srgbClr val="2B3A5B"/>
                    </a:solidFill>
                    <a:latin typeface="游明朝 Demibold" panose="02020600000000000000" pitchFamily="18" charset="-128"/>
                    <a:ea typeface="游明朝 Demibold" panose="02020600000000000000" pitchFamily="18" charset="-128"/>
                  </a:rPr>
                  <a:t>%</a:t>
                </a:r>
              </a:p>
            </p:txBody>
          </p:sp>
          <p:sp>
            <p:nvSpPr>
              <p:cNvPr id="38935" name="正方形/長方形 20">
                <a:extLst>
                  <a:ext uri="{FF2B5EF4-FFF2-40B4-BE49-F238E27FC236}">
                    <a16:creationId xmlns:a16="http://schemas.microsoft.com/office/drawing/2014/main" id="{F67B3531-902C-49A5-8047-47060B8AEA52}"/>
                  </a:ext>
                </a:extLst>
              </p:cNvPr>
              <p:cNvSpPr>
                <a:spLocks noChangeArrowheads="1"/>
              </p:cNvSpPr>
              <p:nvPr/>
            </p:nvSpPr>
            <p:spPr bwMode="auto">
              <a:xfrm>
                <a:off x="1214961" y="1069223"/>
                <a:ext cx="1374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800">
                    <a:solidFill>
                      <a:srgbClr val="2B3A5B"/>
                    </a:solidFill>
                    <a:latin typeface="游明朝 Demibold" panose="02020600000000000000" pitchFamily="18" charset="-128"/>
                    <a:ea typeface="游明朝 Demibold" panose="02020600000000000000" pitchFamily="18" charset="-128"/>
                  </a:rPr>
                  <a:t>TOTAL</a:t>
                </a:r>
                <a:endParaRPr lang="ja-JP" altLang="en-US" sz="800">
                  <a:solidFill>
                    <a:srgbClr val="2B3A5B"/>
                  </a:solidFill>
                  <a:latin typeface="游明朝 Demibold" panose="02020600000000000000" pitchFamily="18" charset="-128"/>
                  <a:ea typeface="游明朝 Demibold" panose="02020600000000000000" pitchFamily="18" charset="-128"/>
                </a:endParaRPr>
              </a:p>
            </p:txBody>
          </p:sp>
        </p:grpSp>
        <p:sp>
          <p:nvSpPr>
            <p:cNvPr id="22" name="正方形/長方形 21">
              <a:extLst>
                <a:ext uri="{FF2B5EF4-FFF2-40B4-BE49-F238E27FC236}">
                  <a16:creationId xmlns:a16="http://schemas.microsoft.com/office/drawing/2014/main" id="{C7BAEFF3-0E98-4DDC-A5E8-004DC78EAEC1}"/>
                </a:ext>
              </a:extLst>
            </p:cNvPr>
            <p:cNvSpPr/>
            <p:nvPr/>
          </p:nvSpPr>
          <p:spPr>
            <a:xfrm>
              <a:off x="1842637" y="2315292"/>
              <a:ext cx="1081087" cy="430212"/>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53.2</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3" name="正方形/長方形 22">
              <a:extLst>
                <a:ext uri="{FF2B5EF4-FFF2-40B4-BE49-F238E27FC236}">
                  <a16:creationId xmlns:a16="http://schemas.microsoft.com/office/drawing/2014/main" id="{EBF6F26A-992F-43AE-843C-C125173FDC41}"/>
                </a:ext>
              </a:extLst>
            </p:cNvPr>
            <p:cNvSpPr/>
            <p:nvPr/>
          </p:nvSpPr>
          <p:spPr>
            <a:xfrm>
              <a:off x="1842637" y="3791667"/>
              <a:ext cx="1081087"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28.1</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4" name="正方形/長方形 23">
              <a:extLst>
                <a:ext uri="{FF2B5EF4-FFF2-40B4-BE49-F238E27FC236}">
                  <a16:creationId xmlns:a16="http://schemas.microsoft.com/office/drawing/2014/main" id="{1CEF5D2F-2CAD-4435-B8D2-78BE0393B586}"/>
                </a:ext>
              </a:extLst>
            </p:cNvPr>
            <p:cNvSpPr/>
            <p:nvPr/>
          </p:nvSpPr>
          <p:spPr>
            <a:xfrm>
              <a:off x="4792212" y="22311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35.3</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5" name="正方形/長方形 24">
              <a:extLst>
                <a:ext uri="{FF2B5EF4-FFF2-40B4-BE49-F238E27FC236}">
                  <a16:creationId xmlns:a16="http://schemas.microsoft.com/office/drawing/2014/main" id="{002C9AF9-AB13-46DD-A818-CCBC5C0984BE}"/>
                </a:ext>
              </a:extLst>
            </p:cNvPr>
            <p:cNvSpPr/>
            <p:nvPr/>
          </p:nvSpPr>
          <p:spPr>
            <a:xfrm>
              <a:off x="4792212" y="3463054"/>
              <a:ext cx="1082675" cy="430213"/>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41.7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25">
              <a:extLst>
                <a:ext uri="{FF2B5EF4-FFF2-40B4-BE49-F238E27FC236}">
                  <a16:creationId xmlns:a16="http://schemas.microsoft.com/office/drawing/2014/main" id="{8CACE661-0C95-4429-974B-FF0560C2BEE8}"/>
                </a:ext>
              </a:extLst>
            </p:cNvPr>
            <p:cNvSpPr/>
            <p:nvPr/>
          </p:nvSpPr>
          <p:spPr>
            <a:xfrm>
              <a:off x="7670349" y="2120029"/>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27.4</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sp>
          <p:nvSpPr>
            <p:cNvPr id="27" name="正方形/長方形 26">
              <a:extLst>
                <a:ext uri="{FF2B5EF4-FFF2-40B4-BE49-F238E27FC236}">
                  <a16:creationId xmlns:a16="http://schemas.microsoft.com/office/drawing/2014/main" id="{396F2D11-2E92-4457-809A-A35AF60AEEA0}"/>
                </a:ext>
              </a:extLst>
            </p:cNvPr>
            <p:cNvSpPr/>
            <p:nvPr/>
          </p:nvSpPr>
          <p:spPr>
            <a:xfrm>
              <a:off x="7670349" y="3323354"/>
              <a:ext cx="1082675" cy="431800"/>
            </a:xfrm>
            <a:prstGeom prst="rect">
              <a:avLst/>
            </a:prstGeom>
          </p:spPr>
          <p:txBody>
            <a:bodyPr>
              <a:spAutoFit/>
            </a:bodyPr>
            <a:lstStyle/>
            <a:p>
              <a:pPr algn="ctr">
                <a:defRPr/>
              </a:pPr>
              <a:r>
                <a:rPr lang="en-US" altLang="ja-JP" sz="2200" b="1" spc="100" dirty="0">
                  <a:solidFill>
                    <a:schemeClr val="bg1"/>
                  </a:solidFill>
                  <a:latin typeface="游明朝 Demibold" panose="02020600000000000000" pitchFamily="18" charset="-128"/>
                  <a:ea typeface="游明朝 Demibold" panose="02020600000000000000" pitchFamily="18" charset="-128"/>
                </a:rPr>
                <a:t>47.7</a:t>
              </a:r>
              <a:r>
                <a:rPr lang="ja-JP" altLang="en-US" b="1" spc="100">
                  <a:solidFill>
                    <a:schemeClr val="bg1"/>
                  </a:solidFill>
                  <a:latin typeface="游明朝 Demibold" panose="02020600000000000000" pitchFamily="18" charset="-128"/>
                  <a:ea typeface="游明朝 Demibold" panose="02020600000000000000" pitchFamily="18" charset="-128"/>
                </a:rPr>
                <a:t>%</a:t>
              </a:r>
            </a:p>
          </p:txBody>
        </p:sp>
      </p:grpSp>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9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n=520,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br>
              <a:rPr lang="ja-JP" altLang="en-US" sz="800">
                <a:solidFill>
                  <a:schemeClr val="tx1">
                    <a:lumMod val="65000"/>
                    <a:lumOff val="35000"/>
                  </a:schemeClr>
                </a:solidFill>
                <a:latin typeface="游明朝" panose="02020400000000000000" pitchFamily="18" charset="-128"/>
                <a:ea typeface="游明朝" panose="02020400000000000000" pitchFamily="18" charset="-128"/>
              </a:rPr>
            </a:b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株式会社</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調べ（調査委託先：マクロミル）対象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一都三県（東京都、神奈川県、千葉県、埼玉県）在住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男女個人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未既婚不問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日に日本交通タクシーを利用した者、期間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 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「広告到達率」：媒体接触可能者のうち、調査期間中に調査対象広告を「乗車していた日本交通タクシー」で「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grpSp>
        <p:nvGrpSpPr>
          <p:cNvPr id="40964" name="グループ化 3">
            <a:extLst>
              <a:ext uri="{FF2B5EF4-FFF2-40B4-BE49-F238E27FC236}">
                <a16:creationId xmlns:a16="http://schemas.microsoft.com/office/drawing/2014/main" id="{542D4204-EA37-452A-B209-C291566EF20D}"/>
              </a:ext>
            </a:extLst>
          </p:cNvPr>
          <p:cNvGrpSpPr>
            <a:grpSpLocks/>
          </p:cNvGrpSpPr>
          <p:nvPr/>
        </p:nvGrpSpPr>
        <p:grpSpPr bwMode="auto">
          <a:xfrm>
            <a:off x="177800" y="2006600"/>
            <a:ext cx="215900" cy="3451225"/>
            <a:chOff x="122410" y="1831975"/>
            <a:chExt cx="215761" cy="3451227"/>
          </a:xfrm>
        </p:grpSpPr>
        <p:sp>
          <p:nvSpPr>
            <p:cNvPr id="20" name="テキスト ボックス 19">
              <a:extLst>
                <a:ext uri="{FF2B5EF4-FFF2-40B4-BE49-F238E27FC236}">
                  <a16:creationId xmlns:a16="http://schemas.microsoft.com/office/drawing/2014/main" id="{94DD557F-1FD5-40C5-9AE4-608439DC83B7}"/>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25" name="テキスト ボックス 24">
              <a:extLst>
                <a:ext uri="{FF2B5EF4-FFF2-40B4-BE49-F238E27FC236}">
                  <a16:creationId xmlns:a16="http://schemas.microsoft.com/office/drawing/2014/main" id="{49D190E2-4667-4781-BF68-8F9DEEC7839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6" name="テキスト ボックス 25">
              <a:extLst>
                <a:ext uri="{FF2B5EF4-FFF2-40B4-BE49-F238E27FC236}">
                  <a16:creationId xmlns:a16="http://schemas.microsoft.com/office/drawing/2014/main" id="{684162F6-1274-419F-86EF-20D805A9708B}"/>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835525"/>
            <a:ext cx="9655175" cy="12001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88"/>
            <a:ext cx="6202362" cy="403225"/>
            <a:chOff x="1155700" y="6487630"/>
            <a:chExt cx="6202283" cy="404341"/>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成約枠の申込メール送付期日</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3</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6</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700" y="3323566"/>
              <a:ext cx="6202283" cy="404406"/>
              <a:chOff x="1155700" y="6487630"/>
              <a:chExt cx="6202283" cy="404406"/>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222039" cy="4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a:solidFill>
                      <a:srgbClr val="595959"/>
                    </a:solidFill>
                    <a:latin typeface="游明朝" panose="02020400000000000000" pitchFamily="18" charset="-128"/>
                    <a:ea typeface="游明朝" panose="02020400000000000000" pitchFamily="18" charset="-128"/>
                  </a:rPr>
                  <a:t>2020</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別途お申込みメールを頂戴いたしますが、成約可否連絡をもって契約の成立とし、キャンセル規定に則った違約金を頂戴いたします（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57003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円未満の端数が発生した場合は、切り捨てしてご請求させていただきます。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月を跨ぐ週の掲載につきましては、掲載終了月締めにてご請求させていただきます。また、複数の月に跨った掲載につきましては、掲載月毎に分割してご請求させていただきます。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上限広告料金に達しても掲載は止まりません。</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Aera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nvGraphicFramePr>
        <p:xfrm>
          <a:off x="552450" y="1377950"/>
          <a:ext cx="9577387" cy="2717801"/>
        </p:xfrm>
        <a:graphic>
          <a:graphicData uri="http://schemas.openxmlformats.org/drawingml/2006/table">
            <a:tbl>
              <a:tblPr firstRow="1" bandRow="1">
                <a:tableStyleId>{5940675A-B579-460E-94D1-54222C63F5DA}</a:tableStyleId>
              </a:tblPr>
              <a:tblGrid>
                <a:gridCol w="2023773">
                  <a:extLst>
                    <a:ext uri="{9D8B030D-6E8A-4147-A177-3AD203B41FA5}">
                      <a16:colId xmlns:a16="http://schemas.microsoft.com/office/drawing/2014/main" val="20000"/>
                    </a:ext>
                  </a:extLst>
                </a:gridCol>
                <a:gridCol w="795130">
                  <a:extLst>
                    <a:ext uri="{9D8B030D-6E8A-4147-A177-3AD203B41FA5}">
                      <a16:colId xmlns:a16="http://schemas.microsoft.com/office/drawing/2014/main" val="20001"/>
                    </a:ext>
                  </a:extLst>
                </a:gridCol>
                <a:gridCol w="1041621">
                  <a:extLst>
                    <a:ext uri="{9D8B030D-6E8A-4147-A177-3AD203B41FA5}">
                      <a16:colId xmlns:a16="http://schemas.microsoft.com/office/drawing/2014/main" val="20002"/>
                    </a:ext>
                  </a:extLst>
                </a:gridCol>
                <a:gridCol w="747423">
                  <a:extLst>
                    <a:ext uri="{9D8B030D-6E8A-4147-A177-3AD203B41FA5}">
                      <a16:colId xmlns:a16="http://schemas.microsoft.com/office/drawing/2014/main" val="20003"/>
                    </a:ext>
                  </a:extLst>
                </a:gridCol>
                <a:gridCol w="954156">
                  <a:extLst>
                    <a:ext uri="{9D8B030D-6E8A-4147-A177-3AD203B41FA5}">
                      <a16:colId xmlns:a16="http://schemas.microsoft.com/office/drawing/2014/main" val="20004"/>
                    </a:ext>
                  </a:extLst>
                </a:gridCol>
                <a:gridCol w="675861">
                  <a:extLst>
                    <a:ext uri="{9D8B030D-6E8A-4147-A177-3AD203B41FA5}">
                      <a16:colId xmlns:a16="http://schemas.microsoft.com/office/drawing/2014/main" val="20005"/>
                    </a:ext>
                  </a:extLst>
                </a:gridCol>
                <a:gridCol w="930904">
                  <a:extLst>
                    <a:ext uri="{9D8B030D-6E8A-4147-A177-3AD203B41FA5}">
                      <a16:colId xmlns:a16="http://schemas.microsoft.com/office/drawing/2014/main" val="20006"/>
                    </a:ext>
                  </a:extLst>
                </a:gridCol>
                <a:gridCol w="599762">
                  <a:extLst>
                    <a:ext uri="{9D8B030D-6E8A-4147-A177-3AD203B41FA5}">
                      <a16:colId xmlns:a16="http://schemas.microsoft.com/office/drawing/2014/main" val="20007"/>
                    </a:ext>
                  </a:extLst>
                </a:gridCol>
                <a:gridCol w="749134">
                  <a:extLst>
                    <a:ext uri="{9D8B030D-6E8A-4147-A177-3AD203B41FA5}">
                      <a16:colId xmlns:a16="http://schemas.microsoft.com/office/drawing/2014/main" val="20008"/>
                    </a:ext>
                  </a:extLst>
                </a:gridCol>
                <a:gridCol w="1059623">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課金形態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上限広告料金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表示回数課金</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2" name="タイトル 1">
            <a:extLst>
              <a:ext uri="{FF2B5EF4-FFF2-40B4-BE49-F238E27FC236}">
                <a16:creationId xmlns:a16="http://schemas.microsoft.com/office/drawing/2014/main" id="{FCF2FC0C-4E40-4935-85ED-580718E6A5D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en-US" altLang="ja-JP" sz="1000" dirty="0">
                <a:solidFill>
                  <a:srgbClr val="7F7F7F"/>
                </a:solidFill>
                <a:latin typeface="游明朝" panose="02020400000000000000" pitchFamily="18" charset="-128"/>
                <a:ea typeface="游明朝" panose="02020400000000000000" pitchFamily="18" charset="-128"/>
              </a:rPr>
              <a:t>※10-12</a:t>
            </a:r>
            <a:r>
              <a:rPr lang="ja-JP" altLang="en-US" sz="1000">
                <a:solidFill>
                  <a:srgbClr val="7F7F7F"/>
                </a:solidFill>
                <a:latin typeface="游明朝" panose="02020400000000000000" pitchFamily="18" charset="-128"/>
                <a:ea typeface="游明朝" panose="02020400000000000000" pitchFamily="18" charset="-128"/>
              </a:rPr>
              <a:t>月の全国枠メニューは、表示回数課金です。想定表示回数を下回った場合は表示回数分を、</a:t>
            </a:r>
            <a:br>
              <a:rPr lang="en-US" altLang="ja-JP" sz="1000" dirty="0">
                <a:solidFill>
                  <a:srgbClr val="7F7F7F"/>
                </a:solidFill>
                <a:latin typeface="游明朝" panose="02020400000000000000" pitchFamily="18" charset="-128"/>
                <a:ea typeface="游明朝" panose="02020400000000000000" pitchFamily="18" charset="-128"/>
              </a:rPr>
            </a:br>
            <a:r>
              <a:rPr lang="ja-JP" altLang="en-US" sz="1000">
                <a:solidFill>
                  <a:srgbClr val="7F7F7F"/>
                </a:solidFill>
                <a:latin typeface="游明朝" panose="02020400000000000000" pitchFamily="18" charset="-128"/>
                <a:ea typeface="游明朝" panose="02020400000000000000" pitchFamily="18" charset="-128"/>
              </a:rPr>
              <a:t>上回った場合は上限広告料金をご請求させていただきます。各メニューの表示単価は、上限広告料金欄の＠単価をご参照ください。</a:t>
            </a:r>
          </a:p>
        </p:txBody>
      </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6417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8417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grpSp>
        <p:nvGrpSpPr>
          <p:cNvPr id="47108" name="グループ化 6">
            <a:extLst>
              <a:ext uri="{FF2B5EF4-FFF2-40B4-BE49-F238E27FC236}">
                <a16:creationId xmlns:a16="http://schemas.microsoft.com/office/drawing/2014/main" id="{3A3BBF05-8BF1-450E-B57E-47CF5373D132}"/>
              </a:ext>
            </a:extLst>
          </p:cNvPr>
          <p:cNvGrpSpPr>
            <a:grpSpLocks/>
          </p:cNvGrpSpPr>
          <p:nvPr/>
        </p:nvGrpSpPr>
        <p:grpSpPr bwMode="auto">
          <a:xfrm>
            <a:off x="1997075" y="3835400"/>
            <a:ext cx="2736850" cy="1538288"/>
            <a:chOff x="1990085" y="4301255"/>
            <a:chExt cx="2737855" cy="1539190"/>
          </a:xfrm>
        </p:grpSpPr>
        <p:pic>
          <p:nvPicPr>
            <p:cNvPr id="47153" name="図 23">
              <a:extLst>
                <a:ext uri="{FF2B5EF4-FFF2-40B4-BE49-F238E27FC236}">
                  <a16:creationId xmlns:a16="http://schemas.microsoft.com/office/drawing/2014/main" id="{DC1E4F70-EBA4-4CD0-8D96-7E529D84F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088" y="4301255"/>
              <a:ext cx="2737852" cy="15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직사각형 22">
              <a:extLst>
                <a:ext uri="{FF2B5EF4-FFF2-40B4-BE49-F238E27FC236}">
                  <a16:creationId xmlns:a16="http://schemas.microsoft.com/office/drawing/2014/main" id="{2AF4BAFF-6EF8-4305-89F3-8E7DAAC7382D}"/>
                </a:ext>
              </a:extLst>
            </p:cNvPr>
            <p:cNvSpPr/>
            <p:nvPr/>
          </p:nvSpPr>
          <p:spPr>
            <a:xfrm rot="16200000">
              <a:off x="2999233" y="4111738"/>
              <a:ext cx="719560" cy="2737855"/>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3973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9895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5514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nvGraphicFramePr>
        <p:xfrm>
          <a:off x="560388" y="1970088"/>
          <a:ext cx="9574212" cy="1508125"/>
        </p:xfrm>
        <a:graphic>
          <a:graphicData uri="http://schemas.openxmlformats.org/drawingml/2006/table">
            <a:tbl>
              <a:tblPr/>
              <a:tblGrid>
                <a:gridCol w="1689100">
                  <a:extLst>
                    <a:ext uri="{9D8B030D-6E8A-4147-A177-3AD203B41FA5}">
                      <a16:colId xmlns:a16="http://schemas.microsoft.com/office/drawing/2014/main" val="20000"/>
                    </a:ext>
                  </a:extLst>
                </a:gridCol>
                <a:gridCol w="89852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1120775">
                  <a:extLst>
                    <a:ext uri="{9D8B030D-6E8A-4147-A177-3AD203B41FA5}">
                      <a16:colId xmlns:a16="http://schemas.microsoft.com/office/drawing/2014/main" val="20006"/>
                    </a:ext>
                  </a:extLst>
                </a:gridCol>
                <a:gridCol w="593725">
                  <a:extLst>
                    <a:ext uri="{9D8B030D-6E8A-4147-A177-3AD203B41FA5}">
                      <a16:colId xmlns:a16="http://schemas.microsoft.com/office/drawing/2014/main" val="20007"/>
                    </a:ext>
                  </a:extLst>
                </a:gridCol>
                <a:gridCol w="741363">
                  <a:extLst>
                    <a:ext uri="{9D8B030D-6E8A-4147-A177-3AD203B41FA5}">
                      <a16:colId xmlns:a16="http://schemas.microsoft.com/office/drawing/2014/main" val="20008"/>
                    </a:ext>
                  </a:extLst>
                </a:gridCol>
                <a:gridCol w="1049337">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課金形態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上限広告料金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表示回数課金</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4767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6496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9133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a:t>
            </a:r>
            <a:r>
              <a:rPr lang="en-US" altLang="ja-JP" sz="13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Branded Contents</a:t>
            </a:r>
          </a:p>
          <a:p>
            <a:pPr algn="ctr" eaLnBrk="1" hangingPunct="1"/>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タイアップ広告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動画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30</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 </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or </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静止画</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15</a:t>
            </a:r>
            <a:r>
              <a:rPr lang="ja-JP" altLang="en-US"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秒</a:t>
            </a:r>
            <a:r>
              <a:rPr lang="en-US" altLang="ja-JP" sz="9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73075" y="369888"/>
            <a:ext cx="9144000" cy="3646487"/>
            <a:chOff x="595162" y="370278"/>
            <a:chExt cx="9144463" cy="364680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660815"/>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1" name="正方形/長方形 23">
              <a:extLst>
                <a:ext uri="{FF2B5EF4-FFF2-40B4-BE49-F238E27FC236}">
                  <a16:creationId xmlns:a16="http://schemas.microsoft.com/office/drawing/2014/main" id="{6B3354D7-7C20-4EDE-A0AE-0B5F02C16907}"/>
                </a:ext>
              </a:extLst>
            </p:cNvPr>
            <p:cNvSpPr>
              <a:spLocks noChangeArrowheads="1"/>
            </p:cNvSpPr>
            <p:nvPr/>
          </p:nvSpPr>
          <p:spPr bwMode="auto">
            <a:xfrm>
              <a:off x="595162" y="370278"/>
              <a:ext cx="1826233" cy="3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掲載規定変更概要</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4879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35013"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掲載規定変更について</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・同一素材の掲載は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週間以上の掲載は不可。（コンテンツとして視聴者に飽きられてしまうため）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nvGraphicFramePr>
        <p:xfrm>
          <a:off x="887413" y="3817938"/>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図 4">
            <a:extLst>
              <a:ext uri="{FF2B5EF4-FFF2-40B4-BE49-F238E27FC236}">
                <a16:creationId xmlns:a16="http://schemas.microsoft.com/office/drawing/2014/main" id="{0043A256-9C6E-4825-9EBC-DA5741492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160463"/>
            <a:ext cx="3768725"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テキスト ボックス 2">
            <a:extLst>
              <a:ext uri="{FF2B5EF4-FFF2-40B4-BE49-F238E27FC236}">
                <a16:creationId xmlns:a16="http://schemas.microsoft.com/office/drawing/2014/main" id="{C5231B3E-53BD-4291-966C-CEAE296D0CA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3252" name="正方形/長方形 13">
            <a:extLst>
              <a:ext uri="{FF2B5EF4-FFF2-40B4-BE49-F238E27FC236}">
                <a16:creationId xmlns:a16="http://schemas.microsoft.com/office/drawing/2014/main" id="{29177BB4-DE7C-46CE-9C1D-5C0A4EE20A21}"/>
              </a:ext>
            </a:extLst>
          </p:cNvPr>
          <p:cNvSpPr>
            <a:spLocks noChangeArrowheads="1"/>
          </p:cNvSpPr>
          <p:nvPr/>
        </p:nvSpPr>
        <p:spPr bwMode="auto">
          <a:xfrm>
            <a:off x="808038" y="3319463"/>
            <a:ext cx="38592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掲載事例：公益財団法人日本サッカー協会</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ja-JP" altLang="ja-JP" sz="800">
                <a:solidFill>
                  <a:srgbClr val="4D4D4C"/>
                </a:solidFill>
                <a:latin typeface="游明朝" panose="02020400000000000000" pitchFamily="18" charset="-128"/>
                <a:ea typeface="游明朝" panose="02020400000000000000" pitchFamily="18" charset="-128"/>
              </a:rPr>
              <a:t>EAFF E-1 </a:t>
            </a:r>
            <a:r>
              <a:rPr lang="ja-JP" altLang="en-US" sz="800">
                <a:solidFill>
                  <a:srgbClr val="4D4D4C"/>
                </a:solidFill>
                <a:latin typeface="游明朝" panose="02020400000000000000" pitchFamily="18" charset="-128"/>
                <a:ea typeface="游明朝" panose="02020400000000000000" pitchFamily="18" charset="-128"/>
              </a:rPr>
              <a:t>サッカー選手権 </a:t>
            </a:r>
            <a:r>
              <a:rPr lang="en-US" altLang="ja-JP" sz="800">
                <a:solidFill>
                  <a:srgbClr val="4D4D4C"/>
                </a:solidFill>
                <a:latin typeface="游明朝" panose="02020400000000000000" pitchFamily="18" charset="-128"/>
                <a:ea typeface="游明朝" panose="02020400000000000000" pitchFamily="18" charset="-128"/>
              </a:rPr>
              <a:t>2019 </a:t>
            </a:r>
            <a:r>
              <a:rPr lang="ja-JP" altLang="en-US" sz="800">
                <a:solidFill>
                  <a:srgbClr val="4D4D4C"/>
                </a:solidFill>
                <a:latin typeface="游明朝" panose="02020400000000000000" pitchFamily="18" charset="-128"/>
                <a:ea typeface="游明朝" panose="02020400000000000000" pitchFamily="18" charset="-128"/>
              </a:rPr>
              <a:t>決勝大会のタイアップ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3253" name="正方形/長方形 14">
            <a:extLst>
              <a:ext uri="{FF2B5EF4-FFF2-40B4-BE49-F238E27FC236}">
                <a16:creationId xmlns:a16="http://schemas.microsoft.com/office/drawing/2014/main" id="{36A27CE4-4A7B-4376-A1AB-1A35CF429B54}"/>
              </a:ext>
            </a:extLst>
          </p:cNvPr>
          <p:cNvSpPr>
            <a:spLocks noChangeArrowheads="1"/>
          </p:cNvSpPr>
          <p:nvPr/>
        </p:nvSpPr>
        <p:spPr bwMode="auto">
          <a:xfrm>
            <a:off x="468313" y="306388"/>
            <a:ext cx="741045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様々なイベント情報を感度の高いタクシーユーザーにお届けする自社番組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News』</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16" name="表 15">
            <a:extLst>
              <a:ext uri="{FF2B5EF4-FFF2-40B4-BE49-F238E27FC236}">
                <a16:creationId xmlns:a16="http://schemas.microsoft.com/office/drawing/2014/main" id="{6764FF33-73E3-4CB1-AAFB-58ED32CE063A}"/>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News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・動画及び静止画素材、テキスト内容は広告主にて手配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・新規の撮影、ナレーションなし</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17" name="表 18">
            <a:extLst>
              <a:ext uri="{FF2B5EF4-FFF2-40B4-BE49-F238E27FC236}">
                <a16:creationId xmlns:a16="http://schemas.microsoft.com/office/drawing/2014/main" id="{5CAA6F3F-08CA-4BB1-A206-79E6A07B6895}"/>
              </a:ext>
            </a:extLst>
          </p:cNvPr>
          <p:cNvGraphicFramePr>
            <a:graphicFrameLocks noGrp="1"/>
          </p:cNvGraphicFramePr>
          <p:nvPr/>
        </p:nvGraphicFramePr>
        <p:xfrm>
          <a:off x="889000"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400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53293" name="図 11">
            <a:extLst>
              <a:ext uri="{FF2B5EF4-FFF2-40B4-BE49-F238E27FC236}">
                <a16:creationId xmlns:a16="http://schemas.microsoft.com/office/drawing/2014/main" id="{B92A83C9-1924-474E-BCBB-C60B86FC5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6465888"/>
            <a:ext cx="92186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nvGraphicFramePr>
        <p:xfrm>
          <a:off x="6064250" y="1146175"/>
          <a:ext cx="4083050" cy="465137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43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p>
                      <a:endPar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6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545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5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aphicFrame>
        <p:nvGraphicFramePr>
          <p:cNvPr id="21" name="表 18">
            <a:extLst>
              <a:ext uri="{FF2B5EF4-FFF2-40B4-BE49-F238E27FC236}">
                <a16:creationId xmlns:a16="http://schemas.microsoft.com/office/drawing/2014/main" id="{4DCE5A27-93B3-4403-A509-E4A1B22BFBEC}"/>
              </a:ext>
            </a:extLst>
          </p:cNvPr>
          <p:cNvGraphicFramePr>
            <a:graphicFrameLocks noGrp="1"/>
          </p:cNvGraphicFramePr>
          <p:nvPr/>
        </p:nvGraphicFramePr>
        <p:xfrm>
          <a:off x="896938"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nvGraphicFramePr>
        <p:xfrm>
          <a:off x="6064250" y="1146175"/>
          <a:ext cx="4083050" cy="456565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36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4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690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3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graphicFrame>
        <p:nvGraphicFramePr>
          <p:cNvPr id="22" name="表 18">
            <a:extLst>
              <a:ext uri="{FF2B5EF4-FFF2-40B4-BE49-F238E27FC236}">
                <a16:creationId xmlns:a16="http://schemas.microsoft.com/office/drawing/2014/main" id="{EBD141E5-4F7F-44AA-95A0-83E8CAF101E1}"/>
              </a:ext>
            </a:extLst>
          </p:cNvPr>
          <p:cNvGraphicFramePr>
            <a:graphicFrameLocks noGrp="1"/>
          </p:cNvGraphicFramePr>
          <p:nvPr/>
        </p:nvGraphicFramePr>
        <p:xfrm>
          <a:off x="904875" y="3816350"/>
          <a:ext cx="3767137" cy="1873250"/>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3050">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2366">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2783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933F51D5-3C58-4B62-B528-80DA51A90703}"/>
              </a:ext>
            </a:extLst>
          </p:cNvPr>
          <p:cNvGraphicFramePr>
            <a:graphicFrameLocks noGrp="1"/>
          </p:cNvGraphicFramePr>
          <p:nvPr/>
        </p:nvGraphicFramePr>
        <p:xfrm>
          <a:off x="887413" y="3817938"/>
          <a:ext cx="3767137" cy="1444625"/>
        </p:xfrm>
        <a:graphic>
          <a:graphicData uri="http://schemas.openxmlformats.org/drawingml/2006/table">
            <a:tbl>
              <a:tblPr firstRow="1" bandRow="1">
                <a:tableStyleId>{5940675A-B579-460E-94D1-54222C63F5DA}</a:tableStyleId>
              </a:tblPr>
              <a:tblGrid>
                <a:gridCol w="1616697">
                  <a:extLst>
                    <a:ext uri="{9D8B030D-6E8A-4147-A177-3AD203B41FA5}">
                      <a16:colId xmlns:a16="http://schemas.microsoft.com/office/drawing/2014/main" val="20000"/>
                    </a:ext>
                  </a:extLst>
                </a:gridCol>
                <a:gridCol w="1075220">
                  <a:extLst>
                    <a:ext uri="{9D8B030D-6E8A-4147-A177-3AD203B41FA5}">
                      <a16:colId xmlns:a16="http://schemas.microsoft.com/office/drawing/2014/main" val="20001"/>
                    </a:ext>
                  </a:extLst>
                </a:gridCol>
                <a:gridCol w="1075220">
                  <a:extLst>
                    <a:ext uri="{9D8B030D-6E8A-4147-A177-3AD203B41FA5}">
                      <a16:colId xmlns:a16="http://schemas.microsoft.com/office/drawing/2014/main" val="20002"/>
                    </a:ext>
                  </a:extLst>
                </a:gridCol>
              </a:tblGrid>
              <a:tr h="33286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60" marB="34260"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掲載費（</a:t>
                      </a: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60" marB="34260"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11757">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60" marB="34260"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nvGraphicFramePr>
        <p:xfrm>
          <a:off x="6064250" y="1146175"/>
          <a:ext cx="4083050" cy="4773614"/>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133252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・同一素材の掲載は</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週間までとし、</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週間以上の掲載は</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不可とする（視聴者に飽きられてしまうため）</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818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7660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507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東京、仙台、広島のみに掲載するメニューはございません。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nvGraphicFramePr>
        <p:xfrm>
          <a:off x="557213" y="1325563"/>
          <a:ext cx="9577385" cy="3451252"/>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28442">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r>
                        <a:rPr kumimoji="1" lang="ja-JP" altLang="en-US" sz="11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indent="0" algn="ctr">
                        <a:buFont typeface="Arial" charset="0"/>
                        <a:buNone/>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9">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7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endParaRPr kumimoji="1" lang="ja-JP" altLang="en-US" dirty="0"/>
                    </a:p>
                  </a:txBody>
                  <a:tcPr>
                    <a:noFill/>
                  </a:tcPr>
                </a:tc>
                <a:tc vMerge="1">
                  <a:txBody>
                    <a:bodyPr/>
                    <a:lstStyle/>
                    <a:p>
                      <a:endParaRPr kumimoji="1" lang="ja-JP" altLang="en-US" dirty="0"/>
                    </a:p>
                  </a:txBody>
                  <a:tcP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358087">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8"/>
                  </a:ext>
                </a:extLst>
              </a:tr>
              <a:tr h="358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5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800" b="0" i="0" u="none" strike="noStrike" kern="1200" cap="none" spc="0" normalizeH="0" baseline="0" noProof="0" dirty="0">
                        <a:ln>
                          <a:noFill/>
                        </a:ln>
                        <a:solidFill>
                          <a:srgbClr val="000F2D"/>
                        </a:solidFill>
                        <a:effectLst/>
                        <a:uLnTx/>
                        <a:uFillTx/>
                        <a:latin typeface="游明朝"/>
                        <a:ea typeface="游明朝"/>
                        <a:cs typeface="Yu Mincho" charset="-128"/>
                      </a:endParaRPr>
                    </a:p>
                  </a:txBody>
                  <a:tcPr marL="68580" marR="68580" marT="34290" marB="34290" anchor="ctr">
                    <a:noFill/>
                  </a:tcPr>
                </a:tc>
                <a:tc vMerge="1">
                  <a:txBody>
                    <a:bodyPr/>
                    <a:lstStyle/>
                    <a:p>
                      <a:pPr marL="0" indent="0" algn="ctr">
                        <a:buFont typeface="Arial" charset="0"/>
                        <a:buNone/>
                      </a:pPr>
                      <a:endParaRPr kumimoji="1" lang="ja-JP" altLang="en-US" sz="1000" baseline="0" dirty="0">
                        <a:solidFill>
                          <a:schemeClr val="tx1"/>
                        </a:solidFill>
                        <a:latin typeface="+mn-ea"/>
                        <a:ea typeface="+mn-ea"/>
                        <a:cs typeface="Yu Mincho" charset="-128"/>
                      </a:endParaRPr>
                    </a:p>
                  </a:txBody>
                  <a:tcPr marL="68580" marR="68580" marT="34290" marB="34290" anchor="ctr">
                    <a:no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400" baseline="0" dirty="0">
                        <a:solidFill>
                          <a:schemeClr val="tx1"/>
                        </a:solidFill>
                        <a:latin typeface="+mn-ea"/>
                        <a:ea typeface="+mn-ea"/>
                        <a:cs typeface="Yu Mincho" charset="-128"/>
                      </a:endParaRPr>
                    </a:p>
                  </a:txBody>
                  <a:tcPr marL="68580" marR="68580" marT="34290" marB="34290" anchor="ctr">
                    <a:no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095875"/>
            <a:ext cx="9061450" cy="95408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586185232"/>
              </p:ext>
            </p:extLst>
          </p:nvPr>
        </p:nvGraphicFramePr>
        <p:xfrm>
          <a:off x="557213" y="431800"/>
          <a:ext cx="9577387" cy="5400674"/>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課金形態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表示回数課金</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掲載期間課金</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0004"/>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3" y="1354138"/>
          <a:ext cx="9148762" cy="5665786"/>
        </p:xfrm>
        <a:graphic>
          <a:graphicData uri="http://schemas.openxmlformats.org/drawingml/2006/table">
            <a:tbl>
              <a:tblPr/>
              <a:tblGrid>
                <a:gridCol w="2317303">
                  <a:extLst>
                    <a:ext uri="{9D8B030D-6E8A-4147-A177-3AD203B41FA5}">
                      <a16:colId xmlns:a16="http://schemas.microsoft.com/office/drawing/2014/main" val="20000"/>
                    </a:ext>
                  </a:extLst>
                </a:gridCol>
                <a:gridCol w="1082154">
                  <a:extLst>
                    <a:ext uri="{9D8B030D-6E8A-4147-A177-3AD203B41FA5}">
                      <a16:colId xmlns:a16="http://schemas.microsoft.com/office/drawing/2014/main" val="20001"/>
                    </a:ext>
                  </a:extLst>
                </a:gridCol>
                <a:gridCol w="2639564">
                  <a:extLst>
                    <a:ext uri="{9D8B030D-6E8A-4147-A177-3AD203B41FA5}">
                      <a16:colId xmlns:a16="http://schemas.microsoft.com/office/drawing/2014/main" val="20002"/>
                    </a:ext>
                  </a:extLst>
                </a:gridCol>
                <a:gridCol w="3109741">
                  <a:extLst>
                    <a:ext uri="{9D8B030D-6E8A-4147-A177-3AD203B41FA5}">
                      <a16:colId xmlns:a16="http://schemas.microsoft.com/office/drawing/2014/main" val="20003"/>
                    </a:ext>
                  </a:extLst>
                </a:gridCol>
              </a:tblGrid>
              <a:tr h="43369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設置台数、展開都市</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P.6</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10,500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都市：仙台、広島が追加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50,000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東京台数：</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台</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691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配信開始</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P.14</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Voice</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more 1 meter</a:t>
                      </a:r>
                    </a:p>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rPr>
                        <a:t>上記オリジナルコンテンツの配信を開始</a:t>
                      </a:r>
                      <a:endParaRPr kumimoji="1" lang="en-US" altLang="ja-JP" sz="1100" b="0" i="0" u="none" strike="noStrike" cap="none" normalizeH="0" baseline="0" dirty="0">
                        <a:ln>
                          <a:noFill/>
                        </a:ln>
                        <a:solidFill>
                          <a:srgbClr val="2E3B53"/>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枠構成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P.19</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全配信メニューをデフォルト表記</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HALF</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メニューをデフォルトに変更</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67523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全国配信メニュー料金表</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全メニュー価格、想定表示回数を改定</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81315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 </a:t>
                      </a: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掲載規定変更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P.21</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コンテンツ枠に日経電子版の記事を</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日経電子版の記事配信が終了</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タイアップ広告と動画広告をセット掲載</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できる枠に変更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r h="67523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新メニュー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P.23-26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広告掲載と制作のセットメニューを追加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6"/>
                  </a:ext>
                </a:extLst>
              </a:tr>
              <a:tr h="813156">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地方限定配信メニュー</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大阪、京都、神戸は合算して配信</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枠数は各エリア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4</a:t>
                      </a:r>
                      <a:r>
                        <a:rPr kumimoji="1" lang="ja-JP" altLang="en-US" sz="1100" b="0" i="0" u="none" strike="noStrike" cap="none" normalizeH="0" baseline="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大阪、京都、神戸を独立して配信可能に</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枠数を各エリア</a:t>
                      </a:r>
                      <a:r>
                        <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枠に変更</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rPr>
                        <a:t>神奈川、大阪、京都、神戸の台数が増加</a:t>
                      </a:r>
                      <a:endParaRPr kumimoji="1" lang="en-US" altLang="ja-JP" sz="1100" b="0" i="0" u="none" strike="noStrike" cap="none" normalizeH="0" baseline="0" dirty="0">
                        <a:ln>
                          <a:noFill/>
                        </a:ln>
                        <a:solidFill>
                          <a:srgbClr val="000F2D"/>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7"/>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a:solidFill>
                  <a:srgbClr val="595959"/>
                </a:solidFill>
                <a:latin typeface="游明朝" panose="02020400000000000000" pitchFamily="18" charset="-128"/>
                <a:ea typeface="游明朝" panose="02020400000000000000" pitchFamily="18" charset="-128"/>
              </a:rPr>
              <a:t>- 2020</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
        <p:nvSpPr>
          <p:cNvPr id="11315" name="スライド番号プレースホルダー 4">
            <a:extLst>
              <a:ext uri="{FF2B5EF4-FFF2-40B4-BE49-F238E27FC236}">
                <a16:creationId xmlns:a16="http://schemas.microsoft.com/office/drawing/2014/main" id="{C4E3126E-6473-4577-8813-D059FF335D9A}"/>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92770E31-6D22-48C0-A295-0CC4A17D3FDD}" type="slidenum">
              <a:rPr kumimoji="1" lang="ja-JP" altLang="en-US" sz="1000">
                <a:latin typeface="游明朝" panose="02020400000000000000" pitchFamily="18" charset="-128"/>
                <a:ea typeface="游明朝" panose="02020400000000000000" pitchFamily="18" charset="-128"/>
                <a:cs typeface="HG明朝B" panose="02020809000000000000" pitchFamily="17" charset="-128"/>
              </a:rPr>
              <a:pPr algn="r" eaLnBrk="1" hangingPunct="1"/>
              <a:t>3</a:t>
            </a:fld>
            <a:endParaRPr kumimoji="1" lang="ja-JP" altLang="en-US" sz="1000">
              <a:latin typeface="游明朝" panose="02020400000000000000" pitchFamily="18" charset="-128"/>
              <a:ea typeface="游明朝" panose="02020400000000000000" pitchFamily="18" charset="-128"/>
              <a:cs typeface="HG明朝B" panose="02020809000000000000" pitchFamily="17"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全台配信必須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grpSp>
        <p:nvGrpSpPr>
          <p:cNvPr id="64516" name="グループ化 3">
            <a:extLst>
              <a:ext uri="{FF2B5EF4-FFF2-40B4-BE49-F238E27FC236}">
                <a16:creationId xmlns:a16="http://schemas.microsoft.com/office/drawing/2014/main" id="{DFF83883-6A58-44D8-A29E-7AE7E3F121C6}"/>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CEA3A65C-51E6-4134-9863-CE1AD1A28AC2}"/>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AFECBAF4-E984-47F6-BADB-5DD347FCE63C}"/>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82357D71-9E76-44E8-B7DD-E8FFD9E4F33E}"/>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477962"/>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News</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仮押え・本申込みは「メールのみ有効」かつ「メール到着順」で枠決定させていただきます。</a:t>
            </a:r>
            <a:br>
              <a:rPr kumimoji="1" lang="en-US" altLang="ja-JP" sz="800">
                <a:solidFill>
                  <a:srgbClr val="595959"/>
                </a:solidFill>
                <a:latin typeface="游明朝" panose="02020400000000000000" pitchFamily="18" charset="-128"/>
                <a:ea typeface="游明朝" panose="02020400000000000000" pitchFamily="18" charset="-128"/>
              </a:rPr>
            </a:br>
            <a:r>
              <a:rPr kumimoji="1" lang="en-US" altLang="ja-JP" sz="800">
                <a:solidFill>
                  <a:srgbClr val="595959"/>
                </a:solidFill>
                <a:latin typeface="游明朝" panose="02020400000000000000" pitchFamily="18" charset="-128"/>
                <a:ea typeface="游明朝" panose="02020400000000000000" pitchFamily="18" charset="-128"/>
              </a:rPr>
              <a:t>CC</a:t>
            </a:r>
            <a:r>
              <a:rPr kumimoji="1" lang="ja-JP" altLang="en-US" sz="800">
                <a:solidFill>
                  <a:srgbClr val="595959"/>
                </a:solidFill>
                <a:latin typeface="游明朝" panose="02020400000000000000" pitchFamily="18" charset="-128"/>
                <a:ea typeface="游明朝" panose="02020400000000000000" pitchFamily="18" charset="-128"/>
              </a:rPr>
              <a:t>に</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上記所定のメールアドレス</a:t>
            </a:r>
            <a:r>
              <a:rPr kumimoji="1" lang="en-US" altLang="ja-JP" sz="80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を必ず入れてください。</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仮押え有効期間は「仮押えメール送信日を含めて</a:t>
            </a:r>
            <a:r>
              <a:rPr kumimoji="1" lang="en-US" altLang="ja-JP" sz="80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有効期間は「仮押えメール送信日を含めて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当社営業担当まで所定の申込方法にて、ご連絡ください。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までにフォーマットに沿ってご入稿ください。</a:t>
                      </a:r>
                      <a:endPar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order@tokyo-prime.jp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25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material@tokyo-prime.jp</a:t>
              </a:r>
              <a:br>
                <a:rPr lang="en-US" altLang="ja-JP" sz="700">
                  <a:latin typeface="游明朝" panose="02020400000000000000" pitchFamily="18" charset="-128"/>
                  <a:ea typeface="游明朝" panose="02020400000000000000" pitchFamily="18" charset="-128"/>
                </a:rPr>
              </a:br>
              <a:r>
                <a:rPr lang="ja-JP" altLang="en-US" sz="700">
                  <a:latin typeface="游明朝" panose="02020400000000000000" pitchFamily="18" charset="-128"/>
                  <a:ea typeface="游明朝" panose="02020400000000000000" pitchFamily="18" charset="-128"/>
                </a:rPr>
                <a:t>期日</a:t>
              </a:r>
              <a:r>
                <a:rPr lang="en-US" altLang="ja-JP" sz="70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3" name="正方形/長方形 57">
              <a:extLst>
                <a:ext uri="{FF2B5EF4-FFF2-40B4-BE49-F238E27FC236}">
                  <a16:creationId xmlns:a16="http://schemas.microsoft.com/office/drawing/2014/main" id="{E4A26BBB-A0C9-4FB0-B67C-11595C92092B}"/>
                </a:ext>
              </a:extLst>
            </p:cNvPr>
            <p:cNvSpPr>
              <a:spLocks noChangeArrowheads="1"/>
            </p:cNvSpPr>
            <p:nvPr/>
          </p:nvSpPr>
          <p:spPr bwMode="auto">
            <a:xfrm>
              <a:off x="1960701" y="2383543"/>
              <a:ext cx="1337625"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pre-order@tokyo-prime.jp</a:t>
              </a:r>
              <a:endParaRPr lang="ja-JP" altLang="en-US" sz="700">
                <a:latin typeface="游明朝" panose="02020400000000000000" pitchFamily="18" charset="-128"/>
                <a:ea typeface="游明朝" panose="02020400000000000000" pitchFamily="18" charset="-128"/>
              </a:endParaRPr>
            </a:p>
          </p:txBody>
        </p: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グループ化 1">
            <a:extLst>
              <a:ext uri="{FF2B5EF4-FFF2-40B4-BE49-F238E27FC236}">
                <a16:creationId xmlns:a16="http://schemas.microsoft.com/office/drawing/2014/main" id="{2CBB19BF-5BEC-499A-8ED1-CBD9027054B1}"/>
              </a:ext>
            </a:extLst>
          </p:cNvPr>
          <p:cNvGrpSpPr>
            <a:grpSpLocks/>
          </p:cNvGrpSpPr>
          <p:nvPr/>
        </p:nvGrpSpPr>
        <p:grpSpPr bwMode="auto">
          <a:xfrm>
            <a:off x="469900" y="407988"/>
            <a:ext cx="9126538" cy="909637"/>
            <a:chOff x="700088" y="304629"/>
            <a:chExt cx="9127000" cy="910183"/>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700088" y="304629"/>
              <a:ext cx="3835594"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各種メールフォーマット</a:t>
              </a:r>
            </a:p>
          </p:txBody>
        </p:sp>
        <p:sp>
          <p:nvSpPr>
            <p:cNvPr id="71700" name="テキスト ボックス 11">
              <a:extLst>
                <a:ext uri="{FF2B5EF4-FFF2-40B4-BE49-F238E27FC236}">
                  <a16:creationId xmlns:a16="http://schemas.microsoft.com/office/drawing/2014/main" id="{D0FF5D24-166A-4440-875D-10D679B8FEA6}"/>
                </a:ext>
              </a:extLst>
            </p:cNvPr>
            <p:cNvSpPr txBox="1">
              <a:spLocks noChangeArrowheads="1"/>
            </p:cNvSpPr>
            <p:nvPr/>
          </p:nvSpPr>
          <p:spPr bwMode="auto">
            <a:xfrm>
              <a:off x="700088" y="660442"/>
              <a:ext cx="9127000" cy="55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以下のフォーマットにてご連絡ください。</a:t>
              </a:r>
            </a:p>
            <a:p>
              <a:pPr eaLnBrk="1" hangingPunct="1">
                <a:lnSpc>
                  <a:spcPct val="130000"/>
                </a:lnSpc>
              </a:pPr>
              <a:endParaRPr lang="ja-JP" altLang="en-US" sz="1200">
                <a:solidFill>
                  <a:srgbClr val="595959"/>
                </a:solidFill>
                <a:latin typeface="游明朝" panose="02020400000000000000" pitchFamily="18" charset="-128"/>
                <a:ea typeface="游明朝" panose="02020400000000000000" pitchFamily="18" charset="-128"/>
              </a:endParaRPr>
            </a:p>
          </p:txBody>
        </p:sp>
      </p:grpSp>
      <p:grpSp>
        <p:nvGrpSpPr>
          <p:cNvPr id="71683" name="グループ化 2">
            <a:extLst>
              <a:ext uri="{FF2B5EF4-FFF2-40B4-BE49-F238E27FC236}">
                <a16:creationId xmlns:a16="http://schemas.microsoft.com/office/drawing/2014/main" id="{C569F6C3-6433-4DAE-88AF-EA8E92F832B1}"/>
              </a:ext>
            </a:extLst>
          </p:cNvPr>
          <p:cNvGrpSpPr>
            <a:grpSpLocks/>
          </p:cNvGrpSpPr>
          <p:nvPr/>
        </p:nvGrpSpPr>
        <p:grpSpPr bwMode="auto">
          <a:xfrm>
            <a:off x="5432425" y="1403350"/>
            <a:ext cx="2211388" cy="4030663"/>
            <a:chOff x="5511800" y="1403350"/>
            <a:chExt cx="2211388" cy="4030663"/>
          </a:xfrm>
        </p:grpSpPr>
        <p:sp>
          <p:nvSpPr>
            <p:cNvPr id="76802" name="Rectangle 4">
              <a:extLst>
                <a:ext uri="{FF2B5EF4-FFF2-40B4-BE49-F238E27FC236}">
                  <a16:creationId xmlns:a16="http://schemas.microsoft.com/office/drawing/2014/main" id="{EDD5FF6B-D620-4AD8-A201-F206FA17BCDA}"/>
                </a:ext>
              </a:extLst>
            </p:cNvPr>
            <p:cNvSpPr>
              <a:spLocks noChangeArrowheads="1"/>
            </p:cNvSpPr>
            <p:nvPr/>
          </p:nvSpPr>
          <p:spPr bwMode="auto">
            <a:xfrm>
              <a:off x="554831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お申込案件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511800" y="52308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519738" y="1403350"/>
              <a:ext cx="1284287"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a:t>
              </a:r>
            </a:p>
          </p:txBody>
        </p:sp>
      </p:grpSp>
      <p:grpSp>
        <p:nvGrpSpPr>
          <p:cNvPr id="71684" name="グループ化 3">
            <a:extLst>
              <a:ext uri="{FF2B5EF4-FFF2-40B4-BE49-F238E27FC236}">
                <a16:creationId xmlns:a16="http://schemas.microsoft.com/office/drawing/2014/main" id="{1C827DE1-5932-4DAD-9207-E8FB0705FA0F}"/>
              </a:ext>
            </a:extLst>
          </p:cNvPr>
          <p:cNvGrpSpPr>
            <a:grpSpLocks/>
          </p:cNvGrpSpPr>
          <p:nvPr/>
        </p:nvGrpSpPr>
        <p:grpSpPr bwMode="auto">
          <a:xfrm>
            <a:off x="7750175" y="1403350"/>
            <a:ext cx="2101850" cy="4978400"/>
            <a:chOff x="7723188" y="1403350"/>
            <a:chExt cx="2101850" cy="4978400"/>
          </a:xfrm>
        </p:grpSpPr>
        <p:sp>
          <p:nvSpPr>
            <p:cNvPr id="76803" name="Rectangle 8">
              <a:extLst>
                <a:ext uri="{FF2B5EF4-FFF2-40B4-BE49-F238E27FC236}">
                  <a16:creationId xmlns:a16="http://schemas.microsoft.com/office/drawing/2014/main" id="{EACFC6DF-A08A-49A9-A436-68948D473627}"/>
                </a:ext>
              </a:extLst>
            </p:cNvPr>
            <p:cNvSpPr>
              <a:spLocks noChangeArrowheads="1"/>
            </p:cNvSpPr>
            <p:nvPr/>
          </p:nvSpPr>
          <p:spPr bwMode="auto">
            <a:xfrm>
              <a:off x="7748588" y="1758950"/>
              <a:ext cx="2076450" cy="4343400"/>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material@tokyo-prime.jp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・入稿本数：</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・メイン動画：</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・詳細ボタンの有無：（有・無）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・ボタンタップ後の挙動：（自動生成二次元バーコード表示・詳細説明画像表示）</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zh-TW" altLang="en-US" sz="700">
                  <a:solidFill>
                    <a:schemeClr val="tx1">
                      <a:lumMod val="65000"/>
                      <a:lumOff val="35000"/>
                    </a:schemeClr>
                  </a:solidFill>
                  <a:latin typeface="游明朝" panose="02020400000000000000" pitchFamily="18" charset="-128"/>
                  <a:ea typeface="游明朝" panose="02020400000000000000" pitchFamily="18" charset="-128"/>
                </a:rPr>
                <a:t>詳細説明画像</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・二次元バーコード用テキスト・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・エンドキャップの有無：（有・無）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・エンドキャップ画像：</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23188" y="61595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23188" y="1403350"/>
              <a:ext cx="1196975"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a:t>
              </a:r>
            </a:p>
          </p:txBody>
        </p:sp>
      </p:grpSp>
      <p:grpSp>
        <p:nvGrpSpPr>
          <p:cNvPr id="71685" name="グループ化 1">
            <a:extLst>
              <a:ext uri="{FF2B5EF4-FFF2-40B4-BE49-F238E27FC236}">
                <a16:creationId xmlns:a16="http://schemas.microsoft.com/office/drawing/2014/main" id="{D75FA158-A383-46A6-B4D0-6FCF3E71909A}"/>
              </a:ext>
            </a:extLst>
          </p:cNvPr>
          <p:cNvGrpSpPr>
            <a:grpSpLocks/>
          </p:cNvGrpSpPr>
          <p:nvPr/>
        </p:nvGrpSpPr>
        <p:grpSpPr bwMode="auto">
          <a:xfrm>
            <a:off x="3079750" y="1403350"/>
            <a:ext cx="2155825" cy="4232275"/>
            <a:chOff x="3024188" y="1403350"/>
            <a:chExt cx="2155825" cy="4232275"/>
          </a:xfrm>
        </p:grpSpPr>
        <p:sp>
          <p:nvSpPr>
            <p:cNvPr id="76808" name="Rectangle 4">
              <a:extLst>
                <a:ext uri="{FF2B5EF4-FFF2-40B4-BE49-F238E27FC236}">
                  <a16:creationId xmlns:a16="http://schemas.microsoft.com/office/drawing/2014/main" id="{B6111221-8F64-4B96-B9D7-676E6C189917}"/>
                </a:ext>
              </a:extLst>
            </p:cNvPr>
            <p:cNvSpPr>
              <a:spLocks noChangeArrowheads="1"/>
            </p:cNvSpPr>
            <p:nvPr/>
          </p:nvSpPr>
          <p:spPr bwMode="auto">
            <a:xfrm>
              <a:off x="3103563" y="17589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pre-order@tokyo-prime.jp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・掲載期間：</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・メニュー名：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・保証形態：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・課金形態：</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・表示単価：</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・申込金額（グロス・税別）：</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・申込金額（ネット・税別）：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068638" y="1403350"/>
              <a:ext cx="1284288"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024188" y="5230813"/>
              <a:ext cx="1998663" cy="404812"/>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メール送信日を含む</a:t>
              </a:r>
              <a:b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b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777875" y="14160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28587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grpSp>
        <p:nvGrpSpPr>
          <p:cNvPr id="73732" name="グループ化 3">
            <a:extLst>
              <a:ext uri="{FF2B5EF4-FFF2-40B4-BE49-F238E27FC236}">
                <a16:creationId xmlns:a16="http://schemas.microsoft.com/office/drawing/2014/main" id="{D3AA15B5-088E-4606-B44D-17FF35771A33}"/>
              </a:ext>
            </a:extLst>
          </p:cNvPr>
          <p:cNvGrpSpPr>
            <a:grpSpLocks/>
          </p:cNvGrpSpPr>
          <p:nvPr/>
        </p:nvGrpSpPr>
        <p:grpSpPr bwMode="auto">
          <a:xfrm>
            <a:off x="177800" y="2006600"/>
            <a:ext cx="215900" cy="3451225"/>
            <a:chOff x="122410" y="1831975"/>
            <a:chExt cx="215761" cy="3451227"/>
          </a:xfrm>
        </p:grpSpPr>
        <p:sp>
          <p:nvSpPr>
            <p:cNvPr id="11" name="テキスト ボックス 10">
              <a:extLst>
                <a:ext uri="{FF2B5EF4-FFF2-40B4-BE49-F238E27FC236}">
                  <a16:creationId xmlns:a16="http://schemas.microsoft.com/office/drawing/2014/main" id="{21930229-605B-465B-BFD4-B432FACED73F}"/>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2020.10-2020.12</a:t>
              </a:r>
              <a:endParaRPr kumimoji="1" lang="ja-JP" altLang="en-US" sz="800" b="1" spc="100" dirty="0">
                <a:solidFill>
                  <a:schemeClr val="bg1"/>
                </a:solidFill>
                <a:latin typeface="Trajan Sans Pro Semibold" panose="020E0502050503020301" pitchFamily="34" charset="0"/>
              </a:endParaRPr>
            </a:p>
          </p:txBody>
        </p:sp>
        <p:sp>
          <p:nvSpPr>
            <p:cNvPr id="12" name="テキスト ボックス 11">
              <a:extLst>
                <a:ext uri="{FF2B5EF4-FFF2-40B4-BE49-F238E27FC236}">
                  <a16:creationId xmlns:a16="http://schemas.microsoft.com/office/drawing/2014/main" id="{39CA9BDD-9E0D-45F5-9A5A-49B4CF0E7F23}"/>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13" name="テキスト ボックス 12">
              <a:extLst>
                <a:ext uri="{FF2B5EF4-FFF2-40B4-BE49-F238E27FC236}">
                  <a16:creationId xmlns:a16="http://schemas.microsoft.com/office/drawing/2014/main" id="{D86466F0-7BF1-4C0C-AF2A-253F7022706D}"/>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14">
            <a:extLst>
              <a:ext uri="{FF2B5EF4-FFF2-40B4-BE49-F238E27FC236}">
                <a16:creationId xmlns:a16="http://schemas.microsoft.com/office/drawing/2014/main" id="{128B5484-E9E4-421F-8481-75FEF32880A4}"/>
              </a:ext>
            </a:extLst>
          </p:cNvPr>
          <p:cNvGraphicFramePr>
            <a:graphicFrameLocks noGrp="1"/>
          </p:cNvGraphicFramePr>
          <p:nvPr/>
        </p:nvGraphicFramePr>
        <p:xfrm>
          <a:off x="557213" y="827088"/>
          <a:ext cx="9577387" cy="5897562"/>
        </p:xfrm>
        <a:graphic>
          <a:graphicData uri="http://schemas.openxmlformats.org/drawingml/2006/table">
            <a:tbl>
              <a:tblPr/>
              <a:tblGrid>
                <a:gridCol w="1899478">
                  <a:extLst>
                    <a:ext uri="{9D8B030D-6E8A-4147-A177-3AD203B41FA5}">
                      <a16:colId xmlns:a16="http://schemas.microsoft.com/office/drawing/2014/main" val="20000"/>
                    </a:ext>
                  </a:extLst>
                </a:gridCol>
                <a:gridCol w="2161029">
                  <a:extLst>
                    <a:ext uri="{9D8B030D-6E8A-4147-A177-3AD203B41FA5}">
                      <a16:colId xmlns:a16="http://schemas.microsoft.com/office/drawing/2014/main" val="20001"/>
                    </a:ext>
                  </a:extLst>
                </a:gridCol>
                <a:gridCol w="2015363">
                  <a:extLst>
                    <a:ext uri="{9D8B030D-6E8A-4147-A177-3AD203B41FA5}">
                      <a16:colId xmlns:a16="http://schemas.microsoft.com/office/drawing/2014/main" val="20002"/>
                    </a:ext>
                  </a:extLst>
                </a:gridCol>
                <a:gridCol w="1411805">
                  <a:extLst>
                    <a:ext uri="{9D8B030D-6E8A-4147-A177-3AD203B41FA5}">
                      <a16:colId xmlns:a16="http://schemas.microsoft.com/office/drawing/2014/main" val="20003"/>
                    </a:ext>
                  </a:extLst>
                </a:gridCol>
                <a:gridCol w="774588">
                  <a:extLst>
                    <a:ext uri="{9D8B030D-6E8A-4147-A177-3AD203B41FA5}">
                      <a16:colId xmlns:a16="http://schemas.microsoft.com/office/drawing/2014/main" val="20004"/>
                    </a:ext>
                  </a:extLst>
                </a:gridCol>
                <a:gridCol w="1315124">
                  <a:extLst>
                    <a:ext uri="{9D8B030D-6E8A-4147-A177-3AD203B41FA5}">
                      <a16:colId xmlns:a16="http://schemas.microsoft.com/office/drawing/2014/main" val="20005"/>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496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2700" cmpd="sng">
                      <a:noFill/>
                      <a:prstDash val="solid"/>
                    </a:lnL>
                  </a:tcPr>
                </a:tc>
                <a:tc hMerge="1">
                  <a:txBody>
                    <a:bodyPr/>
                    <a:lstStyle/>
                    <a:p>
                      <a:endParaRPr kumimoji="1" lang="ja-JP" altLang="en-US"/>
                    </a:p>
                  </a:txBody>
                  <a:tcPr>
                    <a:lnT w="9525" cap="flat" cmpd="sng" algn="ctr">
                      <a:solidFill>
                        <a:schemeClr val="bg2"/>
                      </a:solidFill>
                      <a:prstDash val="solid"/>
                      <a:round/>
                      <a:headEnd type="none" w="med" len="med"/>
                      <a:tailEnd type="none" w="med" len="med"/>
                    </a:lnT>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9525" cap="flat" cmpd="sng" algn="ctr">
                      <a:solidFill>
                        <a:schemeClr val="bg2"/>
                      </a:solidFill>
                      <a:prstDash val="solid"/>
                      <a:round/>
                      <a:headEnd type="none" w="med" len="med"/>
                      <a:tailEnd type="none" w="med" len="med"/>
                    </a:ln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 動画、</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lnL w="12700" cmpd="sng">
                      <a:noFill/>
                      <a:prstDash val="solid"/>
                    </a:lnL>
                    <a:lnT w="9525"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grpSp>
        <p:nvGrpSpPr>
          <p:cNvPr id="13316" name="グループ化 3">
            <a:extLst>
              <a:ext uri="{FF2B5EF4-FFF2-40B4-BE49-F238E27FC236}">
                <a16:creationId xmlns:a16="http://schemas.microsoft.com/office/drawing/2014/main" id="{C17502D0-940E-4C25-8809-C8174D94923D}"/>
              </a:ext>
            </a:extLst>
          </p:cNvPr>
          <p:cNvGrpSpPr>
            <a:grpSpLocks/>
          </p:cNvGrpSpPr>
          <p:nvPr/>
        </p:nvGrpSpPr>
        <p:grpSpPr bwMode="auto">
          <a:xfrm>
            <a:off x="138113" y="1366838"/>
            <a:ext cx="307975" cy="4090987"/>
            <a:chOff x="82748" y="1192213"/>
            <a:chExt cx="307777" cy="4090989"/>
          </a:xfrm>
        </p:grpSpPr>
        <p:sp>
          <p:nvSpPr>
            <p:cNvPr id="19" name="テキスト ボックス 18">
              <a:extLst>
                <a:ext uri="{FF2B5EF4-FFF2-40B4-BE49-F238E27FC236}">
                  <a16:creationId xmlns:a16="http://schemas.microsoft.com/office/drawing/2014/main" id="{C4C4CC71-6755-47E9-BF6B-7E47CEA09A7C}"/>
                </a:ext>
              </a:extLst>
            </p:cNvPr>
            <p:cNvSpPr txBox="1"/>
            <p:nvPr/>
          </p:nvSpPr>
          <p:spPr>
            <a:xfrm>
              <a:off x="82748" y="1192213"/>
              <a:ext cx="307777" cy="531812"/>
            </a:xfrm>
            <a:prstGeom prst="rect">
              <a:avLst/>
            </a:prstGeom>
            <a:noFill/>
          </p:spPr>
          <p:txBody>
            <a:bodyPr vert="eaVert">
              <a:spAutoFit/>
            </a:bodyPr>
            <a:lstStyle/>
            <a:p>
              <a:pPr eaLnBrk="1" fontAlgn="auto" hangingPunct="1">
                <a:spcBef>
                  <a:spcPts val="0"/>
                </a:spcBef>
                <a:spcAft>
                  <a:spcPts val="0"/>
                </a:spcAft>
                <a:defRPr/>
              </a:pPr>
              <a:r>
                <a:rPr kumimoji="1" lang="ja-JP" altLang="en-US" sz="800" b="1" spc="300">
                  <a:solidFill>
                    <a:schemeClr val="bg1"/>
                  </a:solidFill>
                  <a:latin typeface="Yu Gothic" panose="020B0400000000000000" pitchFamily="34" charset="-128"/>
                  <a:ea typeface="Yu Gothic" panose="020B0400000000000000" pitchFamily="34" charset="-128"/>
                </a:rPr>
                <a:t>全国版</a:t>
              </a:r>
            </a:p>
          </p:txBody>
        </p:sp>
        <p:sp>
          <p:nvSpPr>
            <p:cNvPr id="20" name="テキスト ボックス 19">
              <a:extLst>
                <a:ext uri="{FF2B5EF4-FFF2-40B4-BE49-F238E27FC236}">
                  <a16:creationId xmlns:a16="http://schemas.microsoft.com/office/drawing/2014/main" id="{82A8C5DA-9D91-489D-95FB-62BF623277DE}"/>
                </a:ext>
              </a:extLst>
            </p:cNvPr>
            <p:cNvSpPr txBox="1"/>
            <p:nvPr/>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2020.04-2020.06</a:t>
              </a:r>
              <a:endParaRPr kumimoji="1" lang="ja-JP" altLang="en-US" sz="800" b="1" spc="100">
                <a:solidFill>
                  <a:schemeClr val="bg1"/>
                </a:solidFill>
                <a:latin typeface="Trajan Sans Pro Semibold" panose="020E0502050503020301" pitchFamily="34" charset="0"/>
              </a:endParaRPr>
            </a:p>
          </p:txBody>
        </p:sp>
        <p:sp>
          <p:nvSpPr>
            <p:cNvPr id="21" name="テキスト ボックス 20">
              <a:extLst>
                <a:ext uri="{FF2B5EF4-FFF2-40B4-BE49-F238E27FC236}">
                  <a16:creationId xmlns:a16="http://schemas.microsoft.com/office/drawing/2014/main" id="{73516A58-D8B3-4203-9A04-55813C7B5950}"/>
                </a:ext>
              </a:extLst>
            </p:cNvPr>
            <p:cNvSpPr txBox="1"/>
            <p:nvPr/>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TOKYO PRIME</a:t>
              </a:r>
              <a:endParaRPr kumimoji="1" lang="ja-JP" altLang="en-US" sz="800" b="1" spc="100">
                <a:solidFill>
                  <a:schemeClr val="bg1"/>
                </a:solidFill>
                <a:latin typeface="Trajan Sans Pro Semibold" panose="020E0502050503020301" pitchFamily="34" charset="0"/>
              </a:endParaRPr>
            </a:p>
          </p:txBody>
        </p:sp>
        <p:sp>
          <p:nvSpPr>
            <p:cNvPr id="22" name="テキスト ボックス 21">
              <a:extLst>
                <a:ext uri="{FF2B5EF4-FFF2-40B4-BE49-F238E27FC236}">
                  <a16:creationId xmlns:a16="http://schemas.microsoft.com/office/drawing/2014/main" id="{37EF0829-96D8-41DB-98AA-1B4A9355DAE9}"/>
                </a:ext>
              </a:extLst>
            </p:cNvPr>
            <p:cNvSpPr txBox="1"/>
            <p:nvPr/>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chemeClr val="bg1"/>
                  </a:solidFill>
                  <a:latin typeface="Trajan Sans Pro Semibold" panose="020E0502050503020301" pitchFamily="34" charset="0"/>
                </a:rPr>
                <a:t>IRIS INC.</a:t>
              </a:r>
              <a:endParaRPr kumimoji="1" lang="ja-JP" altLang="en-US" sz="800" b="1" spc="100">
                <a:solidFill>
                  <a:schemeClr val="bg1"/>
                </a:solidFill>
                <a:latin typeface="Trajan Sans Pro Semibold" panose="020E0502050503020301"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全国都心部に勤務する</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95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dirty="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dirty="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ja-JP" altLang="en-US" sz="800" dirty="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4,900</a:t>
                    </a:r>
                  </a:p>
                  <a:p>
                    <a:pPr algn="r" eaLnBrk="1" fontAlgn="auto" hangingPunct="1">
                      <a:spcBef>
                        <a:spcPts val="0"/>
                      </a:spcBef>
                      <a:spcAft>
                        <a:spcPts val="200"/>
                      </a:spcAft>
                      <a:defRPr/>
                    </a:pPr>
                    <a:endParaRPr lang="ja-JP" altLang="en-US" sz="800" spc="100" dirty="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572125"/>
            <a:ext cx="9577387" cy="46166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p>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10</a:t>
            </a: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1" y="5580063"/>
            <a:ext cx="3679782"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上記都市以外でも静岡、岐阜、三重、滋賀、茨城、徳島、金沢、富山で若干数サイネージを設置しているタクシーがございます。</a:t>
            </a: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a:p>
            <a:pPr eaLnBrk="1" hangingPunct="1">
              <a:buFont typeface=".LucidaGrandeUI"/>
              <a:buChar char="※"/>
              <a:defRPr/>
            </a:pPr>
            <a:endParaRPr lang="ja-JP" altLang="en-US" sz="80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日本・東京最多台数</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a:t>
            </a: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5">
            <a:extLst>
              <a:ext uri="{FF2B5EF4-FFF2-40B4-BE49-F238E27FC236}">
                <a16:creationId xmlns:a16="http://schemas.microsoft.com/office/drawing/2014/main" id="{882E2CC0-2B80-4863-81EA-77B03FFE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8826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17650" y="2132013"/>
            <a:ext cx="1047750" cy="630237"/>
          </a:xfrm>
          <a:prstGeom prst="rect">
            <a:avLst/>
          </a:prstGeom>
        </p:spPr>
        <p:txBody>
          <a:bodyPr wrap="none">
            <a:spAutoFit/>
          </a:bodyPr>
          <a:lstStyle/>
          <a:p>
            <a:pPr algn="ctr" eaLnBrk="1" fontAlgn="auto" hangingPunct="1">
              <a:spcBef>
                <a:spcPts val="0"/>
              </a:spcBef>
              <a:spcAft>
                <a:spcPts val="0"/>
              </a:spcAft>
              <a:defRPr/>
            </a:pPr>
            <a:r>
              <a:rPr lang="ja-JP" altLang="en-US" sz="3500" b="1" spc="100" dirty="0">
                <a:solidFill>
                  <a:srgbClr val="0A1239"/>
                </a:solidFill>
                <a:latin typeface="游明朝 Demibold" panose="02020600000000000000" pitchFamily="18" charset="-128"/>
                <a:ea typeface="游明朝 Demibold" panose="02020600000000000000" pitchFamily="18" charset="-128"/>
              </a:rPr>
              <a:t>13</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778250"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554788" y="2132013"/>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32</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35950" y="2109788"/>
            <a:ext cx="1047750" cy="630237"/>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11</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2946400"/>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2946400"/>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2946400"/>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2946400"/>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2740025"/>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2740025"/>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2740025"/>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朝の出勤から、ビジネス利用、アフターファイブに、終電後の帰宅まで</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3558</TotalTime>
  <Words>10891</Words>
  <Application>Microsoft Office PowerPoint</Application>
  <PresentationFormat>ユーザー設定</PresentationFormat>
  <Paragraphs>1529</Paragraphs>
  <Slides>41</Slides>
  <Notes>32</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41</vt:i4>
      </vt:variant>
    </vt:vector>
  </HeadingPairs>
  <TitlesOfParts>
    <vt:vector size="58" baseType="lpstr">
      <vt:lpstr>.LucidaGrandeUI</vt:lpstr>
      <vt:lpstr>HGｺﾞｼｯｸM</vt:lpstr>
      <vt:lpstr>HG明朝B</vt:lpstr>
      <vt:lpstr>Yu Gothic Medium</vt:lpstr>
      <vt:lpstr>游ゴシック</vt:lpstr>
      <vt:lpstr>游ゴシック</vt:lpstr>
      <vt:lpstr>游明朝</vt:lpstr>
      <vt:lpstr>游明朝</vt:lpstr>
      <vt:lpstr>游明朝 Demibold</vt:lpstr>
      <vt:lpstr>游明朝 Demibold</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日本・東京最多台数No.1 タクシー・サイネージメディア</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朝の出勤から、ビジネス利用、アフターファイブに、終電後の帰宅まで 都市生活における「ちょっと贅沢な移動手段」として、24時間365日利用されています。</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※10-12月の全国枠メニューは、表示回数課金です。想定表示回数を下回った場合は表示回数分を、 上回った場合は上限広告料金をご請求させていただきます。各メニューの表示単価は、上限広告料金欄の＠単価をご参照ください。</vt:lpstr>
      <vt:lpstr>　　　　　　　　　　　　掲載規定変更について</vt:lpstr>
      <vt:lpstr>　　　　　　　　　　  メニュー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Akuura Nao</cp:lastModifiedBy>
  <cp:revision>261</cp:revision>
  <cp:lastPrinted>2020-06-14T22:17:45Z</cp:lastPrinted>
  <dcterms:created xsi:type="dcterms:W3CDTF">2020-06-05T15:22:11Z</dcterms:created>
  <dcterms:modified xsi:type="dcterms:W3CDTF">2020-07-31T06:11:57Z</dcterms:modified>
</cp:coreProperties>
</file>