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2"/>
  </p:notesMasterIdLst>
  <p:handoutMasterIdLst>
    <p:handoutMasterId r:id="rId43"/>
  </p:handoutMasterIdLst>
  <p:sldIdLst>
    <p:sldId id="267" r:id="rId2"/>
    <p:sldId id="256" r:id="rId3"/>
    <p:sldId id="268" r:id="rId4"/>
    <p:sldId id="271" r:id="rId5"/>
    <p:sldId id="270" r:id="rId6"/>
    <p:sldId id="257" r:id="rId7"/>
    <p:sldId id="258" r:id="rId8"/>
    <p:sldId id="259" r:id="rId9"/>
    <p:sldId id="272" r:id="rId10"/>
    <p:sldId id="260" r:id="rId11"/>
    <p:sldId id="261" r:id="rId12"/>
    <p:sldId id="262" r:id="rId13"/>
    <p:sldId id="305" r:id="rId14"/>
    <p:sldId id="300" r:id="rId15"/>
    <p:sldId id="276" r:id="rId16"/>
    <p:sldId id="301" r:id="rId17"/>
    <p:sldId id="278" r:id="rId18"/>
    <p:sldId id="279" r:id="rId19"/>
    <p:sldId id="306" r:id="rId20"/>
    <p:sldId id="307" r:id="rId21"/>
    <p:sldId id="282" r:id="rId22"/>
    <p:sldId id="280" r:id="rId23"/>
    <p:sldId id="265" r:id="rId24"/>
    <p:sldId id="284" r:id="rId25"/>
    <p:sldId id="286" r:id="rId26"/>
    <p:sldId id="285" r:id="rId27"/>
    <p:sldId id="304" r:id="rId28"/>
    <p:sldId id="266" r:id="rId29"/>
    <p:sldId id="288" r:id="rId30"/>
    <p:sldId id="289" r:id="rId31"/>
    <p:sldId id="290" r:id="rId32"/>
    <p:sldId id="291" r:id="rId33"/>
    <p:sldId id="292" r:id="rId34"/>
    <p:sldId id="303" r:id="rId35"/>
    <p:sldId id="293" r:id="rId36"/>
    <p:sldId id="294" r:id="rId37"/>
    <p:sldId id="295" r:id="rId38"/>
    <p:sldId id="296" r:id="rId39"/>
    <p:sldId id="298" r:id="rId40"/>
    <p:sldId id="299" r:id="rId41"/>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7">
          <p15:clr>
            <a:srgbClr val="A4A3A4"/>
          </p15:clr>
        </p15:guide>
        <p15:guide id="3" pos="170">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4014">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87"/>
    <p:restoredTop sz="95827" autoAdjust="0"/>
  </p:normalViewPr>
  <p:slideViewPr>
    <p:cSldViewPr snapToGrid="0" snapToObjects="1">
      <p:cViewPr varScale="1">
        <p:scale>
          <a:sx n="100" d="100"/>
          <a:sy n="100" d="100"/>
        </p:scale>
        <p:origin x="1818" y="90"/>
      </p:cViewPr>
      <p:guideLst>
        <p:guide orient="horz" pos="2381"/>
        <p:guide pos="3367"/>
        <p:guide pos="170"/>
        <p:guide pos="6611"/>
        <p:guide orient="horz" pos="136"/>
        <p:guide orient="horz" pos="4649"/>
        <p:guide pos="351"/>
        <p:guide pos="6384"/>
        <p:guide orient="horz" pos="4422"/>
        <p:guide pos="465"/>
        <p:guide pos="6248"/>
        <p:guide orient="horz" pos="3674"/>
        <p:guide orient="horz" pos="272"/>
        <p:guide pos="3299"/>
        <p:guide orient="horz" pos="4014"/>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2020/7/28</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2020/7/28</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a:extLst>
              <a:ext uri="{FF2B5EF4-FFF2-40B4-BE49-F238E27FC236}">
                <a16:creationId xmlns:a16="http://schemas.microsoft.com/office/drawing/2014/main" id="{B3C546C8-083B-41B1-AA4A-5D812C9CFE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4CEE214-34DD-4860-856C-8BBC4305C71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3796" name="スライド番号プレースホルダー 3">
            <a:extLst>
              <a:ext uri="{FF2B5EF4-FFF2-40B4-BE49-F238E27FC236}">
                <a16:creationId xmlns:a16="http://schemas.microsoft.com/office/drawing/2014/main" id="{0ACEF274-1039-4DA4-A757-5A5B1F065A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400AE66-8097-4171-B7B0-0D7DF0173F7E}"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a:extLst>
              <a:ext uri="{FF2B5EF4-FFF2-40B4-BE49-F238E27FC236}">
                <a16:creationId xmlns:a16="http://schemas.microsoft.com/office/drawing/2014/main" id="{402F2A77-33B1-4351-9072-7130C2CE60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62AD11F-4D5F-408A-8436-0139A8EF47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8132" name="スライド番号プレースホルダー 3">
            <a:extLst>
              <a:ext uri="{FF2B5EF4-FFF2-40B4-BE49-F238E27FC236}">
                <a16:creationId xmlns:a16="http://schemas.microsoft.com/office/drawing/2014/main" id="{A6B36A06-1998-45F6-826B-0EBB51806D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ACCA196-B51E-44F1-B104-DD8D90C56975}"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23</a:t>
            </a:fld>
            <a:endParaRPr lang="ja-JP" altLang="en-US">
              <a:latin typeface="游ゴシック" panose="020B0400000000000000"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a:extLst>
              <a:ext uri="{FF2B5EF4-FFF2-40B4-BE49-F238E27FC236}">
                <a16:creationId xmlns:a16="http://schemas.microsoft.com/office/drawing/2014/main" id="{7BC7AFB0-A5FB-46FC-A38C-823831594E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77476A3-6252-4315-A996-2EE17B57BF6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4276" name="スライド番号プレースホルダー 3">
            <a:extLst>
              <a:ext uri="{FF2B5EF4-FFF2-40B4-BE49-F238E27FC236}">
                <a16:creationId xmlns:a16="http://schemas.microsoft.com/office/drawing/2014/main" id="{4FDA2B56-4312-4CEA-9EB0-0EECDE8739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DDC57A9-C7DA-41DB-AECD-DAFF89713F11}"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B905C28A-154D-4550-AA24-F7DF95C54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7789A3E-8039-4627-BC43-D58C7FDEA07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6324" name="スライド番号プレースホルダー 3">
            <a:extLst>
              <a:ext uri="{FF2B5EF4-FFF2-40B4-BE49-F238E27FC236}">
                <a16:creationId xmlns:a16="http://schemas.microsoft.com/office/drawing/2014/main" id="{0973D46D-0D25-4723-A7FC-F1B336380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8C20A6-D37E-41F5-8FCF-9FA602DC273A}"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46AFECFC-CD45-4331-B1F0-C19D6BA45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86CB17-ADCA-4ADB-9B14-AD80E7A976A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8372" name="スライド番号プレースホルダー 3">
            <a:extLst>
              <a:ext uri="{FF2B5EF4-FFF2-40B4-BE49-F238E27FC236}">
                <a16:creationId xmlns:a16="http://schemas.microsoft.com/office/drawing/2014/main" id="{916CF61F-09DC-4487-9922-27EEB22656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1B16CF6-C629-4341-BAFF-B3442C271E3A}" type="slidenum">
              <a:rPr lang="ja-JP" altLang="en-US" smtClean="0">
                <a:latin typeface="游ゴシック" panose="020B0400000000000000" pitchFamily="50" charset="-128"/>
              </a:rPr>
              <a:pPr fontAlgn="base">
                <a:spcBef>
                  <a:spcPct val="0"/>
                </a:spcBef>
                <a:spcAft>
                  <a:spcPct val="0"/>
                </a:spcAft>
              </a:pPr>
              <a:t>26</a:t>
            </a:fld>
            <a:endParaRPr lang="ja-JP" altLang="en-US">
              <a:latin typeface="游ゴシック" panose="020B0400000000000000"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31</a:t>
            </a:fld>
            <a:endParaRPr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32</a:t>
            </a:fld>
            <a:endParaRPr lang="ja-JP" altLang="en-US">
              <a:latin typeface="游ゴシック" panose="020B0400000000000000"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a:extLst>
              <a:ext uri="{FF2B5EF4-FFF2-40B4-BE49-F238E27FC236}">
                <a16:creationId xmlns:a16="http://schemas.microsoft.com/office/drawing/2014/main" id="{FD8D0343-4893-4874-B5BC-0F80FBD19E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ノート プレースホルダー 2">
            <a:extLst>
              <a:ext uri="{FF2B5EF4-FFF2-40B4-BE49-F238E27FC236}">
                <a16:creationId xmlns:a16="http://schemas.microsoft.com/office/drawing/2014/main" id="{335F0F18-9D51-4B67-94A1-73983711AF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37480B56-8739-4E89-8664-76AC96440A1B}"/>
              </a:ext>
            </a:extLst>
          </p:cNvPr>
          <p:cNvSpPr>
            <a:spLocks noGrp="1"/>
          </p:cNvSpPr>
          <p:nvPr>
            <p:ph type="sldNum" sz="quarter" idx="5"/>
          </p:nvPr>
        </p:nvSpPr>
        <p:spPr/>
        <p:txBody>
          <a:bodyPr/>
          <a:lstStyle/>
          <a:p>
            <a:pPr>
              <a:defRPr/>
            </a:pPr>
            <a:fld id="{692DE8B5-C2FA-4D28-84F2-861F8735CC62}" type="slidenum">
              <a:rPr lang="ja-JP" altLang="en-US" smtClean="0"/>
              <a:pPr>
                <a:defRPr/>
              </a:pPr>
              <a:t>33</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35</a:t>
            </a:fld>
            <a:endParaRPr lang="ja-JP" altLang="en-US">
              <a:latin typeface="游ゴシック" panose="020B0400000000000000" pitchFamily="50"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36</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C494B75A-A058-44AF-A84D-8E53CE6842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9A0940A-6725-471F-8125-E28FED5AF52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6388" name="スライド番号プレースホルダー 3">
            <a:extLst>
              <a:ext uri="{FF2B5EF4-FFF2-40B4-BE49-F238E27FC236}">
                <a16:creationId xmlns:a16="http://schemas.microsoft.com/office/drawing/2014/main" id="{2F9D0975-40D3-4425-A7B4-A322F579BF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0BB9DE3-4000-48BE-BA13-1F5D1310833F}"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3" name="スライド番号プレースホルダー 4">
            <a:extLst>
              <a:ext uri="{FF2B5EF4-FFF2-40B4-BE49-F238E27FC236}">
                <a16:creationId xmlns:a16="http://schemas.microsoft.com/office/drawing/2014/main" id="{12A6348B-6AF6-4859-B93F-D19BC029A062}"/>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A93CF39B-BD0A-4232-840D-8DD4E66484A5}" type="slidenum">
              <a:rPr kumimoji="1" lang="ja-JP" altLang="en-US" sz="1000" smtClean="0"/>
              <a:pPr algn="r" fontAlgn="auto">
                <a:spcBef>
                  <a:spcPts val="0"/>
                </a:spcBef>
                <a:spcAft>
                  <a:spcPts val="0"/>
                </a:spcAft>
                <a:defRPr/>
              </a:pPr>
              <a:t>‹#›</a:t>
            </a:fld>
            <a:endParaRPr kumimoji="1" lang="ja-JP" altLang="en-US" sz="1000"/>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grpSp>
        <p:nvGrpSpPr>
          <p:cNvPr id="4" name="グループ化 13">
            <a:extLst>
              <a:ext uri="{FF2B5EF4-FFF2-40B4-BE49-F238E27FC236}">
                <a16:creationId xmlns:a16="http://schemas.microsoft.com/office/drawing/2014/main" id="{DF49D7E9-C600-4292-BBF4-63A403E30334}"/>
              </a:ext>
            </a:extLst>
          </p:cNvPr>
          <p:cNvGrpSpPr>
            <a:grpSpLocks/>
          </p:cNvGrpSpPr>
          <p:nvPr userDrawn="1"/>
        </p:nvGrpSpPr>
        <p:grpSpPr bwMode="auto">
          <a:xfrm>
            <a:off x="177800" y="2006600"/>
            <a:ext cx="215900" cy="3451225"/>
            <a:chOff x="122410" y="1831975"/>
            <a:chExt cx="215761" cy="3451227"/>
          </a:xfrm>
        </p:grpSpPr>
        <p:sp>
          <p:nvSpPr>
            <p:cNvPr id="5" name="テキスト ボックス 4">
              <a:extLst>
                <a:ext uri="{FF2B5EF4-FFF2-40B4-BE49-F238E27FC236}">
                  <a16:creationId xmlns:a16="http://schemas.microsoft.com/office/drawing/2014/main" id="{C57DB8E9-5597-457D-9D94-4709712815DA}"/>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6" name="テキスト ボックス 5">
              <a:extLst>
                <a:ext uri="{FF2B5EF4-FFF2-40B4-BE49-F238E27FC236}">
                  <a16:creationId xmlns:a16="http://schemas.microsoft.com/office/drawing/2014/main" id="{D0268568-7E07-4C28-9436-273DFF214BAA}"/>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7" name="テキスト ボックス 6">
              <a:extLst>
                <a:ext uri="{FF2B5EF4-FFF2-40B4-BE49-F238E27FC236}">
                  <a16:creationId xmlns:a16="http://schemas.microsoft.com/office/drawing/2014/main" id="{2DE08836-A39D-488C-9300-723CC2595D19}"/>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04837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2020.10-2020.12</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2.emf"/><Relationship Id="rId5" Type="http://schemas.openxmlformats.org/officeDocument/2006/relationships/image" Target="../media/image49.pn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emf"/><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サブタイトル 2">
            <a:extLst>
              <a:ext uri="{FF2B5EF4-FFF2-40B4-BE49-F238E27FC236}">
                <a16:creationId xmlns:a16="http://schemas.microsoft.com/office/drawing/2014/main" id="{2AA760C7-5576-4631-BB86-665B9225C1EA}"/>
              </a:ext>
            </a:extLst>
          </p:cNvPr>
          <p:cNvSpPr txBox="1">
            <a:spLocks/>
          </p:cNvSpPr>
          <p:nvPr/>
        </p:nvSpPr>
        <p:spPr>
          <a:xfrm>
            <a:off x="9372600" y="6143625"/>
            <a:ext cx="976313" cy="269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Yu Mincho" charset="-128"/>
                <a:cs typeface="Yu Minch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Yu Mincho" charset="-128"/>
                <a:cs typeface="Yu Minch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Yu Mincho" charset="-128"/>
                <a:cs typeface="Yu Minch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Yu Mincho" charset="-128"/>
                <a:cs typeface="Yu Minch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Yu Mincho" charset="-128"/>
                <a:cs typeface="Yu Minch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r" fontAlgn="auto">
              <a:spcAft>
                <a:spcPts val="0"/>
              </a:spcAft>
              <a:defRPr/>
            </a:pPr>
            <a:r>
              <a:rPr lang="ja-JP" altLang="en-US" sz="1400">
                <a:solidFill>
                  <a:schemeClr val="bg1"/>
                </a:solidFill>
                <a:latin typeface="+mj-ea"/>
                <a:ea typeface="+mj-ea"/>
              </a:rPr>
              <a:t>全国版</a:t>
            </a:r>
            <a:endParaRPr lang="en-US" altLang="ja-JP" sz="1400" dirty="0">
              <a:solidFill>
                <a:schemeClr val="bg1"/>
              </a:solidFill>
              <a:latin typeface="+mj-ea"/>
              <a:ea typeface="+mj-ea"/>
            </a:endParaRPr>
          </a:p>
        </p:txBody>
      </p:sp>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0685463" cy="60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372225"/>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游明朝" panose="02020400000000000000" pitchFamily="18" charset="-128"/>
                <a:ea typeface="游明朝" panose="02020400000000000000" pitchFamily="18" charset="-128"/>
              </a:rPr>
              <a:t>Media Sheet</a:t>
            </a:r>
            <a:br>
              <a:rPr lang="en-US" altLang="ja-JP" sz="2000" dirty="0">
                <a:latin typeface="游明朝" panose="02020400000000000000" pitchFamily="18" charset="-128"/>
                <a:ea typeface="游明朝" panose="02020400000000000000" pitchFamily="18" charset="-128"/>
              </a:rPr>
            </a:br>
            <a:r>
              <a:rPr lang="en-US" altLang="ja-JP" sz="1800" dirty="0">
                <a:latin typeface="游明朝" panose="02020400000000000000" pitchFamily="18" charset="-128"/>
                <a:ea typeface="游明朝" panose="02020400000000000000" pitchFamily="18" charset="-128"/>
              </a:rPr>
              <a:t>2020</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10</a:t>
            </a:r>
            <a:r>
              <a:rPr lang="ja-JP" altLang="en-US" sz="1800">
                <a:latin typeface="游明朝" panose="02020400000000000000" pitchFamily="18" charset="-128"/>
                <a:ea typeface="游明朝" panose="02020400000000000000" pitchFamily="18" charset="-128"/>
              </a:rPr>
              <a:t>月</a:t>
            </a:r>
            <a:r>
              <a:rPr lang="en-US" altLang="ja-JP" sz="1800" dirty="0">
                <a:latin typeface="游明朝" panose="02020400000000000000" pitchFamily="18" charset="-128"/>
                <a:ea typeface="游明朝" panose="02020400000000000000" pitchFamily="18" charset="-128"/>
              </a:rPr>
              <a:t>- 2020</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12</a:t>
            </a:r>
            <a:r>
              <a:rPr lang="ja-JP" altLang="en-US" sz="1800">
                <a:latin typeface="游明朝" panose="02020400000000000000" pitchFamily="18" charset="-128"/>
                <a:ea typeface="游明朝" panose="02020400000000000000" pitchFamily="18" charset="-128"/>
              </a:rPr>
              <a:t>月</a:t>
            </a:r>
            <a:endParaRPr lang="en-US" altLang="ja-JP" sz="1050" dirty="0">
              <a:latin typeface="游明朝" panose="02020400000000000000" pitchFamily="18" charset="-128"/>
              <a:ea typeface="游明朝" panose="02020400000000000000" pitchFamily="18" charset="-128"/>
            </a:endParaRPr>
          </a:p>
          <a:p>
            <a:pPr marL="0" indent="0" algn="r">
              <a:buFont typeface="Arial" panose="020B0604020202020204" pitchFamily="34" charset="0"/>
              <a:buNone/>
              <a:defRPr/>
            </a:pPr>
            <a:br>
              <a:rPr lang="en-US" altLang="ja-JP" sz="700" dirty="0">
                <a:latin typeface="游明朝" panose="02020400000000000000" pitchFamily="18" charset="-128"/>
                <a:ea typeface="游明朝" panose="02020400000000000000" pitchFamily="18" charset="-128"/>
              </a:rPr>
            </a:br>
            <a:r>
              <a:rPr lang="en-US" altLang="ja-JP" sz="1400" dirty="0">
                <a:latin typeface="游明朝" panose="02020400000000000000" pitchFamily="18" charset="-128"/>
                <a:ea typeface="游明朝"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3" y="6278563"/>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図 1">
            <a:extLst>
              <a:ext uri="{FF2B5EF4-FFF2-40B4-BE49-F238E27FC236}">
                <a16:creationId xmlns:a16="http://schemas.microsoft.com/office/drawing/2014/main" id="{F13D2E22-ED5E-429A-BBE9-1852C8A4E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388" y="441325"/>
            <a:ext cx="85979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47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53</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57%</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56%</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43%</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13%</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6838950"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21%</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58983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356600"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17%</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23%</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19%</a:t>
            </a:r>
          </a:p>
        </p:txBody>
      </p:sp>
      <p:sp>
        <p:nvSpPr>
          <p:cNvPr id="61" name="テキスト ボックス 10">
            <a:extLst>
              <a:ext uri="{FF2B5EF4-FFF2-40B4-BE49-F238E27FC236}">
                <a16:creationId xmlns:a16="http://schemas.microsoft.com/office/drawing/2014/main" id="{40DBEE7D-3E99-47C0-8087-4D76B07DC65F}"/>
              </a:ext>
            </a:extLst>
          </p:cNvPr>
          <p:cNvSpPr txBox="1">
            <a:spLocks noChangeArrowheads="1"/>
          </p:cNvSpPr>
          <p:nvPr/>
        </p:nvSpPr>
        <p:spPr bwMode="auto">
          <a:xfrm>
            <a:off x="471488" y="5457825"/>
            <a:ext cx="9577387" cy="5842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n=2,790,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:2,790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 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44%</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タクシーで移動する利用者が</a:t>
            </a: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のオーディエンス。</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02575" y="793750"/>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575675" y="2189163"/>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7170738" y="3454400"/>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849938" y="2505075"/>
            <a:ext cx="1082675" cy="844550"/>
            <a:chOff x="1791797" y="1880280"/>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791797" y="2094765"/>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19</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2047324" y="1880280"/>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261100" y="912813"/>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図 3">
            <a:extLst>
              <a:ext uri="{FF2B5EF4-FFF2-40B4-BE49-F238E27FC236}">
                <a16:creationId xmlns:a16="http://schemas.microsoft.com/office/drawing/2014/main" id="{E99F962D-F476-47AE-8C93-EA5FEB109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88" y="733425"/>
            <a:ext cx="86487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08426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20</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49212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36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502150" y="156051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9921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22</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440613" y="148907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9</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9695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396081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6</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44170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20</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43413" y="385603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9</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3033713"/>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31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277971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1.8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0" y="1298575"/>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3.1</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328738"/>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135313"/>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11</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70450" y="3375025"/>
            <a:ext cx="649288" cy="292100"/>
            <a:chOff x="1463690" y="386190"/>
            <a:chExt cx="64895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3.4</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757613"/>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3.3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73" name="テキスト ボックス 10">
            <a:extLst>
              <a:ext uri="{FF2B5EF4-FFF2-40B4-BE49-F238E27FC236}">
                <a16:creationId xmlns:a16="http://schemas.microsoft.com/office/drawing/2014/main" id="{9F6492AE-A4F2-430F-85DA-D26048961AF2}"/>
              </a:ext>
            </a:extLst>
          </p:cNvPr>
          <p:cNvSpPr txBox="1">
            <a:spLocks noChangeArrowheads="1"/>
          </p:cNvSpPr>
          <p:nvPr/>
        </p:nvSpPr>
        <p:spPr bwMode="auto">
          <a:xfrm>
            <a:off x="471488" y="5456238"/>
            <a:ext cx="9577387" cy="5842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n=2,790,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:2,790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全国主要都市のタクシー利用者には、</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特徴的な属性と、その価値観</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5CFE5C-E86E-45D8-BDDB-12875428CC06}"/>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商業施設や経済誌、ライフスタイル誌等とコラボレーション。</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都心のタクシーを利用する生活者にとって、興味深いコンテンツを届けます。</a:t>
            </a:r>
          </a:p>
        </p:txBody>
      </p:sp>
      <p:sp>
        <p:nvSpPr>
          <p:cNvPr id="3" name="テキスト プレースホルダー 2">
            <a:extLst>
              <a:ext uri="{FF2B5EF4-FFF2-40B4-BE49-F238E27FC236}">
                <a16:creationId xmlns:a16="http://schemas.microsoft.com/office/drawing/2014/main" id="{E30B75CE-FBC3-4B23-8BAF-D7A1D6B9502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Trajan Pro 3 Semibold" pitchFamily="18" charset="0"/>
                <a:ea typeface="游明朝 Demibold" panose="02020600000000000000" pitchFamily="18" charset="-128"/>
              </a:rPr>
              <a:t>　　　　　　</a:t>
            </a:r>
            <a:r>
              <a:rPr altLang="ja-JP">
                <a:latin typeface="游明朝 Demibold" panose="02020600000000000000" pitchFamily="18" charset="-128"/>
                <a:ea typeface="游明朝 Demibold" panose="02020600000000000000" pitchFamily="18" charset="-128"/>
              </a:rPr>
              <a:t>Contents Partner</a:t>
            </a:r>
            <a:endParaRPr>
              <a:latin typeface="游明朝 Demibold" panose="02020600000000000000" pitchFamily="18" charset="-128"/>
              <a:ea typeface="游明朝 Demibold" panose="02020600000000000000" pitchFamily="18" charset="-128"/>
            </a:endParaRPr>
          </a:p>
        </p:txBody>
      </p:sp>
      <p:pic>
        <p:nvPicPr>
          <p:cNvPr id="31748" name="図 20">
            <a:extLst>
              <a:ext uri="{FF2B5EF4-FFF2-40B4-BE49-F238E27FC236}">
                <a16:creationId xmlns:a16="http://schemas.microsoft.com/office/drawing/2014/main" id="{7E0CA74C-6501-418A-8A84-9DD60B314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438" y="1317625"/>
            <a:ext cx="181768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26">
            <a:extLst>
              <a:ext uri="{FF2B5EF4-FFF2-40B4-BE49-F238E27FC236}">
                <a16:creationId xmlns:a16="http://schemas.microsoft.com/office/drawing/2014/main" id="{62345C24-C452-4160-84DB-E7ABC2B093DA}"/>
              </a:ext>
            </a:extLst>
          </p:cNvPr>
          <p:cNvSpPr txBox="1">
            <a:spLocks noChangeArrowheads="1"/>
          </p:cNvSpPr>
          <p:nvPr/>
        </p:nvSpPr>
        <p:spPr bwMode="auto">
          <a:xfrm>
            <a:off x="5299075" y="3571875"/>
            <a:ext cx="46196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Fasu</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6" name="テキスト ボックス 30">
            <a:extLst>
              <a:ext uri="{FF2B5EF4-FFF2-40B4-BE49-F238E27FC236}">
                <a16:creationId xmlns:a16="http://schemas.microsoft.com/office/drawing/2014/main" id="{66F340E7-C6CE-46FE-9D3A-345FD891278F}"/>
              </a:ext>
            </a:extLst>
          </p:cNvPr>
          <p:cNvSpPr txBox="1">
            <a:spLocks noChangeArrowheads="1"/>
          </p:cNvSpPr>
          <p:nvPr/>
        </p:nvSpPr>
        <p:spPr bwMode="auto">
          <a:xfrm>
            <a:off x="3413125" y="2038350"/>
            <a:ext cx="143192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フォーブス ジャパン</a:t>
            </a:r>
          </a:p>
        </p:txBody>
      </p:sp>
      <p:pic>
        <p:nvPicPr>
          <p:cNvPr id="31751" name="図 35">
            <a:extLst>
              <a:ext uri="{FF2B5EF4-FFF2-40B4-BE49-F238E27FC236}">
                <a16:creationId xmlns:a16="http://schemas.microsoft.com/office/drawing/2014/main" id="{AD39EF6C-21BA-4FB2-868A-481C133AE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475" y="1376363"/>
            <a:ext cx="26511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36">
            <a:extLst>
              <a:ext uri="{FF2B5EF4-FFF2-40B4-BE49-F238E27FC236}">
                <a16:creationId xmlns:a16="http://schemas.microsoft.com/office/drawing/2014/main" id="{1202002B-E12B-490B-AF9F-0E7A97BDCD40}"/>
              </a:ext>
            </a:extLst>
          </p:cNvPr>
          <p:cNvSpPr txBox="1">
            <a:spLocks noChangeArrowheads="1"/>
          </p:cNvSpPr>
          <p:nvPr/>
        </p:nvSpPr>
        <p:spPr bwMode="auto">
          <a:xfrm>
            <a:off x="6270625" y="2038350"/>
            <a:ext cx="1665288"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ディスカバー・ジャパン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3" name="図 39">
            <a:extLst>
              <a:ext uri="{FF2B5EF4-FFF2-40B4-BE49-F238E27FC236}">
                <a16:creationId xmlns:a16="http://schemas.microsoft.com/office/drawing/2014/main" id="{91D70BDF-F891-4B75-B8E4-98532BE9C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850" y="2759075"/>
            <a:ext cx="27082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40">
            <a:extLst>
              <a:ext uri="{FF2B5EF4-FFF2-40B4-BE49-F238E27FC236}">
                <a16:creationId xmlns:a16="http://schemas.microsoft.com/office/drawing/2014/main" id="{94599467-E5A3-41A2-AF05-2AB4770E2E47}"/>
              </a:ext>
            </a:extLst>
          </p:cNvPr>
          <p:cNvSpPr txBox="1">
            <a:spLocks noChangeArrowheads="1"/>
          </p:cNvSpPr>
          <p:nvPr/>
        </p:nvSpPr>
        <p:spPr bwMode="auto">
          <a:xfrm>
            <a:off x="2024063" y="3578225"/>
            <a:ext cx="1531937"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ヒルズライフデイリー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5" name="図 3">
            <a:extLst>
              <a:ext uri="{FF2B5EF4-FFF2-40B4-BE49-F238E27FC236}">
                <a16:creationId xmlns:a16="http://schemas.microsoft.com/office/drawing/2014/main" id="{F4BAF9F6-899C-4793-9F69-6E9EFF561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5488" y="4449763"/>
            <a:ext cx="202088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図 5" descr="物体 が含まれている画像&#10;&#10;自動的に生成された説明">
            <a:extLst>
              <a:ext uri="{FF2B5EF4-FFF2-40B4-BE49-F238E27FC236}">
                <a16:creationId xmlns:a16="http://schemas.microsoft.com/office/drawing/2014/main" id="{BA14D54C-83C3-46E2-B546-3F14D9FE9E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1563" y="4273550"/>
            <a:ext cx="201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1">
            <a:extLst>
              <a:ext uri="{FF2B5EF4-FFF2-40B4-BE49-F238E27FC236}">
                <a16:creationId xmlns:a16="http://schemas.microsoft.com/office/drawing/2014/main" id="{F4FB21BB-911D-45A0-ADB9-CBC8BD627C4E}"/>
              </a:ext>
            </a:extLst>
          </p:cNvPr>
          <p:cNvSpPr txBox="1">
            <a:spLocks noChangeArrowheads="1"/>
          </p:cNvSpPr>
          <p:nvPr/>
        </p:nvSpPr>
        <p:spPr bwMode="auto">
          <a:xfrm>
            <a:off x="6580188" y="5113338"/>
            <a:ext cx="1262062"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マキアオンライン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4" name="テキスト ボックス 24">
            <a:extLst>
              <a:ext uri="{FF2B5EF4-FFF2-40B4-BE49-F238E27FC236}">
                <a16:creationId xmlns:a16="http://schemas.microsoft.com/office/drawing/2014/main" id="{E4444068-5164-45D6-B696-C5BF150A9087}"/>
              </a:ext>
            </a:extLst>
          </p:cNvPr>
          <p:cNvSpPr txBox="1">
            <a:spLocks noChangeArrowheads="1"/>
          </p:cNvSpPr>
          <p:nvPr/>
        </p:nvSpPr>
        <p:spPr bwMode="auto">
          <a:xfrm>
            <a:off x="3308350" y="5121275"/>
            <a:ext cx="193357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シュプールドットジェーピー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5" name="テキスト ボックス 27">
            <a:extLst>
              <a:ext uri="{FF2B5EF4-FFF2-40B4-BE49-F238E27FC236}">
                <a16:creationId xmlns:a16="http://schemas.microsoft.com/office/drawing/2014/main" id="{B56527C2-735D-48B4-B25B-6403A4EE909B}"/>
              </a:ext>
            </a:extLst>
          </p:cNvPr>
          <p:cNvSpPr txBox="1">
            <a:spLocks noChangeArrowheads="1"/>
          </p:cNvSpPr>
          <p:nvPr/>
        </p:nvSpPr>
        <p:spPr bwMode="auto">
          <a:xfrm>
            <a:off x="7527925" y="3563938"/>
            <a:ext cx="131921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WWD JAPAN.com</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60" name="図 10">
            <a:extLst>
              <a:ext uri="{FF2B5EF4-FFF2-40B4-BE49-F238E27FC236}">
                <a16:creationId xmlns:a16="http://schemas.microsoft.com/office/drawing/2014/main" id="{D2FF854F-DE7D-4FD8-A1CF-A91AE5C43A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8038" y="2717800"/>
            <a:ext cx="20510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図 2" descr="挿絵 が含まれている画像&#10;&#10;自動的に生成された説明">
            <a:extLst>
              <a:ext uri="{FF2B5EF4-FFF2-40B4-BE49-F238E27FC236}">
                <a16:creationId xmlns:a16="http://schemas.microsoft.com/office/drawing/2014/main" id="{649ECBA8-3B50-48D1-AD2F-43D387C08B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0413" y="2593975"/>
            <a:ext cx="183197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図 2">
            <a:extLst>
              <a:ext uri="{FF2B5EF4-FFF2-40B4-BE49-F238E27FC236}">
                <a16:creationId xmlns:a16="http://schemas.microsoft.com/office/drawing/2014/main" id="{3F8A7713-649A-4322-B76F-A8B353278C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図 2" descr="挿絵 が含まれている画像&#10;&#10;自動的に生成された説明">
            <a:extLst>
              <a:ext uri="{FF2B5EF4-FFF2-40B4-BE49-F238E27FC236}">
                <a16:creationId xmlns:a16="http://schemas.microsoft.com/office/drawing/2014/main" id="{79D57544-4737-4A7D-9441-F18802A48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038" y="2036763"/>
            <a:ext cx="199390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図 4" descr="挿絵, 食品, 記号, 光 が含まれている画像&#10;&#10;自動的に生成された説明">
            <a:extLst>
              <a:ext uri="{FF2B5EF4-FFF2-40B4-BE49-F238E27FC236}">
                <a16:creationId xmlns:a16="http://schemas.microsoft.com/office/drawing/2014/main" id="{6209DD43-44F2-4B2F-81B9-6499E1EEAE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225" y="2036763"/>
            <a:ext cx="199390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図 17" descr="挿絵 が含まれている画像&#10;&#10;自動的に生成された説明">
            <a:extLst>
              <a:ext uri="{FF2B5EF4-FFF2-40B4-BE49-F238E27FC236}">
                <a16:creationId xmlns:a16="http://schemas.microsoft.com/office/drawing/2014/main" id="{18A1BE96-A9B9-404F-8D8D-44DB31CEC0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3100" y="2225675"/>
            <a:ext cx="32750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3" name="グループ化 2">
            <a:extLst>
              <a:ext uri="{FF2B5EF4-FFF2-40B4-BE49-F238E27FC236}">
                <a16:creationId xmlns:a16="http://schemas.microsoft.com/office/drawing/2014/main" id="{7EA0F126-6C6E-4E33-AD40-E682D9FDF715}"/>
              </a:ext>
            </a:extLst>
          </p:cNvPr>
          <p:cNvGrpSpPr>
            <a:grpSpLocks/>
          </p:cNvGrpSpPr>
          <p:nvPr/>
        </p:nvGrpSpPr>
        <p:grpSpPr bwMode="auto">
          <a:xfrm>
            <a:off x="1093788" y="3402013"/>
            <a:ext cx="2438400" cy="1573212"/>
            <a:chOff x="1093788" y="3571838"/>
            <a:chExt cx="2438400" cy="1574252"/>
          </a:xfrm>
        </p:grpSpPr>
        <p:sp>
          <p:nvSpPr>
            <p:cNvPr id="39942" name="テキスト ボックス 11">
              <a:extLst>
                <a:ext uri="{FF2B5EF4-FFF2-40B4-BE49-F238E27FC236}">
                  <a16:creationId xmlns:a16="http://schemas.microsoft.com/office/drawing/2014/main" id="{CCCF3918-2626-4C11-ADBF-242B51EB8CEF}"/>
                </a:ext>
              </a:extLst>
            </p:cNvPr>
            <p:cNvSpPr txBox="1">
              <a:spLocks noChangeArrowheads="1"/>
            </p:cNvSpPr>
            <p:nvPr/>
          </p:nvSpPr>
          <p:spPr bwMode="auto">
            <a:xfrm>
              <a:off x="1093788" y="3571838"/>
              <a:ext cx="2438400"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32784" name="テキスト ボックス 11">
              <a:extLst>
                <a:ext uri="{FF2B5EF4-FFF2-40B4-BE49-F238E27FC236}">
                  <a16:creationId xmlns:a16="http://schemas.microsoft.com/office/drawing/2014/main" id="{35D4ACC2-7774-4440-878F-11F6E1B83A91}"/>
                </a:ext>
              </a:extLst>
            </p:cNvPr>
            <p:cNvSpPr txBox="1">
              <a:spLocks noChangeArrowheads="1"/>
            </p:cNvSpPr>
            <p:nvPr/>
          </p:nvSpPr>
          <p:spPr bwMode="auto">
            <a:xfrm>
              <a:off x="1093788" y="3954678"/>
              <a:ext cx="2438400" cy="119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grpSp>
      <p:grpSp>
        <p:nvGrpSpPr>
          <p:cNvPr id="32774" name="グループ化 15">
            <a:extLst>
              <a:ext uri="{FF2B5EF4-FFF2-40B4-BE49-F238E27FC236}">
                <a16:creationId xmlns:a16="http://schemas.microsoft.com/office/drawing/2014/main" id="{2518C2A6-76EE-4D1F-8907-01556AAFC302}"/>
              </a:ext>
            </a:extLst>
          </p:cNvPr>
          <p:cNvGrpSpPr>
            <a:grpSpLocks/>
          </p:cNvGrpSpPr>
          <p:nvPr/>
        </p:nvGrpSpPr>
        <p:grpSpPr bwMode="auto">
          <a:xfrm>
            <a:off x="4132263" y="3402013"/>
            <a:ext cx="2438400" cy="1293812"/>
            <a:chOff x="1093788" y="3571838"/>
            <a:chExt cx="2438400" cy="1294175"/>
          </a:xfrm>
        </p:grpSpPr>
        <p:sp>
          <p:nvSpPr>
            <p:cNvPr id="17" name="テキスト ボックス 11">
              <a:extLst>
                <a:ext uri="{FF2B5EF4-FFF2-40B4-BE49-F238E27FC236}">
                  <a16:creationId xmlns:a16="http://schemas.microsoft.com/office/drawing/2014/main" id="{5264230B-15B0-4C70-B61A-0771063F3D13}"/>
                </a:ext>
              </a:extLst>
            </p:cNvPr>
            <p:cNvSpPr txBox="1">
              <a:spLocks noChangeArrowheads="1"/>
            </p:cNvSpPr>
            <p:nvPr/>
          </p:nvSpPr>
          <p:spPr bwMode="auto">
            <a:xfrm>
              <a:off x="1093788" y="3571838"/>
              <a:ext cx="2438400" cy="37316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 Prime News</a:t>
              </a:r>
            </a:p>
          </p:txBody>
        </p:sp>
        <p:sp>
          <p:nvSpPr>
            <p:cNvPr id="32782" name="テキスト ボックス 11">
              <a:extLst>
                <a:ext uri="{FF2B5EF4-FFF2-40B4-BE49-F238E27FC236}">
                  <a16:creationId xmlns:a16="http://schemas.microsoft.com/office/drawing/2014/main" id="{CF865595-EE32-4D40-9206-12F0F5CC474C}"/>
                </a:ext>
              </a:extLst>
            </p:cNvPr>
            <p:cNvSpPr txBox="1">
              <a:spLocks noChangeArrowheads="1"/>
            </p:cNvSpPr>
            <p:nvPr/>
          </p:nvSpPr>
          <p:spPr bwMode="auto">
            <a:xfrm>
              <a:off x="1093788" y="3954532"/>
              <a:ext cx="2438400" cy="91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様々なイベント情報を感度の高いタクシーユーザーにお届けする自社番組</a:t>
              </a:r>
            </a:p>
          </p:txBody>
        </p:sp>
      </p:grpSp>
      <p:grpSp>
        <p:nvGrpSpPr>
          <p:cNvPr id="32775" name="グループ化 18">
            <a:extLst>
              <a:ext uri="{FF2B5EF4-FFF2-40B4-BE49-F238E27FC236}">
                <a16:creationId xmlns:a16="http://schemas.microsoft.com/office/drawing/2014/main" id="{6CD259D9-9422-496D-A1EC-49B7FD4D57E1}"/>
              </a:ext>
            </a:extLst>
          </p:cNvPr>
          <p:cNvGrpSpPr>
            <a:grpSpLocks/>
          </p:cNvGrpSpPr>
          <p:nvPr/>
        </p:nvGrpSpPr>
        <p:grpSpPr bwMode="auto">
          <a:xfrm>
            <a:off x="7154863" y="3402013"/>
            <a:ext cx="2860675" cy="1573212"/>
            <a:chOff x="753546" y="3571838"/>
            <a:chExt cx="2861524" cy="1574252"/>
          </a:xfrm>
        </p:grpSpPr>
        <p:sp>
          <p:nvSpPr>
            <p:cNvPr id="20" name="テキスト ボックス 11">
              <a:extLst>
                <a:ext uri="{FF2B5EF4-FFF2-40B4-BE49-F238E27FC236}">
                  <a16:creationId xmlns:a16="http://schemas.microsoft.com/office/drawing/2014/main" id="{D4DEAD00-53ED-4641-A233-2C75EA7FD2B1}"/>
                </a:ext>
              </a:extLst>
            </p:cNvPr>
            <p:cNvSpPr txBox="1">
              <a:spLocks noChangeArrowheads="1"/>
            </p:cNvSpPr>
            <p:nvPr/>
          </p:nvSpPr>
          <p:spPr bwMode="auto">
            <a:xfrm>
              <a:off x="1093372" y="3571838"/>
              <a:ext cx="2439124"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32780" name="テキスト ボックス 11">
              <a:extLst>
                <a:ext uri="{FF2B5EF4-FFF2-40B4-BE49-F238E27FC236}">
                  <a16:creationId xmlns:a16="http://schemas.microsoft.com/office/drawing/2014/main" id="{76370817-2B72-4DEE-85B9-8A1FCD0AC471}"/>
                </a:ext>
              </a:extLst>
            </p:cNvPr>
            <p:cNvSpPr txBox="1">
              <a:spLocks noChangeArrowheads="1"/>
            </p:cNvSpPr>
            <p:nvPr/>
          </p:nvSpPr>
          <p:spPr bwMode="auto">
            <a:xfrm>
              <a:off x="753546" y="3954678"/>
              <a:ext cx="2861524" cy="119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400">
                  <a:solidFill>
                    <a:srgbClr val="595959"/>
                  </a:solidFill>
                  <a:latin typeface="游明朝" panose="02020400000000000000" pitchFamily="18" charset="-128"/>
                  <a:ea typeface="游明朝" panose="02020400000000000000" pitchFamily="18" charset="-128"/>
                </a:rPr>
                <a:t>Tokyo Prime </a:t>
              </a:r>
              <a:r>
                <a:rPr lang="ja-JP" altLang="en-US" sz="1400">
                  <a:solidFill>
                    <a:srgbClr val="595959"/>
                  </a:solidFill>
                  <a:latin typeface="游明朝" panose="02020400000000000000" pitchFamily="18" charset="-128"/>
                  <a:ea typeface="游明朝" panose="02020400000000000000" pitchFamily="18" charset="-128"/>
                </a:rPr>
                <a:t>と </a:t>
              </a:r>
              <a:r>
                <a:rPr lang="ja-JP" altLang="ja-JP" sz="1400">
                  <a:solidFill>
                    <a:srgbClr val="595959"/>
                  </a:solidFill>
                  <a:latin typeface="游明朝" panose="02020400000000000000" pitchFamily="18" charset="-128"/>
                  <a:ea typeface="游明朝" panose="02020400000000000000" pitchFamily="18" charset="-128"/>
                </a:rPr>
                <a:t>ONE MEDIA </a:t>
              </a:r>
              <a:r>
                <a:rPr lang="ja-JP" altLang="en-US" sz="14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grpSp>
      <p:sp>
        <p:nvSpPr>
          <p:cNvPr id="2" name="タイトル 1">
            <a:extLst>
              <a:ext uri="{FF2B5EF4-FFF2-40B4-BE49-F238E27FC236}">
                <a16:creationId xmlns:a16="http://schemas.microsoft.com/office/drawing/2014/main" id="{11B7541A-8AEB-4873-BC38-2091363C71EF}"/>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タクシー車内でしか見ることの出来ないオリジナルの自社番組を</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都心の富裕層・ビジネス層にお届けします。</a:t>
            </a:r>
          </a:p>
        </p:txBody>
      </p:sp>
      <p:sp>
        <p:nvSpPr>
          <p:cNvPr id="3" name="テキスト プレースホルダー 2">
            <a:extLst>
              <a:ext uri="{FF2B5EF4-FFF2-40B4-BE49-F238E27FC236}">
                <a16:creationId xmlns:a16="http://schemas.microsoft.com/office/drawing/2014/main" id="{D6E98174-40E5-46AD-92FA-9B42D9D20F2D}"/>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Trajan Pro 3 Semibold" pitchFamily="18" charset="0"/>
                <a:ea typeface="游明朝 Demibold" panose="02020600000000000000" pitchFamily="18" charset="-128"/>
              </a:rPr>
              <a:t>　　　　　　</a:t>
            </a:r>
            <a:r>
              <a:rPr altLang="ja-JP">
                <a:latin typeface="Trajan Pro 3 Semibold" pitchFamily="18" charset="0"/>
                <a:ea typeface="游明朝 Demibold" panose="02020600000000000000" pitchFamily="18" charset="-128"/>
              </a:rPr>
              <a:t> </a:t>
            </a:r>
            <a:r>
              <a:rPr altLang="ja-JP">
                <a:latin typeface="游明朝 Demibold" panose="02020600000000000000" pitchFamily="18" charset="-128"/>
                <a:ea typeface="游明朝 Demibold" panose="02020600000000000000" pitchFamily="18" charset="-128"/>
              </a:rPr>
              <a:t>Original Contents</a:t>
            </a:r>
            <a:endParaRPr>
              <a:latin typeface="游明朝 Demibold" panose="02020600000000000000" pitchFamily="18" charset="-128"/>
              <a:ea typeface="游明朝 Demibold" panose="02020600000000000000" pitchFamily="18" charset="-128"/>
            </a:endParaRPr>
          </a:p>
        </p:txBody>
      </p:sp>
      <p:pic>
        <p:nvPicPr>
          <p:cNvPr id="32778" name="図 2">
            <a:extLst>
              <a:ext uri="{FF2B5EF4-FFF2-40B4-BE49-F238E27FC236}">
                <a16:creationId xmlns:a16="http://schemas.microsoft.com/office/drawing/2014/main" id="{E81E6FFC-AF30-479F-ACC7-99139AB29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5">
            <a:extLst>
              <a:ext uri="{FF2B5EF4-FFF2-40B4-BE49-F238E27FC236}">
                <a16:creationId xmlns:a16="http://schemas.microsoft.com/office/drawing/2014/main" id="{169740B4-BBFA-4E03-A1A1-E4395DBE0393}"/>
              </a:ext>
            </a:extLst>
          </p:cNvPr>
          <p:cNvSpPr txBox="1"/>
          <p:nvPr/>
        </p:nvSpPr>
        <p:spPr>
          <a:xfrm>
            <a:off x="779463" y="2054225"/>
            <a:ext cx="8555037" cy="5032375"/>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err="1">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入札権購入型オークション、オークション</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アプリを主体とした競合サービス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ライドシェアアプリ等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34820" name="スライド番号プレースホルダー 4">
            <a:extLst>
              <a:ext uri="{FF2B5EF4-FFF2-40B4-BE49-F238E27FC236}">
                <a16:creationId xmlns:a16="http://schemas.microsoft.com/office/drawing/2014/main" id="{E44EED37-22C7-4378-9CDC-9C2C05C01F61}"/>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215AC071-7BCB-421B-811D-2458FA8DD70C}" type="slidenum">
              <a:rPr kumimoji="1" lang="ja-JP" altLang="en-US" sz="1000"/>
              <a:pPr algn="r" eaLnBrk="1" hangingPunct="1"/>
              <a:t>15</a:t>
            </a:fld>
            <a:endParaRPr kumimoji="1" lang="ja-JP" altLang="en-US" sz="1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1">
            <a:extLst>
              <a:ext uri="{FF2B5EF4-FFF2-40B4-BE49-F238E27FC236}">
                <a16:creationId xmlns:a16="http://schemas.microsoft.com/office/drawing/2014/main" id="{270CA6CB-8483-4211-8D9C-0711ACD58475}"/>
              </a:ext>
            </a:extLst>
          </p:cNvPr>
          <p:cNvSpPr txBox="1">
            <a:spLocks noChangeArrowheads="1"/>
          </p:cNvSpPr>
          <p:nvPr/>
        </p:nvSpPr>
        <p:spPr bwMode="auto">
          <a:xfrm>
            <a:off x="700088" y="763588"/>
            <a:ext cx="94345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sp>
        <p:nvSpPr>
          <p:cNvPr id="6" name="テキスト ボックス 5">
            <a:extLst>
              <a:ext uri="{FF2B5EF4-FFF2-40B4-BE49-F238E27FC236}">
                <a16:creationId xmlns:a16="http://schemas.microsoft.com/office/drawing/2014/main" id="{8240E230-61C0-4041-A3BC-CBC73A446BAA}"/>
              </a:ext>
            </a:extLst>
          </p:cNvPr>
          <p:cNvSpPr txBox="1"/>
          <p:nvPr/>
        </p:nvSpPr>
        <p:spPr>
          <a:xfrm>
            <a:off x="779463" y="2054225"/>
            <a:ext cx="4457700" cy="4756150"/>
          </a:xfrm>
          <a:prstGeom prst="rect">
            <a:avLst/>
          </a:prstGeom>
          <a:noFill/>
        </p:spPr>
        <p:txBody>
          <a:bodyPr>
            <a:spAutoFit/>
          </a:bodyPr>
          <a:lstStyle/>
          <a:p>
            <a:pPr eaLnBrk="1" fontAlgn="auto" hangingPunct="1">
              <a:spcBef>
                <a:spcPts val="0"/>
              </a:spcBef>
              <a:spcAft>
                <a:spcPts val="0"/>
              </a:spcAft>
              <a:defRPr/>
            </a:pPr>
            <a:r>
              <a:rPr lang="en-US" altLang="ja-JP" sz="12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2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2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ゲームプレイのみで構成されているもの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36868" name="テキスト ボックス 10">
            <a:extLst>
              <a:ext uri="{FF2B5EF4-FFF2-40B4-BE49-F238E27FC236}">
                <a16:creationId xmlns:a16="http://schemas.microsoft.com/office/drawing/2014/main" id="{2B3BEAE4-85B3-4145-80E0-FEAB01598755}"/>
              </a:ext>
            </a:extLst>
          </p:cNvPr>
          <p:cNvSpPr txBox="1">
            <a:spLocks noChangeArrowheads="1"/>
          </p:cNvSpPr>
          <p:nvPr/>
        </p:nvSpPr>
        <p:spPr bwMode="auto">
          <a:xfrm>
            <a:off x="5454650" y="2441575"/>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36869" name="スライド番号プレースホルダー 4">
            <a:extLst>
              <a:ext uri="{FF2B5EF4-FFF2-40B4-BE49-F238E27FC236}">
                <a16:creationId xmlns:a16="http://schemas.microsoft.com/office/drawing/2014/main" id="{00B58746-0FE7-4B0E-9B63-6F11442F78F6}"/>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4DB556CD-96AC-420C-922D-2FA293FC9689}" type="slidenum">
              <a:rPr kumimoji="1" lang="ja-JP" altLang="en-US" sz="1000"/>
              <a:pPr algn="r" eaLnBrk="1" hangingPunct="1"/>
              <a:t>16</a:t>
            </a:fld>
            <a:endParaRPr kumimoji="1" lang="ja-JP" altLang="en-US" sz="1000"/>
          </a:p>
        </p:txBody>
      </p:sp>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グループ化 3">
            <a:extLst>
              <a:ext uri="{FF2B5EF4-FFF2-40B4-BE49-F238E27FC236}">
                <a16:creationId xmlns:a16="http://schemas.microsoft.com/office/drawing/2014/main" id="{D6319331-6928-467D-9FFF-9F520B398881}"/>
              </a:ext>
            </a:extLst>
          </p:cNvPr>
          <p:cNvGrpSpPr>
            <a:grpSpLocks/>
          </p:cNvGrpSpPr>
          <p:nvPr/>
        </p:nvGrpSpPr>
        <p:grpSpPr bwMode="auto">
          <a:xfrm>
            <a:off x="835025" y="638175"/>
            <a:ext cx="8991600" cy="4064000"/>
            <a:chOff x="834574" y="726204"/>
            <a:chExt cx="8991600" cy="4064000"/>
          </a:xfrm>
        </p:grpSpPr>
        <p:pic>
          <p:nvPicPr>
            <p:cNvPr id="38918" name="図 28">
              <a:extLst>
                <a:ext uri="{FF2B5EF4-FFF2-40B4-BE49-F238E27FC236}">
                  <a16:creationId xmlns:a16="http://schemas.microsoft.com/office/drawing/2014/main" id="{5D8F31A7-8687-4BE3-8342-05F6602F8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74" y="726204"/>
              <a:ext cx="89916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正方形/長方形 5">
              <a:extLst>
                <a:ext uri="{FF2B5EF4-FFF2-40B4-BE49-F238E27FC236}">
                  <a16:creationId xmlns:a16="http://schemas.microsoft.com/office/drawing/2014/main" id="{5AB5B457-5F73-4038-BF88-864BD0779115}"/>
                </a:ext>
              </a:extLst>
            </p:cNvPr>
            <p:cNvSpPr>
              <a:spLocks noChangeArrowheads="1"/>
            </p:cNvSpPr>
            <p:nvPr/>
          </p:nvSpPr>
          <p:spPr bwMode="auto">
            <a:xfrm>
              <a:off x="1871212" y="2693117"/>
              <a:ext cx="102393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① </a:t>
              </a:r>
              <a:r>
                <a:rPr lang="ja-JP" altLang="en-US" sz="1000">
                  <a:solidFill>
                    <a:schemeClr val="bg1"/>
                  </a:solidFill>
                  <a:latin typeface="游明朝 Demibold" panose="02020600000000000000" pitchFamily="18" charset="-128"/>
                  <a:ea typeface="游明朝 Demibold" panose="02020600000000000000" pitchFamily="18" charset="-128"/>
                </a:rPr>
                <a:t>確かに見た</a:t>
              </a:r>
            </a:p>
          </p:txBody>
        </p:sp>
        <p:sp>
          <p:nvSpPr>
            <p:cNvPr id="38920" name="正方形/長方形 6">
              <a:extLst>
                <a:ext uri="{FF2B5EF4-FFF2-40B4-BE49-F238E27FC236}">
                  <a16:creationId xmlns:a16="http://schemas.microsoft.com/office/drawing/2014/main" id="{34805A80-E5EF-4F40-861D-43F5000A4C64}"/>
                </a:ext>
              </a:extLst>
            </p:cNvPr>
            <p:cNvSpPr>
              <a:spLocks noChangeArrowheads="1"/>
            </p:cNvSpPr>
            <p:nvPr/>
          </p:nvSpPr>
          <p:spPr bwMode="auto">
            <a:xfrm>
              <a:off x="1806124" y="4159967"/>
              <a:ext cx="11541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② </a:t>
              </a:r>
              <a:r>
                <a:rPr lang="ja-JP" altLang="en-US" sz="1000">
                  <a:solidFill>
                    <a:schemeClr val="bg1"/>
                  </a:solidFill>
                  <a:latin typeface="游明朝 Demibold" panose="02020600000000000000" pitchFamily="18" charset="-128"/>
                  <a:ea typeface="游明朝 Demibold" panose="02020600000000000000" pitchFamily="18" charset="-128"/>
                </a:rPr>
                <a:t>見た気がする</a:t>
              </a:r>
            </a:p>
          </p:txBody>
        </p:sp>
        <p:sp>
          <p:nvSpPr>
            <p:cNvPr id="38921" name="正方形/長方形 7">
              <a:extLst>
                <a:ext uri="{FF2B5EF4-FFF2-40B4-BE49-F238E27FC236}">
                  <a16:creationId xmlns:a16="http://schemas.microsoft.com/office/drawing/2014/main" id="{22006F3A-6E5C-43C5-A408-A3FD5DB36C57}"/>
                </a:ext>
              </a:extLst>
            </p:cNvPr>
            <p:cNvSpPr>
              <a:spLocks noChangeArrowheads="1"/>
            </p:cNvSpPr>
            <p:nvPr/>
          </p:nvSpPr>
          <p:spPr bwMode="auto">
            <a:xfrm>
              <a:off x="4630287" y="2578817"/>
              <a:ext cx="14081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① </a:t>
              </a:r>
              <a:r>
                <a:rPr lang="ja-JP" altLang="en-US" sz="1000">
                  <a:solidFill>
                    <a:schemeClr val="bg1"/>
                  </a:solidFill>
                  <a:latin typeface="游明朝 Demibold" panose="02020600000000000000" pitchFamily="18" charset="-128"/>
                  <a:ea typeface="游明朝 Demibold" panose="02020600000000000000" pitchFamily="18" charset="-128"/>
                </a:rPr>
                <a:t>興味・関心がある</a:t>
              </a:r>
            </a:p>
          </p:txBody>
        </p:sp>
        <p:sp>
          <p:nvSpPr>
            <p:cNvPr id="38922" name="正方形/長方形 8">
              <a:extLst>
                <a:ext uri="{FF2B5EF4-FFF2-40B4-BE49-F238E27FC236}">
                  <a16:creationId xmlns:a16="http://schemas.microsoft.com/office/drawing/2014/main" id="{343E7F18-AC9F-4D46-B8B0-1201629EDDC8}"/>
                </a:ext>
              </a:extLst>
            </p:cNvPr>
            <p:cNvSpPr>
              <a:spLocks noChangeArrowheads="1"/>
            </p:cNvSpPr>
            <p:nvPr/>
          </p:nvSpPr>
          <p:spPr bwMode="auto">
            <a:xfrm>
              <a:off x="4565199" y="3799604"/>
              <a:ext cx="1538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② </a:t>
              </a:r>
              <a:r>
                <a:rPr lang="ja-JP" altLang="en-US" sz="1000">
                  <a:solidFill>
                    <a:schemeClr val="bg1"/>
                  </a:solidFill>
                  <a:latin typeface="游明朝 Demibold" panose="02020600000000000000" pitchFamily="18" charset="-128"/>
                  <a:ea typeface="游明朝 Demibold" panose="02020600000000000000" pitchFamily="18" charset="-128"/>
                </a:rPr>
                <a:t>どちらかといえば、</a:t>
              </a:r>
              <a:endParaRPr lang="en-US" altLang="ja-JP" sz="1000">
                <a:solidFill>
                  <a:schemeClr val="bg1"/>
                </a:solidFill>
                <a:latin typeface="游明朝 Demibold" panose="02020600000000000000" pitchFamily="18" charset="-128"/>
                <a:ea typeface="游明朝 Demibold" panose="02020600000000000000" pitchFamily="18" charset="-128"/>
              </a:endParaRPr>
            </a:p>
            <a:p>
              <a:pPr algn="ctr"/>
              <a:r>
                <a:rPr lang="ja-JP" altLang="en-US" sz="1000">
                  <a:solidFill>
                    <a:schemeClr val="bg1"/>
                  </a:solidFill>
                  <a:latin typeface="游明朝 Demibold" panose="02020600000000000000" pitchFamily="18" charset="-128"/>
                  <a:ea typeface="游明朝 Demibold" panose="02020600000000000000" pitchFamily="18" charset="-128"/>
                </a:rPr>
                <a:t>興味関心がある</a:t>
              </a:r>
            </a:p>
          </p:txBody>
        </p:sp>
        <p:sp>
          <p:nvSpPr>
            <p:cNvPr id="38923" name="正方形/長方形 9">
              <a:extLst>
                <a:ext uri="{FF2B5EF4-FFF2-40B4-BE49-F238E27FC236}">
                  <a16:creationId xmlns:a16="http://schemas.microsoft.com/office/drawing/2014/main" id="{CAB491B4-7FE9-4D08-B889-E27BD93A686C}"/>
                </a:ext>
              </a:extLst>
            </p:cNvPr>
            <p:cNvSpPr>
              <a:spLocks noChangeArrowheads="1"/>
            </p:cNvSpPr>
            <p:nvPr/>
          </p:nvSpPr>
          <p:spPr bwMode="auto">
            <a:xfrm>
              <a:off x="7443337" y="2456579"/>
              <a:ext cx="15367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① </a:t>
              </a:r>
              <a:r>
                <a:rPr lang="ja-JP" altLang="en-US" sz="1000">
                  <a:solidFill>
                    <a:schemeClr val="bg1"/>
                  </a:solidFill>
                  <a:latin typeface="游明朝 Demibold" panose="02020600000000000000" pitchFamily="18" charset="-128"/>
                  <a:ea typeface="游明朝 Demibold" panose="02020600000000000000" pitchFamily="18" charset="-128"/>
                </a:rPr>
                <a:t>購入したいと思った</a:t>
              </a:r>
            </a:p>
          </p:txBody>
        </p:sp>
        <p:sp>
          <p:nvSpPr>
            <p:cNvPr id="38924" name="正方形/長方形 10">
              <a:extLst>
                <a:ext uri="{FF2B5EF4-FFF2-40B4-BE49-F238E27FC236}">
                  <a16:creationId xmlns:a16="http://schemas.microsoft.com/office/drawing/2014/main" id="{D4AED791-50E1-4B55-8D62-8408AE9BB075}"/>
                </a:ext>
              </a:extLst>
            </p:cNvPr>
            <p:cNvSpPr>
              <a:spLocks noChangeArrowheads="1"/>
            </p:cNvSpPr>
            <p:nvPr/>
          </p:nvSpPr>
          <p:spPr bwMode="auto">
            <a:xfrm>
              <a:off x="7443337" y="3656729"/>
              <a:ext cx="1536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② </a:t>
              </a:r>
              <a:r>
                <a:rPr lang="ja-JP" altLang="en-US" sz="1000">
                  <a:solidFill>
                    <a:schemeClr val="bg1"/>
                  </a:solidFill>
                  <a:latin typeface="游明朝 Demibold" panose="02020600000000000000" pitchFamily="18" charset="-128"/>
                  <a:ea typeface="游明朝 Demibold" panose="02020600000000000000" pitchFamily="18" charset="-128"/>
                </a:rPr>
                <a:t>どちらかといえば、</a:t>
              </a:r>
              <a:endParaRPr lang="en-US" altLang="ja-JP" sz="1000">
                <a:solidFill>
                  <a:schemeClr val="bg1"/>
                </a:solidFill>
                <a:latin typeface="游明朝 Demibold" panose="02020600000000000000" pitchFamily="18" charset="-128"/>
                <a:ea typeface="游明朝 Demibold" panose="02020600000000000000" pitchFamily="18" charset="-128"/>
              </a:endParaRPr>
            </a:p>
            <a:p>
              <a:pPr algn="ctr"/>
              <a:r>
                <a:rPr lang="ja-JP" altLang="en-US" sz="1000">
                  <a:solidFill>
                    <a:schemeClr val="bg1"/>
                  </a:solidFill>
                  <a:latin typeface="游明朝 Demibold" panose="02020600000000000000" pitchFamily="18" charset="-128"/>
                  <a:ea typeface="游明朝 Demibold" panose="02020600000000000000" pitchFamily="18" charset="-128"/>
                </a:rPr>
                <a:t>購入したいと思った</a:t>
              </a:r>
              <a:endParaRPr lang="en-US" altLang="ja-JP" sz="1000">
                <a:solidFill>
                  <a:schemeClr val="bg1"/>
                </a:solidFill>
                <a:latin typeface="游明朝 Demibold" panose="02020600000000000000" pitchFamily="18" charset="-128"/>
                <a:ea typeface="游明朝 Demibold" panose="02020600000000000000" pitchFamily="18" charset="-128"/>
              </a:endParaRPr>
            </a:p>
          </p:txBody>
        </p:sp>
        <p:grpSp>
          <p:nvGrpSpPr>
            <p:cNvPr id="38925" name="グループ化 11">
              <a:extLst>
                <a:ext uri="{FF2B5EF4-FFF2-40B4-BE49-F238E27FC236}">
                  <a16:creationId xmlns:a16="http://schemas.microsoft.com/office/drawing/2014/main" id="{0620E012-D3D4-456D-838A-A204E085C32E}"/>
                </a:ext>
              </a:extLst>
            </p:cNvPr>
            <p:cNvGrpSpPr>
              <a:grpSpLocks/>
            </p:cNvGrpSpPr>
            <p:nvPr/>
          </p:nvGrpSpPr>
          <p:grpSpPr bwMode="auto">
            <a:xfrm>
              <a:off x="1541901" y="1027423"/>
              <a:ext cx="1403130" cy="553863"/>
              <a:chOff x="1214242" y="1068817"/>
              <a:chExt cx="1403130" cy="553863"/>
            </a:xfrm>
          </p:grpSpPr>
          <p:sp>
            <p:nvSpPr>
              <p:cNvPr id="14" name="正方形/長方形 13">
                <a:extLst>
                  <a:ext uri="{FF2B5EF4-FFF2-40B4-BE49-F238E27FC236}">
                    <a16:creationId xmlns:a16="http://schemas.microsoft.com/office/drawing/2014/main" id="{C17AC8E1-B93B-40D2-B515-BBB7B59809A3}"/>
                  </a:ext>
                </a:extLst>
              </p:cNvPr>
              <p:cNvSpPr/>
              <p:nvPr/>
            </p:nvSpPr>
            <p:spPr>
              <a:xfrm>
                <a:off x="1535615" y="1191461"/>
                <a:ext cx="1081088" cy="431800"/>
              </a:xfrm>
              <a:prstGeom prst="rect">
                <a:avLst/>
              </a:prstGeom>
            </p:spPr>
            <p:txBody>
              <a:bodyPr>
                <a:spAutoFit/>
              </a:bodyPr>
              <a:lstStyle/>
              <a:p>
                <a:pPr algn="ctr">
                  <a:defRPr/>
                </a:pPr>
                <a:r>
                  <a:rPr lang="en-US" altLang="ja-JP" sz="2200" b="1" spc="100" dirty="0">
                    <a:solidFill>
                      <a:srgbClr val="2B3A5B"/>
                    </a:solidFill>
                    <a:latin typeface="游明朝 Demibold" panose="02020600000000000000" pitchFamily="18" charset="-128"/>
                    <a:ea typeface="游明朝 Demibold" panose="02020600000000000000" pitchFamily="18" charset="-128"/>
                  </a:rPr>
                  <a:t>81.3</a:t>
                </a:r>
                <a:r>
                  <a:rPr lang="ja-JP" altLang="en-US" b="1" spc="100">
                    <a:solidFill>
                      <a:srgbClr val="2B3A5B"/>
                    </a:solidFill>
                    <a:latin typeface="游明朝 Demibold" panose="02020600000000000000" pitchFamily="18" charset="-128"/>
                    <a:ea typeface="游明朝 Demibold" panose="02020600000000000000" pitchFamily="18" charset="-128"/>
                  </a:rPr>
                  <a:t>%</a:t>
                </a:r>
              </a:p>
            </p:txBody>
          </p:sp>
          <p:sp>
            <p:nvSpPr>
              <p:cNvPr id="38939" name="正方形/長方形 14">
                <a:extLst>
                  <a:ext uri="{FF2B5EF4-FFF2-40B4-BE49-F238E27FC236}">
                    <a16:creationId xmlns:a16="http://schemas.microsoft.com/office/drawing/2014/main" id="{66D71A3D-A0CA-4C13-AE44-7CB07C80ED48}"/>
                  </a:ext>
                </a:extLst>
              </p:cNvPr>
              <p:cNvSpPr>
                <a:spLocks noChangeArrowheads="1"/>
              </p:cNvSpPr>
              <p:nvPr/>
            </p:nvSpPr>
            <p:spPr bwMode="auto">
              <a:xfrm>
                <a:off x="1214940" y="1069223"/>
                <a:ext cx="1374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800">
                    <a:solidFill>
                      <a:srgbClr val="2B3A5B"/>
                    </a:solidFill>
                    <a:latin typeface="游明朝 Demibold" panose="02020600000000000000" pitchFamily="18" charset="-128"/>
                    <a:ea typeface="游明朝 Demibold" panose="02020600000000000000" pitchFamily="18" charset="-128"/>
                  </a:rPr>
                  <a:t>TOTAL</a:t>
                </a:r>
                <a:endParaRPr lang="ja-JP" altLang="en-US" sz="800">
                  <a:solidFill>
                    <a:srgbClr val="2B3A5B"/>
                  </a:solidFill>
                  <a:latin typeface="游明朝 Demibold" panose="02020600000000000000" pitchFamily="18" charset="-128"/>
                  <a:ea typeface="游明朝 Demibold" panose="02020600000000000000" pitchFamily="18" charset="-128"/>
                </a:endParaRPr>
              </a:p>
            </p:txBody>
          </p:sp>
        </p:grpSp>
        <p:grpSp>
          <p:nvGrpSpPr>
            <p:cNvPr id="38926" name="グループ化 15">
              <a:extLst>
                <a:ext uri="{FF2B5EF4-FFF2-40B4-BE49-F238E27FC236}">
                  <a16:creationId xmlns:a16="http://schemas.microsoft.com/office/drawing/2014/main" id="{3B6CF484-0DC6-45EB-A843-7534645B3145}"/>
                </a:ext>
              </a:extLst>
            </p:cNvPr>
            <p:cNvGrpSpPr>
              <a:grpSpLocks/>
            </p:cNvGrpSpPr>
            <p:nvPr/>
          </p:nvGrpSpPr>
          <p:grpSpPr bwMode="auto">
            <a:xfrm>
              <a:off x="4427042" y="1029707"/>
              <a:ext cx="1403130" cy="553863"/>
              <a:chOff x="1214242" y="1068817"/>
              <a:chExt cx="1403130" cy="553863"/>
            </a:xfrm>
          </p:grpSpPr>
          <p:sp>
            <p:nvSpPr>
              <p:cNvPr id="17" name="正方形/長方形 16">
                <a:extLst>
                  <a:ext uri="{FF2B5EF4-FFF2-40B4-BE49-F238E27FC236}">
                    <a16:creationId xmlns:a16="http://schemas.microsoft.com/office/drawing/2014/main" id="{E7963256-486A-448C-9C91-0A703E25E05D}"/>
                  </a:ext>
                </a:extLst>
              </p:cNvPr>
              <p:cNvSpPr/>
              <p:nvPr/>
            </p:nvSpPr>
            <p:spPr>
              <a:xfrm>
                <a:off x="1534962" y="1190764"/>
                <a:ext cx="1082675" cy="431800"/>
              </a:xfrm>
              <a:prstGeom prst="rect">
                <a:avLst/>
              </a:prstGeom>
            </p:spPr>
            <p:txBody>
              <a:bodyPr>
                <a:spAutoFit/>
              </a:bodyPr>
              <a:lstStyle/>
              <a:p>
                <a:pPr algn="ctr">
                  <a:defRPr/>
                </a:pPr>
                <a:r>
                  <a:rPr lang="en-US" altLang="ja-JP" sz="2200" b="1" spc="100" dirty="0">
                    <a:solidFill>
                      <a:srgbClr val="2B3A5B"/>
                    </a:solidFill>
                    <a:latin typeface="游明朝 Demibold" panose="02020600000000000000" pitchFamily="18" charset="-128"/>
                    <a:ea typeface="游明朝 Demibold" panose="02020600000000000000" pitchFamily="18" charset="-128"/>
                  </a:rPr>
                  <a:t>77.0</a:t>
                </a:r>
                <a:r>
                  <a:rPr lang="ja-JP" altLang="en-US" b="1" spc="100">
                    <a:solidFill>
                      <a:srgbClr val="2B3A5B"/>
                    </a:solidFill>
                    <a:latin typeface="游明朝 Demibold" panose="02020600000000000000" pitchFamily="18" charset="-128"/>
                    <a:ea typeface="游明朝 Demibold" panose="02020600000000000000" pitchFamily="18" charset="-128"/>
                  </a:rPr>
                  <a:t>%</a:t>
                </a:r>
              </a:p>
            </p:txBody>
          </p:sp>
          <p:sp>
            <p:nvSpPr>
              <p:cNvPr id="38937" name="正方形/長方形 17">
                <a:extLst>
                  <a:ext uri="{FF2B5EF4-FFF2-40B4-BE49-F238E27FC236}">
                    <a16:creationId xmlns:a16="http://schemas.microsoft.com/office/drawing/2014/main" id="{D5CAFDC2-EE0D-4E58-90F7-1C0902068A17}"/>
                  </a:ext>
                </a:extLst>
              </p:cNvPr>
              <p:cNvSpPr>
                <a:spLocks noChangeArrowheads="1"/>
              </p:cNvSpPr>
              <p:nvPr/>
            </p:nvSpPr>
            <p:spPr bwMode="auto">
              <a:xfrm>
                <a:off x="1214287" y="1068527"/>
                <a:ext cx="13763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800">
                    <a:solidFill>
                      <a:srgbClr val="2B3A5B"/>
                    </a:solidFill>
                    <a:latin typeface="游明朝 Demibold" panose="02020600000000000000" pitchFamily="18" charset="-128"/>
                    <a:ea typeface="游明朝 Demibold" panose="02020600000000000000" pitchFamily="18" charset="-128"/>
                  </a:rPr>
                  <a:t>TOTAL</a:t>
                </a:r>
                <a:endParaRPr lang="ja-JP" altLang="en-US" sz="800">
                  <a:solidFill>
                    <a:srgbClr val="2B3A5B"/>
                  </a:solidFill>
                  <a:latin typeface="游明朝 Demibold" panose="02020600000000000000" pitchFamily="18" charset="-128"/>
                  <a:ea typeface="游明朝 Demibold" panose="02020600000000000000" pitchFamily="18" charset="-128"/>
                </a:endParaRPr>
              </a:p>
            </p:txBody>
          </p:sp>
        </p:grpSp>
        <p:grpSp>
          <p:nvGrpSpPr>
            <p:cNvPr id="38927" name="グループ化 18">
              <a:extLst>
                <a:ext uri="{FF2B5EF4-FFF2-40B4-BE49-F238E27FC236}">
                  <a16:creationId xmlns:a16="http://schemas.microsoft.com/office/drawing/2014/main" id="{0201AB8D-72AE-4F38-A9AA-B7A6EE3AE93A}"/>
                </a:ext>
              </a:extLst>
            </p:cNvPr>
            <p:cNvGrpSpPr>
              <a:grpSpLocks/>
            </p:cNvGrpSpPr>
            <p:nvPr/>
          </p:nvGrpSpPr>
          <p:grpSpPr bwMode="auto">
            <a:xfrm>
              <a:off x="7352130" y="1027423"/>
              <a:ext cx="1403130" cy="553863"/>
              <a:chOff x="1214242" y="1068817"/>
              <a:chExt cx="1403130" cy="553863"/>
            </a:xfrm>
          </p:grpSpPr>
          <p:sp>
            <p:nvSpPr>
              <p:cNvPr id="20" name="正方形/長方形 19">
                <a:extLst>
                  <a:ext uri="{FF2B5EF4-FFF2-40B4-BE49-F238E27FC236}">
                    <a16:creationId xmlns:a16="http://schemas.microsoft.com/office/drawing/2014/main" id="{EC5860C3-9D12-4D26-8A8C-743A8EA7F104}"/>
                  </a:ext>
                </a:extLst>
              </p:cNvPr>
              <p:cNvSpPr/>
              <p:nvPr/>
            </p:nvSpPr>
            <p:spPr>
              <a:xfrm>
                <a:off x="1535636" y="1191461"/>
                <a:ext cx="1081088" cy="431800"/>
              </a:xfrm>
              <a:prstGeom prst="rect">
                <a:avLst/>
              </a:prstGeom>
            </p:spPr>
            <p:txBody>
              <a:bodyPr>
                <a:spAutoFit/>
              </a:bodyPr>
              <a:lstStyle/>
              <a:p>
                <a:pPr algn="ctr">
                  <a:defRPr/>
                </a:pPr>
                <a:r>
                  <a:rPr lang="en-US" altLang="ja-JP" sz="2200" b="1" spc="100" dirty="0">
                    <a:solidFill>
                      <a:srgbClr val="2B3A5B"/>
                    </a:solidFill>
                    <a:latin typeface="游明朝 Demibold" panose="02020600000000000000" pitchFamily="18" charset="-128"/>
                    <a:ea typeface="游明朝 Demibold" panose="02020600000000000000" pitchFamily="18" charset="-128"/>
                  </a:rPr>
                  <a:t>75.1</a:t>
                </a:r>
                <a:r>
                  <a:rPr lang="ja-JP" altLang="en-US" b="1" spc="100">
                    <a:solidFill>
                      <a:srgbClr val="2B3A5B"/>
                    </a:solidFill>
                    <a:latin typeface="游明朝 Demibold" panose="02020600000000000000" pitchFamily="18" charset="-128"/>
                    <a:ea typeface="游明朝 Demibold" panose="02020600000000000000" pitchFamily="18" charset="-128"/>
                  </a:rPr>
                  <a:t>%</a:t>
                </a:r>
              </a:p>
            </p:txBody>
          </p:sp>
          <p:sp>
            <p:nvSpPr>
              <p:cNvPr id="38935" name="正方形/長方形 20">
                <a:extLst>
                  <a:ext uri="{FF2B5EF4-FFF2-40B4-BE49-F238E27FC236}">
                    <a16:creationId xmlns:a16="http://schemas.microsoft.com/office/drawing/2014/main" id="{F67B3531-902C-49A5-8047-47060B8AEA52}"/>
                  </a:ext>
                </a:extLst>
              </p:cNvPr>
              <p:cNvSpPr>
                <a:spLocks noChangeArrowheads="1"/>
              </p:cNvSpPr>
              <p:nvPr/>
            </p:nvSpPr>
            <p:spPr bwMode="auto">
              <a:xfrm>
                <a:off x="1214961" y="1069223"/>
                <a:ext cx="1374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800">
                    <a:solidFill>
                      <a:srgbClr val="2B3A5B"/>
                    </a:solidFill>
                    <a:latin typeface="游明朝 Demibold" panose="02020600000000000000" pitchFamily="18" charset="-128"/>
                    <a:ea typeface="游明朝 Demibold" panose="02020600000000000000" pitchFamily="18" charset="-128"/>
                  </a:rPr>
                  <a:t>TOTAL</a:t>
                </a:r>
                <a:endParaRPr lang="ja-JP" altLang="en-US" sz="800">
                  <a:solidFill>
                    <a:srgbClr val="2B3A5B"/>
                  </a:solidFill>
                  <a:latin typeface="游明朝 Demibold" panose="02020600000000000000" pitchFamily="18" charset="-128"/>
                  <a:ea typeface="游明朝 Demibold" panose="02020600000000000000" pitchFamily="18" charset="-128"/>
                </a:endParaRPr>
              </a:p>
            </p:txBody>
          </p:sp>
        </p:grpSp>
        <p:sp>
          <p:nvSpPr>
            <p:cNvPr id="22" name="正方形/長方形 21">
              <a:extLst>
                <a:ext uri="{FF2B5EF4-FFF2-40B4-BE49-F238E27FC236}">
                  <a16:creationId xmlns:a16="http://schemas.microsoft.com/office/drawing/2014/main" id="{C7BAEFF3-0E98-4DDC-A5E8-004DC78EAEC1}"/>
                </a:ext>
              </a:extLst>
            </p:cNvPr>
            <p:cNvSpPr/>
            <p:nvPr/>
          </p:nvSpPr>
          <p:spPr>
            <a:xfrm>
              <a:off x="1842637" y="2315292"/>
              <a:ext cx="1081087" cy="430212"/>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53.2</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3" name="正方形/長方形 22">
              <a:extLst>
                <a:ext uri="{FF2B5EF4-FFF2-40B4-BE49-F238E27FC236}">
                  <a16:creationId xmlns:a16="http://schemas.microsoft.com/office/drawing/2014/main" id="{EBF6F26A-992F-43AE-843C-C125173FDC41}"/>
                </a:ext>
              </a:extLst>
            </p:cNvPr>
            <p:cNvSpPr/>
            <p:nvPr/>
          </p:nvSpPr>
          <p:spPr>
            <a:xfrm>
              <a:off x="1842637" y="3791667"/>
              <a:ext cx="1081087" cy="431800"/>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28.1</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4" name="正方形/長方形 23">
              <a:extLst>
                <a:ext uri="{FF2B5EF4-FFF2-40B4-BE49-F238E27FC236}">
                  <a16:creationId xmlns:a16="http://schemas.microsoft.com/office/drawing/2014/main" id="{1CEF5D2F-2CAD-4435-B8D2-78BE0393B586}"/>
                </a:ext>
              </a:extLst>
            </p:cNvPr>
            <p:cNvSpPr/>
            <p:nvPr/>
          </p:nvSpPr>
          <p:spPr>
            <a:xfrm>
              <a:off x="4792212" y="2231154"/>
              <a:ext cx="1082675" cy="430213"/>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35.3</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5" name="正方形/長方形 24">
              <a:extLst>
                <a:ext uri="{FF2B5EF4-FFF2-40B4-BE49-F238E27FC236}">
                  <a16:creationId xmlns:a16="http://schemas.microsoft.com/office/drawing/2014/main" id="{002C9AF9-AB13-46DD-A818-CCBC5C0984BE}"/>
                </a:ext>
              </a:extLst>
            </p:cNvPr>
            <p:cNvSpPr/>
            <p:nvPr/>
          </p:nvSpPr>
          <p:spPr>
            <a:xfrm>
              <a:off x="4792212" y="3463054"/>
              <a:ext cx="1082675" cy="430213"/>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41.7</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6" name="正方形/長方形 25">
              <a:extLst>
                <a:ext uri="{FF2B5EF4-FFF2-40B4-BE49-F238E27FC236}">
                  <a16:creationId xmlns:a16="http://schemas.microsoft.com/office/drawing/2014/main" id="{8CACE661-0C95-4429-974B-FF0560C2BEE8}"/>
                </a:ext>
              </a:extLst>
            </p:cNvPr>
            <p:cNvSpPr/>
            <p:nvPr/>
          </p:nvSpPr>
          <p:spPr>
            <a:xfrm>
              <a:off x="7670349" y="2120029"/>
              <a:ext cx="1082675" cy="431800"/>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27.4</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7" name="正方形/長方形 26">
              <a:extLst>
                <a:ext uri="{FF2B5EF4-FFF2-40B4-BE49-F238E27FC236}">
                  <a16:creationId xmlns:a16="http://schemas.microsoft.com/office/drawing/2014/main" id="{396F2D11-2E92-4457-809A-A35AF60AEEA0}"/>
                </a:ext>
              </a:extLst>
            </p:cNvPr>
            <p:cNvSpPr/>
            <p:nvPr/>
          </p:nvSpPr>
          <p:spPr>
            <a:xfrm>
              <a:off x="7670349" y="3323354"/>
              <a:ext cx="1082675" cy="431800"/>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47.7</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grpSp>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9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n=520, 2017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br>
              <a:rPr lang="ja-JP" altLang="en-US" sz="800">
                <a:solidFill>
                  <a:schemeClr val="tx1">
                    <a:lumMod val="65000"/>
                    <a:lumOff val="35000"/>
                  </a:schemeClr>
                </a:solidFill>
                <a:latin typeface="游明朝" panose="02020400000000000000" pitchFamily="18" charset="-128"/>
                <a:ea typeface="游明朝" panose="02020400000000000000" pitchFamily="18" charset="-128"/>
              </a:rPr>
            </a:b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株式会社</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調べ（調査委託先：マクロミル）対象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一都三県（東京都、神奈川県、千葉県、埼玉県）在住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男女個人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未既婚不問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日に日本交通タクシーを利用した者、期間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 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「広告到達率」：媒体接触可能者のうち、調査期間中に調査対象広告を「乗車していた日本交通タクシー」で「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 </a:t>
            </a:r>
            <a:r>
              <a:rPr lang="ja-JP" altLang="en-US">
                <a:solidFill>
                  <a:srgbClr val="7F7F7F"/>
                </a:solidFill>
                <a:latin typeface="游明朝" panose="02020400000000000000" pitchFamily="18" charset="-128"/>
                <a:ea typeface="游明朝" panose="02020400000000000000" pitchFamily="18" charset="-128"/>
              </a:rPr>
              <a:t>に接触したユーザに対し、</a:t>
            </a:r>
            <a:r>
              <a:rPr lang="en-US" altLang="ja-JP" dirty="0">
                <a:solidFill>
                  <a:srgbClr val="7F7F7F"/>
                </a:solidFill>
                <a:latin typeface="游明朝" panose="02020400000000000000" pitchFamily="18" charset="-128"/>
                <a:ea typeface="游明朝" panose="02020400000000000000" pitchFamily="18" charset="-128"/>
              </a:rPr>
              <a:t>3</a:t>
            </a:r>
            <a:r>
              <a:rPr lang="ja-JP" altLang="en-US">
                <a:solidFill>
                  <a:srgbClr val="7F7F7F"/>
                </a:solidFill>
                <a:latin typeface="游明朝" panose="02020400000000000000" pitchFamily="18" charset="-128"/>
                <a:ea typeface="游明朝" panose="02020400000000000000" pitchFamily="18" charset="-128"/>
              </a:rPr>
              <a:t>つの観点で効果検証。</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圧倒的なブランディング効果</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広告メニュー</a:t>
            </a:r>
          </a:p>
        </p:txBody>
      </p:sp>
      <p:grpSp>
        <p:nvGrpSpPr>
          <p:cNvPr id="40964" name="グループ化 3">
            <a:extLst>
              <a:ext uri="{FF2B5EF4-FFF2-40B4-BE49-F238E27FC236}">
                <a16:creationId xmlns:a16="http://schemas.microsoft.com/office/drawing/2014/main" id="{542D4204-EA37-452A-B209-C291566EF20D}"/>
              </a:ext>
            </a:extLst>
          </p:cNvPr>
          <p:cNvGrpSpPr>
            <a:grpSpLocks/>
          </p:cNvGrpSpPr>
          <p:nvPr/>
        </p:nvGrpSpPr>
        <p:grpSpPr bwMode="auto">
          <a:xfrm>
            <a:off x="177800" y="2006600"/>
            <a:ext cx="215900" cy="3451225"/>
            <a:chOff x="122410" y="1831975"/>
            <a:chExt cx="215761" cy="3451227"/>
          </a:xfrm>
        </p:grpSpPr>
        <p:sp>
          <p:nvSpPr>
            <p:cNvPr id="20" name="テキスト ボックス 19">
              <a:extLst>
                <a:ext uri="{FF2B5EF4-FFF2-40B4-BE49-F238E27FC236}">
                  <a16:creationId xmlns:a16="http://schemas.microsoft.com/office/drawing/2014/main" id="{94DD557F-1FD5-40C5-9AE4-608439DC83B7}"/>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25" name="テキスト ボックス 24">
              <a:extLst>
                <a:ext uri="{FF2B5EF4-FFF2-40B4-BE49-F238E27FC236}">
                  <a16:creationId xmlns:a16="http://schemas.microsoft.com/office/drawing/2014/main" id="{49D190E2-4667-4781-BF68-8F9DEEC78393}"/>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26" name="テキスト ボックス 25">
              <a:extLst>
                <a:ext uri="{FF2B5EF4-FFF2-40B4-BE49-F238E27FC236}">
                  <a16:creationId xmlns:a16="http://schemas.microsoft.com/office/drawing/2014/main" id="{684162F6-1274-419F-86EF-20D805A9708B}"/>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図 8">
            <a:extLst>
              <a:ext uri="{FF2B5EF4-FFF2-40B4-BE49-F238E27FC236}">
                <a16:creationId xmlns:a16="http://schemas.microsoft.com/office/drawing/2014/main" id="{FDD579F9-8EDA-4752-A324-FA7C2C6BB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650875"/>
            <a:ext cx="9605962"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472D20D1-8DD6-4B9B-8FB1-8F523E08FFE9}"/>
              </a:ext>
            </a:extLst>
          </p:cNvPr>
          <p:cNvSpPr/>
          <p:nvPr/>
        </p:nvSpPr>
        <p:spPr>
          <a:xfrm>
            <a:off x="549275" y="3560763"/>
            <a:ext cx="9585325" cy="584200"/>
          </a:xfrm>
          <a:prstGeom prst="rect">
            <a:avLst/>
          </a:prstGeom>
          <a:solidFill>
            <a:srgbClr val="8A8B8A"/>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4835525"/>
            <a:ext cx="9655175" cy="12001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が掲載されます。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43013" name="テキスト ボックス 11">
            <a:extLst>
              <a:ext uri="{FF2B5EF4-FFF2-40B4-BE49-F238E27FC236}">
                <a16:creationId xmlns:a16="http://schemas.microsoft.com/office/drawing/2014/main" id="{8B9E457C-DD8A-47F6-922D-45EF5708BED5}"/>
              </a:ext>
            </a:extLst>
          </p:cNvPr>
          <p:cNvSpPr txBox="1">
            <a:spLocks noChangeArrowheads="1"/>
          </p:cNvSpPr>
          <p:nvPr/>
        </p:nvSpPr>
        <p:spPr bwMode="auto">
          <a:xfrm>
            <a:off x="703263" y="3679825"/>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a:solidFill>
                  <a:schemeClr val="bg1"/>
                </a:solidFill>
                <a:latin typeface="游明朝" panose="02020400000000000000" pitchFamily="18" charset="-128"/>
                <a:ea typeface="游明朝" panose="02020400000000000000" pitchFamily="18" charset="-128"/>
              </a:rPr>
              <a:t>1</a:t>
            </a:r>
            <a:r>
              <a:rPr lang="ja-JP" altLang="en-US" sz="1200">
                <a:solidFill>
                  <a:schemeClr val="bg1"/>
                </a:solidFill>
                <a:latin typeface="游明朝" panose="02020400000000000000" pitchFamily="18" charset="-128"/>
                <a:ea typeface="游明朝" panose="02020400000000000000" pitchFamily="18" charset="-128"/>
              </a:rPr>
              <a:t>週間あたり</a:t>
            </a:r>
            <a:r>
              <a:rPr lang="en-US" altLang="ja-JP" sz="1200">
                <a:solidFill>
                  <a:schemeClr val="bg1"/>
                </a:solidFill>
                <a:latin typeface="游明朝" panose="02020400000000000000" pitchFamily="18" charset="-128"/>
                <a:ea typeface="游明朝" panose="02020400000000000000" pitchFamily="18" charset="-128"/>
              </a:rPr>
              <a:t>2</a:t>
            </a:r>
            <a:r>
              <a:rPr lang="ja-JP" altLang="en-US" sz="1200">
                <a:solidFill>
                  <a:schemeClr val="bg1"/>
                </a:solidFill>
                <a:latin typeface="游明朝" panose="02020400000000000000" pitchFamily="18" charset="-128"/>
                <a:ea typeface="游明朝" panose="02020400000000000000" pitchFamily="18" charset="-128"/>
              </a:rPr>
              <a:t>枠購入することで、全台</a:t>
            </a:r>
            <a:r>
              <a:rPr lang="en-US" altLang="ja-JP" sz="1200">
                <a:solidFill>
                  <a:schemeClr val="bg1"/>
                </a:solidFill>
                <a:latin typeface="游明朝" panose="02020400000000000000" pitchFamily="18" charset="-128"/>
                <a:ea typeface="游明朝" panose="02020400000000000000" pitchFamily="18" charset="-128"/>
              </a:rPr>
              <a:t>(50,000</a:t>
            </a:r>
            <a:r>
              <a:rPr lang="ja-JP" altLang="en-US" sz="1200">
                <a:solidFill>
                  <a:schemeClr val="bg1"/>
                </a:solidFill>
                <a:latin typeface="游明朝" panose="02020400000000000000" pitchFamily="18" charset="-128"/>
                <a:ea typeface="游明朝" panose="02020400000000000000" pitchFamily="18" charset="-128"/>
              </a:rPr>
              <a:t>台</a:t>
            </a:r>
            <a:r>
              <a:rPr lang="en-US" altLang="ja-JP" sz="1200">
                <a:solidFill>
                  <a:schemeClr val="bg1"/>
                </a:solidFill>
                <a:latin typeface="游明朝" panose="02020400000000000000" pitchFamily="18" charset="-128"/>
                <a:ea typeface="游明朝" panose="02020400000000000000" pitchFamily="18" charset="-128"/>
              </a:rPr>
              <a:t>)</a:t>
            </a:r>
            <a:r>
              <a:rPr lang="ja-JP" altLang="en-US" sz="1200">
                <a:solidFill>
                  <a:schemeClr val="bg1"/>
                </a:solidFill>
                <a:latin typeface="游明朝" panose="02020400000000000000" pitchFamily="18" charset="-128"/>
                <a:ea typeface="游明朝" panose="02020400000000000000" pitchFamily="18" charset="-128"/>
              </a:rPr>
              <a:t>に掲載することも可能です。</a:t>
            </a: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a:solidFill>
                  <a:schemeClr val="bg1"/>
                </a:solidFill>
                <a:latin typeface="游明朝" panose="02020400000000000000" pitchFamily="18" charset="-128"/>
                <a:ea typeface="游明朝" panose="02020400000000000000" pitchFamily="18" charset="-128"/>
              </a:rPr>
              <a:t>25,000</a:t>
            </a:r>
            <a:r>
              <a:rPr lang="ja-JP" altLang="en-US" sz="1300">
                <a:solidFill>
                  <a:schemeClr val="bg1"/>
                </a:solidFill>
                <a:latin typeface="游明朝" panose="02020400000000000000" pitchFamily="18" charset="-128"/>
                <a:ea typeface="游明朝" panose="02020400000000000000" pitchFamily="18" charset="-128"/>
              </a:rPr>
              <a:t>台</a:t>
            </a:r>
            <a:endParaRPr lang="ja-JP" altLang="en-US" sz="1300">
              <a:solidFill>
                <a:schemeClr val="bg1"/>
              </a:solidFill>
            </a:endParaRPr>
          </a:p>
        </p:txBody>
      </p:sp>
      <p:cxnSp>
        <p:nvCxnSpPr>
          <p:cNvPr id="15" name="直線矢印コネクタ 14">
            <a:extLst>
              <a:ext uri="{FF2B5EF4-FFF2-40B4-BE49-F238E27FC236}">
                <a16:creationId xmlns:a16="http://schemas.microsoft.com/office/drawing/2014/main" id="{11EBFDE5-143E-4E4F-9ADC-81DBD1E53B0B}"/>
              </a:ext>
            </a:extLst>
          </p:cNvPr>
          <p:cNvCxnSpPr>
            <a:cxnSpLocks/>
          </p:cNvCxnSpPr>
          <p:nvPr/>
        </p:nvCxnSpPr>
        <p:spPr>
          <a:xfrm flipV="1">
            <a:off x="1030288" y="3149600"/>
            <a:ext cx="0" cy="496888"/>
          </a:xfrm>
          <a:prstGeom prst="straightConnector1">
            <a:avLst/>
          </a:prstGeom>
          <a:ln w="31750">
            <a:solidFill>
              <a:srgbClr val="0A1239"/>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広告枠の構成</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1" name="직사각형 10">
            <a:extLst>
              <a:ext uri="{FF2B5EF4-FFF2-40B4-BE49-F238E27FC236}">
                <a16:creationId xmlns:a16="http://schemas.microsoft.com/office/drawing/2014/main" id="{7EC21A36-524E-4CB7-8B10-5270552CFFAB}"/>
              </a:ext>
            </a:extLst>
          </p:cNvPr>
          <p:cNvSpPr/>
          <p:nvPr/>
        </p:nvSpPr>
        <p:spPr>
          <a:xfrm>
            <a:off x="7115175" y="912813"/>
            <a:ext cx="3032125" cy="5718175"/>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9" name="テキスト ボックス 9">
            <a:extLst>
              <a:ext uri="{FF2B5EF4-FFF2-40B4-BE49-F238E27FC236}">
                <a16:creationId xmlns:a16="http://schemas.microsoft.com/office/drawing/2014/main" id="{26EE22E9-0D2C-4C7D-8719-A4143CB337B9}"/>
              </a:ext>
            </a:extLst>
          </p:cNvPr>
          <p:cNvSpPr txBox="1"/>
          <p:nvPr/>
        </p:nvSpPr>
        <p:spPr>
          <a:xfrm>
            <a:off x="7158038" y="971550"/>
            <a:ext cx="2992437" cy="5638800"/>
          </a:xfrm>
          <a:prstGeom prst="rect">
            <a:avLst/>
          </a:prstGeom>
          <a:noFill/>
        </p:spPr>
        <p:txBody>
          <a:bodyPr>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エントリーフォーマット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・課金形態：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・表示単価：</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・課金形態：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・表示単価：</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228725"/>
            <a:ext cx="3070225" cy="1108075"/>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右記エントリーフォーマットに即してご連絡ください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4832350"/>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9223" name="グループ化 6">
            <a:extLst>
              <a:ext uri="{FF2B5EF4-FFF2-40B4-BE49-F238E27FC236}">
                <a16:creationId xmlns:a16="http://schemas.microsoft.com/office/drawing/2014/main" id="{A69CA2AB-6376-445A-91F0-FE8E7FFE5C7D}"/>
              </a:ext>
            </a:extLst>
          </p:cNvPr>
          <p:cNvGrpSpPr>
            <a:grpSpLocks/>
          </p:cNvGrpSpPr>
          <p:nvPr/>
        </p:nvGrpSpPr>
        <p:grpSpPr bwMode="auto">
          <a:xfrm>
            <a:off x="925513" y="5894388"/>
            <a:ext cx="6202362" cy="403225"/>
            <a:chOff x="1155700" y="6487630"/>
            <a:chExt cx="6202283" cy="404341"/>
          </a:xfrm>
        </p:grpSpPr>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31</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48" name="テキスト ボックス 9">
              <a:extLst>
                <a:ext uri="{FF2B5EF4-FFF2-40B4-BE49-F238E27FC236}">
                  <a16:creationId xmlns:a16="http://schemas.microsoft.com/office/drawing/2014/main" id="{889AA067-B608-4DD6-AC03-C254106BDF5E}"/>
                </a:ext>
              </a:extLst>
            </p:cNvPr>
            <p:cNvSpPr txBox="1">
              <a:spLocks noChangeArrowheads="1"/>
            </p:cNvSpPr>
            <p:nvPr/>
          </p:nvSpPr>
          <p:spPr bwMode="auto">
            <a:xfrm>
              <a:off x="4611643" y="6511508"/>
              <a:ext cx="2746340" cy="3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成約枠の申込メール送付期日</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6" name="直線コネクタ 5">
              <a:extLst>
                <a:ext uri="{FF2B5EF4-FFF2-40B4-BE49-F238E27FC236}">
                  <a16:creationId xmlns:a16="http://schemas.microsoft.com/office/drawing/2014/main" id="{BC305A37-0201-4505-A015-75C7381E2275}"/>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4" name="グループ化 32">
            <a:extLst>
              <a:ext uri="{FF2B5EF4-FFF2-40B4-BE49-F238E27FC236}">
                <a16:creationId xmlns:a16="http://schemas.microsoft.com/office/drawing/2014/main" id="{C498B068-E8CF-43BA-9726-099447F0A92F}"/>
              </a:ext>
            </a:extLst>
          </p:cNvPr>
          <p:cNvGrpSpPr>
            <a:grpSpLocks/>
          </p:cNvGrpSpPr>
          <p:nvPr/>
        </p:nvGrpSpPr>
        <p:grpSpPr bwMode="auto">
          <a:xfrm>
            <a:off x="925513" y="912813"/>
            <a:ext cx="6202362" cy="404812"/>
            <a:chOff x="1155700" y="6487630"/>
            <a:chExt cx="6202283" cy="404341"/>
          </a:xfrm>
        </p:grpSpPr>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3</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45" name="テキスト ボックス 9">
              <a:extLst>
                <a:ext uri="{FF2B5EF4-FFF2-40B4-BE49-F238E27FC236}">
                  <a16:creationId xmlns:a16="http://schemas.microsoft.com/office/drawing/2014/main" id="{DC3B3C32-F476-4972-AF8C-D9B386426278}"/>
                </a:ext>
              </a:extLst>
            </p:cNvPr>
            <p:cNvSpPr txBox="1">
              <a:spLocks noChangeArrowheads="1"/>
            </p:cNvSpPr>
            <p:nvPr/>
          </p:nvSpPr>
          <p:spPr bwMode="auto">
            <a:xfrm>
              <a:off x="4611643" y="6511414"/>
              <a:ext cx="2746340" cy="3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36" name="直線コネクタ 35">
              <a:extLst>
                <a:ext uri="{FF2B5EF4-FFF2-40B4-BE49-F238E27FC236}">
                  <a16:creationId xmlns:a16="http://schemas.microsoft.com/office/drawing/2014/main" id="{C8982C3B-E85E-4CDF-95EA-3EE4C992DCDB}"/>
                </a:ext>
              </a:extLst>
            </p:cNvPr>
            <p:cNvCxnSpPr/>
            <p:nvPr/>
          </p:nvCxnSpPr>
          <p:spPr>
            <a:xfrm>
              <a:off x="4056025" y="6712793"/>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5" name="グループ化 36">
            <a:extLst>
              <a:ext uri="{FF2B5EF4-FFF2-40B4-BE49-F238E27FC236}">
                <a16:creationId xmlns:a16="http://schemas.microsoft.com/office/drawing/2014/main" id="{23E8E512-9CC8-47CA-8571-E8C89761445E}"/>
              </a:ext>
            </a:extLst>
          </p:cNvPr>
          <p:cNvGrpSpPr>
            <a:grpSpLocks/>
          </p:cNvGrpSpPr>
          <p:nvPr/>
        </p:nvGrpSpPr>
        <p:grpSpPr bwMode="auto">
          <a:xfrm>
            <a:off x="925513" y="2374900"/>
            <a:ext cx="6202362" cy="403225"/>
            <a:chOff x="1155700" y="6487630"/>
            <a:chExt cx="6202283" cy="404341"/>
          </a:xfrm>
        </p:grpSpPr>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4</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42" name="テキスト ボックス 9">
              <a:extLst>
                <a:ext uri="{FF2B5EF4-FFF2-40B4-BE49-F238E27FC236}">
                  <a16:creationId xmlns:a16="http://schemas.microsoft.com/office/drawing/2014/main" id="{B9B050A7-9647-402F-9EAC-ECFAF92CFA27}"/>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40" name="直線コネクタ 39">
              <a:extLst>
                <a:ext uri="{FF2B5EF4-FFF2-40B4-BE49-F238E27FC236}">
                  <a16:creationId xmlns:a16="http://schemas.microsoft.com/office/drawing/2014/main" id="{12DD5B8F-55D0-4357-8E41-D60C317F3E84}"/>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6" name="グループ化 48">
            <a:extLst>
              <a:ext uri="{FF2B5EF4-FFF2-40B4-BE49-F238E27FC236}">
                <a16:creationId xmlns:a16="http://schemas.microsoft.com/office/drawing/2014/main" id="{AC03A9AE-C896-4C67-8BB8-0A720F5CC601}"/>
              </a:ext>
            </a:extLst>
          </p:cNvPr>
          <p:cNvGrpSpPr>
            <a:grpSpLocks/>
          </p:cNvGrpSpPr>
          <p:nvPr/>
        </p:nvGrpSpPr>
        <p:grpSpPr bwMode="auto">
          <a:xfrm>
            <a:off x="925513" y="4492625"/>
            <a:ext cx="6202362" cy="404813"/>
            <a:chOff x="1155700" y="6487630"/>
            <a:chExt cx="6202283" cy="404341"/>
          </a:xfrm>
        </p:grpSpPr>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6</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39" name="テキスト ボックス 9">
              <a:extLst>
                <a:ext uri="{FF2B5EF4-FFF2-40B4-BE49-F238E27FC236}">
                  <a16:creationId xmlns:a16="http://schemas.microsoft.com/office/drawing/2014/main" id="{2DF62F03-0E0A-49C7-BCBD-57C47A52B6B2}"/>
                </a:ext>
              </a:extLst>
            </p:cNvPr>
            <p:cNvSpPr txBox="1">
              <a:spLocks noChangeArrowheads="1"/>
            </p:cNvSpPr>
            <p:nvPr/>
          </p:nvSpPr>
          <p:spPr bwMode="auto">
            <a:xfrm>
              <a:off x="4611643" y="6511415"/>
              <a:ext cx="2746340" cy="36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cxnSp>
          <p:nvCxnSpPr>
            <p:cNvPr id="52" name="直線コネクタ 51">
              <a:extLst>
                <a:ext uri="{FF2B5EF4-FFF2-40B4-BE49-F238E27FC236}">
                  <a16:creationId xmlns:a16="http://schemas.microsoft.com/office/drawing/2014/main" id="{A0B246F2-8A84-4820-A729-8DFCAFF664B3}"/>
                </a:ext>
              </a:extLst>
            </p:cNvPr>
            <p:cNvCxnSpPr/>
            <p:nvPr/>
          </p:nvCxnSpPr>
          <p:spPr>
            <a:xfrm>
              <a:off x="4056025" y="6712792"/>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7" name="グループ化 52">
            <a:extLst>
              <a:ext uri="{FF2B5EF4-FFF2-40B4-BE49-F238E27FC236}">
                <a16:creationId xmlns:a16="http://schemas.microsoft.com/office/drawing/2014/main" id="{217F7CEA-3B6E-46B2-AF14-5FE92D53EA2C}"/>
              </a:ext>
            </a:extLst>
          </p:cNvPr>
          <p:cNvGrpSpPr>
            <a:grpSpLocks/>
          </p:cNvGrpSpPr>
          <p:nvPr/>
        </p:nvGrpSpPr>
        <p:grpSpPr bwMode="auto">
          <a:xfrm>
            <a:off x="925513" y="5213350"/>
            <a:ext cx="6202362" cy="403225"/>
            <a:chOff x="1155700" y="6487630"/>
            <a:chExt cx="6202283" cy="404341"/>
          </a:xfrm>
        </p:grpSpPr>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6</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36" name="テキスト ボックス 9">
              <a:extLst>
                <a:ext uri="{FF2B5EF4-FFF2-40B4-BE49-F238E27FC236}">
                  <a16:creationId xmlns:a16="http://schemas.microsoft.com/office/drawing/2014/main" id="{2768D49C-3019-4170-BCD2-EB9AEB9DF3B8}"/>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56" name="直線コネクタ 55">
              <a:extLst>
                <a:ext uri="{FF2B5EF4-FFF2-40B4-BE49-F238E27FC236}">
                  <a16:creationId xmlns:a16="http://schemas.microsoft.com/office/drawing/2014/main" id="{A3BF5FB1-670D-4D3A-93F2-9AE3EDFDBADE}"/>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8" y="3006725"/>
            <a:ext cx="6637337" cy="1276350"/>
            <a:chOff x="721853" y="3323566"/>
            <a:chExt cx="6636130" cy="1276802"/>
          </a:xfrm>
        </p:grpSpPr>
        <p:grpSp>
          <p:nvGrpSpPr>
            <p:cNvPr id="9230" name="グループ化 44">
              <a:extLst>
                <a:ext uri="{FF2B5EF4-FFF2-40B4-BE49-F238E27FC236}">
                  <a16:creationId xmlns:a16="http://schemas.microsoft.com/office/drawing/2014/main" id="{DF47FD1C-659C-4EBD-8AA7-B00D23741EAE}"/>
                </a:ext>
              </a:extLst>
            </p:cNvPr>
            <p:cNvGrpSpPr>
              <a:grpSpLocks/>
            </p:cNvGrpSpPr>
            <p:nvPr/>
          </p:nvGrpSpPr>
          <p:grpSpPr bwMode="auto">
            <a:xfrm>
              <a:off x="1155700" y="3323566"/>
              <a:ext cx="6202283" cy="404406"/>
              <a:chOff x="1155700" y="6487630"/>
              <a:chExt cx="6202283" cy="404406"/>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6487630"/>
                <a:ext cx="3222039" cy="40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33" name="テキスト ボックス 9">
                <a:extLst>
                  <a:ext uri="{FF2B5EF4-FFF2-40B4-BE49-F238E27FC236}">
                    <a16:creationId xmlns:a16="http://schemas.microsoft.com/office/drawing/2014/main" id="{4DD35B20-7487-4CC5-8AA8-BA67B341A1BB}"/>
                  </a:ext>
                </a:extLst>
              </p:cNvPr>
              <p:cNvSpPr txBox="1">
                <a:spLocks noChangeArrowheads="1"/>
              </p:cNvSpPr>
              <p:nvPr/>
            </p:nvSpPr>
            <p:spPr bwMode="auto">
              <a:xfrm>
                <a:off x="4612107" y="6511451"/>
                <a:ext cx="2745876" cy="3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cxnSp>
            <p:nvCxnSpPr>
              <p:cNvPr id="48" name="直線コネクタ 47">
                <a:extLst>
                  <a:ext uri="{FF2B5EF4-FFF2-40B4-BE49-F238E27FC236}">
                    <a16:creationId xmlns:a16="http://schemas.microsoft.com/office/drawing/2014/main" id="{9B14FB57-69D7-43E1-A36E-AA817444B4B2}"/>
                  </a:ext>
                </a:extLst>
              </p:cNvPr>
              <p:cNvCxnSpPr>
                <a:cxnSpLocks/>
              </p:cNvCxnSpPr>
              <p:nvPr/>
            </p:nvCxnSpPr>
            <p:spPr>
              <a:xfrm>
                <a:off x="4288316" y="6713135"/>
                <a:ext cx="193640"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3" y="3701525"/>
              <a:ext cx="3485516" cy="898843"/>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別途お申込みメールを頂戴いたしますが、成約可否連絡をもって契約の成立とし、キャンセル規定に則った違約金を頂戴いたします（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P.38</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9229" name="スライド番号プレースホルダー 4">
            <a:extLst>
              <a:ext uri="{FF2B5EF4-FFF2-40B4-BE49-F238E27FC236}">
                <a16:creationId xmlns:a16="http://schemas.microsoft.com/office/drawing/2014/main" id="{AD0E13A6-2A7B-43C5-BF32-5AEFD11FC1F9}"/>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CF98EDFC-6470-4D7E-9F89-9E9685C5A3CF}" type="slidenum">
              <a:rPr kumimoji="1" lang="ja-JP" altLang="en-US" sz="1000"/>
              <a:pPr algn="r" eaLnBrk="1" hangingPunct="1"/>
              <a:t>2</a:t>
            </a:fld>
            <a:endParaRPr kumimoji="1" lang="ja-JP" altLang="en-US" sz="1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50" y="4456113"/>
            <a:ext cx="9455150" cy="157003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円未満の端数が発生した場合は、切り捨てしてご請求させていただきます。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月を跨ぐ週の掲載につきましては、掲載終了月締めにてご請求させていただきます。また、複数の月に跨った掲載につきましては、掲載月毎に分割してご請求させていただきます。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上限広告料金に達しても掲載は止まりません。</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Aera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aphicFrame>
        <p:nvGraphicFramePr>
          <p:cNvPr id="9" name="表 8">
            <a:extLst>
              <a:ext uri="{FF2B5EF4-FFF2-40B4-BE49-F238E27FC236}">
                <a16:creationId xmlns:a16="http://schemas.microsoft.com/office/drawing/2014/main" id="{D0F3B899-69DE-4336-989E-7862248FDA72}"/>
              </a:ext>
            </a:extLst>
          </p:cNvPr>
          <p:cNvGraphicFramePr>
            <a:graphicFrameLocks noGrp="1"/>
          </p:cNvGraphicFramePr>
          <p:nvPr/>
        </p:nvGraphicFramePr>
        <p:xfrm>
          <a:off x="552450" y="1377950"/>
          <a:ext cx="9577387" cy="2717801"/>
        </p:xfrm>
        <a:graphic>
          <a:graphicData uri="http://schemas.openxmlformats.org/drawingml/2006/table">
            <a:tbl>
              <a:tblPr firstRow="1" bandRow="1">
                <a:tableStyleId>{5940675A-B579-460E-94D1-54222C63F5DA}</a:tableStyleId>
              </a:tblPr>
              <a:tblGrid>
                <a:gridCol w="2023773">
                  <a:extLst>
                    <a:ext uri="{9D8B030D-6E8A-4147-A177-3AD203B41FA5}">
                      <a16:colId xmlns:a16="http://schemas.microsoft.com/office/drawing/2014/main" val="20000"/>
                    </a:ext>
                  </a:extLst>
                </a:gridCol>
                <a:gridCol w="795130">
                  <a:extLst>
                    <a:ext uri="{9D8B030D-6E8A-4147-A177-3AD203B41FA5}">
                      <a16:colId xmlns:a16="http://schemas.microsoft.com/office/drawing/2014/main" val="20001"/>
                    </a:ext>
                  </a:extLst>
                </a:gridCol>
                <a:gridCol w="1041621">
                  <a:extLst>
                    <a:ext uri="{9D8B030D-6E8A-4147-A177-3AD203B41FA5}">
                      <a16:colId xmlns:a16="http://schemas.microsoft.com/office/drawing/2014/main" val="20002"/>
                    </a:ext>
                  </a:extLst>
                </a:gridCol>
                <a:gridCol w="747423">
                  <a:extLst>
                    <a:ext uri="{9D8B030D-6E8A-4147-A177-3AD203B41FA5}">
                      <a16:colId xmlns:a16="http://schemas.microsoft.com/office/drawing/2014/main" val="20003"/>
                    </a:ext>
                  </a:extLst>
                </a:gridCol>
                <a:gridCol w="954156">
                  <a:extLst>
                    <a:ext uri="{9D8B030D-6E8A-4147-A177-3AD203B41FA5}">
                      <a16:colId xmlns:a16="http://schemas.microsoft.com/office/drawing/2014/main" val="20004"/>
                    </a:ext>
                  </a:extLst>
                </a:gridCol>
                <a:gridCol w="675861">
                  <a:extLst>
                    <a:ext uri="{9D8B030D-6E8A-4147-A177-3AD203B41FA5}">
                      <a16:colId xmlns:a16="http://schemas.microsoft.com/office/drawing/2014/main" val="20005"/>
                    </a:ext>
                  </a:extLst>
                </a:gridCol>
                <a:gridCol w="930904">
                  <a:extLst>
                    <a:ext uri="{9D8B030D-6E8A-4147-A177-3AD203B41FA5}">
                      <a16:colId xmlns:a16="http://schemas.microsoft.com/office/drawing/2014/main" val="20006"/>
                    </a:ext>
                  </a:extLst>
                </a:gridCol>
                <a:gridCol w="599762">
                  <a:extLst>
                    <a:ext uri="{9D8B030D-6E8A-4147-A177-3AD203B41FA5}">
                      <a16:colId xmlns:a16="http://schemas.microsoft.com/office/drawing/2014/main" val="20007"/>
                    </a:ext>
                  </a:extLst>
                </a:gridCol>
                <a:gridCol w="749134">
                  <a:extLst>
                    <a:ext uri="{9D8B030D-6E8A-4147-A177-3AD203B41FA5}">
                      <a16:colId xmlns:a16="http://schemas.microsoft.com/office/drawing/2014/main" val="20008"/>
                    </a:ext>
                  </a:extLst>
                </a:gridCol>
                <a:gridCol w="1059623">
                  <a:extLst>
                    <a:ext uri="{9D8B030D-6E8A-4147-A177-3AD203B41FA5}">
                      <a16:colId xmlns:a16="http://schemas.microsoft.com/office/drawing/2014/main" val="20009"/>
                    </a:ext>
                  </a:extLst>
                </a:gridCol>
              </a:tblGrid>
              <a:tr h="527273">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課金形態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上限広告料金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574152">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表示回数課金</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1,600,000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600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@3.8</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042224">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5</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dirty="0"/>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574152">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900,000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240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@2.7</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50" y="239713"/>
            <a:ext cx="9126538" cy="939800"/>
            <a:chOff x="682625" y="306256"/>
            <a:chExt cx="9127393" cy="937799"/>
          </a:xfrm>
        </p:grpSpPr>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691197"/>
              <a:ext cx="9127393" cy="552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p>
            <a:p>
              <a:pPr eaLnBrk="1" hangingPunct="1">
                <a:lnSpc>
                  <a:spcPct val="130000"/>
                </a:lnSpc>
              </a:pPr>
              <a:r>
                <a:rPr lang="en-US" altLang="ja-JP" sz="120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メニュー</a:t>
              </a:r>
              <a:r>
                <a:rPr lang="en-US" altLang="ja-JP" sz="120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週間あたり</a:t>
              </a:r>
              <a:r>
                <a:rPr lang="en-US" altLang="ja-JP" sz="1200">
                  <a:solidFill>
                    <a:srgbClr val="595959"/>
                  </a:solidFill>
                  <a:latin typeface="游明朝" panose="02020400000000000000" pitchFamily="18" charset="-128"/>
                  <a:ea typeface="游明朝" panose="02020400000000000000" pitchFamily="18" charset="-128"/>
                </a:rPr>
                <a:t>2</a:t>
              </a:r>
              <a:r>
                <a:rPr lang="ja-JP" altLang="en-US" sz="1200">
                  <a:solidFill>
                    <a:srgbClr val="595959"/>
                  </a:solidFill>
                  <a:latin typeface="游明朝" panose="02020400000000000000" pitchFamily="18" charset="-128"/>
                  <a:ea typeface="游明朝" panose="02020400000000000000" pitchFamily="18" charset="-128"/>
                </a:rPr>
                <a:t>枠購入することで、全台</a:t>
              </a:r>
              <a:r>
                <a:rPr lang="en-US" altLang="ja-JP" sz="1200">
                  <a:solidFill>
                    <a:srgbClr val="595959"/>
                  </a:solidFill>
                  <a:latin typeface="游明朝" panose="02020400000000000000" pitchFamily="18" charset="-128"/>
                  <a:ea typeface="游明朝" panose="02020400000000000000" pitchFamily="18" charset="-128"/>
                </a:rPr>
                <a:t>(50,000</a:t>
              </a:r>
              <a:r>
                <a:rPr lang="ja-JP" altLang="en-US" sz="1200">
                  <a:solidFill>
                    <a:srgbClr val="595959"/>
                  </a:solidFill>
                  <a:latin typeface="游明朝" panose="02020400000000000000" pitchFamily="18" charset="-128"/>
                  <a:ea typeface="游明朝" panose="02020400000000000000" pitchFamily="18" charset="-128"/>
                </a:rPr>
                <a:t>台</a:t>
              </a:r>
              <a:r>
                <a:rPr lang="en-US" altLang="ja-JP" sz="1200">
                  <a:solidFill>
                    <a:srgbClr val="595959"/>
                  </a:solidFill>
                  <a:latin typeface="游明朝" panose="02020400000000000000" pitchFamily="18" charset="-128"/>
                  <a:ea typeface="游明朝" panose="02020400000000000000" pitchFamily="18" charset="-128"/>
                </a:rPr>
                <a:t>)</a:t>
              </a:r>
              <a:r>
                <a:rPr lang="ja-JP" altLang="en-US" sz="1200">
                  <a:solidFill>
                    <a:srgbClr val="595959"/>
                  </a:solidFill>
                  <a:latin typeface="游明朝" panose="02020400000000000000" pitchFamily="18" charset="-128"/>
                  <a:ea typeface="游明朝" panose="02020400000000000000" pitchFamily="18" charset="-128"/>
                </a:rPr>
                <a:t>に掲載することも可能です。</a:t>
              </a:r>
            </a:p>
          </p:txBody>
        </p:sp>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306256"/>
              <a:ext cx="2308441" cy="3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grpSp>
      <p:sp>
        <p:nvSpPr>
          <p:cNvPr id="2" name="タイトル 1">
            <a:extLst>
              <a:ext uri="{FF2B5EF4-FFF2-40B4-BE49-F238E27FC236}">
                <a16:creationId xmlns:a16="http://schemas.microsoft.com/office/drawing/2014/main" id="{FCF2FC0C-4E40-4935-85ED-580718E6A5DC}"/>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en-US" altLang="ja-JP" sz="1000" dirty="0">
                <a:solidFill>
                  <a:srgbClr val="7F7F7F"/>
                </a:solidFill>
                <a:latin typeface="游明朝" panose="02020400000000000000" pitchFamily="18" charset="-128"/>
                <a:ea typeface="游明朝" panose="02020400000000000000" pitchFamily="18" charset="-128"/>
              </a:rPr>
              <a:t>※10-12</a:t>
            </a:r>
            <a:r>
              <a:rPr lang="ja-JP" altLang="en-US" sz="1000">
                <a:solidFill>
                  <a:srgbClr val="7F7F7F"/>
                </a:solidFill>
                <a:latin typeface="游明朝" panose="02020400000000000000" pitchFamily="18" charset="-128"/>
                <a:ea typeface="游明朝" panose="02020400000000000000" pitchFamily="18" charset="-128"/>
              </a:rPr>
              <a:t>月の全国枠メニューは、表示回数課金です。想定表示回数を下回った場合は表示回数分を、</a:t>
            </a:r>
            <a:br>
              <a:rPr lang="en-US" altLang="ja-JP" sz="1000" dirty="0">
                <a:solidFill>
                  <a:srgbClr val="7F7F7F"/>
                </a:solidFill>
                <a:latin typeface="游明朝" panose="02020400000000000000" pitchFamily="18" charset="-128"/>
                <a:ea typeface="游明朝" panose="02020400000000000000" pitchFamily="18" charset="-128"/>
              </a:rPr>
            </a:br>
            <a:r>
              <a:rPr lang="ja-JP" altLang="en-US" sz="1000">
                <a:solidFill>
                  <a:srgbClr val="7F7F7F"/>
                </a:solidFill>
                <a:latin typeface="游明朝" panose="02020400000000000000" pitchFamily="18" charset="-128"/>
                <a:ea typeface="游明朝" panose="02020400000000000000" pitchFamily="18" charset="-128"/>
              </a:rPr>
              <a:t>上回った場合は上限広告料金をご請求させていただきます。各メニューの表示単価は、上限広告料金欄の＠単価をご参照ください。</a:t>
            </a:r>
          </a:p>
        </p:txBody>
      </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広告メニュー 詳細</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440AB71A-6E17-453A-A8F3-E13DFED6A037}"/>
              </a:ext>
            </a:extLst>
          </p:cNvPr>
          <p:cNvSpPr/>
          <p:nvPr/>
        </p:nvSpPr>
        <p:spPr>
          <a:xfrm>
            <a:off x="560388" y="3641725"/>
            <a:ext cx="9571037" cy="2209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grpSp>
        <p:nvGrpSpPr>
          <p:cNvPr id="47107" name="グループ化 8">
            <a:extLst>
              <a:ext uri="{FF2B5EF4-FFF2-40B4-BE49-F238E27FC236}">
                <a16:creationId xmlns:a16="http://schemas.microsoft.com/office/drawing/2014/main" id="{0C3346E2-87EF-41E1-9710-0563B72D581E}"/>
              </a:ext>
            </a:extLst>
          </p:cNvPr>
          <p:cNvGrpSpPr>
            <a:grpSpLocks/>
          </p:cNvGrpSpPr>
          <p:nvPr/>
        </p:nvGrpSpPr>
        <p:grpSpPr bwMode="auto">
          <a:xfrm>
            <a:off x="6022975" y="3841750"/>
            <a:ext cx="2738438" cy="1546225"/>
            <a:chOff x="6016482" y="4307604"/>
            <a:chExt cx="2737868" cy="1546643"/>
          </a:xfrm>
        </p:grpSpPr>
        <p:sp>
          <p:nvSpPr>
            <p:cNvPr id="14" name="正方形/長方形 28">
              <a:extLst>
                <a:ext uri="{FF2B5EF4-FFF2-40B4-BE49-F238E27FC236}">
                  <a16:creationId xmlns:a16="http://schemas.microsoft.com/office/drawing/2014/main" id="{860D6699-1910-4F10-BB63-667DAD8BB89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32" name="직사각형 22">
              <a:extLst>
                <a:ext uri="{FF2B5EF4-FFF2-40B4-BE49-F238E27FC236}">
                  <a16:creationId xmlns:a16="http://schemas.microsoft.com/office/drawing/2014/main" id="{8C4632FF-E4AD-4038-8599-044011929BDB}"/>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grpSp>
        <p:nvGrpSpPr>
          <p:cNvPr id="47108" name="グループ化 6">
            <a:extLst>
              <a:ext uri="{FF2B5EF4-FFF2-40B4-BE49-F238E27FC236}">
                <a16:creationId xmlns:a16="http://schemas.microsoft.com/office/drawing/2014/main" id="{3A3BBF05-8BF1-450E-B57E-47CF5373D132}"/>
              </a:ext>
            </a:extLst>
          </p:cNvPr>
          <p:cNvGrpSpPr>
            <a:grpSpLocks/>
          </p:cNvGrpSpPr>
          <p:nvPr/>
        </p:nvGrpSpPr>
        <p:grpSpPr bwMode="auto">
          <a:xfrm>
            <a:off x="1997075" y="3835400"/>
            <a:ext cx="2736850" cy="1538288"/>
            <a:chOff x="1990085" y="4301255"/>
            <a:chExt cx="2737855" cy="1539190"/>
          </a:xfrm>
        </p:grpSpPr>
        <p:pic>
          <p:nvPicPr>
            <p:cNvPr id="47153" name="図 23">
              <a:extLst>
                <a:ext uri="{FF2B5EF4-FFF2-40B4-BE49-F238E27FC236}">
                  <a16:creationId xmlns:a16="http://schemas.microsoft.com/office/drawing/2014/main" id="{DC1E4F70-EBA4-4CD0-8D96-7E529D84F6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088" y="4301255"/>
              <a:ext cx="2737852" cy="153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직사각형 22">
              <a:extLst>
                <a:ext uri="{FF2B5EF4-FFF2-40B4-BE49-F238E27FC236}">
                  <a16:creationId xmlns:a16="http://schemas.microsoft.com/office/drawing/2014/main" id="{2AF4BAFF-6EF8-4305-89F3-8E7DAAC7382D}"/>
                </a:ext>
              </a:extLst>
            </p:cNvPr>
            <p:cNvSpPr/>
            <p:nvPr/>
          </p:nvSpPr>
          <p:spPr>
            <a:xfrm rot="16200000">
              <a:off x="2999233" y="4111738"/>
              <a:ext cx="719560" cy="2737855"/>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13" name="二等辺三角形 26">
            <a:extLst>
              <a:ext uri="{FF2B5EF4-FFF2-40B4-BE49-F238E27FC236}">
                <a16:creationId xmlns:a16="http://schemas.microsoft.com/office/drawing/2014/main" id="{128739EF-1075-45C1-95C8-9684A7BF8C21}"/>
              </a:ext>
            </a:extLst>
          </p:cNvPr>
          <p:cNvSpPr/>
          <p:nvPr/>
        </p:nvSpPr>
        <p:spPr>
          <a:xfrm rot="5400000">
            <a:off x="5205412" y="4397376"/>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47110" name="正方形/長方形 29">
            <a:extLst>
              <a:ext uri="{FF2B5EF4-FFF2-40B4-BE49-F238E27FC236}">
                <a16:creationId xmlns:a16="http://schemas.microsoft.com/office/drawing/2014/main" id="{1F976A54-5F65-4CA9-BA3F-7B0591B76E6E}"/>
              </a:ext>
            </a:extLst>
          </p:cNvPr>
          <p:cNvSpPr>
            <a:spLocks noChangeArrowheads="1"/>
          </p:cNvSpPr>
          <p:nvPr/>
        </p:nvSpPr>
        <p:spPr bwMode="auto">
          <a:xfrm>
            <a:off x="6351588" y="4989513"/>
            <a:ext cx="2044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47111" name="正方形/長方形 31">
            <a:extLst>
              <a:ext uri="{FF2B5EF4-FFF2-40B4-BE49-F238E27FC236}">
                <a16:creationId xmlns:a16="http://schemas.microsoft.com/office/drawing/2014/main" id="{2F98BE7B-BF11-445A-BB98-0529DC0337B0}"/>
              </a:ext>
            </a:extLst>
          </p:cNvPr>
          <p:cNvSpPr>
            <a:spLocks noChangeArrowheads="1"/>
          </p:cNvSpPr>
          <p:nvPr/>
        </p:nvSpPr>
        <p:spPr bwMode="auto">
          <a:xfrm>
            <a:off x="3862388" y="5551488"/>
            <a:ext cx="3055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graphicFrame>
        <p:nvGraphicFramePr>
          <p:cNvPr id="19" name="表 18">
            <a:extLst>
              <a:ext uri="{FF2B5EF4-FFF2-40B4-BE49-F238E27FC236}">
                <a16:creationId xmlns:a16="http://schemas.microsoft.com/office/drawing/2014/main" id="{BECBDA79-6449-420F-B2A9-D58A2C684FFC}"/>
              </a:ext>
            </a:extLst>
          </p:cNvPr>
          <p:cNvGraphicFramePr>
            <a:graphicFrameLocks noGrp="1"/>
          </p:cNvGraphicFramePr>
          <p:nvPr/>
        </p:nvGraphicFramePr>
        <p:xfrm>
          <a:off x="560388" y="1970088"/>
          <a:ext cx="9574212" cy="1508125"/>
        </p:xfrm>
        <a:graphic>
          <a:graphicData uri="http://schemas.openxmlformats.org/drawingml/2006/table">
            <a:tbl>
              <a:tblPr/>
              <a:tblGrid>
                <a:gridCol w="1689100">
                  <a:extLst>
                    <a:ext uri="{9D8B030D-6E8A-4147-A177-3AD203B41FA5}">
                      <a16:colId xmlns:a16="http://schemas.microsoft.com/office/drawing/2014/main" val="20000"/>
                    </a:ext>
                  </a:extLst>
                </a:gridCol>
                <a:gridCol w="898525">
                  <a:extLst>
                    <a:ext uri="{9D8B030D-6E8A-4147-A177-3AD203B41FA5}">
                      <a16:colId xmlns:a16="http://schemas.microsoft.com/office/drawing/2014/main" val="20001"/>
                    </a:ext>
                  </a:extLst>
                </a:gridCol>
                <a:gridCol w="1041400">
                  <a:extLst>
                    <a:ext uri="{9D8B030D-6E8A-4147-A177-3AD203B41FA5}">
                      <a16:colId xmlns:a16="http://schemas.microsoft.com/office/drawing/2014/main" val="20002"/>
                    </a:ext>
                  </a:extLst>
                </a:gridCol>
                <a:gridCol w="812800">
                  <a:extLst>
                    <a:ext uri="{9D8B030D-6E8A-4147-A177-3AD203B41FA5}">
                      <a16:colId xmlns:a16="http://schemas.microsoft.com/office/drawing/2014/main" val="20003"/>
                    </a:ext>
                  </a:extLst>
                </a:gridCol>
                <a:gridCol w="814387">
                  <a:extLst>
                    <a:ext uri="{9D8B030D-6E8A-4147-A177-3AD203B41FA5}">
                      <a16:colId xmlns:a16="http://schemas.microsoft.com/office/drawing/2014/main" val="20004"/>
                    </a:ext>
                  </a:extLst>
                </a:gridCol>
                <a:gridCol w="812800">
                  <a:extLst>
                    <a:ext uri="{9D8B030D-6E8A-4147-A177-3AD203B41FA5}">
                      <a16:colId xmlns:a16="http://schemas.microsoft.com/office/drawing/2014/main" val="20005"/>
                    </a:ext>
                  </a:extLst>
                </a:gridCol>
                <a:gridCol w="1120775">
                  <a:extLst>
                    <a:ext uri="{9D8B030D-6E8A-4147-A177-3AD203B41FA5}">
                      <a16:colId xmlns:a16="http://schemas.microsoft.com/office/drawing/2014/main" val="20006"/>
                    </a:ext>
                  </a:extLst>
                </a:gridCol>
                <a:gridCol w="593725">
                  <a:extLst>
                    <a:ext uri="{9D8B030D-6E8A-4147-A177-3AD203B41FA5}">
                      <a16:colId xmlns:a16="http://schemas.microsoft.com/office/drawing/2014/main" val="20007"/>
                    </a:ext>
                  </a:extLst>
                </a:gridCol>
                <a:gridCol w="741363">
                  <a:extLst>
                    <a:ext uri="{9D8B030D-6E8A-4147-A177-3AD203B41FA5}">
                      <a16:colId xmlns:a16="http://schemas.microsoft.com/office/drawing/2014/main" val="20008"/>
                    </a:ext>
                  </a:extLst>
                </a:gridCol>
                <a:gridCol w="1049337">
                  <a:extLst>
                    <a:ext uri="{9D8B030D-6E8A-4147-A177-3AD203B41FA5}">
                      <a16:colId xmlns:a16="http://schemas.microsoft.com/office/drawing/2014/main" val="20009"/>
                    </a:ext>
                  </a:extLst>
                </a:gridCol>
              </a:tblGrid>
              <a:tr h="47466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メニュー名</a:t>
                      </a:r>
                    </a:p>
                  </a:txBody>
                  <a:tcPr marL="68581" marR="68581" marT="34269" marB="34269"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形式</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タイミング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保証形態</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課金形態</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掲載期間</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想定表示回数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枠数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台数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上限広告料金</a:t>
                      </a:r>
                      <a:endPar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税抜</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03346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81" marR="68581" marT="34269" marB="34269"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Branded Contents </a:t>
                      </a:r>
                      <a:endPar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動画 音声あり</a:t>
                      </a:r>
                      <a:b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最大</a:t>
                      </a: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30</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秒</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発車から</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本目～</a:t>
                      </a: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5</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本目</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表示回数課金</a:t>
                      </a: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1</a:t>
                      </a:r>
                      <a:r>
                        <a:rPr kumimoji="1" lang="ja-JP" altLang="en-US" sz="12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週間</a:t>
                      </a:r>
                      <a:b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月曜日</a:t>
                      </a: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午前</a:t>
                      </a: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0</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時</a:t>
                      </a: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1,200,000</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回</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8</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枠</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25,000</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台</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350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万円</a:t>
                      </a:r>
                      <a:endPar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@2.9</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円</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7143" name="正方形/長方形 29">
            <a:extLst>
              <a:ext uri="{FF2B5EF4-FFF2-40B4-BE49-F238E27FC236}">
                <a16:creationId xmlns:a16="http://schemas.microsoft.com/office/drawing/2014/main" id="{C906792B-83AF-4F86-A046-462F008115E1}"/>
              </a:ext>
            </a:extLst>
          </p:cNvPr>
          <p:cNvSpPr>
            <a:spLocks noChangeArrowheads="1"/>
          </p:cNvSpPr>
          <p:nvPr/>
        </p:nvSpPr>
        <p:spPr bwMode="auto">
          <a:xfrm>
            <a:off x="6351588" y="4476750"/>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23" name="직사각형 22">
            <a:extLst>
              <a:ext uri="{FF2B5EF4-FFF2-40B4-BE49-F238E27FC236}">
                <a16:creationId xmlns:a16="http://schemas.microsoft.com/office/drawing/2014/main" id="{7496581B-9A38-4E7E-994F-53829BEF84F4}"/>
              </a:ext>
            </a:extLst>
          </p:cNvPr>
          <p:cNvSpPr/>
          <p:nvPr/>
        </p:nvSpPr>
        <p:spPr>
          <a:xfrm rot="16200000">
            <a:off x="3005137" y="3649663"/>
            <a:ext cx="720725" cy="2736850"/>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47145" name="正方形/長方形 24">
            <a:extLst>
              <a:ext uri="{FF2B5EF4-FFF2-40B4-BE49-F238E27FC236}">
                <a16:creationId xmlns:a16="http://schemas.microsoft.com/office/drawing/2014/main" id="{C684D768-ED48-4109-82FE-CA5BE6B26649}"/>
              </a:ext>
            </a:extLst>
          </p:cNvPr>
          <p:cNvSpPr>
            <a:spLocks noChangeArrowheads="1"/>
          </p:cNvSpPr>
          <p:nvPr/>
        </p:nvSpPr>
        <p:spPr bwMode="auto">
          <a:xfrm>
            <a:off x="1879600" y="4913313"/>
            <a:ext cx="28717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a:t>
            </a:r>
            <a:r>
              <a:rPr lang="en-US" altLang="ja-JP"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Branded Contents</a:t>
            </a:r>
          </a:p>
          <a:p>
            <a:pPr algn="ctr" eaLnBrk="1" hangingPunct="1"/>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タイアップ広告 </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動画</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30</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秒 </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or </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静止画</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15</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秒</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a:t>
            </a:r>
          </a:p>
        </p:txBody>
      </p:sp>
      <p:grpSp>
        <p:nvGrpSpPr>
          <p:cNvPr id="47146" name="グループ化 20">
            <a:extLst>
              <a:ext uri="{FF2B5EF4-FFF2-40B4-BE49-F238E27FC236}">
                <a16:creationId xmlns:a16="http://schemas.microsoft.com/office/drawing/2014/main" id="{389B5E95-0F92-467B-B991-4B3073B98F17}"/>
              </a:ext>
            </a:extLst>
          </p:cNvPr>
          <p:cNvGrpSpPr>
            <a:grpSpLocks/>
          </p:cNvGrpSpPr>
          <p:nvPr/>
        </p:nvGrpSpPr>
        <p:grpSpPr bwMode="auto">
          <a:xfrm>
            <a:off x="473075" y="369888"/>
            <a:ext cx="9144000" cy="3646487"/>
            <a:chOff x="595162" y="370278"/>
            <a:chExt cx="9144463" cy="3646803"/>
          </a:xfrm>
        </p:grpSpPr>
        <p:sp>
          <p:nvSpPr>
            <p:cNvPr id="47150" name="テキスト ボックス 11">
              <a:extLst>
                <a:ext uri="{FF2B5EF4-FFF2-40B4-BE49-F238E27FC236}">
                  <a16:creationId xmlns:a16="http://schemas.microsoft.com/office/drawing/2014/main" id="{07BDF23A-61A7-44BE-8DF6-6674DD032BB1}"/>
                </a:ext>
              </a:extLst>
            </p:cNvPr>
            <p:cNvSpPr txBox="1">
              <a:spLocks noChangeArrowheads="1"/>
            </p:cNvSpPr>
            <p:nvPr/>
          </p:nvSpPr>
          <p:spPr bwMode="auto">
            <a:xfrm>
              <a:off x="612626" y="660815"/>
              <a:ext cx="9126999" cy="127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・Collaboration Video Ads </a:t>
              </a:r>
              <a:r>
                <a:rPr lang="ja-JP" altLang="en-US" sz="1200">
                  <a:solidFill>
                    <a:srgbClr val="595959"/>
                  </a:solidFill>
                  <a:latin typeface="游明朝" panose="02020400000000000000" pitchFamily="18" charset="-128"/>
                  <a:ea typeface="游明朝" panose="02020400000000000000" pitchFamily="18" charset="-128"/>
                </a:rPr>
                <a:t>は、</a:t>
              </a:r>
              <a:r>
                <a:rPr lang="en-US" altLang="ja-JP" sz="1200">
                  <a:solidFill>
                    <a:srgbClr val="595959"/>
                  </a:solidFill>
                  <a:latin typeface="游明朝" panose="02020400000000000000" pitchFamily="18" charset="-128"/>
                  <a:ea typeface="游明朝" panose="02020400000000000000" pitchFamily="18" charset="-128"/>
                </a:rPr>
                <a:t>2020</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a:solidFill>
                    <a:srgbClr val="595959"/>
                  </a:solidFill>
                  <a:latin typeface="游明朝" panose="02020400000000000000" pitchFamily="18" charset="-128"/>
                  <a:ea typeface="游明朝" panose="02020400000000000000" pitchFamily="18" charset="-128"/>
                </a:rPr>
                <a:t>10</a:t>
              </a:r>
              <a:r>
                <a:rPr lang="ja-JP" altLang="en-US" sz="1200">
                  <a:solidFill>
                    <a:srgbClr val="595959"/>
                  </a:solidFill>
                  <a:latin typeface="游明朝" panose="02020400000000000000" pitchFamily="18" charset="-128"/>
                  <a:ea typeface="游明朝" panose="02020400000000000000" pitchFamily="18" charset="-128"/>
                </a:rPr>
                <a:t>月より広告主の </a:t>
              </a:r>
              <a:r>
                <a:rPr lang="ja-JP" altLang="ja-JP" sz="1200">
                  <a:solidFill>
                    <a:srgbClr val="595959"/>
                  </a:solidFill>
                  <a:latin typeface="游明朝" panose="02020400000000000000" pitchFamily="18" charset="-128"/>
                  <a:ea typeface="游明朝" panose="02020400000000000000" pitchFamily="18" charset="-128"/>
                </a:rPr>
                <a:t>Branded Contents (</a:t>
              </a:r>
              <a:r>
                <a:rPr lang="ja-JP" altLang="en-US" sz="1200">
                  <a:solidFill>
                    <a:srgbClr val="595959"/>
                  </a:solidFill>
                  <a:latin typeface="游明朝" panose="02020400000000000000" pitchFamily="18" charset="-128"/>
                  <a:ea typeface="游明朝" panose="02020400000000000000" pitchFamily="18" charset="-128"/>
                </a:rPr>
                <a:t>タイアップ広告</a:t>
              </a:r>
              <a:r>
                <a:rPr lang="en-US" altLang="ja-JP" sz="1200">
                  <a:solidFill>
                    <a:srgbClr val="595959"/>
                  </a:solidFill>
                  <a:latin typeface="游明朝" panose="02020400000000000000" pitchFamily="18" charset="-128"/>
                  <a:ea typeface="游明朝" panose="02020400000000000000" pitchFamily="18" charset="-128"/>
                </a:rPr>
                <a:t>)</a:t>
              </a:r>
              <a:r>
                <a:rPr lang="ja-JP" altLang="en-US" sz="1200">
                  <a:solidFill>
                    <a:srgbClr val="595959"/>
                  </a:solidFill>
                  <a:latin typeface="游明朝" panose="02020400000000000000" pitchFamily="18" charset="-128"/>
                  <a:ea typeface="游明朝" panose="02020400000000000000" pitchFamily="18" charset="-128"/>
                </a:rPr>
                <a:t>と動画広告</a:t>
              </a:r>
              <a:r>
                <a:rPr lang="en-US" altLang="ja-JP" sz="1200">
                  <a:solidFill>
                    <a:srgbClr val="595959"/>
                  </a:solidFill>
                  <a:latin typeface="游明朝" panose="02020400000000000000" pitchFamily="18" charset="-128"/>
                  <a:ea typeface="游明朝" panose="02020400000000000000" pitchFamily="18" charset="-128"/>
                </a:rPr>
                <a:t>(30</a:t>
              </a:r>
              <a:r>
                <a:rPr lang="ja-JP" altLang="en-US" sz="1200">
                  <a:solidFill>
                    <a:srgbClr val="595959"/>
                  </a:solidFill>
                  <a:latin typeface="游明朝" panose="02020400000000000000" pitchFamily="18" charset="-128"/>
                  <a:ea typeface="游明朝" panose="02020400000000000000" pitchFamily="18" charset="-128"/>
                </a:rPr>
                <a:t>秒</a:t>
              </a:r>
              <a:r>
                <a:rPr lang="en-US" altLang="ja-JP" sz="1200">
                  <a:solidFill>
                    <a:srgbClr val="595959"/>
                  </a:solidFill>
                  <a:latin typeface="游明朝" panose="02020400000000000000" pitchFamily="18" charset="-128"/>
                  <a:ea typeface="游明朝" panose="02020400000000000000" pitchFamily="18" charset="-128"/>
                </a:rPr>
                <a:t>)</a:t>
              </a:r>
              <a:r>
                <a:rPr lang="ja-JP" altLang="en-US" sz="1200">
                  <a:solidFill>
                    <a:srgbClr val="595959"/>
                  </a:solidFill>
                  <a:latin typeface="游明朝" panose="02020400000000000000" pitchFamily="18" charset="-128"/>
                  <a:ea typeface="游明朝" panose="02020400000000000000" pitchFamily="18" charset="-128"/>
                </a:rPr>
                <a:t>をセットで</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　掲載できるメニューに変更いたします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a:t>
              </a:r>
              <a:r>
                <a:rPr lang="ja-JP" altLang="ja-JP" sz="1200">
                  <a:solidFill>
                    <a:srgbClr val="595959"/>
                  </a:solidFill>
                  <a:latin typeface="游明朝" panose="02020400000000000000" pitchFamily="18" charset="-128"/>
                  <a:ea typeface="游明朝" panose="02020400000000000000" pitchFamily="18" charset="-128"/>
                </a:rPr>
                <a:t>Branded Contents </a:t>
              </a:r>
              <a:r>
                <a:rPr lang="ja-JP" altLang="en-US" sz="1200">
                  <a:solidFill>
                    <a:srgbClr val="595959"/>
                  </a:solidFill>
                  <a:latin typeface="游明朝" panose="02020400000000000000" pitchFamily="18" charset="-128"/>
                  <a:ea typeface="游明朝" panose="02020400000000000000" pitchFamily="18" charset="-128"/>
                </a:rPr>
                <a:t>の定義や掲載規定は </a:t>
              </a:r>
              <a:r>
                <a:rPr lang="ja-JP" altLang="ja-JP" sz="1200">
                  <a:solidFill>
                    <a:srgbClr val="595959"/>
                  </a:solidFill>
                  <a:latin typeface="游明朝" panose="02020400000000000000" pitchFamily="18" charset="-128"/>
                  <a:ea typeface="游明朝" panose="02020400000000000000" pitchFamily="18" charset="-128"/>
                </a:rPr>
                <a:t>P.</a:t>
              </a:r>
              <a:r>
                <a:rPr lang="en-US" altLang="ja-JP" sz="1200">
                  <a:solidFill>
                    <a:srgbClr val="595959"/>
                  </a:solidFill>
                  <a:latin typeface="游明朝" panose="02020400000000000000" pitchFamily="18" charset="-128"/>
                  <a:ea typeface="游明朝" panose="02020400000000000000" pitchFamily="18" charset="-128"/>
                </a:rPr>
                <a:t>22</a:t>
              </a:r>
              <a:r>
                <a:rPr lang="ja-JP" altLang="en-US" sz="1200">
                  <a:solidFill>
                    <a:srgbClr val="595959"/>
                  </a:solidFill>
                  <a:latin typeface="游明朝" panose="02020400000000000000" pitchFamily="18" charset="-128"/>
                  <a:ea typeface="游明朝" panose="02020400000000000000" pitchFamily="18" charset="-128"/>
                </a:rPr>
                <a:t>をご参照ください</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a:t>
              </a:r>
              <a:r>
                <a:rPr lang="ja-JP" altLang="ja-JP" sz="1200">
                  <a:solidFill>
                    <a:srgbClr val="595959"/>
                  </a:solidFill>
                  <a:latin typeface="游明朝" panose="02020400000000000000" pitchFamily="18" charset="-128"/>
                  <a:ea typeface="游明朝" panose="02020400000000000000" pitchFamily="18" charset="-128"/>
                </a:rPr>
                <a:t>Branded Contents </a:t>
              </a:r>
              <a:r>
                <a:rPr lang="ja-JP" altLang="en-US" sz="1200">
                  <a:solidFill>
                    <a:srgbClr val="595959"/>
                  </a:solidFill>
                  <a:latin typeface="游明朝" panose="02020400000000000000" pitchFamily="18" charset="-128"/>
                  <a:ea typeface="游明朝" panose="02020400000000000000" pitchFamily="18" charset="-128"/>
                </a:rPr>
                <a:t>を入稿せず配信することも可能です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a:t>
              </a:r>
              <a:r>
                <a:rPr lang="ja-JP" altLang="ja-JP" sz="1200">
                  <a:solidFill>
                    <a:srgbClr val="595959"/>
                  </a:solidFill>
                  <a:latin typeface="游明朝" panose="02020400000000000000" pitchFamily="18" charset="-128"/>
                  <a:ea typeface="游明朝" panose="02020400000000000000" pitchFamily="18" charset="-128"/>
                </a:rPr>
                <a:t>Branded Contents </a:t>
              </a:r>
              <a:r>
                <a:rPr lang="ja-JP" altLang="en-US" sz="1200">
                  <a:solidFill>
                    <a:srgbClr val="595959"/>
                  </a:solidFill>
                  <a:latin typeface="游明朝" panose="02020400000000000000" pitchFamily="18" charset="-128"/>
                  <a:ea typeface="游明朝" panose="02020400000000000000" pitchFamily="18" charset="-128"/>
                </a:rPr>
                <a:t>を入稿しない場合は、</a:t>
              </a:r>
              <a:r>
                <a:rPr lang="ja-JP" altLang="ja-JP" sz="1200">
                  <a:solidFill>
                    <a:srgbClr val="595959"/>
                  </a:solidFill>
                  <a:latin typeface="游明朝" panose="02020400000000000000" pitchFamily="18" charset="-128"/>
                  <a:ea typeface="游明朝" panose="02020400000000000000" pitchFamily="18" charset="-128"/>
                </a:rPr>
                <a:t>P.</a:t>
              </a:r>
              <a:r>
                <a:rPr lang="en-US" altLang="ja-JP" sz="1200">
                  <a:solidFill>
                    <a:srgbClr val="595959"/>
                  </a:solidFill>
                  <a:latin typeface="游明朝" panose="02020400000000000000" pitchFamily="18" charset="-128"/>
                  <a:ea typeface="游明朝" panose="02020400000000000000" pitchFamily="18" charset="-128"/>
                </a:rPr>
                <a:t>13,P.14</a:t>
              </a:r>
              <a:r>
                <a:rPr lang="ja-JP" altLang="en-US" sz="1200">
                  <a:solidFill>
                    <a:srgbClr val="595959"/>
                  </a:solidFill>
                  <a:latin typeface="游明朝" panose="02020400000000000000" pitchFamily="18" charset="-128"/>
                  <a:ea typeface="游明朝" panose="02020400000000000000" pitchFamily="18" charset="-128"/>
                </a:rPr>
                <a:t>のコンテンツ</a:t>
              </a:r>
              <a:r>
                <a:rPr lang="en-US" altLang="ja-JP" sz="1200">
                  <a:solidFill>
                    <a:srgbClr val="595959"/>
                  </a:solidFill>
                  <a:latin typeface="游明朝" panose="02020400000000000000" pitchFamily="18" charset="-128"/>
                  <a:ea typeface="游明朝" panose="02020400000000000000" pitchFamily="18" charset="-128"/>
                </a:rPr>
                <a:t>(</a:t>
              </a:r>
              <a:r>
                <a:rPr lang="ja-JP" altLang="en-US" sz="1200">
                  <a:solidFill>
                    <a:srgbClr val="595959"/>
                  </a:solidFill>
                  <a:latin typeface="游明朝" panose="02020400000000000000" pitchFamily="18" charset="-128"/>
                  <a:ea typeface="游明朝" panose="02020400000000000000" pitchFamily="18" charset="-128"/>
                </a:rPr>
                <a:t>広告と関連性のないもの</a:t>
              </a:r>
              <a:r>
                <a:rPr lang="en-US" altLang="ja-JP" sz="1200">
                  <a:solidFill>
                    <a:srgbClr val="595959"/>
                  </a:solidFill>
                  <a:latin typeface="游明朝" panose="02020400000000000000" pitchFamily="18" charset="-128"/>
                  <a:ea typeface="游明朝" panose="02020400000000000000" pitchFamily="18" charset="-128"/>
                </a:rPr>
                <a:t>)</a:t>
              </a:r>
              <a:r>
                <a:rPr lang="ja-JP" altLang="en-US" sz="1200">
                  <a:solidFill>
                    <a:srgbClr val="595959"/>
                  </a:solidFill>
                  <a:latin typeface="游明朝" panose="02020400000000000000" pitchFamily="18" charset="-128"/>
                  <a:ea typeface="游明朝" panose="02020400000000000000" pitchFamily="18" charset="-128"/>
                </a:rPr>
                <a:t>が掲載された後に広告が掲載されます</a:t>
              </a:r>
            </a:p>
          </p:txBody>
        </p:sp>
        <p:sp>
          <p:nvSpPr>
            <p:cNvPr id="47151" name="正方形/長方形 23">
              <a:extLst>
                <a:ext uri="{FF2B5EF4-FFF2-40B4-BE49-F238E27FC236}">
                  <a16:creationId xmlns:a16="http://schemas.microsoft.com/office/drawing/2014/main" id="{6B3354D7-7C20-4EDE-A0AE-0B5F02C16907}"/>
                </a:ext>
              </a:extLst>
            </p:cNvPr>
            <p:cNvSpPr>
              <a:spLocks noChangeArrowheads="1"/>
            </p:cNvSpPr>
            <p:nvPr/>
          </p:nvSpPr>
          <p:spPr bwMode="auto">
            <a:xfrm>
              <a:off x="595162" y="370278"/>
              <a:ext cx="1826233" cy="3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掲載規定変更概要</a:t>
              </a:r>
            </a:p>
          </p:txBody>
        </p:sp>
        <p:sp>
          <p:nvSpPr>
            <p:cNvPr id="47152" name="正方形/長方形 25">
              <a:extLst>
                <a:ext uri="{FF2B5EF4-FFF2-40B4-BE49-F238E27FC236}">
                  <a16:creationId xmlns:a16="http://schemas.microsoft.com/office/drawing/2014/main" id="{DA641982-DA8C-400B-9CA9-211EC77837A7}"/>
                </a:ext>
              </a:extLst>
            </p:cNvPr>
            <p:cNvSpPr>
              <a:spLocks noChangeArrowheads="1"/>
            </p:cNvSpPr>
            <p:nvPr/>
          </p:nvSpPr>
          <p:spPr bwMode="auto">
            <a:xfrm>
              <a:off x="682479" y="3740832"/>
              <a:ext cx="1492326" cy="27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grpSp>
      <p:cxnSp>
        <p:nvCxnSpPr>
          <p:cNvPr id="27" name="直線矢印コネクタ 26">
            <a:extLst>
              <a:ext uri="{FF2B5EF4-FFF2-40B4-BE49-F238E27FC236}">
                <a16:creationId xmlns:a16="http://schemas.microsoft.com/office/drawing/2014/main" id="{4B303082-393B-4A12-BB9A-962963EEC89A}"/>
              </a:ext>
            </a:extLst>
          </p:cNvPr>
          <p:cNvCxnSpPr>
            <a:cxnSpLocks/>
          </p:cNvCxnSpPr>
          <p:nvPr/>
        </p:nvCxnSpPr>
        <p:spPr>
          <a:xfrm>
            <a:off x="1997075" y="548798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148" name="タイトル 1">
            <a:extLst>
              <a:ext uri="{FF2B5EF4-FFF2-40B4-BE49-F238E27FC236}">
                <a16:creationId xmlns:a16="http://schemas.microsoft.com/office/drawing/2014/main" id="{792F0F42-3324-437A-9569-108D3D97431E}"/>
              </a:ext>
            </a:extLst>
          </p:cNvPr>
          <p:cNvSpPr>
            <a:spLocks noGrp="1" noChangeArrowheads="1"/>
          </p:cNvSpPr>
          <p:nvPr>
            <p:ph type="title"/>
          </p:nvPr>
        </p:nvSpPr>
        <p:spPr bwMode="auto">
          <a:xfrm>
            <a:off x="735013" y="6573838"/>
            <a:ext cx="957103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掲載規定変更について</a:t>
            </a:r>
          </a:p>
        </p:txBody>
      </p:sp>
      <p:pic>
        <p:nvPicPr>
          <p:cNvPr id="47149" name="図 2">
            <a:extLst>
              <a:ext uri="{FF2B5EF4-FFF2-40B4-BE49-F238E27FC236}">
                <a16:creationId xmlns:a16="http://schemas.microsoft.com/office/drawing/2014/main" id="{D850E87F-15A9-4BE7-94BB-F31B6B5DE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75" y="6465888"/>
            <a:ext cx="55086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17">
            <a:extLst>
              <a:ext uri="{FF2B5EF4-FFF2-40B4-BE49-F238E27FC236}">
                <a16:creationId xmlns:a16="http://schemas.microsoft.com/office/drawing/2014/main" id="{71F23B4A-437B-4108-855C-10498B21CA60}"/>
              </a:ext>
            </a:extLst>
          </p:cNvPr>
          <p:cNvGraphicFramePr>
            <a:graphicFrameLocks noGrp="1"/>
          </p:cNvGraphicFramePr>
          <p:nvPr/>
        </p:nvGraphicFramePr>
        <p:xfrm>
          <a:off x="560388" y="1092200"/>
          <a:ext cx="9574212" cy="1439866"/>
        </p:xfrm>
        <a:graphic>
          <a:graphicData uri="http://schemas.openxmlformats.org/drawingml/2006/table">
            <a:tbl>
              <a:tblPr/>
              <a:tblGrid>
                <a:gridCol w="17208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157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1243012">
                  <a:extLst>
                    <a:ext uri="{9D8B030D-6E8A-4147-A177-3AD203B41FA5}">
                      <a16:colId xmlns:a16="http://schemas.microsoft.com/office/drawing/2014/main" val="20005"/>
                    </a:ext>
                  </a:extLst>
                </a:gridCol>
                <a:gridCol w="658813">
                  <a:extLst>
                    <a:ext uri="{9D8B030D-6E8A-4147-A177-3AD203B41FA5}">
                      <a16:colId xmlns:a16="http://schemas.microsoft.com/office/drawing/2014/main" val="20006"/>
                    </a:ext>
                  </a:extLst>
                </a:gridCol>
                <a:gridCol w="823912">
                  <a:extLst>
                    <a:ext uri="{9D8B030D-6E8A-4147-A177-3AD203B41FA5}">
                      <a16:colId xmlns:a16="http://schemas.microsoft.com/office/drawing/2014/main" val="20007"/>
                    </a:ext>
                  </a:extLst>
                </a:gridCol>
                <a:gridCol w="1165225">
                  <a:extLst>
                    <a:ext uri="{9D8B030D-6E8A-4147-A177-3AD203B41FA5}">
                      <a16:colId xmlns:a16="http://schemas.microsoft.com/office/drawing/2014/main" val="20008"/>
                    </a:ext>
                  </a:extLst>
                </a:gridCol>
              </a:tblGrid>
              <a:tr h="30454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形式</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タイミング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想定表示回数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枠数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13532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回</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@1.1</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9182" name="正方形/長方形 20">
            <a:extLst>
              <a:ext uri="{FF2B5EF4-FFF2-40B4-BE49-F238E27FC236}">
                <a16:creationId xmlns:a16="http://schemas.microsoft.com/office/drawing/2014/main" id="{D92628C0-4361-4491-8A4A-394CA7FA7C23}"/>
              </a:ext>
            </a:extLst>
          </p:cNvPr>
          <p:cNvSpPr>
            <a:spLocks noChangeArrowheads="1"/>
          </p:cNvSpPr>
          <p:nvPr/>
        </p:nvSpPr>
        <p:spPr bwMode="auto">
          <a:xfrm>
            <a:off x="481013" y="3443288"/>
            <a:ext cx="86010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・業種、商材、クリエイティブ考査基準は広告メニューに準拠</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・素材に「</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PR</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表記」「スポンサード表記」が必要</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CM</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素材と同じものは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・トンマナが </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にそぐわないものは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p:txBody>
      </p:sp>
      <p:sp>
        <p:nvSpPr>
          <p:cNvPr id="49183" name="正方形/長方形 20">
            <a:extLst>
              <a:ext uri="{FF2B5EF4-FFF2-40B4-BE49-F238E27FC236}">
                <a16:creationId xmlns:a16="http://schemas.microsoft.com/office/drawing/2014/main" id="{28471435-5615-44F2-AC16-B6EB4ADE3E70}"/>
              </a:ext>
            </a:extLst>
          </p:cNvPr>
          <p:cNvSpPr>
            <a:spLocks noChangeArrowheads="1"/>
          </p:cNvSpPr>
          <p:nvPr/>
        </p:nvSpPr>
        <p:spPr bwMode="auto">
          <a:xfrm>
            <a:off x="481013" y="2792413"/>
            <a:ext cx="86010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定義</a:t>
            </a:r>
            <a:endPar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・第三者（自社以外のメディア）がユーザー目線で企業、商品、サービス、ブランドの特徴を</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まとめた映像構成になっているタイアップ広告を</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Branded Contents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と定義</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49184" name="正方形/長方形 20">
            <a:extLst>
              <a:ext uri="{FF2B5EF4-FFF2-40B4-BE49-F238E27FC236}">
                <a16:creationId xmlns:a16="http://schemas.microsoft.com/office/drawing/2014/main" id="{7F5B52B8-6D82-4A90-86F6-C251A3C0788B}"/>
              </a:ext>
            </a:extLst>
          </p:cNvPr>
          <p:cNvSpPr>
            <a:spLocks noChangeArrowheads="1"/>
          </p:cNvSpPr>
          <p:nvPr/>
        </p:nvSpPr>
        <p:spPr bwMode="auto">
          <a:xfrm>
            <a:off x="481013" y="4365625"/>
            <a:ext cx="86010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・同一素材の掲載は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週間以上の掲載は不可。（コンテンツとして視聴者に飽きられてしまうため）</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・「エンドキャップ」、「詳細説明画像」の入稿不可、自動生成二次元バーコードのみ詳細ボタンタップ後に表示可。</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・弊社コンテンツパートナーの独自メニューと金額が異なる場合があります。</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・料金は手数料が含まれたグロス金額です。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・表示回数及び表示単価はあくまで目安です。タクシーの営業</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稼働状況により変動します。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・掲載内容は１申込につき、</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商品または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サービスを基本とします。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・すべての掲載内容について事前審査が必要です。修正可能な段階で必ず事前にご相談ください。</a:t>
            </a:r>
          </a:p>
        </p:txBody>
      </p:sp>
      <p:sp>
        <p:nvSpPr>
          <p:cNvPr id="51233" name="正方形/長方形 9">
            <a:extLst>
              <a:ext uri="{FF2B5EF4-FFF2-40B4-BE49-F238E27FC236}">
                <a16:creationId xmlns:a16="http://schemas.microsoft.com/office/drawing/2014/main" id="{4FB33141-64D5-49E4-91E7-B00840F24230}"/>
              </a:ext>
            </a:extLst>
          </p:cNvPr>
          <p:cNvSpPr>
            <a:spLocks noChangeArrowheads="1"/>
          </p:cNvSpPr>
          <p:nvPr/>
        </p:nvSpPr>
        <p:spPr bwMode="auto">
          <a:xfrm>
            <a:off x="465138" y="314325"/>
            <a:ext cx="7894637" cy="665163"/>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広告主がメディアとタイアップする映像を、</a:t>
            </a:r>
            <a:r>
              <a:rPr lang="ja-JP" altLang="ja-JP" sz="1300" b="1">
                <a:solidFill>
                  <a:schemeClr val="accent3">
                    <a:lumMod val="50000"/>
                  </a:schemeClr>
                </a:solidFill>
                <a:latin typeface="游明朝 Demibold" panose="02020400000000000000" pitchFamily="18" charset="-128"/>
                <a:ea typeface="游明朝 Demibold" panose="02020400000000000000" pitchFamily="18" charset="-128"/>
              </a:rPr>
              <a:t>Tokyo Prime </a:t>
            </a: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のコンテンツ枠で掲載できるメニューです。</a:t>
            </a:r>
          </a:p>
          <a:p>
            <a:pPr eaLnBrk="1" hangingPunct="1">
              <a:lnSpc>
                <a:spcPct val="150000"/>
              </a:lnSpc>
              <a:defRPr/>
            </a:pP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コンテンツとしての自然な映像接触により、より高いブランド理解を得ることが可能です。</a:t>
            </a:r>
          </a:p>
        </p:txBody>
      </p:sp>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pic>
        <p:nvPicPr>
          <p:cNvPr id="49187" name="図 4">
            <a:extLst>
              <a:ext uri="{FF2B5EF4-FFF2-40B4-BE49-F238E27FC236}">
                <a16:creationId xmlns:a16="http://schemas.microsoft.com/office/drawing/2014/main" id="{10256E51-C00B-416F-8CFA-C4519B345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263" y="6446838"/>
            <a:ext cx="43830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a:extLst>
              <a:ext uri="{FF2B5EF4-FFF2-40B4-BE49-F238E27FC236}">
                <a16:creationId xmlns:a16="http://schemas.microsoft.com/office/drawing/2014/main" id="{95A8A711-1CB8-42C1-AA54-4ABA3D7C3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155700"/>
            <a:ext cx="37703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表 18">
            <a:extLst>
              <a:ext uri="{FF2B5EF4-FFF2-40B4-BE49-F238E27FC236}">
                <a16:creationId xmlns:a16="http://schemas.microsoft.com/office/drawing/2014/main" id="{75E4CAB1-4E63-479D-994C-76F604D0B15E}"/>
              </a:ext>
            </a:extLst>
          </p:cNvPr>
          <p:cNvGraphicFramePr>
            <a:graphicFrameLocks noGrp="1"/>
          </p:cNvGraphicFramePr>
          <p:nvPr/>
        </p:nvGraphicFramePr>
        <p:xfrm>
          <a:off x="887413" y="3817938"/>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1217" name="テキスト ボックス 2">
            <a:extLst>
              <a:ext uri="{FF2B5EF4-FFF2-40B4-BE49-F238E27FC236}">
                <a16:creationId xmlns:a16="http://schemas.microsoft.com/office/drawing/2014/main" id="{A68595D1-6590-48EA-876D-8B5C5371A4A9}"/>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21050"/>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7545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素晴らしい商品やサービス、作品を手掛けている方々のインタビューをお届けする自社番組</a:t>
            </a:r>
          </a:p>
          <a:p>
            <a:pPr eaLnBrk="1" hangingPunct="1">
              <a:lnSpc>
                <a:spcPct val="150000"/>
              </a:lnSpc>
            </a:pP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Voice』</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nvGraphicFramePr>
        <p:xfrm>
          <a:off x="6064250" y="1146175"/>
          <a:ext cx="4083050" cy="456565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36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1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690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日</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3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7850" y="6465888"/>
            <a:ext cx="4456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図 4">
            <a:extLst>
              <a:ext uri="{FF2B5EF4-FFF2-40B4-BE49-F238E27FC236}">
                <a16:creationId xmlns:a16="http://schemas.microsoft.com/office/drawing/2014/main" id="{0043A256-9C6E-4825-9EBC-DA5741492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1160463"/>
            <a:ext cx="3768725"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テキスト ボックス 2">
            <a:extLst>
              <a:ext uri="{FF2B5EF4-FFF2-40B4-BE49-F238E27FC236}">
                <a16:creationId xmlns:a16="http://schemas.microsoft.com/office/drawing/2014/main" id="{C5231B3E-53BD-4291-966C-CEAE296D0CAF}"/>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3252" name="正方形/長方形 13">
            <a:extLst>
              <a:ext uri="{FF2B5EF4-FFF2-40B4-BE49-F238E27FC236}">
                <a16:creationId xmlns:a16="http://schemas.microsoft.com/office/drawing/2014/main" id="{29177BB4-DE7C-46CE-9C1D-5C0A4EE20A21}"/>
              </a:ext>
            </a:extLst>
          </p:cNvPr>
          <p:cNvSpPr>
            <a:spLocks noChangeArrowheads="1"/>
          </p:cNvSpPr>
          <p:nvPr/>
        </p:nvSpPr>
        <p:spPr bwMode="auto">
          <a:xfrm>
            <a:off x="808038" y="3319463"/>
            <a:ext cx="38592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掲載事例：公益財団法人日本サッカー協会</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ja-JP" altLang="ja-JP" sz="800">
                <a:solidFill>
                  <a:srgbClr val="4D4D4C"/>
                </a:solidFill>
                <a:latin typeface="游明朝" panose="02020400000000000000" pitchFamily="18" charset="-128"/>
                <a:ea typeface="游明朝" panose="02020400000000000000" pitchFamily="18" charset="-128"/>
              </a:rPr>
              <a:t>EAFF E-1 </a:t>
            </a:r>
            <a:r>
              <a:rPr lang="ja-JP" altLang="en-US" sz="800">
                <a:solidFill>
                  <a:srgbClr val="4D4D4C"/>
                </a:solidFill>
                <a:latin typeface="游明朝" panose="02020400000000000000" pitchFamily="18" charset="-128"/>
                <a:ea typeface="游明朝" panose="02020400000000000000" pitchFamily="18" charset="-128"/>
              </a:rPr>
              <a:t>サッカー選手権 </a:t>
            </a:r>
            <a:r>
              <a:rPr lang="en-US" altLang="ja-JP" sz="800">
                <a:solidFill>
                  <a:srgbClr val="4D4D4C"/>
                </a:solidFill>
                <a:latin typeface="游明朝" panose="02020400000000000000" pitchFamily="18" charset="-128"/>
                <a:ea typeface="游明朝" panose="02020400000000000000" pitchFamily="18" charset="-128"/>
              </a:rPr>
              <a:t>2019 </a:t>
            </a:r>
            <a:r>
              <a:rPr lang="ja-JP" altLang="en-US" sz="800">
                <a:solidFill>
                  <a:srgbClr val="4D4D4C"/>
                </a:solidFill>
                <a:latin typeface="游明朝" panose="02020400000000000000" pitchFamily="18" charset="-128"/>
                <a:ea typeface="游明朝" panose="02020400000000000000" pitchFamily="18" charset="-128"/>
              </a:rPr>
              <a:t>決勝大会のタイアップ</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53253" name="正方形/長方形 14">
            <a:extLst>
              <a:ext uri="{FF2B5EF4-FFF2-40B4-BE49-F238E27FC236}">
                <a16:creationId xmlns:a16="http://schemas.microsoft.com/office/drawing/2014/main" id="{36A27CE4-4A7B-4376-A1AB-1A35CF429B54}"/>
              </a:ext>
            </a:extLst>
          </p:cNvPr>
          <p:cNvSpPr>
            <a:spLocks noChangeArrowheads="1"/>
          </p:cNvSpPr>
          <p:nvPr/>
        </p:nvSpPr>
        <p:spPr bwMode="auto">
          <a:xfrm>
            <a:off x="468313" y="306388"/>
            <a:ext cx="741045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様々なイベント情報を感度の高いタクシーユーザーにお届けする自社番組</a:t>
            </a:r>
          </a:p>
          <a:p>
            <a:pPr eaLnBrk="1" hangingPunct="1">
              <a:lnSpc>
                <a:spcPct val="150000"/>
              </a:lnSpc>
            </a:pP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News』</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16" name="表 15">
            <a:extLst>
              <a:ext uri="{FF2B5EF4-FFF2-40B4-BE49-F238E27FC236}">
                <a16:creationId xmlns:a16="http://schemas.microsoft.com/office/drawing/2014/main" id="{6764FF33-73E3-4CB1-AAFB-58ED32CE063A}"/>
              </a:ext>
            </a:extLst>
          </p:cNvPr>
          <p:cNvGraphicFramePr>
            <a:graphicFrameLocks noGrp="1"/>
          </p:cNvGraphicFramePr>
          <p:nvPr/>
        </p:nvGraphicFramePr>
        <p:xfrm>
          <a:off x="6064250" y="1146175"/>
          <a:ext cx="4083050" cy="456565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Tokyo Prime News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36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1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690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・動画及び静止画素材、テキスト内容は広告主にて手配</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・新規の撮影、ナレーションなし</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3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aphicFrame>
        <p:nvGraphicFramePr>
          <p:cNvPr id="17" name="表 18">
            <a:extLst>
              <a:ext uri="{FF2B5EF4-FFF2-40B4-BE49-F238E27FC236}">
                <a16:creationId xmlns:a16="http://schemas.microsoft.com/office/drawing/2014/main" id="{5CAA6F3F-08CA-4BB1-A206-79E6A07B6895}"/>
              </a:ext>
            </a:extLst>
          </p:cNvPr>
          <p:cNvGraphicFramePr>
            <a:graphicFrameLocks noGrp="1"/>
          </p:cNvGraphicFramePr>
          <p:nvPr/>
        </p:nvGraphicFramePr>
        <p:xfrm>
          <a:off x="889000" y="3816350"/>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400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pic>
        <p:nvPicPr>
          <p:cNvPr id="53293" name="図 11">
            <a:extLst>
              <a:ext uri="{FF2B5EF4-FFF2-40B4-BE49-F238E27FC236}">
                <a16:creationId xmlns:a16="http://schemas.microsoft.com/office/drawing/2014/main" id="{B92A83C9-1924-474E-BCBB-C60B86FC55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00" y="6465888"/>
            <a:ext cx="92186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descr="人, 男, 持つ, フロント が含まれている画像&#10;&#10;自動的に生成された説明">
            <a:extLst>
              <a:ext uri="{FF2B5EF4-FFF2-40B4-BE49-F238E27FC236}">
                <a16:creationId xmlns:a16="http://schemas.microsoft.com/office/drawing/2014/main" id="{0F099BA4-27DB-46B6-8673-D268D17C3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938" y="1136650"/>
            <a:ext cx="3767137"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図 17" descr="挿絵 が含まれている画像&#10;&#10;自動的に生成された説明">
            <a:extLst>
              <a:ext uri="{FF2B5EF4-FFF2-40B4-BE49-F238E27FC236}">
                <a16:creationId xmlns:a16="http://schemas.microsoft.com/office/drawing/2014/main" id="{2FC61111-B7AE-4D99-90C1-609DE5EB4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テキスト ボックス 2">
            <a:extLst>
              <a:ext uri="{FF2B5EF4-FFF2-40B4-BE49-F238E27FC236}">
                <a16:creationId xmlns:a16="http://schemas.microsoft.com/office/drawing/2014/main" id="{8B46BB92-32F9-46BA-9CA0-1B8C0D60E406}"/>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graphicFrame>
        <p:nvGraphicFramePr>
          <p:cNvPr id="20" name="表 15">
            <a:extLst>
              <a:ext uri="{FF2B5EF4-FFF2-40B4-BE49-F238E27FC236}">
                <a16:creationId xmlns:a16="http://schemas.microsoft.com/office/drawing/2014/main" id="{6D8827E3-B913-42D9-B731-A08F6D05452F}"/>
              </a:ext>
            </a:extLst>
          </p:cNvPr>
          <p:cNvGraphicFramePr>
            <a:graphicFrameLocks noGrp="1"/>
          </p:cNvGraphicFramePr>
          <p:nvPr/>
        </p:nvGraphicFramePr>
        <p:xfrm>
          <a:off x="6064250" y="1146175"/>
          <a:ext cx="4083050" cy="4651375"/>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5" marB="45725"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タイアップ（人物撮影あり）</a:t>
                      </a:r>
                    </a:p>
                  </a:txBody>
                  <a:tcPr marL="91423" marR="91423" marT="45725" marB="45725"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43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55456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日 撮影</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名程度想定）</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相談可能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公式</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オーガニック投稿）での</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ヶ月間</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5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aphicFrame>
        <p:nvGraphicFramePr>
          <p:cNvPr id="21" name="表 18">
            <a:extLst>
              <a:ext uri="{FF2B5EF4-FFF2-40B4-BE49-F238E27FC236}">
                <a16:creationId xmlns:a16="http://schemas.microsoft.com/office/drawing/2014/main" id="{4DCE5A27-93B3-4403-A509-E4A1B22BFBEC}"/>
              </a:ext>
            </a:extLst>
          </p:cNvPr>
          <p:cNvGraphicFramePr>
            <a:graphicFrameLocks noGrp="1"/>
          </p:cNvGraphicFramePr>
          <p:nvPr/>
        </p:nvGraphicFramePr>
        <p:xfrm>
          <a:off x="896938" y="3816350"/>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5340" name="正方形/長方形 22">
            <a:extLst>
              <a:ext uri="{FF2B5EF4-FFF2-40B4-BE49-F238E27FC236}">
                <a16:creationId xmlns:a16="http://schemas.microsoft.com/office/drawing/2014/main" id="{B3FF0A98-BA0D-47FD-8AA1-7C8C6ED0B96D}"/>
              </a:ext>
            </a:extLst>
          </p:cNvPr>
          <p:cNvSpPr>
            <a:spLocks noChangeArrowheads="1"/>
          </p:cNvSpPr>
          <p:nvPr/>
        </p:nvSpPr>
        <p:spPr bwMode="auto">
          <a:xfrm>
            <a:off x="460375" y="306388"/>
            <a:ext cx="82629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「人物撮影あり」のモーション動画のフォーマットでタイアップ動画広告を制作するメニューです。</a:t>
            </a:r>
          </a:p>
        </p:txBody>
      </p:sp>
      <p:sp>
        <p:nvSpPr>
          <p:cNvPr id="55341" name="正方形/長方形 13">
            <a:extLst>
              <a:ext uri="{FF2B5EF4-FFF2-40B4-BE49-F238E27FC236}">
                <a16:creationId xmlns:a16="http://schemas.microsoft.com/office/drawing/2014/main" id="{DE7ED6D4-B638-4243-93EE-4BFCF3229DEF}"/>
              </a:ext>
            </a:extLst>
          </p:cNvPr>
          <p:cNvSpPr>
            <a:spLocks noChangeArrowheads="1"/>
          </p:cNvSpPr>
          <p:nvPr/>
        </p:nvSpPr>
        <p:spPr bwMode="auto">
          <a:xfrm>
            <a:off x="815975" y="3319463"/>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図 17" descr="挿絵 が含まれている画像&#10;&#10;自動的に生成された説明">
            <a:extLst>
              <a:ext uri="{FF2B5EF4-FFF2-40B4-BE49-F238E27FC236}">
                <a16:creationId xmlns:a16="http://schemas.microsoft.com/office/drawing/2014/main" id="{63826A3E-48F0-4B31-89DB-5CC7FF2E0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図 4" descr="食品, 座る, 記号, 表示 が含まれている画像&#10;&#10;自動的に生成された説明">
            <a:extLst>
              <a:ext uri="{FF2B5EF4-FFF2-40B4-BE49-F238E27FC236}">
                <a16:creationId xmlns:a16="http://schemas.microsoft.com/office/drawing/2014/main" id="{83AC6151-D12A-449C-8DF8-BC891BBA4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1130300"/>
            <a:ext cx="376713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 15">
            <a:extLst>
              <a:ext uri="{FF2B5EF4-FFF2-40B4-BE49-F238E27FC236}">
                <a16:creationId xmlns:a16="http://schemas.microsoft.com/office/drawing/2014/main" id="{00A04C1F-C166-42C6-AB8A-79B824388F42}"/>
              </a:ext>
            </a:extLst>
          </p:cNvPr>
          <p:cNvGraphicFramePr>
            <a:graphicFrameLocks noGrp="1"/>
          </p:cNvGraphicFramePr>
          <p:nvPr/>
        </p:nvGraphicFramePr>
        <p:xfrm>
          <a:off x="6064250" y="1146175"/>
          <a:ext cx="4083050" cy="456565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meter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タイアップ（撮影なし）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36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Video</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Ads</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の</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690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、公式</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オーガニック投稿）での</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3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pSp>
        <p:nvGrpSpPr>
          <p:cNvPr id="57373" name="グループ化 1">
            <a:extLst>
              <a:ext uri="{FF2B5EF4-FFF2-40B4-BE49-F238E27FC236}">
                <a16:creationId xmlns:a16="http://schemas.microsoft.com/office/drawing/2014/main" id="{CCF39121-C7E1-4F31-99B5-2F63201B925D}"/>
              </a:ext>
            </a:extLst>
          </p:cNvPr>
          <p:cNvGrpSpPr>
            <a:grpSpLocks/>
          </p:cNvGrpSpPr>
          <p:nvPr/>
        </p:nvGrpSpPr>
        <p:grpSpPr bwMode="auto">
          <a:xfrm>
            <a:off x="823913" y="3314700"/>
            <a:ext cx="4197350" cy="258763"/>
            <a:chOff x="823398" y="3314242"/>
            <a:chExt cx="4197350" cy="258763"/>
          </a:xfrm>
        </p:grpSpPr>
        <p:sp>
          <p:nvSpPr>
            <p:cNvPr id="57390" name="正方形/長方形 13">
              <a:extLst>
                <a:ext uri="{FF2B5EF4-FFF2-40B4-BE49-F238E27FC236}">
                  <a16:creationId xmlns:a16="http://schemas.microsoft.com/office/drawing/2014/main" id="{B76099E2-FC2C-4DC4-ADB6-55A4EB203069}"/>
                </a:ext>
              </a:extLst>
            </p:cNvPr>
            <p:cNvSpPr>
              <a:spLocks noChangeArrowheads="1"/>
            </p:cNvSpPr>
            <p:nvPr/>
          </p:nvSpPr>
          <p:spPr bwMode="auto">
            <a:xfrm>
              <a:off x="823398" y="3319854"/>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19" name="正方形/長方形 12">
              <a:extLst>
                <a:ext uri="{FF2B5EF4-FFF2-40B4-BE49-F238E27FC236}">
                  <a16:creationId xmlns:a16="http://schemas.microsoft.com/office/drawing/2014/main" id="{627CAB1E-3556-4157-B825-788C4CDA3447}"/>
                </a:ext>
              </a:extLst>
            </p:cNvPr>
            <p:cNvSpPr/>
            <p:nvPr/>
          </p:nvSpPr>
          <p:spPr>
            <a:xfrm>
              <a:off x="4122223" y="3314242"/>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grpSp>
      <p:graphicFrame>
        <p:nvGraphicFramePr>
          <p:cNvPr id="22" name="表 18">
            <a:extLst>
              <a:ext uri="{FF2B5EF4-FFF2-40B4-BE49-F238E27FC236}">
                <a16:creationId xmlns:a16="http://schemas.microsoft.com/office/drawing/2014/main" id="{EBD141E5-4F7F-44AA-95A0-83E8CAF101E1}"/>
              </a:ext>
            </a:extLst>
          </p:cNvPr>
          <p:cNvGraphicFramePr>
            <a:graphicFrameLocks noGrp="1"/>
          </p:cNvGraphicFramePr>
          <p:nvPr/>
        </p:nvGraphicFramePr>
        <p:xfrm>
          <a:off x="904875" y="3816350"/>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7388" name="テキスト ボックス 2">
            <a:extLst>
              <a:ext uri="{FF2B5EF4-FFF2-40B4-BE49-F238E27FC236}">
                <a16:creationId xmlns:a16="http://schemas.microsoft.com/office/drawing/2014/main" id="{10F3ED74-06E3-4009-907F-50034BEF081F}"/>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7389" name="正方形/長方形 12">
            <a:extLst>
              <a:ext uri="{FF2B5EF4-FFF2-40B4-BE49-F238E27FC236}">
                <a16:creationId xmlns:a16="http://schemas.microsoft.com/office/drawing/2014/main" id="{56525D9E-A697-4CE3-B11A-0C66D643FB09}"/>
              </a:ext>
            </a:extLst>
          </p:cNvPr>
          <p:cNvSpPr>
            <a:spLocks noChangeArrowheads="1"/>
          </p:cNvSpPr>
          <p:nvPr/>
        </p:nvSpPr>
        <p:spPr bwMode="auto">
          <a:xfrm>
            <a:off x="460375" y="306388"/>
            <a:ext cx="79041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「撮影なしのモーション動画」のフォーマットでタイアップ動画広告を制作するメニューです。</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385763"/>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676275"/>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東京、仙台、広島のみに掲載するメニューはございません。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nvGraphicFramePr>
        <p:xfrm>
          <a:off x="557213" y="1325563"/>
          <a:ext cx="9577385" cy="3451252"/>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228442">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9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9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9">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8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8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8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9">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r>
                        <a:rPr kumimoji="1" lang="ja-JP" altLang="en-US" sz="11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9">
                  <a:txBody>
                    <a:bodyPr/>
                    <a:lstStyle/>
                    <a:p>
                      <a:pPr marL="0" indent="0" algn="ctr">
                        <a:buFont typeface="Arial" charset="0"/>
                        <a:buNone/>
                      </a:pP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9">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300,000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dirty="0"/>
                    </a:p>
                  </a:txBody>
                  <a:tcPr>
                    <a:noFill/>
                  </a:tcPr>
                </a:tc>
                <a:tc vMerge="1">
                  <a:txBody>
                    <a:bodyPr/>
                    <a:lstStyle/>
                    <a:p>
                      <a:endParaRPr kumimoji="1" lang="ja-JP" altLang="en-US" dirty="0"/>
                    </a:p>
                  </a:txBody>
                  <a:tcPr>
                    <a:no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indent="0" algn="ctr">
                        <a:buFont typeface="Arial" charset="0"/>
                        <a:buNone/>
                      </a:pPr>
                      <a:endParaRPr kumimoji="1" lang="ja-JP" altLang="en-US"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250,000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6,800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indent="0" algn="ctr">
                        <a:buFont typeface="Arial" charset="0"/>
                        <a:buNone/>
                      </a:pPr>
                      <a:endParaRPr kumimoji="1" lang="ja-JP" altLang="en-US"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3580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indent="0" algn="ctr">
                        <a:buFont typeface="Arial" charset="0"/>
                        <a:buNone/>
                      </a:pPr>
                      <a:endParaRPr kumimoji="1" lang="ja-JP" altLang="en-US"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095875"/>
            <a:ext cx="9061450" cy="95408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地域別 広告メニュー 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119681601"/>
              </p:ext>
            </p:extLst>
          </p:nvPr>
        </p:nvGraphicFramePr>
        <p:xfrm>
          <a:off x="557213" y="431800"/>
          <a:ext cx="9577387" cy="5400674"/>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8">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8">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350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(@2.9</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8</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P.27</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各エリア</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枠ずつ</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1,600,000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1,200,000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900,000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表示回数目安は別表参照</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課金形態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3">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表示回数課金</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掲載期間課金</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0004"/>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Branded</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詳細タップ数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広告メニュー別 掲載規定</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12">
            <a:extLst>
              <a:ext uri="{FF2B5EF4-FFF2-40B4-BE49-F238E27FC236}">
                <a16:creationId xmlns:a16="http://schemas.microsoft.com/office/drawing/2014/main" id="{64994949-9BB2-4691-B37C-CF81BF6BF4E1}"/>
              </a:ext>
            </a:extLst>
          </p:cNvPr>
          <p:cNvGraphicFramePr>
            <a:graphicFrameLocks noGrp="1"/>
          </p:cNvGraphicFramePr>
          <p:nvPr/>
        </p:nvGraphicFramePr>
        <p:xfrm>
          <a:off x="557213" y="1077913"/>
          <a:ext cx="4679950" cy="4754562"/>
        </p:xfrm>
        <a:graphic>
          <a:graphicData uri="http://schemas.openxmlformats.org/drawingml/2006/table">
            <a:tbl>
              <a:tblPr firstRow="1" bandRow="1">
                <a:tableStyleId>{2D5ABB26-0587-4C30-8999-92F81FD0307C}</a:tableStyleId>
              </a:tblPr>
              <a:tblGrid>
                <a:gridCol w="1399534">
                  <a:extLst>
                    <a:ext uri="{9D8B030D-6E8A-4147-A177-3AD203B41FA5}">
                      <a16:colId xmlns:a16="http://schemas.microsoft.com/office/drawing/2014/main" val="20000"/>
                    </a:ext>
                  </a:extLst>
                </a:gridCol>
                <a:gridCol w="3280416">
                  <a:extLst>
                    <a:ext uri="{9D8B030D-6E8A-4147-A177-3AD203B41FA5}">
                      <a16:colId xmlns:a16="http://schemas.microsoft.com/office/drawing/2014/main" val="20001"/>
                    </a:ext>
                  </a:extLst>
                </a:gridCol>
              </a:tblGrid>
              <a:tr h="449934">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32" marR="91432" marT="45736" marB="45736"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タクシー車内サンプリング</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1016291">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実施条件</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Tokyo Prime </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での連続</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2</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週間以上の広告出稿</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全台配信必須</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719893">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サンプリング</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タクシー台数</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東京都内を走る日本交通タクシー</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 150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台</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東京都内以外は不可</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49934">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配布方法</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タクシー乗務員からの手渡し配布</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659902">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100" b="0" i="0" baseline="0">
                          <a:solidFill>
                            <a:schemeClr val="bg1"/>
                          </a:solidFill>
                          <a:latin typeface="游明朝" panose="02020400000000000000" pitchFamily="18" charset="-128"/>
                          <a:ea typeface="游明朝" panose="02020400000000000000" pitchFamily="18" charset="-128"/>
                          <a:cs typeface="Yu Mincho" charset="-128"/>
                        </a:rPr>
                        <a:t>配布単価</a:t>
                      </a:r>
                      <a:r>
                        <a:rPr kumimoji="1" lang="ja-JP" altLang="en-US" sz="800" b="0" i="0" baseline="0">
                          <a:solidFill>
                            <a:schemeClr val="bg1"/>
                          </a:solidFill>
                          <a:latin typeface="游明朝" panose="02020400000000000000" pitchFamily="18" charset="-128"/>
                          <a:ea typeface="游明朝" panose="02020400000000000000" pitchFamily="18" charset="-128"/>
                          <a:cs typeface="Yu Mincho" charset="-128"/>
                        </a:rPr>
                        <a:t>（税抜き）</a:t>
                      </a:r>
                      <a:r>
                        <a:rPr kumimoji="1" lang="en-US" altLang="ja-JP" sz="800" b="0" i="0" baseline="0" dirty="0">
                          <a:solidFill>
                            <a:schemeClr val="bg1"/>
                          </a:solidFill>
                          <a:latin typeface="游明朝" panose="02020400000000000000" pitchFamily="18" charset="-128"/>
                          <a:ea typeface="游明朝" panose="02020400000000000000" pitchFamily="18" charset="-128"/>
                          <a:cs typeface="Yu Mincho" charset="-128"/>
                        </a:rPr>
                        <a:t> </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オールターゲット　</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@60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円</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料金は手数料が含まれたグロス金額です</a:t>
                      </a: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5403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配布個数</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10,000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個</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454030">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配布期間</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10,000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個 配布あたり</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 2</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週間</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550548">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枠数</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各週 </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枠</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空き枠状況は営業担当までお問合せください</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62491" name="テキスト ボックス 13">
            <a:extLst>
              <a:ext uri="{FF2B5EF4-FFF2-40B4-BE49-F238E27FC236}">
                <a16:creationId xmlns:a16="http://schemas.microsoft.com/office/drawing/2014/main" id="{F920195A-311F-44DB-B435-1191DC8E8559}"/>
              </a:ext>
            </a:extLst>
          </p:cNvPr>
          <p:cNvSpPr txBox="1">
            <a:spLocks noChangeArrowheads="1"/>
          </p:cNvSpPr>
          <p:nvPr/>
        </p:nvSpPr>
        <p:spPr bwMode="auto">
          <a:xfrm>
            <a:off x="5454650" y="2476500"/>
            <a:ext cx="45593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 納品規定</a:t>
            </a:r>
            <a:endParaRPr lang="en-US" altLang="ja-JP"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・営業所のキャパシティに鑑みて、</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営業所あたり</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週間に</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個までの納品といたします（</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10,000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個配布の場合は</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2</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営業所に</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個ずつの納品となります）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・配布開始</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営業日前までに配布物を指定の営業所までお送りください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・アッセンブリはできませんので、指定場所にサンプリングできる状態で納品ください。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注意事項</a:t>
            </a:r>
            <a:endParaRPr lang="en-US" altLang="ja-JP"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配信期間によっては</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10,000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個以上の配布も可能ですので、詳しくは担当営業にお問い合わせください。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・運行に支障の無い範囲でサンプリングを実施致します。場合によっては配布数に満たない場合もござ</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      </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いますのでご了承ください</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返金なし、製品は弊社負担にて廃棄</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a:t>
            </a: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・男性、女性以外のターゲティングはできません。</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・配送費は広告主様負担にてお願いいたします。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に関して当社が第三者よりクレーム、請求等を受けた場合、広告主様の責任および費用において、当該クレーム、請求等に対応するものとします。また、配布物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社会的要因により配布物が当社の裁量において不適切とみなされる事情が発生した場合、車内サンプリングの履行契約が成立した後またはサンプリングが開始された後においても、当社の裁量において、広告主様に対する債務不履行責任、損害賠償責任等の一切の法的責任を負うことなく、広告主様より受注しております。サンプリング業務の全部または一部の掲載を直ちに停止、中断、または中止できるものとします。</a:t>
            </a:r>
            <a:endParaRPr kumimoji="1"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2" name="テキスト ボックス 13">
            <a:extLst>
              <a:ext uri="{FF2B5EF4-FFF2-40B4-BE49-F238E27FC236}">
                <a16:creationId xmlns:a16="http://schemas.microsoft.com/office/drawing/2014/main" id="{9034D52C-4214-4484-B38C-1922728C3969}"/>
              </a:ext>
            </a:extLst>
          </p:cNvPr>
          <p:cNvSpPr txBox="1">
            <a:spLocks noChangeArrowheads="1"/>
          </p:cNvSpPr>
          <p:nvPr/>
        </p:nvSpPr>
        <p:spPr bwMode="auto">
          <a:xfrm>
            <a:off x="5456238" y="1019175"/>
            <a:ext cx="27241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NG</a:t>
            </a:r>
            <a:r>
              <a:rPr kumimoji="1" lang="ja-JP" altLang="en-US"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a:t>
            </a:r>
            <a:endParaRPr kumimoji="1" lang="en-US" altLang="ja-JP"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・チラシ</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・パンフレット</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・ティッシュ</a:t>
            </a:r>
            <a:endParaRPr kumimoji="1"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・ノベルティ類</a:t>
            </a:r>
            <a:endParaRPr kumimoji="1"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・冷蔵保存が必要な食品、飲料</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・車内美化に影響を与える食品</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 </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（ポテトチップスなど）</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3" name="テキスト ボックス 13">
            <a:extLst>
              <a:ext uri="{FF2B5EF4-FFF2-40B4-BE49-F238E27FC236}">
                <a16:creationId xmlns:a16="http://schemas.microsoft.com/office/drawing/2014/main" id="{81B59E51-42B5-421A-A8FA-4FB530F5ADA3}"/>
              </a:ext>
            </a:extLst>
          </p:cNvPr>
          <p:cNvSpPr txBox="1">
            <a:spLocks noChangeArrowheads="1"/>
          </p:cNvSpPr>
          <p:nvPr/>
        </p:nvSpPr>
        <p:spPr bwMode="auto">
          <a:xfrm>
            <a:off x="7035800" y="1227138"/>
            <a:ext cx="272415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・酒類、アルコール飲料（ノンアルコール飲料含む）</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・においが強いもの</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・容積が著しく大きいもの（都度ご相談ください）</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・医薬品、医薬部外品</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・たばこ、電子たばこ（</a:t>
            </a:r>
            <a:r>
              <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VAPER</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含む）</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・その他弊社が</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不可と判断したもの</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4" name="正方形/長方形 8">
            <a:extLst>
              <a:ext uri="{FF2B5EF4-FFF2-40B4-BE49-F238E27FC236}">
                <a16:creationId xmlns:a16="http://schemas.microsoft.com/office/drawing/2014/main" id="{1DAF5A7B-89D5-46AB-82B8-DCADF4176A9D}"/>
              </a:ext>
            </a:extLst>
          </p:cNvPr>
          <p:cNvSpPr>
            <a:spLocks noChangeArrowheads="1"/>
          </p:cNvSpPr>
          <p:nvPr/>
        </p:nvSpPr>
        <p:spPr bwMode="auto">
          <a:xfrm>
            <a:off x="468313" y="306388"/>
            <a:ext cx="7485062"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ja-JP" sz="1300" b="1">
                <a:solidFill>
                  <a:srgbClr val="595959"/>
                </a:solidFill>
                <a:latin typeface="游明朝 Demibold" panose="02020600000000000000" pitchFamily="18" charset="-128"/>
                <a:ea typeface="游明朝 Demibold" panose="02020600000000000000" pitchFamily="18" charset="-128"/>
              </a:rPr>
              <a:t>Tokyo Prime </a:t>
            </a:r>
            <a:r>
              <a:rPr lang="ja-JP" altLang="en-US" sz="1300" b="1">
                <a:solidFill>
                  <a:srgbClr val="595959"/>
                </a:solidFill>
                <a:latin typeface="游明朝 Demibold" panose="02020600000000000000" pitchFamily="18" charset="-128"/>
                <a:ea typeface="游明朝 Demibold" panose="02020600000000000000" pitchFamily="18" charset="-128"/>
              </a:rPr>
              <a:t>での広告掲載と同時に、格式があり高級感のある日本交通のタクシー車内で</a:t>
            </a:r>
            <a:endParaRPr lang="en-US" altLang="ja-JP" sz="1300" b="1">
              <a:solidFill>
                <a:srgbClr val="595959"/>
              </a:solidFill>
              <a:latin typeface="游明朝 Demibold" panose="02020600000000000000" pitchFamily="18" charset="-128"/>
              <a:ea typeface="游明朝 Demibold" panose="02020600000000000000" pitchFamily="18" charset="-128"/>
            </a:endParaRP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商品をサンプリングできるメニューです。</a:t>
            </a:r>
          </a:p>
        </p:txBody>
      </p:sp>
      <p:sp>
        <p:nvSpPr>
          <p:cNvPr id="62495" name="タイトル 2">
            <a:extLst>
              <a:ext uri="{FF2B5EF4-FFF2-40B4-BE49-F238E27FC236}">
                <a16:creationId xmlns:a16="http://schemas.microsoft.com/office/drawing/2014/main" id="{32DF6381-8A23-4F85-9088-1E8537510BAB}"/>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タクシー車内サンプリング オプション</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nvGraphicFramePr>
        <p:xfrm>
          <a:off x="773113" y="1354138"/>
          <a:ext cx="9148762" cy="5665786"/>
        </p:xfrm>
        <a:graphic>
          <a:graphicData uri="http://schemas.openxmlformats.org/drawingml/2006/table">
            <a:tbl>
              <a:tblPr/>
              <a:tblGrid>
                <a:gridCol w="2317303">
                  <a:extLst>
                    <a:ext uri="{9D8B030D-6E8A-4147-A177-3AD203B41FA5}">
                      <a16:colId xmlns:a16="http://schemas.microsoft.com/office/drawing/2014/main" val="20000"/>
                    </a:ext>
                  </a:extLst>
                </a:gridCol>
                <a:gridCol w="1082154">
                  <a:extLst>
                    <a:ext uri="{9D8B030D-6E8A-4147-A177-3AD203B41FA5}">
                      <a16:colId xmlns:a16="http://schemas.microsoft.com/office/drawing/2014/main" val="20001"/>
                    </a:ext>
                  </a:extLst>
                </a:gridCol>
                <a:gridCol w="2639564">
                  <a:extLst>
                    <a:ext uri="{9D8B030D-6E8A-4147-A177-3AD203B41FA5}">
                      <a16:colId xmlns:a16="http://schemas.microsoft.com/office/drawing/2014/main" val="20002"/>
                    </a:ext>
                  </a:extLst>
                </a:gridCol>
                <a:gridCol w="3109741">
                  <a:extLst>
                    <a:ext uri="{9D8B030D-6E8A-4147-A177-3AD203B41FA5}">
                      <a16:colId xmlns:a16="http://schemas.microsoft.com/office/drawing/2014/main" val="20003"/>
                    </a:ext>
                  </a:extLst>
                </a:gridCol>
              </a:tblGrid>
              <a:tr h="43369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81315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設置台数、展開都市</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P.6</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都市</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30,000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10,500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都市：仙台、広島が追加</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50,000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19,000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1"/>
                  </a:ext>
                </a:extLst>
              </a:tr>
              <a:tr h="76691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オリジナルコンテンツの</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配信開始</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P.14</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Tokyo Prime Voice</a:t>
                      </a: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Tokyo Prime News</a:t>
                      </a: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more 1 meter</a:t>
                      </a: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ja-JP" altLang="en-US" sz="1100" b="0" i="0" u="none" strike="noStrike" cap="none" normalizeH="0" baseline="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上記オリジナルコンテンツの配信を開始</a:t>
                      </a:r>
                      <a:endPar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2"/>
                  </a:ext>
                </a:extLst>
              </a:tr>
              <a:tr h="67523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枠構成</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P.19</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全配信メニューをデフォルト表記</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HALF</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メニューをデフォルトに変更</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3"/>
                  </a:ext>
                </a:extLst>
              </a:tr>
              <a:tr h="67523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全国配信メニュー料金表</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P.20</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全メニュー価格、想定表示回数を改定</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4"/>
                  </a:ext>
                </a:extLst>
              </a:tr>
              <a:tr h="81315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 </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の</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掲載規定変更</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P.21</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コンテンツ枠に日経電子版の記事を</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配信</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日経電子版の記事配信が終了</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タイアップ広告と動画広告をセット掲載</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できる枠に変更</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5"/>
                  </a:ext>
                </a:extLst>
              </a:tr>
              <a:tr h="675237">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新メニュー</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P.23-26</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広告掲載と制作のセットメニューを追加</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6"/>
                  </a:ext>
                </a:extLst>
              </a:tr>
              <a:tr h="813156">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地方限定配信メニュー</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P.27</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大阪、京都、神戸は合算して配信</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枠数は各エリア</a:t>
                      </a: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4</a:t>
                      </a: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大阪、京都、神戸を独立して配信可能に</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枠数を各エリア</a:t>
                      </a: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枠に変更</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神奈川、大阪、京都、神戸の台数が増加</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7"/>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a:solidFill>
                  <a:srgbClr val="595959"/>
                </a:solidFill>
                <a:latin typeface="游明朝" panose="02020400000000000000" pitchFamily="18" charset="-128"/>
                <a:ea typeface="游明朝" panose="02020400000000000000" pitchFamily="18" charset="-128"/>
              </a:rPr>
              <a:t>2020</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a:solidFill>
                  <a:srgbClr val="595959"/>
                </a:solidFill>
                <a:latin typeface="游明朝" panose="02020400000000000000" pitchFamily="18" charset="-128"/>
                <a:ea typeface="游明朝" panose="02020400000000000000" pitchFamily="18" charset="-128"/>
              </a:rPr>
              <a:t>10</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a:solidFill>
                  <a:srgbClr val="595959"/>
                </a:solidFill>
                <a:latin typeface="游明朝" panose="02020400000000000000" pitchFamily="18" charset="-128"/>
                <a:ea typeface="游明朝" panose="02020400000000000000" pitchFamily="18" charset="-128"/>
              </a:rPr>
              <a:t>- 2020</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a:solidFill>
                  <a:srgbClr val="595959"/>
                </a:solidFill>
                <a:latin typeface="游明朝" panose="02020400000000000000" pitchFamily="18" charset="-128"/>
                <a:ea typeface="游明朝" panose="02020400000000000000" pitchFamily="18" charset="-128"/>
              </a:rPr>
              <a:t>12</a:t>
            </a:r>
            <a:r>
              <a:rPr lang="ja-JP" altLang="en-US" sz="1200">
                <a:solidFill>
                  <a:srgbClr val="595959"/>
                </a:solidFill>
                <a:latin typeface="游明朝" panose="02020400000000000000" pitchFamily="18" charset="-128"/>
                <a:ea typeface="游明朝" panose="02020400000000000000" pitchFamily="18" charset="-128"/>
              </a:rPr>
              <a:t>月</a:t>
            </a:r>
          </a:p>
        </p:txBody>
      </p:sp>
      <p:sp>
        <p:nvSpPr>
          <p:cNvPr id="11315" name="スライド番号プレースホルダー 4">
            <a:extLst>
              <a:ext uri="{FF2B5EF4-FFF2-40B4-BE49-F238E27FC236}">
                <a16:creationId xmlns:a16="http://schemas.microsoft.com/office/drawing/2014/main" id="{C4E3126E-6473-4577-8813-D059FF335D9A}"/>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92770E31-6D22-48C0-A295-0CC4A17D3FDD}" type="slidenum">
              <a:rPr kumimoji="1" lang="ja-JP" altLang="en-US" sz="1000">
                <a:latin typeface="游明朝" panose="02020400000000000000" pitchFamily="18" charset="-128"/>
                <a:ea typeface="游明朝" panose="02020400000000000000" pitchFamily="18" charset="-128"/>
                <a:cs typeface="HG明朝B" panose="02020809000000000000" pitchFamily="17" charset="-128"/>
              </a:rPr>
              <a:pPr algn="r" eaLnBrk="1" hangingPunct="1"/>
              <a:t>3</a:t>
            </a:fld>
            <a:endParaRPr kumimoji="1" lang="ja-JP" altLang="en-US" sz="1000">
              <a:latin typeface="游明朝" panose="02020400000000000000" pitchFamily="18" charset="-128"/>
              <a:ea typeface="游明朝" panose="02020400000000000000" pitchFamily="18" charset="-128"/>
              <a:cs typeface="HG明朝B" panose="02020809000000000000" pitchFamily="17"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図 5">
            <a:extLst>
              <a:ext uri="{FF2B5EF4-FFF2-40B4-BE49-F238E27FC236}">
                <a16:creationId xmlns:a16="http://schemas.microsoft.com/office/drawing/2014/main" id="{4F6EDCA9-4835-46AE-9176-D4B09FF7E6F6}"/>
              </a:ext>
            </a:extLst>
          </p:cNvPr>
          <p:cNvSpPr>
            <a:spLocks noChangeAspect="1" noChangeArrowheads="1"/>
          </p:cNvSpPr>
          <p:nvPr/>
        </p:nvSpPr>
        <p:spPr bwMode="auto">
          <a:xfrm>
            <a:off x="-744538" y="-171450"/>
            <a:ext cx="10388601"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37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グロス</a:t>
            </a:r>
            <a:r>
              <a:rPr lang="en-US" altLang="ja-JP" dirty="0">
                <a:solidFill>
                  <a:srgbClr val="7F7F7F"/>
                </a:solidFill>
                <a:latin typeface="游明朝" panose="02020400000000000000" pitchFamily="18" charset="-128"/>
                <a:ea typeface="游明朝" panose="02020400000000000000" pitchFamily="18" charset="-128"/>
              </a:rPr>
              <a:t>1,000</a:t>
            </a:r>
            <a:r>
              <a:rPr lang="ja-JP" altLang="en-US" dirty="0">
                <a:solidFill>
                  <a:srgbClr val="7F7F7F"/>
                </a:solidFill>
                <a:latin typeface="游明朝" panose="02020400000000000000" pitchFamily="18" charset="-128"/>
                <a:ea typeface="游明朝" panose="02020400000000000000" pitchFamily="18" charset="-128"/>
              </a:rPr>
              <a:t>万円以上（</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回</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latin typeface="游明朝 Demibold" panose="02020600000000000000" pitchFamily="18" charset="-128"/>
                <a:ea typeface="游明朝 Demibold" panose="02020600000000000000" pitchFamily="18" charset="-128"/>
              </a:rPr>
              <a:t>広告効果検証オプション</a:t>
            </a:r>
          </a:p>
        </p:txBody>
      </p:sp>
      <p:sp>
        <p:nvSpPr>
          <p:cNvPr id="63498" name="図 5">
            <a:extLst>
              <a:ext uri="{FF2B5EF4-FFF2-40B4-BE49-F238E27FC236}">
                <a16:creationId xmlns:a16="http://schemas.microsoft.com/office/drawing/2014/main" id="{C4929348-B040-4CE1-99A3-BAAC8062162F}"/>
              </a:ext>
            </a:extLst>
          </p:cNvPr>
          <p:cNvSpPr>
            <a:spLocks noChangeAspect="1" noChangeArrowheads="1"/>
          </p:cNvSpPr>
          <p:nvPr/>
        </p:nvSpPr>
        <p:spPr bwMode="auto">
          <a:xfrm>
            <a:off x="-592138" y="-166688"/>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63499" name="図 5">
            <a:extLst>
              <a:ext uri="{FF2B5EF4-FFF2-40B4-BE49-F238E27FC236}">
                <a16:creationId xmlns:a16="http://schemas.microsoft.com/office/drawing/2014/main" id="{00FD2DA3-34BD-4380-9837-3607F1817399}"/>
              </a:ext>
            </a:extLst>
          </p:cNvPr>
          <p:cNvSpPr>
            <a:spLocks noChangeAspect="1" noChangeArrowheads="1"/>
          </p:cNvSpPr>
          <p:nvPr/>
        </p:nvSpPr>
        <p:spPr bwMode="auto">
          <a:xfrm>
            <a:off x="-439738" y="-182563"/>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63500" name="図 3">
            <a:extLst>
              <a:ext uri="{FF2B5EF4-FFF2-40B4-BE49-F238E27FC236}">
                <a16:creationId xmlns:a16="http://schemas.microsoft.com/office/drawing/2014/main" id="{3410F7CE-89BB-4651-9CFF-4C2D1111B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38" y="-185738"/>
            <a:ext cx="10388601" cy="469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各種仕様 </a:t>
            </a:r>
            <a:r>
              <a:rPr lang="en-US" altLang="ja-JP">
                <a:latin typeface="游明朝" panose="02020400000000000000" pitchFamily="18" charset="-128"/>
                <a:ea typeface="游明朝" panose="02020400000000000000" pitchFamily="18" charset="-128"/>
              </a:rPr>
              <a:t>/ </a:t>
            </a:r>
            <a:r>
              <a:rPr lang="ja-JP" altLang="en-US">
                <a:latin typeface="游明朝" panose="02020400000000000000" pitchFamily="18" charset="-128"/>
                <a:ea typeface="游明朝" panose="02020400000000000000" pitchFamily="18" charset="-128"/>
              </a:rPr>
              <a:t>申込の流れ</a:t>
            </a:r>
          </a:p>
        </p:txBody>
      </p:sp>
      <p:grpSp>
        <p:nvGrpSpPr>
          <p:cNvPr id="64516" name="グループ化 3">
            <a:extLst>
              <a:ext uri="{FF2B5EF4-FFF2-40B4-BE49-F238E27FC236}">
                <a16:creationId xmlns:a16="http://schemas.microsoft.com/office/drawing/2014/main" id="{DFF83883-6A58-44D8-A29E-7AE7E3F121C6}"/>
              </a:ext>
            </a:extLst>
          </p:cNvPr>
          <p:cNvGrpSpPr>
            <a:grpSpLocks/>
          </p:cNvGrpSpPr>
          <p:nvPr/>
        </p:nvGrpSpPr>
        <p:grpSpPr bwMode="auto">
          <a:xfrm>
            <a:off x="177800" y="2006600"/>
            <a:ext cx="215900" cy="3451225"/>
            <a:chOff x="122410" y="1831975"/>
            <a:chExt cx="215761" cy="3451227"/>
          </a:xfrm>
        </p:grpSpPr>
        <p:sp>
          <p:nvSpPr>
            <p:cNvPr id="11" name="テキスト ボックス 10">
              <a:extLst>
                <a:ext uri="{FF2B5EF4-FFF2-40B4-BE49-F238E27FC236}">
                  <a16:creationId xmlns:a16="http://schemas.microsoft.com/office/drawing/2014/main" id="{CEA3A65C-51E6-4134-9863-CE1AD1A28AC2}"/>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12" name="テキスト ボックス 11">
              <a:extLst>
                <a:ext uri="{FF2B5EF4-FFF2-40B4-BE49-F238E27FC236}">
                  <a16:creationId xmlns:a16="http://schemas.microsoft.com/office/drawing/2014/main" id="{AFECBAF4-E984-47F6-BADB-5DD347FCE63C}"/>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13" name="テキスト ボックス 12">
              <a:extLst>
                <a:ext uri="{FF2B5EF4-FFF2-40B4-BE49-F238E27FC236}">
                  <a16:creationId xmlns:a16="http://schemas.microsoft.com/office/drawing/2014/main" id="{82357D71-9E76-44E8-B7DD-E8FFD9E4F33E}"/>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66563" name="図 1">
            <a:extLst>
              <a:ext uri="{FF2B5EF4-FFF2-40B4-BE49-F238E27FC236}">
                <a16:creationId xmlns:a16="http://schemas.microsoft.com/office/drawing/2014/main" id="{533747BA-FC28-44AC-9649-AC104C0BF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5263" y="874713"/>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図 3">
            <a:extLst>
              <a:ext uri="{FF2B5EF4-FFF2-40B4-BE49-F238E27FC236}">
                <a16:creationId xmlns:a16="http://schemas.microsoft.com/office/drawing/2014/main" id="{0D975932-8F4A-438F-85D2-7198BF1804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288" y="933450"/>
            <a:ext cx="5230812"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48" name="正方形/長方形 50">
            <a:extLst>
              <a:ext uri="{FF2B5EF4-FFF2-40B4-BE49-F238E27FC236}">
                <a16:creationId xmlns:a16="http://schemas.microsoft.com/office/drawing/2014/main" id="{260719F8-6AF5-4290-B9CF-8C3C3D3584D9}"/>
              </a:ext>
            </a:extLst>
          </p:cNvPr>
          <p:cNvSpPr/>
          <p:nvPr/>
        </p:nvSpPr>
        <p:spPr>
          <a:xfrm>
            <a:off x="773113" y="94456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4275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dirty="0">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dirty="0">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dirty="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dirty="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dirty="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840288" y="3836988"/>
            <a:ext cx="1219200"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5986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19129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4371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3177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grpSp>
        <p:nvGrpSpPr>
          <p:cNvPr id="66586" name="グループ化 1">
            <a:extLst>
              <a:ext uri="{FF2B5EF4-FFF2-40B4-BE49-F238E27FC236}">
                <a16:creationId xmlns:a16="http://schemas.microsoft.com/office/drawing/2014/main" id="{442BC35E-BED4-4727-9F34-7AC8BA5210BD}"/>
              </a:ext>
            </a:extLst>
          </p:cNvPr>
          <p:cNvGrpSpPr>
            <a:grpSpLocks/>
          </p:cNvGrpSpPr>
          <p:nvPr/>
        </p:nvGrpSpPr>
        <p:grpSpPr bwMode="auto">
          <a:xfrm>
            <a:off x="7815263" y="3079750"/>
            <a:ext cx="2314575" cy="1444625"/>
            <a:chOff x="7815263" y="2945191"/>
            <a:chExt cx="2314120" cy="1444219"/>
          </a:xfrm>
        </p:grpSpPr>
        <p:pic>
          <p:nvPicPr>
            <p:cNvPr id="66589" name="図 29">
              <a:extLst>
                <a:ext uri="{FF2B5EF4-FFF2-40B4-BE49-F238E27FC236}">
                  <a16:creationId xmlns:a16="http://schemas.microsoft.com/office/drawing/2014/main" id="{28EB08FD-4441-4660-82EF-F6621E5B0B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0" name="Picture 4" descr="https://i.gyazo.com/3afd60f5b263a9deee16ae65ca9d29a5.jpg">
              <a:extLst>
                <a:ext uri="{FF2B5EF4-FFF2-40B4-BE49-F238E27FC236}">
                  <a16:creationId xmlns:a16="http://schemas.microsoft.com/office/drawing/2014/main" id="{73E81ABA-0550-4385-A9C8-B8AB3F1006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画面構成と動作の仕様</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1">
            <a:extLst>
              <a:ext uri="{FF2B5EF4-FFF2-40B4-BE49-F238E27FC236}">
                <a16:creationId xmlns:a16="http://schemas.microsoft.com/office/drawing/2014/main" id="{E5C7BD89-DBFF-473D-8C8A-1FF9AC81AD20}"/>
              </a:ext>
            </a:extLst>
          </p:cNvPr>
          <p:cNvSpPr/>
          <p:nvPr/>
        </p:nvSpPr>
        <p:spPr>
          <a:xfrm>
            <a:off x="1189038" y="4267200"/>
            <a:ext cx="2670175" cy="554038"/>
          </a:xfrm>
          <a:prstGeom prst="rect">
            <a:avLst/>
          </a:prstGeom>
        </p:spPr>
        <p:txBody>
          <a:bodyPr>
            <a:spAutoFit/>
          </a:bodyPr>
          <a:lstStyle/>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ビジネスニュース</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ライフ・スタイル</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68611" name="Text Box 7">
            <a:extLst>
              <a:ext uri="{FF2B5EF4-FFF2-40B4-BE49-F238E27FC236}">
                <a16:creationId xmlns:a16="http://schemas.microsoft.com/office/drawing/2014/main" id="{9A78842A-587C-4EA7-BF94-8F4F45D63846}"/>
              </a:ext>
            </a:extLst>
          </p:cNvPr>
          <p:cNvSpPr txBox="1">
            <a:spLocks noChangeArrowheads="1"/>
          </p:cNvSpPr>
          <p:nvPr/>
        </p:nvSpPr>
        <p:spPr bwMode="auto">
          <a:xfrm>
            <a:off x="6962775" y="3895725"/>
            <a:ext cx="901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Bef>
                <a:spcPct val="50000"/>
              </a:spcBef>
            </a:pPr>
            <a:r>
              <a:rPr lang="ja-JP" altLang="en-US" sz="1400" b="1">
                <a:solidFill>
                  <a:srgbClr val="595959"/>
                </a:solidFill>
                <a:latin typeface="游明朝" panose="02020400000000000000" pitchFamily="18" charset="-128"/>
                <a:ea typeface="游明朝" panose="02020400000000000000" pitchFamily="18" charset="-128"/>
              </a:rPr>
              <a:t>自社広告</a:t>
            </a:r>
          </a:p>
        </p:txBody>
      </p:sp>
      <p:sp>
        <p:nvSpPr>
          <p:cNvPr id="74758" name="正方形/長方形 13">
            <a:extLst>
              <a:ext uri="{FF2B5EF4-FFF2-40B4-BE49-F238E27FC236}">
                <a16:creationId xmlns:a16="http://schemas.microsoft.com/office/drawing/2014/main" id="{9DF4CDBF-D8A1-4DBC-A934-CD73EC8CEF5A}"/>
              </a:ext>
            </a:extLst>
          </p:cNvPr>
          <p:cNvSpPr>
            <a:spLocks noChangeArrowheads="1"/>
          </p:cNvSpPr>
          <p:nvPr/>
        </p:nvSpPr>
        <p:spPr bwMode="auto">
          <a:xfrm>
            <a:off x="6515100" y="4297363"/>
            <a:ext cx="3624263" cy="554037"/>
          </a:xfrm>
          <a:prstGeom prst="rect">
            <a:avLst/>
          </a:prstGeom>
          <a:noFill/>
          <a:ln>
            <a:noFill/>
          </a:ln>
        </p:spPr>
        <p:txBody>
          <a:bodyPr>
            <a:spAutoFit/>
          </a:bodyPr>
          <a:lstStyle>
            <a:lvl1pPr marL="342900" indent="-342900">
              <a:defRPr>
                <a:solidFill>
                  <a:schemeClr val="tx1"/>
                </a:solidFill>
                <a:latin typeface="Cambria" panose="02040503050406030204" pitchFamily="18" charset="0"/>
              </a:defRPr>
            </a:lvl1pPr>
            <a:lvl2pPr marL="685800" indent="-22860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marL="457200" lvl="1" indent="0" eaLnBrk="1" hangingPunct="1">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JapanTaxi Wallet</a:t>
            </a:r>
          </a:p>
          <a:p>
            <a:pPr marL="457200" lvl="1" indent="0" eaLnBrk="1" hangingPunct="1">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JapanTaxi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タブレット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marL="457200" lvl="1" indent="0" eaLnBrk="1" hangingPunct="1">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タクシー会社自社広告</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0" name="正方形/長方形 1">
            <a:extLst>
              <a:ext uri="{FF2B5EF4-FFF2-40B4-BE49-F238E27FC236}">
                <a16:creationId xmlns:a16="http://schemas.microsoft.com/office/drawing/2014/main" id="{D45B78D0-C746-4953-9F50-F705E1F688D1}"/>
              </a:ext>
            </a:extLst>
          </p:cNvPr>
          <p:cNvSpPr/>
          <p:nvPr/>
        </p:nvSpPr>
        <p:spPr>
          <a:xfrm>
            <a:off x="2341563" y="4275138"/>
            <a:ext cx="3625850" cy="1477962"/>
          </a:xfrm>
          <a:prstGeom prst="rect">
            <a:avLst/>
          </a:prstGeom>
        </p:spPr>
        <p:txBody>
          <a:bodyPr>
            <a:spAutoFit/>
          </a:bodyPr>
          <a:lstStyle/>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Forbes JAPAN</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Fasu</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Discover Japan</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HILLS LIFE DAILY</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GINZA SIX</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エディターズ</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Tokyo Prime Voice</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Tokyo Prime News</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More 1 Meter </a:t>
            </a:r>
          </a:p>
        </p:txBody>
      </p:sp>
      <p:grpSp>
        <p:nvGrpSpPr>
          <p:cNvPr id="68614" name="グループ化 2">
            <a:extLst>
              <a:ext uri="{FF2B5EF4-FFF2-40B4-BE49-F238E27FC236}">
                <a16:creationId xmlns:a16="http://schemas.microsoft.com/office/drawing/2014/main" id="{1AC3D87E-D9D5-4868-96AC-174423174171}"/>
              </a:ext>
            </a:extLst>
          </p:cNvPr>
          <p:cNvGrpSpPr>
            <a:grpSpLocks/>
          </p:cNvGrpSpPr>
          <p:nvPr/>
        </p:nvGrpSpPr>
        <p:grpSpPr bwMode="auto">
          <a:xfrm>
            <a:off x="560388" y="215900"/>
            <a:ext cx="9574212" cy="3563938"/>
            <a:chOff x="560055" y="420712"/>
            <a:chExt cx="9574545" cy="3563938"/>
          </a:xfrm>
        </p:grpSpPr>
        <p:sp>
          <p:nvSpPr>
            <p:cNvPr id="16" name="正方形/長方形 15">
              <a:extLst>
                <a:ext uri="{FF2B5EF4-FFF2-40B4-BE49-F238E27FC236}">
                  <a16:creationId xmlns:a16="http://schemas.microsoft.com/office/drawing/2014/main" id="{578CCBD6-D5DC-4B27-893E-A84B816DE5FE}"/>
                </a:ext>
              </a:extLst>
            </p:cNvPr>
            <p:cNvSpPr/>
            <p:nvPr/>
          </p:nvSpPr>
          <p:spPr>
            <a:xfrm>
              <a:off x="560055" y="420712"/>
              <a:ext cx="9574545" cy="35639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68621" name="図 3">
              <a:extLst>
                <a:ext uri="{FF2B5EF4-FFF2-40B4-BE49-F238E27FC236}">
                  <a16:creationId xmlns:a16="http://schemas.microsoft.com/office/drawing/2014/main" id="{5AA49A8F-4726-4F48-ADD5-5AB314754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593" y="2266654"/>
              <a:ext cx="2721282" cy="15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図 2">
              <a:extLst>
                <a:ext uri="{FF2B5EF4-FFF2-40B4-BE49-F238E27FC236}">
                  <a16:creationId xmlns:a16="http://schemas.microsoft.com/office/drawing/2014/main" id="{3DD071E8-5BB2-4C25-A6F7-827468416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3481" y="2266653"/>
              <a:ext cx="2706411"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3" name="図 4">
              <a:extLst>
                <a:ext uri="{FF2B5EF4-FFF2-40B4-BE49-F238E27FC236}">
                  <a16:creationId xmlns:a16="http://schemas.microsoft.com/office/drawing/2014/main" id="{E46E6439-EDCF-4F88-B197-1084609E70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2657" y="2266654"/>
              <a:ext cx="2722563" cy="15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4" name="図 10">
              <a:extLst>
                <a:ext uri="{FF2B5EF4-FFF2-40B4-BE49-F238E27FC236}">
                  <a16:creationId xmlns:a16="http://schemas.microsoft.com/office/drawing/2014/main" id="{8DC65861-BD00-4308-AB41-7E516F0F36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0752" y="636385"/>
              <a:ext cx="2706411"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5" name="図 15">
              <a:extLst>
                <a:ext uri="{FF2B5EF4-FFF2-40B4-BE49-F238E27FC236}">
                  <a16:creationId xmlns:a16="http://schemas.microsoft.com/office/drawing/2014/main" id="{C5A242E0-F25B-4AE8-91CC-CFFC2FDE1C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4650" y="636385"/>
              <a:ext cx="2703107"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grpSp>
      <p:sp>
        <p:nvSpPr>
          <p:cNvPr id="68615" name="正方形/長方形 20">
            <a:extLst>
              <a:ext uri="{FF2B5EF4-FFF2-40B4-BE49-F238E27FC236}">
                <a16:creationId xmlns:a16="http://schemas.microsoft.com/office/drawing/2014/main" id="{1E5F65DE-397A-43C8-8D88-5C8EB8EF6BF7}"/>
              </a:ext>
            </a:extLst>
          </p:cNvPr>
          <p:cNvSpPr>
            <a:spLocks noChangeArrowheads="1"/>
          </p:cNvSpPr>
          <p:nvPr/>
        </p:nvSpPr>
        <p:spPr bwMode="auto">
          <a:xfrm>
            <a:off x="1654175" y="3883025"/>
            <a:ext cx="2327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panose="02020400000000000000" pitchFamily="18" charset="-128"/>
                <a:ea typeface="游明朝" panose="02020400000000000000" pitchFamily="18" charset="-128"/>
              </a:rPr>
              <a:t>コンテンツ </a:t>
            </a:r>
            <a:r>
              <a:rPr lang="en-US" altLang="ja-JP" sz="1400" b="1">
                <a:solidFill>
                  <a:srgbClr val="595959"/>
                </a:solidFill>
                <a:latin typeface="游明朝" panose="02020400000000000000" pitchFamily="18" charset="-128"/>
                <a:ea typeface="游明朝" panose="02020400000000000000" pitchFamily="18" charset="-128"/>
              </a:rPr>
              <a:t>(2020</a:t>
            </a:r>
            <a:r>
              <a:rPr lang="ja-JP" altLang="en-US" sz="1400" b="1">
                <a:solidFill>
                  <a:srgbClr val="595959"/>
                </a:solidFill>
                <a:latin typeface="游明朝" panose="02020400000000000000" pitchFamily="18" charset="-128"/>
                <a:ea typeface="游明朝" panose="02020400000000000000" pitchFamily="18" charset="-128"/>
              </a:rPr>
              <a:t>年</a:t>
            </a:r>
            <a:r>
              <a:rPr lang="en-US" altLang="ja-JP" sz="1400" b="1">
                <a:solidFill>
                  <a:srgbClr val="595959"/>
                </a:solidFill>
                <a:latin typeface="游明朝" panose="02020400000000000000" pitchFamily="18" charset="-128"/>
                <a:ea typeface="游明朝" panose="02020400000000000000" pitchFamily="18" charset="-128"/>
              </a:rPr>
              <a:t>10</a:t>
            </a:r>
            <a:r>
              <a:rPr lang="ja-JP" altLang="en-US" sz="1400" b="1">
                <a:solidFill>
                  <a:srgbClr val="595959"/>
                </a:solidFill>
                <a:latin typeface="游明朝" panose="02020400000000000000" pitchFamily="18" charset="-128"/>
                <a:ea typeface="游明朝" panose="02020400000000000000" pitchFamily="18" charset="-128"/>
              </a:rPr>
              <a:t>月</a:t>
            </a:r>
            <a:r>
              <a:rPr lang="en-US" altLang="ja-JP" sz="1400" b="1">
                <a:solidFill>
                  <a:srgbClr val="595959"/>
                </a:solidFill>
                <a:latin typeface="游明朝" panose="02020400000000000000" pitchFamily="18" charset="-128"/>
                <a:ea typeface="游明朝" panose="02020400000000000000" pitchFamily="18" charset="-128"/>
              </a:rPr>
              <a:t>)</a:t>
            </a:r>
            <a:endParaRPr lang="ja-JP" altLang="en-US" sz="1400" b="1">
              <a:solidFill>
                <a:srgbClr val="595959"/>
              </a:solidFill>
              <a:latin typeface="游明朝" panose="02020400000000000000" pitchFamily="18" charset="-128"/>
              <a:ea typeface="游明朝" panose="02020400000000000000" pitchFamily="18" charset="-128"/>
            </a:endParaRPr>
          </a:p>
        </p:txBody>
      </p:sp>
      <p:sp>
        <p:nvSpPr>
          <p:cNvPr id="22" name="正方形/長方形 1">
            <a:extLst>
              <a:ext uri="{FF2B5EF4-FFF2-40B4-BE49-F238E27FC236}">
                <a16:creationId xmlns:a16="http://schemas.microsoft.com/office/drawing/2014/main" id="{2F02C44C-1894-4040-9956-E23CAB0B933F}"/>
              </a:ext>
            </a:extLst>
          </p:cNvPr>
          <p:cNvSpPr/>
          <p:nvPr/>
        </p:nvSpPr>
        <p:spPr>
          <a:xfrm>
            <a:off x="3994150" y="4267200"/>
            <a:ext cx="2670175" cy="1476375"/>
          </a:xfrm>
          <a:prstGeom prst="rect">
            <a:avLst/>
          </a:prstGeom>
        </p:spPr>
        <p:txBody>
          <a:bodyPr>
            <a:spAutoFit/>
          </a:bodyPr>
          <a:lstStyle/>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ファッション　　</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ビューティ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　</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サイエンス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a:t>
            </a: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東京都心部ランドマーク画像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3" name="正方形/長方形 1">
            <a:extLst>
              <a:ext uri="{FF2B5EF4-FFF2-40B4-BE49-F238E27FC236}">
                <a16:creationId xmlns:a16="http://schemas.microsoft.com/office/drawing/2014/main" id="{BE1AE62D-5BB2-4CA9-A5C6-D03AB240FDB3}"/>
              </a:ext>
            </a:extLst>
          </p:cNvPr>
          <p:cNvSpPr/>
          <p:nvPr/>
        </p:nvSpPr>
        <p:spPr>
          <a:xfrm>
            <a:off x="4808538" y="4275138"/>
            <a:ext cx="3625850" cy="1169987"/>
          </a:xfrm>
          <a:prstGeom prst="rect">
            <a:avLst/>
          </a:prstGeom>
        </p:spPr>
        <p:txBody>
          <a:bodyPr>
            <a:spAutoFit/>
          </a:bodyPr>
          <a:lstStyle/>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SPUR.JP</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GQ</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WWD JAPAN.com</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MAQUIA ONLINE</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WIRED</a:t>
            </a:r>
          </a:p>
        </p:txBody>
      </p:sp>
      <p:sp>
        <p:nvSpPr>
          <p:cNvPr id="2" name="タイトル 1">
            <a:extLst>
              <a:ext uri="{FF2B5EF4-FFF2-40B4-BE49-F238E27FC236}">
                <a16:creationId xmlns:a16="http://schemas.microsoft.com/office/drawing/2014/main" id="{D82CA3FA-B294-402F-B31F-66ECAF9B07C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広告の合間に、都心のタクシー利用者にとって興味深いコンテンツを掲載しています。</a:t>
            </a:r>
          </a:p>
        </p:txBody>
      </p:sp>
      <p:sp>
        <p:nvSpPr>
          <p:cNvPr id="3" name="テキスト プレースホルダー 2">
            <a:extLst>
              <a:ext uri="{FF2B5EF4-FFF2-40B4-BE49-F238E27FC236}">
                <a16:creationId xmlns:a16="http://schemas.microsoft.com/office/drawing/2014/main" id="{5E5EE210-471D-4D29-8587-71A4606F2C76}"/>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コンテンツとして掲載される内容</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お申込み・入稿は掲載開始日の</a:t>
            </a:r>
            <a:r>
              <a:rPr kumimoji="1" lang="en-US" altLang="ja-JP" sz="80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仮押え・本申込みは「メールのみ有効」かつ「メール到着順」で枠決定させていただきます。</a:t>
            </a:r>
            <a:br>
              <a:rPr kumimoji="1" lang="en-US" altLang="ja-JP" sz="800">
                <a:solidFill>
                  <a:srgbClr val="595959"/>
                </a:solidFill>
                <a:latin typeface="游明朝" panose="02020400000000000000" pitchFamily="18" charset="-128"/>
                <a:ea typeface="游明朝" panose="02020400000000000000" pitchFamily="18" charset="-128"/>
              </a:rPr>
            </a:br>
            <a:r>
              <a:rPr kumimoji="1" lang="en-US" altLang="ja-JP" sz="800">
                <a:solidFill>
                  <a:srgbClr val="595959"/>
                </a:solidFill>
                <a:latin typeface="游明朝" panose="02020400000000000000" pitchFamily="18" charset="-128"/>
                <a:ea typeface="游明朝" panose="02020400000000000000" pitchFamily="18" charset="-128"/>
              </a:rPr>
              <a:t>CC</a:t>
            </a:r>
            <a:r>
              <a:rPr kumimoji="1" lang="ja-JP" altLang="en-US" sz="800">
                <a:solidFill>
                  <a:srgbClr val="595959"/>
                </a:solidFill>
                <a:latin typeface="游明朝" panose="02020400000000000000" pitchFamily="18" charset="-128"/>
                <a:ea typeface="游明朝" panose="02020400000000000000" pitchFamily="18" charset="-128"/>
              </a:rPr>
              <a:t>に</a:t>
            </a:r>
            <a:r>
              <a:rPr kumimoji="1" lang="en-US" altLang="ja-JP" sz="80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上記所定のメールアドレス</a:t>
            </a:r>
            <a:r>
              <a:rPr kumimoji="1" lang="en-US" altLang="ja-JP" sz="80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を必ず入れてください。</a:t>
            </a:r>
            <a:endParaRPr kumimoji="1" lang="en-US" altLang="ja-JP" sz="80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仮押え有効期間は「仮押えメール送信日を含めて</a:t>
            </a:r>
            <a:r>
              <a:rPr kumimoji="1" lang="en-US" altLang="ja-JP" sz="80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nvGraphicFramePr>
        <p:xfrm>
          <a:off x="1914525" y="942975"/>
          <a:ext cx="8004175" cy="5207000"/>
        </p:xfrm>
        <a:graphic>
          <a:graphicData uri="http://schemas.openxmlformats.org/drawingml/2006/table">
            <a:tbl>
              <a:tblPr/>
              <a:tblGrid>
                <a:gridCol w="1797050">
                  <a:extLst>
                    <a:ext uri="{9D8B030D-6E8A-4147-A177-3AD203B41FA5}">
                      <a16:colId xmlns:a16="http://schemas.microsoft.com/office/drawing/2014/main" val="20000"/>
                    </a:ext>
                  </a:extLst>
                </a:gridCol>
                <a:gridCol w="6207125">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仮押えが必要な場合、当社営業担当まで所定の申込方法にて、ご連絡ください。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有効期間は「仮押えメール送信日を含めて</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営業日以内」とし、最終日の</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17</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時に自動解放いたします。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同一広告主による</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回目以降の仮押さえは、有効期間を過ぎたことによる仮押さえの解除から</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申込にあたって、必ず事前にクリエイティブ考査が必要です。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クリエイティブ考査を通さず申込をいただいても受領することは出来ません。</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当社営業担当まで所定の申込方法にて、ご連絡ください。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までにフォーマットに沿ってご入稿ください。</a:t>
                      </a:r>
                      <a:endParaRPr kumimoji="1" lang="ja-JP" altLang="en-US" sz="7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25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order@tokyo-prime.jp</a:t>
              </a:r>
              <a:br>
                <a:rPr lang="en-US" altLang="ja-JP" sz="700">
                  <a:latin typeface="游明朝" panose="02020400000000000000" pitchFamily="18" charset="-128"/>
                  <a:ea typeface="游明朝" panose="02020400000000000000" pitchFamily="18" charset="-128"/>
                </a:rPr>
              </a:br>
              <a:r>
                <a:rPr lang="ja-JP" altLang="en-US" sz="700">
                  <a:latin typeface="游明朝" panose="02020400000000000000" pitchFamily="18" charset="-128"/>
                  <a:ea typeface="游明朝" panose="02020400000000000000" pitchFamily="18" charset="-128"/>
                </a:rPr>
                <a:t>期日</a:t>
              </a:r>
              <a:r>
                <a:rPr lang="en-US" altLang="ja-JP" sz="70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25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material@tokyo-prime.jp</a:t>
              </a:r>
              <a:br>
                <a:rPr lang="en-US" altLang="ja-JP" sz="700">
                  <a:latin typeface="游明朝" panose="02020400000000000000" pitchFamily="18" charset="-128"/>
                  <a:ea typeface="游明朝" panose="02020400000000000000" pitchFamily="18" charset="-128"/>
                </a:rPr>
              </a:br>
              <a:r>
                <a:rPr lang="ja-JP" altLang="en-US" sz="700">
                  <a:latin typeface="游明朝" panose="02020400000000000000" pitchFamily="18" charset="-128"/>
                  <a:ea typeface="游明朝" panose="02020400000000000000" pitchFamily="18" charset="-128"/>
                </a:rPr>
                <a:t>期日</a:t>
              </a:r>
              <a:r>
                <a:rPr lang="en-US" altLang="ja-JP" sz="70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3" name="正方形/長方形 57">
              <a:extLst>
                <a:ext uri="{FF2B5EF4-FFF2-40B4-BE49-F238E27FC236}">
                  <a16:creationId xmlns:a16="http://schemas.microsoft.com/office/drawing/2014/main" id="{E4A26BBB-A0C9-4FB0-B67C-11595C92092B}"/>
                </a:ext>
              </a:extLst>
            </p:cNvPr>
            <p:cNvSpPr>
              <a:spLocks noChangeArrowheads="1"/>
            </p:cNvSpPr>
            <p:nvPr/>
          </p:nvSpPr>
          <p:spPr bwMode="auto">
            <a:xfrm>
              <a:off x="1960701" y="2383543"/>
              <a:ext cx="1337625"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pre-order@tokyo-prime.jp</a:t>
              </a:r>
              <a:endParaRPr lang="ja-JP" altLang="en-US" sz="700">
                <a:latin typeface="游明朝" panose="02020400000000000000" pitchFamily="18" charset="-128"/>
                <a:ea typeface="游明朝" panose="02020400000000000000" pitchFamily="18" charset="-128"/>
              </a:endParaRPr>
            </a:p>
          </p:txBody>
        </p: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申し込みから掲載開始まで</a:t>
            </a:r>
          </a:p>
          <a:p>
            <a:pPr eaLnBrk="1" hangingPunct="1">
              <a:lnSpc>
                <a:spcPct val="90000"/>
              </a:lnSpc>
              <a:spcBef>
                <a:spcPts val="1100"/>
              </a:spcBef>
              <a:buFont typeface="Arial" panose="020B0604020202020204" pitchFamily="34" charset="0"/>
              <a:buNone/>
            </a:pPr>
            <a:endParaRPr kumimoji="1" lang="ja-JP" altLang="en-US" sz="2000" b="1">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グループ化 1">
            <a:extLst>
              <a:ext uri="{FF2B5EF4-FFF2-40B4-BE49-F238E27FC236}">
                <a16:creationId xmlns:a16="http://schemas.microsoft.com/office/drawing/2014/main" id="{2CBB19BF-5BEC-499A-8ED1-CBD9027054B1}"/>
              </a:ext>
            </a:extLst>
          </p:cNvPr>
          <p:cNvGrpSpPr>
            <a:grpSpLocks/>
          </p:cNvGrpSpPr>
          <p:nvPr/>
        </p:nvGrpSpPr>
        <p:grpSpPr bwMode="auto">
          <a:xfrm>
            <a:off x="469900" y="407988"/>
            <a:ext cx="9126538" cy="909637"/>
            <a:chOff x="700088" y="304629"/>
            <a:chExt cx="9127000" cy="910183"/>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700088" y="304629"/>
              <a:ext cx="3835594" cy="52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各種メールフォーマット</a:t>
              </a:r>
            </a:p>
          </p:txBody>
        </p:sp>
        <p:sp>
          <p:nvSpPr>
            <p:cNvPr id="71700" name="テキスト ボックス 11">
              <a:extLst>
                <a:ext uri="{FF2B5EF4-FFF2-40B4-BE49-F238E27FC236}">
                  <a16:creationId xmlns:a16="http://schemas.microsoft.com/office/drawing/2014/main" id="{D0FF5D24-166A-4440-875D-10D679B8FEA6}"/>
                </a:ext>
              </a:extLst>
            </p:cNvPr>
            <p:cNvSpPr txBox="1">
              <a:spLocks noChangeArrowheads="1"/>
            </p:cNvSpPr>
            <p:nvPr/>
          </p:nvSpPr>
          <p:spPr bwMode="auto">
            <a:xfrm>
              <a:off x="700088" y="660442"/>
              <a:ext cx="9127000" cy="55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以下のフォーマットにてご連絡ください。</a:t>
              </a:r>
            </a:p>
            <a:p>
              <a:pPr eaLnBrk="1" hangingPunct="1">
                <a:lnSpc>
                  <a:spcPct val="130000"/>
                </a:lnSpc>
              </a:pPr>
              <a:endParaRPr lang="ja-JP" altLang="en-US" sz="1200">
                <a:solidFill>
                  <a:srgbClr val="595959"/>
                </a:solidFill>
                <a:latin typeface="游明朝" panose="02020400000000000000" pitchFamily="18" charset="-128"/>
                <a:ea typeface="游明朝" panose="02020400000000000000" pitchFamily="18" charset="-128"/>
              </a:endParaRPr>
            </a:p>
          </p:txBody>
        </p:sp>
      </p:grpSp>
      <p:grpSp>
        <p:nvGrpSpPr>
          <p:cNvPr id="71683" name="グループ化 2">
            <a:extLst>
              <a:ext uri="{FF2B5EF4-FFF2-40B4-BE49-F238E27FC236}">
                <a16:creationId xmlns:a16="http://schemas.microsoft.com/office/drawing/2014/main" id="{C569F6C3-6433-4DAE-88AF-EA8E92F832B1}"/>
              </a:ext>
            </a:extLst>
          </p:cNvPr>
          <p:cNvGrpSpPr>
            <a:grpSpLocks/>
          </p:cNvGrpSpPr>
          <p:nvPr/>
        </p:nvGrpSpPr>
        <p:grpSpPr bwMode="auto">
          <a:xfrm>
            <a:off x="5432425" y="1403350"/>
            <a:ext cx="2211388" cy="4030663"/>
            <a:chOff x="5511800" y="1403350"/>
            <a:chExt cx="2211388" cy="4030663"/>
          </a:xfrm>
        </p:grpSpPr>
        <p:sp>
          <p:nvSpPr>
            <p:cNvPr id="76802" name="Rectangle 4">
              <a:extLst>
                <a:ext uri="{FF2B5EF4-FFF2-40B4-BE49-F238E27FC236}">
                  <a16:creationId xmlns:a16="http://schemas.microsoft.com/office/drawing/2014/main" id="{EDD5FF6B-D620-4AD8-A201-F206FA17BCDA}"/>
                </a:ext>
              </a:extLst>
            </p:cNvPr>
            <p:cNvSpPr>
              <a:spLocks noChangeArrowheads="1"/>
            </p:cNvSpPr>
            <p:nvPr/>
          </p:nvSpPr>
          <p:spPr bwMode="auto">
            <a:xfrm>
              <a:off x="5548313" y="17589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b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b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order@tokyo-prime.jp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お申込案件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・掲載期間：</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・メニュー名：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・保証形態：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・課金形態：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・表示単価：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・申込金額（グロス・税別）：</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・申込金額（ネット・税別）：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04" name="Text Box 7">
              <a:extLst>
                <a:ext uri="{FF2B5EF4-FFF2-40B4-BE49-F238E27FC236}">
                  <a16:creationId xmlns:a16="http://schemas.microsoft.com/office/drawing/2014/main" id="{44593D5D-5593-49AF-B509-63AA891230D7}"/>
                </a:ext>
              </a:extLst>
            </p:cNvPr>
            <p:cNvSpPr txBox="1">
              <a:spLocks noChangeArrowheads="1"/>
            </p:cNvSpPr>
            <p:nvPr/>
          </p:nvSpPr>
          <p:spPr bwMode="auto">
            <a:xfrm>
              <a:off x="5511800" y="5230813"/>
              <a:ext cx="2211388" cy="2032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6" name="Text Box 7">
              <a:extLst>
                <a:ext uri="{FF2B5EF4-FFF2-40B4-BE49-F238E27FC236}">
                  <a16:creationId xmlns:a16="http://schemas.microsoft.com/office/drawing/2014/main" id="{4AD536F0-FB86-42EB-B201-E73BA17F5C67}"/>
                </a:ext>
              </a:extLst>
            </p:cNvPr>
            <p:cNvSpPr txBox="1">
              <a:spLocks noChangeArrowheads="1"/>
            </p:cNvSpPr>
            <p:nvPr/>
          </p:nvSpPr>
          <p:spPr bwMode="auto">
            <a:xfrm>
              <a:off x="5519738" y="1403350"/>
              <a:ext cx="1284287" cy="341313"/>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申込</a:t>
              </a:r>
            </a:p>
          </p:txBody>
        </p:sp>
      </p:grpSp>
      <p:grpSp>
        <p:nvGrpSpPr>
          <p:cNvPr id="71684" name="グループ化 3">
            <a:extLst>
              <a:ext uri="{FF2B5EF4-FFF2-40B4-BE49-F238E27FC236}">
                <a16:creationId xmlns:a16="http://schemas.microsoft.com/office/drawing/2014/main" id="{1C827DE1-5932-4DAD-9207-E8FB0705FA0F}"/>
              </a:ext>
            </a:extLst>
          </p:cNvPr>
          <p:cNvGrpSpPr>
            <a:grpSpLocks/>
          </p:cNvGrpSpPr>
          <p:nvPr/>
        </p:nvGrpSpPr>
        <p:grpSpPr bwMode="auto">
          <a:xfrm>
            <a:off x="7750175" y="1403350"/>
            <a:ext cx="2101850" cy="4978400"/>
            <a:chOff x="7723188" y="1403350"/>
            <a:chExt cx="2101850" cy="4978400"/>
          </a:xfrm>
        </p:grpSpPr>
        <p:sp>
          <p:nvSpPr>
            <p:cNvPr id="76803" name="Rectangle 8">
              <a:extLst>
                <a:ext uri="{FF2B5EF4-FFF2-40B4-BE49-F238E27FC236}">
                  <a16:creationId xmlns:a16="http://schemas.microsoft.com/office/drawing/2014/main" id="{EACFC6DF-A08A-49A9-A436-68948D473627}"/>
                </a:ext>
              </a:extLst>
            </p:cNvPr>
            <p:cNvSpPr>
              <a:spLocks noChangeArrowheads="1"/>
            </p:cNvSpPr>
            <p:nvPr/>
          </p:nvSpPr>
          <p:spPr bwMode="auto">
            <a:xfrm>
              <a:off x="7748588" y="1758950"/>
              <a:ext cx="2076450" cy="4343400"/>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material@tokyo-prime.jp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・掲載期間：</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・メニュー名：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b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b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・入稿本数：</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・メイン動画：</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・詳細ボタンの有無：（有・無）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・ボタンタップ後の挙動：（自動生成二次元バーコード表示・詳細説明画像表示）</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zh-TW" altLang="en-US" sz="700">
                  <a:solidFill>
                    <a:schemeClr val="tx1">
                      <a:lumMod val="65000"/>
                      <a:lumOff val="35000"/>
                    </a:schemeClr>
                  </a:solidFill>
                  <a:latin typeface="游明朝" panose="02020400000000000000" pitchFamily="18" charset="-128"/>
                  <a:ea typeface="游明朝" panose="02020400000000000000" pitchFamily="18" charset="-128"/>
                </a:rPr>
                <a:t>詳細説明画像</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・二次元バーコード用テキスト・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・エンドキャップの有無：（有・無）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・エンドキャップ画像：</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723188" y="6159500"/>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23188" y="1403350"/>
              <a:ext cx="1196975"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a:t>
              </a:r>
            </a:p>
          </p:txBody>
        </p:sp>
      </p:grpSp>
      <p:grpSp>
        <p:nvGrpSpPr>
          <p:cNvPr id="71685" name="グループ化 1">
            <a:extLst>
              <a:ext uri="{FF2B5EF4-FFF2-40B4-BE49-F238E27FC236}">
                <a16:creationId xmlns:a16="http://schemas.microsoft.com/office/drawing/2014/main" id="{D75FA158-A383-46A6-B4D0-6FCF3E71909A}"/>
              </a:ext>
            </a:extLst>
          </p:cNvPr>
          <p:cNvGrpSpPr>
            <a:grpSpLocks/>
          </p:cNvGrpSpPr>
          <p:nvPr/>
        </p:nvGrpSpPr>
        <p:grpSpPr bwMode="auto">
          <a:xfrm>
            <a:off x="3079750" y="1403350"/>
            <a:ext cx="2155825" cy="4232275"/>
            <a:chOff x="3024188" y="1403350"/>
            <a:chExt cx="2155825" cy="4232275"/>
          </a:xfrm>
        </p:grpSpPr>
        <p:sp>
          <p:nvSpPr>
            <p:cNvPr id="76808" name="Rectangle 4">
              <a:extLst>
                <a:ext uri="{FF2B5EF4-FFF2-40B4-BE49-F238E27FC236}">
                  <a16:creationId xmlns:a16="http://schemas.microsoft.com/office/drawing/2014/main" id="{B6111221-8F64-4B96-B9D7-676E6C189917}"/>
                </a:ext>
              </a:extLst>
            </p:cNvPr>
            <p:cNvSpPr>
              <a:spLocks noChangeArrowheads="1"/>
            </p:cNvSpPr>
            <p:nvPr/>
          </p:nvSpPr>
          <p:spPr bwMode="auto">
            <a:xfrm>
              <a:off x="3103563" y="17589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pre-order@tokyo-prime.jp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・掲載期間：</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・メニュー名：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・保証形態：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・課金形態：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・表示単価：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・申込金額（グロス・税別）：</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・申込金額（ネット・税別）：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068638" y="1403350"/>
              <a:ext cx="1284288"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仮押え</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024188" y="5230813"/>
              <a:ext cx="1998663" cy="404812"/>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メール送信日を含む</a:t>
              </a:r>
              <a:b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b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777875" y="1416050"/>
            <a:ext cx="2159000" cy="4686300"/>
            <a:chOff x="741363" y="1416050"/>
            <a:chExt cx="2159000" cy="4686300"/>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3" y="17716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28587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243513"/>
              <a:ext cx="207645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入稿規定／キャンセル規定／注意事項</a:t>
            </a:r>
          </a:p>
        </p:txBody>
      </p:sp>
      <p:grpSp>
        <p:nvGrpSpPr>
          <p:cNvPr id="73732" name="グループ化 3">
            <a:extLst>
              <a:ext uri="{FF2B5EF4-FFF2-40B4-BE49-F238E27FC236}">
                <a16:creationId xmlns:a16="http://schemas.microsoft.com/office/drawing/2014/main" id="{D3AA15B5-088E-4606-B44D-17FF35771A33}"/>
              </a:ext>
            </a:extLst>
          </p:cNvPr>
          <p:cNvGrpSpPr>
            <a:grpSpLocks/>
          </p:cNvGrpSpPr>
          <p:nvPr/>
        </p:nvGrpSpPr>
        <p:grpSpPr bwMode="auto">
          <a:xfrm>
            <a:off x="177800" y="2006600"/>
            <a:ext cx="215900" cy="3451225"/>
            <a:chOff x="122410" y="1831975"/>
            <a:chExt cx="215761" cy="3451227"/>
          </a:xfrm>
        </p:grpSpPr>
        <p:sp>
          <p:nvSpPr>
            <p:cNvPr id="11" name="テキスト ボックス 10">
              <a:extLst>
                <a:ext uri="{FF2B5EF4-FFF2-40B4-BE49-F238E27FC236}">
                  <a16:creationId xmlns:a16="http://schemas.microsoft.com/office/drawing/2014/main" id="{21930229-605B-465B-BFD4-B432FACED73F}"/>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12" name="テキスト ボックス 11">
              <a:extLst>
                <a:ext uri="{FF2B5EF4-FFF2-40B4-BE49-F238E27FC236}">
                  <a16:creationId xmlns:a16="http://schemas.microsoft.com/office/drawing/2014/main" id="{39CA9BDD-9E0D-45F5-9A5A-49B4CF0E7F23}"/>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13" name="テキスト ボックス 12">
              <a:extLst>
                <a:ext uri="{FF2B5EF4-FFF2-40B4-BE49-F238E27FC236}">
                  <a16:creationId xmlns:a16="http://schemas.microsoft.com/office/drawing/2014/main" id="{D86466F0-7BF1-4C0C-AF2A-253F7022706D}"/>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14">
            <a:extLst>
              <a:ext uri="{FF2B5EF4-FFF2-40B4-BE49-F238E27FC236}">
                <a16:creationId xmlns:a16="http://schemas.microsoft.com/office/drawing/2014/main" id="{128B5484-E9E4-421F-8481-75FEF32880A4}"/>
              </a:ext>
            </a:extLst>
          </p:cNvPr>
          <p:cNvGraphicFramePr>
            <a:graphicFrameLocks noGrp="1"/>
          </p:cNvGraphicFramePr>
          <p:nvPr/>
        </p:nvGraphicFramePr>
        <p:xfrm>
          <a:off x="557213" y="827088"/>
          <a:ext cx="9577387" cy="5897562"/>
        </p:xfrm>
        <a:graphic>
          <a:graphicData uri="http://schemas.openxmlformats.org/drawingml/2006/table">
            <a:tbl>
              <a:tblPr/>
              <a:tblGrid>
                <a:gridCol w="1899478">
                  <a:extLst>
                    <a:ext uri="{9D8B030D-6E8A-4147-A177-3AD203B41FA5}">
                      <a16:colId xmlns:a16="http://schemas.microsoft.com/office/drawing/2014/main" val="20000"/>
                    </a:ext>
                  </a:extLst>
                </a:gridCol>
                <a:gridCol w="2161029">
                  <a:extLst>
                    <a:ext uri="{9D8B030D-6E8A-4147-A177-3AD203B41FA5}">
                      <a16:colId xmlns:a16="http://schemas.microsoft.com/office/drawing/2014/main" val="20001"/>
                    </a:ext>
                  </a:extLst>
                </a:gridCol>
                <a:gridCol w="2015363">
                  <a:extLst>
                    <a:ext uri="{9D8B030D-6E8A-4147-A177-3AD203B41FA5}">
                      <a16:colId xmlns:a16="http://schemas.microsoft.com/office/drawing/2014/main" val="20002"/>
                    </a:ext>
                  </a:extLst>
                </a:gridCol>
                <a:gridCol w="1411805">
                  <a:extLst>
                    <a:ext uri="{9D8B030D-6E8A-4147-A177-3AD203B41FA5}">
                      <a16:colId xmlns:a16="http://schemas.microsoft.com/office/drawing/2014/main" val="20003"/>
                    </a:ext>
                  </a:extLst>
                </a:gridCol>
                <a:gridCol w="774588">
                  <a:extLst>
                    <a:ext uri="{9D8B030D-6E8A-4147-A177-3AD203B41FA5}">
                      <a16:colId xmlns:a16="http://schemas.microsoft.com/office/drawing/2014/main" val="20004"/>
                    </a:ext>
                  </a:extLst>
                </a:gridCol>
                <a:gridCol w="1315124">
                  <a:extLst>
                    <a:ext uri="{9D8B030D-6E8A-4147-A177-3AD203B41FA5}">
                      <a16:colId xmlns:a16="http://schemas.microsoft.com/office/drawing/2014/main" val="20005"/>
                    </a:ext>
                  </a:extLst>
                </a:gridCol>
              </a:tblGrid>
              <a:tr h="28577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49691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1GB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9525" cap="flat" cmpd="sng" algn="ctr">
                      <a:solidFill>
                        <a:schemeClr val="bg2"/>
                      </a:solidFill>
                      <a:prstDash val="solid"/>
                      <a:round/>
                      <a:headEnd type="none" w="med" len="med"/>
                      <a:tailEnd type="none" w="med" len="med"/>
                    </a:lnT>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は動画の代わりに</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静止画を入稿することも可能</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規定は以下の通り</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9525"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1"/>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L w="12700" cmpd="sng">
                      <a:noFill/>
                      <a:prstDash val="solid"/>
                    </a:lnL>
                  </a:tcPr>
                </a:tc>
                <a:tc hMerge="1">
                  <a:txBody>
                    <a:bodyPr/>
                    <a:lstStyle/>
                    <a:p>
                      <a:endParaRPr kumimoji="1" lang="ja-JP" altLang="en-US"/>
                    </a:p>
                  </a:txBody>
                  <a:tcPr>
                    <a:lnT w="9525" cap="flat" cmpd="sng" algn="ctr">
                      <a:solidFill>
                        <a:schemeClr val="bg2"/>
                      </a:solidFill>
                      <a:prstDash val="solid"/>
                      <a:round/>
                      <a:headEnd type="none" w="med" len="med"/>
                      <a:tailEnd type="none" w="med" len="med"/>
                    </a:lnT>
                  </a:tcPr>
                </a:tc>
                <a:tc hMerge="1">
                  <a:txBody>
                    <a:bodyPr/>
                    <a:lstStyle/>
                    <a:p>
                      <a:endParaRPr kumimoji="1" lang="ja-JP" altLang="en-US"/>
                    </a:p>
                  </a:txBody>
                  <a:tcPr>
                    <a:lnL w="12700" cmpd="sng">
                      <a:noFill/>
                      <a:prstDash val="solid"/>
                    </a:lnL>
                  </a:tcPr>
                </a:tc>
                <a:extLst>
                  <a:ext uri="{0D108BD9-81ED-4DB2-BD59-A6C34878D82A}">
                    <a16:rowId xmlns:a16="http://schemas.microsoft.com/office/drawing/2014/main" val="10002"/>
                  </a:ext>
                </a:extLst>
              </a:tr>
              <a:tr h="64009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extLst>
                  <a:ext uri="{0D108BD9-81ED-4DB2-BD59-A6C34878D82A}">
                    <a16:rowId xmlns:a16="http://schemas.microsoft.com/office/drawing/2014/main" val="10003"/>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9525" cap="flat" cmpd="sng" algn="ctr">
                      <a:solidFill>
                        <a:schemeClr val="bg2"/>
                      </a:solidFill>
                      <a:prstDash val="solid"/>
                      <a:round/>
                      <a:headEnd type="none" w="med" len="med"/>
                      <a:tailEnd type="none" w="med" len="med"/>
                    </a:lnL>
                  </a:tcPr>
                </a:tc>
                <a:tc hMerge="1">
                  <a:txBody>
                    <a:bodyPr/>
                    <a:lstStyle/>
                    <a:p>
                      <a:endParaRPr kumimoji="1" lang="ja-JP" altLang="en-US"/>
                    </a:p>
                  </a:txBody>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9525" cap="flat" cmpd="sng" algn="ctr">
                      <a:solidFill>
                        <a:schemeClr val="bg2"/>
                      </a:solidFill>
                      <a:prstDash val="solid"/>
                      <a:round/>
                      <a:headEnd type="none" w="med" len="med"/>
                      <a:tailEnd type="none" w="med" len="med"/>
                    </a:lnL>
                  </a:tcPr>
                </a:tc>
                <a:tc hMerge="1">
                  <a:txBody>
                    <a:bodyPr/>
                    <a:lstStyle/>
                    <a:p>
                      <a:endParaRPr kumimoji="1" lang="ja-JP" altLang="en-US"/>
                    </a:p>
                  </a:txBody>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132591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動画広告をセットで掲載する場合の動画、もしくは静止画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Collaboration Video Ads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のみ</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 動画、</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規定に準拠</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3">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lnL w="12700" cmpd="sng">
                      <a:noFill/>
                      <a:prstDash val="solid"/>
                    </a:lnL>
                    <a:lnT w="9525"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398463"/>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契約の成立（申込メール送付）後、広告主様の都合で広告配信を変更する場合、</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（申込メール送付時点）</a:t>
            </a:r>
            <a:r>
              <a:rPr lang="en-US" altLang="zh-TW" sz="800">
                <a:solidFill>
                  <a:srgbClr val="4D4D4C"/>
                </a:solidFill>
                <a:latin typeface="游明朝" panose="02020400000000000000" pitchFamily="18" charset="-128"/>
                <a:ea typeface="游明朝" panose="02020400000000000000" pitchFamily="18" charset="-128"/>
              </a:rPr>
              <a:t>〜</a:t>
            </a: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20</a:t>
            </a:r>
            <a:r>
              <a:rPr lang="zh-TW" altLang="en-US" sz="800">
                <a:solidFill>
                  <a:srgbClr val="4D4D4C"/>
                </a:solidFill>
                <a:latin typeface="游明朝" panose="02020400000000000000" pitchFamily="18" charset="-128"/>
                <a:ea typeface="游明朝" panose="02020400000000000000" pitchFamily="18" charset="-128"/>
              </a:rPr>
              <a:t>営業日前</a:t>
            </a:r>
            <a:r>
              <a:rPr lang="en-US" altLang="zh-TW" sz="800">
                <a:solidFill>
                  <a:srgbClr val="4D4D4C"/>
                </a:solidFill>
                <a:latin typeface="游明朝" panose="02020400000000000000" pitchFamily="18" charset="-128"/>
                <a:ea typeface="游明朝" panose="02020400000000000000" pitchFamily="18" charset="-128"/>
              </a:rPr>
              <a:t>〜11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お申込み頂いた枠と週ごとに算出いたします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配信開始月での一括請求となります。請求書記載の支払期日までに、請求書記載の銀行口座に振り込みをお願いします。なお、振込手数料は広告主様の負担といたします。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とさせて頂きます。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電子メールにデータを添付し、指定の宛先まで入稿願います。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担当営業にご相談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程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rPr>
              <a:t>5. </a:t>
            </a:r>
            <a:r>
              <a:rPr lang="ja-JP" altLang="en-US" sz="1000" b="1">
                <a:solidFill>
                  <a:srgbClr val="4D4D4C"/>
                </a:solidFill>
                <a:latin typeface="游明朝 Demibold" panose="02020600000000000000" pitchFamily="18" charset="-128"/>
                <a:ea typeface="游明朝 Demibold" panose="02020600000000000000" pitchFamily="18" charset="-128"/>
              </a:rPr>
              <a:t>掲載停止について</a:t>
            </a:r>
            <a:endParaRPr lang="ja-JP" altLang="ja-JP" sz="1000" b="1">
              <a:solidFill>
                <a:srgbClr val="4D4D4C"/>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rgbClr val="4D4D4C"/>
                </a:solidFill>
                <a:latin typeface="游明朝" panose="02020400000000000000" pitchFamily="18" charset="-128"/>
                <a:ea typeface="游明朝" panose="02020400000000000000" pitchFamily="18" charset="-128"/>
              </a:rPr>
              <a:t>について</a:t>
            </a:r>
            <a:r>
              <a:rPr lang="ja-JP" altLang="en-US" sz="800">
                <a:solidFill>
                  <a:srgbClr val="4D4D4C"/>
                </a:solidFill>
                <a:latin typeface="游明朝" panose="02020400000000000000" pitchFamily="18" charset="-128"/>
                <a:ea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panose="02020400000000000000" pitchFamily="18" charset="-128"/>
              </a:rPr>
              <a:t>当社所定の審査</a:t>
            </a:r>
            <a:r>
              <a:rPr lang="ja-JP" altLang="en-US" sz="800">
                <a:solidFill>
                  <a:srgbClr val="4D4D4C"/>
                </a:solidFill>
                <a:latin typeface="游明朝" panose="02020400000000000000" pitchFamily="18" charset="-128"/>
                <a:ea typeface="游明朝" panose="02020400000000000000" pitchFamily="18" charset="-128"/>
              </a:rPr>
              <a:t>をした後においても、</a:t>
            </a: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a:solidFill>
                  <a:srgbClr val="4D4D4C"/>
                </a:solidFill>
                <a:latin typeface="游明朝" panose="02020400000000000000" pitchFamily="18" charset="-128"/>
                <a:ea typeface="游明朝" panose="02020400000000000000" pitchFamily="18" charset="-128"/>
              </a:rPr>
              <a:t>(2)</a:t>
            </a:r>
            <a:r>
              <a:rPr lang="ja-JP" altLang="en-US" sz="800">
                <a:solidFill>
                  <a:srgbClr val="4D4D4C"/>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a:solidFill>
                  <a:srgbClr val="4D4D4C"/>
                </a:solidFill>
                <a:latin typeface="游明朝" panose="02020400000000000000" pitchFamily="18" charset="-128"/>
                <a:ea typeface="游明朝" panose="02020400000000000000" pitchFamily="18" charset="-128"/>
              </a:rPr>
              <a:t>(3)</a:t>
            </a:r>
            <a:r>
              <a:rPr lang="ja-JP" altLang="en-US" sz="800">
                <a:solidFill>
                  <a:srgbClr val="4D4D4C"/>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rgbClr val="4D4D4C"/>
                </a:solidFill>
                <a:latin typeface="游明朝" panose="02020400000000000000" pitchFamily="18" charset="-128"/>
                <a:ea typeface="游明朝" panose="02020400000000000000" pitchFamily="18" charset="-128"/>
              </a:rPr>
              <a:t>の掲載を</a:t>
            </a:r>
            <a:r>
              <a:rPr lang="ja-JP" altLang="en-US" sz="800">
                <a:solidFill>
                  <a:srgbClr val="4D4D4C"/>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0691813" cy="605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a:solidFill>
                  <a:srgbClr val="0A1239"/>
                </a:solidFill>
                <a:latin typeface="游明朝" panose="02020400000000000000" pitchFamily="18" charset="-128"/>
                <a:ea typeface="游明朝" panose="02020400000000000000" pitchFamily="18" charset="-128"/>
              </a:rPr>
              <a:t>メディア概要</a:t>
            </a:r>
          </a:p>
        </p:txBody>
      </p:sp>
      <p:grpSp>
        <p:nvGrpSpPr>
          <p:cNvPr id="13316" name="グループ化 3">
            <a:extLst>
              <a:ext uri="{FF2B5EF4-FFF2-40B4-BE49-F238E27FC236}">
                <a16:creationId xmlns:a16="http://schemas.microsoft.com/office/drawing/2014/main" id="{C17502D0-940E-4C25-8809-C8174D94923D}"/>
              </a:ext>
            </a:extLst>
          </p:cNvPr>
          <p:cNvGrpSpPr>
            <a:grpSpLocks/>
          </p:cNvGrpSpPr>
          <p:nvPr/>
        </p:nvGrpSpPr>
        <p:grpSpPr bwMode="auto">
          <a:xfrm>
            <a:off x="138113" y="1366838"/>
            <a:ext cx="307975" cy="4090987"/>
            <a:chOff x="82748" y="1192213"/>
            <a:chExt cx="307777" cy="4090989"/>
          </a:xfrm>
        </p:grpSpPr>
        <p:sp>
          <p:nvSpPr>
            <p:cNvPr id="19" name="テキスト ボックス 18">
              <a:extLst>
                <a:ext uri="{FF2B5EF4-FFF2-40B4-BE49-F238E27FC236}">
                  <a16:creationId xmlns:a16="http://schemas.microsoft.com/office/drawing/2014/main" id="{C4C4CC71-6755-47E9-BF6B-7E47CEA09A7C}"/>
                </a:ext>
              </a:extLst>
            </p:cNvPr>
            <p:cNvSpPr txBox="1"/>
            <p:nvPr/>
          </p:nvSpPr>
          <p:spPr>
            <a:xfrm>
              <a:off x="82748" y="1192213"/>
              <a:ext cx="307777" cy="531812"/>
            </a:xfrm>
            <a:prstGeom prst="rect">
              <a:avLst/>
            </a:prstGeom>
            <a:noFill/>
          </p:spPr>
          <p:txBody>
            <a:bodyPr vert="eaVert">
              <a:spAutoFit/>
            </a:bodyPr>
            <a:lstStyle/>
            <a:p>
              <a:pPr eaLnBrk="1" fontAlgn="auto" hangingPunct="1">
                <a:spcBef>
                  <a:spcPts val="0"/>
                </a:spcBef>
                <a:spcAft>
                  <a:spcPts val="0"/>
                </a:spcAft>
                <a:defRPr/>
              </a:pPr>
              <a:r>
                <a:rPr kumimoji="1" lang="ja-JP" altLang="en-US" sz="800" b="1" spc="300">
                  <a:solidFill>
                    <a:schemeClr val="bg1"/>
                  </a:solidFill>
                  <a:latin typeface="Yu Gothic" panose="020B0400000000000000" pitchFamily="34" charset="-128"/>
                  <a:ea typeface="Yu Gothic" panose="020B0400000000000000" pitchFamily="34" charset="-128"/>
                </a:rPr>
                <a:t>全国版</a:t>
              </a:r>
            </a:p>
          </p:txBody>
        </p:sp>
        <p:sp>
          <p:nvSpPr>
            <p:cNvPr id="20" name="テキスト ボックス 19">
              <a:extLst>
                <a:ext uri="{FF2B5EF4-FFF2-40B4-BE49-F238E27FC236}">
                  <a16:creationId xmlns:a16="http://schemas.microsoft.com/office/drawing/2014/main" id="{82A8C5DA-9D91-489D-95FB-62BF623277DE}"/>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2020.04-2020.06</a:t>
              </a:r>
              <a:endParaRPr kumimoji="1" lang="ja-JP" altLang="en-US" sz="800" b="1" spc="100">
                <a:solidFill>
                  <a:schemeClr val="bg1"/>
                </a:solidFill>
                <a:latin typeface="Trajan Sans Pro Semibold" panose="020E0502050503020301" pitchFamily="34" charset="0"/>
              </a:endParaRPr>
            </a:p>
          </p:txBody>
        </p:sp>
        <p:sp>
          <p:nvSpPr>
            <p:cNvPr id="21" name="テキスト ボックス 20">
              <a:extLst>
                <a:ext uri="{FF2B5EF4-FFF2-40B4-BE49-F238E27FC236}">
                  <a16:creationId xmlns:a16="http://schemas.microsoft.com/office/drawing/2014/main" id="{73516A58-D8B3-4203-9A04-55813C7B5950}"/>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22" name="テキスト ボックス 21">
              <a:extLst>
                <a:ext uri="{FF2B5EF4-FFF2-40B4-BE49-F238E27FC236}">
                  <a16:creationId xmlns:a16="http://schemas.microsoft.com/office/drawing/2014/main" id="{37EF0829-96D8-41DB-98AA-1B4A9355DAE9}"/>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79375"/>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游明朝" panose="02020400000000000000" pitchFamily="18" charset="-128"/>
                <a:ea typeface="游明朝" panose="02020400000000000000" pitchFamily="18" charset="-128"/>
              </a:rPr>
              <a:t>www.tokyo-prime.jp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游明朝" panose="02020400000000000000" pitchFamily="18" charset="-128"/>
                <a:ea typeface="游明朝" panose="02020400000000000000" pitchFamily="18" charset="-128"/>
              </a:rPr>
              <a:t>sales@tokyo-prime.jp</a:t>
            </a:r>
            <a:endParaRPr lang="ja-JP" altLang="ja-JP" sz="1200" spc="50" dirty="0">
              <a:solidFill>
                <a:srgbClr val="0A1239"/>
              </a:solidFill>
              <a:latin typeface="游明朝" panose="02020400000000000000" pitchFamily="18" charset="-128"/>
              <a:ea typeface="游明朝"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b="1">
                <a:solidFill>
                  <a:srgbClr val="0A1239"/>
                </a:solidFill>
                <a:latin typeface="游明朝" panose="02020400000000000000" pitchFamily="18" charset="-128"/>
                <a:ea typeface="游明朝" panose="02020400000000000000" pitchFamily="18" charset="-128"/>
              </a:rPr>
              <a:t>株式会社</a:t>
            </a:r>
            <a:r>
              <a:rPr lang="en-US" altLang="ja-JP" sz="1200" b="1">
                <a:solidFill>
                  <a:srgbClr val="0A1239"/>
                </a:solidFill>
                <a:latin typeface="游明朝" panose="02020400000000000000" pitchFamily="18" charset="-128"/>
                <a:ea typeface="游明朝" panose="02020400000000000000" pitchFamily="18" charset="-128"/>
              </a:rPr>
              <a:t>IRIS</a:t>
            </a:r>
            <a:endParaRPr lang="ja-JP" altLang="ja-JP" sz="1200" b="1">
              <a:solidFill>
                <a:srgbClr val="0A1239"/>
              </a:solidFill>
              <a:latin typeface="游明朝" panose="02020400000000000000" pitchFamily="18" charset="-128"/>
              <a:ea typeface="游明朝"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図 4" descr="車, 屋内, 座る, コンピュータ が含まれている画像&#10;&#10;自動的に生成された説明">
            <a:extLst>
              <a:ext uri="{FF2B5EF4-FFF2-40B4-BE49-F238E27FC236}">
                <a16:creationId xmlns:a16="http://schemas.microsoft.com/office/drawing/2014/main" id="{C3761A16-8D4F-4682-978F-D46C29B5F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431800"/>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5F2D4045-E95D-4F54-8150-41A20561630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世界有数の国際都市東京を中心に、全国の主要都市を走行するタクシーに設置される、新世代プレミアム動画広告です。</a:t>
            </a:r>
          </a:p>
        </p:txBody>
      </p:sp>
      <p:sp>
        <p:nvSpPr>
          <p:cNvPr id="15364" name="テキスト ボックス 8">
            <a:extLst>
              <a:ext uri="{FF2B5EF4-FFF2-40B4-BE49-F238E27FC236}">
                <a16:creationId xmlns:a16="http://schemas.microsoft.com/office/drawing/2014/main" id="{C56F7AEA-1EB7-4FCA-8366-F57541769382}"/>
              </a:ext>
            </a:extLst>
          </p:cNvPr>
          <p:cNvSpPr txBox="1">
            <a:spLocks noChangeArrowheads="1"/>
          </p:cNvSpPr>
          <p:nvPr/>
        </p:nvSpPr>
        <p:spPr bwMode="auto">
          <a:xfrm>
            <a:off x="773113" y="4613275"/>
            <a:ext cx="48006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大画面・高精細の動画広告</a:t>
            </a:r>
            <a:br>
              <a:rPr lang="en-US" altLang="ja-JP" sz="26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個室空間、対面、至近距離、音声付きのユーザ体験。</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深夜時間帯 </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22:00〜5:59 </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はデフォルト音声</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OFF</a:t>
            </a:r>
          </a:p>
        </p:txBody>
      </p:sp>
      <p:sp>
        <p:nvSpPr>
          <p:cNvPr id="15365" name="テキスト ボックス 10">
            <a:extLst>
              <a:ext uri="{FF2B5EF4-FFF2-40B4-BE49-F238E27FC236}">
                <a16:creationId xmlns:a16="http://schemas.microsoft.com/office/drawing/2014/main" id="{5B9A687E-9B2E-4472-917C-283594BE377B}"/>
              </a:ext>
            </a:extLst>
          </p:cNvPr>
          <p:cNvSpPr txBox="1">
            <a:spLocks noChangeArrowheads="1"/>
          </p:cNvSpPr>
          <p:nvPr/>
        </p:nvSpPr>
        <p:spPr bwMode="auto">
          <a:xfrm>
            <a:off x="6543675" y="4613275"/>
            <a:ext cx="2851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高所得層にリーチ</a:t>
            </a:r>
            <a:br>
              <a:rPr lang="en-US" altLang="ja-JP" sz="20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全国都心部に勤務する</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会社員・経営層にリーチ。</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3" name="テキスト プレースホルダー 2">
            <a:extLst>
              <a:ext uri="{FF2B5EF4-FFF2-40B4-BE49-F238E27FC236}">
                <a16:creationId xmlns:a16="http://schemas.microsoft.com/office/drawing/2014/main" id="{5F323FB3-B699-46A7-AC73-D77F8D72D89E}"/>
              </a:ext>
            </a:extLst>
          </p:cNvPr>
          <p:cNvSpPr>
            <a:spLocks noGrp="1"/>
          </p:cNvSpPr>
          <p:nvPr>
            <p:ph type="body" sz="quarter" idx="10"/>
          </p:nvPr>
        </p:nvSpPr>
        <p:spPr>
          <a:xfrm>
            <a:off x="1511300" y="6510338"/>
            <a:ext cx="7561263"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全国主要都市に出現する、極上のメディア</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50,000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panose="02020400000000000000" pitchFamily="18" charset="-128"/>
                <a:ea typeface="游明朝" panose="02020400000000000000" pitchFamily="18" charset="-128"/>
              </a:rPr>
              <a:t>25,000,000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endParaRPr lang="ja-JP" altLang="en-US" sz="800" dirty="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999" cy="1333958"/>
              <a:chOff x="8477610" y="2324922"/>
              <a:chExt cx="1778999" cy="1333958"/>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959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dirty="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ja-JP" altLang="en-US" sz="800" dirty="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5" y="2324922"/>
                <a:ext cx="1775824" cy="1333958"/>
                <a:chOff x="8480785" y="2324922"/>
                <a:chExt cx="1775824" cy="1333958"/>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400268" y="2330709"/>
                  <a:ext cx="812800" cy="1328171"/>
                  <a:chOff x="9400268" y="2330709"/>
                  <a:chExt cx="812800" cy="1328171"/>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19,000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6826"/>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3,400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4,900</a:t>
                    </a:r>
                  </a:p>
                  <a:p>
                    <a:pPr algn="r" eaLnBrk="1" fontAlgn="auto" hangingPunct="1">
                      <a:spcBef>
                        <a:spcPts val="0"/>
                      </a:spcBef>
                      <a:spcAft>
                        <a:spcPts val="200"/>
                      </a:spcAft>
                      <a:defRPr/>
                    </a:pPr>
                    <a:endParaRPr lang="ja-JP" altLang="en-US" sz="800" spc="100" dirty="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31,000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572125"/>
            <a:ext cx="9577387" cy="46166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p>
          <a:p>
            <a:pPr eaLnBrk="1" hangingPunct="1">
              <a:buFont typeface=".LucidaGrandeUI"/>
              <a:buChar char="※"/>
              <a:defRPr/>
            </a:pP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設置台数は</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2020</a:t>
            </a: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年</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10</a:t>
            </a: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月時点想定であり、変更、変動する可能性がございます。</a:t>
            </a: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1" y="5580063"/>
            <a:ext cx="3679782"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上記都市以外でも静岡、岐阜、三重、滋賀、茨城、徳島、金沢、富山で若干数サイネージを設置しているタクシーがございます。</a:t>
            </a:r>
            <a:endParaRPr lang="ja-JP" altLang="en-US" sz="800">
              <a:solidFill>
                <a:schemeClr val="tx1">
                  <a:lumMod val="65000"/>
                  <a:lumOff val="35000"/>
                </a:schemeClr>
              </a:solidFill>
              <a:latin typeface="Yu Gothic" panose="020B0400000000000000" pitchFamily="34" charset="-128"/>
              <a:ea typeface="Yu Gothic" panose="020B0400000000000000" pitchFamily="34" charset="-128"/>
            </a:endParaRPr>
          </a:p>
          <a:p>
            <a:pPr eaLnBrk="1" hangingPunct="1">
              <a:buFont typeface=".LucidaGrandeUI"/>
              <a:buChar char="※"/>
              <a:defRPr/>
            </a:pPr>
            <a:endParaRPr lang="ja-JP" altLang="en-US" sz="800">
              <a:solidFill>
                <a:schemeClr val="tx1">
                  <a:lumMod val="65000"/>
                  <a:lumOff val="35000"/>
                </a:schemeClr>
              </a:solidFill>
              <a:latin typeface="Yu Gothic" panose="020B0400000000000000" pitchFamily="34" charset="-128"/>
              <a:ea typeface="Yu Gothic" panose="020B0400000000000000" pitchFamily="34"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日本・東京最多台数</a:t>
            </a:r>
            <a:r>
              <a:rPr lang="en-US" altLang="ja-JP" dirty="0">
                <a:solidFill>
                  <a:srgbClr val="7F7F7F"/>
                </a:solidFill>
                <a:latin typeface="游明朝" panose="02020400000000000000" pitchFamily="18" charset="-128"/>
                <a:ea typeface="游明朝" panose="02020400000000000000" pitchFamily="18" charset="-128"/>
              </a:rPr>
              <a:t>No.1 </a:t>
            </a:r>
            <a:r>
              <a:rPr lang="ja-JP" altLang="en-US">
                <a:solidFill>
                  <a:srgbClr val="7F7F7F"/>
                </a:solidFill>
                <a:latin typeface="游明朝" panose="02020400000000000000" pitchFamily="18" charset="-128"/>
                <a:ea typeface="游明朝" panose="02020400000000000000" pitchFamily="18" charset="-128"/>
              </a:rPr>
              <a:t>タクシー・サイネージメディア</a:t>
            </a: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a:t>
            </a:r>
            <a:r>
              <a:rPr lang="en-US" altLang="ja-JP" dirty="0">
                <a:latin typeface="游明朝 Demibold" panose="02020600000000000000" pitchFamily="18" charset="-128"/>
                <a:ea typeface="游明朝 Demibold" panose="02020600000000000000" pitchFamily="18" charset="-128"/>
              </a:rPr>
              <a:t>12</a:t>
            </a:r>
            <a:r>
              <a:rPr>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dirty="0">
                <a:solidFill>
                  <a:srgbClr val="7F7F7F"/>
                </a:solidFill>
                <a:latin typeface="游明朝" panose="02020400000000000000" pitchFamily="18" charset="-128"/>
                <a:ea typeface="游明朝" panose="02020400000000000000" pitchFamily="18" charset="-128"/>
              </a:rPr>
              <a:t>Tokyo Prime</a:t>
            </a:r>
            <a:r>
              <a:rPr lang="ja-JP" altLang="en-US" dirty="0">
                <a:solidFill>
                  <a:srgbClr val="7F7F7F"/>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dirty="0">
                <a:solidFill>
                  <a:srgbClr val="7F7F7F"/>
                </a:solidFill>
                <a:latin typeface="游明朝" panose="02020400000000000000" pitchFamily="18" charset="-128"/>
                <a:ea typeface="游明朝" panose="02020400000000000000" pitchFamily="18" charset="-128"/>
              </a:rPr>
            </a:br>
            <a:r>
              <a:rPr lang="ja-JP" altLang="en-US" dirty="0">
                <a:solidFill>
                  <a:srgbClr val="7F7F7F"/>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図 5" descr="車, 人, 男, バス が含まれている画像&#10;&#10;自動的に生成された説明">
            <a:extLst>
              <a:ext uri="{FF2B5EF4-FFF2-40B4-BE49-F238E27FC236}">
                <a16:creationId xmlns:a16="http://schemas.microsoft.com/office/drawing/2014/main" id="{C952C277-4965-45BA-9E69-3DBE7C466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434975"/>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１回のタクシー乗車は平均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lang="en-US" altLang="ja-JP" dirty="0">
                <a:latin typeface="游明朝 Demibold" panose="02020600000000000000" pitchFamily="18" charset="-128"/>
                <a:ea typeface="游明朝 Demibold" panose="02020600000000000000" pitchFamily="18" charset="-128"/>
              </a:rPr>
              <a:t>18</a:t>
            </a:r>
            <a:r>
              <a:rPr>
                <a:latin typeface="游明朝 Demibold" panose="02020600000000000000" pitchFamily="18" charset="-128"/>
                <a:ea typeface="游明朝 Demibold" panose="02020600000000000000" pitchFamily="18" charset="-128"/>
              </a:rPr>
              <a:t>分間のリラックス。眼前</a:t>
            </a:r>
            <a:r>
              <a:rPr lang="en-US" altLang="ja-JP" dirty="0">
                <a:latin typeface="游明朝 Demibold" panose="02020600000000000000" pitchFamily="18" charset="-128"/>
                <a:ea typeface="游明朝 Demibold" panose="02020600000000000000" pitchFamily="18" charset="-128"/>
              </a:rPr>
              <a:t>60</a:t>
            </a:r>
            <a:r>
              <a:rPr>
                <a:latin typeface="游明朝 Demibold" panose="02020600000000000000" pitchFamily="18" charset="-128"/>
                <a:ea typeface="游明朝 Demibold" panose="02020600000000000000" pitchFamily="18" charset="-128"/>
              </a:rPr>
              <a:t>センチ。</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図 5">
            <a:extLst>
              <a:ext uri="{FF2B5EF4-FFF2-40B4-BE49-F238E27FC236}">
                <a16:creationId xmlns:a16="http://schemas.microsoft.com/office/drawing/2014/main" id="{882E2CC0-2B80-4863-81EA-77B03FFE1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863" y="908050"/>
            <a:ext cx="88265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17650" y="2132013"/>
            <a:ext cx="1047750" cy="630237"/>
          </a:xfrm>
          <a:prstGeom prst="rect">
            <a:avLst/>
          </a:prstGeom>
        </p:spPr>
        <p:txBody>
          <a:bodyPr wrap="none">
            <a:spAutoFit/>
          </a:bodyPr>
          <a:lstStyle/>
          <a:p>
            <a:pPr algn="ctr" eaLnBrk="1" fontAlgn="auto" hangingPunct="1">
              <a:spcBef>
                <a:spcPts val="0"/>
              </a:spcBef>
              <a:spcAft>
                <a:spcPts val="0"/>
              </a:spcAft>
              <a:defRPr/>
            </a:pPr>
            <a:r>
              <a:rPr lang="ja-JP" altLang="en-US" sz="3500" b="1" spc="100" dirty="0">
                <a:solidFill>
                  <a:srgbClr val="0A1239"/>
                </a:solidFill>
                <a:latin typeface="游明朝 Demibold" panose="02020600000000000000" pitchFamily="18" charset="-128"/>
                <a:ea typeface="游明朝 Demibold" panose="02020600000000000000" pitchFamily="18" charset="-128"/>
              </a:rPr>
              <a:t>13</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3778250" y="2132013"/>
            <a:ext cx="1047750" cy="630237"/>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44</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554788" y="2132013"/>
            <a:ext cx="1047750" cy="630237"/>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32</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35950" y="2109788"/>
            <a:ext cx="1047750" cy="630237"/>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11</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2946400"/>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2946400"/>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2946400"/>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2946400"/>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2740025"/>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2740025"/>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2740025"/>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2740025"/>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朝の出勤から、ビジネス利用、アフターファイブに、終電後の帰宅まで</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都市生活における「ちょっと贅沢な移動手段」として、</a:t>
            </a:r>
            <a:r>
              <a:rPr lang="en-US" altLang="ja-JP" dirty="0">
                <a:solidFill>
                  <a:srgbClr val="7F7F7F"/>
                </a:solidFill>
                <a:latin typeface="游明朝" panose="02020400000000000000" pitchFamily="18" charset="-128"/>
                <a:ea typeface="游明朝" panose="02020400000000000000" pitchFamily="18" charset="-128"/>
              </a:rPr>
              <a:t>24</a:t>
            </a:r>
            <a:r>
              <a:rPr lang="ja-JP" altLang="en-US">
                <a:solidFill>
                  <a:srgbClr val="7F7F7F"/>
                </a:solidFill>
                <a:latin typeface="游明朝" panose="02020400000000000000" pitchFamily="18" charset="-128"/>
                <a:ea typeface="游明朝" panose="02020400000000000000" pitchFamily="18" charset="-128"/>
              </a:rPr>
              <a:t>時間</a:t>
            </a:r>
            <a:r>
              <a:rPr lang="en-US" altLang="ja-JP" dirty="0">
                <a:solidFill>
                  <a:srgbClr val="7F7F7F"/>
                </a:solidFill>
                <a:latin typeface="游明朝" panose="02020400000000000000" pitchFamily="18" charset="-128"/>
                <a:ea typeface="游明朝" panose="02020400000000000000" pitchFamily="18" charset="-128"/>
              </a:rPr>
              <a:t>365</a:t>
            </a:r>
            <a:r>
              <a:rPr lang="ja-JP" altLang="en-US">
                <a:solidFill>
                  <a:srgbClr val="7F7F7F"/>
                </a:solidFill>
                <a:latin typeface="游明朝" panose="02020400000000000000" pitchFamily="18" charset="-128"/>
                <a:ea typeface="游明朝" panose="02020400000000000000" pitchFamily="18" charset="-128"/>
              </a:rPr>
              <a:t>日利用されています。</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3555</TotalTime>
  <Words>10553</Words>
  <Application>Microsoft Office PowerPoint</Application>
  <PresentationFormat>ユーザー設定</PresentationFormat>
  <Paragraphs>1476</Paragraphs>
  <Slides>40</Slides>
  <Notes>31</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40</vt:i4>
      </vt:variant>
    </vt:vector>
  </HeadingPairs>
  <TitlesOfParts>
    <vt:vector size="57" baseType="lpstr">
      <vt:lpstr>.LucidaGrandeUI</vt:lpstr>
      <vt:lpstr>HGｺﾞｼｯｸM</vt:lpstr>
      <vt:lpstr>HG明朝B</vt:lpstr>
      <vt:lpstr>Trajan Pro 3 Semibold</vt:lpstr>
      <vt:lpstr>Trajan Sans Pro Semibold</vt:lpstr>
      <vt:lpstr>Yu Gothic Medium</vt:lpstr>
      <vt:lpstr>Yu Gothic</vt:lpstr>
      <vt:lpstr>Yu Gothic</vt:lpstr>
      <vt:lpstr>游明朝</vt:lpstr>
      <vt:lpstr>游明朝</vt:lpstr>
      <vt:lpstr>Yu Mincho Demibold</vt:lpstr>
      <vt:lpstr>Yu Mincho Demibold</vt:lpstr>
      <vt:lpstr>游明朝 Light</vt:lpstr>
      <vt:lpstr>Arial</vt:lpstr>
      <vt:lpstr>Calibri</vt:lpstr>
      <vt:lpstr>Cambria</vt:lpstr>
      <vt:lpstr>Office テーマ</vt:lpstr>
      <vt:lpstr>PowerPoint プレゼンテーション</vt:lpstr>
      <vt:lpstr>PowerPoint プレゼンテーション</vt:lpstr>
      <vt:lpstr>PowerPoint プレゼンテーション</vt:lpstr>
      <vt:lpstr>PowerPoint プレゼンテーション</vt:lpstr>
      <vt:lpstr>世界有数の国際都市東京を中心に、全国の主要都市を走行するタクシーに設置される、新世代プレミアム動画広告です。</vt:lpstr>
      <vt:lpstr>日本・東京最多台数No.1 タクシー・サイネージメディア</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朝の出勤から、ビジネス利用、アフターファイブに、終電後の帰宅まで 都市生活における「ちょっと贅沢な移動手段」として、24時間365日利用されています。</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商業施設や経済誌、ライフスタイル誌等とコラボレーション。 都心のタクシーを利用する生活者にとって、興味深いコンテンツを届けます。</vt:lpstr>
      <vt:lpstr>タクシー車内でしか見ることの出来ないオリジナルの自社番組を 都心の富裕層・ビジネス層にお届けします。</vt:lpstr>
      <vt:lpstr>PowerPoint プレゼンテーション</vt:lpstr>
      <vt:lpstr>PowerPoint プレゼンテーション</vt:lpstr>
      <vt:lpstr>Tokyo Prime に接触したユーザに対し、3つの観点で効果検証。 タクシーだからこそ実現できる広告コミュニケーションです。</vt:lpstr>
      <vt:lpstr>広告メニュー</vt:lpstr>
      <vt:lpstr>平均18分間のタクシー乗車時間のなかで、一連の流れに沿って広告枠が構成されています。</vt:lpstr>
      <vt:lpstr>※10-12月の全国枠メニューは、表示回数課金です。想定表示回数を下回った場合は表示回数分を、 上回った場合は上限広告料金をご請求させていただきます。各メニューの表示単価は、上限広告料金欄の＠単価をご参照ください。</vt:lpstr>
      <vt:lpstr>　　　　　　　　　　　　掲載規定変更について</vt:lpstr>
      <vt:lpstr>　　　　　　　　　　  メニュー </vt:lpstr>
      <vt:lpstr>PowerPoint プレゼンテーション</vt:lpstr>
      <vt:lpstr>PowerPoint プレゼンテーション</vt:lpstr>
      <vt:lpstr>PowerPoint プレゼンテーション</vt:lpstr>
      <vt:lpstr>PowerPoint プレゼンテーション</vt:lpstr>
      <vt:lpstr>地域別 広告メニュー 詳細 </vt:lpstr>
      <vt:lpstr>広告メニュー別 掲載規定</vt:lpstr>
      <vt:lpstr>タクシー車内サンプリング オプション</vt:lpstr>
      <vt:lpstr>グロス1,000万円以上（※1回1期間あたり）のご発注で態度変容調査を無償提供します。</vt:lpstr>
      <vt:lpstr>各種仕様 / 申込の流れ</vt:lpstr>
      <vt:lpstr>クリエイティブ表示領域と画面下部の各種操作ボタン領域とにわかれています。</vt:lpstr>
      <vt:lpstr>広告の合間に、都心のタクシー利用者にとって興味深いコンテンツを掲載しています。</vt:lpstr>
      <vt:lpstr>PowerPoint プレゼンテーション</vt:lpstr>
      <vt:lpstr>PowerPoint プレゼンテーション</vt:lpstr>
      <vt:lpstr>入稿規定／キャンセル規定／注意事項</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Akuura Nao</cp:lastModifiedBy>
  <cp:revision>260</cp:revision>
  <cp:lastPrinted>2020-06-14T22:17:45Z</cp:lastPrinted>
  <dcterms:created xsi:type="dcterms:W3CDTF">2020-06-05T15:22:11Z</dcterms:created>
  <dcterms:modified xsi:type="dcterms:W3CDTF">2020-07-28T03:16:21Z</dcterms:modified>
</cp:coreProperties>
</file>