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42"/>
  </p:notesMasterIdLst>
  <p:handoutMasterIdLst>
    <p:handoutMasterId r:id="rId43"/>
  </p:handoutMasterIdLst>
  <p:sldIdLst>
    <p:sldId id="267" r:id="rId2"/>
    <p:sldId id="256" r:id="rId3"/>
    <p:sldId id="268" r:id="rId4"/>
    <p:sldId id="271" r:id="rId5"/>
    <p:sldId id="270" r:id="rId6"/>
    <p:sldId id="257" r:id="rId7"/>
    <p:sldId id="258" r:id="rId8"/>
    <p:sldId id="259" r:id="rId9"/>
    <p:sldId id="272" r:id="rId10"/>
    <p:sldId id="260" r:id="rId11"/>
    <p:sldId id="261" r:id="rId12"/>
    <p:sldId id="262" r:id="rId13"/>
    <p:sldId id="305" r:id="rId14"/>
    <p:sldId id="300" r:id="rId15"/>
    <p:sldId id="276" r:id="rId16"/>
    <p:sldId id="301" r:id="rId17"/>
    <p:sldId id="278" r:id="rId18"/>
    <p:sldId id="279" r:id="rId19"/>
    <p:sldId id="306" r:id="rId20"/>
    <p:sldId id="307" r:id="rId21"/>
    <p:sldId id="282" r:id="rId22"/>
    <p:sldId id="280" r:id="rId23"/>
    <p:sldId id="265" r:id="rId24"/>
    <p:sldId id="284" r:id="rId25"/>
    <p:sldId id="286" r:id="rId26"/>
    <p:sldId id="285" r:id="rId27"/>
    <p:sldId id="304" r:id="rId28"/>
    <p:sldId id="266" r:id="rId29"/>
    <p:sldId id="288" r:id="rId30"/>
    <p:sldId id="289" r:id="rId31"/>
    <p:sldId id="290" r:id="rId32"/>
    <p:sldId id="291" r:id="rId33"/>
    <p:sldId id="292" r:id="rId34"/>
    <p:sldId id="303" r:id="rId35"/>
    <p:sldId id="293" r:id="rId36"/>
    <p:sldId id="294" r:id="rId37"/>
    <p:sldId id="295" r:id="rId38"/>
    <p:sldId id="296" r:id="rId39"/>
    <p:sldId id="298" r:id="rId40"/>
    <p:sldId id="299" r:id="rId41"/>
  </p:sldIdLst>
  <p:sldSz cx="10691813" cy="7559675"/>
  <p:notesSz cx="9144000" cy="6858000"/>
  <p:defaultTextStyle>
    <a:defPPr>
      <a:defRPr lang="en-US"/>
    </a:defPPr>
    <a:lvl1pPr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1pPr>
    <a:lvl2pPr marL="4572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2pPr>
    <a:lvl3pPr marL="9144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3pPr>
    <a:lvl4pPr marL="13716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4pPr>
    <a:lvl5pPr marL="18288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5pPr>
    <a:lvl6pPr marL="2286000" algn="l" defTabSz="914400" rtl="0" eaLnBrk="1" latinLnBrk="0" hangingPunct="1">
      <a:defRPr kern="1200">
        <a:solidFill>
          <a:schemeClr val="tx1"/>
        </a:solidFill>
        <a:latin typeface="Cambria" panose="02040503050406030204" pitchFamily="18" charset="0"/>
        <a:ea typeface="+mn-ea"/>
        <a:cs typeface="+mn-cs"/>
      </a:defRPr>
    </a:lvl6pPr>
    <a:lvl7pPr marL="2743200" algn="l" defTabSz="914400" rtl="0" eaLnBrk="1" latinLnBrk="0" hangingPunct="1">
      <a:defRPr kern="1200">
        <a:solidFill>
          <a:schemeClr val="tx1"/>
        </a:solidFill>
        <a:latin typeface="Cambria" panose="02040503050406030204" pitchFamily="18" charset="0"/>
        <a:ea typeface="+mn-ea"/>
        <a:cs typeface="+mn-cs"/>
      </a:defRPr>
    </a:lvl7pPr>
    <a:lvl8pPr marL="3200400" algn="l" defTabSz="914400" rtl="0" eaLnBrk="1" latinLnBrk="0" hangingPunct="1">
      <a:defRPr kern="1200">
        <a:solidFill>
          <a:schemeClr val="tx1"/>
        </a:solidFill>
        <a:latin typeface="Cambria" panose="02040503050406030204" pitchFamily="18" charset="0"/>
        <a:ea typeface="+mn-ea"/>
        <a:cs typeface="+mn-cs"/>
      </a:defRPr>
    </a:lvl8pPr>
    <a:lvl9pPr marL="3657600" algn="l" defTabSz="914400" rtl="0" eaLnBrk="1" latinLnBrk="0" hangingPunct="1">
      <a:defRPr kern="1200">
        <a:solidFill>
          <a:schemeClr val="tx1"/>
        </a:solidFill>
        <a:latin typeface="Cambria" panose="02040503050406030204" pitchFamily="18" charset="0"/>
        <a:ea typeface="+mn-ea"/>
        <a:cs typeface="+mn-cs"/>
      </a:defRPr>
    </a:lvl9pPr>
  </p:defaultTextStyle>
  <p:extLst>
    <p:ext uri="{EFAFB233-063F-42B5-8137-9DF3F51BA10A}">
      <p15:sldGuideLst xmlns:p15="http://schemas.microsoft.com/office/powerpoint/2012/main">
        <p15:guide id="1" orient="horz" pos="2381">
          <p15:clr>
            <a:srgbClr val="A4A3A4"/>
          </p15:clr>
        </p15:guide>
        <p15:guide id="2" pos="3367">
          <p15:clr>
            <a:srgbClr val="A4A3A4"/>
          </p15:clr>
        </p15:guide>
        <p15:guide id="3" pos="170">
          <p15:clr>
            <a:srgbClr val="A4A3A4"/>
          </p15:clr>
        </p15:guide>
        <p15:guide id="4" pos="6611">
          <p15:clr>
            <a:srgbClr val="A4A3A4"/>
          </p15:clr>
        </p15:guide>
        <p15:guide id="5" orient="horz" pos="136">
          <p15:clr>
            <a:srgbClr val="A4A3A4"/>
          </p15:clr>
        </p15:guide>
        <p15:guide id="6" orient="horz" pos="4649">
          <p15:clr>
            <a:srgbClr val="A4A3A4"/>
          </p15:clr>
        </p15:guide>
        <p15:guide id="7" pos="351">
          <p15:clr>
            <a:srgbClr val="A4A3A4"/>
          </p15:clr>
        </p15:guide>
        <p15:guide id="8" pos="6384">
          <p15:clr>
            <a:srgbClr val="A4A3A4"/>
          </p15:clr>
        </p15:guide>
        <p15:guide id="9" orient="horz" pos="4422">
          <p15:clr>
            <a:srgbClr val="A4A3A4"/>
          </p15:clr>
        </p15:guide>
        <p15:guide id="10" pos="465">
          <p15:clr>
            <a:srgbClr val="A4A3A4"/>
          </p15:clr>
        </p15:guide>
        <p15:guide id="11" pos="6248">
          <p15:clr>
            <a:srgbClr val="A4A3A4"/>
          </p15:clr>
        </p15:guide>
        <p15:guide id="12" orient="horz" pos="3674">
          <p15:clr>
            <a:srgbClr val="A4A3A4"/>
          </p15:clr>
        </p15:guide>
        <p15:guide id="13" orient="horz" pos="272">
          <p15:clr>
            <a:srgbClr val="A4A3A4"/>
          </p15:clr>
        </p15:guide>
        <p15:guide id="14" pos="3299">
          <p15:clr>
            <a:srgbClr val="A4A3A4"/>
          </p15:clr>
        </p15:guide>
        <p15:guide id="15" orient="horz" pos="4014">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D113A9D2-9D6B-4929-AA2D-F23B5EE8CBE7}" styleName="テーマ スタイル 2 - アクセント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46F890A9-2807-4EBB-B81D-B2AA78EC7F39}" styleName="濃色スタイル 2 - アクセント 5/アクセント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387"/>
    <p:restoredTop sz="95827" autoAdjust="0"/>
  </p:normalViewPr>
  <p:slideViewPr>
    <p:cSldViewPr snapToGrid="0" snapToObjects="1">
      <p:cViewPr varScale="1">
        <p:scale>
          <a:sx n="102" d="100"/>
          <a:sy n="102" d="100"/>
        </p:scale>
        <p:origin x="1896" y="168"/>
      </p:cViewPr>
      <p:guideLst>
        <p:guide orient="horz" pos="2381"/>
        <p:guide pos="3367"/>
        <p:guide pos="170"/>
        <p:guide pos="6611"/>
        <p:guide orient="horz" pos="136"/>
        <p:guide orient="horz" pos="4649"/>
        <p:guide pos="351"/>
        <p:guide pos="6384"/>
        <p:guide orient="horz" pos="4422"/>
        <p:guide pos="465"/>
        <p:guide pos="6248"/>
        <p:guide orient="horz" pos="3674"/>
        <p:guide orient="horz" pos="272"/>
        <p:guide pos="3299"/>
        <p:guide orient="horz" pos="4014"/>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148" d="100"/>
          <a:sy n="148" d="100"/>
        </p:scale>
        <p:origin x="3608" y="192"/>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ACA21184-551F-47D9-8957-2BBD349BC86E}"/>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a:defRPr kumimoji="1" sz="1200"/>
            </a:lvl1pPr>
          </a:lstStyle>
          <a:p>
            <a:pPr>
              <a:defRPr/>
            </a:pPr>
            <a:endParaRPr lang="ja-JP" altLang="en-US"/>
          </a:p>
        </p:txBody>
      </p:sp>
      <p:sp>
        <p:nvSpPr>
          <p:cNvPr id="3" name="日付プレースホルダー 2">
            <a:extLst>
              <a:ext uri="{FF2B5EF4-FFF2-40B4-BE49-F238E27FC236}">
                <a16:creationId xmlns:a16="http://schemas.microsoft.com/office/drawing/2014/main" id="{EEF69EDB-40F9-4543-B4B3-7A4155272892}"/>
              </a:ext>
            </a:extLst>
          </p:cNvPr>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kumimoji="1" sz="1200"/>
            </a:lvl1pPr>
          </a:lstStyle>
          <a:p>
            <a:pPr>
              <a:defRPr/>
            </a:pPr>
            <a:fld id="{1D47C6F0-3B23-4B0E-B6F7-C7374604D1C9}" type="datetimeFigureOut">
              <a:rPr lang="ja-JP" altLang="en-US"/>
              <a:pPr>
                <a:defRPr/>
              </a:pPr>
              <a:t>2020/7/14</a:t>
            </a:fld>
            <a:endParaRPr lang="ja-JP" altLang="en-US"/>
          </a:p>
        </p:txBody>
      </p:sp>
      <p:sp>
        <p:nvSpPr>
          <p:cNvPr id="4" name="フッター プレースホルダー 3">
            <a:extLst>
              <a:ext uri="{FF2B5EF4-FFF2-40B4-BE49-F238E27FC236}">
                <a16:creationId xmlns:a16="http://schemas.microsoft.com/office/drawing/2014/main" id="{07B8F7A2-61ED-4157-978D-8A273E2D2300}"/>
              </a:ext>
            </a:extLst>
          </p:cNvPr>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kumimoji="1" sz="1200"/>
            </a:lvl1pPr>
          </a:lstStyle>
          <a:p>
            <a:pPr>
              <a:defRPr/>
            </a:pPr>
            <a:endParaRPr lang="ja-JP" altLang="en-US"/>
          </a:p>
        </p:txBody>
      </p:sp>
      <p:sp>
        <p:nvSpPr>
          <p:cNvPr id="5" name="スライド番号プレースホルダー 4">
            <a:extLst>
              <a:ext uri="{FF2B5EF4-FFF2-40B4-BE49-F238E27FC236}">
                <a16:creationId xmlns:a16="http://schemas.microsoft.com/office/drawing/2014/main" id="{C1F1297D-2640-44C0-A861-F500949D8055}"/>
              </a:ext>
            </a:extLst>
          </p:cNvPr>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kumimoji="1" sz="1200"/>
            </a:lvl1pPr>
          </a:lstStyle>
          <a:p>
            <a:pPr>
              <a:defRPr/>
            </a:pPr>
            <a:fld id="{8A37EB2D-A21F-4A81-A517-484530915308}" type="slidenum">
              <a:rPr lang="ja-JP" altLang="en-US"/>
              <a:pPr>
                <a:defRPr/>
              </a:pPr>
              <a:t>‹#›</a:t>
            </a:fld>
            <a:endParaRPr lang="ja-JP"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F294B7EE-A444-4DBB-81F1-08CB6AB1BBB4}"/>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eaLnBrk="1" fontAlgn="auto" hangingPunct="1">
              <a:spcBef>
                <a:spcPts val="0"/>
              </a:spcBef>
              <a:spcAft>
                <a:spcPts val="0"/>
              </a:spcAft>
              <a:defRPr kumimoji="1" sz="1200">
                <a:latin typeface="+mn-lt"/>
              </a:defRPr>
            </a:lvl1pPr>
          </a:lstStyle>
          <a:p>
            <a:pPr>
              <a:defRPr/>
            </a:pPr>
            <a:endParaRPr lang="ja-JP" altLang="en-US"/>
          </a:p>
        </p:txBody>
      </p:sp>
      <p:sp>
        <p:nvSpPr>
          <p:cNvPr id="3" name="日付プレースホルダー 2">
            <a:extLst>
              <a:ext uri="{FF2B5EF4-FFF2-40B4-BE49-F238E27FC236}">
                <a16:creationId xmlns:a16="http://schemas.microsoft.com/office/drawing/2014/main" id="{38C1BF28-4B72-416F-9E37-A93447A53236}"/>
              </a:ext>
            </a:extLst>
          </p:cNvPr>
          <p:cNvSpPr>
            <a:spLocks noGrp="1"/>
          </p:cNvSpPr>
          <p:nvPr>
            <p:ph type="dt" idx="1"/>
          </p:nvPr>
        </p:nvSpPr>
        <p:spPr>
          <a:xfrm>
            <a:off x="5180013" y="0"/>
            <a:ext cx="3962400" cy="344488"/>
          </a:xfrm>
          <a:prstGeom prst="rect">
            <a:avLst/>
          </a:prstGeom>
        </p:spPr>
        <p:txBody>
          <a:bodyPr vert="horz" lIns="91440" tIns="45720" rIns="91440" bIns="45720" rtlCol="0"/>
          <a:lstStyle>
            <a:lvl1pPr algn="r" eaLnBrk="1" fontAlgn="auto" hangingPunct="1">
              <a:spcBef>
                <a:spcPts val="0"/>
              </a:spcBef>
              <a:spcAft>
                <a:spcPts val="0"/>
              </a:spcAft>
              <a:defRPr kumimoji="1" sz="1200">
                <a:latin typeface="+mn-lt"/>
              </a:defRPr>
            </a:lvl1pPr>
          </a:lstStyle>
          <a:p>
            <a:pPr>
              <a:defRPr/>
            </a:pPr>
            <a:fld id="{A6B7B471-1808-42DF-9D0D-234EE5B9D0B8}" type="datetimeFigureOut">
              <a:rPr lang="ja-JP" altLang="en-US"/>
              <a:pPr>
                <a:defRPr/>
              </a:pPr>
              <a:t>2020/7/14</a:t>
            </a:fld>
            <a:endParaRPr lang="ja-JP" altLang="en-US"/>
          </a:p>
        </p:txBody>
      </p:sp>
      <p:sp>
        <p:nvSpPr>
          <p:cNvPr id="4" name="スライド イメージ プレースホルダー 3">
            <a:extLst>
              <a:ext uri="{FF2B5EF4-FFF2-40B4-BE49-F238E27FC236}">
                <a16:creationId xmlns:a16="http://schemas.microsoft.com/office/drawing/2014/main" id="{33E8B0F8-DEF3-4B3C-9CC2-DA3BE6D58A88}"/>
              </a:ext>
            </a:extLst>
          </p:cNvPr>
          <p:cNvSpPr>
            <a:spLocks noGrp="1" noRot="1" noChangeAspect="1"/>
          </p:cNvSpPr>
          <p:nvPr>
            <p:ph type="sldImg" idx="2"/>
          </p:nvPr>
        </p:nvSpPr>
        <p:spPr>
          <a:xfrm>
            <a:off x="2935288" y="857250"/>
            <a:ext cx="3273425" cy="2314575"/>
          </a:xfrm>
          <a:prstGeom prst="rect">
            <a:avLst/>
          </a:prstGeom>
          <a:noFill/>
          <a:ln w="12700">
            <a:solidFill>
              <a:prstClr val="black"/>
            </a:solidFill>
          </a:ln>
        </p:spPr>
        <p:txBody>
          <a:bodyPr vert="horz" lIns="91440" tIns="45720" rIns="91440" bIns="45720" rtlCol="0" anchor="ctr"/>
          <a:lstStyle/>
          <a:p>
            <a:pPr lvl="0"/>
            <a:endParaRPr lang="ja-JP" altLang="en-US" noProof="0"/>
          </a:p>
        </p:txBody>
      </p:sp>
      <p:sp>
        <p:nvSpPr>
          <p:cNvPr id="5" name="ノート プレースホルダー 4">
            <a:extLst>
              <a:ext uri="{FF2B5EF4-FFF2-40B4-BE49-F238E27FC236}">
                <a16:creationId xmlns:a16="http://schemas.microsoft.com/office/drawing/2014/main" id="{AFB52449-918E-49E2-A52E-720A7A737931}"/>
              </a:ext>
            </a:extLst>
          </p:cNvPr>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ja-JP" altLang="en-US" noProof="0"/>
              <a:t>マスター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ー 5">
            <a:extLst>
              <a:ext uri="{FF2B5EF4-FFF2-40B4-BE49-F238E27FC236}">
                <a16:creationId xmlns:a16="http://schemas.microsoft.com/office/drawing/2014/main" id="{19B17FA8-9D9E-4C55-8184-BF94FB1032CF}"/>
              </a:ext>
            </a:extLst>
          </p:cNvPr>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eaLnBrk="1" fontAlgn="auto" hangingPunct="1">
              <a:spcBef>
                <a:spcPts val="0"/>
              </a:spcBef>
              <a:spcAft>
                <a:spcPts val="0"/>
              </a:spcAft>
              <a:defRPr kumimoji="1" sz="1200">
                <a:latin typeface="+mn-lt"/>
              </a:defRPr>
            </a:lvl1pPr>
          </a:lstStyle>
          <a:p>
            <a:pPr>
              <a:defRPr/>
            </a:pPr>
            <a:endParaRPr lang="ja-JP" altLang="en-US"/>
          </a:p>
        </p:txBody>
      </p:sp>
      <p:sp>
        <p:nvSpPr>
          <p:cNvPr id="7" name="スライド番号プレースホルダー 6">
            <a:extLst>
              <a:ext uri="{FF2B5EF4-FFF2-40B4-BE49-F238E27FC236}">
                <a16:creationId xmlns:a16="http://schemas.microsoft.com/office/drawing/2014/main" id="{B29795B4-1899-4342-A949-356B54924D4A}"/>
              </a:ext>
            </a:extLst>
          </p:cNvPr>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eaLnBrk="1" fontAlgn="auto" hangingPunct="1">
              <a:spcBef>
                <a:spcPts val="0"/>
              </a:spcBef>
              <a:spcAft>
                <a:spcPts val="0"/>
              </a:spcAft>
              <a:defRPr kumimoji="1" sz="1200">
                <a:latin typeface="+mn-lt"/>
              </a:defRPr>
            </a:lvl1pPr>
          </a:lstStyle>
          <a:p>
            <a:pPr>
              <a:defRPr/>
            </a:pPr>
            <a:fld id="{04E65506-939F-4CCB-BEF2-F6000F233FA4}"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notesStyle>
    <a:lvl1pPr algn="l" defTabSz="995363" rtl="0" eaLnBrk="0" fontAlgn="base" hangingPunct="0">
      <a:spcBef>
        <a:spcPct val="30000"/>
      </a:spcBef>
      <a:spcAft>
        <a:spcPct val="0"/>
      </a:spcAft>
      <a:defRPr kumimoji="1" sz="1300" kern="1200">
        <a:solidFill>
          <a:schemeClr val="tx1"/>
        </a:solidFill>
        <a:latin typeface="+mn-lt"/>
        <a:ea typeface="+mn-ea"/>
        <a:cs typeface="+mn-cs"/>
      </a:defRPr>
    </a:lvl1pPr>
    <a:lvl2pPr marL="496888" algn="l" defTabSz="995363" rtl="0" eaLnBrk="0" fontAlgn="base" hangingPunct="0">
      <a:spcBef>
        <a:spcPct val="30000"/>
      </a:spcBef>
      <a:spcAft>
        <a:spcPct val="0"/>
      </a:spcAft>
      <a:defRPr kumimoji="1" sz="1300" kern="1200">
        <a:solidFill>
          <a:schemeClr val="tx1"/>
        </a:solidFill>
        <a:latin typeface="+mn-lt"/>
        <a:ea typeface="+mn-ea"/>
        <a:cs typeface="+mn-cs"/>
      </a:defRPr>
    </a:lvl2pPr>
    <a:lvl3pPr marL="995363" algn="l" defTabSz="995363" rtl="0" eaLnBrk="0" fontAlgn="base" hangingPunct="0">
      <a:spcBef>
        <a:spcPct val="30000"/>
      </a:spcBef>
      <a:spcAft>
        <a:spcPct val="0"/>
      </a:spcAft>
      <a:defRPr kumimoji="1" sz="1300" kern="1200">
        <a:solidFill>
          <a:schemeClr val="tx1"/>
        </a:solidFill>
        <a:latin typeface="+mn-lt"/>
        <a:ea typeface="+mn-ea"/>
        <a:cs typeface="+mn-cs"/>
      </a:defRPr>
    </a:lvl3pPr>
    <a:lvl4pPr marL="1492250" algn="l" defTabSz="995363" rtl="0" eaLnBrk="0" fontAlgn="base" hangingPunct="0">
      <a:spcBef>
        <a:spcPct val="30000"/>
      </a:spcBef>
      <a:spcAft>
        <a:spcPct val="0"/>
      </a:spcAft>
      <a:defRPr kumimoji="1" sz="1300" kern="1200">
        <a:solidFill>
          <a:schemeClr val="tx1"/>
        </a:solidFill>
        <a:latin typeface="+mn-lt"/>
        <a:ea typeface="+mn-ea"/>
        <a:cs typeface="+mn-cs"/>
      </a:defRPr>
    </a:lvl4pPr>
    <a:lvl5pPr marL="1990725" algn="l" defTabSz="995363" rtl="0" eaLnBrk="0" fontAlgn="base" hangingPunct="0">
      <a:spcBef>
        <a:spcPct val="30000"/>
      </a:spcBef>
      <a:spcAft>
        <a:spcPct val="0"/>
      </a:spcAft>
      <a:defRPr kumimoji="1" sz="1300" kern="1200">
        <a:solidFill>
          <a:schemeClr val="tx1"/>
        </a:solidFill>
        <a:latin typeface="+mn-lt"/>
        <a:ea typeface="+mn-ea"/>
        <a:cs typeface="+mn-cs"/>
      </a:defRPr>
    </a:lvl5pPr>
    <a:lvl6pPr marL="2488768" algn="l" defTabSz="995507" rtl="0" eaLnBrk="1" latinLnBrk="0" hangingPunct="1">
      <a:defRPr kumimoji="1" sz="1306" kern="1200">
        <a:solidFill>
          <a:schemeClr val="tx1"/>
        </a:solidFill>
        <a:latin typeface="+mn-lt"/>
        <a:ea typeface="+mn-ea"/>
        <a:cs typeface="+mn-cs"/>
      </a:defRPr>
    </a:lvl6pPr>
    <a:lvl7pPr marL="2986522" algn="l" defTabSz="995507" rtl="0" eaLnBrk="1" latinLnBrk="0" hangingPunct="1">
      <a:defRPr kumimoji="1" sz="1306" kern="1200">
        <a:solidFill>
          <a:schemeClr val="tx1"/>
        </a:solidFill>
        <a:latin typeface="+mn-lt"/>
        <a:ea typeface="+mn-ea"/>
        <a:cs typeface="+mn-cs"/>
      </a:defRPr>
    </a:lvl7pPr>
    <a:lvl8pPr marL="3484275" algn="l" defTabSz="995507" rtl="0" eaLnBrk="1" latinLnBrk="0" hangingPunct="1">
      <a:defRPr kumimoji="1" sz="1306" kern="1200">
        <a:solidFill>
          <a:schemeClr val="tx1"/>
        </a:solidFill>
        <a:latin typeface="+mn-lt"/>
        <a:ea typeface="+mn-ea"/>
        <a:cs typeface="+mn-cs"/>
      </a:defRPr>
    </a:lvl8pPr>
    <a:lvl9pPr marL="3982029" algn="l" defTabSz="995507" rtl="0" eaLnBrk="1" latinLnBrk="0" hangingPunct="1">
      <a:defRPr kumimoji="1" sz="130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スライド イメージ プレースホルダー 1">
            <a:extLst>
              <a:ext uri="{FF2B5EF4-FFF2-40B4-BE49-F238E27FC236}">
                <a16:creationId xmlns:a16="http://schemas.microsoft.com/office/drawing/2014/main" id="{473B1C04-2F65-42EA-AF64-E049B42018E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4D331767-B76C-44F4-8CB7-E7A2C2D8B7DF}"/>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8196" name="スライド番号プレースホルダー 3">
            <a:extLst>
              <a:ext uri="{FF2B5EF4-FFF2-40B4-BE49-F238E27FC236}">
                <a16:creationId xmlns:a16="http://schemas.microsoft.com/office/drawing/2014/main" id="{AA283BFE-7D2B-4AD6-B4CA-1A56231AF76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ED0E55B9-435D-4821-8DA2-BA6E623D0A40}" type="slidenum">
              <a:rPr lang="ja-JP" altLang="en-US" smtClean="0">
                <a:latin typeface="游ゴシック" panose="020B0400000000000000" pitchFamily="50" charset="-128"/>
              </a:rPr>
              <a:pPr fontAlgn="base">
                <a:spcBef>
                  <a:spcPct val="0"/>
                </a:spcBef>
                <a:spcAft>
                  <a:spcPct val="0"/>
                </a:spcAft>
              </a:pPr>
              <a:t>1</a:t>
            </a:fld>
            <a:endParaRPr lang="ja-JP" altLang="en-US">
              <a:latin typeface="游ゴシック" panose="020B0400000000000000" pitchFamily="50"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スライド イメージ プレースホルダー 1">
            <a:extLst>
              <a:ext uri="{FF2B5EF4-FFF2-40B4-BE49-F238E27FC236}">
                <a16:creationId xmlns:a16="http://schemas.microsoft.com/office/drawing/2014/main" id="{910B5649-3027-42DE-82DD-B0E110C2D64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BCE043A5-3125-45DB-881B-3C6656ED9A37}"/>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6628" name="スライド番号プレースホルダー 3">
            <a:extLst>
              <a:ext uri="{FF2B5EF4-FFF2-40B4-BE49-F238E27FC236}">
                <a16:creationId xmlns:a16="http://schemas.microsoft.com/office/drawing/2014/main" id="{324E08AE-63E3-410D-96AC-43C0DA1B324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D6689CE-15BD-4407-B006-E23342F70082}" type="slidenum">
              <a:rPr lang="ja-JP" altLang="en-US" smtClean="0">
                <a:latin typeface="游ゴシック" panose="020B0400000000000000" pitchFamily="50" charset="-128"/>
              </a:rPr>
              <a:pPr fontAlgn="base">
                <a:spcBef>
                  <a:spcPct val="0"/>
                </a:spcBef>
                <a:spcAft>
                  <a:spcPct val="0"/>
                </a:spcAft>
              </a:pPr>
              <a:t>10</a:t>
            </a:fld>
            <a:endParaRPr lang="ja-JP" altLang="en-US">
              <a:latin typeface="游ゴシック" panose="020B0400000000000000" pitchFamily="50"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スライド イメージ プレースホルダー 1">
            <a:extLst>
              <a:ext uri="{FF2B5EF4-FFF2-40B4-BE49-F238E27FC236}">
                <a16:creationId xmlns:a16="http://schemas.microsoft.com/office/drawing/2014/main" id="{F6A0138A-3AB1-48A1-B6A5-352648CC6A6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3B41788E-4EFE-4CBD-AAE8-597C4B42FDC0}"/>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8676" name="スライド番号プレースホルダー 3">
            <a:extLst>
              <a:ext uri="{FF2B5EF4-FFF2-40B4-BE49-F238E27FC236}">
                <a16:creationId xmlns:a16="http://schemas.microsoft.com/office/drawing/2014/main" id="{6E63150D-886A-4293-BFB4-1A81E29431D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25814E8-A852-47C8-AE59-A1933539F8E6}" type="slidenum">
              <a:rPr lang="ja-JP" altLang="en-US" smtClean="0">
                <a:latin typeface="游ゴシック" panose="020B0400000000000000" pitchFamily="50" charset="-128"/>
              </a:rPr>
              <a:pPr fontAlgn="base">
                <a:spcBef>
                  <a:spcPct val="0"/>
                </a:spcBef>
                <a:spcAft>
                  <a:spcPct val="0"/>
                </a:spcAft>
              </a:pPr>
              <a:t>11</a:t>
            </a:fld>
            <a:endParaRPr lang="ja-JP" altLang="en-US">
              <a:latin typeface="游ゴシック" panose="020B0400000000000000" pitchFamily="50"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スライド イメージ プレースホルダー 1">
            <a:extLst>
              <a:ext uri="{FF2B5EF4-FFF2-40B4-BE49-F238E27FC236}">
                <a16:creationId xmlns:a16="http://schemas.microsoft.com/office/drawing/2014/main" id="{7098C99D-BF62-4F1E-BB8A-7CD0FAD972E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603D4530-71BA-405B-A9B1-8EF4735581D4}"/>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0724" name="スライド番号プレースホルダー 3">
            <a:extLst>
              <a:ext uri="{FF2B5EF4-FFF2-40B4-BE49-F238E27FC236}">
                <a16:creationId xmlns:a16="http://schemas.microsoft.com/office/drawing/2014/main" id="{E7A712AF-0F7C-417A-B826-D428B944685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0380B5B7-8E41-4588-837C-39ABDC5B3274}" type="slidenum">
              <a:rPr lang="ja-JP" altLang="en-US" smtClean="0">
                <a:latin typeface="游ゴシック" panose="020B0400000000000000" pitchFamily="50" charset="-128"/>
              </a:rPr>
              <a:pPr fontAlgn="base">
                <a:spcBef>
                  <a:spcPct val="0"/>
                </a:spcBef>
                <a:spcAft>
                  <a:spcPct val="0"/>
                </a:spcAft>
              </a:pPr>
              <a:t>12</a:t>
            </a:fld>
            <a:endParaRPr lang="ja-JP" altLang="en-US">
              <a:latin typeface="游ゴシック" panose="020B0400000000000000" pitchFamily="50"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スライド イメージ プレースホルダー 1">
            <a:extLst>
              <a:ext uri="{FF2B5EF4-FFF2-40B4-BE49-F238E27FC236}">
                <a16:creationId xmlns:a16="http://schemas.microsoft.com/office/drawing/2014/main" id="{B3C546C8-083B-41B1-AA4A-5D812C9CFE9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54CEE214-34DD-4860-856C-8BBC4305C71A}"/>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3796" name="スライド番号プレースホルダー 3">
            <a:extLst>
              <a:ext uri="{FF2B5EF4-FFF2-40B4-BE49-F238E27FC236}">
                <a16:creationId xmlns:a16="http://schemas.microsoft.com/office/drawing/2014/main" id="{0ACEF274-1039-4DA4-A757-5A5B1F065A6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B400AE66-8097-4171-B7B0-0D7DF0173F7E}" type="slidenum">
              <a:rPr lang="ja-JP" altLang="en-US" smtClean="0">
                <a:latin typeface="游ゴシック" panose="020B0400000000000000" pitchFamily="50" charset="-128"/>
              </a:rPr>
              <a:pPr fontAlgn="base">
                <a:spcBef>
                  <a:spcPct val="0"/>
                </a:spcBef>
                <a:spcAft>
                  <a:spcPct val="0"/>
                </a:spcAft>
              </a:pPr>
              <a:t>14</a:t>
            </a:fld>
            <a:endParaRPr lang="ja-JP" altLang="en-US">
              <a:latin typeface="游ゴシック" panose="020B0400000000000000" pitchFamily="50"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スライド イメージ プレースホルダー 1">
            <a:extLst>
              <a:ext uri="{FF2B5EF4-FFF2-40B4-BE49-F238E27FC236}">
                <a16:creationId xmlns:a16="http://schemas.microsoft.com/office/drawing/2014/main" id="{23F06683-414C-4655-9426-177880EAC57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5CB223B4-BF1C-4134-A27A-1AE065B484CB}"/>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5844" name="スライド番号プレースホルダー 3">
            <a:extLst>
              <a:ext uri="{FF2B5EF4-FFF2-40B4-BE49-F238E27FC236}">
                <a16:creationId xmlns:a16="http://schemas.microsoft.com/office/drawing/2014/main" id="{11C9456F-A568-4969-A1C4-4C090AAC70F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3FB15FCA-64DA-4AE7-B4A6-9CC1160E1EA0}" type="slidenum">
              <a:rPr lang="ja-JP" altLang="en-US" smtClean="0">
                <a:latin typeface="游ゴシック" panose="020B0400000000000000" pitchFamily="50" charset="-128"/>
              </a:rPr>
              <a:pPr fontAlgn="base">
                <a:spcBef>
                  <a:spcPct val="0"/>
                </a:spcBef>
                <a:spcAft>
                  <a:spcPct val="0"/>
                </a:spcAft>
              </a:pPr>
              <a:t>15</a:t>
            </a:fld>
            <a:endParaRPr lang="ja-JP" altLang="en-US">
              <a:latin typeface="游ゴシック" panose="020B0400000000000000" pitchFamily="50"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スライド イメージ プレースホルダー 1">
            <a:extLst>
              <a:ext uri="{FF2B5EF4-FFF2-40B4-BE49-F238E27FC236}">
                <a16:creationId xmlns:a16="http://schemas.microsoft.com/office/drawing/2014/main" id="{B0E73622-2866-47BD-BAF2-1B9FB372EFC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84463CF3-98FC-4A4D-92FC-FF4EF9E88883}"/>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7892" name="スライド番号プレースホルダー 3">
            <a:extLst>
              <a:ext uri="{FF2B5EF4-FFF2-40B4-BE49-F238E27FC236}">
                <a16:creationId xmlns:a16="http://schemas.microsoft.com/office/drawing/2014/main" id="{BAB3C65C-80CE-4FE1-8523-AE11A209F1D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0BBC222F-AB08-4934-9520-01A8C7DBD55C}" type="slidenum">
              <a:rPr lang="ja-JP" altLang="en-US" smtClean="0">
                <a:latin typeface="游ゴシック" panose="020B0400000000000000" pitchFamily="50" charset="-128"/>
              </a:rPr>
              <a:pPr fontAlgn="base">
                <a:spcBef>
                  <a:spcPct val="0"/>
                </a:spcBef>
                <a:spcAft>
                  <a:spcPct val="0"/>
                </a:spcAft>
              </a:pPr>
              <a:t>16</a:t>
            </a:fld>
            <a:endParaRPr lang="ja-JP" altLang="en-US">
              <a:latin typeface="游ゴシック" panose="020B0400000000000000" pitchFamily="50"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スライド イメージ プレースホルダー 1">
            <a:extLst>
              <a:ext uri="{FF2B5EF4-FFF2-40B4-BE49-F238E27FC236}">
                <a16:creationId xmlns:a16="http://schemas.microsoft.com/office/drawing/2014/main" id="{DB62565F-248C-4ED5-B481-245DFE275C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D6D4092D-0391-4C2C-8CF2-2CDF27B72B9D}"/>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9940" name="スライド番号プレースホルダー 3">
            <a:extLst>
              <a:ext uri="{FF2B5EF4-FFF2-40B4-BE49-F238E27FC236}">
                <a16:creationId xmlns:a16="http://schemas.microsoft.com/office/drawing/2014/main" id="{06316425-AA3F-4D35-A199-F59A71434F3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D1E16DF-A497-4604-9275-44826BF05CCB}" type="slidenum">
              <a:rPr lang="ja-JP" altLang="en-US" smtClean="0">
                <a:latin typeface="游ゴシック" panose="020B0400000000000000" pitchFamily="50" charset="-128"/>
              </a:rPr>
              <a:pPr fontAlgn="base">
                <a:spcBef>
                  <a:spcPct val="0"/>
                </a:spcBef>
                <a:spcAft>
                  <a:spcPct val="0"/>
                </a:spcAft>
              </a:pPr>
              <a:t>17</a:t>
            </a:fld>
            <a:endParaRPr lang="ja-JP" altLang="en-US">
              <a:latin typeface="游ゴシック" panose="020B0400000000000000" pitchFamily="50"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スライド イメージ プレースホルダー 1">
            <a:extLst>
              <a:ext uri="{FF2B5EF4-FFF2-40B4-BE49-F238E27FC236}">
                <a16:creationId xmlns:a16="http://schemas.microsoft.com/office/drawing/2014/main" id="{B3C9C6B4-AC42-4D99-AF70-3EB4CD8C668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3E5793A4-469C-4C18-98E4-CABA6D98C24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41988" name="スライド番号プレースホルダー 3">
            <a:extLst>
              <a:ext uri="{FF2B5EF4-FFF2-40B4-BE49-F238E27FC236}">
                <a16:creationId xmlns:a16="http://schemas.microsoft.com/office/drawing/2014/main" id="{DF84BFF3-908C-4DED-AC0F-CF679D32780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83CB7EE-47FB-46F0-A3AD-C926F6F5FBE0}" type="slidenum">
              <a:rPr lang="ja-JP" altLang="en-US" smtClean="0">
                <a:latin typeface="游ゴシック" panose="020B0400000000000000" pitchFamily="50" charset="-128"/>
              </a:rPr>
              <a:pPr fontAlgn="base">
                <a:spcBef>
                  <a:spcPct val="0"/>
                </a:spcBef>
                <a:spcAft>
                  <a:spcPct val="0"/>
                </a:spcAft>
              </a:pPr>
              <a:t>18</a:t>
            </a:fld>
            <a:endParaRPr lang="ja-JP" altLang="en-US">
              <a:latin typeface="游ゴシック" panose="020B0400000000000000" pitchFamily="50"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スライド イメージ プレースホルダー 1">
            <a:extLst>
              <a:ext uri="{FF2B5EF4-FFF2-40B4-BE49-F238E27FC236}">
                <a16:creationId xmlns:a16="http://schemas.microsoft.com/office/drawing/2014/main" id="{C13EDF21-1B20-4314-A562-8EA1BB39A2C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92E95E27-C021-4626-AFCE-E781C6FF537C}"/>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solidFill>
                <a:srgbClr val="4D4D4C"/>
              </a:solidFill>
            </a:endParaRPr>
          </a:p>
        </p:txBody>
      </p:sp>
      <p:sp>
        <p:nvSpPr>
          <p:cNvPr id="44036" name="スライド番号プレースホルダー 3">
            <a:extLst>
              <a:ext uri="{FF2B5EF4-FFF2-40B4-BE49-F238E27FC236}">
                <a16:creationId xmlns:a16="http://schemas.microsoft.com/office/drawing/2014/main" id="{0F714465-69D7-4C07-9B02-8BAFE5A6879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BF4B4F6B-C069-46F4-B010-FF17FAEDF7B8}" type="slidenum">
              <a:rPr lang="ja-JP" altLang="en-US" smtClean="0">
                <a:latin typeface="游ゴシック" panose="020B0400000000000000" pitchFamily="50" charset="-128"/>
              </a:rPr>
              <a:pPr fontAlgn="base">
                <a:spcBef>
                  <a:spcPct val="0"/>
                </a:spcBef>
                <a:spcAft>
                  <a:spcPct val="0"/>
                </a:spcAft>
              </a:pPr>
              <a:t>19</a:t>
            </a:fld>
            <a:endParaRPr lang="ja-JP" altLang="en-US">
              <a:latin typeface="游ゴシック" panose="020B0400000000000000" pitchFamily="50"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スライド イメージ プレースホルダー 1">
            <a:extLst>
              <a:ext uri="{FF2B5EF4-FFF2-40B4-BE49-F238E27FC236}">
                <a16:creationId xmlns:a16="http://schemas.microsoft.com/office/drawing/2014/main" id="{C26911E0-82BA-46E4-A983-579719987EC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AFDC6F07-B9D7-45BA-9B71-8D9E68B99309}"/>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solidFill>
                <a:srgbClr val="4D4D4C"/>
              </a:solidFill>
            </a:endParaRPr>
          </a:p>
        </p:txBody>
      </p:sp>
      <p:sp>
        <p:nvSpPr>
          <p:cNvPr id="46084" name="スライド番号プレースホルダー 3">
            <a:extLst>
              <a:ext uri="{FF2B5EF4-FFF2-40B4-BE49-F238E27FC236}">
                <a16:creationId xmlns:a16="http://schemas.microsoft.com/office/drawing/2014/main" id="{0A06A508-64B6-46F4-8195-43AA6971910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EA17E26B-396C-4BB6-8EFE-F7618E275D2E}" type="slidenum">
              <a:rPr lang="ja-JP" altLang="en-US" smtClean="0">
                <a:latin typeface="游ゴシック" panose="020B0400000000000000" pitchFamily="50" charset="-128"/>
              </a:rPr>
              <a:pPr fontAlgn="base">
                <a:spcBef>
                  <a:spcPct val="0"/>
                </a:spcBef>
                <a:spcAft>
                  <a:spcPct val="0"/>
                </a:spcAft>
              </a:pPr>
              <a:t>20</a:t>
            </a:fld>
            <a:endParaRPr lang="ja-JP" altLang="en-US">
              <a:latin typeface="游ゴシック" panose="020B0400000000000000" pitchFamily="50"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a:extLst>
              <a:ext uri="{FF2B5EF4-FFF2-40B4-BE49-F238E27FC236}">
                <a16:creationId xmlns:a16="http://schemas.microsoft.com/office/drawing/2014/main" id="{F33A27C3-F628-477D-82F1-F1FFDDDD546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ノート プレースホルダー 2">
            <a:extLst>
              <a:ext uri="{FF2B5EF4-FFF2-40B4-BE49-F238E27FC236}">
                <a16:creationId xmlns:a16="http://schemas.microsoft.com/office/drawing/2014/main" id="{0C26EFF3-B8F2-46BE-B43C-98C4EA425D1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10244" name="スライド番号プレースホルダー 3">
            <a:extLst>
              <a:ext uri="{FF2B5EF4-FFF2-40B4-BE49-F238E27FC236}">
                <a16:creationId xmlns:a16="http://schemas.microsoft.com/office/drawing/2014/main" id="{46460565-2C1A-4FC1-A4EB-5B7BD3DA576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C6D21A4A-3A93-47AB-847F-BBEF31EC224F}" type="slidenum">
              <a:rPr lang="ja-JP" altLang="en-US" smtClean="0">
                <a:latin typeface="游ゴシック" panose="020B0400000000000000" pitchFamily="50" charset="-128"/>
              </a:rPr>
              <a:pPr fontAlgn="base">
                <a:spcBef>
                  <a:spcPct val="0"/>
                </a:spcBef>
                <a:spcAft>
                  <a:spcPct val="0"/>
                </a:spcAft>
              </a:pPr>
              <a:t>2</a:t>
            </a:fld>
            <a:endParaRPr lang="ja-JP" altLang="en-US">
              <a:latin typeface="游ゴシック" panose="020B0400000000000000" pitchFamily="50"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スライド イメージ プレースホルダー 1">
            <a:extLst>
              <a:ext uri="{FF2B5EF4-FFF2-40B4-BE49-F238E27FC236}">
                <a16:creationId xmlns:a16="http://schemas.microsoft.com/office/drawing/2014/main" id="{402F2A77-33B1-4351-9072-7130C2CE602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962AD11F-4D5F-408A-8436-0139A8EF474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48132" name="スライド番号プレースホルダー 3">
            <a:extLst>
              <a:ext uri="{FF2B5EF4-FFF2-40B4-BE49-F238E27FC236}">
                <a16:creationId xmlns:a16="http://schemas.microsoft.com/office/drawing/2014/main" id="{A6B36A06-1998-45F6-826B-0EBB51806DD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3ACCA196-B51E-44F1-B104-DD8D90C56975}" type="slidenum">
              <a:rPr lang="ja-JP" altLang="en-US" smtClean="0">
                <a:latin typeface="游ゴシック" panose="020B0400000000000000" pitchFamily="50" charset="-128"/>
              </a:rPr>
              <a:pPr fontAlgn="base">
                <a:spcBef>
                  <a:spcPct val="0"/>
                </a:spcBef>
                <a:spcAft>
                  <a:spcPct val="0"/>
                </a:spcAft>
              </a:pPr>
              <a:t>21</a:t>
            </a:fld>
            <a:endParaRPr lang="ja-JP" altLang="en-US">
              <a:latin typeface="游ゴシック" panose="020B0400000000000000" pitchFamily="50"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スライド イメージ プレースホルダー 1">
            <a:extLst>
              <a:ext uri="{FF2B5EF4-FFF2-40B4-BE49-F238E27FC236}">
                <a16:creationId xmlns:a16="http://schemas.microsoft.com/office/drawing/2014/main" id="{356EDCC6-E032-4A27-8D9B-C9ED40F6161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4DDB2D9-48AD-4600-86E7-257F07183E87}"/>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0180" name="スライド番号プレースホルダー 3">
            <a:extLst>
              <a:ext uri="{FF2B5EF4-FFF2-40B4-BE49-F238E27FC236}">
                <a16:creationId xmlns:a16="http://schemas.microsoft.com/office/drawing/2014/main" id="{9B77D232-7BAC-47D8-99E6-F4A298E8A45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59AD3CD3-B3E4-4DD4-A693-BCE5966C1CDB}" type="slidenum">
              <a:rPr lang="ja-JP" altLang="en-US" smtClean="0">
                <a:latin typeface="游ゴシック" panose="020B0400000000000000" pitchFamily="50" charset="-128"/>
              </a:rPr>
              <a:pPr fontAlgn="base">
                <a:spcBef>
                  <a:spcPct val="0"/>
                </a:spcBef>
                <a:spcAft>
                  <a:spcPct val="0"/>
                </a:spcAft>
              </a:pPr>
              <a:t>22</a:t>
            </a:fld>
            <a:endParaRPr lang="ja-JP" altLang="en-US">
              <a:latin typeface="游ゴシック" panose="020B0400000000000000" pitchFamily="50"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ー 1">
            <a:extLst>
              <a:ext uri="{FF2B5EF4-FFF2-40B4-BE49-F238E27FC236}">
                <a16:creationId xmlns:a16="http://schemas.microsoft.com/office/drawing/2014/main" id="{AB43C79F-815D-489E-9DF9-C77C113CA1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FF1B0209-62E3-40A6-A0DA-7AA96753FD7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2228" name="スライド番号プレースホルダー 3">
            <a:extLst>
              <a:ext uri="{FF2B5EF4-FFF2-40B4-BE49-F238E27FC236}">
                <a16:creationId xmlns:a16="http://schemas.microsoft.com/office/drawing/2014/main" id="{EBFADDAF-CCEE-4204-A557-85AEE5EB7E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322507F-6EDE-498F-96DE-8F1DBAA56DE0}" type="slidenum">
              <a:rPr lang="ja-JP" altLang="en-US" smtClean="0">
                <a:latin typeface="游ゴシック" panose="020B0400000000000000" pitchFamily="50" charset="-128"/>
              </a:rPr>
              <a:pPr fontAlgn="base">
                <a:spcBef>
                  <a:spcPct val="0"/>
                </a:spcBef>
                <a:spcAft>
                  <a:spcPct val="0"/>
                </a:spcAft>
              </a:pPr>
              <a:t>23</a:t>
            </a:fld>
            <a:endParaRPr lang="ja-JP" altLang="en-US">
              <a:latin typeface="游ゴシック" panose="020B0400000000000000" pitchFamily="50"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スライド イメージ プレースホルダー 1">
            <a:extLst>
              <a:ext uri="{FF2B5EF4-FFF2-40B4-BE49-F238E27FC236}">
                <a16:creationId xmlns:a16="http://schemas.microsoft.com/office/drawing/2014/main" id="{7BC7AFB0-A5FB-46FC-A38C-823831594EA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A77476A3-6252-4315-A996-2EE17B57BF63}"/>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4276" name="スライド番号プレースホルダー 3">
            <a:extLst>
              <a:ext uri="{FF2B5EF4-FFF2-40B4-BE49-F238E27FC236}">
                <a16:creationId xmlns:a16="http://schemas.microsoft.com/office/drawing/2014/main" id="{4FDA2B56-4312-4CEA-9EB0-0EECDE87398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CDDC57A9-C7DA-41DB-AECD-DAFF89713F11}" type="slidenum">
              <a:rPr lang="ja-JP" altLang="en-US" smtClean="0">
                <a:latin typeface="游ゴシック" panose="020B0400000000000000" pitchFamily="50" charset="-128"/>
              </a:rPr>
              <a:pPr fontAlgn="base">
                <a:spcBef>
                  <a:spcPct val="0"/>
                </a:spcBef>
                <a:spcAft>
                  <a:spcPct val="0"/>
                </a:spcAft>
              </a:pPr>
              <a:t>24</a:t>
            </a:fld>
            <a:endParaRPr lang="ja-JP" altLang="en-US">
              <a:latin typeface="游ゴシック" panose="020B0400000000000000" pitchFamily="50"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スライド イメージ プレースホルダー 1">
            <a:extLst>
              <a:ext uri="{FF2B5EF4-FFF2-40B4-BE49-F238E27FC236}">
                <a16:creationId xmlns:a16="http://schemas.microsoft.com/office/drawing/2014/main" id="{B905C28A-154D-4550-AA24-F7DF95C543F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B7789A3E-8039-4627-BC43-D58C7FDEA077}"/>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6324" name="スライド番号プレースホルダー 3">
            <a:extLst>
              <a:ext uri="{FF2B5EF4-FFF2-40B4-BE49-F238E27FC236}">
                <a16:creationId xmlns:a16="http://schemas.microsoft.com/office/drawing/2014/main" id="{0973D46D-0D25-4723-A7FC-F1B3363805E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88C20A6-D37E-41F5-8FCF-9FA602DC273A}" type="slidenum">
              <a:rPr lang="ja-JP" altLang="en-US" smtClean="0">
                <a:latin typeface="游ゴシック" panose="020B0400000000000000" pitchFamily="50" charset="-128"/>
              </a:rPr>
              <a:pPr fontAlgn="base">
                <a:spcBef>
                  <a:spcPct val="0"/>
                </a:spcBef>
                <a:spcAft>
                  <a:spcPct val="0"/>
                </a:spcAft>
              </a:pPr>
              <a:t>25</a:t>
            </a:fld>
            <a:endParaRPr lang="ja-JP" altLang="en-US">
              <a:latin typeface="游ゴシック" panose="020B0400000000000000" pitchFamily="50"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スライド イメージ プレースホルダー 1">
            <a:extLst>
              <a:ext uri="{FF2B5EF4-FFF2-40B4-BE49-F238E27FC236}">
                <a16:creationId xmlns:a16="http://schemas.microsoft.com/office/drawing/2014/main" id="{46AFECFC-CD45-4331-B1F0-C19D6BA450D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886CB17-ADCA-4ADB-9B14-AD80E7A976A1}"/>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8372" name="スライド番号プレースホルダー 3">
            <a:extLst>
              <a:ext uri="{FF2B5EF4-FFF2-40B4-BE49-F238E27FC236}">
                <a16:creationId xmlns:a16="http://schemas.microsoft.com/office/drawing/2014/main" id="{916CF61F-09DC-4487-9922-27EEB226566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1B16CF6-C629-4341-BAFF-B3442C271E3A}" type="slidenum">
              <a:rPr lang="ja-JP" altLang="en-US" smtClean="0">
                <a:latin typeface="游ゴシック" panose="020B0400000000000000" pitchFamily="50" charset="-128"/>
              </a:rPr>
              <a:pPr fontAlgn="base">
                <a:spcBef>
                  <a:spcPct val="0"/>
                </a:spcBef>
                <a:spcAft>
                  <a:spcPct val="0"/>
                </a:spcAft>
              </a:pPr>
              <a:t>26</a:t>
            </a:fld>
            <a:endParaRPr lang="ja-JP" altLang="en-US">
              <a:latin typeface="游ゴシック" panose="020B0400000000000000" pitchFamily="50"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スライド イメージ プレースホルダー 1">
            <a:extLst>
              <a:ext uri="{FF2B5EF4-FFF2-40B4-BE49-F238E27FC236}">
                <a16:creationId xmlns:a16="http://schemas.microsoft.com/office/drawing/2014/main" id="{4AB06807-D9FD-4989-8EC3-8F27C6CFE2E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8F6E1B4-C613-4068-AAEF-7FF4C0121CF3}"/>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60420" name="スライド番号プレースホルダー 3">
            <a:extLst>
              <a:ext uri="{FF2B5EF4-FFF2-40B4-BE49-F238E27FC236}">
                <a16:creationId xmlns:a16="http://schemas.microsoft.com/office/drawing/2014/main" id="{25FA95E4-7FD6-466A-A419-4168566A644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AC448AC0-5225-41EC-8138-34449942F645}" type="slidenum">
              <a:rPr lang="ja-JP" altLang="en-US" smtClean="0">
                <a:latin typeface="游ゴシック" panose="020B0400000000000000" pitchFamily="50" charset="-128"/>
              </a:rPr>
              <a:pPr fontAlgn="base">
                <a:spcBef>
                  <a:spcPct val="0"/>
                </a:spcBef>
                <a:spcAft>
                  <a:spcPct val="0"/>
                </a:spcAft>
              </a:pPr>
              <a:t>27</a:t>
            </a:fld>
            <a:endParaRPr lang="ja-JP" altLang="en-US">
              <a:latin typeface="游ゴシック" panose="020B0400000000000000" pitchFamily="50"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スライド イメージ プレースホルダー 1">
            <a:extLst>
              <a:ext uri="{FF2B5EF4-FFF2-40B4-BE49-F238E27FC236}">
                <a16:creationId xmlns:a16="http://schemas.microsoft.com/office/drawing/2014/main" id="{660DD7F3-A6A2-45FD-8B3D-C8ABD9BA776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ノート プレースホルダー 2">
            <a:extLst>
              <a:ext uri="{FF2B5EF4-FFF2-40B4-BE49-F238E27FC236}">
                <a16:creationId xmlns:a16="http://schemas.microsoft.com/office/drawing/2014/main" id="{F7B5E8CC-E540-41FB-B969-27D8AC26D66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a:p>
        </p:txBody>
      </p:sp>
      <p:sp>
        <p:nvSpPr>
          <p:cNvPr id="4" name="スライド番号プレースホルダー 3">
            <a:extLst>
              <a:ext uri="{FF2B5EF4-FFF2-40B4-BE49-F238E27FC236}">
                <a16:creationId xmlns:a16="http://schemas.microsoft.com/office/drawing/2014/main" id="{0ACD18C3-F244-46AF-8DB7-1CCB8BB2DFA1}"/>
              </a:ext>
            </a:extLst>
          </p:cNvPr>
          <p:cNvSpPr>
            <a:spLocks noGrp="1"/>
          </p:cNvSpPr>
          <p:nvPr>
            <p:ph type="sldNum" sz="quarter" idx="5"/>
          </p:nvPr>
        </p:nvSpPr>
        <p:spPr/>
        <p:txBody>
          <a:bodyPr/>
          <a:lstStyle/>
          <a:p>
            <a:pPr>
              <a:defRPr/>
            </a:pPr>
            <a:fld id="{360B2727-B27C-4513-A0F3-3CF5490AC88E}" type="slidenum">
              <a:rPr lang="ja-JP" altLang="en-US" smtClean="0"/>
              <a:pPr>
                <a:defRPr/>
              </a:pPr>
              <a:t>31</a:t>
            </a:fld>
            <a:endParaRPr lang="ja-JP"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슬라이드 이미지 개체 틀 1">
            <a:extLst>
              <a:ext uri="{FF2B5EF4-FFF2-40B4-BE49-F238E27FC236}">
                <a16:creationId xmlns:a16="http://schemas.microsoft.com/office/drawing/2014/main" id="{EC37EAD1-0CF2-40BC-B804-223C7679395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슬라이드 노트 개체 틀 2">
            <a:extLst>
              <a:ext uri="{FF2B5EF4-FFF2-40B4-BE49-F238E27FC236}">
                <a16:creationId xmlns:a16="http://schemas.microsoft.com/office/drawing/2014/main" id="{4F628847-6E8B-45A5-A0F5-D781F29361DD}"/>
              </a:ext>
            </a:extLst>
          </p:cNvPr>
          <p:cNvSpPr>
            <a:spLocks noGrp="1"/>
          </p:cNvSpPr>
          <p:nvPr>
            <p:ph type="body" idx="1"/>
          </p:nvPr>
        </p:nvSpPr>
        <p:spPr/>
        <p:txBody>
          <a:bodyPr/>
          <a:lstStyle/>
          <a:p>
            <a:pPr defTabSz="995507" eaLnBrk="1" fontAlgn="auto" hangingPunct="1">
              <a:spcBef>
                <a:spcPts val="0"/>
              </a:spcBef>
              <a:spcAft>
                <a:spcPts val="0"/>
              </a:spcAft>
              <a:defRPr/>
            </a:pPr>
            <a:endParaRPr lang="ko-Kore-JP" altLang="en-US" sz="1306"/>
          </a:p>
        </p:txBody>
      </p:sp>
      <p:sp>
        <p:nvSpPr>
          <p:cNvPr id="67588" name="슬라이드 번호 개체 틀 3">
            <a:extLst>
              <a:ext uri="{FF2B5EF4-FFF2-40B4-BE49-F238E27FC236}">
                <a16:creationId xmlns:a16="http://schemas.microsoft.com/office/drawing/2014/main" id="{80C91DBE-180F-4598-AEF0-B6D7F924AD5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29846F87-FFCD-4E6F-9A56-E4DA8184D1D5}" type="slidenum">
              <a:rPr lang="ja-JP" altLang="en-US" smtClean="0">
                <a:latin typeface="游ゴシック" panose="020B0400000000000000" pitchFamily="50" charset="-128"/>
              </a:rPr>
              <a:pPr fontAlgn="base">
                <a:spcBef>
                  <a:spcPct val="0"/>
                </a:spcBef>
                <a:spcAft>
                  <a:spcPct val="0"/>
                </a:spcAft>
              </a:pPr>
              <a:t>32</a:t>
            </a:fld>
            <a:endParaRPr lang="ja-JP" altLang="en-US">
              <a:latin typeface="游ゴシック" panose="020B0400000000000000" pitchFamily="50"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スライド イメージ プレースホルダー 1">
            <a:extLst>
              <a:ext uri="{FF2B5EF4-FFF2-40B4-BE49-F238E27FC236}">
                <a16:creationId xmlns:a16="http://schemas.microsoft.com/office/drawing/2014/main" id="{FD8D0343-4893-4874-B5BC-0F80FBD19E3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ノート プレースホルダー 2">
            <a:extLst>
              <a:ext uri="{FF2B5EF4-FFF2-40B4-BE49-F238E27FC236}">
                <a16:creationId xmlns:a16="http://schemas.microsoft.com/office/drawing/2014/main" id="{335F0F18-9D51-4B67-94A1-73983711AF9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a:p>
        </p:txBody>
      </p:sp>
      <p:sp>
        <p:nvSpPr>
          <p:cNvPr id="4" name="スライド番号プレースホルダー 3">
            <a:extLst>
              <a:ext uri="{FF2B5EF4-FFF2-40B4-BE49-F238E27FC236}">
                <a16:creationId xmlns:a16="http://schemas.microsoft.com/office/drawing/2014/main" id="{37480B56-8739-4E89-8664-76AC96440A1B}"/>
              </a:ext>
            </a:extLst>
          </p:cNvPr>
          <p:cNvSpPr>
            <a:spLocks noGrp="1"/>
          </p:cNvSpPr>
          <p:nvPr>
            <p:ph type="sldNum" sz="quarter" idx="5"/>
          </p:nvPr>
        </p:nvSpPr>
        <p:spPr/>
        <p:txBody>
          <a:bodyPr/>
          <a:lstStyle/>
          <a:p>
            <a:pPr>
              <a:defRPr/>
            </a:pPr>
            <a:fld id="{692DE8B5-C2FA-4D28-84F2-861F8735CC62}" type="slidenum">
              <a:rPr lang="ja-JP" altLang="en-US" smtClean="0"/>
              <a:pPr>
                <a:defRPr/>
              </a:pPr>
              <a:t>33</a:t>
            </a:fld>
            <a:endParaRPr lang="ja-JP"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スライド イメージ プレースホルダー 1">
            <a:extLst>
              <a:ext uri="{FF2B5EF4-FFF2-40B4-BE49-F238E27FC236}">
                <a16:creationId xmlns:a16="http://schemas.microsoft.com/office/drawing/2014/main" id="{ABA26552-7F72-48E5-AD66-DD885F006A6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8E9B8854-B294-41EE-9915-F2F337E6571C}"/>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2292" name="スライド番号プレースホルダー 3">
            <a:extLst>
              <a:ext uri="{FF2B5EF4-FFF2-40B4-BE49-F238E27FC236}">
                <a16:creationId xmlns:a16="http://schemas.microsoft.com/office/drawing/2014/main" id="{40886D4E-28BF-4026-BE0E-67B24E530E4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E3178C4-819A-4101-8054-C933C62CE246}" type="slidenum">
              <a:rPr lang="ja-JP" altLang="en-US" smtClean="0">
                <a:latin typeface="游ゴシック" panose="020B0400000000000000" pitchFamily="50" charset="-128"/>
              </a:rPr>
              <a:pPr fontAlgn="base">
                <a:spcBef>
                  <a:spcPct val="0"/>
                </a:spcBef>
                <a:spcAft>
                  <a:spcPct val="0"/>
                </a:spcAft>
              </a:pPr>
              <a:t>3</a:t>
            </a:fld>
            <a:endParaRPr lang="ja-JP" altLang="en-US">
              <a:latin typeface="游ゴシック" panose="020B0400000000000000" pitchFamily="50"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슬라이드 이미지 개체 틀 1">
            <a:extLst>
              <a:ext uri="{FF2B5EF4-FFF2-40B4-BE49-F238E27FC236}">
                <a16:creationId xmlns:a16="http://schemas.microsoft.com/office/drawing/2014/main" id="{493BEC16-20DE-4C09-BA76-26571FAA21D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슬라이드 노트 개체 틀 2">
            <a:extLst>
              <a:ext uri="{FF2B5EF4-FFF2-40B4-BE49-F238E27FC236}">
                <a16:creationId xmlns:a16="http://schemas.microsoft.com/office/drawing/2014/main" id="{0CD03FAA-6C4C-421E-BCEA-D2ED9F1A45EB}"/>
              </a:ext>
            </a:extLst>
          </p:cNvPr>
          <p:cNvSpPr>
            <a:spLocks noGrp="1"/>
          </p:cNvSpPr>
          <p:nvPr>
            <p:ph type="body" idx="1"/>
          </p:nvPr>
        </p:nvSpPr>
        <p:spPr/>
        <p:txBody>
          <a:bodyPr/>
          <a:lstStyle/>
          <a:p>
            <a:pPr defTabSz="995507" eaLnBrk="1" fontAlgn="auto" hangingPunct="1">
              <a:spcBef>
                <a:spcPts val="0"/>
              </a:spcBef>
              <a:spcAft>
                <a:spcPts val="0"/>
              </a:spcAft>
              <a:defRPr/>
            </a:pPr>
            <a:endParaRPr lang="ko-Kore-JP" altLang="en-US" sz="1306"/>
          </a:p>
        </p:txBody>
      </p:sp>
      <p:sp>
        <p:nvSpPr>
          <p:cNvPr id="72708" name="슬라이드 번호 개체 틀 3">
            <a:extLst>
              <a:ext uri="{FF2B5EF4-FFF2-40B4-BE49-F238E27FC236}">
                <a16:creationId xmlns:a16="http://schemas.microsoft.com/office/drawing/2014/main" id="{9B234637-9CC2-4510-A2A4-B93FE7621AE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8D8239DA-AFD1-4D54-A1C1-D6C78E5B2ABE}" type="slidenum">
              <a:rPr lang="ja-JP" altLang="en-US" smtClean="0">
                <a:latin typeface="游ゴシック" panose="020B0400000000000000" pitchFamily="50" charset="-128"/>
              </a:rPr>
              <a:pPr fontAlgn="base">
                <a:spcBef>
                  <a:spcPct val="0"/>
                </a:spcBef>
                <a:spcAft>
                  <a:spcPct val="0"/>
                </a:spcAft>
              </a:pPr>
              <a:t>35</a:t>
            </a:fld>
            <a:endParaRPr lang="ja-JP" altLang="en-US">
              <a:latin typeface="游ゴシック" panose="020B0400000000000000" pitchFamily="50"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スライド イメージ プレースホルダー 1">
            <a:extLst>
              <a:ext uri="{FF2B5EF4-FFF2-40B4-BE49-F238E27FC236}">
                <a16:creationId xmlns:a16="http://schemas.microsoft.com/office/drawing/2014/main" id="{AD6ED7A1-8B58-4DAB-9DFB-CFF84E5564E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ノート プレースホルダー 2">
            <a:extLst>
              <a:ext uri="{FF2B5EF4-FFF2-40B4-BE49-F238E27FC236}">
                <a16:creationId xmlns:a16="http://schemas.microsoft.com/office/drawing/2014/main" id="{85CB10C6-9447-4CE9-9950-C9FF288F2AB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a:p>
        </p:txBody>
      </p:sp>
      <p:sp>
        <p:nvSpPr>
          <p:cNvPr id="4" name="スライド番号プレースホルダー 3">
            <a:extLst>
              <a:ext uri="{FF2B5EF4-FFF2-40B4-BE49-F238E27FC236}">
                <a16:creationId xmlns:a16="http://schemas.microsoft.com/office/drawing/2014/main" id="{8E0E7E6B-568B-40A8-9284-C7FE3562C071}"/>
              </a:ext>
            </a:extLst>
          </p:cNvPr>
          <p:cNvSpPr>
            <a:spLocks noGrp="1"/>
          </p:cNvSpPr>
          <p:nvPr>
            <p:ph type="sldNum" sz="quarter" idx="5"/>
          </p:nvPr>
        </p:nvSpPr>
        <p:spPr/>
        <p:txBody>
          <a:bodyPr/>
          <a:lstStyle/>
          <a:p>
            <a:pPr>
              <a:defRPr/>
            </a:pPr>
            <a:fld id="{BD78A4DF-43BE-43E8-B52C-F5B1F235A7BC}" type="slidenum">
              <a:rPr lang="ja-JP" altLang="en-US" smtClean="0"/>
              <a:pPr>
                <a:defRPr/>
              </a:pPr>
              <a:t>36</a:t>
            </a:fld>
            <a:endParaRPr lang="ja-JP"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スライド イメージ プレースホルダー 1">
            <a:extLst>
              <a:ext uri="{FF2B5EF4-FFF2-40B4-BE49-F238E27FC236}">
                <a16:creationId xmlns:a16="http://schemas.microsoft.com/office/drawing/2014/main" id="{5BE03B84-866B-4A62-909C-A9C36768FC6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DA67337-3D74-4541-ABC8-25BFE40D2703}"/>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4340" name="スライド番号プレースホルダー 3">
            <a:extLst>
              <a:ext uri="{FF2B5EF4-FFF2-40B4-BE49-F238E27FC236}">
                <a16:creationId xmlns:a16="http://schemas.microsoft.com/office/drawing/2014/main" id="{82E412D8-9933-4E65-A62E-5F55CC515D4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B1E0050-9EA1-48F3-A07B-FA31238E69A6}" type="slidenum">
              <a:rPr lang="ja-JP" altLang="en-US" smtClean="0">
                <a:latin typeface="游ゴシック" panose="020B0400000000000000" pitchFamily="50" charset="-128"/>
              </a:rPr>
              <a:pPr fontAlgn="base">
                <a:spcBef>
                  <a:spcPct val="0"/>
                </a:spcBef>
                <a:spcAft>
                  <a:spcPct val="0"/>
                </a:spcAft>
              </a:pPr>
              <a:t>4</a:t>
            </a:fld>
            <a:endParaRPr lang="ja-JP" altLang="en-US">
              <a:latin typeface="游ゴシック" panose="020B0400000000000000" pitchFamily="50"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スライド イメージ プレースホルダー 1">
            <a:extLst>
              <a:ext uri="{FF2B5EF4-FFF2-40B4-BE49-F238E27FC236}">
                <a16:creationId xmlns:a16="http://schemas.microsoft.com/office/drawing/2014/main" id="{C494B75A-A058-44AF-A84D-8E53CE68422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89A0940A-6725-471F-8125-E28FED5AF52D}"/>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6388" name="スライド番号プレースホルダー 3">
            <a:extLst>
              <a:ext uri="{FF2B5EF4-FFF2-40B4-BE49-F238E27FC236}">
                <a16:creationId xmlns:a16="http://schemas.microsoft.com/office/drawing/2014/main" id="{2F9D0975-40D3-4425-A7B4-A322F579BF0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80BB9DE3-4000-48BE-BA13-1F5D1310833F}" type="slidenum">
              <a:rPr lang="ja-JP" altLang="en-US" smtClean="0">
                <a:latin typeface="游ゴシック" panose="020B0400000000000000" pitchFamily="50" charset="-128"/>
              </a:rPr>
              <a:pPr fontAlgn="base">
                <a:spcBef>
                  <a:spcPct val="0"/>
                </a:spcBef>
                <a:spcAft>
                  <a:spcPct val="0"/>
                </a:spcAft>
              </a:pPr>
              <a:t>5</a:t>
            </a:fld>
            <a:endParaRPr lang="ja-JP" altLang="en-US">
              <a:latin typeface="游ゴシック" panose="020B0400000000000000" pitchFamily="50"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スライド イメージ プレースホルダー 1">
            <a:extLst>
              <a:ext uri="{FF2B5EF4-FFF2-40B4-BE49-F238E27FC236}">
                <a16:creationId xmlns:a16="http://schemas.microsoft.com/office/drawing/2014/main" id="{76F3CF66-5C05-49F2-A614-3638EC54291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3AF2CB61-DDB6-4221-9F43-E86E57C5976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8436" name="スライド番号プレースホルダー 3">
            <a:extLst>
              <a:ext uri="{FF2B5EF4-FFF2-40B4-BE49-F238E27FC236}">
                <a16:creationId xmlns:a16="http://schemas.microsoft.com/office/drawing/2014/main" id="{58B4AA8A-EA30-4E79-A633-36335444CB9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E0B38390-25D0-4243-9DE2-780FBD2D2C13}" type="slidenum">
              <a:rPr lang="ja-JP" altLang="en-US" smtClean="0">
                <a:latin typeface="游ゴシック" panose="020B0400000000000000" pitchFamily="50" charset="-128"/>
              </a:rPr>
              <a:pPr fontAlgn="base">
                <a:spcBef>
                  <a:spcPct val="0"/>
                </a:spcBef>
                <a:spcAft>
                  <a:spcPct val="0"/>
                </a:spcAft>
              </a:pPr>
              <a:t>6</a:t>
            </a:fld>
            <a:endParaRPr lang="ja-JP" altLang="en-US">
              <a:latin typeface="游ゴシック" panose="020B0400000000000000" pitchFamily="50"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スライド イメージ プレースホルダー 1">
            <a:extLst>
              <a:ext uri="{FF2B5EF4-FFF2-40B4-BE49-F238E27FC236}">
                <a16:creationId xmlns:a16="http://schemas.microsoft.com/office/drawing/2014/main" id="{C87AFAD4-043C-4B01-8D1A-CA6D548611F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9D026D3-2A2E-4811-A6E5-C122F999C211}"/>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0484" name="スライド番号プレースホルダー 3">
            <a:extLst>
              <a:ext uri="{FF2B5EF4-FFF2-40B4-BE49-F238E27FC236}">
                <a16:creationId xmlns:a16="http://schemas.microsoft.com/office/drawing/2014/main" id="{DD50571A-140B-47BD-B9CA-37B2F8889B3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7F27CC6E-D59C-4C5C-8E5C-3FD2CB964BE4}" type="slidenum">
              <a:rPr lang="ja-JP" altLang="en-US" smtClean="0">
                <a:latin typeface="游ゴシック" panose="020B0400000000000000" pitchFamily="50" charset="-128"/>
              </a:rPr>
              <a:pPr fontAlgn="base">
                <a:spcBef>
                  <a:spcPct val="0"/>
                </a:spcBef>
                <a:spcAft>
                  <a:spcPct val="0"/>
                </a:spcAft>
              </a:pPr>
              <a:t>7</a:t>
            </a:fld>
            <a:endParaRPr lang="ja-JP" altLang="en-US">
              <a:latin typeface="游ゴシック" panose="020B0400000000000000" pitchFamily="50"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スライド イメージ プレースホルダー 1">
            <a:extLst>
              <a:ext uri="{FF2B5EF4-FFF2-40B4-BE49-F238E27FC236}">
                <a16:creationId xmlns:a16="http://schemas.microsoft.com/office/drawing/2014/main" id="{1A5E163A-9731-4759-B1BD-9A630554AB5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DE21FD3A-50D2-4B6B-A8CD-31116498B200}"/>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2532" name="スライド番号プレースホルダー 3">
            <a:extLst>
              <a:ext uri="{FF2B5EF4-FFF2-40B4-BE49-F238E27FC236}">
                <a16:creationId xmlns:a16="http://schemas.microsoft.com/office/drawing/2014/main" id="{76782070-BB8E-4184-90BB-BACD783080D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C1A9580-2D9A-4099-BD77-53F6D6C071EE}" type="slidenum">
              <a:rPr lang="ja-JP" altLang="en-US" smtClean="0">
                <a:latin typeface="游ゴシック" panose="020B0400000000000000" pitchFamily="50" charset="-128"/>
              </a:rPr>
              <a:pPr fontAlgn="base">
                <a:spcBef>
                  <a:spcPct val="0"/>
                </a:spcBef>
                <a:spcAft>
                  <a:spcPct val="0"/>
                </a:spcAft>
              </a:pPr>
              <a:t>8</a:t>
            </a:fld>
            <a:endParaRPr lang="ja-JP" altLang="en-US">
              <a:latin typeface="游ゴシック" panose="020B0400000000000000" pitchFamily="50"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スライド イメージ プレースホルダー 1">
            <a:extLst>
              <a:ext uri="{FF2B5EF4-FFF2-40B4-BE49-F238E27FC236}">
                <a16:creationId xmlns:a16="http://schemas.microsoft.com/office/drawing/2014/main" id="{8E649C4D-21D6-479E-9F74-1E149DC99B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79269A55-CE46-4155-B5FA-F09F01787BDA}"/>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4580" name="スライド番号プレースホルダー 3">
            <a:extLst>
              <a:ext uri="{FF2B5EF4-FFF2-40B4-BE49-F238E27FC236}">
                <a16:creationId xmlns:a16="http://schemas.microsoft.com/office/drawing/2014/main" id="{FB110D90-16BD-4C4A-9306-A799FD22BF8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BAC78B89-1617-4068-AB75-DF9A48C0811F}" type="slidenum">
              <a:rPr lang="ja-JP" altLang="en-US" smtClean="0">
                <a:latin typeface="游ゴシック" panose="020B0400000000000000" pitchFamily="50" charset="-128"/>
              </a:rPr>
              <a:pPr fontAlgn="base">
                <a:spcBef>
                  <a:spcPct val="0"/>
                </a:spcBef>
                <a:spcAft>
                  <a:spcPct val="0"/>
                </a:spcAft>
              </a:pPr>
              <a:t>9</a:t>
            </a:fld>
            <a:endParaRPr lang="ja-JP" altLang="en-US">
              <a:latin typeface="游ゴシック" panose="020B0400000000000000" pitchFamily="50"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ase shee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867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op page">
    <p:spTree>
      <p:nvGrpSpPr>
        <p:cNvPr id="1" name=""/>
        <p:cNvGrpSpPr/>
        <p:nvPr/>
      </p:nvGrpSpPr>
      <p:grpSpPr>
        <a:xfrm>
          <a:off x="0" y="0"/>
          <a:ext cx="0" cy="0"/>
          <a:chOff x="0" y="0"/>
          <a:chExt cx="0" cy="0"/>
        </a:xfrm>
      </p:grpSpPr>
      <p:pic>
        <p:nvPicPr>
          <p:cNvPr id="3" name="図 11">
            <a:extLst>
              <a:ext uri="{FF2B5EF4-FFF2-40B4-BE49-F238E27FC236}">
                <a16:creationId xmlns:a16="http://schemas.microsoft.com/office/drawing/2014/main" id="{3AE998D4-1DA0-4451-87F6-222C2EBF780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1488" y="6723063"/>
            <a:ext cx="18415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タイトル 12"/>
          <p:cNvSpPr>
            <a:spLocks noGrp="1"/>
          </p:cNvSpPr>
          <p:nvPr>
            <p:ph type="title"/>
          </p:nvPr>
        </p:nvSpPr>
        <p:spPr>
          <a:xfrm>
            <a:off x="3971462" y="6612424"/>
            <a:ext cx="6486988" cy="407393"/>
          </a:xfrm>
          <a:prstGeom prst="rect">
            <a:avLst/>
          </a:prstGeom>
        </p:spPr>
        <p:txBody>
          <a:bodyPr/>
          <a:lstStyle>
            <a:lvl1pPr algn="r">
              <a:defRPr sz="2600" b="0" i="0">
                <a:latin typeface="Yu Mincho" panose="02020400000000000000" pitchFamily="18" charset="-128"/>
                <a:ea typeface="Yu Mincho" panose="02020400000000000000" pitchFamily="18" charset="-128"/>
              </a:defRPr>
            </a:lvl1pPr>
          </a:lstStyle>
          <a:p>
            <a:r>
              <a:rPr lang="ja-JP" altLang="en-US"/>
              <a:t>マスター タイトルの書式設定</a:t>
            </a:r>
          </a:p>
        </p:txBody>
      </p:sp>
    </p:spTree>
    <p:extLst>
      <p:ext uri="{BB962C8B-B14F-4D97-AF65-F5344CB8AC3E}">
        <p14:creationId xmlns:p14="http://schemas.microsoft.com/office/powerpoint/2010/main" val="693726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コピー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735013" y="6573437"/>
            <a:ext cx="9221787" cy="526619"/>
          </a:xfrm>
          <a:prstGeom prst="rect">
            <a:avLst/>
          </a:prstGeom>
        </p:spPr>
        <p:txBody>
          <a:bodyPr/>
          <a:lstStyle>
            <a:lvl1pPr algn="ctr">
              <a:defRPr sz="2900" b="1" i="0">
                <a:solidFill>
                  <a:schemeClr val="tx1">
                    <a:lumMod val="65000"/>
                    <a:lumOff val="35000"/>
                  </a:schemeClr>
                </a:solidFill>
                <a:latin typeface="Yu Mincho Demibold" panose="02020400000000000000" pitchFamily="18" charset="-128"/>
                <a:ea typeface="Yu Mincho Demibold" panose="02020400000000000000" pitchFamily="18" charset="-128"/>
              </a:defRPr>
            </a:lvl1pPr>
          </a:lstStyle>
          <a:p>
            <a:r>
              <a:rPr lang="ja-JP" altLang="en-US"/>
              <a:t>マスター タイトルの書式設定</a:t>
            </a:r>
          </a:p>
        </p:txBody>
      </p:sp>
    </p:spTree>
    <p:extLst>
      <p:ext uri="{BB962C8B-B14F-4D97-AF65-F5344CB8AC3E}">
        <p14:creationId xmlns:p14="http://schemas.microsoft.com/office/powerpoint/2010/main" val="141797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コピー1段">
    <p:spTree>
      <p:nvGrpSpPr>
        <p:cNvPr id="1" name=""/>
        <p:cNvGrpSpPr/>
        <p:nvPr/>
      </p:nvGrpSpPr>
      <p:grpSpPr>
        <a:xfrm>
          <a:off x="0" y="0"/>
          <a:ext cx="0" cy="0"/>
          <a:chOff x="0" y="0"/>
          <a:chExt cx="0" cy="0"/>
        </a:xfrm>
      </p:grpSpPr>
      <p:sp>
        <p:nvSpPr>
          <p:cNvPr id="7" name="Title 1"/>
          <p:cNvSpPr>
            <a:spLocks noGrp="1"/>
          </p:cNvSpPr>
          <p:nvPr>
            <p:ph type="title"/>
          </p:nvPr>
        </p:nvSpPr>
        <p:spPr>
          <a:xfrm>
            <a:off x="52673" y="6932553"/>
            <a:ext cx="10586466" cy="585402"/>
          </a:xfrm>
          <a:prstGeom prst="rect">
            <a:avLst/>
          </a:prstGeom>
        </p:spPr>
        <p:txBody>
          <a:bodyPr anchor="t"/>
          <a:lstStyle>
            <a:lvl1pPr algn="ctr">
              <a:lnSpc>
                <a:spcPct val="100000"/>
              </a:lnSpc>
              <a:defRPr sz="1200" b="0" i="0" spc="100" baseline="0">
                <a:solidFill>
                  <a:schemeClr val="tx1">
                    <a:lumMod val="50000"/>
                    <a:lumOff val="50000"/>
                  </a:schemeClr>
                </a:solidFill>
                <a:latin typeface="Yu Mincho" panose="02020400000000000000" pitchFamily="18" charset="-128"/>
                <a:ea typeface="Yu Mincho" panose="02020400000000000000" pitchFamily="18" charset="-128"/>
              </a:defRPr>
            </a:lvl1pPr>
          </a:lstStyle>
          <a:p>
            <a:r>
              <a:rPr lang="ja-JP" altLang="en-US"/>
              <a:t>マスター タイトルの書式設定</a:t>
            </a:r>
            <a:endParaRPr lang="en-US" dirty="0"/>
          </a:p>
        </p:txBody>
      </p:sp>
      <p:sp>
        <p:nvSpPr>
          <p:cNvPr id="10" name="テキスト プレースホルダー 2"/>
          <p:cNvSpPr>
            <a:spLocks noGrp="1"/>
          </p:cNvSpPr>
          <p:nvPr>
            <p:ph type="body" sz="quarter" idx="10"/>
          </p:nvPr>
        </p:nvSpPr>
        <p:spPr>
          <a:xfrm>
            <a:off x="773112" y="6510856"/>
            <a:ext cx="9145587" cy="469403"/>
          </a:xfrm>
          <a:prstGeom prst="rect">
            <a:avLst/>
          </a:prstGeom>
        </p:spPr>
        <p:txBody>
          <a:bodyPr/>
          <a:lstStyle>
            <a:lvl1pPr marL="0" indent="0" algn="ctr">
              <a:buFontTx/>
              <a:buNone/>
              <a:defRPr lang="ja-JP" altLang="en-US" sz="2900" b="1" i="0" smtClean="0">
                <a:solidFill>
                  <a:srgbClr val="4D4D4C"/>
                </a:solidFill>
                <a:latin typeface="Yu Mincho Demibold" panose="02020400000000000000" pitchFamily="18" charset="-128"/>
                <a:ea typeface="Yu Mincho Demibold" panose="02020400000000000000" pitchFamily="18" charset="-128"/>
                <a:cs typeface="+mj-cs"/>
              </a:defRPr>
            </a:lvl1pPr>
            <a:lvl2pPr>
              <a:defRPr lang="ja-JP" altLang="en-US" sz="4800" smtClean="0">
                <a:latin typeface="Calibri" panose="020F0502020204030204" pitchFamily="34" charset="0"/>
              </a:defRPr>
            </a:lvl2pPr>
            <a:lvl3pPr>
              <a:defRPr lang="ja-JP" altLang="en-US" sz="4800" smtClean="0">
                <a:latin typeface="Calibri" panose="020F0502020204030204" pitchFamily="34" charset="0"/>
              </a:defRPr>
            </a:lvl3pPr>
            <a:lvl4pPr>
              <a:defRPr lang="ja-JP" altLang="en-US" sz="4800" smtClean="0">
                <a:latin typeface="Calibri" panose="020F0502020204030204" pitchFamily="34" charset="0"/>
              </a:defRPr>
            </a:lvl4pPr>
            <a:lvl5pPr>
              <a:defRPr lang="ja-JP" altLang="en-US" sz="4800">
                <a:latin typeface="Calibri" panose="020F0502020204030204" pitchFamily="34" charset="0"/>
              </a:defRPr>
            </a:lvl5pPr>
          </a:lstStyle>
          <a:p>
            <a:pPr lvl="0"/>
            <a:r>
              <a:rPr lang="ja-JP" altLang="en-US"/>
              <a:t>マスター テキストの書式設定</a:t>
            </a:r>
          </a:p>
        </p:txBody>
      </p:sp>
    </p:spTree>
    <p:extLst>
      <p:ext uri="{BB962C8B-B14F-4D97-AF65-F5344CB8AC3E}">
        <p14:creationId xmlns:p14="http://schemas.microsoft.com/office/powerpoint/2010/main" val="297217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コピー2段">
    <p:spTree>
      <p:nvGrpSpPr>
        <p:cNvPr id="1" name=""/>
        <p:cNvGrpSpPr/>
        <p:nvPr/>
      </p:nvGrpSpPr>
      <p:grpSpPr>
        <a:xfrm>
          <a:off x="0" y="0"/>
          <a:ext cx="0" cy="0"/>
          <a:chOff x="0" y="0"/>
          <a:chExt cx="0" cy="0"/>
        </a:xfrm>
      </p:grpSpPr>
      <p:sp>
        <p:nvSpPr>
          <p:cNvPr id="4" name="Title 1"/>
          <p:cNvSpPr>
            <a:spLocks noGrp="1"/>
          </p:cNvSpPr>
          <p:nvPr>
            <p:ph type="title"/>
          </p:nvPr>
        </p:nvSpPr>
        <p:spPr>
          <a:xfrm>
            <a:off x="0" y="6821239"/>
            <a:ext cx="10691813" cy="585402"/>
          </a:xfrm>
          <a:prstGeom prst="rect">
            <a:avLst/>
          </a:prstGeom>
        </p:spPr>
        <p:txBody>
          <a:bodyPr anchor="t"/>
          <a:lstStyle>
            <a:lvl1pPr algn="ctr">
              <a:lnSpc>
                <a:spcPct val="100000"/>
              </a:lnSpc>
              <a:defRPr sz="1200" b="0" i="0" spc="100" baseline="0">
                <a:solidFill>
                  <a:schemeClr val="tx1">
                    <a:lumMod val="50000"/>
                    <a:lumOff val="50000"/>
                  </a:schemeClr>
                </a:solidFill>
                <a:latin typeface="Yu Mincho" panose="02020400000000000000" pitchFamily="18" charset="-128"/>
                <a:ea typeface="Yu Mincho" panose="02020400000000000000" pitchFamily="18" charset="-128"/>
              </a:defRPr>
            </a:lvl1pPr>
          </a:lstStyle>
          <a:p>
            <a:r>
              <a:rPr lang="ja-JP" altLang="en-US"/>
              <a:t>マスター タイトルの書式設定</a:t>
            </a:r>
            <a:endParaRPr lang="en-US" dirty="0"/>
          </a:p>
        </p:txBody>
      </p:sp>
      <p:sp>
        <p:nvSpPr>
          <p:cNvPr id="3" name="テキスト プレースホルダー 2"/>
          <p:cNvSpPr>
            <a:spLocks noGrp="1"/>
          </p:cNvSpPr>
          <p:nvPr>
            <p:ph type="body" sz="quarter" idx="10"/>
          </p:nvPr>
        </p:nvSpPr>
        <p:spPr>
          <a:xfrm>
            <a:off x="773114" y="6343885"/>
            <a:ext cx="9145586" cy="469403"/>
          </a:xfrm>
          <a:prstGeom prst="rect">
            <a:avLst/>
          </a:prstGeom>
        </p:spPr>
        <p:txBody>
          <a:bodyPr/>
          <a:lstStyle>
            <a:lvl1pPr marL="0" indent="0" algn="ctr">
              <a:buFontTx/>
              <a:buNone/>
              <a:defRPr lang="ja-JP" altLang="en-US" sz="2900" b="1" i="0" smtClean="0">
                <a:solidFill>
                  <a:srgbClr val="4D4D4C"/>
                </a:solidFill>
                <a:latin typeface="Yu Mincho Demibold" panose="02020400000000000000" pitchFamily="18" charset="-128"/>
                <a:ea typeface="Yu Mincho Demibold" panose="02020400000000000000" pitchFamily="18" charset="-128"/>
                <a:cs typeface="+mj-cs"/>
              </a:defRPr>
            </a:lvl1pPr>
            <a:lvl2pPr>
              <a:defRPr lang="ja-JP" altLang="en-US" sz="4800" smtClean="0">
                <a:latin typeface="Calibri" panose="020F0502020204030204" pitchFamily="34" charset="0"/>
              </a:defRPr>
            </a:lvl2pPr>
            <a:lvl3pPr>
              <a:defRPr lang="ja-JP" altLang="en-US" sz="4800" smtClean="0">
                <a:latin typeface="Calibri" panose="020F0502020204030204" pitchFamily="34" charset="0"/>
              </a:defRPr>
            </a:lvl3pPr>
            <a:lvl4pPr>
              <a:defRPr lang="ja-JP" altLang="en-US" sz="4800" smtClean="0">
                <a:latin typeface="Calibri" panose="020F0502020204030204" pitchFamily="34" charset="0"/>
              </a:defRPr>
            </a:lvl4pPr>
            <a:lvl5pPr>
              <a:defRPr lang="ja-JP" altLang="en-US" sz="4800">
                <a:latin typeface="Calibri" panose="020F0502020204030204" pitchFamily="34" charset="0"/>
              </a:defRPr>
            </a:lvl5pPr>
          </a:lstStyle>
          <a:p>
            <a:pPr lvl="0"/>
            <a:r>
              <a:rPr lang="ja-JP" altLang="en-US"/>
              <a:t>マスター テキストの書式設定</a:t>
            </a:r>
          </a:p>
        </p:txBody>
      </p:sp>
    </p:spTree>
    <p:extLst>
      <p:ext uri="{BB962C8B-B14F-4D97-AF65-F5344CB8AC3E}">
        <p14:creationId xmlns:p14="http://schemas.microsoft.com/office/powerpoint/2010/main" val="1831985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コピー無しタイトルあり">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83A33EB-99B6-4D90-BC9F-A71B9676209B}"/>
              </a:ext>
            </a:extLst>
          </p:cNvPr>
          <p:cNvSpPr/>
          <p:nvPr userDrawn="1"/>
        </p:nvSpPr>
        <p:spPr>
          <a:xfrm>
            <a:off x="0" y="5934075"/>
            <a:ext cx="10691813" cy="1625600"/>
          </a:xfrm>
          <a:prstGeom prst="rect">
            <a:avLst/>
          </a:prstGeom>
          <a:solidFill>
            <a:srgbClr val="F3F1EF"/>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sp>
        <p:nvSpPr>
          <p:cNvPr id="3" name="スライド番号プレースホルダー 4">
            <a:extLst>
              <a:ext uri="{FF2B5EF4-FFF2-40B4-BE49-F238E27FC236}">
                <a16:creationId xmlns:a16="http://schemas.microsoft.com/office/drawing/2014/main" id="{12A6348B-6AF6-4859-B93F-D19BC029A062}"/>
              </a:ext>
            </a:extLst>
          </p:cNvPr>
          <p:cNvSpPr txBox="1">
            <a:spLocks/>
          </p:cNvSpPr>
          <p:nvPr userDrawn="1"/>
        </p:nvSpPr>
        <p:spPr>
          <a:xfrm>
            <a:off x="8161338" y="7165975"/>
            <a:ext cx="2405062" cy="4032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A93CF39B-BD0A-4232-840D-8DD4E66484A5}" type="slidenum">
              <a:rPr kumimoji="1" lang="ja-JP" altLang="en-US" sz="1000" smtClean="0"/>
              <a:pPr algn="r" fontAlgn="auto">
                <a:spcBef>
                  <a:spcPts val="0"/>
                </a:spcBef>
                <a:spcAft>
                  <a:spcPts val="0"/>
                </a:spcAft>
                <a:defRPr/>
              </a:pPr>
              <a:t>‹#›</a:t>
            </a:fld>
            <a:endParaRPr kumimoji="1" lang="ja-JP" altLang="en-US" sz="1000"/>
          </a:p>
        </p:txBody>
      </p:sp>
    </p:spTree>
    <p:extLst>
      <p:ext uri="{BB962C8B-B14F-4D97-AF65-F5344CB8AC3E}">
        <p14:creationId xmlns:p14="http://schemas.microsoft.com/office/powerpoint/2010/main" val="10999920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紺ベース">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8B43673-156A-4343-ACC8-2463D350C964}"/>
              </a:ext>
            </a:extLst>
          </p:cNvPr>
          <p:cNvSpPr/>
          <p:nvPr userDrawn="1"/>
        </p:nvSpPr>
        <p:spPr>
          <a:xfrm>
            <a:off x="0" y="0"/>
            <a:ext cx="10691813" cy="7559675"/>
          </a:xfrm>
          <a:prstGeom prst="rect">
            <a:avLst/>
          </a:prstGeom>
          <a:solidFill>
            <a:srgbClr val="0F0E22"/>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r>
              <a:rPr kumimoji="1" lang="en-US" altLang="ja-JP" sz="2115" dirty="0"/>
              <a:t> </a:t>
            </a:r>
            <a:endParaRPr kumimoji="1" lang="ja-JP" altLang="en-US" sz="2115"/>
          </a:p>
        </p:txBody>
      </p:sp>
      <p:sp>
        <p:nvSpPr>
          <p:cNvPr id="3" name="スライド番号プレースホルダー 4">
            <a:extLst>
              <a:ext uri="{FF2B5EF4-FFF2-40B4-BE49-F238E27FC236}">
                <a16:creationId xmlns:a16="http://schemas.microsoft.com/office/drawing/2014/main" id="{D11C89F9-C147-494C-A418-127E20444744}"/>
              </a:ext>
            </a:extLst>
          </p:cNvPr>
          <p:cNvSpPr txBox="1">
            <a:spLocks/>
          </p:cNvSpPr>
          <p:nvPr userDrawn="1"/>
        </p:nvSpPr>
        <p:spPr>
          <a:xfrm>
            <a:off x="8161338" y="7165975"/>
            <a:ext cx="2405062" cy="4032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DE26A5B1-3A96-4D38-BC62-D5C426C4686F}" type="slidenum">
              <a:rPr kumimoji="1" lang="ja-JP" altLang="en-US" sz="1000" smtClean="0">
                <a:solidFill>
                  <a:schemeClr val="bg1"/>
                </a:solidFill>
              </a:rPr>
              <a:pPr algn="r" fontAlgn="auto">
                <a:spcBef>
                  <a:spcPts val="0"/>
                </a:spcBef>
                <a:spcAft>
                  <a:spcPts val="0"/>
                </a:spcAft>
                <a:defRPr/>
              </a:pPr>
              <a:t>‹#›</a:t>
            </a:fld>
            <a:endParaRPr kumimoji="1" lang="ja-JP" altLang="en-US" sz="1000">
              <a:solidFill>
                <a:schemeClr val="bg1"/>
              </a:solidFill>
            </a:endParaRPr>
          </a:p>
        </p:txBody>
      </p:sp>
      <p:grpSp>
        <p:nvGrpSpPr>
          <p:cNvPr id="4" name="グループ化 13">
            <a:extLst>
              <a:ext uri="{FF2B5EF4-FFF2-40B4-BE49-F238E27FC236}">
                <a16:creationId xmlns:a16="http://schemas.microsoft.com/office/drawing/2014/main" id="{DF49D7E9-C600-4292-BBF4-63A403E30334}"/>
              </a:ext>
            </a:extLst>
          </p:cNvPr>
          <p:cNvGrpSpPr>
            <a:grpSpLocks/>
          </p:cNvGrpSpPr>
          <p:nvPr userDrawn="1"/>
        </p:nvGrpSpPr>
        <p:grpSpPr bwMode="auto">
          <a:xfrm>
            <a:off x="177800" y="2006600"/>
            <a:ext cx="215900" cy="3451225"/>
            <a:chOff x="122410" y="1831975"/>
            <a:chExt cx="215761" cy="3451227"/>
          </a:xfrm>
        </p:grpSpPr>
        <p:sp>
          <p:nvSpPr>
            <p:cNvPr id="5" name="テキスト ボックス 4">
              <a:extLst>
                <a:ext uri="{FF2B5EF4-FFF2-40B4-BE49-F238E27FC236}">
                  <a16:creationId xmlns:a16="http://schemas.microsoft.com/office/drawing/2014/main" id="{C57DB8E9-5597-457D-9D94-4709712815DA}"/>
                </a:ext>
              </a:extLst>
            </p:cNvPr>
            <p:cNvSpPr txBox="1"/>
            <p:nvPr userDrawn="1"/>
          </p:nvSpPr>
          <p:spPr>
            <a:xfrm rot="5400000">
              <a:off x="-423760" y="2378145"/>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chemeClr val="bg1"/>
                  </a:solidFill>
                  <a:latin typeface="Trajan Sans Pro Semibold" panose="020E0502050503020301" pitchFamily="34" charset="0"/>
                </a:rPr>
                <a:t>2020.10-2020.12</a:t>
              </a:r>
              <a:endParaRPr kumimoji="1" lang="ja-JP" altLang="en-US" sz="800" b="1" spc="100" dirty="0">
                <a:solidFill>
                  <a:schemeClr val="bg1"/>
                </a:solidFill>
                <a:latin typeface="Trajan Sans Pro Semibold" panose="020E0502050503020301" pitchFamily="34" charset="0"/>
              </a:endParaRPr>
            </a:p>
          </p:txBody>
        </p:sp>
        <p:sp>
          <p:nvSpPr>
            <p:cNvPr id="6" name="テキスト ボックス 5">
              <a:extLst>
                <a:ext uri="{FF2B5EF4-FFF2-40B4-BE49-F238E27FC236}">
                  <a16:creationId xmlns:a16="http://schemas.microsoft.com/office/drawing/2014/main" id="{D0268568-7E07-4C28-9436-273DFF214BAA}"/>
                </a:ext>
              </a:extLst>
            </p:cNvPr>
            <p:cNvSpPr txBox="1"/>
            <p:nvPr userDrawn="1"/>
          </p:nvSpPr>
          <p:spPr>
            <a:xfrm rot="5400000">
              <a:off x="-423760" y="35687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chemeClr val="bg1"/>
                  </a:solidFill>
                  <a:latin typeface="Trajan Sans Pro Semibold" panose="020E0502050503020301" pitchFamily="34" charset="0"/>
                </a:rPr>
                <a:t>TOKYO PRIME</a:t>
              </a:r>
              <a:endParaRPr kumimoji="1" lang="ja-JP" altLang="en-US" sz="800" b="1" spc="100">
                <a:solidFill>
                  <a:schemeClr val="bg1"/>
                </a:solidFill>
                <a:latin typeface="Trajan Sans Pro Semibold" panose="020E0502050503020301" pitchFamily="34" charset="0"/>
              </a:endParaRPr>
            </a:p>
          </p:txBody>
        </p:sp>
        <p:sp>
          <p:nvSpPr>
            <p:cNvPr id="7" name="テキスト ボックス 6">
              <a:extLst>
                <a:ext uri="{FF2B5EF4-FFF2-40B4-BE49-F238E27FC236}">
                  <a16:creationId xmlns:a16="http://schemas.microsoft.com/office/drawing/2014/main" id="{2DE08836-A39D-488C-9300-723CC2595D19}"/>
                </a:ext>
              </a:extLst>
            </p:cNvPr>
            <p:cNvSpPr txBox="1"/>
            <p:nvPr userDrawn="1"/>
          </p:nvSpPr>
          <p:spPr>
            <a:xfrm rot="5400000">
              <a:off x="-423760" y="45212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chemeClr val="bg1"/>
                  </a:solidFill>
                  <a:latin typeface="Trajan Sans Pro Semibold" panose="020E0502050503020301" pitchFamily="34" charset="0"/>
                </a:rPr>
                <a:t>IRIS INC.</a:t>
              </a:r>
              <a:endParaRPr kumimoji="1" lang="ja-JP" altLang="en-US" sz="800" b="1" spc="100">
                <a:solidFill>
                  <a:schemeClr val="bg1"/>
                </a:solidFill>
                <a:latin typeface="Trajan Sans Pro Semibold" panose="020E0502050503020301" pitchFamily="34" charset="0"/>
              </a:endParaRPr>
            </a:p>
          </p:txBody>
        </p:sp>
      </p:grpSp>
    </p:spTree>
    <p:extLst>
      <p:ext uri="{BB962C8B-B14F-4D97-AF65-F5344CB8AC3E}">
        <p14:creationId xmlns:p14="http://schemas.microsoft.com/office/powerpoint/2010/main" val="15727877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9D51339-A5D7-4E36-AAF8-394C8FB6E527}"/>
              </a:ext>
            </a:extLst>
          </p:cNvPr>
          <p:cNvSpPr/>
          <p:nvPr userDrawn="1"/>
        </p:nvSpPr>
        <p:spPr>
          <a:xfrm>
            <a:off x="0" y="0"/>
            <a:ext cx="10691813" cy="6048375"/>
          </a:xfrm>
          <a:prstGeom prst="rect">
            <a:avLst/>
          </a:prstGeom>
          <a:solidFill>
            <a:srgbClr val="F2F0EC"/>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ja-JP" altLang="en-US" sz="2115"/>
          </a:p>
        </p:txBody>
      </p:sp>
      <p:sp>
        <p:nvSpPr>
          <p:cNvPr id="16" name="スライド番号プレースホルダー 4">
            <a:extLst>
              <a:ext uri="{FF2B5EF4-FFF2-40B4-BE49-F238E27FC236}">
                <a16:creationId xmlns:a16="http://schemas.microsoft.com/office/drawing/2014/main" id="{3DD7CA8D-DF1E-42B3-B5DC-B77527109609}"/>
              </a:ext>
            </a:extLst>
          </p:cNvPr>
          <p:cNvSpPr txBox="1">
            <a:spLocks/>
          </p:cNvSpPr>
          <p:nvPr userDrawn="1"/>
        </p:nvSpPr>
        <p:spPr>
          <a:xfrm>
            <a:off x="8161338" y="7165975"/>
            <a:ext cx="2405062" cy="4032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FA4E35F7-4D63-41B2-AA18-A6700A01ACD6}" type="slidenum">
              <a:rPr kumimoji="1" lang="ja-JP" altLang="en-US" sz="1000" smtClean="0">
                <a:latin typeface="游明朝 Demibold" panose="02020600000000000000" pitchFamily="18" charset="-128"/>
                <a:ea typeface="游明朝 Demibold" panose="02020600000000000000" pitchFamily="18" charset="-128"/>
              </a:rPr>
              <a:pPr algn="r" fontAlgn="auto">
                <a:spcBef>
                  <a:spcPts val="0"/>
                </a:spcBef>
                <a:spcAft>
                  <a:spcPts val="0"/>
                </a:spcAft>
                <a:defRPr/>
              </a:pPr>
              <a:t>‹#›</a:t>
            </a:fld>
            <a:endParaRPr kumimoji="1" lang="ja-JP" altLang="en-US" sz="1000">
              <a:latin typeface="游明朝 Demibold" panose="02020600000000000000" pitchFamily="18" charset="-128"/>
              <a:ea typeface="游明朝 Demibold" panose="02020600000000000000" pitchFamily="18" charset="-128"/>
            </a:endParaRPr>
          </a:p>
        </p:txBody>
      </p:sp>
      <p:grpSp>
        <p:nvGrpSpPr>
          <p:cNvPr id="1028" name="グループ化 3">
            <a:extLst>
              <a:ext uri="{FF2B5EF4-FFF2-40B4-BE49-F238E27FC236}">
                <a16:creationId xmlns:a16="http://schemas.microsoft.com/office/drawing/2014/main" id="{7619A719-1C56-4ABE-A347-EBBC5816FB4A}"/>
              </a:ext>
            </a:extLst>
          </p:cNvPr>
          <p:cNvGrpSpPr>
            <a:grpSpLocks/>
          </p:cNvGrpSpPr>
          <p:nvPr userDrawn="1"/>
        </p:nvGrpSpPr>
        <p:grpSpPr bwMode="auto">
          <a:xfrm>
            <a:off x="177800" y="2006600"/>
            <a:ext cx="215900" cy="3451225"/>
            <a:chOff x="122410" y="1831975"/>
            <a:chExt cx="215761" cy="3451227"/>
          </a:xfrm>
        </p:grpSpPr>
        <p:sp>
          <p:nvSpPr>
            <p:cNvPr id="9" name="テキスト ボックス 8">
              <a:extLst>
                <a:ext uri="{FF2B5EF4-FFF2-40B4-BE49-F238E27FC236}">
                  <a16:creationId xmlns:a16="http://schemas.microsoft.com/office/drawing/2014/main" id="{A7FC2365-F51B-459B-9A9F-9803A7AA891F}"/>
                </a:ext>
              </a:extLst>
            </p:cNvPr>
            <p:cNvSpPr txBox="1"/>
            <p:nvPr userDrawn="1"/>
          </p:nvSpPr>
          <p:spPr>
            <a:xfrm rot="5400000">
              <a:off x="-423760" y="2378145"/>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rgbClr val="2B3A5B"/>
                  </a:solidFill>
                  <a:latin typeface="Trajan Sans Pro Semibold" panose="020E0502050503020301" pitchFamily="34" charset="0"/>
                </a:rPr>
                <a:t>2020.10-2020.12</a:t>
              </a:r>
              <a:endParaRPr kumimoji="1" lang="ja-JP" altLang="en-US" sz="800" b="1" spc="100">
                <a:solidFill>
                  <a:srgbClr val="2B3A5B"/>
                </a:solidFill>
                <a:latin typeface="Trajan Sans Pro Semibold" panose="020E0502050503020301" pitchFamily="34" charset="0"/>
              </a:endParaRPr>
            </a:p>
          </p:txBody>
        </p:sp>
        <p:sp>
          <p:nvSpPr>
            <p:cNvPr id="10" name="テキスト ボックス 9">
              <a:extLst>
                <a:ext uri="{FF2B5EF4-FFF2-40B4-BE49-F238E27FC236}">
                  <a16:creationId xmlns:a16="http://schemas.microsoft.com/office/drawing/2014/main" id="{162458D8-F901-4F93-A796-556A1C8B036E}"/>
                </a:ext>
              </a:extLst>
            </p:cNvPr>
            <p:cNvSpPr txBox="1"/>
            <p:nvPr userDrawn="1"/>
          </p:nvSpPr>
          <p:spPr>
            <a:xfrm rot="5400000">
              <a:off x="-423760" y="35687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rgbClr val="2B3A5B"/>
                  </a:solidFill>
                  <a:latin typeface="Trajan Sans Pro Semibold" panose="020E0502050503020301" pitchFamily="34" charset="0"/>
                </a:rPr>
                <a:t>TOKYO PRIME</a:t>
              </a:r>
              <a:endParaRPr kumimoji="1" lang="ja-JP" altLang="en-US" sz="800" b="1" spc="100">
                <a:solidFill>
                  <a:srgbClr val="2B3A5B"/>
                </a:solidFill>
                <a:latin typeface="Trajan Sans Pro Semibold" panose="020E0502050503020301" pitchFamily="34" charset="0"/>
              </a:endParaRPr>
            </a:p>
          </p:txBody>
        </p:sp>
        <p:sp>
          <p:nvSpPr>
            <p:cNvPr id="11" name="テキスト ボックス 10">
              <a:extLst>
                <a:ext uri="{FF2B5EF4-FFF2-40B4-BE49-F238E27FC236}">
                  <a16:creationId xmlns:a16="http://schemas.microsoft.com/office/drawing/2014/main" id="{68EF2EC0-0B6F-46AC-91AD-4D8B5E797F46}"/>
                </a:ext>
              </a:extLst>
            </p:cNvPr>
            <p:cNvSpPr txBox="1"/>
            <p:nvPr userDrawn="1"/>
          </p:nvSpPr>
          <p:spPr>
            <a:xfrm rot="5400000">
              <a:off x="-423760" y="45212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latin typeface="Trajan Sans Pro Semibold" panose="020E0502050503020301" pitchFamily="34" charset="0"/>
                </a:rPr>
                <a:t>IRIS INC.</a:t>
              </a:r>
              <a:endParaRPr kumimoji="1" lang="ja-JP" altLang="en-US" sz="800" b="1" spc="100">
                <a:latin typeface="Trajan Sans Pro Semibold" panose="020E0502050503020301" pitchFamily="34" charset="0"/>
              </a:endParaRPr>
            </a:p>
          </p:txBody>
        </p:sp>
      </p:grpSp>
    </p:spTree>
  </p:cSld>
  <p:clrMap bg1="lt1" tx1="dk1" bg2="lt2" tx2="dk2" accent1="accent1" accent2="accent2" accent3="accent3" accent4="accent4" accent5="accent5" accent6="accent6" hlink="hlink" folHlink="folHlink"/>
  <p:sldLayoutIdLst>
    <p:sldLayoutId id="2147483970" r:id="rId1"/>
    <p:sldLayoutId id="2147483974" r:id="rId2"/>
    <p:sldLayoutId id="2147483971" r:id="rId3"/>
    <p:sldLayoutId id="2147483972" r:id="rId4"/>
    <p:sldLayoutId id="2147483973" r:id="rId5"/>
    <p:sldLayoutId id="2147483975" r:id="rId6"/>
    <p:sldLayoutId id="2147483976" r:id="rId7"/>
  </p:sldLayoutIdLst>
  <p:hf hdr="0" ftr="0" dt="0"/>
  <p:txStyles>
    <p:titleStyle>
      <a:lvl1pPr algn="l" defTabSz="1006475" rtl="0" eaLnBrk="0" fontAlgn="base" hangingPunct="0">
        <a:lnSpc>
          <a:spcPct val="90000"/>
        </a:lnSpc>
        <a:spcBef>
          <a:spcPct val="0"/>
        </a:spcBef>
        <a:spcAft>
          <a:spcPct val="0"/>
        </a:spcAft>
        <a:defRPr kumimoji="1" sz="4800" kern="1200">
          <a:solidFill>
            <a:schemeClr val="tx1"/>
          </a:solidFill>
          <a:latin typeface="+mj-lt"/>
          <a:ea typeface="+mj-ea"/>
          <a:cs typeface="+mj-cs"/>
        </a:defRPr>
      </a:lvl1pPr>
      <a:lvl2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2pPr>
      <a:lvl3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3pPr>
      <a:lvl4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4pPr>
      <a:lvl5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5pPr>
      <a:lvl6pPr marL="4572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6pPr>
      <a:lvl7pPr marL="9144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7pPr>
      <a:lvl8pPr marL="13716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8pPr>
      <a:lvl9pPr marL="18288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9pPr>
    </p:titleStyle>
    <p:body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p:bodyStyle>
    <p:otherStyle>
      <a:defPPr>
        <a:defRPr lang="en-US"/>
      </a:defPPr>
      <a:lvl1pPr marL="0" algn="l" defTabSz="1007943" rtl="0" eaLnBrk="1" latinLnBrk="0" hangingPunct="1">
        <a:defRPr kumimoji="1" sz="1984" kern="1200">
          <a:solidFill>
            <a:schemeClr val="tx1"/>
          </a:solidFill>
          <a:latin typeface="+mn-lt"/>
          <a:ea typeface="+mn-ea"/>
          <a:cs typeface="+mn-cs"/>
        </a:defRPr>
      </a:lvl1pPr>
      <a:lvl2pPr marL="503972" algn="l" defTabSz="1007943" rtl="0" eaLnBrk="1" latinLnBrk="0" hangingPunct="1">
        <a:defRPr kumimoji="1" sz="1984" kern="1200">
          <a:solidFill>
            <a:schemeClr val="tx1"/>
          </a:solidFill>
          <a:latin typeface="+mn-lt"/>
          <a:ea typeface="+mn-ea"/>
          <a:cs typeface="+mn-cs"/>
        </a:defRPr>
      </a:lvl2pPr>
      <a:lvl3pPr marL="1007943" algn="l" defTabSz="1007943" rtl="0" eaLnBrk="1" latinLnBrk="0" hangingPunct="1">
        <a:defRPr kumimoji="1" sz="1984" kern="1200">
          <a:solidFill>
            <a:schemeClr val="tx1"/>
          </a:solidFill>
          <a:latin typeface="+mn-lt"/>
          <a:ea typeface="+mn-ea"/>
          <a:cs typeface="+mn-cs"/>
        </a:defRPr>
      </a:lvl3pPr>
      <a:lvl4pPr marL="1511915" algn="l" defTabSz="1007943" rtl="0" eaLnBrk="1" latinLnBrk="0" hangingPunct="1">
        <a:defRPr kumimoji="1" sz="1984" kern="1200">
          <a:solidFill>
            <a:schemeClr val="tx1"/>
          </a:solidFill>
          <a:latin typeface="+mn-lt"/>
          <a:ea typeface="+mn-ea"/>
          <a:cs typeface="+mn-cs"/>
        </a:defRPr>
      </a:lvl4pPr>
      <a:lvl5pPr marL="2015886" algn="l" defTabSz="1007943" rtl="0" eaLnBrk="1" latinLnBrk="0" hangingPunct="1">
        <a:defRPr kumimoji="1" sz="1984" kern="1200">
          <a:solidFill>
            <a:schemeClr val="tx1"/>
          </a:solidFill>
          <a:latin typeface="+mn-lt"/>
          <a:ea typeface="+mn-ea"/>
          <a:cs typeface="+mn-cs"/>
        </a:defRPr>
      </a:lvl5pPr>
      <a:lvl6pPr marL="2519858" algn="l" defTabSz="1007943" rtl="0" eaLnBrk="1" latinLnBrk="0" hangingPunct="1">
        <a:defRPr kumimoji="1" sz="1984" kern="1200">
          <a:solidFill>
            <a:schemeClr val="tx1"/>
          </a:solidFill>
          <a:latin typeface="+mn-lt"/>
          <a:ea typeface="+mn-ea"/>
          <a:cs typeface="+mn-cs"/>
        </a:defRPr>
      </a:lvl6pPr>
      <a:lvl7pPr marL="3023829" algn="l" defTabSz="1007943" rtl="0" eaLnBrk="1" latinLnBrk="0" hangingPunct="1">
        <a:defRPr kumimoji="1" sz="1984" kern="1200">
          <a:solidFill>
            <a:schemeClr val="tx1"/>
          </a:solidFill>
          <a:latin typeface="+mn-lt"/>
          <a:ea typeface="+mn-ea"/>
          <a:cs typeface="+mn-cs"/>
        </a:defRPr>
      </a:lvl7pPr>
      <a:lvl8pPr marL="3527801" algn="l" defTabSz="1007943" rtl="0" eaLnBrk="1" latinLnBrk="0" hangingPunct="1">
        <a:defRPr kumimoji="1" sz="1984" kern="1200">
          <a:solidFill>
            <a:schemeClr val="tx1"/>
          </a:solidFill>
          <a:latin typeface="+mn-lt"/>
          <a:ea typeface="+mn-ea"/>
          <a:cs typeface="+mn-cs"/>
        </a:defRPr>
      </a:lvl8pPr>
      <a:lvl9pPr marL="4031772" algn="l" defTabSz="1007943" rtl="0" eaLnBrk="1" latinLnBrk="0" hangingPunct="1">
        <a:defRPr kumimoji="1"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emf"/><Relationship Id="rId12" Type="http://schemas.openxmlformats.org/officeDocument/2006/relationships/image" Target="../media/image34.png"/><Relationship Id="rId17" Type="http://schemas.openxmlformats.org/officeDocument/2006/relationships/image" Target="../media/image39.png"/><Relationship Id="rId2" Type="http://schemas.openxmlformats.org/officeDocument/2006/relationships/notesSlide" Target="../notesSlides/notesSlide12.xml"/><Relationship Id="rId16" Type="http://schemas.openxmlformats.org/officeDocument/2006/relationships/image" Target="../media/image38.png"/><Relationship Id="rId1" Type="http://schemas.openxmlformats.org/officeDocument/2006/relationships/slideLayout" Target="../slideLayouts/slideLayout4.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emf"/><Relationship Id="rId10" Type="http://schemas.openxmlformats.org/officeDocument/2006/relationships/image" Target="../media/image32.png"/><Relationship Id="rId4" Type="http://schemas.openxmlformats.org/officeDocument/2006/relationships/image" Target="../media/image26.emf"/><Relationship Id="rId9" Type="http://schemas.openxmlformats.org/officeDocument/2006/relationships/image" Target="../media/image31.png"/><Relationship Id="rId14" Type="http://schemas.openxmlformats.org/officeDocument/2006/relationships/image" Target="../media/image36.png"/></Relationships>
</file>

<file path=ppt/slides/_rels/slide1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5.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22.emf"/></Relationships>
</file>

<file path=ppt/slides/_rels/slide1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22.emf"/><Relationship Id="rId5" Type="http://schemas.openxmlformats.org/officeDocument/2006/relationships/image" Target="../media/image49.png"/><Relationship Id="rId4" Type="http://schemas.openxmlformats.org/officeDocument/2006/relationships/image" Target="../media/image48.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61.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emf"/><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68.jpeg"/><Relationship Id="rId5" Type="http://schemas.openxmlformats.org/officeDocument/2006/relationships/image" Target="../media/image67.png"/><Relationship Id="rId4" Type="http://schemas.openxmlformats.org/officeDocument/2006/relationships/image" Target="../media/image66.jpeg"/></Relationships>
</file>

<file path=ppt/slides/_rels/slide33.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image" Target="../media/image73.jpe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72.jpeg"/><Relationship Id="rId5" Type="http://schemas.openxmlformats.org/officeDocument/2006/relationships/image" Target="../media/image71.png"/><Relationship Id="rId4" Type="http://schemas.openxmlformats.org/officeDocument/2006/relationships/image" Target="../media/image70.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jpeg"/><Relationship Id="rId3" Type="http://schemas.openxmlformats.org/officeDocument/2006/relationships/image" Target="../media/image6.emf"/><Relationship Id="rId7" Type="http://schemas.openxmlformats.org/officeDocument/2006/relationships/image" Target="../media/image10.jpeg"/><Relationship Id="rId12"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jpeg"/><Relationship Id="rId15" Type="http://schemas.openxmlformats.org/officeDocument/2006/relationships/image" Target="../media/image18.jpe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jpeg"/><Relationship Id="rId1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サブタイトル 2">
            <a:extLst>
              <a:ext uri="{FF2B5EF4-FFF2-40B4-BE49-F238E27FC236}">
                <a16:creationId xmlns:a16="http://schemas.microsoft.com/office/drawing/2014/main" id="{2AA760C7-5576-4631-BB86-665B9225C1EA}"/>
              </a:ext>
            </a:extLst>
          </p:cNvPr>
          <p:cNvSpPr txBox="1">
            <a:spLocks/>
          </p:cNvSpPr>
          <p:nvPr/>
        </p:nvSpPr>
        <p:spPr>
          <a:xfrm>
            <a:off x="9372600" y="6143625"/>
            <a:ext cx="976313" cy="269875"/>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Yu Mincho" charset="-128"/>
                <a:cs typeface="Yu Minch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Yu Mincho" charset="-128"/>
                <a:cs typeface="Yu Mincho" charset="-128"/>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Yu Mincho" charset="-128"/>
                <a:cs typeface="Yu Mincho" charset="-128"/>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Yu Mincho" charset="-128"/>
                <a:cs typeface="Yu Mincho" charset="-128"/>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Yu Mincho" charset="-128"/>
                <a:cs typeface="Yu Mincho" charset="-128"/>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r" fontAlgn="auto">
              <a:spcAft>
                <a:spcPts val="0"/>
              </a:spcAft>
              <a:defRPr/>
            </a:pPr>
            <a:r>
              <a:rPr lang="ja-JP" altLang="en-US" sz="1400">
                <a:solidFill>
                  <a:schemeClr val="bg1"/>
                </a:solidFill>
                <a:latin typeface="+mj-ea"/>
                <a:ea typeface="+mj-ea"/>
              </a:rPr>
              <a:t>全国版</a:t>
            </a:r>
            <a:endParaRPr lang="en-US" altLang="ja-JP" sz="1400" dirty="0">
              <a:solidFill>
                <a:schemeClr val="bg1"/>
              </a:solidFill>
              <a:latin typeface="+mj-ea"/>
              <a:ea typeface="+mj-ea"/>
            </a:endParaRPr>
          </a:p>
        </p:txBody>
      </p:sp>
      <p:pic>
        <p:nvPicPr>
          <p:cNvPr id="7171" name="図 2" descr="建物, 屋外, 道路, 政府の建物 が含まれている画像&#10;&#10;自動的に生成された説明">
            <a:extLst>
              <a:ext uri="{FF2B5EF4-FFF2-40B4-BE49-F238E27FC236}">
                <a16:creationId xmlns:a16="http://schemas.microsoft.com/office/drawing/2014/main" id="{C34DE6F7-95FB-46D3-9A46-CD19D323EF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10685463" cy="6048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サブタイトル 2">
            <a:extLst>
              <a:ext uri="{FF2B5EF4-FFF2-40B4-BE49-F238E27FC236}">
                <a16:creationId xmlns:a16="http://schemas.microsoft.com/office/drawing/2014/main" id="{9A9E4D89-C02D-4509-AC1F-435D4863D116}"/>
              </a:ext>
            </a:extLst>
          </p:cNvPr>
          <p:cNvSpPr txBox="1">
            <a:spLocks/>
          </p:cNvSpPr>
          <p:nvPr/>
        </p:nvSpPr>
        <p:spPr>
          <a:xfrm>
            <a:off x="5795963" y="6372225"/>
            <a:ext cx="4122737" cy="850900"/>
          </a:xfrm>
          <a:prstGeom prst="rect">
            <a:avLst/>
          </a:prstGeom>
        </p:spPr>
        <p:txBody>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gn="r">
              <a:buFont typeface="Arial" panose="020B0604020202020204" pitchFamily="34" charset="0"/>
              <a:buNone/>
              <a:defRPr/>
            </a:pPr>
            <a:r>
              <a:rPr lang="en-US" altLang="ja-JP" sz="2000" dirty="0">
                <a:latin typeface="游明朝" panose="02020400000000000000" pitchFamily="18" charset="-128"/>
                <a:ea typeface="游明朝" panose="02020400000000000000" pitchFamily="18" charset="-128"/>
              </a:rPr>
              <a:t>Media Sheet</a:t>
            </a:r>
            <a:br>
              <a:rPr lang="en-US" altLang="ja-JP" sz="2000" dirty="0">
                <a:latin typeface="游明朝" panose="02020400000000000000" pitchFamily="18" charset="-128"/>
                <a:ea typeface="游明朝" panose="02020400000000000000" pitchFamily="18" charset="-128"/>
              </a:rPr>
            </a:br>
            <a:r>
              <a:rPr lang="en-US" altLang="ja-JP" sz="1800" dirty="0">
                <a:latin typeface="游明朝" panose="02020400000000000000" pitchFamily="18" charset="-128"/>
                <a:ea typeface="游明朝" panose="02020400000000000000" pitchFamily="18" charset="-128"/>
              </a:rPr>
              <a:t>2020</a:t>
            </a:r>
            <a:r>
              <a:rPr lang="ja-JP" altLang="en-US" sz="1800">
                <a:latin typeface="游明朝" panose="02020400000000000000" pitchFamily="18" charset="-128"/>
                <a:ea typeface="游明朝" panose="02020400000000000000" pitchFamily="18" charset="-128"/>
              </a:rPr>
              <a:t>年</a:t>
            </a:r>
            <a:r>
              <a:rPr lang="en-US" altLang="ja-JP" sz="1800" dirty="0">
                <a:latin typeface="游明朝" panose="02020400000000000000" pitchFamily="18" charset="-128"/>
                <a:ea typeface="游明朝" panose="02020400000000000000" pitchFamily="18" charset="-128"/>
              </a:rPr>
              <a:t>10</a:t>
            </a:r>
            <a:r>
              <a:rPr lang="ja-JP" altLang="en-US" sz="1800">
                <a:latin typeface="游明朝" panose="02020400000000000000" pitchFamily="18" charset="-128"/>
                <a:ea typeface="游明朝" panose="02020400000000000000" pitchFamily="18" charset="-128"/>
              </a:rPr>
              <a:t>月</a:t>
            </a:r>
            <a:r>
              <a:rPr lang="en-US" altLang="ja-JP" sz="1800" dirty="0">
                <a:latin typeface="游明朝" panose="02020400000000000000" pitchFamily="18" charset="-128"/>
                <a:ea typeface="游明朝" panose="02020400000000000000" pitchFamily="18" charset="-128"/>
              </a:rPr>
              <a:t>- 2020</a:t>
            </a:r>
            <a:r>
              <a:rPr lang="ja-JP" altLang="en-US" sz="1800">
                <a:latin typeface="游明朝" panose="02020400000000000000" pitchFamily="18" charset="-128"/>
                <a:ea typeface="游明朝" panose="02020400000000000000" pitchFamily="18" charset="-128"/>
              </a:rPr>
              <a:t>年</a:t>
            </a:r>
            <a:r>
              <a:rPr lang="en-US" altLang="ja-JP" sz="1800" dirty="0">
                <a:latin typeface="游明朝" panose="02020400000000000000" pitchFamily="18" charset="-128"/>
                <a:ea typeface="游明朝" panose="02020400000000000000" pitchFamily="18" charset="-128"/>
              </a:rPr>
              <a:t>12</a:t>
            </a:r>
            <a:r>
              <a:rPr lang="ja-JP" altLang="en-US" sz="1800">
                <a:latin typeface="游明朝" panose="02020400000000000000" pitchFamily="18" charset="-128"/>
                <a:ea typeface="游明朝" panose="02020400000000000000" pitchFamily="18" charset="-128"/>
              </a:rPr>
              <a:t>月</a:t>
            </a:r>
            <a:endParaRPr lang="en-US" altLang="ja-JP" sz="1050" dirty="0">
              <a:latin typeface="游明朝" panose="02020400000000000000" pitchFamily="18" charset="-128"/>
              <a:ea typeface="游明朝" panose="02020400000000000000" pitchFamily="18" charset="-128"/>
            </a:endParaRPr>
          </a:p>
          <a:p>
            <a:pPr marL="0" indent="0" algn="r">
              <a:buFont typeface="Arial" panose="020B0604020202020204" pitchFamily="34" charset="0"/>
              <a:buNone/>
              <a:defRPr/>
            </a:pPr>
            <a:br>
              <a:rPr lang="en-US" altLang="ja-JP" sz="700" dirty="0">
                <a:latin typeface="游明朝" panose="02020400000000000000" pitchFamily="18" charset="-128"/>
                <a:ea typeface="游明朝" panose="02020400000000000000" pitchFamily="18" charset="-128"/>
              </a:rPr>
            </a:br>
            <a:r>
              <a:rPr lang="en-US" altLang="ja-JP" sz="1400" dirty="0">
                <a:latin typeface="游明朝" panose="02020400000000000000" pitchFamily="18" charset="-128"/>
                <a:ea typeface="游明朝" panose="02020400000000000000" pitchFamily="18" charset="-128"/>
              </a:rPr>
              <a:t>IRIS Inc.</a:t>
            </a:r>
          </a:p>
        </p:txBody>
      </p:sp>
      <p:pic>
        <p:nvPicPr>
          <p:cNvPr id="7173" name="図 9">
            <a:extLst>
              <a:ext uri="{FF2B5EF4-FFF2-40B4-BE49-F238E27FC236}">
                <a16:creationId xmlns:a16="http://schemas.microsoft.com/office/drawing/2014/main" id="{18C469F7-0660-4444-9D6F-D7973B5CC9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213" y="6278563"/>
            <a:ext cx="4438650"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図 1">
            <a:extLst>
              <a:ext uri="{FF2B5EF4-FFF2-40B4-BE49-F238E27FC236}">
                <a16:creationId xmlns:a16="http://schemas.microsoft.com/office/drawing/2014/main" id="{F13D2E22-ED5E-429A-BBE9-1852C8A4E4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8388" y="441325"/>
            <a:ext cx="8597900" cy="466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603" name="グループ化 5">
            <a:extLst>
              <a:ext uri="{FF2B5EF4-FFF2-40B4-BE49-F238E27FC236}">
                <a16:creationId xmlns:a16="http://schemas.microsoft.com/office/drawing/2014/main" id="{CF11A751-4DD8-4776-AE28-B3F2AB4174F9}"/>
              </a:ext>
            </a:extLst>
          </p:cNvPr>
          <p:cNvGrpSpPr>
            <a:grpSpLocks/>
          </p:cNvGrpSpPr>
          <p:nvPr/>
        </p:nvGrpSpPr>
        <p:grpSpPr bwMode="auto">
          <a:xfrm>
            <a:off x="1069975" y="1960563"/>
            <a:ext cx="1217613" cy="860425"/>
            <a:chOff x="1791797" y="1880280"/>
            <a:chExt cx="1215799" cy="860395"/>
          </a:xfrm>
        </p:grpSpPr>
        <p:sp>
          <p:nvSpPr>
            <p:cNvPr id="13" name="正方形/長方形 12">
              <a:extLst>
                <a:ext uri="{FF2B5EF4-FFF2-40B4-BE49-F238E27FC236}">
                  <a16:creationId xmlns:a16="http://schemas.microsoft.com/office/drawing/2014/main" id="{44942322-F235-4DB4-B8CA-DA6561FD0787}"/>
                </a:ext>
              </a:extLst>
            </p:cNvPr>
            <p:cNvSpPr/>
            <p:nvPr/>
          </p:nvSpPr>
          <p:spPr>
            <a:xfrm>
              <a:off x="1791797" y="2110459"/>
              <a:ext cx="1215799" cy="630216"/>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47</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47" name="正方形/長方形 13">
              <a:extLst>
                <a:ext uri="{FF2B5EF4-FFF2-40B4-BE49-F238E27FC236}">
                  <a16:creationId xmlns:a16="http://schemas.microsoft.com/office/drawing/2014/main" id="{74DC12E4-0956-4617-AA37-757B4EA352D6}"/>
                </a:ext>
              </a:extLst>
            </p:cNvPr>
            <p:cNvSpPr>
              <a:spLocks noChangeArrowheads="1"/>
            </p:cNvSpPr>
            <p:nvPr/>
          </p:nvSpPr>
          <p:spPr bwMode="auto">
            <a:xfrm>
              <a:off x="2047004" y="1880280"/>
              <a:ext cx="570649" cy="307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chemeClr val="bg1"/>
                  </a:solidFill>
                  <a:latin typeface="游明朝 Demibold" panose="02020600000000000000" pitchFamily="18" charset="-128"/>
                  <a:ea typeface="游明朝 Demibold" panose="02020600000000000000" pitchFamily="18" charset="-128"/>
                </a:rPr>
                <a:t>女性</a:t>
              </a:r>
            </a:p>
          </p:txBody>
        </p:sp>
      </p:grpSp>
      <p:grpSp>
        <p:nvGrpSpPr>
          <p:cNvPr id="25604" name="グループ化 14">
            <a:extLst>
              <a:ext uri="{FF2B5EF4-FFF2-40B4-BE49-F238E27FC236}">
                <a16:creationId xmlns:a16="http://schemas.microsoft.com/office/drawing/2014/main" id="{EE0B82AD-301D-40BE-B1B3-09C6A05DA6C9}"/>
              </a:ext>
            </a:extLst>
          </p:cNvPr>
          <p:cNvGrpSpPr>
            <a:grpSpLocks/>
          </p:cNvGrpSpPr>
          <p:nvPr/>
        </p:nvGrpSpPr>
        <p:grpSpPr bwMode="auto">
          <a:xfrm>
            <a:off x="3983038" y="1982788"/>
            <a:ext cx="1135062" cy="860425"/>
            <a:chOff x="1791797" y="1880280"/>
            <a:chExt cx="1134795" cy="859461"/>
          </a:xfrm>
        </p:grpSpPr>
        <p:sp>
          <p:nvSpPr>
            <p:cNvPr id="16" name="正方形/長方形 15">
              <a:extLst>
                <a:ext uri="{FF2B5EF4-FFF2-40B4-BE49-F238E27FC236}">
                  <a16:creationId xmlns:a16="http://schemas.microsoft.com/office/drawing/2014/main" id="{607F308F-3DD7-4E46-93E8-984BEBC7DFF9}"/>
                </a:ext>
              </a:extLst>
            </p:cNvPr>
            <p:cNvSpPr/>
            <p:nvPr/>
          </p:nvSpPr>
          <p:spPr>
            <a:xfrm>
              <a:off x="1791797" y="2110209"/>
              <a:ext cx="1134795" cy="629532"/>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53</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45" name="正方形/長方形 16">
              <a:extLst>
                <a:ext uri="{FF2B5EF4-FFF2-40B4-BE49-F238E27FC236}">
                  <a16:creationId xmlns:a16="http://schemas.microsoft.com/office/drawing/2014/main" id="{33B0F950-C236-4D4D-985C-3B7CF1573A01}"/>
                </a:ext>
              </a:extLst>
            </p:cNvPr>
            <p:cNvSpPr>
              <a:spLocks noChangeArrowheads="1"/>
            </p:cNvSpPr>
            <p:nvPr/>
          </p:nvSpPr>
          <p:spPr bwMode="auto">
            <a:xfrm>
              <a:off x="2047324" y="1880280"/>
              <a:ext cx="569779" cy="307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chemeClr val="bg1"/>
                  </a:solidFill>
                  <a:latin typeface="游明朝 Demibold" panose="02020600000000000000" pitchFamily="18" charset="-128"/>
                  <a:ea typeface="游明朝 Demibold" panose="02020600000000000000" pitchFamily="18" charset="-128"/>
                </a:rPr>
                <a:t>男性</a:t>
              </a:r>
            </a:p>
          </p:txBody>
        </p:sp>
      </p:grpSp>
      <p:grpSp>
        <p:nvGrpSpPr>
          <p:cNvPr id="25605" name="グループ化 23">
            <a:extLst>
              <a:ext uri="{FF2B5EF4-FFF2-40B4-BE49-F238E27FC236}">
                <a16:creationId xmlns:a16="http://schemas.microsoft.com/office/drawing/2014/main" id="{55195C95-AC23-43A6-8E34-9F56968A4230}"/>
              </a:ext>
            </a:extLst>
          </p:cNvPr>
          <p:cNvGrpSpPr>
            <a:grpSpLocks/>
          </p:cNvGrpSpPr>
          <p:nvPr/>
        </p:nvGrpSpPr>
        <p:grpSpPr bwMode="auto">
          <a:xfrm>
            <a:off x="2208213" y="2046288"/>
            <a:ext cx="1762125" cy="928687"/>
            <a:chOff x="2622307" y="1992620"/>
            <a:chExt cx="1762021" cy="927622"/>
          </a:xfrm>
        </p:grpSpPr>
        <p:sp>
          <p:nvSpPr>
            <p:cNvPr id="25642" name="正方形/長方形 19">
              <a:extLst>
                <a:ext uri="{FF2B5EF4-FFF2-40B4-BE49-F238E27FC236}">
                  <a16:creationId xmlns:a16="http://schemas.microsoft.com/office/drawing/2014/main" id="{5B32342F-C134-451C-B2A4-D4506A1E23BE}"/>
                </a:ext>
              </a:extLst>
            </p:cNvPr>
            <p:cNvSpPr>
              <a:spLocks noChangeArrowheads="1"/>
            </p:cNvSpPr>
            <p:nvPr/>
          </p:nvSpPr>
          <p:spPr bwMode="auto">
            <a:xfrm>
              <a:off x="2622307" y="1992620"/>
              <a:ext cx="1762021" cy="70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4000" b="1">
                  <a:solidFill>
                    <a:srgbClr val="0A1239"/>
                  </a:solidFill>
                  <a:latin typeface="游明朝 Demibold" panose="02020600000000000000" pitchFamily="18" charset="-128"/>
                  <a:ea typeface="游明朝 Demibold" panose="02020600000000000000" pitchFamily="18" charset="-128"/>
                </a:rPr>
                <a:t>男女比</a:t>
              </a:r>
            </a:p>
          </p:txBody>
        </p:sp>
        <p:sp>
          <p:nvSpPr>
            <p:cNvPr id="25643" name="正方形/長方形 22">
              <a:extLst>
                <a:ext uri="{FF2B5EF4-FFF2-40B4-BE49-F238E27FC236}">
                  <a16:creationId xmlns:a16="http://schemas.microsoft.com/office/drawing/2014/main" id="{021151D3-F494-44DD-935B-DB42B2C859F9}"/>
                </a:ext>
              </a:extLst>
            </p:cNvPr>
            <p:cNvSpPr>
              <a:spLocks noChangeArrowheads="1"/>
            </p:cNvSpPr>
            <p:nvPr/>
          </p:nvSpPr>
          <p:spPr bwMode="auto">
            <a:xfrm>
              <a:off x="2833432" y="2612620"/>
              <a:ext cx="1339771" cy="307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rgbClr val="0A1239"/>
                  </a:solidFill>
                  <a:latin typeface="游明朝 Demibold" panose="02020600000000000000" pitchFamily="18" charset="-128"/>
                  <a:ea typeface="游明朝 Demibold" panose="02020600000000000000" pitchFamily="18" charset="-128"/>
                </a:rPr>
                <a:t>全国主要都市</a:t>
              </a:r>
            </a:p>
          </p:txBody>
        </p:sp>
      </p:grpSp>
      <p:sp>
        <p:nvSpPr>
          <p:cNvPr id="34" name="テキスト ボックス 33">
            <a:extLst>
              <a:ext uri="{FF2B5EF4-FFF2-40B4-BE49-F238E27FC236}">
                <a16:creationId xmlns:a16="http://schemas.microsoft.com/office/drawing/2014/main" id="{CBB51FD8-FAD1-4804-9307-880E09F20FCC}"/>
              </a:ext>
            </a:extLst>
          </p:cNvPr>
          <p:cNvSpPr txBox="1"/>
          <p:nvPr/>
        </p:nvSpPr>
        <p:spPr>
          <a:xfrm>
            <a:off x="800100" y="4694238"/>
            <a:ext cx="850900" cy="441325"/>
          </a:xfrm>
          <a:prstGeom prst="rect">
            <a:avLst/>
          </a:prstGeom>
          <a:noFill/>
        </p:spPr>
        <p:txBody>
          <a:bodyPr>
            <a:spAutoFit/>
          </a:bodyPr>
          <a:lstStyle/>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東京</a:t>
            </a:r>
            <a:r>
              <a:rPr kumimoji="1" lang="en-US" altLang="ja-JP" sz="800" dirty="0">
                <a:solidFill>
                  <a:schemeClr val="tx1">
                    <a:lumMod val="65000"/>
                    <a:lumOff val="35000"/>
                  </a:schemeClr>
                </a:solidFill>
                <a:latin typeface="游明朝" panose="02020400000000000000" pitchFamily="18" charset="-128"/>
                <a:ea typeface="游明朝" panose="02020400000000000000" pitchFamily="18" charset="-128"/>
              </a:rPr>
              <a:t>23</a:t>
            </a: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区</a:t>
            </a:r>
          </a:p>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大阪タクシー</a:t>
            </a:r>
          </a:p>
        </p:txBody>
      </p:sp>
      <p:sp>
        <p:nvSpPr>
          <p:cNvPr id="37" name="テキスト ボックス 36">
            <a:extLst>
              <a:ext uri="{FF2B5EF4-FFF2-40B4-BE49-F238E27FC236}">
                <a16:creationId xmlns:a16="http://schemas.microsoft.com/office/drawing/2014/main" id="{1D88B031-1CF4-4E82-A6C6-F7ACE928E882}"/>
              </a:ext>
            </a:extLst>
          </p:cNvPr>
          <p:cNvSpPr txBox="1"/>
          <p:nvPr/>
        </p:nvSpPr>
        <p:spPr>
          <a:xfrm>
            <a:off x="2068513" y="4689475"/>
            <a:ext cx="850900" cy="627063"/>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57%</a:t>
            </a:r>
          </a:p>
          <a:p>
            <a:pPr algn="ctr" eaLnBrk="1" fontAlgn="auto" hangingPunct="1">
              <a:lnSpc>
                <a:spcPct val="150000"/>
              </a:lnSpc>
              <a:spcBef>
                <a:spcPts val="0"/>
              </a:spcBef>
              <a:spcAft>
                <a:spcPts val="0"/>
              </a:spcAft>
              <a:defRPr/>
            </a:pPr>
            <a:r>
              <a:rPr kumimoji="1" lang="en-US" altLang="ja-JP" sz="800" dirty="0">
                <a:solidFill>
                  <a:schemeClr val="bg1"/>
                </a:solidFill>
                <a:latin typeface="+mn-ea"/>
              </a:rPr>
              <a:t>56%</a:t>
            </a:r>
            <a:endParaRPr kumimoji="1" lang="ja-JP" altLang="en-US" sz="800">
              <a:solidFill>
                <a:schemeClr val="bg1"/>
              </a:solidFill>
              <a:latin typeface="+mn-ea"/>
            </a:endParaRPr>
          </a:p>
          <a:p>
            <a:pPr algn="ctr" eaLnBrk="1" fontAlgn="auto" hangingPunct="1">
              <a:lnSpc>
                <a:spcPct val="150000"/>
              </a:lnSpc>
              <a:spcBef>
                <a:spcPts val="0"/>
              </a:spcBef>
              <a:spcAft>
                <a:spcPts val="0"/>
              </a:spcAft>
              <a:defRPr/>
            </a:pPr>
            <a:endParaRPr kumimoji="1" lang="ja-JP" altLang="en-US" sz="800">
              <a:solidFill>
                <a:schemeClr val="bg1"/>
              </a:solidFill>
              <a:latin typeface="+mn-ea"/>
            </a:endParaRPr>
          </a:p>
        </p:txBody>
      </p:sp>
      <p:sp>
        <p:nvSpPr>
          <p:cNvPr id="40" name="テキスト ボックス 39">
            <a:extLst>
              <a:ext uri="{FF2B5EF4-FFF2-40B4-BE49-F238E27FC236}">
                <a16:creationId xmlns:a16="http://schemas.microsoft.com/office/drawing/2014/main" id="{C138DCC0-4912-40A6-AED3-7AE60359C2B5}"/>
              </a:ext>
            </a:extLst>
          </p:cNvPr>
          <p:cNvSpPr txBox="1"/>
          <p:nvPr/>
        </p:nvSpPr>
        <p:spPr>
          <a:xfrm>
            <a:off x="3594100" y="4689475"/>
            <a:ext cx="8509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43%</a:t>
            </a:r>
          </a:p>
        </p:txBody>
      </p:sp>
      <p:sp>
        <p:nvSpPr>
          <p:cNvPr id="43" name="テキスト ボックス 42">
            <a:extLst>
              <a:ext uri="{FF2B5EF4-FFF2-40B4-BE49-F238E27FC236}">
                <a16:creationId xmlns:a16="http://schemas.microsoft.com/office/drawing/2014/main" id="{89C4E252-9AC5-4052-BBFE-3E525EB2E70E}"/>
              </a:ext>
            </a:extLst>
          </p:cNvPr>
          <p:cNvSpPr txBox="1"/>
          <p:nvPr/>
        </p:nvSpPr>
        <p:spPr>
          <a:xfrm>
            <a:off x="6326188" y="4681538"/>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13%</a:t>
            </a:r>
          </a:p>
        </p:txBody>
      </p:sp>
      <p:sp>
        <p:nvSpPr>
          <p:cNvPr id="46" name="テキスト ボックス 45">
            <a:extLst>
              <a:ext uri="{FF2B5EF4-FFF2-40B4-BE49-F238E27FC236}">
                <a16:creationId xmlns:a16="http://schemas.microsoft.com/office/drawing/2014/main" id="{0A5492B2-DD6E-4F90-A162-F2D04F517931}"/>
              </a:ext>
            </a:extLst>
          </p:cNvPr>
          <p:cNvSpPr txBox="1"/>
          <p:nvPr/>
        </p:nvSpPr>
        <p:spPr>
          <a:xfrm>
            <a:off x="5440363" y="4694238"/>
            <a:ext cx="850900" cy="441325"/>
          </a:xfrm>
          <a:prstGeom prst="rect">
            <a:avLst/>
          </a:prstGeom>
          <a:noFill/>
        </p:spPr>
        <p:txBody>
          <a:bodyPr>
            <a:spAutoFit/>
          </a:bodyPr>
          <a:lstStyle/>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東京</a:t>
            </a:r>
            <a:r>
              <a:rPr kumimoji="1" lang="en-US" altLang="ja-JP" sz="800" dirty="0">
                <a:solidFill>
                  <a:schemeClr val="tx1">
                    <a:lumMod val="65000"/>
                    <a:lumOff val="35000"/>
                  </a:schemeClr>
                </a:solidFill>
                <a:latin typeface="游明朝" panose="02020400000000000000" pitchFamily="18" charset="-128"/>
                <a:ea typeface="游明朝" panose="02020400000000000000" pitchFamily="18" charset="-128"/>
              </a:rPr>
              <a:t>23</a:t>
            </a: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区</a:t>
            </a:r>
          </a:p>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大阪タクシー</a:t>
            </a:r>
          </a:p>
        </p:txBody>
      </p:sp>
      <p:sp>
        <p:nvSpPr>
          <p:cNvPr id="48" name="テキスト ボックス 47">
            <a:extLst>
              <a:ext uri="{FF2B5EF4-FFF2-40B4-BE49-F238E27FC236}">
                <a16:creationId xmlns:a16="http://schemas.microsoft.com/office/drawing/2014/main" id="{FADD6EA0-2F9D-4A34-A461-3F6F5B3EA94C}"/>
              </a:ext>
            </a:extLst>
          </p:cNvPr>
          <p:cNvSpPr txBox="1"/>
          <p:nvPr/>
        </p:nvSpPr>
        <p:spPr>
          <a:xfrm>
            <a:off x="6364288" y="4859338"/>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18%</a:t>
            </a:r>
          </a:p>
        </p:txBody>
      </p:sp>
      <p:sp>
        <p:nvSpPr>
          <p:cNvPr id="49" name="テキスト ボックス 48">
            <a:extLst>
              <a:ext uri="{FF2B5EF4-FFF2-40B4-BE49-F238E27FC236}">
                <a16:creationId xmlns:a16="http://schemas.microsoft.com/office/drawing/2014/main" id="{7EDC0752-D4B8-46B1-929E-F6D21C21AA21}"/>
              </a:ext>
            </a:extLst>
          </p:cNvPr>
          <p:cNvSpPr txBox="1"/>
          <p:nvPr/>
        </p:nvSpPr>
        <p:spPr>
          <a:xfrm>
            <a:off x="6838950" y="4681538"/>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21%</a:t>
            </a:r>
          </a:p>
        </p:txBody>
      </p:sp>
      <p:sp>
        <p:nvSpPr>
          <p:cNvPr id="50" name="テキスト ボックス 49">
            <a:extLst>
              <a:ext uri="{FF2B5EF4-FFF2-40B4-BE49-F238E27FC236}">
                <a16:creationId xmlns:a16="http://schemas.microsoft.com/office/drawing/2014/main" id="{D3AF7B8E-A9FF-4385-A6C3-DF373B2479AD}"/>
              </a:ext>
            </a:extLst>
          </p:cNvPr>
          <p:cNvSpPr txBox="1"/>
          <p:nvPr/>
        </p:nvSpPr>
        <p:spPr>
          <a:xfrm>
            <a:off x="7589838" y="4681538"/>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27%</a:t>
            </a:r>
          </a:p>
        </p:txBody>
      </p:sp>
      <p:sp>
        <p:nvSpPr>
          <p:cNvPr id="51" name="テキスト ボックス 50">
            <a:extLst>
              <a:ext uri="{FF2B5EF4-FFF2-40B4-BE49-F238E27FC236}">
                <a16:creationId xmlns:a16="http://schemas.microsoft.com/office/drawing/2014/main" id="{312F847A-DBD3-46F4-8871-83400F29E09F}"/>
              </a:ext>
            </a:extLst>
          </p:cNvPr>
          <p:cNvSpPr txBox="1"/>
          <p:nvPr/>
        </p:nvSpPr>
        <p:spPr>
          <a:xfrm>
            <a:off x="8356600" y="4681538"/>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22%</a:t>
            </a:r>
          </a:p>
        </p:txBody>
      </p:sp>
      <p:sp>
        <p:nvSpPr>
          <p:cNvPr id="52" name="テキスト ボックス 51">
            <a:extLst>
              <a:ext uri="{FF2B5EF4-FFF2-40B4-BE49-F238E27FC236}">
                <a16:creationId xmlns:a16="http://schemas.microsoft.com/office/drawing/2014/main" id="{9706E45C-5A58-4B2B-B934-50B3C7EB05D6}"/>
              </a:ext>
            </a:extLst>
          </p:cNvPr>
          <p:cNvSpPr txBox="1"/>
          <p:nvPr/>
        </p:nvSpPr>
        <p:spPr>
          <a:xfrm>
            <a:off x="8928100" y="4681538"/>
            <a:ext cx="379413"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17%</a:t>
            </a:r>
          </a:p>
        </p:txBody>
      </p:sp>
      <p:sp>
        <p:nvSpPr>
          <p:cNvPr id="54" name="テキスト ボックス 53">
            <a:extLst>
              <a:ext uri="{FF2B5EF4-FFF2-40B4-BE49-F238E27FC236}">
                <a16:creationId xmlns:a16="http://schemas.microsoft.com/office/drawing/2014/main" id="{31A3218B-3981-4B93-BFE3-03B3B3ECA752}"/>
              </a:ext>
            </a:extLst>
          </p:cNvPr>
          <p:cNvSpPr txBox="1"/>
          <p:nvPr/>
        </p:nvSpPr>
        <p:spPr>
          <a:xfrm>
            <a:off x="7024688" y="4859338"/>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23%</a:t>
            </a:r>
          </a:p>
        </p:txBody>
      </p:sp>
      <p:sp>
        <p:nvSpPr>
          <p:cNvPr id="55" name="テキスト ボックス 54">
            <a:extLst>
              <a:ext uri="{FF2B5EF4-FFF2-40B4-BE49-F238E27FC236}">
                <a16:creationId xmlns:a16="http://schemas.microsoft.com/office/drawing/2014/main" id="{FF7257D0-B1CA-47F6-83D0-7CBB4EF718E8}"/>
              </a:ext>
            </a:extLst>
          </p:cNvPr>
          <p:cNvSpPr txBox="1"/>
          <p:nvPr/>
        </p:nvSpPr>
        <p:spPr>
          <a:xfrm>
            <a:off x="7712075" y="4859338"/>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22%</a:t>
            </a:r>
          </a:p>
        </p:txBody>
      </p:sp>
      <p:sp>
        <p:nvSpPr>
          <p:cNvPr id="56" name="テキスト ボックス 55">
            <a:extLst>
              <a:ext uri="{FF2B5EF4-FFF2-40B4-BE49-F238E27FC236}">
                <a16:creationId xmlns:a16="http://schemas.microsoft.com/office/drawing/2014/main" id="{EB3A762F-271D-46AF-81B0-34B8A0FED029}"/>
              </a:ext>
            </a:extLst>
          </p:cNvPr>
          <p:cNvSpPr txBox="1"/>
          <p:nvPr/>
        </p:nvSpPr>
        <p:spPr>
          <a:xfrm>
            <a:off x="8345488" y="4859338"/>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18%</a:t>
            </a:r>
          </a:p>
        </p:txBody>
      </p:sp>
      <p:sp>
        <p:nvSpPr>
          <p:cNvPr id="58" name="テキスト ボックス 57">
            <a:extLst>
              <a:ext uri="{FF2B5EF4-FFF2-40B4-BE49-F238E27FC236}">
                <a16:creationId xmlns:a16="http://schemas.microsoft.com/office/drawing/2014/main" id="{1A758DBC-0F76-4934-B55D-6EB7350CA33A}"/>
              </a:ext>
            </a:extLst>
          </p:cNvPr>
          <p:cNvSpPr txBox="1"/>
          <p:nvPr/>
        </p:nvSpPr>
        <p:spPr>
          <a:xfrm>
            <a:off x="8905875" y="4859338"/>
            <a:ext cx="379413"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19%</a:t>
            </a:r>
          </a:p>
        </p:txBody>
      </p:sp>
      <p:sp>
        <p:nvSpPr>
          <p:cNvPr id="61" name="テキスト ボックス 10">
            <a:extLst>
              <a:ext uri="{FF2B5EF4-FFF2-40B4-BE49-F238E27FC236}">
                <a16:creationId xmlns:a16="http://schemas.microsoft.com/office/drawing/2014/main" id="{40DBEE7D-3E99-47C0-8087-4D76B07DC65F}"/>
              </a:ext>
            </a:extLst>
          </p:cNvPr>
          <p:cNvSpPr txBox="1">
            <a:spLocks noChangeArrowheads="1"/>
          </p:cNvSpPr>
          <p:nvPr/>
        </p:nvSpPr>
        <p:spPr bwMode="auto">
          <a:xfrm>
            <a:off x="471488" y="5457825"/>
            <a:ext cx="9577387" cy="584200"/>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マクロミルアンケートによるタクシー利用者調査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n=2,790, 2018</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　</a:t>
            </a: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対象</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東京都、神奈川県、埼玉県、千葉県、愛知県、大阪府、京都府、兵庫県、福岡県、北海道在住 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回以上 対象エリアでタクシーを利用する</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歳以上の男女</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:2,790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人、期間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2018</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7</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 手法</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インターネット調査。</a:t>
            </a:r>
          </a:p>
          <a:p>
            <a:pPr eaLnBrk="1" hangingPunct="1">
              <a:buFont typeface=".LucidaGrandeUI"/>
              <a:buChar char="※"/>
              <a:defRPr/>
            </a:pP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53" name="テキスト ボックス 52">
            <a:extLst>
              <a:ext uri="{FF2B5EF4-FFF2-40B4-BE49-F238E27FC236}">
                <a16:creationId xmlns:a16="http://schemas.microsoft.com/office/drawing/2014/main" id="{0FC8996C-3F4A-4069-A472-44A9B3EC8D3A}"/>
              </a:ext>
            </a:extLst>
          </p:cNvPr>
          <p:cNvSpPr txBox="1"/>
          <p:nvPr/>
        </p:nvSpPr>
        <p:spPr>
          <a:xfrm>
            <a:off x="3690938" y="4867275"/>
            <a:ext cx="8509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44%</a:t>
            </a:r>
          </a:p>
        </p:txBody>
      </p:sp>
      <p:sp>
        <p:nvSpPr>
          <p:cNvPr id="6" name="タイトル 5">
            <a:extLst>
              <a:ext uri="{FF2B5EF4-FFF2-40B4-BE49-F238E27FC236}">
                <a16:creationId xmlns:a16="http://schemas.microsoft.com/office/drawing/2014/main" id="{31657F55-F609-4673-978B-EFB016E7FB87}"/>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タクシーで移動する利用者が</a:t>
            </a:r>
            <a:r>
              <a:rPr lang="ja-JP" altLang="ja-JP">
                <a:solidFill>
                  <a:srgbClr val="7F7F7F"/>
                </a:solidFill>
                <a:latin typeface="游明朝" panose="02020400000000000000" pitchFamily="18" charset="-128"/>
                <a:ea typeface="游明朝" panose="02020400000000000000" pitchFamily="18" charset="-128"/>
              </a:rPr>
              <a:t>Tokyo Prime</a:t>
            </a:r>
            <a:r>
              <a:rPr lang="ja-JP" altLang="en-US">
                <a:solidFill>
                  <a:srgbClr val="7F7F7F"/>
                </a:solidFill>
                <a:latin typeface="游明朝" panose="02020400000000000000" pitchFamily="18" charset="-128"/>
                <a:ea typeface="游明朝" panose="02020400000000000000" pitchFamily="18" charset="-128"/>
              </a:rPr>
              <a:t>のオーディエンス。</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その特徴をご紹介します。</a:t>
            </a:r>
          </a:p>
        </p:txBody>
      </p:sp>
      <p:sp>
        <p:nvSpPr>
          <p:cNvPr id="7" name="テキスト プレースホルダー 6">
            <a:extLst>
              <a:ext uri="{FF2B5EF4-FFF2-40B4-BE49-F238E27FC236}">
                <a16:creationId xmlns:a16="http://schemas.microsoft.com/office/drawing/2014/main" id="{662F4071-0A25-47AA-91ED-15304B9AF5ED}"/>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「都心のタクシー利用者」という縛り</a:t>
            </a:r>
          </a:p>
        </p:txBody>
      </p:sp>
      <p:grpSp>
        <p:nvGrpSpPr>
          <p:cNvPr id="25624" name="グループ化 27">
            <a:extLst>
              <a:ext uri="{FF2B5EF4-FFF2-40B4-BE49-F238E27FC236}">
                <a16:creationId xmlns:a16="http://schemas.microsoft.com/office/drawing/2014/main" id="{0049C78C-0AE3-4CDE-AA2F-84CDA7A8B8B6}"/>
              </a:ext>
            </a:extLst>
          </p:cNvPr>
          <p:cNvGrpSpPr>
            <a:grpSpLocks/>
          </p:cNvGrpSpPr>
          <p:nvPr/>
        </p:nvGrpSpPr>
        <p:grpSpPr bwMode="auto">
          <a:xfrm>
            <a:off x="7902575" y="793750"/>
            <a:ext cx="1082675" cy="854075"/>
            <a:chOff x="1791797" y="1880280"/>
            <a:chExt cx="1082419" cy="853283"/>
          </a:xfrm>
        </p:grpSpPr>
        <p:sp>
          <p:nvSpPr>
            <p:cNvPr id="97" name="正方形/長方形 96">
              <a:extLst>
                <a:ext uri="{FF2B5EF4-FFF2-40B4-BE49-F238E27FC236}">
                  <a16:creationId xmlns:a16="http://schemas.microsoft.com/office/drawing/2014/main" id="{A2DB82A4-5C0F-4AD9-BD61-39445710AB7B}"/>
                </a:ext>
              </a:extLst>
            </p:cNvPr>
            <p:cNvSpPr/>
            <p:nvPr/>
          </p:nvSpPr>
          <p:spPr>
            <a:xfrm>
              <a:off x="1791797" y="2102324"/>
              <a:ext cx="1082419" cy="631239"/>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17</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41" name="正方形/長方形 97">
              <a:extLst>
                <a:ext uri="{FF2B5EF4-FFF2-40B4-BE49-F238E27FC236}">
                  <a16:creationId xmlns:a16="http://schemas.microsoft.com/office/drawing/2014/main" id="{1F399CBA-0809-4BEF-A96C-F3737983426B}"/>
                </a:ext>
              </a:extLst>
            </p:cNvPr>
            <p:cNvSpPr>
              <a:spLocks noChangeArrowheads="1"/>
            </p:cNvSpPr>
            <p:nvPr/>
          </p:nvSpPr>
          <p:spPr bwMode="auto">
            <a:xfrm>
              <a:off x="2047325" y="1880280"/>
              <a:ext cx="550021" cy="307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a:solidFill>
                    <a:schemeClr val="bg1"/>
                  </a:solidFill>
                  <a:latin typeface="游明朝 Demibold" panose="02020600000000000000" pitchFamily="18" charset="-128"/>
                  <a:ea typeface="游明朝 Demibold" panose="02020600000000000000" pitchFamily="18" charset="-128"/>
                </a:rPr>
                <a:t>20</a:t>
              </a:r>
              <a:r>
                <a:rPr lang="ja-JP" altLang="en-US" sz="1400" b="1">
                  <a:solidFill>
                    <a:schemeClr val="bg1"/>
                  </a:solidFill>
                  <a:latin typeface="游明朝 Demibold" panose="02020600000000000000" pitchFamily="18" charset="-128"/>
                  <a:ea typeface="游明朝 Demibold" panose="02020600000000000000" pitchFamily="18" charset="-128"/>
                </a:rPr>
                <a:t>代</a:t>
              </a:r>
            </a:p>
          </p:txBody>
        </p:sp>
      </p:grpSp>
      <p:grpSp>
        <p:nvGrpSpPr>
          <p:cNvPr id="25625" name="グループ化 30">
            <a:extLst>
              <a:ext uri="{FF2B5EF4-FFF2-40B4-BE49-F238E27FC236}">
                <a16:creationId xmlns:a16="http://schemas.microsoft.com/office/drawing/2014/main" id="{CF786CE4-99B1-44ED-8129-1B5807172922}"/>
              </a:ext>
            </a:extLst>
          </p:cNvPr>
          <p:cNvGrpSpPr>
            <a:grpSpLocks/>
          </p:cNvGrpSpPr>
          <p:nvPr/>
        </p:nvGrpSpPr>
        <p:grpSpPr bwMode="auto">
          <a:xfrm>
            <a:off x="6789738" y="2049463"/>
            <a:ext cx="1760537" cy="927100"/>
            <a:chOff x="2622307" y="1992620"/>
            <a:chExt cx="1762021" cy="927424"/>
          </a:xfrm>
        </p:grpSpPr>
        <p:sp>
          <p:nvSpPr>
            <p:cNvPr id="25638" name="正方形/長方形 99">
              <a:extLst>
                <a:ext uri="{FF2B5EF4-FFF2-40B4-BE49-F238E27FC236}">
                  <a16:creationId xmlns:a16="http://schemas.microsoft.com/office/drawing/2014/main" id="{F006B767-770F-4BF3-8B03-A565D84A4B81}"/>
                </a:ext>
              </a:extLst>
            </p:cNvPr>
            <p:cNvSpPr>
              <a:spLocks noChangeArrowheads="1"/>
            </p:cNvSpPr>
            <p:nvPr/>
          </p:nvSpPr>
          <p:spPr bwMode="auto">
            <a:xfrm>
              <a:off x="2622307" y="1992620"/>
              <a:ext cx="1762021" cy="708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4000" b="1">
                  <a:solidFill>
                    <a:srgbClr val="0A1239"/>
                  </a:solidFill>
                  <a:latin typeface="游明朝 Demibold" panose="02020600000000000000" pitchFamily="18" charset="-128"/>
                  <a:ea typeface="游明朝 Demibold" panose="02020600000000000000" pitchFamily="18" charset="-128"/>
                </a:rPr>
                <a:t>年齢比</a:t>
              </a:r>
            </a:p>
          </p:txBody>
        </p:sp>
        <p:sp>
          <p:nvSpPr>
            <p:cNvPr id="25639" name="正方形/長方形 100">
              <a:extLst>
                <a:ext uri="{FF2B5EF4-FFF2-40B4-BE49-F238E27FC236}">
                  <a16:creationId xmlns:a16="http://schemas.microsoft.com/office/drawing/2014/main" id="{47B1B287-FCA4-4D08-86CF-5DFBB626D98A}"/>
                </a:ext>
              </a:extLst>
            </p:cNvPr>
            <p:cNvSpPr>
              <a:spLocks noChangeArrowheads="1"/>
            </p:cNvSpPr>
            <p:nvPr/>
          </p:nvSpPr>
          <p:spPr bwMode="auto">
            <a:xfrm>
              <a:off x="2833622" y="2612094"/>
              <a:ext cx="1262948" cy="3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rgbClr val="0A1239"/>
                  </a:solidFill>
                  <a:latin typeface="游明朝 Demibold" panose="02020600000000000000" pitchFamily="18" charset="-128"/>
                  <a:ea typeface="游明朝 Demibold" panose="02020600000000000000" pitchFamily="18" charset="-128"/>
                </a:rPr>
                <a:t>全国主要都市</a:t>
              </a:r>
            </a:p>
          </p:txBody>
        </p:sp>
      </p:grpSp>
      <p:grpSp>
        <p:nvGrpSpPr>
          <p:cNvPr id="25626" name="グループ化 33">
            <a:extLst>
              <a:ext uri="{FF2B5EF4-FFF2-40B4-BE49-F238E27FC236}">
                <a16:creationId xmlns:a16="http://schemas.microsoft.com/office/drawing/2014/main" id="{15FED308-D123-4038-943C-14D3F60298E9}"/>
              </a:ext>
            </a:extLst>
          </p:cNvPr>
          <p:cNvGrpSpPr>
            <a:grpSpLocks/>
          </p:cNvGrpSpPr>
          <p:nvPr/>
        </p:nvGrpSpPr>
        <p:grpSpPr bwMode="auto">
          <a:xfrm>
            <a:off x="8575675" y="2189163"/>
            <a:ext cx="1082675" cy="838200"/>
            <a:chOff x="1801756" y="1880280"/>
            <a:chExt cx="1082419" cy="838285"/>
          </a:xfrm>
        </p:grpSpPr>
        <p:sp>
          <p:nvSpPr>
            <p:cNvPr id="103" name="正方形/長方形 102">
              <a:extLst>
                <a:ext uri="{FF2B5EF4-FFF2-40B4-BE49-F238E27FC236}">
                  <a16:creationId xmlns:a16="http://schemas.microsoft.com/office/drawing/2014/main" id="{650DBB2C-0258-4434-ACA3-D4E6B257E204}"/>
                </a:ext>
              </a:extLst>
            </p:cNvPr>
            <p:cNvSpPr/>
            <p:nvPr/>
          </p:nvSpPr>
          <p:spPr>
            <a:xfrm>
              <a:off x="1801756" y="2086676"/>
              <a:ext cx="1082419" cy="631889"/>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21</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37" name="正方形/長方形 103">
              <a:extLst>
                <a:ext uri="{FF2B5EF4-FFF2-40B4-BE49-F238E27FC236}">
                  <a16:creationId xmlns:a16="http://schemas.microsoft.com/office/drawing/2014/main" id="{8162ECD6-CA50-43D2-A69B-5414F984C291}"/>
                </a:ext>
              </a:extLst>
            </p:cNvPr>
            <p:cNvSpPr>
              <a:spLocks noChangeArrowheads="1"/>
            </p:cNvSpPr>
            <p:nvPr/>
          </p:nvSpPr>
          <p:spPr bwMode="auto">
            <a:xfrm>
              <a:off x="2047761" y="1880280"/>
              <a:ext cx="550021" cy="307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a:solidFill>
                    <a:schemeClr val="bg1"/>
                  </a:solidFill>
                  <a:latin typeface="游明朝 Demibold" panose="02020600000000000000" pitchFamily="18" charset="-128"/>
                  <a:ea typeface="游明朝 Demibold" panose="02020600000000000000" pitchFamily="18" charset="-128"/>
                </a:rPr>
                <a:t>30</a:t>
              </a:r>
              <a:r>
                <a:rPr lang="ja-JP" altLang="en-US" sz="1400" b="1">
                  <a:solidFill>
                    <a:schemeClr val="bg1"/>
                  </a:solidFill>
                  <a:latin typeface="游明朝 Demibold" panose="02020600000000000000" pitchFamily="18" charset="-128"/>
                  <a:ea typeface="游明朝 Demibold" panose="02020600000000000000" pitchFamily="18" charset="-128"/>
                </a:rPr>
                <a:t>代</a:t>
              </a:r>
            </a:p>
          </p:txBody>
        </p:sp>
      </p:grpSp>
      <p:grpSp>
        <p:nvGrpSpPr>
          <p:cNvPr id="25627" name="グループ化 36">
            <a:extLst>
              <a:ext uri="{FF2B5EF4-FFF2-40B4-BE49-F238E27FC236}">
                <a16:creationId xmlns:a16="http://schemas.microsoft.com/office/drawing/2014/main" id="{0A5EA46A-519A-4679-892D-3A43EDF7136E}"/>
              </a:ext>
            </a:extLst>
          </p:cNvPr>
          <p:cNvGrpSpPr>
            <a:grpSpLocks/>
          </p:cNvGrpSpPr>
          <p:nvPr/>
        </p:nvGrpSpPr>
        <p:grpSpPr bwMode="auto">
          <a:xfrm>
            <a:off x="7170738" y="3454400"/>
            <a:ext cx="1082675" cy="854075"/>
            <a:chOff x="1791797" y="1912058"/>
            <a:chExt cx="1082419" cy="853282"/>
          </a:xfrm>
        </p:grpSpPr>
        <p:sp>
          <p:nvSpPr>
            <p:cNvPr id="106" name="正方形/長方形 105">
              <a:extLst>
                <a:ext uri="{FF2B5EF4-FFF2-40B4-BE49-F238E27FC236}">
                  <a16:creationId xmlns:a16="http://schemas.microsoft.com/office/drawing/2014/main" id="{738B59F8-B64E-4EEC-91A1-46D283AA29D5}"/>
                </a:ext>
              </a:extLst>
            </p:cNvPr>
            <p:cNvSpPr/>
            <p:nvPr/>
          </p:nvSpPr>
          <p:spPr>
            <a:xfrm>
              <a:off x="1791797" y="2134102"/>
              <a:ext cx="1082419" cy="631238"/>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22</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35" name="正方形/長方形 106">
              <a:extLst>
                <a:ext uri="{FF2B5EF4-FFF2-40B4-BE49-F238E27FC236}">
                  <a16:creationId xmlns:a16="http://schemas.microsoft.com/office/drawing/2014/main" id="{B4EFAE3D-CA1E-47C4-AFC1-DE64055865C2}"/>
                </a:ext>
              </a:extLst>
            </p:cNvPr>
            <p:cNvSpPr>
              <a:spLocks noChangeArrowheads="1"/>
            </p:cNvSpPr>
            <p:nvPr/>
          </p:nvSpPr>
          <p:spPr bwMode="auto">
            <a:xfrm>
              <a:off x="2047324" y="1912058"/>
              <a:ext cx="550021" cy="307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a:solidFill>
                    <a:schemeClr val="bg1"/>
                  </a:solidFill>
                  <a:latin typeface="游明朝 Demibold" panose="02020600000000000000" pitchFamily="18" charset="-128"/>
                  <a:ea typeface="游明朝 Demibold" panose="02020600000000000000" pitchFamily="18" charset="-128"/>
                </a:rPr>
                <a:t>40</a:t>
              </a:r>
              <a:r>
                <a:rPr lang="ja-JP" altLang="en-US" sz="1400" b="1">
                  <a:solidFill>
                    <a:schemeClr val="bg1"/>
                  </a:solidFill>
                  <a:latin typeface="游明朝 Demibold" panose="02020600000000000000" pitchFamily="18" charset="-128"/>
                  <a:ea typeface="游明朝 Demibold" panose="02020600000000000000" pitchFamily="18" charset="-128"/>
                </a:rPr>
                <a:t>代</a:t>
              </a:r>
            </a:p>
          </p:txBody>
        </p:sp>
      </p:grpSp>
      <p:grpSp>
        <p:nvGrpSpPr>
          <p:cNvPr id="25628" name="グループ化 39">
            <a:extLst>
              <a:ext uri="{FF2B5EF4-FFF2-40B4-BE49-F238E27FC236}">
                <a16:creationId xmlns:a16="http://schemas.microsoft.com/office/drawing/2014/main" id="{A40F2E1F-688A-4B15-B12B-C5D37EA88320}"/>
              </a:ext>
            </a:extLst>
          </p:cNvPr>
          <p:cNvGrpSpPr>
            <a:grpSpLocks/>
          </p:cNvGrpSpPr>
          <p:nvPr/>
        </p:nvGrpSpPr>
        <p:grpSpPr bwMode="auto">
          <a:xfrm>
            <a:off x="5849938" y="2505075"/>
            <a:ext cx="1082675" cy="844550"/>
            <a:chOff x="1791797" y="1880280"/>
            <a:chExt cx="1082419" cy="845228"/>
          </a:xfrm>
        </p:grpSpPr>
        <p:sp>
          <p:nvSpPr>
            <p:cNvPr id="109" name="正方形/長方形 108">
              <a:extLst>
                <a:ext uri="{FF2B5EF4-FFF2-40B4-BE49-F238E27FC236}">
                  <a16:creationId xmlns:a16="http://schemas.microsoft.com/office/drawing/2014/main" id="{6676CC5F-863F-4C93-A5C8-F43FA0087C9C}"/>
                </a:ext>
              </a:extLst>
            </p:cNvPr>
            <p:cNvSpPr/>
            <p:nvPr/>
          </p:nvSpPr>
          <p:spPr>
            <a:xfrm>
              <a:off x="1791797" y="2094765"/>
              <a:ext cx="1082419" cy="630743"/>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19</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33" name="正方形/長方形 109">
              <a:extLst>
                <a:ext uri="{FF2B5EF4-FFF2-40B4-BE49-F238E27FC236}">
                  <a16:creationId xmlns:a16="http://schemas.microsoft.com/office/drawing/2014/main" id="{C218AAEB-B5E2-4FFD-BA1F-76EA0DD90A9F}"/>
                </a:ext>
              </a:extLst>
            </p:cNvPr>
            <p:cNvSpPr>
              <a:spLocks noChangeArrowheads="1"/>
            </p:cNvSpPr>
            <p:nvPr/>
          </p:nvSpPr>
          <p:spPr bwMode="auto">
            <a:xfrm>
              <a:off x="2047324" y="1880280"/>
              <a:ext cx="550021" cy="308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a:solidFill>
                    <a:schemeClr val="bg1"/>
                  </a:solidFill>
                  <a:latin typeface="游明朝 Demibold" panose="02020600000000000000" pitchFamily="18" charset="-128"/>
                  <a:ea typeface="游明朝 Demibold" panose="02020600000000000000" pitchFamily="18" charset="-128"/>
                </a:rPr>
                <a:t>50</a:t>
              </a:r>
              <a:r>
                <a:rPr lang="ja-JP" altLang="en-US" sz="1400" b="1">
                  <a:solidFill>
                    <a:schemeClr val="bg1"/>
                  </a:solidFill>
                  <a:latin typeface="游明朝 Demibold" panose="02020600000000000000" pitchFamily="18" charset="-128"/>
                  <a:ea typeface="游明朝 Demibold" panose="02020600000000000000" pitchFamily="18" charset="-128"/>
                </a:rPr>
                <a:t>代</a:t>
              </a:r>
            </a:p>
          </p:txBody>
        </p:sp>
      </p:grpSp>
      <p:grpSp>
        <p:nvGrpSpPr>
          <p:cNvPr id="25629" name="グループ化 42">
            <a:extLst>
              <a:ext uri="{FF2B5EF4-FFF2-40B4-BE49-F238E27FC236}">
                <a16:creationId xmlns:a16="http://schemas.microsoft.com/office/drawing/2014/main" id="{A8A0779C-4CEA-44EE-9FC0-CA59DB9BE13A}"/>
              </a:ext>
            </a:extLst>
          </p:cNvPr>
          <p:cNvGrpSpPr>
            <a:grpSpLocks/>
          </p:cNvGrpSpPr>
          <p:nvPr/>
        </p:nvGrpSpPr>
        <p:grpSpPr bwMode="auto">
          <a:xfrm>
            <a:off x="6261100" y="912813"/>
            <a:ext cx="1082675" cy="850900"/>
            <a:chOff x="1791797" y="1883466"/>
            <a:chExt cx="1082419" cy="850097"/>
          </a:xfrm>
        </p:grpSpPr>
        <p:sp>
          <p:nvSpPr>
            <p:cNvPr id="112" name="正方形/長方形 111">
              <a:extLst>
                <a:ext uri="{FF2B5EF4-FFF2-40B4-BE49-F238E27FC236}">
                  <a16:creationId xmlns:a16="http://schemas.microsoft.com/office/drawing/2014/main" id="{3A603F4E-6A3A-4C22-B35F-F3EB2748135E}"/>
                </a:ext>
              </a:extLst>
            </p:cNvPr>
            <p:cNvSpPr/>
            <p:nvPr/>
          </p:nvSpPr>
          <p:spPr>
            <a:xfrm>
              <a:off x="1791797" y="2102334"/>
              <a:ext cx="1082419" cy="631229"/>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21</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31" name="正方形/長方形 112">
              <a:extLst>
                <a:ext uri="{FF2B5EF4-FFF2-40B4-BE49-F238E27FC236}">
                  <a16:creationId xmlns:a16="http://schemas.microsoft.com/office/drawing/2014/main" id="{84F7DA1F-8949-4E63-B76C-573CFAABC89D}"/>
                </a:ext>
              </a:extLst>
            </p:cNvPr>
            <p:cNvSpPr>
              <a:spLocks noChangeArrowheads="1"/>
            </p:cNvSpPr>
            <p:nvPr/>
          </p:nvSpPr>
          <p:spPr bwMode="auto">
            <a:xfrm>
              <a:off x="1845759" y="1883466"/>
              <a:ext cx="909008" cy="30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a:solidFill>
                    <a:schemeClr val="bg1"/>
                  </a:solidFill>
                  <a:latin typeface="游明朝 Demibold" panose="02020600000000000000" pitchFamily="18" charset="-128"/>
                  <a:ea typeface="游明朝 Demibold" panose="02020600000000000000" pitchFamily="18" charset="-128"/>
                </a:rPr>
                <a:t>60</a:t>
              </a:r>
              <a:r>
                <a:rPr lang="ja-JP" altLang="en-US" sz="1400" b="1">
                  <a:solidFill>
                    <a:schemeClr val="bg1"/>
                  </a:solidFill>
                  <a:latin typeface="游明朝 Demibold" panose="02020600000000000000" pitchFamily="18" charset="-128"/>
                  <a:ea typeface="游明朝 Demibold" panose="02020600000000000000" pitchFamily="18" charset="-128"/>
                </a:rPr>
                <a:t>代以上</a:t>
              </a: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図 3">
            <a:extLst>
              <a:ext uri="{FF2B5EF4-FFF2-40B4-BE49-F238E27FC236}">
                <a16:creationId xmlns:a16="http://schemas.microsoft.com/office/drawing/2014/main" id="{E99F962D-F476-47AE-8C93-EA5FEB1091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7588" y="733425"/>
            <a:ext cx="8648700" cy="382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正方形/長方形 12">
            <a:extLst>
              <a:ext uri="{FF2B5EF4-FFF2-40B4-BE49-F238E27FC236}">
                <a16:creationId xmlns:a16="http://schemas.microsoft.com/office/drawing/2014/main" id="{B8B76653-1832-47E2-B502-4BF46FBFBB74}"/>
              </a:ext>
            </a:extLst>
          </p:cNvPr>
          <p:cNvSpPr/>
          <p:nvPr/>
        </p:nvSpPr>
        <p:spPr>
          <a:xfrm>
            <a:off x="1395413" y="1084263"/>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20</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15" name="正方形/長方形 14">
            <a:extLst>
              <a:ext uri="{FF2B5EF4-FFF2-40B4-BE49-F238E27FC236}">
                <a16:creationId xmlns:a16="http://schemas.microsoft.com/office/drawing/2014/main" id="{07BC4137-541E-45A6-967B-A07A467879F1}"/>
              </a:ext>
            </a:extLst>
          </p:cNvPr>
          <p:cNvSpPr/>
          <p:nvPr/>
        </p:nvSpPr>
        <p:spPr>
          <a:xfrm>
            <a:off x="2533650" y="492125"/>
            <a:ext cx="1082675" cy="430213"/>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36</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grpSp>
        <p:nvGrpSpPr>
          <p:cNvPr id="27653" name="グループ化 17">
            <a:extLst>
              <a:ext uri="{FF2B5EF4-FFF2-40B4-BE49-F238E27FC236}">
                <a16:creationId xmlns:a16="http://schemas.microsoft.com/office/drawing/2014/main" id="{311E503E-5260-497D-8BDF-0ACA828DD58F}"/>
              </a:ext>
            </a:extLst>
          </p:cNvPr>
          <p:cNvGrpSpPr>
            <a:grpSpLocks/>
          </p:cNvGrpSpPr>
          <p:nvPr/>
        </p:nvGrpSpPr>
        <p:grpSpPr bwMode="auto">
          <a:xfrm>
            <a:off x="1323975" y="2179638"/>
            <a:ext cx="2079625" cy="496887"/>
            <a:chOff x="1949860" y="1847725"/>
            <a:chExt cx="2081406" cy="496106"/>
          </a:xfrm>
        </p:grpSpPr>
        <p:sp>
          <p:nvSpPr>
            <p:cNvPr id="14" name="正方形/長方形 13">
              <a:extLst>
                <a:ext uri="{FF2B5EF4-FFF2-40B4-BE49-F238E27FC236}">
                  <a16:creationId xmlns:a16="http://schemas.microsoft.com/office/drawing/2014/main" id="{6541C81E-3A6E-4EEC-9A1B-6395315E843E}"/>
                </a:ext>
              </a:extLst>
            </p:cNvPr>
            <p:cNvSpPr/>
            <p:nvPr/>
          </p:nvSpPr>
          <p:spPr>
            <a:xfrm>
              <a:off x="2110335" y="2036340"/>
              <a:ext cx="1722324" cy="307491"/>
            </a:xfrm>
            <a:prstGeom prst="rect">
              <a:avLst/>
            </a:prstGeom>
          </p:spPr>
          <p:txBody>
            <a:bodyPr wrap="none">
              <a:spAutoFit/>
            </a:bodyPr>
            <a:lstStyle/>
            <a:p>
              <a:pP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課長以上の役職者</a:t>
              </a:r>
            </a:p>
          </p:txBody>
        </p:sp>
        <p:grpSp>
          <p:nvGrpSpPr>
            <p:cNvPr id="27712" name="グループ化 5">
              <a:extLst>
                <a:ext uri="{FF2B5EF4-FFF2-40B4-BE49-F238E27FC236}">
                  <a16:creationId xmlns:a16="http://schemas.microsoft.com/office/drawing/2014/main" id="{10F563EE-E8BF-4D33-AC4C-479916C20254}"/>
                </a:ext>
              </a:extLst>
            </p:cNvPr>
            <p:cNvGrpSpPr>
              <a:grpSpLocks/>
            </p:cNvGrpSpPr>
            <p:nvPr/>
          </p:nvGrpSpPr>
          <p:grpSpPr bwMode="auto">
            <a:xfrm>
              <a:off x="1949860" y="1847725"/>
              <a:ext cx="2081406" cy="231411"/>
              <a:chOff x="1949860" y="1847725"/>
              <a:chExt cx="2081406" cy="231411"/>
            </a:xfrm>
          </p:grpSpPr>
          <p:sp>
            <p:nvSpPr>
              <p:cNvPr id="16" name="正方形/長方形 15">
                <a:extLst>
                  <a:ext uri="{FF2B5EF4-FFF2-40B4-BE49-F238E27FC236}">
                    <a16:creationId xmlns:a16="http://schemas.microsoft.com/office/drawing/2014/main" id="{0C157FF0-AB4C-44EB-9C60-E6999E9D1BFD}"/>
                  </a:ext>
                </a:extLst>
              </p:cNvPr>
              <p:cNvSpPr/>
              <p:nvPr/>
            </p:nvSpPr>
            <p:spPr>
              <a:xfrm>
                <a:off x="1949860" y="1847725"/>
                <a:ext cx="762653"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17" name="正方形/長方形 16">
                <a:extLst>
                  <a:ext uri="{FF2B5EF4-FFF2-40B4-BE49-F238E27FC236}">
                    <a16:creationId xmlns:a16="http://schemas.microsoft.com/office/drawing/2014/main" id="{12AA1A22-BAE2-4A81-B1D3-172BB9234166}"/>
                  </a:ext>
                </a:extLst>
              </p:cNvPr>
              <p:cNvSpPr/>
              <p:nvPr/>
            </p:nvSpPr>
            <p:spPr>
              <a:xfrm>
                <a:off x="3038229" y="1847725"/>
                <a:ext cx="993037"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4" name="グループ化 18">
            <a:extLst>
              <a:ext uri="{FF2B5EF4-FFF2-40B4-BE49-F238E27FC236}">
                <a16:creationId xmlns:a16="http://schemas.microsoft.com/office/drawing/2014/main" id="{FD259FE2-D5EA-4B70-A7BF-B886866360EE}"/>
              </a:ext>
            </a:extLst>
          </p:cNvPr>
          <p:cNvGrpSpPr>
            <a:grpSpLocks/>
          </p:cNvGrpSpPr>
          <p:nvPr/>
        </p:nvGrpSpPr>
        <p:grpSpPr bwMode="auto">
          <a:xfrm>
            <a:off x="4256088" y="2185988"/>
            <a:ext cx="2295525" cy="496887"/>
            <a:chOff x="1879116" y="1847725"/>
            <a:chExt cx="2295821" cy="496106"/>
          </a:xfrm>
        </p:grpSpPr>
        <p:sp>
          <p:nvSpPr>
            <p:cNvPr id="20" name="正方形/長方形 19">
              <a:extLst>
                <a:ext uri="{FF2B5EF4-FFF2-40B4-BE49-F238E27FC236}">
                  <a16:creationId xmlns:a16="http://schemas.microsoft.com/office/drawing/2014/main" id="{6E99C8E1-A02F-4551-ABCD-99E8B1E3E391}"/>
                </a:ext>
              </a:extLst>
            </p:cNvPr>
            <p:cNvSpPr/>
            <p:nvPr/>
          </p:nvSpPr>
          <p:spPr>
            <a:xfrm>
              <a:off x="1879116" y="2036340"/>
              <a:ext cx="2295821" cy="307491"/>
            </a:xfrm>
            <a:prstGeom prst="rect">
              <a:avLst/>
            </a:prstGeom>
          </p:spPr>
          <p:txBody>
            <a:bodyPr wrap="none">
              <a:spAutoFit/>
            </a:bodyPr>
            <a:lstStyle/>
            <a:p>
              <a:pP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個人年収</a:t>
              </a:r>
              <a:r>
                <a:rPr lang="en-US" altLang="ja-JP" sz="1400" spc="100" dirty="0">
                  <a:solidFill>
                    <a:srgbClr val="2B3A5B"/>
                  </a:solidFill>
                  <a:latin typeface="游明朝 Demibold" panose="02020600000000000000" pitchFamily="18" charset="-128"/>
                  <a:ea typeface="游明朝 Demibold" panose="02020600000000000000" pitchFamily="18" charset="-128"/>
                </a:rPr>
                <a:t> 1,000</a:t>
              </a:r>
              <a:r>
                <a:rPr lang="ja-JP" altLang="en-US" sz="1400" spc="100">
                  <a:solidFill>
                    <a:srgbClr val="2B3A5B"/>
                  </a:solidFill>
                  <a:latin typeface="游明朝 Demibold" panose="02020600000000000000" pitchFamily="18" charset="-128"/>
                  <a:ea typeface="游明朝 Demibold" panose="02020600000000000000" pitchFamily="18" charset="-128"/>
                </a:rPr>
                <a:t>万円以上</a:t>
              </a:r>
            </a:p>
          </p:txBody>
        </p:sp>
        <p:grpSp>
          <p:nvGrpSpPr>
            <p:cNvPr id="27708" name="グループ化 20">
              <a:extLst>
                <a:ext uri="{FF2B5EF4-FFF2-40B4-BE49-F238E27FC236}">
                  <a16:creationId xmlns:a16="http://schemas.microsoft.com/office/drawing/2014/main" id="{B81D911D-13E8-42ED-9C1F-24FF98ED9CCF}"/>
                </a:ext>
              </a:extLst>
            </p:cNvPr>
            <p:cNvGrpSpPr>
              <a:grpSpLocks/>
            </p:cNvGrpSpPr>
            <p:nvPr/>
          </p:nvGrpSpPr>
          <p:grpSpPr bwMode="auto">
            <a:xfrm>
              <a:off x="1950562" y="1847725"/>
              <a:ext cx="2080857" cy="231411"/>
              <a:chOff x="1950562" y="1847725"/>
              <a:chExt cx="2080857" cy="231411"/>
            </a:xfrm>
          </p:grpSpPr>
          <p:sp>
            <p:nvSpPr>
              <p:cNvPr id="22" name="正方形/長方形 21">
                <a:extLst>
                  <a:ext uri="{FF2B5EF4-FFF2-40B4-BE49-F238E27FC236}">
                    <a16:creationId xmlns:a16="http://schemas.microsoft.com/office/drawing/2014/main" id="{4F3B7B81-0286-4249-B12B-831AE6D9EDC6}"/>
                  </a:ext>
                </a:extLst>
              </p:cNvPr>
              <p:cNvSpPr/>
              <p:nvPr/>
            </p:nvSpPr>
            <p:spPr>
              <a:xfrm>
                <a:off x="1950562" y="1847725"/>
                <a:ext cx="762098"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23" name="正方形/長方形 22">
                <a:extLst>
                  <a:ext uri="{FF2B5EF4-FFF2-40B4-BE49-F238E27FC236}">
                    <a16:creationId xmlns:a16="http://schemas.microsoft.com/office/drawing/2014/main" id="{6A3B965C-D219-47E6-B0F9-9BFF98D96482}"/>
                  </a:ext>
                </a:extLst>
              </p:cNvPr>
              <p:cNvSpPr/>
              <p:nvPr/>
            </p:nvSpPr>
            <p:spPr>
              <a:xfrm>
                <a:off x="3039727" y="1847725"/>
                <a:ext cx="992316"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5" name="グループ化 23">
            <a:extLst>
              <a:ext uri="{FF2B5EF4-FFF2-40B4-BE49-F238E27FC236}">
                <a16:creationId xmlns:a16="http://schemas.microsoft.com/office/drawing/2014/main" id="{96BF830E-4EE9-440D-9497-6C019DFB8DC5}"/>
              </a:ext>
            </a:extLst>
          </p:cNvPr>
          <p:cNvGrpSpPr>
            <a:grpSpLocks/>
          </p:cNvGrpSpPr>
          <p:nvPr/>
        </p:nvGrpSpPr>
        <p:grpSpPr bwMode="auto">
          <a:xfrm>
            <a:off x="7162800" y="2195513"/>
            <a:ext cx="2214563" cy="496887"/>
            <a:chOff x="1816602" y="1847725"/>
            <a:chExt cx="2214663" cy="496106"/>
          </a:xfrm>
        </p:grpSpPr>
        <p:sp>
          <p:nvSpPr>
            <p:cNvPr id="25" name="正方形/長方形 24">
              <a:extLst>
                <a:ext uri="{FF2B5EF4-FFF2-40B4-BE49-F238E27FC236}">
                  <a16:creationId xmlns:a16="http://schemas.microsoft.com/office/drawing/2014/main" id="{A29B1097-C448-4735-9114-765C817BAB9C}"/>
                </a:ext>
              </a:extLst>
            </p:cNvPr>
            <p:cNvSpPr/>
            <p:nvPr/>
          </p:nvSpPr>
          <p:spPr>
            <a:xfrm>
              <a:off x="1816602" y="2036340"/>
              <a:ext cx="2103533" cy="307491"/>
            </a:xfrm>
            <a:prstGeom prst="rect">
              <a:avLst/>
            </a:prstGeom>
          </p:spPr>
          <p:txBody>
            <a:bodyPr wrap="none">
              <a:spAutoFit/>
            </a:bodyPr>
            <a:lstStyle/>
            <a:p>
              <a:pP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金融資産</a:t>
              </a:r>
              <a:r>
                <a:rPr lang="en-US" altLang="ja-JP" sz="1400" spc="100" dirty="0">
                  <a:solidFill>
                    <a:srgbClr val="2B3A5B"/>
                  </a:solidFill>
                  <a:latin typeface="游明朝 Demibold" panose="02020600000000000000" pitchFamily="18" charset="-128"/>
                  <a:ea typeface="游明朝 Demibold" panose="02020600000000000000" pitchFamily="18" charset="-128"/>
                </a:rPr>
                <a:t> 3,000</a:t>
              </a:r>
              <a:r>
                <a:rPr lang="ja-JP" altLang="en-US" sz="1400" spc="100">
                  <a:solidFill>
                    <a:srgbClr val="2B3A5B"/>
                  </a:solidFill>
                  <a:latin typeface="游明朝 Demibold" panose="02020600000000000000" pitchFamily="18" charset="-128"/>
                  <a:ea typeface="游明朝 Demibold" panose="02020600000000000000" pitchFamily="18" charset="-128"/>
                </a:rPr>
                <a:t>万以上</a:t>
              </a:r>
            </a:p>
          </p:txBody>
        </p:sp>
        <p:grpSp>
          <p:nvGrpSpPr>
            <p:cNvPr id="27704" name="グループ化 25">
              <a:extLst>
                <a:ext uri="{FF2B5EF4-FFF2-40B4-BE49-F238E27FC236}">
                  <a16:creationId xmlns:a16="http://schemas.microsoft.com/office/drawing/2014/main" id="{E38DB27F-AA20-49ED-812F-530AAF5BC4A3}"/>
                </a:ext>
              </a:extLst>
            </p:cNvPr>
            <p:cNvGrpSpPr>
              <a:grpSpLocks/>
            </p:cNvGrpSpPr>
            <p:nvPr/>
          </p:nvGrpSpPr>
          <p:grpSpPr bwMode="auto">
            <a:xfrm>
              <a:off x="1949996" y="1847725"/>
              <a:ext cx="2081269" cy="231411"/>
              <a:chOff x="1949996" y="1847725"/>
              <a:chExt cx="2081269" cy="231411"/>
            </a:xfrm>
          </p:grpSpPr>
          <p:sp>
            <p:nvSpPr>
              <p:cNvPr id="27705" name="正方形/長方形 26">
                <a:extLst>
                  <a:ext uri="{FF2B5EF4-FFF2-40B4-BE49-F238E27FC236}">
                    <a16:creationId xmlns:a16="http://schemas.microsoft.com/office/drawing/2014/main" id="{1DD27C9F-43F9-4B7F-8C0D-D61964A36D2B}"/>
                  </a:ext>
                </a:extLst>
              </p:cNvPr>
              <p:cNvSpPr>
                <a:spLocks noChangeArrowheads="1"/>
              </p:cNvSpPr>
              <p:nvPr/>
            </p:nvSpPr>
            <p:spPr bwMode="auto">
              <a:xfrm>
                <a:off x="1949996" y="1847725"/>
                <a:ext cx="762250" cy="231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rgbClr val="2B3A5B"/>
                    </a:solidFill>
                    <a:latin typeface="游明朝 Demibold" panose="02020600000000000000" pitchFamily="18" charset="-128"/>
                    <a:ea typeface="游明朝 Demibold" panose="02020600000000000000" pitchFamily="18" charset="-128"/>
                  </a:rPr>
                  <a:t>一般消費者</a:t>
                </a:r>
              </a:p>
            </p:txBody>
          </p:sp>
          <p:sp>
            <p:nvSpPr>
              <p:cNvPr id="27706" name="正方形/長方形 27">
                <a:extLst>
                  <a:ext uri="{FF2B5EF4-FFF2-40B4-BE49-F238E27FC236}">
                    <a16:creationId xmlns:a16="http://schemas.microsoft.com/office/drawing/2014/main" id="{1796082D-A98B-4701-8F8F-BD4E6BECADA0}"/>
                  </a:ext>
                </a:extLst>
              </p:cNvPr>
              <p:cNvSpPr>
                <a:spLocks noChangeArrowheads="1"/>
              </p:cNvSpPr>
              <p:nvPr/>
            </p:nvSpPr>
            <p:spPr bwMode="auto">
              <a:xfrm>
                <a:off x="3038753" y="1847725"/>
                <a:ext cx="992512" cy="231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rgbClr val="2B3A5B"/>
                    </a:solidFill>
                    <a:latin typeface="游明朝 Demibold" panose="02020600000000000000" pitchFamily="18" charset="-128"/>
                    <a:ea typeface="游明朝 Demibold" panose="02020600000000000000" pitchFamily="18" charset="-128"/>
                  </a:rPr>
                  <a:t>タクシー利用者</a:t>
                </a:r>
              </a:p>
            </p:txBody>
          </p:sp>
        </p:grpSp>
      </p:grpSp>
      <p:grpSp>
        <p:nvGrpSpPr>
          <p:cNvPr id="27656" name="グループ化 28">
            <a:extLst>
              <a:ext uri="{FF2B5EF4-FFF2-40B4-BE49-F238E27FC236}">
                <a16:creationId xmlns:a16="http://schemas.microsoft.com/office/drawing/2014/main" id="{D7BE5C47-AD94-4946-9F49-64DE254AC5A5}"/>
              </a:ext>
            </a:extLst>
          </p:cNvPr>
          <p:cNvGrpSpPr>
            <a:grpSpLocks/>
          </p:cNvGrpSpPr>
          <p:nvPr/>
        </p:nvGrpSpPr>
        <p:grpSpPr bwMode="auto">
          <a:xfrm>
            <a:off x="1322388" y="4549775"/>
            <a:ext cx="2079625" cy="711200"/>
            <a:chOff x="1949860" y="1847725"/>
            <a:chExt cx="2081406" cy="711549"/>
          </a:xfrm>
        </p:grpSpPr>
        <p:sp>
          <p:nvSpPr>
            <p:cNvPr id="30" name="正方形/長方形 29">
              <a:extLst>
                <a:ext uri="{FF2B5EF4-FFF2-40B4-BE49-F238E27FC236}">
                  <a16:creationId xmlns:a16="http://schemas.microsoft.com/office/drawing/2014/main" id="{0BBF7598-30C4-425E-BCE4-12ED88EE5753}"/>
                </a:ext>
              </a:extLst>
            </p:cNvPr>
            <p:cNvSpPr/>
            <p:nvPr/>
          </p:nvSpPr>
          <p:spPr>
            <a:xfrm>
              <a:off x="2110334" y="2036731"/>
              <a:ext cx="1722324" cy="522543"/>
            </a:xfrm>
            <a:prstGeom prst="rect">
              <a:avLst/>
            </a:prstGeom>
          </p:spPr>
          <p:txBody>
            <a:bodyPr wrap="none">
              <a:spAutoFit/>
            </a:bodyPr>
            <a:lstStyle/>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１万円以上の</a:t>
              </a:r>
              <a:br>
                <a:rPr lang="en-US" altLang="ja-JP" sz="1400" spc="100" dirty="0">
                  <a:solidFill>
                    <a:srgbClr val="2B3A5B"/>
                  </a:solidFill>
                  <a:latin typeface="游明朝 Demibold" panose="02020600000000000000" pitchFamily="18" charset="-128"/>
                  <a:ea typeface="游明朝 Demibold" panose="02020600000000000000" pitchFamily="18" charset="-128"/>
                </a:rPr>
              </a:br>
              <a:r>
                <a:rPr lang="ja-JP" altLang="en-US" sz="1400" spc="100">
                  <a:solidFill>
                    <a:srgbClr val="2B3A5B"/>
                  </a:solidFill>
                  <a:latin typeface="游明朝 Demibold" panose="02020600000000000000" pitchFamily="18" charset="-128"/>
                  <a:ea typeface="游明朝 Demibold" panose="02020600000000000000" pitchFamily="18" charset="-128"/>
                </a:rPr>
                <a:t>基礎化粧品使用率</a:t>
              </a:r>
            </a:p>
          </p:txBody>
        </p:sp>
        <p:grpSp>
          <p:nvGrpSpPr>
            <p:cNvPr id="27700" name="グループ化 30">
              <a:extLst>
                <a:ext uri="{FF2B5EF4-FFF2-40B4-BE49-F238E27FC236}">
                  <a16:creationId xmlns:a16="http://schemas.microsoft.com/office/drawing/2014/main" id="{1F8F4A0E-D01B-4CD2-B5E1-221B32226624}"/>
                </a:ext>
              </a:extLst>
            </p:cNvPr>
            <p:cNvGrpSpPr>
              <a:grpSpLocks/>
            </p:cNvGrpSpPr>
            <p:nvPr/>
          </p:nvGrpSpPr>
          <p:grpSpPr bwMode="auto">
            <a:xfrm>
              <a:off x="1949860" y="1847725"/>
              <a:ext cx="2081406" cy="231889"/>
              <a:chOff x="1949860" y="1847725"/>
              <a:chExt cx="2081406" cy="231889"/>
            </a:xfrm>
          </p:grpSpPr>
          <p:sp>
            <p:nvSpPr>
              <p:cNvPr id="32" name="正方形/長方形 31">
                <a:extLst>
                  <a:ext uri="{FF2B5EF4-FFF2-40B4-BE49-F238E27FC236}">
                    <a16:creationId xmlns:a16="http://schemas.microsoft.com/office/drawing/2014/main" id="{4898F9A9-2FAE-4A62-833B-64F75E33FED4}"/>
                  </a:ext>
                </a:extLst>
              </p:cNvPr>
              <p:cNvSpPr/>
              <p:nvPr/>
            </p:nvSpPr>
            <p:spPr>
              <a:xfrm>
                <a:off x="1949860" y="1847725"/>
                <a:ext cx="762653"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33" name="正方形/長方形 32">
                <a:extLst>
                  <a:ext uri="{FF2B5EF4-FFF2-40B4-BE49-F238E27FC236}">
                    <a16:creationId xmlns:a16="http://schemas.microsoft.com/office/drawing/2014/main" id="{0EAC5624-03B1-41F0-878B-5CDF3B936DC1}"/>
                  </a:ext>
                </a:extLst>
              </p:cNvPr>
              <p:cNvSpPr/>
              <p:nvPr/>
            </p:nvSpPr>
            <p:spPr>
              <a:xfrm>
                <a:off x="3038228" y="1847725"/>
                <a:ext cx="993038"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7" name="グループ化 33">
            <a:extLst>
              <a:ext uri="{FF2B5EF4-FFF2-40B4-BE49-F238E27FC236}">
                <a16:creationId xmlns:a16="http://schemas.microsoft.com/office/drawing/2014/main" id="{B5D86C94-8E8F-41D7-BE98-A3175A50ED6D}"/>
              </a:ext>
            </a:extLst>
          </p:cNvPr>
          <p:cNvGrpSpPr>
            <a:grpSpLocks/>
          </p:cNvGrpSpPr>
          <p:nvPr/>
        </p:nvGrpSpPr>
        <p:grpSpPr bwMode="auto">
          <a:xfrm>
            <a:off x="4327525" y="4572000"/>
            <a:ext cx="2082800" cy="711200"/>
            <a:chOff x="1949860" y="1847725"/>
            <a:chExt cx="2081379" cy="711549"/>
          </a:xfrm>
        </p:grpSpPr>
        <p:sp>
          <p:nvSpPr>
            <p:cNvPr id="35" name="正方形/長方形 34">
              <a:extLst>
                <a:ext uri="{FF2B5EF4-FFF2-40B4-BE49-F238E27FC236}">
                  <a16:creationId xmlns:a16="http://schemas.microsoft.com/office/drawing/2014/main" id="{CCDD234A-D6C7-411A-A321-3279DBD1E79F}"/>
                </a:ext>
              </a:extLst>
            </p:cNvPr>
            <p:cNvSpPr/>
            <p:nvPr/>
          </p:nvSpPr>
          <p:spPr>
            <a:xfrm>
              <a:off x="2260798" y="2036731"/>
              <a:ext cx="1530893" cy="522543"/>
            </a:xfrm>
            <a:prstGeom prst="rect">
              <a:avLst/>
            </a:prstGeom>
          </p:spPr>
          <p:txBody>
            <a:bodyPr wrap="none">
              <a:spAutoFit/>
            </a:bodyPr>
            <a:lstStyle/>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自動車の現在の</a:t>
              </a:r>
              <a:endParaRPr lang="en-US" altLang="ja-JP" sz="1400" spc="100" dirty="0">
                <a:solidFill>
                  <a:srgbClr val="2B3A5B"/>
                </a:solidFill>
                <a:latin typeface="游明朝 Demibold" panose="02020600000000000000" pitchFamily="18" charset="-128"/>
                <a:ea typeface="游明朝 Demibold" panose="02020600000000000000" pitchFamily="18" charset="-128"/>
              </a:endParaRPr>
            </a:p>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購入意向</a:t>
              </a:r>
            </a:p>
          </p:txBody>
        </p:sp>
        <p:grpSp>
          <p:nvGrpSpPr>
            <p:cNvPr id="27696" name="グループ化 35">
              <a:extLst>
                <a:ext uri="{FF2B5EF4-FFF2-40B4-BE49-F238E27FC236}">
                  <a16:creationId xmlns:a16="http://schemas.microsoft.com/office/drawing/2014/main" id="{70522D8F-DEDB-49EF-B5C6-286550AE35F9}"/>
                </a:ext>
              </a:extLst>
            </p:cNvPr>
            <p:cNvGrpSpPr>
              <a:grpSpLocks/>
            </p:cNvGrpSpPr>
            <p:nvPr/>
          </p:nvGrpSpPr>
          <p:grpSpPr bwMode="auto">
            <a:xfrm>
              <a:off x="1949860" y="1847725"/>
              <a:ext cx="2081379" cy="231889"/>
              <a:chOff x="1949860" y="1847725"/>
              <a:chExt cx="2081379" cy="231889"/>
            </a:xfrm>
          </p:grpSpPr>
          <p:sp>
            <p:nvSpPr>
              <p:cNvPr id="37" name="正方形/長方形 36">
                <a:extLst>
                  <a:ext uri="{FF2B5EF4-FFF2-40B4-BE49-F238E27FC236}">
                    <a16:creationId xmlns:a16="http://schemas.microsoft.com/office/drawing/2014/main" id="{39D4EC7C-69C7-4B63-8497-6E6C9161F697}"/>
                  </a:ext>
                </a:extLst>
              </p:cNvPr>
              <p:cNvSpPr/>
              <p:nvPr/>
            </p:nvSpPr>
            <p:spPr>
              <a:xfrm>
                <a:off x="1949860" y="1847725"/>
                <a:ext cx="761480"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38" name="正方形/長方形 37">
                <a:extLst>
                  <a:ext uri="{FF2B5EF4-FFF2-40B4-BE49-F238E27FC236}">
                    <a16:creationId xmlns:a16="http://schemas.microsoft.com/office/drawing/2014/main" id="{C6FE8A0F-9BC9-455D-840F-6D461EAA796D}"/>
                  </a:ext>
                </a:extLst>
              </p:cNvPr>
              <p:cNvSpPr/>
              <p:nvPr/>
            </p:nvSpPr>
            <p:spPr>
              <a:xfrm>
                <a:off x="3039729" y="1847725"/>
                <a:ext cx="991510"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8" name="グループ化 38">
            <a:extLst>
              <a:ext uri="{FF2B5EF4-FFF2-40B4-BE49-F238E27FC236}">
                <a16:creationId xmlns:a16="http://schemas.microsoft.com/office/drawing/2014/main" id="{DF5B0E8F-7FE3-416A-B7A8-8AC1BE3F9E6F}"/>
              </a:ext>
            </a:extLst>
          </p:cNvPr>
          <p:cNvGrpSpPr>
            <a:grpSpLocks/>
          </p:cNvGrpSpPr>
          <p:nvPr/>
        </p:nvGrpSpPr>
        <p:grpSpPr bwMode="auto">
          <a:xfrm>
            <a:off x="7318375" y="4565650"/>
            <a:ext cx="2120900" cy="711200"/>
            <a:chOff x="1910384" y="1847725"/>
            <a:chExt cx="2120879" cy="711549"/>
          </a:xfrm>
        </p:grpSpPr>
        <p:sp>
          <p:nvSpPr>
            <p:cNvPr id="40" name="正方形/長方形 39">
              <a:extLst>
                <a:ext uri="{FF2B5EF4-FFF2-40B4-BE49-F238E27FC236}">
                  <a16:creationId xmlns:a16="http://schemas.microsoft.com/office/drawing/2014/main" id="{78785671-D6F3-4916-A2CD-8D6E17784E56}"/>
                </a:ext>
              </a:extLst>
            </p:cNvPr>
            <p:cNvSpPr/>
            <p:nvPr/>
          </p:nvSpPr>
          <p:spPr>
            <a:xfrm>
              <a:off x="1910384" y="2036731"/>
              <a:ext cx="1916094" cy="522543"/>
            </a:xfrm>
            <a:prstGeom prst="rect">
              <a:avLst/>
            </a:prstGeom>
          </p:spPr>
          <p:txBody>
            <a:bodyPr wrap="none">
              <a:spAutoFit/>
            </a:bodyPr>
            <a:lstStyle/>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ソフトウェア導入の</a:t>
              </a:r>
              <a:endParaRPr lang="en-US" altLang="ja-JP" sz="1400" spc="100" dirty="0">
                <a:solidFill>
                  <a:srgbClr val="2B3A5B"/>
                </a:solidFill>
                <a:latin typeface="游明朝 Demibold" panose="02020600000000000000" pitchFamily="18" charset="-128"/>
                <a:ea typeface="游明朝 Demibold" panose="02020600000000000000" pitchFamily="18" charset="-128"/>
              </a:endParaRPr>
            </a:p>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意思決定権あり</a:t>
              </a:r>
              <a:endParaRPr lang="en-US" altLang="ja-JP" sz="1400" spc="100" dirty="0">
                <a:solidFill>
                  <a:srgbClr val="2B3A5B"/>
                </a:solidFill>
                <a:latin typeface="游明朝 Demibold" panose="02020600000000000000" pitchFamily="18" charset="-128"/>
                <a:ea typeface="游明朝 Demibold" panose="02020600000000000000" pitchFamily="18" charset="-128"/>
              </a:endParaRPr>
            </a:p>
          </p:txBody>
        </p:sp>
        <p:grpSp>
          <p:nvGrpSpPr>
            <p:cNvPr id="27692" name="グループ化 40">
              <a:extLst>
                <a:ext uri="{FF2B5EF4-FFF2-40B4-BE49-F238E27FC236}">
                  <a16:creationId xmlns:a16="http://schemas.microsoft.com/office/drawing/2014/main" id="{84304DB4-49A7-48B7-8A6B-5198B9E5F332}"/>
                </a:ext>
              </a:extLst>
            </p:cNvPr>
            <p:cNvGrpSpPr>
              <a:grpSpLocks/>
            </p:cNvGrpSpPr>
            <p:nvPr/>
          </p:nvGrpSpPr>
          <p:grpSpPr bwMode="auto">
            <a:xfrm>
              <a:off x="1950083" y="1847725"/>
              <a:ext cx="2081180" cy="231889"/>
              <a:chOff x="1950083" y="1847725"/>
              <a:chExt cx="2081180" cy="231889"/>
            </a:xfrm>
          </p:grpSpPr>
          <p:sp>
            <p:nvSpPr>
              <p:cNvPr id="42" name="正方形/長方形 41">
                <a:extLst>
                  <a:ext uri="{FF2B5EF4-FFF2-40B4-BE49-F238E27FC236}">
                    <a16:creationId xmlns:a16="http://schemas.microsoft.com/office/drawing/2014/main" id="{34FC8A0A-5398-4AF2-8289-4BC03412D5B3}"/>
                  </a:ext>
                </a:extLst>
              </p:cNvPr>
              <p:cNvSpPr/>
              <p:nvPr/>
            </p:nvSpPr>
            <p:spPr>
              <a:xfrm>
                <a:off x="1950072" y="1847725"/>
                <a:ext cx="761992"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43" name="正方形/長方形 42">
                <a:extLst>
                  <a:ext uri="{FF2B5EF4-FFF2-40B4-BE49-F238E27FC236}">
                    <a16:creationId xmlns:a16="http://schemas.microsoft.com/office/drawing/2014/main" id="{D3B3FC22-1962-4B66-94BD-213CA8D828AC}"/>
                  </a:ext>
                </a:extLst>
              </p:cNvPr>
              <p:cNvSpPr/>
              <p:nvPr/>
            </p:nvSpPr>
            <p:spPr>
              <a:xfrm>
                <a:off x="3039086" y="1847725"/>
                <a:ext cx="992177"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sp>
        <p:nvSpPr>
          <p:cNvPr id="44" name="正方形/長方形 43">
            <a:extLst>
              <a:ext uri="{FF2B5EF4-FFF2-40B4-BE49-F238E27FC236}">
                <a16:creationId xmlns:a16="http://schemas.microsoft.com/office/drawing/2014/main" id="{9B1D4E46-D7C3-4ACE-84CD-4CDB24341524}"/>
              </a:ext>
            </a:extLst>
          </p:cNvPr>
          <p:cNvSpPr/>
          <p:nvPr/>
        </p:nvSpPr>
        <p:spPr>
          <a:xfrm>
            <a:off x="4502150" y="1560513"/>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7</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45" name="正方形/長方形 44">
            <a:extLst>
              <a:ext uri="{FF2B5EF4-FFF2-40B4-BE49-F238E27FC236}">
                <a16:creationId xmlns:a16="http://schemas.microsoft.com/office/drawing/2014/main" id="{1F029E03-D30C-4BB1-94B7-CCE791DBFE93}"/>
              </a:ext>
            </a:extLst>
          </p:cNvPr>
          <p:cNvSpPr/>
          <p:nvPr/>
        </p:nvSpPr>
        <p:spPr>
          <a:xfrm>
            <a:off x="5562600" y="992188"/>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22</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46" name="正方形/長方形 45">
            <a:extLst>
              <a:ext uri="{FF2B5EF4-FFF2-40B4-BE49-F238E27FC236}">
                <a16:creationId xmlns:a16="http://schemas.microsoft.com/office/drawing/2014/main" id="{BCF23347-ED26-4086-A2D8-2B14C49D91C8}"/>
              </a:ext>
            </a:extLst>
          </p:cNvPr>
          <p:cNvSpPr/>
          <p:nvPr/>
        </p:nvSpPr>
        <p:spPr>
          <a:xfrm>
            <a:off x="7440613" y="1489075"/>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9</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47" name="正方形/長方形 46">
            <a:extLst>
              <a:ext uri="{FF2B5EF4-FFF2-40B4-BE49-F238E27FC236}">
                <a16:creationId xmlns:a16="http://schemas.microsoft.com/office/drawing/2014/main" id="{69628FBC-9DC9-44F8-BECE-B07D2DB47A9E}"/>
              </a:ext>
            </a:extLst>
          </p:cNvPr>
          <p:cNvSpPr/>
          <p:nvPr/>
        </p:nvSpPr>
        <p:spPr>
          <a:xfrm>
            <a:off x="8491538" y="996950"/>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21</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48" name="正方形/長方形 47">
            <a:extLst>
              <a:ext uri="{FF2B5EF4-FFF2-40B4-BE49-F238E27FC236}">
                <a16:creationId xmlns:a16="http://schemas.microsoft.com/office/drawing/2014/main" id="{8E438481-14D1-4282-8DBB-D337B23B9D08}"/>
              </a:ext>
            </a:extLst>
          </p:cNvPr>
          <p:cNvSpPr/>
          <p:nvPr/>
        </p:nvSpPr>
        <p:spPr>
          <a:xfrm>
            <a:off x="1463675" y="3960813"/>
            <a:ext cx="1081088"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6</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49" name="正方形/長方形 48">
            <a:extLst>
              <a:ext uri="{FF2B5EF4-FFF2-40B4-BE49-F238E27FC236}">
                <a16:creationId xmlns:a16="http://schemas.microsoft.com/office/drawing/2014/main" id="{24EB61BF-0A65-429B-A2F1-637093E3F7BD}"/>
              </a:ext>
            </a:extLst>
          </p:cNvPr>
          <p:cNvSpPr/>
          <p:nvPr/>
        </p:nvSpPr>
        <p:spPr>
          <a:xfrm>
            <a:off x="2544763" y="3441700"/>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20</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50" name="正方形/長方形 49">
            <a:extLst>
              <a:ext uri="{FF2B5EF4-FFF2-40B4-BE49-F238E27FC236}">
                <a16:creationId xmlns:a16="http://schemas.microsoft.com/office/drawing/2014/main" id="{875823D2-B070-42C4-9DFC-8169215D82B4}"/>
              </a:ext>
            </a:extLst>
          </p:cNvPr>
          <p:cNvSpPr/>
          <p:nvPr/>
        </p:nvSpPr>
        <p:spPr>
          <a:xfrm>
            <a:off x="4443413" y="3856038"/>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9</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51" name="正方形/長方形 50">
            <a:extLst>
              <a:ext uri="{FF2B5EF4-FFF2-40B4-BE49-F238E27FC236}">
                <a16:creationId xmlns:a16="http://schemas.microsoft.com/office/drawing/2014/main" id="{70F262E8-676D-4758-B72E-F4206E651A55}"/>
              </a:ext>
            </a:extLst>
          </p:cNvPr>
          <p:cNvSpPr/>
          <p:nvPr/>
        </p:nvSpPr>
        <p:spPr>
          <a:xfrm>
            <a:off x="5580063" y="3033713"/>
            <a:ext cx="1081087"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31</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52" name="正方形/長方形 51">
            <a:extLst>
              <a:ext uri="{FF2B5EF4-FFF2-40B4-BE49-F238E27FC236}">
                <a16:creationId xmlns:a16="http://schemas.microsoft.com/office/drawing/2014/main" id="{0D548C0F-6DB6-44AB-9A9D-66A45EE7BC74}"/>
              </a:ext>
            </a:extLst>
          </p:cNvPr>
          <p:cNvSpPr/>
          <p:nvPr/>
        </p:nvSpPr>
        <p:spPr>
          <a:xfrm>
            <a:off x="7394575" y="4141788"/>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1</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53" name="正方形/長方形 52">
            <a:extLst>
              <a:ext uri="{FF2B5EF4-FFF2-40B4-BE49-F238E27FC236}">
                <a16:creationId xmlns:a16="http://schemas.microsoft.com/office/drawing/2014/main" id="{79FB5A0D-2691-49EC-AEDA-E7AB4E0A808F}"/>
              </a:ext>
            </a:extLst>
          </p:cNvPr>
          <p:cNvSpPr/>
          <p:nvPr/>
        </p:nvSpPr>
        <p:spPr>
          <a:xfrm>
            <a:off x="8523288" y="2779713"/>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11</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54" name="テキスト ボックス 53">
            <a:extLst>
              <a:ext uri="{FF2B5EF4-FFF2-40B4-BE49-F238E27FC236}">
                <a16:creationId xmlns:a16="http://schemas.microsoft.com/office/drawing/2014/main" id="{E3B952AE-4F75-44C9-BBC8-3C62EC6E1D28}"/>
              </a:ext>
            </a:extLst>
          </p:cNvPr>
          <p:cNvSpPr txBox="1"/>
          <p:nvPr/>
        </p:nvSpPr>
        <p:spPr>
          <a:xfrm>
            <a:off x="3067050" y="5019675"/>
            <a:ext cx="760413" cy="215900"/>
          </a:xfrm>
          <a:prstGeom prst="rect">
            <a:avLst/>
          </a:prstGeom>
          <a:noFill/>
        </p:spPr>
        <p:txBody>
          <a:bodyPr>
            <a:spAutoFit/>
          </a:bodyPr>
          <a:lstStyle/>
          <a:p>
            <a:pPr eaLnBrk="1" fontAlgn="auto" hangingPunct="1">
              <a:spcBef>
                <a:spcPts val="0"/>
              </a:spcBef>
              <a:spcAft>
                <a:spcPts val="0"/>
              </a:spcAft>
              <a:defRPr/>
            </a:pPr>
            <a:r>
              <a:rPr kumimoji="1" lang="en-US" altLang="ja-JP" sz="800" dirty="0">
                <a:solidFill>
                  <a:schemeClr val="tx1">
                    <a:lumMod val="65000"/>
                    <a:lumOff val="35000"/>
                  </a:schemeClr>
                </a:solidFill>
                <a:latin typeface="游明朝 Demibold" panose="02020600000000000000" pitchFamily="18" charset="-128"/>
                <a:ea typeface="游明朝 Demibold" panose="02020600000000000000" pitchFamily="18" charset="-128"/>
              </a:rPr>
              <a:t>※ </a:t>
            </a:r>
            <a:r>
              <a:rPr kumimoji="1" lang="ja-JP" altLang="en-US" sz="800">
                <a:solidFill>
                  <a:schemeClr val="tx1">
                    <a:lumMod val="65000"/>
                    <a:lumOff val="35000"/>
                  </a:schemeClr>
                </a:solidFill>
                <a:latin typeface="游明朝 Demibold" panose="02020600000000000000" pitchFamily="18" charset="-128"/>
                <a:ea typeface="游明朝 Demibold" panose="02020600000000000000" pitchFamily="18" charset="-128"/>
              </a:rPr>
              <a:t>女性限定</a:t>
            </a:r>
          </a:p>
        </p:txBody>
      </p:sp>
      <p:grpSp>
        <p:nvGrpSpPr>
          <p:cNvPr id="27670" name="グループ化 5">
            <a:extLst>
              <a:ext uri="{FF2B5EF4-FFF2-40B4-BE49-F238E27FC236}">
                <a16:creationId xmlns:a16="http://schemas.microsoft.com/office/drawing/2014/main" id="{96A286A3-51DA-4F05-BE36-787AE61916BF}"/>
              </a:ext>
            </a:extLst>
          </p:cNvPr>
          <p:cNvGrpSpPr>
            <a:grpSpLocks/>
          </p:cNvGrpSpPr>
          <p:nvPr/>
        </p:nvGrpSpPr>
        <p:grpSpPr bwMode="auto">
          <a:xfrm rot="-1349413">
            <a:off x="1871663" y="803275"/>
            <a:ext cx="649287" cy="293688"/>
            <a:chOff x="1463690" y="386190"/>
            <a:chExt cx="648955" cy="292388"/>
          </a:xfrm>
        </p:grpSpPr>
        <p:sp>
          <p:nvSpPr>
            <p:cNvPr id="27689" name="正方形/長方形 54">
              <a:extLst>
                <a:ext uri="{FF2B5EF4-FFF2-40B4-BE49-F238E27FC236}">
                  <a16:creationId xmlns:a16="http://schemas.microsoft.com/office/drawing/2014/main" id="{B5A33D17-6C01-411D-BDD1-9D7AC25EC70E}"/>
                </a:ext>
              </a:extLst>
            </p:cNvPr>
            <p:cNvSpPr>
              <a:spLocks noChangeArrowheads="1"/>
            </p:cNvSpPr>
            <p:nvPr/>
          </p:nvSpPr>
          <p:spPr bwMode="auto">
            <a:xfrm>
              <a:off x="1458251" y="383265"/>
              <a:ext cx="61246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a:solidFill>
                    <a:schemeClr val="bg1"/>
                  </a:solidFill>
                  <a:latin typeface="游明朝 Demibold" panose="02020600000000000000" pitchFamily="18" charset="-128"/>
                  <a:ea typeface="游明朝 Demibold" panose="02020600000000000000" pitchFamily="18" charset="-128"/>
                </a:rPr>
                <a:t>1.8</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90" name="正方形/長方形 56">
              <a:extLst>
                <a:ext uri="{FF2B5EF4-FFF2-40B4-BE49-F238E27FC236}">
                  <a16:creationId xmlns:a16="http://schemas.microsoft.com/office/drawing/2014/main" id="{019D8A90-7A80-434E-BECC-A6F4541D904F}"/>
                </a:ext>
              </a:extLst>
            </p:cNvPr>
            <p:cNvSpPr>
              <a:spLocks noChangeArrowheads="1"/>
            </p:cNvSpPr>
            <p:nvPr/>
          </p:nvSpPr>
          <p:spPr bwMode="auto">
            <a:xfrm>
              <a:off x="1805719" y="406541"/>
              <a:ext cx="299885" cy="230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1" name="グループ化 57">
            <a:extLst>
              <a:ext uri="{FF2B5EF4-FFF2-40B4-BE49-F238E27FC236}">
                <a16:creationId xmlns:a16="http://schemas.microsoft.com/office/drawing/2014/main" id="{CFCA5A61-9E39-41D0-988B-D39E57FD18F7}"/>
              </a:ext>
            </a:extLst>
          </p:cNvPr>
          <p:cNvGrpSpPr>
            <a:grpSpLocks/>
          </p:cNvGrpSpPr>
          <p:nvPr/>
        </p:nvGrpSpPr>
        <p:grpSpPr bwMode="auto">
          <a:xfrm rot="-1349413">
            <a:off x="4870450" y="1298575"/>
            <a:ext cx="649288" cy="292100"/>
            <a:chOff x="1463690" y="386190"/>
            <a:chExt cx="648955" cy="292388"/>
          </a:xfrm>
        </p:grpSpPr>
        <p:sp>
          <p:nvSpPr>
            <p:cNvPr id="27687" name="正方形/長方形 58">
              <a:extLst>
                <a:ext uri="{FF2B5EF4-FFF2-40B4-BE49-F238E27FC236}">
                  <a16:creationId xmlns:a16="http://schemas.microsoft.com/office/drawing/2014/main" id="{3F600A99-2A0C-46C1-993F-5B022E8B9000}"/>
                </a:ext>
              </a:extLst>
            </p:cNvPr>
            <p:cNvSpPr>
              <a:spLocks noChangeArrowheads="1"/>
            </p:cNvSpPr>
            <p:nvPr/>
          </p:nvSpPr>
          <p:spPr bwMode="auto">
            <a:xfrm>
              <a:off x="1458252" y="383249"/>
              <a:ext cx="61246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a:solidFill>
                    <a:schemeClr val="bg1"/>
                  </a:solidFill>
                  <a:latin typeface="游明朝 Demibold" panose="02020600000000000000" pitchFamily="18" charset="-128"/>
                  <a:ea typeface="游明朝 Demibold" panose="02020600000000000000" pitchFamily="18" charset="-128"/>
                </a:rPr>
                <a:t>3.1</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8" name="正方形/長方形 59">
              <a:extLst>
                <a:ext uri="{FF2B5EF4-FFF2-40B4-BE49-F238E27FC236}">
                  <a16:creationId xmlns:a16="http://schemas.microsoft.com/office/drawing/2014/main" id="{A94E3069-8585-47F6-8648-0514E566764E}"/>
                </a:ext>
              </a:extLst>
            </p:cNvPr>
            <p:cNvSpPr>
              <a:spLocks noChangeArrowheads="1"/>
            </p:cNvSpPr>
            <p:nvPr/>
          </p:nvSpPr>
          <p:spPr bwMode="auto">
            <a:xfrm>
              <a:off x="1807185" y="407260"/>
              <a:ext cx="299884" cy="230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2" name="グループ化 60">
            <a:extLst>
              <a:ext uri="{FF2B5EF4-FFF2-40B4-BE49-F238E27FC236}">
                <a16:creationId xmlns:a16="http://schemas.microsoft.com/office/drawing/2014/main" id="{EEAF6A19-CB3B-444F-91F3-8800904E0F81}"/>
              </a:ext>
            </a:extLst>
          </p:cNvPr>
          <p:cNvGrpSpPr>
            <a:grpSpLocks/>
          </p:cNvGrpSpPr>
          <p:nvPr/>
        </p:nvGrpSpPr>
        <p:grpSpPr bwMode="auto">
          <a:xfrm rot="-1349413">
            <a:off x="7808913" y="1328738"/>
            <a:ext cx="647700" cy="292100"/>
            <a:chOff x="1463690" y="386190"/>
            <a:chExt cx="648955" cy="292388"/>
          </a:xfrm>
        </p:grpSpPr>
        <p:sp>
          <p:nvSpPr>
            <p:cNvPr id="27685" name="正方形/長方形 61">
              <a:extLst>
                <a:ext uri="{FF2B5EF4-FFF2-40B4-BE49-F238E27FC236}">
                  <a16:creationId xmlns:a16="http://schemas.microsoft.com/office/drawing/2014/main" id="{BC65DB21-00E4-4717-A773-7E72803801FA}"/>
                </a:ext>
              </a:extLst>
            </p:cNvPr>
            <p:cNvSpPr>
              <a:spLocks noChangeArrowheads="1"/>
            </p:cNvSpPr>
            <p:nvPr/>
          </p:nvSpPr>
          <p:spPr bwMode="auto">
            <a:xfrm>
              <a:off x="1461534" y="379452"/>
              <a:ext cx="61237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a:solidFill>
                    <a:schemeClr val="bg1"/>
                  </a:solidFill>
                  <a:latin typeface="游明朝 Demibold" panose="02020600000000000000" pitchFamily="18" charset="-128"/>
                  <a:ea typeface="游明朝 Demibold" panose="02020600000000000000" pitchFamily="18" charset="-128"/>
                </a:rPr>
                <a:t>2.3</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6" name="正方形/長方形 62">
              <a:extLst>
                <a:ext uri="{FF2B5EF4-FFF2-40B4-BE49-F238E27FC236}">
                  <a16:creationId xmlns:a16="http://schemas.microsoft.com/office/drawing/2014/main" id="{9B675F0D-45CD-4EA6-8863-5E4B2D51B9FC}"/>
                </a:ext>
              </a:extLst>
            </p:cNvPr>
            <p:cNvSpPr>
              <a:spLocks noChangeArrowheads="1"/>
            </p:cNvSpPr>
            <p:nvPr/>
          </p:nvSpPr>
          <p:spPr bwMode="auto">
            <a:xfrm>
              <a:off x="1814809" y="403514"/>
              <a:ext cx="300619" cy="23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3" name="グループ化 63">
            <a:extLst>
              <a:ext uri="{FF2B5EF4-FFF2-40B4-BE49-F238E27FC236}">
                <a16:creationId xmlns:a16="http://schemas.microsoft.com/office/drawing/2014/main" id="{445FD784-28E2-4C0F-95B9-D1E6764D02C3}"/>
              </a:ext>
            </a:extLst>
          </p:cNvPr>
          <p:cNvGrpSpPr>
            <a:grpSpLocks/>
          </p:cNvGrpSpPr>
          <p:nvPr/>
        </p:nvGrpSpPr>
        <p:grpSpPr bwMode="auto">
          <a:xfrm rot="-1349413">
            <a:off x="7808913" y="3135313"/>
            <a:ext cx="647700" cy="292100"/>
            <a:chOff x="1463690" y="386190"/>
            <a:chExt cx="648955" cy="292388"/>
          </a:xfrm>
        </p:grpSpPr>
        <p:sp>
          <p:nvSpPr>
            <p:cNvPr id="27683" name="正方形/長方形 64">
              <a:extLst>
                <a:ext uri="{FF2B5EF4-FFF2-40B4-BE49-F238E27FC236}">
                  <a16:creationId xmlns:a16="http://schemas.microsoft.com/office/drawing/2014/main" id="{B5C5F9B3-5E84-4635-9F78-DF9BCAE0BF20}"/>
                </a:ext>
              </a:extLst>
            </p:cNvPr>
            <p:cNvSpPr>
              <a:spLocks noChangeArrowheads="1"/>
            </p:cNvSpPr>
            <p:nvPr/>
          </p:nvSpPr>
          <p:spPr bwMode="auto">
            <a:xfrm>
              <a:off x="1461534" y="379452"/>
              <a:ext cx="61237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a:solidFill>
                    <a:schemeClr val="bg1"/>
                  </a:solidFill>
                  <a:latin typeface="游明朝 Demibold" panose="02020600000000000000" pitchFamily="18" charset="-128"/>
                  <a:ea typeface="游明朝 Demibold" panose="02020600000000000000" pitchFamily="18" charset="-128"/>
                </a:rPr>
                <a:t>11</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4" name="正方形/長方形 65">
              <a:extLst>
                <a:ext uri="{FF2B5EF4-FFF2-40B4-BE49-F238E27FC236}">
                  <a16:creationId xmlns:a16="http://schemas.microsoft.com/office/drawing/2014/main" id="{ACD2E027-A78D-4FC1-836A-90DC819D4901}"/>
                </a:ext>
              </a:extLst>
            </p:cNvPr>
            <p:cNvSpPr>
              <a:spLocks noChangeArrowheads="1"/>
            </p:cNvSpPr>
            <p:nvPr/>
          </p:nvSpPr>
          <p:spPr bwMode="auto">
            <a:xfrm>
              <a:off x="1814809" y="403514"/>
              <a:ext cx="300619" cy="23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4" name="グループ化 66">
            <a:extLst>
              <a:ext uri="{FF2B5EF4-FFF2-40B4-BE49-F238E27FC236}">
                <a16:creationId xmlns:a16="http://schemas.microsoft.com/office/drawing/2014/main" id="{217AB297-DF69-44B0-B88E-502546E7E138}"/>
              </a:ext>
            </a:extLst>
          </p:cNvPr>
          <p:cNvGrpSpPr>
            <a:grpSpLocks/>
          </p:cNvGrpSpPr>
          <p:nvPr/>
        </p:nvGrpSpPr>
        <p:grpSpPr bwMode="auto">
          <a:xfrm rot="-1349413">
            <a:off x="4870450" y="3375025"/>
            <a:ext cx="649288" cy="292100"/>
            <a:chOff x="1463690" y="386190"/>
            <a:chExt cx="648955" cy="292388"/>
          </a:xfrm>
        </p:grpSpPr>
        <p:sp>
          <p:nvSpPr>
            <p:cNvPr id="27681" name="正方形/長方形 67">
              <a:extLst>
                <a:ext uri="{FF2B5EF4-FFF2-40B4-BE49-F238E27FC236}">
                  <a16:creationId xmlns:a16="http://schemas.microsoft.com/office/drawing/2014/main" id="{21884A46-FC19-4CBA-AFD1-E07FB463B91C}"/>
                </a:ext>
              </a:extLst>
            </p:cNvPr>
            <p:cNvSpPr>
              <a:spLocks noChangeArrowheads="1"/>
            </p:cNvSpPr>
            <p:nvPr/>
          </p:nvSpPr>
          <p:spPr bwMode="auto">
            <a:xfrm>
              <a:off x="1458252" y="383249"/>
              <a:ext cx="61246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a:solidFill>
                    <a:schemeClr val="bg1"/>
                  </a:solidFill>
                  <a:latin typeface="游明朝 Demibold" panose="02020600000000000000" pitchFamily="18" charset="-128"/>
                  <a:ea typeface="游明朝 Demibold" panose="02020600000000000000" pitchFamily="18" charset="-128"/>
                </a:rPr>
                <a:t>3.4</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2" name="正方形/長方形 68">
              <a:extLst>
                <a:ext uri="{FF2B5EF4-FFF2-40B4-BE49-F238E27FC236}">
                  <a16:creationId xmlns:a16="http://schemas.microsoft.com/office/drawing/2014/main" id="{8265AA72-175F-40FE-A4CE-9F2B072E90EF}"/>
                </a:ext>
              </a:extLst>
            </p:cNvPr>
            <p:cNvSpPr>
              <a:spLocks noChangeArrowheads="1"/>
            </p:cNvSpPr>
            <p:nvPr/>
          </p:nvSpPr>
          <p:spPr bwMode="auto">
            <a:xfrm>
              <a:off x="1807185" y="407260"/>
              <a:ext cx="299884" cy="230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5" name="グループ化 69">
            <a:extLst>
              <a:ext uri="{FF2B5EF4-FFF2-40B4-BE49-F238E27FC236}">
                <a16:creationId xmlns:a16="http://schemas.microsoft.com/office/drawing/2014/main" id="{5642CA9B-A7BA-4767-AA80-56292912B349}"/>
              </a:ext>
            </a:extLst>
          </p:cNvPr>
          <p:cNvGrpSpPr>
            <a:grpSpLocks/>
          </p:cNvGrpSpPr>
          <p:nvPr/>
        </p:nvGrpSpPr>
        <p:grpSpPr bwMode="auto">
          <a:xfrm rot="-1349413">
            <a:off x="1871663" y="3757613"/>
            <a:ext cx="649287" cy="292100"/>
            <a:chOff x="1463690" y="386190"/>
            <a:chExt cx="648955" cy="292388"/>
          </a:xfrm>
        </p:grpSpPr>
        <p:sp>
          <p:nvSpPr>
            <p:cNvPr id="27679" name="正方形/長方形 70">
              <a:extLst>
                <a:ext uri="{FF2B5EF4-FFF2-40B4-BE49-F238E27FC236}">
                  <a16:creationId xmlns:a16="http://schemas.microsoft.com/office/drawing/2014/main" id="{9BC5D6C7-5F6B-433E-A3FD-D5653D912EA3}"/>
                </a:ext>
              </a:extLst>
            </p:cNvPr>
            <p:cNvSpPr>
              <a:spLocks noChangeArrowheads="1"/>
            </p:cNvSpPr>
            <p:nvPr/>
          </p:nvSpPr>
          <p:spPr bwMode="auto">
            <a:xfrm>
              <a:off x="1458251" y="383249"/>
              <a:ext cx="61246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a:solidFill>
                    <a:schemeClr val="bg1"/>
                  </a:solidFill>
                  <a:latin typeface="游明朝 Demibold" panose="02020600000000000000" pitchFamily="18" charset="-128"/>
                  <a:ea typeface="游明朝 Demibold" panose="02020600000000000000" pitchFamily="18" charset="-128"/>
                </a:rPr>
                <a:t>3.3</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0" name="正方形/長方形 71">
              <a:extLst>
                <a:ext uri="{FF2B5EF4-FFF2-40B4-BE49-F238E27FC236}">
                  <a16:creationId xmlns:a16="http://schemas.microsoft.com/office/drawing/2014/main" id="{BA73F6F7-4BCB-4047-9F34-8AFC055277B8}"/>
                </a:ext>
              </a:extLst>
            </p:cNvPr>
            <p:cNvSpPr>
              <a:spLocks noChangeArrowheads="1"/>
            </p:cNvSpPr>
            <p:nvPr/>
          </p:nvSpPr>
          <p:spPr bwMode="auto">
            <a:xfrm>
              <a:off x="1807186" y="407259"/>
              <a:ext cx="299884" cy="23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sp>
        <p:nvSpPr>
          <p:cNvPr id="73" name="テキスト ボックス 10">
            <a:extLst>
              <a:ext uri="{FF2B5EF4-FFF2-40B4-BE49-F238E27FC236}">
                <a16:creationId xmlns:a16="http://schemas.microsoft.com/office/drawing/2014/main" id="{9F6492AE-A4F2-430F-85DA-D26048961AF2}"/>
              </a:ext>
            </a:extLst>
          </p:cNvPr>
          <p:cNvSpPr txBox="1">
            <a:spLocks noChangeArrowheads="1"/>
          </p:cNvSpPr>
          <p:nvPr/>
        </p:nvSpPr>
        <p:spPr bwMode="auto">
          <a:xfrm>
            <a:off x="471488" y="5456238"/>
            <a:ext cx="9577387" cy="584200"/>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マクロミルアンケートによるタクシー利用者調査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n=2,790, 2018</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対象</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東京都、神奈川県、埼玉県、千葉県、愛知県、大阪府、京都府、兵庫県、福岡県、北海道在住 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回以上 対象エリアでタクシーを利用する</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歳以上の男女</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:2,790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人、期間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2018</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7</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手法</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インターネット調査。</a:t>
            </a:r>
          </a:p>
          <a:p>
            <a:pPr eaLnBrk="1" hangingPunct="1">
              <a:buFont typeface=".LucidaGrandeUI"/>
              <a:buChar char="※"/>
              <a:defRPr/>
            </a:pP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2" name="タイトル 1">
            <a:extLst>
              <a:ext uri="{FF2B5EF4-FFF2-40B4-BE49-F238E27FC236}">
                <a16:creationId xmlns:a16="http://schemas.microsoft.com/office/drawing/2014/main" id="{FADDF8D2-F137-4BFF-89BA-ABC7F24BF8AB}"/>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全国主要都市のタクシー利用者には、</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その属性、価値観、特徴に際立った特徴があります。</a:t>
            </a:r>
          </a:p>
        </p:txBody>
      </p:sp>
      <p:sp>
        <p:nvSpPr>
          <p:cNvPr id="4" name="テキスト プレースホルダー 3">
            <a:extLst>
              <a:ext uri="{FF2B5EF4-FFF2-40B4-BE49-F238E27FC236}">
                <a16:creationId xmlns:a16="http://schemas.microsoft.com/office/drawing/2014/main" id="{98AD4B23-88FE-4CAB-9493-ADED27CC76EB}"/>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特徴的な属性と、その価値観</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図 2">
            <a:extLst>
              <a:ext uri="{FF2B5EF4-FFF2-40B4-BE49-F238E27FC236}">
                <a16:creationId xmlns:a16="http://schemas.microsoft.com/office/drawing/2014/main" id="{1A7972C8-16A9-4E95-930D-F37AA82EA12B}"/>
              </a:ext>
            </a:extLst>
          </p:cNvPr>
          <p:cNvSpPr>
            <a:spLocks noChangeAspect="1" noChangeArrowheads="1"/>
          </p:cNvSpPr>
          <p:nvPr/>
        </p:nvSpPr>
        <p:spPr bwMode="auto">
          <a:xfrm>
            <a:off x="1677988" y="1892300"/>
            <a:ext cx="19812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pic>
        <p:nvPicPr>
          <p:cNvPr id="29699" name="図 5">
            <a:extLst>
              <a:ext uri="{FF2B5EF4-FFF2-40B4-BE49-F238E27FC236}">
                <a16:creationId xmlns:a16="http://schemas.microsoft.com/office/drawing/2014/main" id="{5C3F5B27-EAAA-4D2C-A8A7-8989AE75E7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9138" y="2700338"/>
            <a:ext cx="1611312"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図 4">
            <a:extLst>
              <a:ext uri="{FF2B5EF4-FFF2-40B4-BE49-F238E27FC236}">
                <a16:creationId xmlns:a16="http://schemas.microsoft.com/office/drawing/2014/main" id="{99A9898B-F27F-4DEE-B714-04CE3B2663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5098" t="21815" r="14977" b="37544"/>
          <a:stretch>
            <a:fillRect/>
          </a:stretch>
        </p:blipFill>
        <p:spPr bwMode="auto">
          <a:xfrm>
            <a:off x="4851400" y="790575"/>
            <a:ext cx="9652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図 7">
            <a:extLst>
              <a:ext uri="{FF2B5EF4-FFF2-40B4-BE49-F238E27FC236}">
                <a16:creationId xmlns:a16="http://schemas.microsoft.com/office/drawing/2014/main" id="{89BEFF1C-41CC-4AC8-8CFB-309ADEF4B3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4838" y="1833563"/>
            <a:ext cx="1838325"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図 9">
            <a:extLst>
              <a:ext uri="{FF2B5EF4-FFF2-40B4-BE49-F238E27FC236}">
                <a16:creationId xmlns:a16="http://schemas.microsoft.com/office/drawing/2014/main" id="{6CEC913C-22C4-4A0B-9AA6-ED058832F7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18388" y="3862388"/>
            <a:ext cx="1236662"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図 12">
            <a:extLst>
              <a:ext uri="{FF2B5EF4-FFF2-40B4-BE49-F238E27FC236}">
                <a16:creationId xmlns:a16="http://schemas.microsoft.com/office/drawing/2014/main" id="{8D832FCF-A7AB-4BD8-9031-DABF455FFA2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6595" t="37189" r="17204" b="43939"/>
          <a:stretch>
            <a:fillRect/>
          </a:stretch>
        </p:blipFill>
        <p:spPr bwMode="auto">
          <a:xfrm>
            <a:off x="1677988" y="831850"/>
            <a:ext cx="1900237"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図 14">
            <a:extLst>
              <a:ext uri="{FF2B5EF4-FFF2-40B4-BE49-F238E27FC236}">
                <a16:creationId xmlns:a16="http://schemas.microsoft.com/office/drawing/2014/main" id="{56787593-5720-48E9-A568-6D7E2546120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0413" y="4745038"/>
            <a:ext cx="1527175" cy="84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図 6">
            <a:extLst>
              <a:ext uri="{FF2B5EF4-FFF2-40B4-BE49-F238E27FC236}">
                <a16:creationId xmlns:a16="http://schemas.microsoft.com/office/drawing/2014/main" id="{3CDDD167-7013-43B8-BDA2-D84B96A87B3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80263" y="5054600"/>
            <a:ext cx="1712912"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6" name="図 2">
            <a:extLst>
              <a:ext uri="{FF2B5EF4-FFF2-40B4-BE49-F238E27FC236}">
                <a16:creationId xmlns:a16="http://schemas.microsoft.com/office/drawing/2014/main" id="{C8DA6316-D988-4FAD-A1F5-3E88D0B9F56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65325" y="3921125"/>
            <a:ext cx="1323975"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7" name="図 15">
            <a:extLst>
              <a:ext uri="{FF2B5EF4-FFF2-40B4-BE49-F238E27FC236}">
                <a16:creationId xmlns:a16="http://schemas.microsoft.com/office/drawing/2014/main" id="{8CDC7E11-35E6-4EDC-922D-2CC00513D6D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10450" y="1763713"/>
            <a:ext cx="125253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8" name="図 21">
            <a:extLst>
              <a:ext uri="{FF2B5EF4-FFF2-40B4-BE49-F238E27FC236}">
                <a16:creationId xmlns:a16="http://schemas.microsoft.com/office/drawing/2014/main" id="{EBD5EE70-9BAC-427C-8279-39C1BB68FBE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80263" y="847725"/>
            <a:ext cx="1712912"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9" name="図 24">
            <a:extLst>
              <a:ext uri="{FF2B5EF4-FFF2-40B4-BE49-F238E27FC236}">
                <a16:creationId xmlns:a16="http://schemas.microsoft.com/office/drawing/2014/main" id="{35B90EBC-99BE-496E-8362-B622FE70296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636713" y="2673350"/>
            <a:ext cx="1982787"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0" name="図 30">
            <a:extLst>
              <a:ext uri="{FF2B5EF4-FFF2-40B4-BE49-F238E27FC236}">
                <a16:creationId xmlns:a16="http://schemas.microsoft.com/office/drawing/2014/main" id="{70ECF72B-E669-465C-B528-ED032A54F2D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839913" y="5035550"/>
            <a:ext cx="1576387"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1" name="図 410" descr="../TokyoPrime/媒体資料/ロゴ/ANA/tagline.pdf">
            <a:extLst>
              <a:ext uri="{FF2B5EF4-FFF2-40B4-BE49-F238E27FC236}">
                <a16:creationId xmlns:a16="http://schemas.microsoft.com/office/drawing/2014/main" id="{C1EDC743-A092-4B88-A1F2-FB862DFFDD1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l="1155" t="58173" r="66920" b="27444"/>
          <a:stretch>
            <a:fillRect/>
          </a:stretch>
        </p:blipFill>
        <p:spPr bwMode="auto">
          <a:xfrm>
            <a:off x="4384675" y="3836988"/>
            <a:ext cx="1898650"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2" name="図 1403" descr="チェーン, 金物 が含まれている画像&#10;&#10;自動的に生成された説明">
            <a:extLst>
              <a:ext uri="{FF2B5EF4-FFF2-40B4-BE49-F238E27FC236}">
                <a16:creationId xmlns:a16="http://schemas.microsoft.com/office/drawing/2014/main" id="{2CCACCAC-8E0D-4033-906F-7C8901CBBF8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065963" y="2595563"/>
            <a:ext cx="1941512" cy="96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a:extLst>
              <a:ext uri="{FF2B5EF4-FFF2-40B4-BE49-F238E27FC236}">
                <a16:creationId xmlns:a16="http://schemas.microsoft.com/office/drawing/2014/main" id="{32F7D2E3-D046-422D-9239-F2339A2E79FE}"/>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様々なブランド広告主様にご活用いただいております。</a:t>
            </a:r>
          </a:p>
        </p:txBody>
      </p:sp>
      <p:sp>
        <p:nvSpPr>
          <p:cNvPr id="3" name="テキスト プレースホルダー 2">
            <a:extLst>
              <a:ext uri="{FF2B5EF4-FFF2-40B4-BE49-F238E27FC236}">
                <a16:creationId xmlns:a16="http://schemas.microsoft.com/office/drawing/2014/main" id="{521E708F-FC32-46F5-9997-29332264F10C}"/>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掲載実績</a:t>
            </a:r>
          </a:p>
        </p:txBody>
      </p:sp>
      <p:sp>
        <p:nvSpPr>
          <p:cNvPr id="29715" name="Picture 2" descr="image">
            <a:extLst>
              <a:ext uri="{FF2B5EF4-FFF2-40B4-BE49-F238E27FC236}">
                <a16:creationId xmlns:a16="http://schemas.microsoft.com/office/drawing/2014/main" id="{A8757F6D-7BFA-487E-94D9-07A764FA0DF1}"/>
              </a:ext>
            </a:extLst>
          </p:cNvPr>
          <p:cNvSpPr>
            <a:spLocks noChangeAspect="1" noChangeArrowheads="1"/>
          </p:cNvSpPr>
          <p:nvPr/>
        </p:nvSpPr>
        <p:spPr bwMode="auto">
          <a:xfrm>
            <a:off x="1789113" y="2465388"/>
            <a:ext cx="16748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29716" name="図 2">
            <a:extLst>
              <a:ext uri="{FF2B5EF4-FFF2-40B4-BE49-F238E27FC236}">
                <a16:creationId xmlns:a16="http://schemas.microsoft.com/office/drawing/2014/main" id="{76499117-661E-4F31-A1DA-3A29775190DA}"/>
              </a:ext>
            </a:extLst>
          </p:cNvPr>
          <p:cNvSpPr>
            <a:spLocks noChangeAspect="1" noChangeArrowheads="1"/>
          </p:cNvSpPr>
          <p:nvPr/>
        </p:nvSpPr>
        <p:spPr bwMode="auto">
          <a:xfrm>
            <a:off x="1789113" y="1897063"/>
            <a:ext cx="1954212"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29717" name="図 2">
            <a:extLst>
              <a:ext uri="{FF2B5EF4-FFF2-40B4-BE49-F238E27FC236}">
                <a16:creationId xmlns:a16="http://schemas.microsoft.com/office/drawing/2014/main" id="{B4A0CF77-2071-4B7E-8FDB-D4EB3E6BC985}"/>
              </a:ext>
            </a:extLst>
          </p:cNvPr>
          <p:cNvSpPr>
            <a:spLocks noChangeAspect="1" noChangeArrowheads="1"/>
          </p:cNvSpPr>
          <p:nvPr/>
        </p:nvSpPr>
        <p:spPr bwMode="auto">
          <a:xfrm>
            <a:off x="1744663" y="1895475"/>
            <a:ext cx="1954212"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pic>
        <p:nvPicPr>
          <p:cNvPr id="29718" name="図 3">
            <a:extLst>
              <a:ext uri="{FF2B5EF4-FFF2-40B4-BE49-F238E27FC236}">
                <a16:creationId xmlns:a16="http://schemas.microsoft.com/office/drawing/2014/main" id="{F6FFEF57-2229-4B68-BB6F-4B2652108F94}"/>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27200" y="1889125"/>
            <a:ext cx="19812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05CFE5C-E86E-45D8-BDDB-12875428CC06}"/>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商業施設や経済誌、ライフスタイル誌等とコラボレーション。</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都心のタクシーを利用する生活者にとって、興味深いコンテンツを届けます。</a:t>
            </a:r>
          </a:p>
        </p:txBody>
      </p:sp>
      <p:sp>
        <p:nvSpPr>
          <p:cNvPr id="3" name="テキスト プレースホルダー 2">
            <a:extLst>
              <a:ext uri="{FF2B5EF4-FFF2-40B4-BE49-F238E27FC236}">
                <a16:creationId xmlns:a16="http://schemas.microsoft.com/office/drawing/2014/main" id="{E30B75CE-FBC3-4B23-8BAF-D7A1D6B95026}"/>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a:latin typeface="Trajan Pro 3 Semibold" pitchFamily="18" charset="0"/>
                <a:ea typeface="游明朝 Demibold" panose="02020600000000000000" pitchFamily="18" charset="-128"/>
              </a:rPr>
              <a:t>　　　　　　</a:t>
            </a:r>
            <a:r>
              <a:rPr altLang="ja-JP">
                <a:latin typeface="游明朝 Demibold" panose="02020600000000000000" pitchFamily="18" charset="-128"/>
                <a:ea typeface="游明朝 Demibold" panose="02020600000000000000" pitchFamily="18" charset="-128"/>
              </a:rPr>
              <a:t>Contents Partner</a:t>
            </a:r>
            <a:endParaRPr>
              <a:latin typeface="游明朝 Demibold" panose="02020600000000000000" pitchFamily="18" charset="-128"/>
              <a:ea typeface="游明朝 Demibold" panose="02020600000000000000" pitchFamily="18" charset="-128"/>
            </a:endParaRPr>
          </a:p>
        </p:txBody>
      </p:sp>
      <p:pic>
        <p:nvPicPr>
          <p:cNvPr id="31748" name="図 20">
            <a:extLst>
              <a:ext uri="{FF2B5EF4-FFF2-40B4-BE49-F238E27FC236}">
                <a16:creationId xmlns:a16="http://schemas.microsoft.com/office/drawing/2014/main" id="{7E0CA74C-6501-418A-8A84-9DD60B314F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6438" y="1317625"/>
            <a:ext cx="1817687"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テキスト ボックス 26">
            <a:extLst>
              <a:ext uri="{FF2B5EF4-FFF2-40B4-BE49-F238E27FC236}">
                <a16:creationId xmlns:a16="http://schemas.microsoft.com/office/drawing/2014/main" id="{62345C24-C452-4160-84DB-E7ABC2B093DA}"/>
              </a:ext>
            </a:extLst>
          </p:cNvPr>
          <p:cNvSpPr txBox="1">
            <a:spLocks noChangeArrowheads="1"/>
          </p:cNvSpPr>
          <p:nvPr/>
        </p:nvSpPr>
        <p:spPr bwMode="auto">
          <a:xfrm>
            <a:off x="5299075" y="3571875"/>
            <a:ext cx="461963" cy="254000"/>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defRPr/>
            </a:pPr>
            <a:r>
              <a:rPr lang="en-US" altLang="ja-JP" sz="1050" dirty="0">
                <a:solidFill>
                  <a:schemeClr val="tx1">
                    <a:lumMod val="65000"/>
                    <a:lumOff val="35000"/>
                  </a:schemeClr>
                </a:solidFill>
                <a:latin typeface="游明朝" panose="02020400000000000000" pitchFamily="18" charset="-128"/>
                <a:ea typeface="游明朝" panose="02020400000000000000" pitchFamily="18" charset="-128"/>
                <a:cs typeface="Yu Mincho Regular"/>
              </a:rPr>
              <a:t>Fasu</a:t>
            </a:r>
            <a:endParaRPr kumimoji="1"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endParaRPr>
          </a:p>
        </p:txBody>
      </p:sp>
      <p:sp>
        <p:nvSpPr>
          <p:cNvPr id="6" name="テキスト ボックス 30">
            <a:extLst>
              <a:ext uri="{FF2B5EF4-FFF2-40B4-BE49-F238E27FC236}">
                <a16:creationId xmlns:a16="http://schemas.microsoft.com/office/drawing/2014/main" id="{66F340E7-C6CE-46FE-9D3A-345FD891278F}"/>
              </a:ext>
            </a:extLst>
          </p:cNvPr>
          <p:cNvSpPr txBox="1">
            <a:spLocks noChangeArrowheads="1"/>
          </p:cNvSpPr>
          <p:nvPr/>
        </p:nvSpPr>
        <p:spPr bwMode="auto">
          <a:xfrm>
            <a:off x="3413125" y="2038350"/>
            <a:ext cx="1431925" cy="254000"/>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defRPr/>
            </a:pPr>
            <a:r>
              <a:rPr kumimoji="1"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rPr>
              <a:t>フォーブス ジャパン</a:t>
            </a:r>
          </a:p>
        </p:txBody>
      </p:sp>
      <p:pic>
        <p:nvPicPr>
          <p:cNvPr id="31751" name="図 35">
            <a:extLst>
              <a:ext uri="{FF2B5EF4-FFF2-40B4-BE49-F238E27FC236}">
                <a16:creationId xmlns:a16="http://schemas.microsoft.com/office/drawing/2014/main" id="{AD39EF6C-21BA-4FB2-868A-481C133AE8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2475" y="1376363"/>
            <a:ext cx="265112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テキスト ボックス 36">
            <a:extLst>
              <a:ext uri="{FF2B5EF4-FFF2-40B4-BE49-F238E27FC236}">
                <a16:creationId xmlns:a16="http://schemas.microsoft.com/office/drawing/2014/main" id="{1202002B-E12B-490B-AF9F-0E7A97BDCD40}"/>
              </a:ext>
            </a:extLst>
          </p:cNvPr>
          <p:cNvSpPr txBox="1">
            <a:spLocks noChangeArrowheads="1"/>
          </p:cNvSpPr>
          <p:nvPr/>
        </p:nvSpPr>
        <p:spPr bwMode="auto">
          <a:xfrm>
            <a:off x="6270625" y="2038350"/>
            <a:ext cx="1665288" cy="254000"/>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defRPr/>
            </a:pPr>
            <a:r>
              <a:rPr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rPr>
              <a:t>ディスカバー・ジャパン</a:t>
            </a:r>
            <a:endParaRPr kumimoji="1"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endParaRPr>
          </a:p>
        </p:txBody>
      </p:sp>
      <p:pic>
        <p:nvPicPr>
          <p:cNvPr id="31753" name="図 39">
            <a:extLst>
              <a:ext uri="{FF2B5EF4-FFF2-40B4-BE49-F238E27FC236}">
                <a16:creationId xmlns:a16="http://schemas.microsoft.com/office/drawing/2014/main" id="{91D70BDF-F891-4B75-B8E4-98532BE9CB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6850" y="2759075"/>
            <a:ext cx="2708275"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テキスト ボックス 40">
            <a:extLst>
              <a:ext uri="{FF2B5EF4-FFF2-40B4-BE49-F238E27FC236}">
                <a16:creationId xmlns:a16="http://schemas.microsoft.com/office/drawing/2014/main" id="{94599467-E5A3-41A2-AF05-2AB4770E2E47}"/>
              </a:ext>
            </a:extLst>
          </p:cNvPr>
          <p:cNvSpPr txBox="1">
            <a:spLocks noChangeArrowheads="1"/>
          </p:cNvSpPr>
          <p:nvPr/>
        </p:nvSpPr>
        <p:spPr bwMode="auto">
          <a:xfrm>
            <a:off x="2024063" y="3578225"/>
            <a:ext cx="1531937" cy="254000"/>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defRPr/>
            </a:pPr>
            <a:r>
              <a:rPr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rPr>
              <a:t>ヒルズライフデイリー</a:t>
            </a:r>
            <a:endParaRPr kumimoji="1"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endParaRPr>
          </a:p>
        </p:txBody>
      </p:sp>
      <p:pic>
        <p:nvPicPr>
          <p:cNvPr id="31755" name="図 3">
            <a:extLst>
              <a:ext uri="{FF2B5EF4-FFF2-40B4-BE49-F238E27FC236}">
                <a16:creationId xmlns:a16="http://schemas.microsoft.com/office/drawing/2014/main" id="{F4BAF9F6-899C-4793-9F69-6E9EFF561A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65488" y="4449763"/>
            <a:ext cx="2020887"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6" name="図 5" descr="物体 が含まれている画像&#10;&#10;自動的に生成された説明">
            <a:extLst>
              <a:ext uri="{FF2B5EF4-FFF2-40B4-BE49-F238E27FC236}">
                <a16:creationId xmlns:a16="http://schemas.microsoft.com/office/drawing/2014/main" id="{BA14D54C-83C3-46E2-B546-3F14D9FE9E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51563" y="4273550"/>
            <a:ext cx="2019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テキスト ボックス 21">
            <a:extLst>
              <a:ext uri="{FF2B5EF4-FFF2-40B4-BE49-F238E27FC236}">
                <a16:creationId xmlns:a16="http://schemas.microsoft.com/office/drawing/2014/main" id="{F4FB21BB-911D-45A0-ADB9-CBC8BD627C4E}"/>
              </a:ext>
            </a:extLst>
          </p:cNvPr>
          <p:cNvSpPr txBox="1">
            <a:spLocks noChangeArrowheads="1"/>
          </p:cNvSpPr>
          <p:nvPr/>
        </p:nvSpPr>
        <p:spPr bwMode="auto">
          <a:xfrm>
            <a:off x="6580188" y="5113338"/>
            <a:ext cx="1262062" cy="254000"/>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defRPr/>
            </a:pPr>
            <a:r>
              <a:rPr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rPr>
              <a:t>マキアオンライン</a:t>
            </a:r>
            <a:endParaRPr kumimoji="1"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endParaRPr>
          </a:p>
        </p:txBody>
      </p:sp>
      <p:sp>
        <p:nvSpPr>
          <p:cNvPr id="14" name="テキスト ボックス 24">
            <a:extLst>
              <a:ext uri="{FF2B5EF4-FFF2-40B4-BE49-F238E27FC236}">
                <a16:creationId xmlns:a16="http://schemas.microsoft.com/office/drawing/2014/main" id="{E4444068-5164-45D6-B696-C5BF150A9087}"/>
              </a:ext>
            </a:extLst>
          </p:cNvPr>
          <p:cNvSpPr txBox="1">
            <a:spLocks noChangeArrowheads="1"/>
          </p:cNvSpPr>
          <p:nvPr/>
        </p:nvSpPr>
        <p:spPr bwMode="auto">
          <a:xfrm>
            <a:off x="3308350" y="5121275"/>
            <a:ext cx="1933575" cy="254000"/>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defRPr/>
            </a:pPr>
            <a:r>
              <a:rPr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rPr>
              <a:t>シュプールドットジェーピー</a:t>
            </a:r>
            <a:endParaRPr kumimoji="1"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endParaRPr>
          </a:p>
        </p:txBody>
      </p:sp>
      <p:sp>
        <p:nvSpPr>
          <p:cNvPr id="15" name="テキスト ボックス 27">
            <a:extLst>
              <a:ext uri="{FF2B5EF4-FFF2-40B4-BE49-F238E27FC236}">
                <a16:creationId xmlns:a16="http://schemas.microsoft.com/office/drawing/2014/main" id="{B56527C2-735D-48B4-B25B-6403A4EE909B}"/>
              </a:ext>
            </a:extLst>
          </p:cNvPr>
          <p:cNvSpPr txBox="1">
            <a:spLocks noChangeArrowheads="1"/>
          </p:cNvSpPr>
          <p:nvPr/>
        </p:nvSpPr>
        <p:spPr bwMode="auto">
          <a:xfrm>
            <a:off x="7527925" y="3563938"/>
            <a:ext cx="1319213" cy="254000"/>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defRPr/>
            </a:pPr>
            <a:r>
              <a:rPr lang="en-US" altLang="ja-JP" sz="1050" dirty="0">
                <a:solidFill>
                  <a:schemeClr val="tx1">
                    <a:lumMod val="65000"/>
                    <a:lumOff val="35000"/>
                  </a:schemeClr>
                </a:solidFill>
                <a:latin typeface="游明朝" panose="02020400000000000000" pitchFamily="18" charset="-128"/>
                <a:ea typeface="游明朝" panose="02020400000000000000" pitchFamily="18" charset="-128"/>
                <a:cs typeface="Yu Mincho Regular"/>
              </a:rPr>
              <a:t>WWD JAPAN.com</a:t>
            </a:r>
            <a:endParaRPr kumimoji="1"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endParaRPr>
          </a:p>
        </p:txBody>
      </p:sp>
      <p:pic>
        <p:nvPicPr>
          <p:cNvPr id="31760" name="図 10">
            <a:extLst>
              <a:ext uri="{FF2B5EF4-FFF2-40B4-BE49-F238E27FC236}">
                <a16:creationId xmlns:a16="http://schemas.microsoft.com/office/drawing/2014/main" id="{D2FF854F-DE7D-4FD8-A1CF-A91AE5C43A3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58038" y="2717800"/>
            <a:ext cx="2051050"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1" name="図 2" descr="挿絵 が含まれている画像&#10;&#10;自動的に生成された説明">
            <a:extLst>
              <a:ext uri="{FF2B5EF4-FFF2-40B4-BE49-F238E27FC236}">
                <a16:creationId xmlns:a16="http://schemas.microsoft.com/office/drawing/2014/main" id="{649ECBA8-3B50-48D1-AD2F-43D387C08BF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0413" y="2593975"/>
            <a:ext cx="1831975" cy="103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2" name="図 2">
            <a:extLst>
              <a:ext uri="{FF2B5EF4-FFF2-40B4-BE49-F238E27FC236}">
                <a16:creationId xmlns:a16="http://schemas.microsoft.com/office/drawing/2014/main" id="{3F8A7713-649A-4322-B76F-A8B353278CD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43138" y="6415088"/>
            <a:ext cx="25939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図 2" descr="挿絵 が含まれている画像&#10;&#10;自動的に生成された説明">
            <a:extLst>
              <a:ext uri="{FF2B5EF4-FFF2-40B4-BE49-F238E27FC236}">
                <a16:creationId xmlns:a16="http://schemas.microsoft.com/office/drawing/2014/main" id="{79D57544-4737-4A7D-9441-F18802A486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6038" y="2036763"/>
            <a:ext cx="1993900" cy="111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図 4" descr="挿絵, 食品, 記号, 光 が含まれている画像&#10;&#10;自動的に生成された説明">
            <a:extLst>
              <a:ext uri="{FF2B5EF4-FFF2-40B4-BE49-F238E27FC236}">
                <a16:creationId xmlns:a16="http://schemas.microsoft.com/office/drawing/2014/main" id="{6209DD43-44F2-4B2F-81B9-6499E1EEAE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0225" y="2036763"/>
            <a:ext cx="1993900" cy="111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図 17" descr="挿絵 が含まれている画像&#10;&#10;自動的に生成された説明">
            <a:extLst>
              <a:ext uri="{FF2B5EF4-FFF2-40B4-BE49-F238E27FC236}">
                <a16:creationId xmlns:a16="http://schemas.microsoft.com/office/drawing/2014/main" id="{18A1BE96-A9B9-404F-8D8D-44DB31CEC0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23100" y="2225675"/>
            <a:ext cx="3275013"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773" name="グループ化 2">
            <a:extLst>
              <a:ext uri="{FF2B5EF4-FFF2-40B4-BE49-F238E27FC236}">
                <a16:creationId xmlns:a16="http://schemas.microsoft.com/office/drawing/2014/main" id="{7EA0F126-6C6E-4E33-AD40-E682D9FDF715}"/>
              </a:ext>
            </a:extLst>
          </p:cNvPr>
          <p:cNvGrpSpPr>
            <a:grpSpLocks/>
          </p:cNvGrpSpPr>
          <p:nvPr/>
        </p:nvGrpSpPr>
        <p:grpSpPr bwMode="auto">
          <a:xfrm>
            <a:off x="1093788" y="3402013"/>
            <a:ext cx="2438400" cy="1573212"/>
            <a:chOff x="1093788" y="3571838"/>
            <a:chExt cx="2438400" cy="1574252"/>
          </a:xfrm>
        </p:grpSpPr>
        <p:sp>
          <p:nvSpPr>
            <p:cNvPr id="39942" name="テキスト ボックス 11">
              <a:extLst>
                <a:ext uri="{FF2B5EF4-FFF2-40B4-BE49-F238E27FC236}">
                  <a16:creationId xmlns:a16="http://schemas.microsoft.com/office/drawing/2014/main" id="{CCCF3918-2626-4C11-ADBF-242B51EB8CEF}"/>
                </a:ext>
              </a:extLst>
            </p:cNvPr>
            <p:cNvSpPr txBox="1">
              <a:spLocks noChangeArrowheads="1"/>
            </p:cNvSpPr>
            <p:nvPr/>
          </p:nvSpPr>
          <p:spPr bwMode="auto">
            <a:xfrm>
              <a:off x="1093788" y="3571838"/>
              <a:ext cx="2438400" cy="373309"/>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Tokyo</a:t>
              </a:r>
              <a:r>
                <a:rPr lang="ja-JP" altLang="en-US" sz="1500" b="1">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Prime</a:t>
              </a:r>
              <a:r>
                <a:rPr lang="ja-JP" altLang="en-US" sz="1500" b="1">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Voice</a:t>
              </a:r>
            </a:p>
          </p:txBody>
        </p:sp>
        <p:sp>
          <p:nvSpPr>
            <p:cNvPr id="32784" name="テキスト ボックス 11">
              <a:extLst>
                <a:ext uri="{FF2B5EF4-FFF2-40B4-BE49-F238E27FC236}">
                  <a16:creationId xmlns:a16="http://schemas.microsoft.com/office/drawing/2014/main" id="{35D4ACC2-7774-4440-878F-11F6E1B83A91}"/>
                </a:ext>
              </a:extLst>
            </p:cNvPr>
            <p:cNvSpPr txBox="1">
              <a:spLocks noChangeArrowheads="1"/>
            </p:cNvSpPr>
            <p:nvPr/>
          </p:nvSpPr>
          <p:spPr bwMode="auto">
            <a:xfrm>
              <a:off x="1093788" y="3954678"/>
              <a:ext cx="2438400" cy="119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en-US" sz="1400">
                  <a:solidFill>
                    <a:srgbClr val="595959"/>
                  </a:solidFill>
                  <a:latin typeface="游明朝" panose="02020400000000000000" pitchFamily="18" charset="-128"/>
                  <a:ea typeface="游明朝" panose="02020400000000000000" pitchFamily="18" charset="-128"/>
                </a:rPr>
                <a:t>素晴らしい商品やサービス、作品を手掛けている方々のインタビューをお届けする自社番組</a:t>
              </a:r>
            </a:p>
          </p:txBody>
        </p:sp>
      </p:grpSp>
      <p:grpSp>
        <p:nvGrpSpPr>
          <p:cNvPr id="32774" name="グループ化 15">
            <a:extLst>
              <a:ext uri="{FF2B5EF4-FFF2-40B4-BE49-F238E27FC236}">
                <a16:creationId xmlns:a16="http://schemas.microsoft.com/office/drawing/2014/main" id="{2518C2A6-76EE-4D1F-8907-01556AAFC302}"/>
              </a:ext>
            </a:extLst>
          </p:cNvPr>
          <p:cNvGrpSpPr>
            <a:grpSpLocks/>
          </p:cNvGrpSpPr>
          <p:nvPr/>
        </p:nvGrpSpPr>
        <p:grpSpPr bwMode="auto">
          <a:xfrm>
            <a:off x="4132263" y="3402013"/>
            <a:ext cx="2438400" cy="1293812"/>
            <a:chOff x="1093788" y="3571838"/>
            <a:chExt cx="2438400" cy="1294175"/>
          </a:xfrm>
        </p:grpSpPr>
        <p:sp>
          <p:nvSpPr>
            <p:cNvPr id="17" name="テキスト ボックス 11">
              <a:extLst>
                <a:ext uri="{FF2B5EF4-FFF2-40B4-BE49-F238E27FC236}">
                  <a16:creationId xmlns:a16="http://schemas.microsoft.com/office/drawing/2014/main" id="{5264230B-15B0-4C70-B61A-0771063F3D13}"/>
                </a:ext>
              </a:extLst>
            </p:cNvPr>
            <p:cNvSpPr txBox="1">
              <a:spLocks noChangeArrowheads="1"/>
            </p:cNvSpPr>
            <p:nvPr/>
          </p:nvSpPr>
          <p:spPr bwMode="auto">
            <a:xfrm>
              <a:off x="1093788" y="3571838"/>
              <a:ext cx="2438400" cy="373167"/>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Tokyo Prime News</a:t>
              </a:r>
            </a:p>
          </p:txBody>
        </p:sp>
        <p:sp>
          <p:nvSpPr>
            <p:cNvPr id="32782" name="テキスト ボックス 11">
              <a:extLst>
                <a:ext uri="{FF2B5EF4-FFF2-40B4-BE49-F238E27FC236}">
                  <a16:creationId xmlns:a16="http://schemas.microsoft.com/office/drawing/2014/main" id="{CF865595-EE32-4D40-9206-12F0F5CC474C}"/>
                </a:ext>
              </a:extLst>
            </p:cNvPr>
            <p:cNvSpPr txBox="1">
              <a:spLocks noChangeArrowheads="1"/>
            </p:cNvSpPr>
            <p:nvPr/>
          </p:nvSpPr>
          <p:spPr bwMode="auto">
            <a:xfrm>
              <a:off x="1093788" y="3954532"/>
              <a:ext cx="2438400" cy="911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en-US" sz="1400">
                  <a:solidFill>
                    <a:srgbClr val="595959"/>
                  </a:solidFill>
                  <a:latin typeface="游明朝" panose="02020400000000000000" pitchFamily="18" charset="-128"/>
                  <a:ea typeface="游明朝" panose="02020400000000000000" pitchFamily="18" charset="-128"/>
                </a:rPr>
                <a:t>様々なイベント情報を感度の高いタクシーユーザーにお届けする自社番組</a:t>
              </a:r>
            </a:p>
          </p:txBody>
        </p:sp>
      </p:grpSp>
      <p:grpSp>
        <p:nvGrpSpPr>
          <p:cNvPr id="32775" name="グループ化 18">
            <a:extLst>
              <a:ext uri="{FF2B5EF4-FFF2-40B4-BE49-F238E27FC236}">
                <a16:creationId xmlns:a16="http://schemas.microsoft.com/office/drawing/2014/main" id="{6CD259D9-9422-496D-A1EC-49B7FD4D57E1}"/>
              </a:ext>
            </a:extLst>
          </p:cNvPr>
          <p:cNvGrpSpPr>
            <a:grpSpLocks/>
          </p:cNvGrpSpPr>
          <p:nvPr/>
        </p:nvGrpSpPr>
        <p:grpSpPr bwMode="auto">
          <a:xfrm>
            <a:off x="7154863" y="3402013"/>
            <a:ext cx="2860675" cy="1573212"/>
            <a:chOff x="753546" y="3571838"/>
            <a:chExt cx="2861524" cy="1574252"/>
          </a:xfrm>
        </p:grpSpPr>
        <p:sp>
          <p:nvSpPr>
            <p:cNvPr id="20" name="テキスト ボックス 11">
              <a:extLst>
                <a:ext uri="{FF2B5EF4-FFF2-40B4-BE49-F238E27FC236}">
                  <a16:creationId xmlns:a16="http://schemas.microsoft.com/office/drawing/2014/main" id="{D4DEAD00-53ED-4641-A233-2C75EA7FD2B1}"/>
                </a:ext>
              </a:extLst>
            </p:cNvPr>
            <p:cNvSpPr txBox="1">
              <a:spLocks noChangeArrowheads="1"/>
            </p:cNvSpPr>
            <p:nvPr/>
          </p:nvSpPr>
          <p:spPr bwMode="auto">
            <a:xfrm>
              <a:off x="1093372" y="3571838"/>
              <a:ext cx="2439124" cy="373309"/>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more 1 meter</a:t>
              </a:r>
            </a:p>
          </p:txBody>
        </p:sp>
        <p:sp>
          <p:nvSpPr>
            <p:cNvPr id="32780" name="テキスト ボックス 11">
              <a:extLst>
                <a:ext uri="{FF2B5EF4-FFF2-40B4-BE49-F238E27FC236}">
                  <a16:creationId xmlns:a16="http://schemas.microsoft.com/office/drawing/2014/main" id="{76370817-2B72-4DEE-85B9-8A1FCD0AC471}"/>
                </a:ext>
              </a:extLst>
            </p:cNvPr>
            <p:cNvSpPr txBox="1">
              <a:spLocks noChangeArrowheads="1"/>
            </p:cNvSpPr>
            <p:nvPr/>
          </p:nvSpPr>
          <p:spPr bwMode="auto">
            <a:xfrm>
              <a:off x="753546" y="3954678"/>
              <a:ext cx="2861524" cy="119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ja-JP" sz="1400">
                  <a:solidFill>
                    <a:srgbClr val="595959"/>
                  </a:solidFill>
                  <a:latin typeface="游明朝" panose="02020400000000000000" pitchFamily="18" charset="-128"/>
                  <a:ea typeface="游明朝" panose="02020400000000000000" pitchFamily="18" charset="-128"/>
                </a:rPr>
                <a:t>Tokyo Prime </a:t>
              </a:r>
              <a:r>
                <a:rPr lang="ja-JP" altLang="en-US" sz="1400">
                  <a:solidFill>
                    <a:srgbClr val="595959"/>
                  </a:solidFill>
                  <a:latin typeface="游明朝" panose="02020400000000000000" pitchFamily="18" charset="-128"/>
                  <a:ea typeface="游明朝" panose="02020400000000000000" pitchFamily="18" charset="-128"/>
                </a:rPr>
                <a:t>と </a:t>
              </a:r>
              <a:r>
                <a:rPr lang="ja-JP" altLang="ja-JP" sz="1400">
                  <a:solidFill>
                    <a:srgbClr val="595959"/>
                  </a:solidFill>
                  <a:latin typeface="游明朝" panose="02020400000000000000" pitchFamily="18" charset="-128"/>
                  <a:ea typeface="游明朝" panose="02020400000000000000" pitchFamily="18" charset="-128"/>
                </a:rPr>
                <a:t>ONE MEDIA </a:t>
              </a:r>
              <a:r>
                <a:rPr lang="ja-JP" altLang="en-US" sz="1400">
                  <a:solidFill>
                    <a:srgbClr val="595959"/>
                  </a:solidFill>
                  <a:latin typeface="游明朝" panose="02020400000000000000" pitchFamily="18" charset="-128"/>
                  <a:ea typeface="游明朝" panose="02020400000000000000" pitchFamily="18" charset="-128"/>
                </a:rPr>
                <a:t>の共同開発による、 </a:t>
              </a:r>
            </a:p>
            <a:p>
              <a:pPr algn="ctr" eaLnBrk="1" hangingPunct="1">
                <a:lnSpc>
                  <a:spcPct val="130000"/>
                </a:lnSpc>
              </a:pPr>
              <a:r>
                <a:rPr lang="ja-JP" altLang="en-US" sz="1400">
                  <a:solidFill>
                    <a:srgbClr val="595959"/>
                  </a:solidFill>
                  <a:latin typeface="游明朝" panose="02020400000000000000" pitchFamily="18" charset="-128"/>
                  <a:ea typeface="游明朝" panose="02020400000000000000" pitchFamily="18" charset="-128"/>
                </a:rPr>
                <a:t>一歩先のカルチャー情報をお届けするタクシーメディア</a:t>
              </a:r>
            </a:p>
          </p:txBody>
        </p:sp>
      </p:grpSp>
      <p:sp>
        <p:nvSpPr>
          <p:cNvPr id="2" name="タイトル 1">
            <a:extLst>
              <a:ext uri="{FF2B5EF4-FFF2-40B4-BE49-F238E27FC236}">
                <a16:creationId xmlns:a16="http://schemas.microsoft.com/office/drawing/2014/main" id="{11B7541A-8AEB-4873-BC38-2091363C71EF}"/>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タクシー車内でしか見ることの出来ないオリジナルの自社番組を</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都心の富裕層・ビジネス層にお届けします。</a:t>
            </a:r>
          </a:p>
        </p:txBody>
      </p:sp>
      <p:sp>
        <p:nvSpPr>
          <p:cNvPr id="3" name="テキスト プレースホルダー 2">
            <a:extLst>
              <a:ext uri="{FF2B5EF4-FFF2-40B4-BE49-F238E27FC236}">
                <a16:creationId xmlns:a16="http://schemas.microsoft.com/office/drawing/2014/main" id="{D6E98174-40E5-46AD-92FA-9B42D9D20F2D}"/>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a:latin typeface="Trajan Pro 3 Semibold" pitchFamily="18" charset="0"/>
                <a:ea typeface="游明朝 Demibold" panose="02020600000000000000" pitchFamily="18" charset="-128"/>
              </a:rPr>
              <a:t>　　　　　　</a:t>
            </a:r>
            <a:r>
              <a:rPr altLang="ja-JP">
                <a:latin typeface="Trajan Pro 3 Semibold" pitchFamily="18" charset="0"/>
                <a:ea typeface="游明朝 Demibold" panose="02020600000000000000" pitchFamily="18" charset="-128"/>
              </a:rPr>
              <a:t> </a:t>
            </a:r>
            <a:r>
              <a:rPr altLang="ja-JP">
                <a:latin typeface="游明朝 Demibold" panose="02020600000000000000" pitchFamily="18" charset="-128"/>
                <a:ea typeface="游明朝 Demibold" panose="02020600000000000000" pitchFamily="18" charset="-128"/>
              </a:rPr>
              <a:t>Original Contents</a:t>
            </a:r>
            <a:endParaRPr>
              <a:latin typeface="游明朝 Demibold" panose="02020600000000000000" pitchFamily="18" charset="-128"/>
              <a:ea typeface="游明朝 Demibold" panose="02020600000000000000" pitchFamily="18" charset="-128"/>
            </a:endParaRPr>
          </a:p>
        </p:txBody>
      </p:sp>
      <p:pic>
        <p:nvPicPr>
          <p:cNvPr id="32778" name="図 2">
            <a:extLst>
              <a:ext uri="{FF2B5EF4-FFF2-40B4-BE49-F238E27FC236}">
                <a16:creationId xmlns:a16="http://schemas.microsoft.com/office/drawing/2014/main" id="{E81E6FFC-AF30-479F-ACC7-99139AB29F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43138" y="6415088"/>
            <a:ext cx="25939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テキスト ボックス 5">
            <a:extLst>
              <a:ext uri="{FF2B5EF4-FFF2-40B4-BE49-F238E27FC236}">
                <a16:creationId xmlns:a16="http://schemas.microsoft.com/office/drawing/2014/main" id="{169740B4-BBFA-4E03-A1A1-E4395DBE0393}"/>
              </a:ext>
            </a:extLst>
          </p:cNvPr>
          <p:cNvSpPr txBox="1"/>
          <p:nvPr/>
        </p:nvSpPr>
        <p:spPr>
          <a:xfrm>
            <a:off x="779463" y="2054225"/>
            <a:ext cx="8555037" cy="5032375"/>
          </a:xfrm>
          <a:prstGeom prst="rect">
            <a:avLst/>
          </a:prstGeom>
          <a:noFill/>
        </p:spPr>
        <p:txBody>
          <a:bodyPr>
            <a:spAutoFit/>
          </a:bodyPr>
          <a:lstStyle/>
          <a:p>
            <a:pPr eaLnBrk="1" fontAlgn="auto" hangingPunct="1">
              <a:spcBef>
                <a:spcPts val="0"/>
              </a:spcBef>
              <a:spcAft>
                <a:spcPts val="0"/>
              </a:spcAft>
              <a:defRPr/>
            </a:pPr>
            <a:r>
              <a:rPr lang="en-US" altLang="ja-JP" sz="1400" dirty="0">
                <a:solidFill>
                  <a:schemeClr val="tx1">
                    <a:lumMod val="65000"/>
                    <a:lumOff val="35000"/>
                  </a:schemeClr>
                </a:solidFill>
                <a:latin typeface="游明朝" panose="02020400000000000000" pitchFamily="18" charset="-128"/>
                <a:ea typeface="游明朝" panose="02020400000000000000" pitchFamily="18" charset="-128"/>
                <a:cs typeface="Yu Mincho Demibold" charset="-128"/>
              </a:rPr>
              <a:t>NG</a:t>
            </a:r>
            <a:r>
              <a:rPr lang="ja-JP" altLang="en-US" sz="1400">
                <a:solidFill>
                  <a:schemeClr val="tx1">
                    <a:lumMod val="65000"/>
                    <a:lumOff val="35000"/>
                  </a:schemeClr>
                </a:solidFill>
                <a:latin typeface="游明朝" panose="02020400000000000000" pitchFamily="18" charset="-128"/>
                <a:ea typeface="游明朝" panose="02020400000000000000" pitchFamily="18" charset="-128"/>
                <a:cs typeface="Yu Mincho Demibold" charset="-128"/>
              </a:rPr>
              <a:t>業種・商材</a:t>
            </a:r>
            <a:endParaRPr lang="en-US" altLang="ja-JP" sz="1400" dirty="0">
              <a:solidFill>
                <a:schemeClr val="tx1">
                  <a:lumMod val="65000"/>
                  <a:lumOff val="35000"/>
                </a:schemeClr>
              </a:solidFill>
              <a:latin typeface="游明朝" panose="02020400000000000000" pitchFamily="18" charset="-128"/>
              <a:ea typeface="游明朝" panose="02020400000000000000" pitchFamily="18" charset="-128"/>
              <a:cs typeface="Yu Mincho Demibold" charset="-128"/>
            </a:endParaRPr>
          </a:p>
          <a:p>
            <a:pPr marL="128588" indent="-128588" eaLnBrk="1" fontAlgn="auto" hangingPunct="1">
              <a:spcBef>
                <a:spcPts val="0"/>
              </a:spcBef>
              <a:spcAft>
                <a:spcPts val="0"/>
              </a:spcAft>
              <a:buFont typeface="Arial" charset="0"/>
              <a:buChar char="•"/>
              <a:defRPr/>
            </a:pP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宗教関連</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魔除け・霊感商法霊視商法、神社仏閣等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コンプレックス商材</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健康食品</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業態・商材により一部除く</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通販コスメ</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業態・商材により一部除く</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医療系</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一部除く</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err="1">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美容整形系、治験募集</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薬機法（医薬品、医療機器等の品質、有効性及び安全性の確保等に関する法律）に抵触する恐れのある訴求のある商材</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エステ</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情報商材</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ギャンブル関連</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パチンコ等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 一部公営くじ除く</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アダルト</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成人対象の性的な商品サービス等のアダルト全般、性的表現が扱われている作品サービス、児童ポルノを連想させるもの等の青少年保護育成上好ましくない商品サービス、精力剤、合法ドラッグ等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出会い系</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インターネット異性紹介事業、結婚相談、お見合いパーティ等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占い</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無限連鎖講</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探偵業</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家政婦</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産経用品</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避妊具、女性用体温計</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武器全般</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毒物劇物</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政党</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政治関連</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公益法人</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(NPO/NGO</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、社団法人</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生体販売</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葬儀葬祭業</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入札権購入型オークション、オークション</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情報比較サイト</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消費者金融、カードローン（銀行系含む）、事業性ローン、ファクタリング</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過払い金請求</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ICO</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、バイナリーオプション、金融庁に正式に登録されていない仮想通貨交換業者</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みなし業社等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たばこ、電子たばこ（企業広告は除く）</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アプリを主体とした競合サービス</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ライドシェアアプリ等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R-18</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以上の映画作品、</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CERO</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D</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17</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歳以上対象）以上のゲーム</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業務実態が不明瞭な企業の商材</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その他タクシー車内のプライベート空間にそぐわないと判断した業種・商材</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p:txBody>
      </p:sp>
      <p:grpSp>
        <p:nvGrpSpPr>
          <p:cNvPr id="34819" name="グループ化 6">
            <a:extLst>
              <a:ext uri="{FF2B5EF4-FFF2-40B4-BE49-F238E27FC236}">
                <a16:creationId xmlns:a16="http://schemas.microsoft.com/office/drawing/2014/main" id="{144F3863-F5AC-46CE-B618-B4FC9CDA5559}"/>
              </a:ext>
            </a:extLst>
          </p:cNvPr>
          <p:cNvGrpSpPr>
            <a:grpSpLocks/>
          </p:cNvGrpSpPr>
          <p:nvPr/>
        </p:nvGrpSpPr>
        <p:grpSpPr bwMode="auto">
          <a:xfrm>
            <a:off x="692150" y="400050"/>
            <a:ext cx="9442450" cy="1398588"/>
            <a:chOff x="596725" y="233070"/>
            <a:chExt cx="9442461" cy="1398265"/>
          </a:xfrm>
        </p:grpSpPr>
        <p:sp>
          <p:nvSpPr>
            <p:cNvPr id="34821" name="テキスト プレースホルダー 2">
              <a:extLst>
                <a:ext uri="{FF2B5EF4-FFF2-40B4-BE49-F238E27FC236}">
                  <a16:creationId xmlns:a16="http://schemas.microsoft.com/office/drawing/2014/main" id="{DFE06A08-6CD9-4AD2-93D1-FF6FAF696E83}"/>
                </a:ext>
              </a:extLst>
            </p:cNvPr>
            <p:cNvSpPr txBox="1">
              <a:spLocks noChangeArrowheads="1"/>
            </p:cNvSpPr>
            <p:nvPr/>
          </p:nvSpPr>
          <p:spPr bwMode="auto">
            <a:xfrm>
              <a:off x="596725" y="233070"/>
              <a:ext cx="3835404" cy="526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Demibold" panose="02020600000000000000" pitchFamily="18" charset="-128"/>
                  <a:ea typeface="游明朝 Demibold" panose="02020600000000000000" pitchFamily="18" charset="-128"/>
                </a:rPr>
                <a:t>厳格な掲載可否基準 </a:t>
              </a:r>
              <a:r>
                <a:rPr kumimoji="1" lang="en-US" altLang="ja-JP" sz="2000" b="1">
                  <a:solidFill>
                    <a:srgbClr val="595959"/>
                  </a:solidFill>
                  <a:latin typeface="游明朝 Demibold" panose="02020600000000000000" pitchFamily="18" charset="-128"/>
                  <a:ea typeface="游明朝 Demibold" panose="02020600000000000000" pitchFamily="18" charset="-128"/>
                </a:rPr>
                <a:t>1</a:t>
              </a:r>
            </a:p>
            <a:p>
              <a:pPr eaLnBrk="1" hangingPunct="1">
                <a:lnSpc>
                  <a:spcPct val="90000"/>
                </a:lnSpc>
                <a:spcBef>
                  <a:spcPts val="1100"/>
                </a:spcBef>
                <a:buFont typeface="Arial" panose="020B0604020202020204" pitchFamily="34" charset="0"/>
                <a:buNone/>
              </a:pPr>
              <a:endParaRPr kumimoji="1" lang="en-US" altLang="ja-JP" sz="2000" b="1">
                <a:solidFill>
                  <a:srgbClr val="595959"/>
                </a:solidFill>
                <a:latin typeface="游明朝 Demibold" panose="02020600000000000000" pitchFamily="18" charset="-128"/>
                <a:ea typeface="游明朝 Demibold" panose="02020600000000000000" pitchFamily="18" charset="-128"/>
              </a:endParaRPr>
            </a:p>
          </p:txBody>
        </p:sp>
        <p:sp>
          <p:nvSpPr>
            <p:cNvPr id="34822" name="テキスト ボックス 11">
              <a:extLst>
                <a:ext uri="{FF2B5EF4-FFF2-40B4-BE49-F238E27FC236}">
                  <a16:creationId xmlns:a16="http://schemas.microsoft.com/office/drawing/2014/main" id="{6C1B7189-3154-4E7C-9933-44E99078DC6C}"/>
                </a:ext>
              </a:extLst>
            </p:cNvPr>
            <p:cNvSpPr txBox="1">
              <a:spLocks noChangeArrowheads="1"/>
            </p:cNvSpPr>
            <p:nvPr/>
          </p:nvSpPr>
          <p:spPr bwMode="auto">
            <a:xfrm>
              <a:off x="604663" y="596524"/>
              <a:ext cx="9434523" cy="1034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ja-JP" sz="1200">
                  <a:solidFill>
                    <a:srgbClr val="595959"/>
                  </a:solidFill>
                  <a:latin typeface="游明朝" panose="02020400000000000000" pitchFamily="18" charset="-128"/>
                  <a:ea typeface="游明朝" panose="02020400000000000000" pitchFamily="18" charset="-128"/>
                </a:rPr>
                <a:t>Tokyo Prime </a:t>
              </a:r>
              <a:r>
                <a:rPr lang="ja-JP" altLang="en-US" sz="1200">
                  <a:solidFill>
                    <a:srgbClr val="595959"/>
                  </a:solidFill>
                  <a:latin typeface="游明朝" panose="02020400000000000000" pitchFamily="18" charset="-128"/>
                  <a:ea typeface="游明朝" panose="02020400000000000000" pitchFamily="18" charset="-128"/>
                </a:rPr>
                <a:t>を搭載する加盟タクシー会社は、</a:t>
              </a:r>
              <a:endParaRPr lang="en-US" altLang="ja-JP" sz="1200">
                <a:solidFill>
                  <a:srgbClr val="595959"/>
                </a:solidFill>
                <a:latin typeface="游明朝" panose="02020400000000000000" pitchFamily="18" charset="-128"/>
                <a:ea typeface="游明朝" panose="02020400000000000000" pitchFamily="18" charset="-128"/>
              </a:endParaRP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「タクシーはお客様がリラックスするおもてなしの空間である」、ということを大事にしています。</a:t>
              </a: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厳しい広告審査基準を設けることにより、タクシーご乗車のお客様に心地良く映像を見ていただき、</a:t>
              </a: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ブランド広告主様に安心してご掲載いただけるよう厳しく内容を吟味して考査を進めております。</a:t>
              </a:r>
            </a:p>
          </p:txBody>
        </p:sp>
      </p:grpSp>
      <p:sp>
        <p:nvSpPr>
          <p:cNvPr id="34820" name="スライド番号プレースホルダー 4">
            <a:extLst>
              <a:ext uri="{FF2B5EF4-FFF2-40B4-BE49-F238E27FC236}">
                <a16:creationId xmlns:a16="http://schemas.microsoft.com/office/drawing/2014/main" id="{E44EED37-22C7-4378-9CDC-9C2C05C01F61}"/>
              </a:ext>
            </a:extLst>
          </p:cNvPr>
          <p:cNvSpPr txBox="1">
            <a:spLocks noChangeArrowheads="1"/>
          </p:cNvSpPr>
          <p:nvPr/>
        </p:nvSpPr>
        <p:spPr bwMode="auto">
          <a:xfrm>
            <a:off x="8161338" y="7165975"/>
            <a:ext cx="2405062"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fld id="{215AC071-7BCB-421B-811D-2458FA8DD70C}" type="slidenum">
              <a:rPr kumimoji="1" lang="ja-JP" altLang="en-US" sz="1000"/>
              <a:pPr algn="r" eaLnBrk="1" hangingPunct="1"/>
              <a:t>15</a:t>
            </a:fld>
            <a:endParaRPr kumimoji="1" lang="ja-JP" altLang="en-US" sz="10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テキスト ボックス 11">
            <a:extLst>
              <a:ext uri="{FF2B5EF4-FFF2-40B4-BE49-F238E27FC236}">
                <a16:creationId xmlns:a16="http://schemas.microsoft.com/office/drawing/2014/main" id="{270CA6CB-8483-4211-8D9C-0711ACD58475}"/>
              </a:ext>
            </a:extLst>
          </p:cNvPr>
          <p:cNvSpPr txBox="1">
            <a:spLocks noChangeArrowheads="1"/>
          </p:cNvSpPr>
          <p:nvPr/>
        </p:nvSpPr>
        <p:spPr bwMode="auto">
          <a:xfrm>
            <a:off x="700088" y="763588"/>
            <a:ext cx="9434512"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ja-JP" sz="1200">
                <a:solidFill>
                  <a:srgbClr val="595959"/>
                </a:solidFill>
                <a:latin typeface="游明朝" panose="02020400000000000000" pitchFamily="18" charset="-128"/>
                <a:ea typeface="游明朝" panose="02020400000000000000" pitchFamily="18" charset="-128"/>
              </a:rPr>
              <a:t>Tokyo Prime </a:t>
            </a:r>
            <a:r>
              <a:rPr lang="ja-JP" altLang="en-US" sz="1200">
                <a:solidFill>
                  <a:srgbClr val="595959"/>
                </a:solidFill>
                <a:latin typeface="游明朝" panose="02020400000000000000" pitchFamily="18" charset="-128"/>
                <a:ea typeface="游明朝" panose="02020400000000000000" pitchFamily="18" charset="-128"/>
              </a:rPr>
              <a:t>を搭載する加盟タクシー会社は、</a:t>
            </a:r>
            <a:endParaRPr lang="en-US" altLang="ja-JP" sz="1200">
              <a:solidFill>
                <a:srgbClr val="595959"/>
              </a:solidFill>
              <a:latin typeface="游明朝" panose="02020400000000000000" pitchFamily="18" charset="-128"/>
              <a:ea typeface="游明朝" panose="02020400000000000000" pitchFamily="18" charset="-128"/>
            </a:endParaRP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「タクシーはお客様がリラックスするおもてなしの空間である」、ということを大事にしています。</a:t>
            </a: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厳しい広告審査基準を設けることにより、タクシーご乗車のお客様に心地良く映像を見ていただき、</a:t>
            </a:r>
            <a:endParaRPr lang="en-US" altLang="ja-JP" sz="1200">
              <a:solidFill>
                <a:srgbClr val="595959"/>
              </a:solidFill>
              <a:latin typeface="游明朝" panose="02020400000000000000" pitchFamily="18" charset="-128"/>
              <a:ea typeface="游明朝" panose="02020400000000000000" pitchFamily="18" charset="-128"/>
            </a:endParaRP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ブランド広告主様に安心してご掲載いただけるよう厳しく内容を吟味して考査を進めております。</a:t>
            </a:r>
          </a:p>
        </p:txBody>
      </p:sp>
      <p:sp>
        <p:nvSpPr>
          <p:cNvPr id="6" name="テキスト ボックス 5">
            <a:extLst>
              <a:ext uri="{FF2B5EF4-FFF2-40B4-BE49-F238E27FC236}">
                <a16:creationId xmlns:a16="http://schemas.microsoft.com/office/drawing/2014/main" id="{8240E230-61C0-4041-A3BC-CBC73A446BAA}"/>
              </a:ext>
            </a:extLst>
          </p:cNvPr>
          <p:cNvSpPr txBox="1"/>
          <p:nvPr/>
        </p:nvSpPr>
        <p:spPr>
          <a:xfrm>
            <a:off x="779463" y="2054225"/>
            <a:ext cx="4457700" cy="4756150"/>
          </a:xfrm>
          <a:prstGeom prst="rect">
            <a:avLst/>
          </a:prstGeom>
          <a:noFill/>
        </p:spPr>
        <p:txBody>
          <a:bodyPr>
            <a:spAutoFit/>
          </a:bodyPr>
          <a:lstStyle/>
          <a:p>
            <a:pPr eaLnBrk="1" fontAlgn="auto" hangingPunct="1">
              <a:spcBef>
                <a:spcPts val="0"/>
              </a:spcBef>
              <a:spcAft>
                <a:spcPts val="0"/>
              </a:spcAft>
              <a:defRPr/>
            </a:pPr>
            <a:r>
              <a:rPr lang="en-US" altLang="ja-JP" sz="1200" dirty="0">
                <a:solidFill>
                  <a:srgbClr val="4D4D4C"/>
                </a:solidFill>
                <a:latin typeface="游明朝" panose="02020400000000000000" pitchFamily="18" charset="-128"/>
                <a:ea typeface="游明朝" panose="02020400000000000000" pitchFamily="18" charset="-128"/>
                <a:cs typeface="Yu Mincho Demibold" charset="-128"/>
              </a:rPr>
              <a:t>NG</a:t>
            </a:r>
            <a:r>
              <a:rPr lang="ja-JP" altLang="en-US" sz="1200">
                <a:solidFill>
                  <a:srgbClr val="4D4D4C"/>
                </a:solidFill>
                <a:latin typeface="游明朝" panose="02020400000000000000" pitchFamily="18" charset="-128"/>
                <a:ea typeface="游明朝" panose="02020400000000000000" pitchFamily="18" charset="-128"/>
                <a:cs typeface="Yu Mincho Demibold" charset="-128"/>
              </a:rPr>
              <a:t>クリエイティブ表現</a:t>
            </a:r>
            <a:endParaRPr lang="en-US" altLang="ja-JP" sz="1200" dirty="0">
              <a:solidFill>
                <a:srgbClr val="4D4D4C"/>
              </a:solidFill>
              <a:latin typeface="游明朝" panose="02020400000000000000" pitchFamily="18" charset="-128"/>
              <a:ea typeface="游明朝" panose="02020400000000000000" pitchFamily="18" charset="-128"/>
              <a:cs typeface="Yu Mincho Demibold" charset="-128"/>
            </a:endParaRPr>
          </a:p>
          <a:p>
            <a:pPr eaLnBrk="1" fontAlgn="auto" hangingPunct="1">
              <a:spcBef>
                <a:spcPts val="0"/>
              </a:spcBef>
              <a:spcAft>
                <a:spcPts val="0"/>
              </a:spcAft>
              <a:defRPr/>
            </a:pPr>
            <a:endParaRPr lang="en-US" altLang="ja-JP" sz="9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チープな印象を受けるもの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例）</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アニメーションのみで構成されているもの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ゲームプレイのみで構成されているもの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情報量が過多であるもの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ナレーションなしでスライドショーのみで構成されているもの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同じ映像が連続し、カット数が少なく構成が冗長であるもの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カラーコレクション等の映像加工がなされていないもの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動画内に二次元バーコード、特定の静止画を表示させ続ける表現</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フリー素材やそれに準ずる素材（画像、映像、音楽）を多用しているもの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撮影品質の低いもの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乗客に不快感を与えるもの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例）</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車酔いを誘発する可能性があるもの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過度に騒いだり、怒鳴ったりする表現</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高速で振動したり、点滅したり、単純なループを繰り返すような画像、映像を用いたもの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人間の局部を強調したもの、コンプレックス部分を露骨に表現したもの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過度な肌の露出があるもの、性的なもの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同一クリエイティブ（ほぼ同じ内容のものも含む）を</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1</a:t>
            </a:r>
            <a:r>
              <a:rPr lang="ja-JP" altLang="en-US" sz="800">
                <a:solidFill>
                  <a:srgbClr val="4D4D4C"/>
                </a:solidFill>
                <a:latin typeface="游明朝" panose="02020400000000000000" pitchFamily="18" charset="-128"/>
                <a:ea typeface="游明朝" panose="02020400000000000000" pitchFamily="18" charset="-128"/>
                <a:cs typeface="Yu Mincho" charset="-128"/>
              </a:rPr>
              <a:t>枠で連続して複数回流すこと</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演者自体や演者の表現が不快感を与える可能性のあるもの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顔のアップが連続するもの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制作上の注意点</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全体の秒数の半分以上が実写であること</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lvl="1"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a:t>
            </a:r>
            <a:r>
              <a:rPr lang="ja-JP" altLang="en-US" sz="800">
                <a:solidFill>
                  <a:srgbClr val="4D4D4C"/>
                </a:solidFill>
                <a:latin typeface="游明朝" panose="02020400000000000000" pitchFamily="18" charset="-128"/>
                <a:ea typeface="游明朝" panose="02020400000000000000" pitchFamily="18" charset="-128"/>
                <a:cs typeface="Yu Mincho" charset="-128"/>
              </a:rPr>
              <a:t>実写とは、アニメーションや</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CG</a:t>
            </a:r>
            <a:r>
              <a:rPr lang="ja-JP" altLang="en-US" sz="800">
                <a:solidFill>
                  <a:srgbClr val="4D4D4C"/>
                </a:solidFill>
                <a:latin typeface="游明朝" panose="02020400000000000000" pitchFamily="18" charset="-128"/>
                <a:ea typeface="游明朝" panose="02020400000000000000" pitchFamily="18" charset="-128"/>
                <a:cs typeface="Yu Mincho" charset="-128"/>
              </a:rPr>
              <a:t>ではなく、実際に撮影された人物、景色、</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lvl="1"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物体などの映像を指します</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lvl="1"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a:t>
            </a:r>
            <a:r>
              <a:rPr lang="ja-JP" altLang="en-US" sz="800">
                <a:solidFill>
                  <a:srgbClr val="4D4D4C"/>
                </a:solidFill>
                <a:latin typeface="游明朝" panose="02020400000000000000" pitchFamily="18" charset="-128"/>
                <a:ea typeface="游明朝" panose="02020400000000000000" pitchFamily="18" charset="-128"/>
                <a:cs typeface="Yu Mincho" charset="-128"/>
              </a:rPr>
              <a:t>実写で撮影されたとしても、内容次第では</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NG</a:t>
            </a:r>
            <a:r>
              <a:rPr lang="ja-JP" altLang="en-US" sz="800">
                <a:solidFill>
                  <a:srgbClr val="4D4D4C"/>
                </a:solidFill>
                <a:latin typeface="游明朝" panose="02020400000000000000" pitchFamily="18" charset="-128"/>
                <a:ea typeface="游明朝" panose="02020400000000000000" pitchFamily="18" charset="-128"/>
                <a:cs typeface="Yu Mincho" charset="-128"/>
              </a:rPr>
              <a:t>とする場合がありますので</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lvl="1"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事前にご相談ください</a:t>
            </a: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同じ静止画（画面の一部ではなく全画面のもの）を表示する場合、全体尺の中で最大</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15</a:t>
            </a:r>
            <a:r>
              <a:rPr lang="ja-JP" altLang="en-US" sz="800">
                <a:solidFill>
                  <a:srgbClr val="4D4D4C"/>
                </a:solidFill>
                <a:latin typeface="游明朝" panose="02020400000000000000" pitchFamily="18" charset="-128"/>
                <a:ea typeface="游明朝" panose="02020400000000000000" pitchFamily="18" charset="-128"/>
                <a:cs typeface="Yu Mincho" charset="-128"/>
              </a:rPr>
              <a:t>秒とすること</a:t>
            </a: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画面の一部に二次元バーコードや検索窓など特定の静止画を表示する場合は、全体尺の中で最大</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5</a:t>
            </a:r>
            <a:r>
              <a:rPr lang="ja-JP" altLang="en-US" sz="800">
                <a:solidFill>
                  <a:srgbClr val="4D4D4C"/>
                </a:solidFill>
                <a:latin typeface="游明朝" panose="02020400000000000000" pitchFamily="18" charset="-128"/>
                <a:ea typeface="游明朝" panose="02020400000000000000" pitchFamily="18" charset="-128"/>
                <a:cs typeface="Yu Mincho" charset="-128"/>
              </a:rPr>
              <a:t>秒とすること</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p:txBody>
      </p:sp>
      <p:sp>
        <p:nvSpPr>
          <p:cNvPr id="36868" name="テキスト ボックス 10">
            <a:extLst>
              <a:ext uri="{FF2B5EF4-FFF2-40B4-BE49-F238E27FC236}">
                <a16:creationId xmlns:a16="http://schemas.microsoft.com/office/drawing/2014/main" id="{2B3BEAE4-85B3-4145-80E0-FEAB01598755}"/>
              </a:ext>
            </a:extLst>
          </p:cNvPr>
          <p:cNvSpPr txBox="1">
            <a:spLocks noChangeArrowheads="1"/>
          </p:cNvSpPr>
          <p:nvPr/>
        </p:nvSpPr>
        <p:spPr bwMode="auto">
          <a:xfrm>
            <a:off x="5454650" y="2441575"/>
            <a:ext cx="4464050" cy="39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28588" indent="-128588">
              <a:defRPr>
                <a:solidFill>
                  <a:schemeClr val="tx1"/>
                </a:solidFill>
                <a:latin typeface="Cambria" panose="02040503050406030204" pitchFamily="18" charset="0"/>
              </a:defRPr>
            </a:lvl1pPr>
            <a:lvl2pPr marL="585788" indent="-128588">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ダブルスポンサーに該当するもの</a:t>
            </a: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　　例）</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en-US" altLang="ja-JP" sz="800">
                <a:solidFill>
                  <a:srgbClr val="4D4D4C"/>
                </a:solidFill>
                <a:latin typeface="游明朝" panose="02020400000000000000" pitchFamily="18" charset="-128"/>
                <a:ea typeface="游明朝" panose="02020400000000000000" pitchFamily="18" charset="-128"/>
              </a:rPr>
              <a:t>1</a:t>
            </a:r>
            <a:r>
              <a:rPr lang="ja-JP" altLang="en-US" sz="800">
                <a:solidFill>
                  <a:srgbClr val="4D4D4C"/>
                </a:solidFill>
                <a:latin typeface="游明朝" panose="02020400000000000000" pitchFamily="18" charset="-128"/>
                <a:ea typeface="游明朝" panose="02020400000000000000" pitchFamily="18" charset="-128"/>
              </a:rPr>
              <a:t>枠で複数クライアント、複数ブランド、複数アイテムの広告を流すこと</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ダブルスポンサーの際に広告の主体者が明示されていないもの</a:t>
            </a: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buFont typeface="Arial" panose="020B0604020202020204" pitchFamily="34" charset="0"/>
              <a:buChar char="•"/>
            </a:pP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法令や業界の自主規制、公序良俗に反するもの</a:t>
            </a: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　　例）</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事実と異なる虚偽の情報を掲載したもの</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優良誤認表示や有利誤認表示などの不当表示となるもの</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「最大」「最高」「最小」「最速」「</a:t>
            </a:r>
            <a:r>
              <a:rPr lang="en-US" altLang="ja-JP" sz="800">
                <a:solidFill>
                  <a:srgbClr val="4D4D4C"/>
                </a:solidFill>
                <a:latin typeface="游明朝" panose="02020400000000000000" pitchFamily="18" charset="-128"/>
                <a:ea typeface="游明朝" panose="02020400000000000000" pitchFamily="18" charset="-128"/>
              </a:rPr>
              <a:t>No.1</a:t>
            </a:r>
            <a:r>
              <a:rPr lang="ja-JP" altLang="en-US" sz="800">
                <a:solidFill>
                  <a:srgbClr val="4D4D4C"/>
                </a:solidFill>
                <a:latin typeface="游明朝" panose="02020400000000000000" pitchFamily="18" charset="-128"/>
                <a:ea typeface="游明朝" panose="02020400000000000000" pitchFamily="18" charset="-128"/>
              </a:rPr>
              <a:t>」「世界初」などの言葉を表示する際に客観的な出典がないもの</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公正取引協議会が定める公正競争規約で定められた表示を遵守していないもの</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税込価格と誤認される恐れのある税抜価格の表示</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著作権や商標権等の知的財産権を侵害するもの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誹謗中傷するもの、名誉を毀損するもの</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プライバシーを侵害するもの、個人情報の取得、管理、利用等に十分な配慮がされていないもの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比較広告</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他人を差別するもの、人権を侵害するもの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セクシュアルハラスメントとなるもの</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バイオレンス、暴力的な描写、表現</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投機心、射幸心を著しくあおる表現のもの</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非科学的または迷信に類するもので、利用者を惑わせたり、不安を与えるもの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犯罪を肯定、美化、助長するもの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反社会的勢力によるもの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醜悪、残虐、猟奇的等で不快感を与えるもの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サービス、商品の内容が不明確なもの</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オリンピック・パラリンピック関連のアンブッシュ広告と捉えられるもの</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業界で定めるガイドラインなどに違反し、または、違反するおそれのあるもの</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endParaRPr lang="en-US" altLang="ja-JP" sz="800">
              <a:solidFill>
                <a:srgbClr val="4D4D4C"/>
              </a:solidFill>
              <a:latin typeface="游明朝" panose="02020400000000000000" pitchFamily="18" charset="-128"/>
              <a:ea typeface="游明朝" panose="02020400000000000000" pitchFamily="18" charset="-128"/>
            </a:endParaRPr>
          </a:p>
          <a:p>
            <a:pPr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その他、当社が不適切と判断したもの</a:t>
            </a:r>
            <a:endParaRPr lang="en-US" altLang="ja-JP" sz="800">
              <a:solidFill>
                <a:srgbClr val="4D4D4C"/>
              </a:solidFill>
              <a:latin typeface="游明朝" panose="02020400000000000000" pitchFamily="18" charset="-128"/>
              <a:ea typeface="游明朝" panose="02020400000000000000" pitchFamily="18" charset="-128"/>
            </a:endParaRPr>
          </a:p>
        </p:txBody>
      </p:sp>
      <p:sp>
        <p:nvSpPr>
          <p:cNvPr id="36869" name="スライド番号プレースホルダー 4">
            <a:extLst>
              <a:ext uri="{FF2B5EF4-FFF2-40B4-BE49-F238E27FC236}">
                <a16:creationId xmlns:a16="http://schemas.microsoft.com/office/drawing/2014/main" id="{00B58746-0FE7-4B0E-9B63-6F11442F78F6}"/>
              </a:ext>
            </a:extLst>
          </p:cNvPr>
          <p:cNvSpPr txBox="1">
            <a:spLocks noChangeArrowheads="1"/>
          </p:cNvSpPr>
          <p:nvPr/>
        </p:nvSpPr>
        <p:spPr bwMode="auto">
          <a:xfrm>
            <a:off x="8161338" y="7165975"/>
            <a:ext cx="2405062"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fld id="{4DB556CD-96AC-420C-922D-2FA293FC9689}" type="slidenum">
              <a:rPr kumimoji="1" lang="ja-JP" altLang="en-US" sz="1000"/>
              <a:pPr algn="r" eaLnBrk="1" hangingPunct="1"/>
              <a:t>16</a:t>
            </a:fld>
            <a:endParaRPr kumimoji="1" lang="ja-JP" altLang="en-US" sz="1000"/>
          </a:p>
        </p:txBody>
      </p:sp>
      <p:sp>
        <p:nvSpPr>
          <p:cNvPr id="36870" name="テキスト プレースホルダー 2">
            <a:extLst>
              <a:ext uri="{FF2B5EF4-FFF2-40B4-BE49-F238E27FC236}">
                <a16:creationId xmlns:a16="http://schemas.microsoft.com/office/drawing/2014/main" id="{ED9CC869-ACEC-4ED9-9630-CA78F453B946}"/>
              </a:ext>
            </a:extLst>
          </p:cNvPr>
          <p:cNvSpPr txBox="1">
            <a:spLocks noChangeArrowheads="1"/>
          </p:cNvSpPr>
          <p:nvPr/>
        </p:nvSpPr>
        <p:spPr bwMode="auto">
          <a:xfrm>
            <a:off x="692150" y="400050"/>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Demibold" panose="02020600000000000000" pitchFamily="18" charset="-128"/>
                <a:ea typeface="游明朝 Demibold" panose="02020600000000000000" pitchFamily="18" charset="-128"/>
              </a:rPr>
              <a:t>厳格な掲載可否基準 </a:t>
            </a:r>
            <a:r>
              <a:rPr kumimoji="1" lang="en-US" altLang="ja-JP" sz="2000" b="1">
                <a:solidFill>
                  <a:srgbClr val="595959"/>
                </a:solidFill>
                <a:latin typeface="游明朝 Demibold" panose="02020600000000000000" pitchFamily="18" charset="-128"/>
                <a:ea typeface="游明朝 Demibold" panose="02020600000000000000" pitchFamily="18" charset="-128"/>
              </a:rPr>
              <a:t>2</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914" name="グループ化 3">
            <a:extLst>
              <a:ext uri="{FF2B5EF4-FFF2-40B4-BE49-F238E27FC236}">
                <a16:creationId xmlns:a16="http://schemas.microsoft.com/office/drawing/2014/main" id="{D6319331-6928-467D-9FFF-9F520B398881}"/>
              </a:ext>
            </a:extLst>
          </p:cNvPr>
          <p:cNvGrpSpPr>
            <a:grpSpLocks/>
          </p:cNvGrpSpPr>
          <p:nvPr/>
        </p:nvGrpSpPr>
        <p:grpSpPr bwMode="auto">
          <a:xfrm>
            <a:off x="835025" y="638175"/>
            <a:ext cx="8991600" cy="4064000"/>
            <a:chOff x="834574" y="726204"/>
            <a:chExt cx="8991600" cy="4064000"/>
          </a:xfrm>
        </p:grpSpPr>
        <p:pic>
          <p:nvPicPr>
            <p:cNvPr id="38918" name="図 28">
              <a:extLst>
                <a:ext uri="{FF2B5EF4-FFF2-40B4-BE49-F238E27FC236}">
                  <a16:creationId xmlns:a16="http://schemas.microsoft.com/office/drawing/2014/main" id="{5D8F31A7-8687-4BE3-8342-05F6602F86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4574" y="726204"/>
              <a:ext cx="8991600"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9" name="正方形/長方形 5">
              <a:extLst>
                <a:ext uri="{FF2B5EF4-FFF2-40B4-BE49-F238E27FC236}">
                  <a16:creationId xmlns:a16="http://schemas.microsoft.com/office/drawing/2014/main" id="{5AB5B457-5F73-4038-BF88-864BD0779115}"/>
                </a:ext>
              </a:extLst>
            </p:cNvPr>
            <p:cNvSpPr>
              <a:spLocks noChangeArrowheads="1"/>
            </p:cNvSpPr>
            <p:nvPr/>
          </p:nvSpPr>
          <p:spPr bwMode="auto">
            <a:xfrm>
              <a:off x="1871212" y="2693117"/>
              <a:ext cx="1023937"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en-US" altLang="ja-JP" sz="1000">
                  <a:solidFill>
                    <a:schemeClr val="bg1"/>
                  </a:solidFill>
                  <a:latin typeface="游明朝 Demibold" panose="02020600000000000000" pitchFamily="18" charset="-128"/>
                  <a:ea typeface="游明朝 Demibold" panose="02020600000000000000" pitchFamily="18" charset="-128"/>
                </a:rPr>
                <a:t>① </a:t>
              </a:r>
              <a:r>
                <a:rPr lang="ja-JP" altLang="en-US" sz="1000">
                  <a:solidFill>
                    <a:schemeClr val="bg1"/>
                  </a:solidFill>
                  <a:latin typeface="游明朝 Demibold" panose="02020600000000000000" pitchFamily="18" charset="-128"/>
                  <a:ea typeface="游明朝 Demibold" panose="02020600000000000000" pitchFamily="18" charset="-128"/>
                </a:rPr>
                <a:t>確かに見た</a:t>
              </a:r>
            </a:p>
          </p:txBody>
        </p:sp>
        <p:sp>
          <p:nvSpPr>
            <p:cNvPr id="38920" name="正方形/長方形 6">
              <a:extLst>
                <a:ext uri="{FF2B5EF4-FFF2-40B4-BE49-F238E27FC236}">
                  <a16:creationId xmlns:a16="http://schemas.microsoft.com/office/drawing/2014/main" id="{34805A80-E5EF-4F40-861D-43F5000A4C64}"/>
                </a:ext>
              </a:extLst>
            </p:cNvPr>
            <p:cNvSpPr>
              <a:spLocks noChangeArrowheads="1"/>
            </p:cNvSpPr>
            <p:nvPr/>
          </p:nvSpPr>
          <p:spPr bwMode="auto">
            <a:xfrm>
              <a:off x="1806124" y="4159967"/>
              <a:ext cx="115411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en-US" altLang="ja-JP" sz="1000">
                  <a:solidFill>
                    <a:schemeClr val="bg1"/>
                  </a:solidFill>
                  <a:latin typeface="游明朝 Demibold" panose="02020600000000000000" pitchFamily="18" charset="-128"/>
                  <a:ea typeface="游明朝 Demibold" panose="02020600000000000000" pitchFamily="18" charset="-128"/>
                </a:rPr>
                <a:t>② </a:t>
              </a:r>
              <a:r>
                <a:rPr lang="ja-JP" altLang="en-US" sz="1000">
                  <a:solidFill>
                    <a:schemeClr val="bg1"/>
                  </a:solidFill>
                  <a:latin typeface="游明朝 Demibold" panose="02020600000000000000" pitchFamily="18" charset="-128"/>
                  <a:ea typeface="游明朝 Demibold" panose="02020600000000000000" pitchFamily="18" charset="-128"/>
                </a:rPr>
                <a:t>見た気がする</a:t>
              </a:r>
            </a:p>
          </p:txBody>
        </p:sp>
        <p:sp>
          <p:nvSpPr>
            <p:cNvPr id="38921" name="正方形/長方形 7">
              <a:extLst>
                <a:ext uri="{FF2B5EF4-FFF2-40B4-BE49-F238E27FC236}">
                  <a16:creationId xmlns:a16="http://schemas.microsoft.com/office/drawing/2014/main" id="{22006F3A-6E5C-43C5-A408-A3FD5DB36C57}"/>
                </a:ext>
              </a:extLst>
            </p:cNvPr>
            <p:cNvSpPr>
              <a:spLocks noChangeArrowheads="1"/>
            </p:cNvSpPr>
            <p:nvPr/>
          </p:nvSpPr>
          <p:spPr bwMode="auto">
            <a:xfrm>
              <a:off x="4630287" y="2578817"/>
              <a:ext cx="140811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en-US" altLang="ja-JP" sz="1000">
                  <a:solidFill>
                    <a:schemeClr val="bg1"/>
                  </a:solidFill>
                  <a:latin typeface="游明朝 Demibold" panose="02020600000000000000" pitchFamily="18" charset="-128"/>
                  <a:ea typeface="游明朝 Demibold" panose="02020600000000000000" pitchFamily="18" charset="-128"/>
                </a:rPr>
                <a:t>① </a:t>
              </a:r>
              <a:r>
                <a:rPr lang="ja-JP" altLang="en-US" sz="1000">
                  <a:solidFill>
                    <a:schemeClr val="bg1"/>
                  </a:solidFill>
                  <a:latin typeface="游明朝 Demibold" panose="02020600000000000000" pitchFamily="18" charset="-128"/>
                  <a:ea typeface="游明朝 Demibold" panose="02020600000000000000" pitchFamily="18" charset="-128"/>
                </a:rPr>
                <a:t>興味・関心がある</a:t>
              </a:r>
            </a:p>
          </p:txBody>
        </p:sp>
        <p:sp>
          <p:nvSpPr>
            <p:cNvPr id="38922" name="正方形/長方形 8">
              <a:extLst>
                <a:ext uri="{FF2B5EF4-FFF2-40B4-BE49-F238E27FC236}">
                  <a16:creationId xmlns:a16="http://schemas.microsoft.com/office/drawing/2014/main" id="{343E7F18-AC9F-4D46-B8B0-1201629EDDC8}"/>
                </a:ext>
              </a:extLst>
            </p:cNvPr>
            <p:cNvSpPr>
              <a:spLocks noChangeArrowheads="1"/>
            </p:cNvSpPr>
            <p:nvPr/>
          </p:nvSpPr>
          <p:spPr bwMode="auto">
            <a:xfrm>
              <a:off x="4565199" y="3799604"/>
              <a:ext cx="15382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en-US" altLang="ja-JP" sz="1000">
                  <a:solidFill>
                    <a:schemeClr val="bg1"/>
                  </a:solidFill>
                  <a:latin typeface="游明朝 Demibold" panose="02020600000000000000" pitchFamily="18" charset="-128"/>
                  <a:ea typeface="游明朝 Demibold" panose="02020600000000000000" pitchFamily="18" charset="-128"/>
                </a:rPr>
                <a:t>② </a:t>
              </a:r>
              <a:r>
                <a:rPr lang="ja-JP" altLang="en-US" sz="1000">
                  <a:solidFill>
                    <a:schemeClr val="bg1"/>
                  </a:solidFill>
                  <a:latin typeface="游明朝 Demibold" panose="02020600000000000000" pitchFamily="18" charset="-128"/>
                  <a:ea typeface="游明朝 Demibold" panose="02020600000000000000" pitchFamily="18" charset="-128"/>
                </a:rPr>
                <a:t>どちらかといえば、</a:t>
              </a:r>
              <a:endParaRPr lang="en-US" altLang="ja-JP" sz="1000">
                <a:solidFill>
                  <a:schemeClr val="bg1"/>
                </a:solidFill>
                <a:latin typeface="游明朝 Demibold" panose="02020600000000000000" pitchFamily="18" charset="-128"/>
                <a:ea typeface="游明朝 Demibold" panose="02020600000000000000" pitchFamily="18" charset="-128"/>
              </a:endParaRPr>
            </a:p>
            <a:p>
              <a:pPr algn="ctr"/>
              <a:r>
                <a:rPr lang="ja-JP" altLang="en-US" sz="1000">
                  <a:solidFill>
                    <a:schemeClr val="bg1"/>
                  </a:solidFill>
                  <a:latin typeface="游明朝 Demibold" panose="02020600000000000000" pitchFamily="18" charset="-128"/>
                  <a:ea typeface="游明朝 Demibold" panose="02020600000000000000" pitchFamily="18" charset="-128"/>
                </a:rPr>
                <a:t>興味関心がある</a:t>
              </a:r>
            </a:p>
          </p:txBody>
        </p:sp>
        <p:sp>
          <p:nvSpPr>
            <p:cNvPr id="38923" name="正方形/長方形 9">
              <a:extLst>
                <a:ext uri="{FF2B5EF4-FFF2-40B4-BE49-F238E27FC236}">
                  <a16:creationId xmlns:a16="http://schemas.microsoft.com/office/drawing/2014/main" id="{CAB491B4-7FE9-4D08-B889-E27BD93A686C}"/>
                </a:ext>
              </a:extLst>
            </p:cNvPr>
            <p:cNvSpPr>
              <a:spLocks noChangeArrowheads="1"/>
            </p:cNvSpPr>
            <p:nvPr/>
          </p:nvSpPr>
          <p:spPr bwMode="auto">
            <a:xfrm>
              <a:off x="7443337" y="2456579"/>
              <a:ext cx="15367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en-US" altLang="ja-JP" sz="1000">
                  <a:solidFill>
                    <a:schemeClr val="bg1"/>
                  </a:solidFill>
                  <a:latin typeface="游明朝 Demibold" panose="02020600000000000000" pitchFamily="18" charset="-128"/>
                  <a:ea typeface="游明朝 Demibold" panose="02020600000000000000" pitchFamily="18" charset="-128"/>
                </a:rPr>
                <a:t>① </a:t>
              </a:r>
              <a:r>
                <a:rPr lang="ja-JP" altLang="en-US" sz="1000">
                  <a:solidFill>
                    <a:schemeClr val="bg1"/>
                  </a:solidFill>
                  <a:latin typeface="游明朝 Demibold" panose="02020600000000000000" pitchFamily="18" charset="-128"/>
                  <a:ea typeface="游明朝 Demibold" panose="02020600000000000000" pitchFamily="18" charset="-128"/>
                </a:rPr>
                <a:t>購入したいと思った</a:t>
              </a:r>
            </a:p>
          </p:txBody>
        </p:sp>
        <p:sp>
          <p:nvSpPr>
            <p:cNvPr id="38924" name="正方形/長方形 10">
              <a:extLst>
                <a:ext uri="{FF2B5EF4-FFF2-40B4-BE49-F238E27FC236}">
                  <a16:creationId xmlns:a16="http://schemas.microsoft.com/office/drawing/2014/main" id="{D4AED791-50E1-4B55-8D62-8408AE9BB075}"/>
                </a:ext>
              </a:extLst>
            </p:cNvPr>
            <p:cNvSpPr>
              <a:spLocks noChangeArrowheads="1"/>
            </p:cNvSpPr>
            <p:nvPr/>
          </p:nvSpPr>
          <p:spPr bwMode="auto">
            <a:xfrm>
              <a:off x="7443337" y="3656729"/>
              <a:ext cx="15367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en-US" altLang="ja-JP" sz="1000">
                  <a:solidFill>
                    <a:schemeClr val="bg1"/>
                  </a:solidFill>
                  <a:latin typeface="游明朝 Demibold" panose="02020600000000000000" pitchFamily="18" charset="-128"/>
                  <a:ea typeface="游明朝 Demibold" panose="02020600000000000000" pitchFamily="18" charset="-128"/>
                </a:rPr>
                <a:t>② </a:t>
              </a:r>
              <a:r>
                <a:rPr lang="ja-JP" altLang="en-US" sz="1000">
                  <a:solidFill>
                    <a:schemeClr val="bg1"/>
                  </a:solidFill>
                  <a:latin typeface="游明朝 Demibold" panose="02020600000000000000" pitchFamily="18" charset="-128"/>
                  <a:ea typeface="游明朝 Demibold" panose="02020600000000000000" pitchFamily="18" charset="-128"/>
                </a:rPr>
                <a:t>どちらかといえば、</a:t>
              </a:r>
              <a:endParaRPr lang="en-US" altLang="ja-JP" sz="1000">
                <a:solidFill>
                  <a:schemeClr val="bg1"/>
                </a:solidFill>
                <a:latin typeface="游明朝 Demibold" panose="02020600000000000000" pitchFamily="18" charset="-128"/>
                <a:ea typeface="游明朝 Demibold" panose="02020600000000000000" pitchFamily="18" charset="-128"/>
              </a:endParaRPr>
            </a:p>
            <a:p>
              <a:pPr algn="ctr"/>
              <a:r>
                <a:rPr lang="ja-JP" altLang="en-US" sz="1000">
                  <a:solidFill>
                    <a:schemeClr val="bg1"/>
                  </a:solidFill>
                  <a:latin typeface="游明朝 Demibold" panose="02020600000000000000" pitchFamily="18" charset="-128"/>
                  <a:ea typeface="游明朝 Demibold" panose="02020600000000000000" pitchFamily="18" charset="-128"/>
                </a:rPr>
                <a:t>購入したいと思った</a:t>
              </a:r>
              <a:endParaRPr lang="en-US" altLang="ja-JP" sz="1000">
                <a:solidFill>
                  <a:schemeClr val="bg1"/>
                </a:solidFill>
                <a:latin typeface="游明朝 Demibold" panose="02020600000000000000" pitchFamily="18" charset="-128"/>
                <a:ea typeface="游明朝 Demibold" panose="02020600000000000000" pitchFamily="18" charset="-128"/>
              </a:endParaRPr>
            </a:p>
          </p:txBody>
        </p:sp>
        <p:grpSp>
          <p:nvGrpSpPr>
            <p:cNvPr id="38925" name="グループ化 11">
              <a:extLst>
                <a:ext uri="{FF2B5EF4-FFF2-40B4-BE49-F238E27FC236}">
                  <a16:creationId xmlns:a16="http://schemas.microsoft.com/office/drawing/2014/main" id="{0620E012-D3D4-456D-838A-A204E085C32E}"/>
                </a:ext>
              </a:extLst>
            </p:cNvPr>
            <p:cNvGrpSpPr>
              <a:grpSpLocks/>
            </p:cNvGrpSpPr>
            <p:nvPr/>
          </p:nvGrpSpPr>
          <p:grpSpPr bwMode="auto">
            <a:xfrm>
              <a:off x="1541901" y="1027423"/>
              <a:ext cx="1403130" cy="553863"/>
              <a:chOff x="1214242" y="1068817"/>
              <a:chExt cx="1403130" cy="553863"/>
            </a:xfrm>
          </p:grpSpPr>
          <p:sp>
            <p:nvSpPr>
              <p:cNvPr id="14" name="正方形/長方形 13">
                <a:extLst>
                  <a:ext uri="{FF2B5EF4-FFF2-40B4-BE49-F238E27FC236}">
                    <a16:creationId xmlns:a16="http://schemas.microsoft.com/office/drawing/2014/main" id="{C17AC8E1-B93B-40D2-B515-BBB7B59809A3}"/>
                  </a:ext>
                </a:extLst>
              </p:cNvPr>
              <p:cNvSpPr/>
              <p:nvPr/>
            </p:nvSpPr>
            <p:spPr>
              <a:xfrm>
                <a:off x="1535615" y="1191461"/>
                <a:ext cx="1081088" cy="431800"/>
              </a:xfrm>
              <a:prstGeom prst="rect">
                <a:avLst/>
              </a:prstGeom>
            </p:spPr>
            <p:txBody>
              <a:bodyPr>
                <a:spAutoFit/>
              </a:bodyPr>
              <a:lstStyle/>
              <a:p>
                <a:pPr algn="ctr">
                  <a:defRPr/>
                </a:pPr>
                <a:r>
                  <a:rPr lang="en-US" altLang="ja-JP" sz="2200" b="1" spc="100" dirty="0">
                    <a:solidFill>
                      <a:srgbClr val="2B3A5B"/>
                    </a:solidFill>
                    <a:latin typeface="游明朝 Demibold" panose="02020600000000000000" pitchFamily="18" charset="-128"/>
                    <a:ea typeface="游明朝 Demibold" panose="02020600000000000000" pitchFamily="18" charset="-128"/>
                  </a:rPr>
                  <a:t>81.3</a:t>
                </a:r>
                <a:r>
                  <a:rPr lang="ja-JP" altLang="en-US" b="1" spc="100">
                    <a:solidFill>
                      <a:srgbClr val="2B3A5B"/>
                    </a:solidFill>
                    <a:latin typeface="游明朝 Demibold" panose="02020600000000000000" pitchFamily="18" charset="-128"/>
                    <a:ea typeface="游明朝 Demibold" panose="02020600000000000000" pitchFamily="18" charset="-128"/>
                  </a:rPr>
                  <a:t>%</a:t>
                </a:r>
              </a:p>
            </p:txBody>
          </p:sp>
          <p:sp>
            <p:nvSpPr>
              <p:cNvPr id="38939" name="正方形/長方形 14">
                <a:extLst>
                  <a:ext uri="{FF2B5EF4-FFF2-40B4-BE49-F238E27FC236}">
                    <a16:creationId xmlns:a16="http://schemas.microsoft.com/office/drawing/2014/main" id="{66D71A3D-A0CA-4C13-AE44-7CB07C80ED48}"/>
                  </a:ext>
                </a:extLst>
              </p:cNvPr>
              <p:cNvSpPr>
                <a:spLocks noChangeArrowheads="1"/>
              </p:cNvSpPr>
              <p:nvPr/>
            </p:nvSpPr>
            <p:spPr bwMode="auto">
              <a:xfrm>
                <a:off x="1214940" y="1069223"/>
                <a:ext cx="13747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en-US" altLang="ja-JP" sz="800">
                    <a:solidFill>
                      <a:srgbClr val="2B3A5B"/>
                    </a:solidFill>
                    <a:latin typeface="游明朝 Demibold" panose="02020600000000000000" pitchFamily="18" charset="-128"/>
                    <a:ea typeface="游明朝 Demibold" panose="02020600000000000000" pitchFamily="18" charset="-128"/>
                  </a:rPr>
                  <a:t>TOTAL</a:t>
                </a:r>
                <a:endParaRPr lang="ja-JP" altLang="en-US" sz="800">
                  <a:solidFill>
                    <a:srgbClr val="2B3A5B"/>
                  </a:solidFill>
                  <a:latin typeface="游明朝 Demibold" panose="02020600000000000000" pitchFamily="18" charset="-128"/>
                  <a:ea typeface="游明朝 Demibold" panose="02020600000000000000" pitchFamily="18" charset="-128"/>
                </a:endParaRPr>
              </a:p>
            </p:txBody>
          </p:sp>
        </p:grpSp>
        <p:grpSp>
          <p:nvGrpSpPr>
            <p:cNvPr id="38926" name="グループ化 15">
              <a:extLst>
                <a:ext uri="{FF2B5EF4-FFF2-40B4-BE49-F238E27FC236}">
                  <a16:creationId xmlns:a16="http://schemas.microsoft.com/office/drawing/2014/main" id="{3B6CF484-0DC6-45EB-A843-7534645B3145}"/>
                </a:ext>
              </a:extLst>
            </p:cNvPr>
            <p:cNvGrpSpPr>
              <a:grpSpLocks/>
            </p:cNvGrpSpPr>
            <p:nvPr/>
          </p:nvGrpSpPr>
          <p:grpSpPr bwMode="auto">
            <a:xfrm>
              <a:off x="4427042" y="1029707"/>
              <a:ext cx="1403130" cy="553863"/>
              <a:chOff x="1214242" y="1068817"/>
              <a:chExt cx="1403130" cy="553863"/>
            </a:xfrm>
          </p:grpSpPr>
          <p:sp>
            <p:nvSpPr>
              <p:cNvPr id="17" name="正方形/長方形 16">
                <a:extLst>
                  <a:ext uri="{FF2B5EF4-FFF2-40B4-BE49-F238E27FC236}">
                    <a16:creationId xmlns:a16="http://schemas.microsoft.com/office/drawing/2014/main" id="{E7963256-486A-448C-9C91-0A703E25E05D}"/>
                  </a:ext>
                </a:extLst>
              </p:cNvPr>
              <p:cNvSpPr/>
              <p:nvPr/>
            </p:nvSpPr>
            <p:spPr>
              <a:xfrm>
                <a:off x="1534962" y="1190764"/>
                <a:ext cx="1082675" cy="431800"/>
              </a:xfrm>
              <a:prstGeom prst="rect">
                <a:avLst/>
              </a:prstGeom>
            </p:spPr>
            <p:txBody>
              <a:bodyPr>
                <a:spAutoFit/>
              </a:bodyPr>
              <a:lstStyle/>
              <a:p>
                <a:pPr algn="ctr">
                  <a:defRPr/>
                </a:pPr>
                <a:r>
                  <a:rPr lang="en-US" altLang="ja-JP" sz="2200" b="1" spc="100" dirty="0">
                    <a:solidFill>
                      <a:srgbClr val="2B3A5B"/>
                    </a:solidFill>
                    <a:latin typeface="游明朝 Demibold" panose="02020600000000000000" pitchFamily="18" charset="-128"/>
                    <a:ea typeface="游明朝 Demibold" panose="02020600000000000000" pitchFamily="18" charset="-128"/>
                  </a:rPr>
                  <a:t>77.0</a:t>
                </a:r>
                <a:r>
                  <a:rPr lang="ja-JP" altLang="en-US" b="1" spc="100">
                    <a:solidFill>
                      <a:srgbClr val="2B3A5B"/>
                    </a:solidFill>
                    <a:latin typeface="游明朝 Demibold" panose="02020600000000000000" pitchFamily="18" charset="-128"/>
                    <a:ea typeface="游明朝 Demibold" panose="02020600000000000000" pitchFamily="18" charset="-128"/>
                  </a:rPr>
                  <a:t>%</a:t>
                </a:r>
              </a:p>
            </p:txBody>
          </p:sp>
          <p:sp>
            <p:nvSpPr>
              <p:cNvPr id="38937" name="正方形/長方形 17">
                <a:extLst>
                  <a:ext uri="{FF2B5EF4-FFF2-40B4-BE49-F238E27FC236}">
                    <a16:creationId xmlns:a16="http://schemas.microsoft.com/office/drawing/2014/main" id="{D5CAFDC2-EE0D-4E58-90F7-1C0902068A17}"/>
                  </a:ext>
                </a:extLst>
              </p:cNvPr>
              <p:cNvSpPr>
                <a:spLocks noChangeArrowheads="1"/>
              </p:cNvSpPr>
              <p:nvPr/>
            </p:nvSpPr>
            <p:spPr bwMode="auto">
              <a:xfrm>
                <a:off x="1214287" y="1068527"/>
                <a:ext cx="137636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en-US" altLang="ja-JP" sz="800">
                    <a:solidFill>
                      <a:srgbClr val="2B3A5B"/>
                    </a:solidFill>
                    <a:latin typeface="游明朝 Demibold" panose="02020600000000000000" pitchFamily="18" charset="-128"/>
                    <a:ea typeface="游明朝 Demibold" panose="02020600000000000000" pitchFamily="18" charset="-128"/>
                  </a:rPr>
                  <a:t>TOTAL</a:t>
                </a:r>
                <a:endParaRPr lang="ja-JP" altLang="en-US" sz="800">
                  <a:solidFill>
                    <a:srgbClr val="2B3A5B"/>
                  </a:solidFill>
                  <a:latin typeface="游明朝 Demibold" panose="02020600000000000000" pitchFamily="18" charset="-128"/>
                  <a:ea typeface="游明朝 Demibold" panose="02020600000000000000" pitchFamily="18" charset="-128"/>
                </a:endParaRPr>
              </a:p>
            </p:txBody>
          </p:sp>
        </p:grpSp>
        <p:grpSp>
          <p:nvGrpSpPr>
            <p:cNvPr id="38927" name="グループ化 18">
              <a:extLst>
                <a:ext uri="{FF2B5EF4-FFF2-40B4-BE49-F238E27FC236}">
                  <a16:creationId xmlns:a16="http://schemas.microsoft.com/office/drawing/2014/main" id="{0201AB8D-72AE-4F38-A9AA-B7A6EE3AE93A}"/>
                </a:ext>
              </a:extLst>
            </p:cNvPr>
            <p:cNvGrpSpPr>
              <a:grpSpLocks/>
            </p:cNvGrpSpPr>
            <p:nvPr/>
          </p:nvGrpSpPr>
          <p:grpSpPr bwMode="auto">
            <a:xfrm>
              <a:off x="7352130" y="1027423"/>
              <a:ext cx="1403130" cy="553863"/>
              <a:chOff x="1214242" y="1068817"/>
              <a:chExt cx="1403130" cy="553863"/>
            </a:xfrm>
          </p:grpSpPr>
          <p:sp>
            <p:nvSpPr>
              <p:cNvPr id="20" name="正方形/長方形 19">
                <a:extLst>
                  <a:ext uri="{FF2B5EF4-FFF2-40B4-BE49-F238E27FC236}">
                    <a16:creationId xmlns:a16="http://schemas.microsoft.com/office/drawing/2014/main" id="{EC5860C3-9D12-4D26-8A8C-743A8EA7F104}"/>
                  </a:ext>
                </a:extLst>
              </p:cNvPr>
              <p:cNvSpPr/>
              <p:nvPr/>
            </p:nvSpPr>
            <p:spPr>
              <a:xfrm>
                <a:off x="1535636" y="1191461"/>
                <a:ext cx="1081088" cy="431800"/>
              </a:xfrm>
              <a:prstGeom prst="rect">
                <a:avLst/>
              </a:prstGeom>
            </p:spPr>
            <p:txBody>
              <a:bodyPr>
                <a:spAutoFit/>
              </a:bodyPr>
              <a:lstStyle/>
              <a:p>
                <a:pPr algn="ctr">
                  <a:defRPr/>
                </a:pPr>
                <a:r>
                  <a:rPr lang="en-US" altLang="ja-JP" sz="2200" b="1" spc="100" dirty="0">
                    <a:solidFill>
                      <a:srgbClr val="2B3A5B"/>
                    </a:solidFill>
                    <a:latin typeface="游明朝 Demibold" panose="02020600000000000000" pitchFamily="18" charset="-128"/>
                    <a:ea typeface="游明朝 Demibold" panose="02020600000000000000" pitchFamily="18" charset="-128"/>
                  </a:rPr>
                  <a:t>75.1</a:t>
                </a:r>
                <a:r>
                  <a:rPr lang="ja-JP" altLang="en-US" b="1" spc="100">
                    <a:solidFill>
                      <a:srgbClr val="2B3A5B"/>
                    </a:solidFill>
                    <a:latin typeface="游明朝 Demibold" panose="02020600000000000000" pitchFamily="18" charset="-128"/>
                    <a:ea typeface="游明朝 Demibold" panose="02020600000000000000" pitchFamily="18" charset="-128"/>
                  </a:rPr>
                  <a:t>%</a:t>
                </a:r>
              </a:p>
            </p:txBody>
          </p:sp>
          <p:sp>
            <p:nvSpPr>
              <p:cNvPr id="38935" name="正方形/長方形 20">
                <a:extLst>
                  <a:ext uri="{FF2B5EF4-FFF2-40B4-BE49-F238E27FC236}">
                    <a16:creationId xmlns:a16="http://schemas.microsoft.com/office/drawing/2014/main" id="{F67B3531-902C-49A5-8047-47060B8AEA52}"/>
                  </a:ext>
                </a:extLst>
              </p:cNvPr>
              <p:cNvSpPr>
                <a:spLocks noChangeArrowheads="1"/>
              </p:cNvSpPr>
              <p:nvPr/>
            </p:nvSpPr>
            <p:spPr bwMode="auto">
              <a:xfrm>
                <a:off x="1214961" y="1069223"/>
                <a:ext cx="13747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en-US" altLang="ja-JP" sz="800">
                    <a:solidFill>
                      <a:srgbClr val="2B3A5B"/>
                    </a:solidFill>
                    <a:latin typeface="游明朝 Demibold" panose="02020600000000000000" pitchFamily="18" charset="-128"/>
                    <a:ea typeface="游明朝 Demibold" panose="02020600000000000000" pitchFamily="18" charset="-128"/>
                  </a:rPr>
                  <a:t>TOTAL</a:t>
                </a:r>
                <a:endParaRPr lang="ja-JP" altLang="en-US" sz="800">
                  <a:solidFill>
                    <a:srgbClr val="2B3A5B"/>
                  </a:solidFill>
                  <a:latin typeface="游明朝 Demibold" panose="02020600000000000000" pitchFamily="18" charset="-128"/>
                  <a:ea typeface="游明朝 Demibold" panose="02020600000000000000" pitchFamily="18" charset="-128"/>
                </a:endParaRPr>
              </a:p>
            </p:txBody>
          </p:sp>
        </p:grpSp>
        <p:sp>
          <p:nvSpPr>
            <p:cNvPr id="22" name="正方形/長方形 21">
              <a:extLst>
                <a:ext uri="{FF2B5EF4-FFF2-40B4-BE49-F238E27FC236}">
                  <a16:creationId xmlns:a16="http://schemas.microsoft.com/office/drawing/2014/main" id="{C7BAEFF3-0E98-4DDC-A5E8-004DC78EAEC1}"/>
                </a:ext>
              </a:extLst>
            </p:cNvPr>
            <p:cNvSpPr/>
            <p:nvPr/>
          </p:nvSpPr>
          <p:spPr>
            <a:xfrm>
              <a:off x="1842637" y="2315292"/>
              <a:ext cx="1081087" cy="430212"/>
            </a:xfrm>
            <a:prstGeom prst="rect">
              <a:avLst/>
            </a:prstGeom>
          </p:spPr>
          <p:txBody>
            <a:bodyPr>
              <a:spAutoFit/>
            </a:bodyPr>
            <a:lstStyle/>
            <a:p>
              <a:pPr algn="ctr">
                <a:defRPr/>
              </a:pPr>
              <a:r>
                <a:rPr lang="en-US" altLang="ja-JP" sz="2200" b="1" spc="100" dirty="0">
                  <a:solidFill>
                    <a:schemeClr val="bg1"/>
                  </a:solidFill>
                  <a:latin typeface="游明朝 Demibold" panose="02020600000000000000" pitchFamily="18" charset="-128"/>
                  <a:ea typeface="游明朝 Demibold" panose="02020600000000000000" pitchFamily="18" charset="-128"/>
                </a:rPr>
                <a:t>53.2</a:t>
              </a:r>
              <a:r>
                <a:rPr lang="ja-JP" altLang="en-US" b="1" spc="100">
                  <a:solidFill>
                    <a:schemeClr val="bg1"/>
                  </a:solidFill>
                  <a:latin typeface="游明朝 Demibold" panose="02020600000000000000" pitchFamily="18" charset="-128"/>
                  <a:ea typeface="游明朝 Demibold" panose="02020600000000000000" pitchFamily="18" charset="-128"/>
                </a:rPr>
                <a:t>%</a:t>
              </a:r>
            </a:p>
          </p:txBody>
        </p:sp>
        <p:sp>
          <p:nvSpPr>
            <p:cNvPr id="23" name="正方形/長方形 22">
              <a:extLst>
                <a:ext uri="{FF2B5EF4-FFF2-40B4-BE49-F238E27FC236}">
                  <a16:creationId xmlns:a16="http://schemas.microsoft.com/office/drawing/2014/main" id="{EBF6F26A-992F-43AE-843C-C125173FDC41}"/>
                </a:ext>
              </a:extLst>
            </p:cNvPr>
            <p:cNvSpPr/>
            <p:nvPr/>
          </p:nvSpPr>
          <p:spPr>
            <a:xfrm>
              <a:off x="1842637" y="3791667"/>
              <a:ext cx="1081087" cy="431800"/>
            </a:xfrm>
            <a:prstGeom prst="rect">
              <a:avLst/>
            </a:prstGeom>
          </p:spPr>
          <p:txBody>
            <a:bodyPr>
              <a:spAutoFit/>
            </a:bodyPr>
            <a:lstStyle/>
            <a:p>
              <a:pPr algn="ctr">
                <a:defRPr/>
              </a:pPr>
              <a:r>
                <a:rPr lang="en-US" altLang="ja-JP" sz="2200" b="1" spc="100" dirty="0">
                  <a:solidFill>
                    <a:schemeClr val="bg1"/>
                  </a:solidFill>
                  <a:latin typeface="游明朝 Demibold" panose="02020600000000000000" pitchFamily="18" charset="-128"/>
                  <a:ea typeface="游明朝 Demibold" panose="02020600000000000000" pitchFamily="18" charset="-128"/>
                </a:rPr>
                <a:t>28.1</a:t>
              </a:r>
              <a:r>
                <a:rPr lang="ja-JP" altLang="en-US" b="1" spc="100">
                  <a:solidFill>
                    <a:schemeClr val="bg1"/>
                  </a:solidFill>
                  <a:latin typeface="游明朝 Demibold" panose="02020600000000000000" pitchFamily="18" charset="-128"/>
                  <a:ea typeface="游明朝 Demibold" panose="02020600000000000000" pitchFamily="18" charset="-128"/>
                </a:rPr>
                <a:t>%</a:t>
              </a:r>
            </a:p>
          </p:txBody>
        </p:sp>
        <p:sp>
          <p:nvSpPr>
            <p:cNvPr id="24" name="正方形/長方形 23">
              <a:extLst>
                <a:ext uri="{FF2B5EF4-FFF2-40B4-BE49-F238E27FC236}">
                  <a16:creationId xmlns:a16="http://schemas.microsoft.com/office/drawing/2014/main" id="{1CEF5D2F-2CAD-4435-B8D2-78BE0393B586}"/>
                </a:ext>
              </a:extLst>
            </p:cNvPr>
            <p:cNvSpPr/>
            <p:nvPr/>
          </p:nvSpPr>
          <p:spPr>
            <a:xfrm>
              <a:off x="4792212" y="2231154"/>
              <a:ext cx="1082675" cy="430213"/>
            </a:xfrm>
            <a:prstGeom prst="rect">
              <a:avLst/>
            </a:prstGeom>
          </p:spPr>
          <p:txBody>
            <a:bodyPr>
              <a:spAutoFit/>
            </a:bodyPr>
            <a:lstStyle/>
            <a:p>
              <a:pPr algn="ctr">
                <a:defRPr/>
              </a:pPr>
              <a:r>
                <a:rPr lang="en-US" altLang="ja-JP" sz="2200" b="1" spc="100" dirty="0">
                  <a:solidFill>
                    <a:schemeClr val="bg1"/>
                  </a:solidFill>
                  <a:latin typeface="游明朝 Demibold" panose="02020600000000000000" pitchFamily="18" charset="-128"/>
                  <a:ea typeface="游明朝 Demibold" panose="02020600000000000000" pitchFamily="18" charset="-128"/>
                </a:rPr>
                <a:t>35.3</a:t>
              </a:r>
              <a:r>
                <a:rPr lang="ja-JP" altLang="en-US" b="1" spc="100">
                  <a:solidFill>
                    <a:schemeClr val="bg1"/>
                  </a:solidFill>
                  <a:latin typeface="游明朝 Demibold" panose="02020600000000000000" pitchFamily="18" charset="-128"/>
                  <a:ea typeface="游明朝 Demibold" panose="02020600000000000000" pitchFamily="18" charset="-128"/>
                </a:rPr>
                <a:t>%</a:t>
              </a:r>
            </a:p>
          </p:txBody>
        </p:sp>
        <p:sp>
          <p:nvSpPr>
            <p:cNvPr id="25" name="正方形/長方形 24">
              <a:extLst>
                <a:ext uri="{FF2B5EF4-FFF2-40B4-BE49-F238E27FC236}">
                  <a16:creationId xmlns:a16="http://schemas.microsoft.com/office/drawing/2014/main" id="{002C9AF9-AB13-46DD-A818-CCBC5C0984BE}"/>
                </a:ext>
              </a:extLst>
            </p:cNvPr>
            <p:cNvSpPr/>
            <p:nvPr/>
          </p:nvSpPr>
          <p:spPr>
            <a:xfrm>
              <a:off x="4792212" y="3463054"/>
              <a:ext cx="1082675" cy="430213"/>
            </a:xfrm>
            <a:prstGeom prst="rect">
              <a:avLst/>
            </a:prstGeom>
          </p:spPr>
          <p:txBody>
            <a:bodyPr>
              <a:spAutoFit/>
            </a:bodyPr>
            <a:lstStyle/>
            <a:p>
              <a:pPr algn="ctr">
                <a:defRPr/>
              </a:pPr>
              <a:r>
                <a:rPr lang="en-US" altLang="ja-JP" sz="2200" b="1" spc="100" dirty="0">
                  <a:solidFill>
                    <a:schemeClr val="bg1"/>
                  </a:solidFill>
                  <a:latin typeface="游明朝 Demibold" panose="02020600000000000000" pitchFamily="18" charset="-128"/>
                  <a:ea typeface="游明朝 Demibold" panose="02020600000000000000" pitchFamily="18" charset="-128"/>
                </a:rPr>
                <a:t>41.7</a:t>
              </a:r>
              <a:r>
                <a:rPr lang="ja-JP" altLang="en-US" b="1" spc="100">
                  <a:solidFill>
                    <a:schemeClr val="bg1"/>
                  </a:solidFill>
                  <a:latin typeface="游明朝 Demibold" panose="02020600000000000000" pitchFamily="18" charset="-128"/>
                  <a:ea typeface="游明朝 Demibold" panose="02020600000000000000" pitchFamily="18" charset="-128"/>
                </a:rPr>
                <a:t>%</a:t>
              </a:r>
            </a:p>
          </p:txBody>
        </p:sp>
        <p:sp>
          <p:nvSpPr>
            <p:cNvPr id="26" name="正方形/長方形 25">
              <a:extLst>
                <a:ext uri="{FF2B5EF4-FFF2-40B4-BE49-F238E27FC236}">
                  <a16:creationId xmlns:a16="http://schemas.microsoft.com/office/drawing/2014/main" id="{8CACE661-0C95-4429-974B-FF0560C2BEE8}"/>
                </a:ext>
              </a:extLst>
            </p:cNvPr>
            <p:cNvSpPr/>
            <p:nvPr/>
          </p:nvSpPr>
          <p:spPr>
            <a:xfrm>
              <a:off x="7670349" y="2120029"/>
              <a:ext cx="1082675" cy="431800"/>
            </a:xfrm>
            <a:prstGeom prst="rect">
              <a:avLst/>
            </a:prstGeom>
          </p:spPr>
          <p:txBody>
            <a:bodyPr>
              <a:spAutoFit/>
            </a:bodyPr>
            <a:lstStyle/>
            <a:p>
              <a:pPr algn="ctr">
                <a:defRPr/>
              </a:pPr>
              <a:r>
                <a:rPr lang="en-US" altLang="ja-JP" sz="2200" b="1" spc="100" dirty="0">
                  <a:solidFill>
                    <a:schemeClr val="bg1"/>
                  </a:solidFill>
                  <a:latin typeface="游明朝 Demibold" panose="02020600000000000000" pitchFamily="18" charset="-128"/>
                  <a:ea typeface="游明朝 Demibold" panose="02020600000000000000" pitchFamily="18" charset="-128"/>
                </a:rPr>
                <a:t>27.4</a:t>
              </a:r>
              <a:r>
                <a:rPr lang="ja-JP" altLang="en-US" b="1" spc="100">
                  <a:solidFill>
                    <a:schemeClr val="bg1"/>
                  </a:solidFill>
                  <a:latin typeface="游明朝 Demibold" panose="02020600000000000000" pitchFamily="18" charset="-128"/>
                  <a:ea typeface="游明朝 Demibold" panose="02020600000000000000" pitchFamily="18" charset="-128"/>
                </a:rPr>
                <a:t>%</a:t>
              </a:r>
            </a:p>
          </p:txBody>
        </p:sp>
        <p:sp>
          <p:nvSpPr>
            <p:cNvPr id="27" name="正方形/長方形 26">
              <a:extLst>
                <a:ext uri="{FF2B5EF4-FFF2-40B4-BE49-F238E27FC236}">
                  <a16:creationId xmlns:a16="http://schemas.microsoft.com/office/drawing/2014/main" id="{396F2D11-2E92-4457-809A-A35AF60AEEA0}"/>
                </a:ext>
              </a:extLst>
            </p:cNvPr>
            <p:cNvSpPr/>
            <p:nvPr/>
          </p:nvSpPr>
          <p:spPr>
            <a:xfrm>
              <a:off x="7670349" y="3323354"/>
              <a:ext cx="1082675" cy="431800"/>
            </a:xfrm>
            <a:prstGeom prst="rect">
              <a:avLst/>
            </a:prstGeom>
          </p:spPr>
          <p:txBody>
            <a:bodyPr>
              <a:spAutoFit/>
            </a:bodyPr>
            <a:lstStyle/>
            <a:p>
              <a:pPr algn="ctr">
                <a:defRPr/>
              </a:pPr>
              <a:r>
                <a:rPr lang="en-US" altLang="ja-JP" sz="2200" b="1" spc="100" dirty="0">
                  <a:solidFill>
                    <a:schemeClr val="bg1"/>
                  </a:solidFill>
                  <a:latin typeface="游明朝 Demibold" panose="02020600000000000000" pitchFamily="18" charset="-128"/>
                  <a:ea typeface="游明朝 Demibold" panose="02020600000000000000" pitchFamily="18" charset="-128"/>
                </a:rPr>
                <a:t>47.7</a:t>
              </a:r>
              <a:r>
                <a:rPr lang="ja-JP" altLang="en-US" b="1" spc="100">
                  <a:solidFill>
                    <a:schemeClr val="bg1"/>
                  </a:solidFill>
                  <a:latin typeface="游明朝 Demibold" panose="02020600000000000000" pitchFamily="18" charset="-128"/>
                  <a:ea typeface="游明朝 Demibold" panose="02020600000000000000" pitchFamily="18" charset="-128"/>
                </a:rPr>
                <a:t>%</a:t>
              </a:r>
            </a:p>
          </p:txBody>
        </p:sp>
      </p:grpSp>
      <p:sp>
        <p:nvSpPr>
          <p:cNvPr id="30" name="テキスト ボックス 10">
            <a:extLst>
              <a:ext uri="{FF2B5EF4-FFF2-40B4-BE49-F238E27FC236}">
                <a16:creationId xmlns:a16="http://schemas.microsoft.com/office/drawing/2014/main" id="{F3B4DF9A-1CCA-49F1-9025-DCE4A635768B}"/>
              </a:ext>
            </a:extLst>
          </p:cNvPr>
          <p:cNvSpPr txBox="1">
            <a:spLocks noChangeArrowheads="1"/>
          </p:cNvSpPr>
          <p:nvPr/>
        </p:nvSpPr>
        <p:spPr bwMode="auto">
          <a:xfrm>
            <a:off x="471488" y="4954588"/>
            <a:ext cx="9577387" cy="1077912"/>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マクロミルアンケートによるタクシー利用者調査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n=520, 2017</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br>
              <a:rPr lang="ja-JP" altLang="en-US" sz="800">
                <a:solidFill>
                  <a:schemeClr val="tx1">
                    <a:lumMod val="65000"/>
                    <a:lumOff val="35000"/>
                  </a:schemeClr>
                </a:solidFill>
                <a:latin typeface="游明朝" panose="02020400000000000000" pitchFamily="18" charset="-128"/>
                <a:ea typeface="游明朝" panose="02020400000000000000" pitchFamily="18" charset="-128"/>
              </a:rPr>
            </a:b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株式会社</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IRIS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調べ（調査委託先：マクロミル）対象</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一都三県（東京都、神奈川県、千葉県、埼玉県）在住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男女個人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未既婚不問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歳以上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日に日本交通タクシーを利用した者、期間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2017</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26</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〜28</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 手法</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インターネット調査</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「広告到達率」：媒体接触可能者のうち、調査期間中に調査対象広告を「乗車していた日本交通タクシー」で「</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確かに見た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見たような気がする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見たことがない」の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に該当する人の割合。</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「広告関心度」：「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興味・関心がある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どちらかといえば興味・関心がある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どちらかといえば興味・関心がない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興味・関心がない」の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に該当する人の割合。</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「購入意欲喚起度」：広告到達者のうち、調査対象広告について「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購入したいと思った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どちらかといえば購入したいと思った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どちらかといえば購入したくないと思った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購入したくないと思った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広告を見てすでに購入した」の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1.2.5.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に該当する人の割合。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地方主要都市のデータは順次開示予定。</a:t>
            </a:r>
          </a:p>
          <a:p>
            <a:pPr marL="0" indent="0" eaLnBrk="1" hangingPunct="1">
              <a:defRPr/>
            </a:pP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2" name="タイトル 1">
            <a:extLst>
              <a:ext uri="{FF2B5EF4-FFF2-40B4-BE49-F238E27FC236}">
                <a16:creationId xmlns:a16="http://schemas.microsoft.com/office/drawing/2014/main" id="{738E53A0-F305-499D-83F8-A59CB830E613}"/>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ja-JP">
                <a:solidFill>
                  <a:srgbClr val="7F7F7F"/>
                </a:solidFill>
                <a:latin typeface="游明朝" panose="02020400000000000000" pitchFamily="18" charset="-128"/>
                <a:ea typeface="游明朝" panose="02020400000000000000" pitchFamily="18" charset="-128"/>
              </a:rPr>
              <a:t>Tokyo Prime </a:t>
            </a:r>
            <a:r>
              <a:rPr lang="ja-JP" altLang="en-US">
                <a:solidFill>
                  <a:srgbClr val="7F7F7F"/>
                </a:solidFill>
                <a:latin typeface="游明朝" panose="02020400000000000000" pitchFamily="18" charset="-128"/>
                <a:ea typeface="游明朝" panose="02020400000000000000" pitchFamily="18" charset="-128"/>
              </a:rPr>
              <a:t>に接触したユーザに対し、</a:t>
            </a:r>
            <a:r>
              <a:rPr lang="en-US" altLang="ja-JP" dirty="0">
                <a:solidFill>
                  <a:srgbClr val="7F7F7F"/>
                </a:solidFill>
                <a:latin typeface="游明朝" panose="02020400000000000000" pitchFamily="18" charset="-128"/>
                <a:ea typeface="游明朝" panose="02020400000000000000" pitchFamily="18" charset="-128"/>
              </a:rPr>
              <a:t>3</a:t>
            </a:r>
            <a:r>
              <a:rPr lang="ja-JP" altLang="en-US">
                <a:solidFill>
                  <a:srgbClr val="7F7F7F"/>
                </a:solidFill>
                <a:latin typeface="游明朝" panose="02020400000000000000" pitchFamily="18" charset="-128"/>
                <a:ea typeface="游明朝" panose="02020400000000000000" pitchFamily="18" charset="-128"/>
              </a:rPr>
              <a:t>つの観点で効果検証。</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タクシーだからこそ実現できる広告コミュニケーションです。</a:t>
            </a:r>
          </a:p>
        </p:txBody>
      </p:sp>
      <p:sp>
        <p:nvSpPr>
          <p:cNvPr id="3" name="テキスト プレースホルダー 2">
            <a:extLst>
              <a:ext uri="{FF2B5EF4-FFF2-40B4-BE49-F238E27FC236}">
                <a16:creationId xmlns:a16="http://schemas.microsoft.com/office/drawing/2014/main" id="{499AE2AD-935E-4B2D-A588-220F1F482810}"/>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圧倒的なブランディング効果</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図 2" descr="座る, 女性, ストリート, 電話 が含まれている画像&#10;&#10;自動的に生成された説明">
            <a:extLst>
              <a:ext uri="{FF2B5EF4-FFF2-40B4-BE49-F238E27FC236}">
                <a16:creationId xmlns:a16="http://schemas.microsoft.com/office/drawing/2014/main" id="{63868F21-DB27-47A1-B85A-84B254FB73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691813" cy="605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タイトル 5">
            <a:extLst>
              <a:ext uri="{FF2B5EF4-FFF2-40B4-BE49-F238E27FC236}">
                <a16:creationId xmlns:a16="http://schemas.microsoft.com/office/drawing/2014/main" id="{127D00A7-53BE-4C85-B867-D3846931A296}"/>
              </a:ext>
            </a:extLst>
          </p:cNvPr>
          <p:cNvSpPr>
            <a:spLocks noGrp="1" noChangeArrowheads="1"/>
          </p:cNvSpPr>
          <p:nvPr>
            <p:ph type="title"/>
          </p:nvPr>
        </p:nvSpPr>
        <p:spPr bwMode="auto">
          <a:xfrm>
            <a:off x="3971925" y="6611938"/>
            <a:ext cx="6486525"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a:latin typeface="游明朝" panose="02020400000000000000" pitchFamily="18" charset="-128"/>
                <a:ea typeface="游明朝" panose="02020400000000000000" pitchFamily="18" charset="-128"/>
              </a:rPr>
              <a:t>広告メニュー</a:t>
            </a:r>
          </a:p>
        </p:txBody>
      </p:sp>
      <p:grpSp>
        <p:nvGrpSpPr>
          <p:cNvPr id="40964" name="グループ化 3">
            <a:extLst>
              <a:ext uri="{FF2B5EF4-FFF2-40B4-BE49-F238E27FC236}">
                <a16:creationId xmlns:a16="http://schemas.microsoft.com/office/drawing/2014/main" id="{542D4204-EA37-452A-B209-C291566EF20D}"/>
              </a:ext>
            </a:extLst>
          </p:cNvPr>
          <p:cNvGrpSpPr>
            <a:grpSpLocks/>
          </p:cNvGrpSpPr>
          <p:nvPr/>
        </p:nvGrpSpPr>
        <p:grpSpPr bwMode="auto">
          <a:xfrm>
            <a:off x="177800" y="2006600"/>
            <a:ext cx="215900" cy="3451225"/>
            <a:chOff x="122410" y="1831975"/>
            <a:chExt cx="215761" cy="3451227"/>
          </a:xfrm>
        </p:grpSpPr>
        <p:sp>
          <p:nvSpPr>
            <p:cNvPr id="20" name="テキスト ボックス 19">
              <a:extLst>
                <a:ext uri="{FF2B5EF4-FFF2-40B4-BE49-F238E27FC236}">
                  <a16:creationId xmlns:a16="http://schemas.microsoft.com/office/drawing/2014/main" id="{94DD557F-1FD5-40C5-9AE4-608439DC83B7}"/>
                </a:ext>
              </a:extLst>
            </p:cNvPr>
            <p:cNvSpPr txBox="1"/>
            <p:nvPr/>
          </p:nvSpPr>
          <p:spPr>
            <a:xfrm rot="5400000">
              <a:off x="-423760" y="2378145"/>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chemeClr val="bg1"/>
                  </a:solidFill>
                  <a:latin typeface="Trajan Sans Pro Semibold" panose="020E0502050503020301" pitchFamily="34" charset="0"/>
                </a:rPr>
                <a:t>2020.10-2020.12</a:t>
              </a:r>
              <a:endParaRPr kumimoji="1" lang="ja-JP" altLang="en-US" sz="800" b="1" spc="100" dirty="0">
                <a:solidFill>
                  <a:schemeClr val="bg1"/>
                </a:solidFill>
                <a:latin typeface="Trajan Sans Pro Semibold" panose="020E0502050503020301" pitchFamily="34" charset="0"/>
              </a:endParaRPr>
            </a:p>
          </p:txBody>
        </p:sp>
        <p:sp>
          <p:nvSpPr>
            <p:cNvPr id="25" name="テキスト ボックス 24">
              <a:extLst>
                <a:ext uri="{FF2B5EF4-FFF2-40B4-BE49-F238E27FC236}">
                  <a16:creationId xmlns:a16="http://schemas.microsoft.com/office/drawing/2014/main" id="{49D190E2-4667-4781-BF68-8F9DEEC78393}"/>
                </a:ext>
              </a:extLst>
            </p:cNvPr>
            <p:cNvSpPr txBox="1"/>
            <p:nvPr/>
          </p:nvSpPr>
          <p:spPr>
            <a:xfrm rot="5400000">
              <a:off x="-423760" y="35687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chemeClr val="bg1"/>
                  </a:solidFill>
                  <a:latin typeface="Trajan Sans Pro Semibold" panose="020E0502050503020301" pitchFamily="34" charset="0"/>
                </a:rPr>
                <a:t>TOKYO PRIME</a:t>
              </a:r>
              <a:endParaRPr kumimoji="1" lang="ja-JP" altLang="en-US" sz="800" b="1" spc="100">
                <a:solidFill>
                  <a:schemeClr val="bg1"/>
                </a:solidFill>
                <a:latin typeface="Trajan Sans Pro Semibold" panose="020E0502050503020301" pitchFamily="34" charset="0"/>
              </a:endParaRPr>
            </a:p>
          </p:txBody>
        </p:sp>
        <p:sp>
          <p:nvSpPr>
            <p:cNvPr id="26" name="テキスト ボックス 25">
              <a:extLst>
                <a:ext uri="{FF2B5EF4-FFF2-40B4-BE49-F238E27FC236}">
                  <a16:creationId xmlns:a16="http://schemas.microsoft.com/office/drawing/2014/main" id="{684162F6-1274-419F-86EF-20D805A9708B}"/>
                </a:ext>
              </a:extLst>
            </p:cNvPr>
            <p:cNvSpPr txBox="1"/>
            <p:nvPr/>
          </p:nvSpPr>
          <p:spPr>
            <a:xfrm rot="5400000">
              <a:off x="-423760" y="45212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chemeClr val="bg1"/>
                  </a:solidFill>
                  <a:latin typeface="Trajan Sans Pro Semibold" panose="020E0502050503020301" pitchFamily="34" charset="0"/>
                </a:rPr>
                <a:t>IRIS INC.</a:t>
              </a:r>
              <a:endParaRPr kumimoji="1" lang="ja-JP" altLang="en-US" sz="800" b="1" spc="100">
                <a:solidFill>
                  <a:schemeClr val="bg1"/>
                </a:solidFill>
                <a:latin typeface="Trajan Sans Pro Semibold" panose="020E0502050503020301" pitchFamily="34" charset="0"/>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図 8">
            <a:extLst>
              <a:ext uri="{FF2B5EF4-FFF2-40B4-BE49-F238E27FC236}">
                <a16:creationId xmlns:a16="http://schemas.microsoft.com/office/drawing/2014/main" id="{FDD579F9-8EDA-4752-A324-FA7C2C6BBC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213" y="650875"/>
            <a:ext cx="9605962" cy="259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正方形/長方形 4">
            <a:extLst>
              <a:ext uri="{FF2B5EF4-FFF2-40B4-BE49-F238E27FC236}">
                <a16:creationId xmlns:a16="http://schemas.microsoft.com/office/drawing/2014/main" id="{472D20D1-8DD6-4B9B-8FB1-8F523E08FFE9}"/>
              </a:ext>
            </a:extLst>
          </p:cNvPr>
          <p:cNvSpPr/>
          <p:nvPr/>
        </p:nvSpPr>
        <p:spPr>
          <a:xfrm>
            <a:off x="549275" y="3560763"/>
            <a:ext cx="9585325" cy="584200"/>
          </a:xfrm>
          <a:prstGeom prst="rect">
            <a:avLst/>
          </a:prstGeom>
          <a:solidFill>
            <a:srgbClr val="8A8B8A"/>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sp>
        <p:nvSpPr>
          <p:cNvPr id="50179" name="テキスト ボックス 10">
            <a:extLst>
              <a:ext uri="{FF2B5EF4-FFF2-40B4-BE49-F238E27FC236}">
                <a16:creationId xmlns:a16="http://schemas.microsoft.com/office/drawing/2014/main" id="{95966F38-9F8E-43FC-BAB4-104A2CB5866D}"/>
              </a:ext>
            </a:extLst>
          </p:cNvPr>
          <p:cNvSpPr txBox="1">
            <a:spLocks noChangeArrowheads="1"/>
          </p:cNvSpPr>
          <p:nvPr/>
        </p:nvSpPr>
        <p:spPr bwMode="auto">
          <a:xfrm>
            <a:off x="479425" y="4835525"/>
            <a:ext cx="9655175" cy="1200150"/>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タクシー乗車後、料金メーターと連動して広告が表示され始めます。</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乗車後冒頭には、シートベルト着用を促す文言が表示されます。</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オーディエンスはいつでも「画面</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OFF</a:t>
            </a:r>
            <a:r>
              <a:rPr lang="ja-JP" altLang="en"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ボタンをタップすることで画面を消すことが可能です。再び画面をタップしない限り次の乗車まで広告が表示されなくなります。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HALF</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メニュー 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25,000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台あたりのエリア内訳は、東京都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9,500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台、地方主要都市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15,500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台、エリアとタクシー会社に偏りが出ないよう制御して配信されます。</a:t>
            </a: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Premium Video Ads</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Collaboration Video Ads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乗車につき</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回のみ表示となります。</a:t>
            </a: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Branded Contents</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Area Ads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乗車あたり複数回表示されます。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Collaboration Video Ads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の掲載記事を広告主の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Branded Contents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へ任意に変更することができます。</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表示する広告がなく、空き枠となった場合には、タクシー会社の自社広告</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静止画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動画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が掲載されます。</a:t>
            </a:r>
          </a:p>
          <a:p>
            <a:pPr eaLnBrk="1" hangingPunct="1">
              <a:buFont typeface=".LucidaGrandeUI"/>
              <a:buChar char="※"/>
              <a:defRPr/>
            </a:pPr>
            <a:endParaRPr lang="ja-JP" altLang="en-US" sz="8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43013" name="テキスト ボックス 11">
            <a:extLst>
              <a:ext uri="{FF2B5EF4-FFF2-40B4-BE49-F238E27FC236}">
                <a16:creationId xmlns:a16="http://schemas.microsoft.com/office/drawing/2014/main" id="{8B9E457C-DD8A-47F6-922D-45EF5708BED5}"/>
              </a:ext>
            </a:extLst>
          </p:cNvPr>
          <p:cNvSpPr txBox="1">
            <a:spLocks noChangeArrowheads="1"/>
          </p:cNvSpPr>
          <p:nvPr/>
        </p:nvSpPr>
        <p:spPr bwMode="auto">
          <a:xfrm>
            <a:off x="703263" y="3679825"/>
            <a:ext cx="9126537"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200">
                <a:solidFill>
                  <a:schemeClr val="bg1"/>
                </a:solidFill>
                <a:latin typeface="游明朝" panose="02020400000000000000" pitchFamily="18" charset="-128"/>
                <a:ea typeface="游明朝" panose="02020400000000000000" pitchFamily="18" charset="-128"/>
              </a:rPr>
              <a:t>1</a:t>
            </a:r>
            <a:r>
              <a:rPr lang="ja-JP" altLang="en-US" sz="1200">
                <a:solidFill>
                  <a:schemeClr val="bg1"/>
                </a:solidFill>
                <a:latin typeface="游明朝" panose="02020400000000000000" pitchFamily="18" charset="-128"/>
                <a:ea typeface="游明朝" panose="02020400000000000000" pitchFamily="18" charset="-128"/>
              </a:rPr>
              <a:t>週間あたり</a:t>
            </a:r>
            <a:r>
              <a:rPr lang="en-US" altLang="ja-JP" sz="1200">
                <a:solidFill>
                  <a:schemeClr val="bg1"/>
                </a:solidFill>
                <a:latin typeface="游明朝" panose="02020400000000000000" pitchFamily="18" charset="-128"/>
                <a:ea typeface="游明朝" panose="02020400000000000000" pitchFamily="18" charset="-128"/>
              </a:rPr>
              <a:t>2</a:t>
            </a:r>
            <a:r>
              <a:rPr lang="ja-JP" altLang="en-US" sz="1200">
                <a:solidFill>
                  <a:schemeClr val="bg1"/>
                </a:solidFill>
                <a:latin typeface="游明朝" panose="02020400000000000000" pitchFamily="18" charset="-128"/>
                <a:ea typeface="游明朝" panose="02020400000000000000" pitchFamily="18" charset="-128"/>
              </a:rPr>
              <a:t>枠購入することで、全台</a:t>
            </a:r>
            <a:r>
              <a:rPr lang="en-US" altLang="ja-JP" sz="1200">
                <a:solidFill>
                  <a:schemeClr val="bg1"/>
                </a:solidFill>
                <a:latin typeface="游明朝" panose="02020400000000000000" pitchFamily="18" charset="-128"/>
                <a:ea typeface="游明朝" panose="02020400000000000000" pitchFamily="18" charset="-128"/>
              </a:rPr>
              <a:t>(50,000</a:t>
            </a:r>
            <a:r>
              <a:rPr lang="ja-JP" altLang="en-US" sz="1200">
                <a:solidFill>
                  <a:schemeClr val="bg1"/>
                </a:solidFill>
                <a:latin typeface="游明朝" panose="02020400000000000000" pitchFamily="18" charset="-128"/>
                <a:ea typeface="游明朝" panose="02020400000000000000" pitchFamily="18" charset="-128"/>
              </a:rPr>
              <a:t>台</a:t>
            </a:r>
            <a:r>
              <a:rPr lang="en-US" altLang="ja-JP" sz="1200">
                <a:solidFill>
                  <a:schemeClr val="bg1"/>
                </a:solidFill>
                <a:latin typeface="游明朝" panose="02020400000000000000" pitchFamily="18" charset="-128"/>
                <a:ea typeface="游明朝" panose="02020400000000000000" pitchFamily="18" charset="-128"/>
              </a:rPr>
              <a:t>)</a:t>
            </a:r>
            <a:r>
              <a:rPr lang="ja-JP" altLang="en-US" sz="1200">
                <a:solidFill>
                  <a:schemeClr val="bg1"/>
                </a:solidFill>
                <a:latin typeface="游明朝" panose="02020400000000000000" pitchFamily="18" charset="-128"/>
                <a:ea typeface="游明朝" panose="02020400000000000000" pitchFamily="18" charset="-128"/>
              </a:rPr>
              <a:t>に掲載することも可能です。</a:t>
            </a:r>
          </a:p>
        </p:txBody>
      </p:sp>
      <p:sp>
        <p:nvSpPr>
          <p:cNvPr id="43014" name="正方形/長方形 2">
            <a:extLst>
              <a:ext uri="{FF2B5EF4-FFF2-40B4-BE49-F238E27FC236}">
                <a16:creationId xmlns:a16="http://schemas.microsoft.com/office/drawing/2014/main" id="{5AE25791-CF8C-465A-BF52-365F4BF3A6F6}"/>
              </a:ext>
            </a:extLst>
          </p:cNvPr>
          <p:cNvSpPr>
            <a:spLocks noChangeArrowheads="1"/>
          </p:cNvSpPr>
          <p:nvPr/>
        </p:nvSpPr>
        <p:spPr bwMode="auto">
          <a:xfrm>
            <a:off x="315913" y="2841625"/>
            <a:ext cx="13335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300">
                <a:solidFill>
                  <a:schemeClr val="bg1"/>
                </a:solidFill>
                <a:latin typeface="游明朝" panose="02020400000000000000" pitchFamily="18" charset="-128"/>
                <a:ea typeface="游明朝" panose="02020400000000000000" pitchFamily="18" charset="-128"/>
              </a:rPr>
              <a:t>　</a:t>
            </a:r>
            <a:r>
              <a:rPr lang="en-US" altLang="ja-JP" sz="1300">
                <a:solidFill>
                  <a:schemeClr val="bg1"/>
                </a:solidFill>
                <a:latin typeface="游明朝" panose="02020400000000000000" pitchFamily="18" charset="-128"/>
                <a:ea typeface="游明朝" panose="02020400000000000000" pitchFamily="18" charset="-128"/>
              </a:rPr>
              <a:t>25,000</a:t>
            </a:r>
            <a:r>
              <a:rPr lang="ja-JP" altLang="en-US" sz="1300">
                <a:solidFill>
                  <a:schemeClr val="bg1"/>
                </a:solidFill>
                <a:latin typeface="游明朝" panose="02020400000000000000" pitchFamily="18" charset="-128"/>
                <a:ea typeface="游明朝" panose="02020400000000000000" pitchFamily="18" charset="-128"/>
              </a:rPr>
              <a:t>台</a:t>
            </a:r>
            <a:endParaRPr lang="ja-JP" altLang="en-US" sz="1300">
              <a:solidFill>
                <a:schemeClr val="bg1"/>
              </a:solidFill>
            </a:endParaRPr>
          </a:p>
        </p:txBody>
      </p:sp>
      <p:cxnSp>
        <p:nvCxnSpPr>
          <p:cNvPr id="15" name="直線矢印コネクタ 14">
            <a:extLst>
              <a:ext uri="{FF2B5EF4-FFF2-40B4-BE49-F238E27FC236}">
                <a16:creationId xmlns:a16="http://schemas.microsoft.com/office/drawing/2014/main" id="{11EBFDE5-143E-4E4F-9ADC-81DBD1E53B0B}"/>
              </a:ext>
            </a:extLst>
          </p:cNvPr>
          <p:cNvCxnSpPr>
            <a:cxnSpLocks/>
          </p:cNvCxnSpPr>
          <p:nvPr/>
        </p:nvCxnSpPr>
        <p:spPr>
          <a:xfrm flipV="1">
            <a:off x="1030288" y="3149600"/>
            <a:ext cx="0" cy="496888"/>
          </a:xfrm>
          <a:prstGeom prst="straightConnector1">
            <a:avLst/>
          </a:prstGeom>
          <a:ln w="31750">
            <a:solidFill>
              <a:srgbClr val="0A1239"/>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3" name="タイトル 2">
            <a:extLst>
              <a:ext uri="{FF2B5EF4-FFF2-40B4-BE49-F238E27FC236}">
                <a16:creationId xmlns:a16="http://schemas.microsoft.com/office/drawing/2014/main" id="{2F9BFA2F-B8C8-435D-ABF8-5223FE309DF8}"/>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平均</a:t>
            </a:r>
            <a:r>
              <a:rPr lang="en-US" altLang="ja-JP" dirty="0">
                <a:solidFill>
                  <a:srgbClr val="7F7F7F"/>
                </a:solidFill>
                <a:latin typeface="游明朝" panose="02020400000000000000" pitchFamily="18" charset="-128"/>
                <a:ea typeface="游明朝" panose="02020400000000000000" pitchFamily="18" charset="-128"/>
              </a:rPr>
              <a:t>18</a:t>
            </a:r>
            <a:r>
              <a:rPr lang="ja-JP" altLang="en-US">
                <a:solidFill>
                  <a:srgbClr val="7F7F7F"/>
                </a:solidFill>
                <a:latin typeface="游明朝" panose="02020400000000000000" pitchFamily="18" charset="-128"/>
                <a:ea typeface="游明朝" panose="02020400000000000000" pitchFamily="18" charset="-128"/>
              </a:rPr>
              <a:t>分間のタクシー乗車時間のなかで、一連の流れに沿って広告枠が構成されています。</a:t>
            </a:r>
          </a:p>
        </p:txBody>
      </p:sp>
      <p:sp>
        <p:nvSpPr>
          <p:cNvPr id="4" name="テキスト プレースホルダー 3">
            <a:extLst>
              <a:ext uri="{FF2B5EF4-FFF2-40B4-BE49-F238E27FC236}">
                <a16:creationId xmlns:a16="http://schemas.microsoft.com/office/drawing/2014/main" id="{AC4AA414-27C5-451B-83D9-ACD5077421A0}"/>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広告枠の構成</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テキスト プレースホルダー 2">
            <a:extLst>
              <a:ext uri="{FF2B5EF4-FFF2-40B4-BE49-F238E27FC236}">
                <a16:creationId xmlns:a16="http://schemas.microsoft.com/office/drawing/2014/main" id="{ECDF032A-D3FF-4062-B027-0D28BCDCF71E}"/>
              </a:ext>
            </a:extLst>
          </p:cNvPr>
          <p:cNvSpPr txBox="1">
            <a:spLocks noChangeArrowheads="1"/>
          </p:cNvSpPr>
          <p:nvPr/>
        </p:nvSpPr>
        <p:spPr bwMode="auto">
          <a:xfrm>
            <a:off x="795338" y="471488"/>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panose="02020400000000000000" pitchFamily="18" charset="-128"/>
                <a:ea typeface="游明朝" panose="02020400000000000000" pitchFamily="18" charset="-128"/>
              </a:rPr>
              <a:t>販売開始にあたって</a:t>
            </a:r>
          </a:p>
        </p:txBody>
      </p:sp>
      <p:sp>
        <p:nvSpPr>
          <p:cNvPr id="11" name="직사각형 10">
            <a:extLst>
              <a:ext uri="{FF2B5EF4-FFF2-40B4-BE49-F238E27FC236}">
                <a16:creationId xmlns:a16="http://schemas.microsoft.com/office/drawing/2014/main" id="{7EC21A36-524E-4CB7-8B10-5270552CFFAB}"/>
              </a:ext>
            </a:extLst>
          </p:cNvPr>
          <p:cNvSpPr/>
          <p:nvPr/>
        </p:nvSpPr>
        <p:spPr>
          <a:xfrm>
            <a:off x="7115175" y="912813"/>
            <a:ext cx="3032125" cy="5718175"/>
          </a:xfrm>
          <a:prstGeom prst="rect">
            <a:avLst/>
          </a:prstGeom>
          <a:solidFill>
            <a:srgbClr val="F5F3F0"/>
          </a:solidFill>
          <a:ln w="6350">
            <a:solidFill>
              <a:srgbClr val="8A8B8A"/>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latin typeface="游明朝" panose="02020400000000000000" pitchFamily="18" charset="-128"/>
            </a:endParaRPr>
          </a:p>
        </p:txBody>
      </p:sp>
      <p:sp>
        <p:nvSpPr>
          <p:cNvPr id="9" name="テキスト ボックス 9">
            <a:extLst>
              <a:ext uri="{FF2B5EF4-FFF2-40B4-BE49-F238E27FC236}">
                <a16:creationId xmlns:a16="http://schemas.microsoft.com/office/drawing/2014/main" id="{26EE22E9-0D2C-4C7D-8719-A4143CB337B9}"/>
              </a:ext>
            </a:extLst>
          </p:cNvPr>
          <p:cNvSpPr txBox="1"/>
          <p:nvPr/>
        </p:nvSpPr>
        <p:spPr>
          <a:xfrm>
            <a:off x="7158038" y="971550"/>
            <a:ext cx="2992437" cy="5638800"/>
          </a:xfrm>
          <a:prstGeom prst="rect">
            <a:avLst/>
          </a:prstGeom>
          <a:noFill/>
        </p:spPr>
        <p:txBody>
          <a:bodyPr>
            <a:spAutoFit/>
          </a:bodyPr>
          <a:lstStyle/>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エントリーフォーマット</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TO</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当社営業担当者</a:t>
            </a:r>
            <a:b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b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CC</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entry@tokyo-prime.jp</a:t>
            </a: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件名：</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エントリー</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広告主</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告知内容</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Tokyo Prime</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：月</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日</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月</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日</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お申込案件（第</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希望）</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・代理店名：</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・広告主名：</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・告知</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URL(</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出稿予定</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URL</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全て</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・告知内容：</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・掲載期間：</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・メニュー名：</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・保証形態：</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・課金形態：</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・表示単価：</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・申込金額（グロス・税別）：</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・申込金額（ネット・税別）：</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備考：</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お申込案件（第</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希望）</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・代理店名：</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・広告主名：</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・告知</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URL(</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出稿予定</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URL</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全て</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・告知内容：</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・掲載期間：</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・メニュー名：</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・保証形態：</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・課金形態：</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・表示単価：</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・申込金額（グロス・税別）：</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・申込金額（ネット・税別）：</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備考：</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p:txBody>
      </p:sp>
      <p:sp>
        <p:nvSpPr>
          <p:cNvPr id="14" name="テキスト ボックス 9">
            <a:extLst>
              <a:ext uri="{FF2B5EF4-FFF2-40B4-BE49-F238E27FC236}">
                <a16:creationId xmlns:a16="http://schemas.microsoft.com/office/drawing/2014/main" id="{9CB72DDD-B671-4DE0-8F33-FE0D60646342}"/>
              </a:ext>
            </a:extLst>
          </p:cNvPr>
          <p:cNvSpPr txBox="1"/>
          <p:nvPr/>
        </p:nvSpPr>
        <p:spPr>
          <a:xfrm>
            <a:off x="490538" y="1228725"/>
            <a:ext cx="3070225" cy="1108075"/>
          </a:xfrm>
          <a:prstGeom prst="rect">
            <a:avLst/>
          </a:prstGeom>
          <a:noFill/>
        </p:spPr>
        <p:txBody>
          <a:bodyPr>
            <a:spAutoFit/>
          </a:bodyPr>
          <a:lstStyle/>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第</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希望までのエントリーを承ります</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右記エントリーフォーマットに即してご連絡ください</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初回申込のお取引先は掲載素材の事前考査を必須とさせていただきます</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13332" name="テキスト ボックス 9">
            <a:extLst>
              <a:ext uri="{FF2B5EF4-FFF2-40B4-BE49-F238E27FC236}">
                <a16:creationId xmlns:a16="http://schemas.microsoft.com/office/drawing/2014/main" id="{CC8D4BA1-F1D9-422A-BC5A-03C7ED5ABD03}"/>
              </a:ext>
            </a:extLst>
          </p:cNvPr>
          <p:cNvSpPr txBox="1">
            <a:spLocks noChangeArrowheads="1"/>
          </p:cNvSpPr>
          <p:nvPr/>
        </p:nvSpPr>
        <p:spPr bwMode="auto">
          <a:xfrm>
            <a:off x="4381500" y="4832350"/>
            <a:ext cx="2260600" cy="260350"/>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lnSpc>
                <a:spcPct val="150000"/>
              </a:lnSpc>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空き枠が出た場合／先着順</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p:txBody>
      </p:sp>
      <p:grpSp>
        <p:nvGrpSpPr>
          <p:cNvPr id="9223" name="グループ化 6">
            <a:extLst>
              <a:ext uri="{FF2B5EF4-FFF2-40B4-BE49-F238E27FC236}">
                <a16:creationId xmlns:a16="http://schemas.microsoft.com/office/drawing/2014/main" id="{A69CA2AB-6376-445A-91F0-FE8E7FFE5C7D}"/>
              </a:ext>
            </a:extLst>
          </p:cNvPr>
          <p:cNvGrpSpPr>
            <a:grpSpLocks/>
          </p:cNvGrpSpPr>
          <p:nvPr/>
        </p:nvGrpSpPr>
        <p:grpSpPr bwMode="auto">
          <a:xfrm>
            <a:off x="925513" y="5894388"/>
            <a:ext cx="6202362" cy="403225"/>
            <a:chOff x="1155700" y="6487630"/>
            <a:chExt cx="6202283" cy="404341"/>
          </a:xfrm>
        </p:grpSpPr>
        <p:sp>
          <p:nvSpPr>
            <p:cNvPr id="9247" name="テキスト ボックス 9">
              <a:extLst>
                <a:ext uri="{FF2B5EF4-FFF2-40B4-BE49-F238E27FC236}">
                  <a16:creationId xmlns:a16="http://schemas.microsoft.com/office/drawing/2014/main" id="{295E7058-BD06-42D1-92B6-11A267782DD3}"/>
                </a:ext>
              </a:extLst>
            </p:cNvPr>
            <p:cNvSpPr txBox="1">
              <a:spLocks noChangeArrowheads="1"/>
            </p:cNvSpPr>
            <p:nvPr/>
          </p:nvSpPr>
          <p:spPr bwMode="auto">
            <a:xfrm>
              <a:off x="1155700" y="6487630"/>
              <a:ext cx="3070186" cy="404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a:solidFill>
                    <a:srgbClr val="595959"/>
                  </a:solidFill>
                  <a:latin typeface="游明朝" panose="02020400000000000000" pitchFamily="18" charset="-128"/>
                  <a:ea typeface="游明朝" panose="02020400000000000000" pitchFamily="18" charset="-128"/>
                </a:rPr>
                <a:t>2020</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a:solidFill>
                    <a:srgbClr val="595959"/>
                  </a:solidFill>
                  <a:latin typeface="游明朝" panose="02020400000000000000" pitchFamily="18" charset="-128"/>
                  <a:ea typeface="游明朝" panose="02020400000000000000" pitchFamily="18" charset="-128"/>
                </a:rPr>
                <a:t>8</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a:solidFill>
                    <a:srgbClr val="595959"/>
                  </a:solidFill>
                  <a:latin typeface="游明朝" panose="02020400000000000000" pitchFamily="18" charset="-128"/>
                  <a:ea typeface="游明朝" panose="02020400000000000000" pitchFamily="18" charset="-128"/>
                </a:rPr>
                <a:t>31</a:t>
              </a:r>
              <a:r>
                <a:rPr lang="ja-JP" altLang="en-US" sz="1500" b="1">
                  <a:solidFill>
                    <a:srgbClr val="595959"/>
                  </a:solidFill>
                  <a:latin typeface="游明朝" panose="02020400000000000000" pitchFamily="18" charset="-128"/>
                  <a:ea typeface="游明朝" panose="02020400000000000000" pitchFamily="18" charset="-128"/>
                </a:rPr>
                <a:t>日（月）</a:t>
              </a:r>
              <a:r>
                <a:rPr lang="en-US" altLang="ja-JP" sz="1500" b="1">
                  <a:solidFill>
                    <a:srgbClr val="595959"/>
                  </a:solidFill>
                  <a:latin typeface="游明朝" panose="02020400000000000000" pitchFamily="18" charset="-128"/>
                  <a:ea typeface="游明朝" panose="02020400000000000000" pitchFamily="18" charset="-128"/>
                </a:rPr>
                <a:t>17</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a:t>
              </a:r>
              <a:endParaRPr lang="en-US" altLang="ja-JP" sz="1500" b="1">
                <a:solidFill>
                  <a:srgbClr val="595959"/>
                </a:solidFill>
                <a:latin typeface="游明朝" panose="02020400000000000000" pitchFamily="18" charset="-128"/>
                <a:ea typeface="游明朝" panose="02020400000000000000" pitchFamily="18" charset="-128"/>
              </a:endParaRPr>
            </a:p>
          </p:txBody>
        </p:sp>
        <p:sp>
          <p:nvSpPr>
            <p:cNvPr id="9248" name="テキスト ボックス 9">
              <a:extLst>
                <a:ext uri="{FF2B5EF4-FFF2-40B4-BE49-F238E27FC236}">
                  <a16:creationId xmlns:a16="http://schemas.microsoft.com/office/drawing/2014/main" id="{889AA067-B608-4DD6-AC03-C254106BDF5E}"/>
                </a:ext>
              </a:extLst>
            </p:cNvPr>
            <p:cNvSpPr txBox="1">
              <a:spLocks noChangeArrowheads="1"/>
            </p:cNvSpPr>
            <p:nvPr/>
          </p:nvSpPr>
          <p:spPr bwMode="auto">
            <a:xfrm>
              <a:off x="4611643" y="6511508"/>
              <a:ext cx="2746340" cy="361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panose="02020400000000000000" pitchFamily="18" charset="-128"/>
                  <a:ea typeface="游明朝" panose="02020400000000000000" pitchFamily="18" charset="-128"/>
                </a:rPr>
                <a:t>成約枠の申込メール送付期日</a:t>
              </a:r>
              <a:endParaRPr lang="en-US" altLang="ja-JP" sz="1300" b="1">
                <a:solidFill>
                  <a:srgbClr val="595959"/>
                </a:solidFill>
                <a:latin typeface="游明朝" panose="02020400000000000000" pitchFamily="18" charset="-128"/>
                <a:ea typeface="游明朝" panose="02020400000000000000" pitchFamily="18" charset="-128"/>
              </a:endParaRPr>
            </a:p>
          </p:txBody>
        </p:sp>
        <p:cxnSp>
          <p:nvCxnSpPr>
            <p:cNvPr id="6" name="直線コネクタ 5">
              <a:extLst>
                <a:ext uri="{FF2B5EF4-FFF2-40B4-BE49-F238E27FC236}">
                  <a16:creationId xmlns:a16="http://schemas.microsoft.com/office/drawing/2014/main" id="{BC305A37-0201-4505-A015-75C7381E2275}"/>
                </a:ext>
              </a:extLst>
            </p:cNvPr>
            <p:cNvCxnSpPr/>
            <p:nvPr/>
          </p:nvCxnSpPr>
          <p:spPr>
            <a:xfrm>
              <a:off x="4056025" y="6713679"/>
              <a:ext cx="425445" cy="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9224" name="グループ化 32">
            <a:extLst>
              <a:ext uri="{FF2B5EF4-FFF2-40B4-BE49-F238E27FC236}">
                <a16:creationId xmlns:a16="http://schemas.microsoft.com/office/drawing/2014/main" id="{C498B068-E8CF-43BA-9726-099447F0A92F}"/>
              </a:ext>
            </a:extLst>
          </p:cNvPr>
          <p:cNvGrpSpPr>
            <a:grpSpLocks/>
          </p:cNvGrpSpPr>
          <p:nvPr/>
        </p:nvGrpSpPr>
        <p:grpSpPr bwMode="auto">
          <a:xfrm>
            <a:off x="925513" y="912813"/>
            <a:ext cx="6202362" cy="404812"/>
            <a:chOff x="1155700" y="6487630"/>
            <a:chExt cx="6202283" cy="404341"/>
          </a:xfrm>
        </p:grpSpPr>
        <p:sp>
          <p:nvSpPr>
            <p:cNvPr id="9244" name="テキスト ボックス 9">
              <a:extLst>
                <a:ext uri="{FF2B5EF4-FFF2-40B4-BE49-F238E27FC236}">
                  <a16:creationId xmlns:a16="http://schemas.microsoft.com/office/drawing/2014/main" id="{AC512559-5D90-4BAA-9980-509C5FB823B6}"/>
                </a:ext>
              </a:extLst>
            </p:cNvPr>
            <p:cNvSpPr txBox="1">
              <a:spLocks noChangeArrowheads="1"/>
            </p:cNvSpPr>
            <p:nvPr/>
          </p:nvSpPr>
          <p:spPr bwMode="auto">
            <a:xfrm>
              <a:off x="1155700" y="6487630"/>
              <a:ext cx="3070186" cy="404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a:solidFill>
                    <a:srgbClr val="595959"/>
                  </a:solidFill>
                  <a:latin typeface="游明朝" panose="02020400000000000000" pitchFamily="18" charset="-128"/>
                  <a:ea typeface="游明朝" panose="02020400000000000000" pitchFamily="18" charset="-128"/>
                </a:rPr>
                <a:t>2020</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a:solidFill>
                    <a:srgbClr val="595959"/>
                  </a:solidFill>
                  <a:latin typeface="游明朝" panose="02020400000000000000" pitchFamily="18" charset="-128"/>
                  <a:ea typeface="游明朝" panose="02020400000000000000" pitchFamily="18" charset="-128"/>
                </a:rPr>
                <a:t>8</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a:solidFill>
                    <a:srgbClr val="595959"/>
                  </a:solidFill>
                  <a:latin typeface="游明朝" panose="02020400000000000000" pitchFamily="18" charset="-128"/>
                  <a:ea typeface="游明朝" panose="02020400000000000000" pitchFamily="18" charset="-128"/>
                </a:rPr>
                <a:t>3</a:t>
              </a:r>
              <a:r>
                <a:rPr lang="ja-JP" altLang="en-US" sz="1500" b="1">
                  <a:solidFill>
                    <a:srgbClr val="595959"/>
                  </a:solidFill>
                  <a:latin typeface="游明朝" panose="02020400000000000000" pitchFamily="18" charset="-128"/>
                  <a:ea typeface="游明朝" panose="02020400000000000000" pitchFamily="18" charset="-128"/>
                </a:rPr>
                <a:t>日（月）</a:t>
              </a:r>
              <a:r>
                <a:rPr lang="en-US" altLang="ja-JP" sz="1500" b="1">
                  <a:solidFill>
                    <a:srgbClr val="595959"/>
                  </a:solidFill>
                  <a:latin typeface="游明朝" panose="02020400000000000000" pitchFamily="18" charset="-128"/>
                  <a:ea typeface="游明朝" panose="02020400000000000000" pitchFamily="18" charset="-128"/>
                </a:rPr>
                <a:t>10</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a:t>
              </a:r>
              <a:endParaRPr lang="en-US" altLang="ja-JP" sz="1500" b="1">
                <a:solidFill>
                  <a:srgbClr val="595959"/>
                </a:solidFill>
                <a:latin typeface="游明朝" panose="02020400000000000000" pitchFamily="18" charset="-128"/>
                <a:ea typeface="游明朝" panose="02020400000000000000" pitchFamily="18" charset="-128"/>
              </a:endParaRPr>
            </a:p>
          </p:txBody>
        </p:sp>
        <p:sp>
          <p:nvSpPr>
            <p:cNvPr id="9245" name="テキスト ボックス 9">
              <a:extLst>
                <a:ext uri="{FF2B5EF4-FFF2-40B4-BE49-F238E27FC236}">
                  <a16:creationId xmlns:a16="http://schemas.microsoft.com/office/drawing/2014/main" id="{DC3B3C32-F476-4972-AF8C-D9B386426278}"/>
                </a:ext>
              </a:extLst>
            </p:cNvPr>
            <p:cNvSpPr txBox="1">
              <a:spLocks noChangeArrowheads="1"/>
            </p:cNvSpPr>
            <p:nvPr/>
          </p:nvSpPr>
          <p:spPr bwMode="auto">
            <a:xfrm>
              <a:off x="4611643" y="6511414"/>
              <a:ext cx="2746340" cy="361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panose="02020400000000000000" pitchFamily="18" charset="-128"/>
                  <a:ea typeface="游明朝" panose="02020400000000000000" pitchFamily="18" charset="-128"/>
                </a:rPr>
                <a:t>エントリー開始</a:t>
              </a:r>
              <a:endParaRPr lang="en-US" altLang="ja-JP" sz="1300" b="1">
                <a:solidFill>
                  <a:srgbClr val="595959"/>
                </a:solidFill>
                <a:latin typeface="游明朝" panose="02020400000000000000" pitchFamily="18" charset="-128"/>
                <a:ea typeface="游明朝" panose="02020400000000000000" pitchFamily="18" charset="-128"/>
              </a:endParaRPr>
            </a:p>
          </p:txBody>
        </p:sp>
        <p:cxnSp>
          <p:nvCxnSpPr>
            <p:cNvPr id="36" name="直線コネクタ 35">
              <a:extLst>
                <a:ext uri="{FF2B5EF4-FFF2-40B4-BE49-F238E27FC236}">
                  <a16:creationId xmlns:a16="http://schemas.microsoft.com/office/drawing/2014/main" id="{C8982C3B-E85E-4CDF-95EA-3EE4C992DCDB}"/>
                </a:ext>
              </a:extLst>
            </p:cNvPr>
            <p:cNvCxnSpPr/>
            <p:nvPr/>
          </p:nvCxnSpPr>
          <p:spPr>
            <a:xfrm>
              <a:off x="4056025" y="6712793"/>
              <a:ext cx="425445" cy="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9225" name="グループ化 36">
            <a:extLst>
              <a:ext uri="{FF2B5EF4-FFF2-40B4-BE49-F238E27FC236}">
                <a16:creationId xmlns:a16="http://schemas.microsoft.com/office/drawing/2014/main" id="{23E8E512-9CC8-47CA-8571-E8C89761445E}"/>
              </a:ext>
            </a:extLst>
          </p:cNvPr>
          <p:cNvGrpSpPr>
            <a:grpSpLocks/>
          </p:cNvGrpSpPr>
          <p:nvPr/>
        </p:nvGrpSpPr>
        <p:grpSpPr bwMode="auto">
          <a:xfrm>
            <a:off x="925513" y="2374900"/>
            <a:ext cx="6202362" cy="403225"/>
            <a:chOff x="1155700" y="6487630"/>
            <a:chExt cx="6202283" cy="404341"/>
          </a:xfrm>
        </p:grpSpPr>
        <p:sp>
          <p:nvSpPr>
            <p:cNvPr id="9241" name="テキスト ボックス 9">
              <a:extLst>
                <a:ext uri="{FF2B5EF4-FFF2-40B4-BE49-F238E27FC236}">
                  <a16:creationId xmlns:a16="http://schemas.microsoft.com/office/drawing/2014/main" id="{65C5618B-D934-4815-B20B-A72348DFC1AD}"/>
                </a:ext>
              </a:extLst>
            </p:cNvPr>
            <p:cNvSpPr txBox="1">
              <a:spLocks noChangeArrowheads="1"/>
            </p:cNvSpPr>
            <p:nvPr/>
          </p:nvSpPr>
          <p:spPr bwMode="auto">
            <a:xfrm>
              <a:off x="1155700" y="6487630"/>
              <a:ext cx="3070186" cy="404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a:solidFill>
                    <a:srgbClr val="595959"/>
                  </a:solidFill>
                  <a:latin typeface="游明朝" panose="02020400000000000000" pitchFamily="18" charset="-128"/>
                  <a:ea typeface="游明朝" panose="02020400000000000000" pitchFamily="18" charset="-128"/>
                </a:rPr>
                <a:t>2020</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a:solidFill>
                    <a:srgbClr val="595959"/>
                  </a:solidFill>
                  <a:latin typeface="游明朝" panose="02020400000000000000" pitchFamily="18" charset="-128"/>
                  <a:ea typeface="游明朝" panose="02020400000000000000" pitchFamily="18" charset="-128"/>
                </a:rPr>
                <a:t>8</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a:solidFill>
                    <a:srgbClr val="595959"/>
                  </a:solidFill>
                  <a:latin typeface="游明朝" panose="02020400000000000000" pitchFamily="18" charset="-128"/>
                  <a:ea typeface="游明朝" panose="02020400000000000000" pitchFamily="18" charset="-128"/>
                </a:rPr>
                <a:t>4</a:t>
              </a:r>
              <a:r>
                <a:rPr lang="ja-JP" altLang="en-US" sz="1500" b="1">
                  <a:solidFill>
                    <a:srgbClr val="595959"/>
                  </a:solidFill>
                  <a:latin typeface="游明朝" panose="02020400000000000000" pitchFamily="18" charset="-128"/>
                  <a:ea typeface="游明朝" panose="02020400000000000000" pitchFamily="18" charset="-128"/>
                </a:rPr>
                <a:t>日（火）</a:t>
              </a:r>
              <a:r>
                <a:rPr lang="en-US" altLang="ja-JP" sz="1500" b="1">
                  <a:solidFill>
                    <a:srgbClr val="595959"/>
                  </a:solidFill>
                  <a:latin typeface="游明朝" panose="02020400000000000000" pitchFamily="18" charset="-128"/>
                  <a:ea typeface="游明朝" panose="02020400000000000000" pitchFamily="18" charset="-128"/>
                </a:rPr>
                <a:t>17</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　</a:t>
              </a:r>
              <a:endParaRPr lang="en-US" altLang="ja-JP" sz="1500" b="1">
                <a:solidFill>
                  <a:srgbClr val="595959"/>
                </a:solidFill>
                <a:latin typeface="游明朝" panose="02020400000000000000" pitchFamily="18" charset="-128"/>
                <a:ea typeface="游明朝" panose="02020400000000000000" pitchFamily="18" charset="-128"/>
              </a:endParaRPr>
            </a:p>
          </p:txBody>
        </p:sp>
        <p:sp>
          <p:nvSpPr>
            <p:cNvPr id="9242" name="テキスト ボックス 9">
              <a:extLst>
                <a:ext uri="{FF2B5EF4-FFF2-40B4-BE49-F238E27FC236}">
                  <a16:creationId xmlns:a16="http://schemas.microsoft.com/office/drawing/2014/main" id="{B9B050A7-9647-402F-9EAC-ECFAF92CFA27}"/>
                </a:ext>
              </a:extLst>
            </p:cNvPr>
            <p:cNvSpPr txBox="1">
              <a:spLocks noChangeArrowheads="1"/>
            </p:cNvSpPr>
            <p:nvPr/>
          </p:nvSpPr>
          <p:spPr bwMode="auto">
            <a:xfrm>
              <a:off x="4611643" y="6511509"/>
              <a:ext cx="2746340" cy="361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panose="02020400000000000000" pitchFamily="18" charset="-128"/>
                  <a:ea typeface="游明朝" panose="02020400000000000000" pitchFamily="18" charset="-128"/>
                </a:rPr>
                <a:t>エントリー終了</a:t>
              </a:r>
              <a:endParaRPr lang="en-US" altLang="ja-JP" sz="1300" b="1">
                <a:solidFill>
                  <a:srgbClr val="595959"/>
                </a:solidFill>
                <a:latin typeface="游明朝" panose="02020400000000000000" pitchFamily="18" charset="-128"/>
                <a:ea typeface="游明朝" panose="02020400000000000000" pitchFamily="18" charset="-128"/>
              </a:endParaRPr>
            </a:p>
          </p:txBody>
        </p:sp>
        <p:cxnSp>
          <p:nvCxnSpPr>
            <p:cNvPr id="40" name="直線コネクタ 39">
              <a:extLst>
                <a:ext uri="{FF2B5EF4-FFF2-40B4-BE49-F238E27FC236}">
                  <a16:creationId xmlns:a16="http://schemas.microsoft.com/office/drawing/2014/main" id="{12DD5B8F-55D0-4357-8E41-D60C317F3E84}"/>
                </a:ext>
              </a:extLst>
            </p:cNvPr>
            <p:cNvCxnSpPr/>
            <p:nvPr/>
          </p:nvCxnSpPr>
          <p:spPr>
            <a:xfrm>
              <a:off x="4056025" y="6713679"/>
              <a:ext cx="425445" cy="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9226" name="グループ化 48">
            <a:extLst>
              <a:ext uri="{FF2B5EF4-FFF2-40B4-BE49-F238E27FC236}">
                <a16:creationId xmlns:a16="http://schemas.microsoft.com/office/drawing/2014/main" id="{AC03A9AE-C896-4C67-8BB8-0A720F5CC601}"/>
              </a:ext>
            </a:extLst>
          </p:cNvPr>
          <p:cNvGrpSpPr>
            <a:grpSpLocks/>
          </p:cNvGrpSpPr>
          <p:nvPr/>
        </p:nvGrpSpPr>
        <p:grpSpPr bwMode="auto">
          <a:xfrm>
            <a:off x="925513" y="4492625"/>
            <a:ext cx="6202362" cy="404813"/>
            <a:chOff x="1155700" y="6487630"/>
            <a:chExt cx="6202283" cy="404341"/>
          </a:xfrm>
        </p:grpSpPr>
        <p:sp>
          <p:nvSpPr>
            <p:cNvPr id="9238" name="テキスト ボックス 9">
              <a:extLst>
                <a:ext uri="{FF2B5EF4-FFF2-40B4-BE49-F238E27FC236}">
                  <a16:creationId xmlns:a16="http://schemas.microsoft.com/office/drawing/2014/main" id="{59DD1E60-38BB-4C40-9944-54FF0BC0D05D}"/>
                </a:ext>
              </a:extLst>
            </p:cNvPr>
            <p:cNvSpPr txBox="1">
              <a:spLocks noChangeArrowheads="1"/>
            </p:cNvSpPr>
            <p:nvPr/>
          </p:nvSpPr>
          <p:spPr bwMode="auto">
            <a:xfrm>
              <a:off x="1155700" y="6487630"/>
              <a:ext cx="3070186" cy="404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a:solidFill>
                    <a:srgbClr val="595959"/>
                  </a:solidFill>
                  <a:latin typeface="游明朝" panose="02020400000000000000" pitchFamily="18" charset="-128"/>
                  <a:ea typeface="游明朝" panose="02020400000000000000" pitchFamily="18" charset="-128"/>
                </a:rPr>
                <a:t>2020</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a:solidFill>
                    <a:srgbClr val="595959"/>
                  </a:solidFill>
                  <a:latin typeface="游明朝" panose="02020400000000000000" pitchFamily="18" charset="-128"/>
                  <a:ea typeface="游明朝" panose="02020400000000000000" pitchFamily="18" charset="-128"/>
                </a:rPr>
                <a:t>8</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a:solidFill>
                    <a:srgbClr val="595959"/>
                  </a:solidFill>
                  <a:latin typeface="游明朝" panose="02020400000000000000" pitchFamily="18" charset="-128"/>
                  <a:ea typeface="游明朝" panose="02020400000000000000" pitchFamily="18" charset="-128"/>
                </a:rPr>
                <a:t>6</a:t>
              </a:r>
              <a:r>
                <a:rPr lang="ja-JP" altLang="en-US" sz="1500" b="1">
                  <a:solidFill>
                    <a:srgbClr val="595959"/>
                  </a:solidFill>
                  <a:latin typeface="游明朝" panose="02020400000000000000" pitchFamily="18" charset="-128"/>
                  <a:ea typeface="游明朝" panose="02020400000000000000" pitchFamily="18" charset="-128"/>
                </a:rPr>
                <a:t>日（木）</a:t>
              </a:r>
              <a:r>
                <a:rPr lang="en-US" altLang="ja-JP" sz="1500" b="1">
                  <a:solidFill>
                    <a:srgbClr val="595959"/>
                  </a:solidFill>
                  <a:latin typeface="游明朝" panose="02020400000000000000" pitchFamily="18" charset="-128"/>
                  <a:ea typeface="游明朝" panose="02020400000000000000" pitchFamily="18" charset="-128"/>
                </a:rPr>
                <a:t>10</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a:t>
              </a:r>
              <a:endParaRPr lang="en-US" altLang="ja-JP" sz="1500" b="1">
                <a:solidFill>
                  <a:srgbClr val="595959"/>
                </a:solidFill>
                <a:latin typeface="游明朝" panose="02020400000000000000" pitchFamily="18" charset="-128"/>
                <a:ea typeface="游明朝" panose="02020400000000000000" pitchFamily="18" charset="-128"/>
              </a:endParaRPr>
            </a:p>
          </p:txBody>
        </p:sp>
        <p:sp>
          <p:nvSpPr>
            <p:cNvPr id="9239" name="テキスト ボックス 9">
              <a:extLst>
                <a:ext uri="{FF2B5EF4-FFF2-40B4-BE49-F238E27FC236}">
                  <a16:creationId xmlns:a16="http://schemas.microsoft.com/office/drawing/2014/main" id="{2DF62F03-0E0A-49C7-BCBD-57C47A52B6B2}"/>
                </a:ext>
              </a:extLst>
            </p:cNvPr>
            <p:cNvSpPr txBox="1">
              <a:spLocks noChangeArrowheads="1"/>
            </p:cNvSpPr>
            <p:nvPr/>
          </p:nvSpPr>
          <p:spPr bwMode="auto">
            <a:xfrm>
              <a:off x="4611643" y="6511415"/>
              <a:ext cx="2746340" cy="361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panose="02020400000000000000" pitchFamily="18" charset="-128"/>
                  <a:ea typeface="游明朝" panose="02020400000000000000" pitchFamily="18" charset="-128"/>
                </a:rPr>
                <a:t>通常販売開始</a:t>
              </a:r>
            </a:p>
          </p:txBody>
        </p:sp>
        <p:cxnSp>
          <p:nvCxnSpPr>
            <p:cNvPr id="52" name="直線コネクタ 51">
              <a:extLst>
                <a:ext uri="{FF2B5EF4-FFF2-40B4-BE49-F238E27FC236}">
                  <a16:creationId xmlns:a16="http://schemas.microsoft.com/office/drawing/2014/main" id="{A0B246F2-8A84-4820-A729-8DFCAFF664B3}"/>
                </a:ext>
              </a:extLst>
            </p:cNvPr>
            <p:cNvCxnSpPr/>
            <p:nvPr/>
          </p:nvCxnSpPr>
          <p:spPr>
            <a:xfrm>
              <a:off x="4056025" y="6712792"/>
              <a:ext cx="425445" cy="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9227" name="グループ化 52">
            <a:extLst>
              <a:ext uri="{FF2B5EF4-FFF2-40B4-BE49-F238E27FC236}">
                <a16:creationId xmlns:a16="http://schemas.microsoft.com/office/drawing/2014/main" id="{217F7CEA-3B6E-46B2-AF14-5FE92D53EA2C}"/>
              </a:ext>
            </a:extLst>
          </p:cNvPr>
          <p:cNvGrpSpPr>
            <a:grpSpLocks/>
          </p:cNvGrpSpPr>
          <p:nvPr/>
        </p:nvGrpSpPr>
        <p:grpSpPr bwMode="auto">
          <a:xfrm>
            <a:off x="925513" y="5213350"/>
            <a:ext cx="6202362" cy="403225"/>
            <a:chOff x="1155700" y="6487630"/>
            <a:chExt cx="6202283" cy="404341"/>
          </a:xfrm>
        </p:grpSpPr>
        <p:sp>
          <p:nvSpPr>
            <p:cNvPr id="9235" name="テキスト ボックス 9">
              <a:extLst>
                <a:ext uri="{FF2B5EF4-FFF2-40B4-BE49-F238E27FC236}">
                  <a16:creationId xmlns:a16="http://schemas.microsoft.com/office/drawing/2014/main" id="{235795ED-86BF-4D91-985B-BA3F537A5DC8}"/>
                </a:ext>
              </a:extLst>
            </p:cNvPr>
            <p:cNvSpPr txBox="1">
              <a:spLocks noChangeArrowheads="1"/>
            </p:cNvSpPr>
            <p:nvPr/>
          </p:nvSpPr>
          <p:spPr bwMode="auto">
            <a:xfrm>
              <a:off x="1155700" y="6487630"/>
              <a:ext cx="3070186" cy="404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a:solidFill>
                    <a:srgbClr val="595959"/>
                  </a:solidFill>
                  <a:latin typeface="游明朝" panose="02020400000000000000" pitchFamily="18" charset="-128"/>
                  <a:ea typeface="游明朝" panose="02020400000000000000" pitchFamily="18" charset="-128"/>
                </a:rPr>
                <a:t>2020</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a:solidFill>
                    <a:srgbClr val="595959"/>
                  </a:solidFill>
                  <a:latin typeface="游明朝" panose="02020400000000000000" pitchFamily="18" charset="-128"/>
                  <a:ea typeface="游明朝" panose="02020400000000000000" pitchFamily="18" charset="-128"/>
                </a:rPr>
                <a:t>8</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a:solidFill>
                    <a:srgbClr val="595959"/>
                  </a:solidFill>
                  <a:latin typeface="游明朝" panose="02020400000000000000" pitchFamily="18" charset="-128"/>
                  <a:ea typeface="游明朝" panose="02020400000000000000" pitchFamily="18" charset="-128"/>
                </a:rPr>
                <a:t>6</a:t>
              </a:r>
              <a:r>
                <a:rPr lang="ja-JP" altLang="en-US" sz="1500" b="1">
                  <a:solidFill>
                    <a:srgbClr val="595959"/>
                  </a:solidFill>
                  <a:latin typeface="游明朝" panose="02020400000000000000" pitchFamily="18" charset="-128"/>
                  <a:ea typeface="游明朝" panose="02020400000000000000" pitchFamily="18" charset="-128"/>
                </a:rPr>
                <a:t>日（木）</a:t>
              </a:r>
              <a:r>
                <a:rPr lang="en-US" altLang="ja-JP" sz="1500" b="1">
                  <a:solidFill>
                    <a:srgbClr val="595959"/>
                  </a:solidFill>
                  <a:latin typeface="游明朝" panose="02020400000000000000" pitchFamily="18" charset="-128"/>
                  <a:ea typeface="游明朝" panose="02020400000000000000" pitchFamily="18" charset="-128"/>
                </a:rPr>
                <a:t>10</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a:t>
              </a:r>
              <a:endParaRPr lang="en-US" altLang="ja-JP" sz="1500" b="1">
                <a:solidFill>
                  <a:srgbClr val="595959"/>
                </a:solidFill>
                <a:latin typeface="游明朝" panose="02020400000000000000" pitchFamily="18" charset="-128"/>
                <a:ea typeface="游明朝" panose="02020400000000000000" pitchFamily="18" charset="-128"/>
              </a:endParaRPr>
            </a:p>
          </p:txBody>
        </p:sp>
        <p:sp>
          <p:nvSpPr>
            <p:cNvPr id="9236" name="テキスト ボックス 9">
              <a:extLst>
                <a:ext uri="{FF2B5EF4-FFF2-40B4-BE49-F238E27FC236}">
                  <a16:creationId xmlns:a16="http://schemas.microsoft.com/office/drawing/2014/main" id="{2768D49C-3019-4170-BCD2-EB9AEB9DF3B8}"/>
                </a:ext>
              </a:extLst>
            </p:cNvPr>
            <p:cNvSpPr txBox="1">
              <a:spLocks noChangeArrowheads="1"/>
            </p:cNvSpPr>
            <p:nvPr/>
          </p:nvSpPr>
          <p:spPr bwMode="auto">
            <a:xfrm>
              <a:off x="4611643" y="6511509"/>
              <a:ext cx="2746340" cy="361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panose="02020400000000000000" pitchFamily="18" charset="-128"/>
                  <a:ea typeface="游明朝" panose="02020400000000000000" pitchFamily="18" charset="-128"/>
                </a:rPr>
                <a:t>仮押え受付開始</a:t>
              </a:r>
              <a:endParaRPr lang="en-US" altLang="ja-JP" sz="1300" b="1">
                <a:solidFill>
                  <a:srgbClr val="595959"/>
                </a:solidFill>
                <a:latin typeface="游明朝" panose="02020400000000000000" pitchFamily="18" charset="-128"/>
                <a:ea typeface="游明朝" panose="02020400000000000000" pitchFamily="18" charset="-128"/>
              </a:endParaRPr>
            </a:p>
          </p:txBody>
        </p:sp>
        <p:cxnSp>
          <p:nvCxnSpPr>
            <p:cNvPr id="56" name="直線コネクタ 55">
              <a:extLst>
                <a:ext uri="{FF2B5EF4-FFF2-40B4-BE49-F238E27FC236}">
                  <a16:creationId xmlns:a16="http://schemas.microsoft.com/office/drawing/2014/main" id="{A3BF5FB1-670D-4D3A-93F2-9AE3EDFDBADE}"/>
                </a:ext>
              </a:extLst>
            </p:cNvPr>
            <p:cNvCxnSpPr/>
            <p:nvPr/>
          </p:nvCxnSpPr>
          <p:spPr>
            <a:xfrm>
              <a:off x="4056025" y="6713679"/>
              <a:ext cx="425445" cy="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9228" name="グループ化 12">
            <a:extLst>
              <a:ext uri="{FF2B5EF4-FFF2-40B4-BE49-F238E27FC236}">
                <a16:creationId xmlns:a16="http://schemas.microsoft.com/office/drawing/2014/main" id="{1049818C-5622-495B-AC24-FDA90EA14DAA}"/>
              </a:ext>
            </a:extLst>
          </p:cNvPr>
          <p:cNvGrpSpPr>
            <a:grpSpLocks/>
          </p:cNvGrpSpPr>
          <p:nvPr/>
        </p:nvGrpSpPr>
        <p:grpSpPr bwMode="auto">
          <a:xfrm>
            <a:off x="490538" y="3006725"/>
            <a:ext cx="6637337" cy="1276350"/>
            <a:chOff x="721853" y="3323566"/>
            <a:chExt cx="6636130" cy="1276802"/>
          </a:xfrm>
        </p:grpSpPr>
        <p:grpSp>
          <p:nvGrpSpPr>
            <p:cNvPr id="9230" name="グループ化 44">
              <a:extLst>
                <a:ext uri="{FF2B5EF4-FFF2-40B4-BE49-F238E27FC236}">
                  <a16:creationId xmlns:a16="http://schemas.microsoft.com/office/drawing/2014/main" id="{DF47FD1C-659C-4EBD-8AA7-B00D23741EAE}"/>
                </a:ext>
              </a:extLst>
            </p:cNvPr>
            <p:cNvGrpSpPr>
              <a:grpSpLocks/>
            </p:cNvGrpSpPr>
            <p:nvPr/>
          </p:nvGrpSpPr>
          <p:grpSpPr bwMode="auto">
            <a:xfrm>
              <a:off x="1155700" y="3323566"/>
              <a:ext cx="6202283" cy="404406"/>
              <a:chOff x="1155700" y="6487630"/>
              <a:chExt cx="6202283" cy="404406"/>
            </a:xfrm>
          </p:grpSpPr>
          <p:sp>
            <p:nvSpPr>
              <p:cNvPr id="9232" name="テキスト ボックス 9">
                <a:extLst>
                  <a:ext uri="{FF2B5EF4-FFF2-40B4-BE49-F238E27FC236}">
                    <a16:creationId xmlns:a16="http://schemas.microsoft.com/office/drawing/2014/main" id="{613A2902-F89D-44AD-95E4-BEB85B83BA24}"/>
                  </a:ext>
                </a:extLst>
              </p:cNvPr>
              <p:cNvSpPr txBox="1">
                <a:spLocks noChangeArrowheads="1"/>
              </p:cNvSpPr>
              <p:nvPr/>
            </p:nvSpPr>
            <p:spPr bwMode="auto">
              <a:xfrm>
                <a:off x="1155161" y="6487630"/>
                <a:ext cx="3222039" cy="404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a:solidFill>
                      <a:srgbClr val="595959"/>
                    </a:solidFill>
                    <a:latin typeface="游明朝" panose="02020400000000000000" pitchFamily="18" charset="-128"/>
                    <a:ea typeface="游明朝" panose="02020400000000000000" pitchFamily="18" charset="-128"/>
                  </a:rPr>
                  <a:t>2020</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a:solidFill>
                      <a:srgbClr val="595959"/>
                    </a:solidFill>
                    <a:latin typeface="游明朝" panose="02020400000000000000" pitchFamily="18" charset="-128"/>
                    <a:ea typeface="游明朝" panose="02020400000000000000" pitchFamily="18" charset="-128"/>
                  </a:rPr>
                  <a:t>8</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a:solidFill>
                      <a:srgbClr val="595959"/>
                    </a:solidFill>
                    <a:latin typeface="游明朝" panose="02020400000000000000" pitchFamily="18" charset="-128"/>
                    <a:ea typeface="游明朝" panose="02020400000000000000" pitchFamily="18" charset="-128"/>
                  </a:rPr>
                  <a:t>5</a:t>
                </a:r>
                <a:r>
                  <a:rPr lang="ja-JP" altLang="en-US" sz="1500" b="1">
                    <a:solidFill>
                      <a:srgbClr val="595959"/>
                    </a:solidFill>
                    <a:latin typeface="游明朝" panose="02020400000000000000" pitchFamily="18" charset="-128"/>
                    <a:ea typeface="游明朝" panose="02020400000000000000" pitchFamily="18" charset="-128"/>
                  </a:rPr>
                  <a:t>日（水）</a:t>
                </a:r>
                <a:r>
                  <a:rPr lang="en-US" altLang="ja-JP" sz="1500" b="1">
                    <a:solidFill>
                      <a:srgbClr val="595959"/>
                    </a:solidFill>
                    <a:latin typeface="游明朝" panose="02020400000000000000" pitchFamily="18" charset="-128"/>
                    <a:ea typeface="游明朝" panose="02020400000000000000" pitchFamily="18" charset="-128"/>
                  </a:rPr>
                  <a:t>17</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分以降</a:t>
                </a:r>
                <a:endParaRPr lang="en-US" altLang="ja-JP" sz="1500" b="1">
                  <a:solidFill>
                    <a:srgbClr val="595959"/>
                  </a:solidFill>
                  <a:latin typeface="游明朝" panose="02020400000000000000" pitchFamily="18" charset="-128"/>
                  <a:ea typeface="游明朝" panose="02020400000000000000" pitchFamily="18" charset="-128"/>
                </a:endParaRPr>
              </a:p>
            </p:txBody>
          </p:sp>
          <p:sp>
            <p:nvSpPr>
              <p:cNvPr id="9233" name="テキスト ボックス 9">
                <a:extLst>
                  <a:ext uri="{FF2B5EF4-FFF2-40B4-BE49-F238E27FC236}">
                    <a16:creationId xmlns:a16="http://schemas.microsoft.com/office/drawing/2014/main" id="{4DD35B20-7487-4CC5-8AA8-BA67B341A1BB}"/>
                  </a:ext>
                </a:extLst>
              </p:cNvPr>
              <p:cNvSpPr txBox="1">
                <a:spLocks noChangeArrowheads="1"/>
              </p:cNvSpPr>
              <p:nvPr/>
            </p:nvSpPr>
            <p:spPr bwMode="auto">
              <a:xfrm>
                <a:off x="4612107" y="6511451"/>
                <a:ext cx="2745876" cy="362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panose="02020400000000000000" pitchFamily="18" charset="-128"/>
                    <a:ea typeface="游明朝" panose="02020400000000000000" pitchFamily="18" charset="-128"/>
                  </a:rPr>
                  <a:t>ご成約可否連絡</a:t>
                </a:r>
              </a:p>
            </p:txBody>
          </p:sp>
          <p:cxnSp>
            <p:nvCxnSpPr>
              <p:cNvPr id="48" name="直線コネクタ 47">
                <a:extLst>
                  <a:ext uri="{FF2B5EF4-FFF2-40B4-BE49-F238E27FC236}">
                    <a16:creationId xmlns:a16="http://schemas.microsoft.com/office/drawing/2014/main" id="{9B14FB57-69D7-43E1-A36E-AA817444B4B2}"/>
                  </a:ext>
                </a:extLst>
              </p:cNvPr>
              <p:cNvCxnSpPr>
                <a:cxnSpLocks/>
              </p:cNvCxnSpPr>
              <p:nvPr/>
            </p:nvCxnSpPr>
            <p:spPr>
              <a:xfrm>
                <a:off x="4288316" y="6713135"/>
                <a:ext cx="193640" cy="0"/>
              </a:xfrm>
              <a:prstGeom prst="line">
                <a:avLst/>
              </a:prstGeom>
              <a:ln w="12700"/>
            </p:spPr>
            <p:style>
              <a:lnRef idx="1">
                <a:schemeClr val="dk1"/>
              </a:lnRef>
              <a:fillRef idx="0">
                <a:schemeClr val="dk1"/>
              </a:fillRef>
              <a:effectRef idx="0">
                <a:schemeClr val="dk1"/>
              </a:effectRef>
              <a:fontRef idx="minor">
                <a:schemeClr val="tx1"/>
              </a:fontRef>
            </p:style>
          </p:cxnSp>
        </p:grpSp>
        <p:sp>
          <p:nvSpPr>
            <p:cNvPr id="59" name="テキスト ボックス 9">
              <a:extLst>
                <a:ext uri="{FF2B5EF4-FFF2-40B4-BE49-F238E27FC236}">
                  <a16:creationId xmlns:a16="http://schemas.microsoft.com/office/drawing/2014/main" id="{A7A81DF6-08D6-43CD-8301-33B9BCFBEEF0}"/>
                </a:ext>
              </a:extLst>
            </p:cNvPr>
            <p:cNvSpPr txBox="1"/>
            <p:nvPr/>
          </p:nvSpPr>
          <p:spPr>
            <a:xfrm>
              <a:off x="721853" y="3701525"/>
              <a:ext cx="3485516" cy="898843"/>
            </a:xfrm>
            <a:prstGeom prst="rect">
              <a:avLst/>
            </a:prstGeom>
            <a:noFill/>
          </p:spPr>
          <p:txBody>
            <a:bodyPr>
              <a:spAutoFit/>
            </a:bodyPr>
            <a:lstStyle/>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rPr>
                <a:t>成約内容は弊社にて選定させていだきます</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rPr>
                <a:t>別途お申込みメールを頂戴いたしますが、成約可否連絡をもって契約の成立とし、キャンセル規定に則った違約金を頂戴いたします（</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P.38</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rPr>
                <a:t>参照）</a:t>
              </a:r>
            </a:p>
          </p:txBody>
        </p:sp>
      </p:grpSp>
      <p:sp>
        <p:nvSpPr>
          <p:cNvPr id="9229" name="スライド番号プレースホルダー 4">
            <a:extLst>
              <a:ext uri="{FF2B5EF4-FFF2-40B4-BE49-F238E27FC236}">
                <a16:creationId xmlns:a16="http://schemas.microsoft.com/office/drawing/2014/main" id="{AD0E13A6-2A7B-43C5-BF32-5AEFD11FC1F9}"/>
              </a:ext>
            </a:extLst>
          </p:cNvPr>
          <p:cNvSpPr txBox="1">
            <a:spLocks noChangeArrowheads="1"/>
          </p:cNvSpPr>
          <p:nvPr/>
        </p:nvSpPr>
        <p:spPr bwMode="auto">
          <a:xfrm>
            <a:off x="8161338" y="7165975"/>
            <a:ext cx="2405062"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fld id="{CF98EDFC-6470-4D7E-9F89-9E9685C5A3CF}" type="slidenum">
              <a:rPr kumimoji="1" lang="ja-JP" altLang="en-US" sz="1000"/>
              <a:pPr algn="r" eaLnBrk="1" hangingPunct="1"/>
              <a:t>2</a:t>
            </a:fld>
            <a:endParaRPr kumimoji="1" lang="ja-JP" altLang="en-US" sz="10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テキスト ボックス 10">
            <a:extLst>
              <a:ext uri="{FF2B5EF4-FFF2-40B4-BE49-F238E27FC236}">
                <a16:creationId xmlns:a16="http://schemas.microsoft.com/office/drawing/2014/main" id="{05501175-04BB-437D-963E-8109C869214F}"/>
              </a:ext>
            </a:extLst>
          </p:cNvPr>
          <p:cNvSpPr txBox="1">
            <a:spLocks noChangeArrowheads="1"/>
          </p:cNvSpPr>
          <p:nvPr/>
        </p:nvSpPr>
        <p:spPr bwMode="auto">
          <a:xfrm>
            <a:off x="463550" y="4456113"/>
            <a:ext cx="9455150" cy="1570037"/>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広告料金は手数料が含まれたグロス金額です。</a:t>
            </a: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円未満の端数が発生した場合は、切り捨てしてご請求させていただきます。</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月を跨ぐ週の掲載につきましては、掲載終了月締めにてご請求させていただきます。また、複数の月に跨った掲載につきましては、掲載月毎に分割してご請求させていただきます。</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上限広告料金に達しても掲載は止まりません。</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表示回数はあくまで目安です。タクシーの営業</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稼働状況により変動します。</a:t>
            </a: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Collaboration Video Ads</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Aera Ads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は各メニューの中でランダムローテーション（乗車毎に異なる順番）で掲載いたします。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Collaboration Video Ads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の掲載記事を広告主の</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Branded Contents</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へ任意に変更することができます。</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掲載内容は１申込につき、</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商品または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サービスを基本とします。</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すべての掲載内容について事前審査が必要です。修正可能な段階で必ず事前にご相談ください。</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Premium Video Ads</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広告主あたりの連続掲載を</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週間までとし、</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回の発注期間に関らず</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週間の掲載インターバルを空けていただくこととします。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HALF</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メニュー 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25,000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台あたりのエリア内訳は、東京都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9,500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台、地方主要都市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15,500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台、エリアとタクシー会社に偏りが出ないよう制御して配信されます。</a:t>
            </a:r>
          </a:p>
          <a:p>
            <a:pPr eaLnBrk="1" hangingPunct="1">
              <a:buFont typeface=".LucidaGrandeUI"/>
              <a:buChar char="※"/>
              <a:defRPr/>
            </a:pPr>
            <a:endParaRPr lang="ja-JP" altLang="en-US" sz="800" dirty="0">
              <a:solidFill>
                <a:schemeClr val="tx1">
                  <a:lumMod val="65000"/>
                  <a:lumOff val="35000"/>
                </a:schemeClr>
              </a:solidFill>
              <a:latin typeface="游明朝" panose="02020400000000000000" pitchFamily="18" charset="-128"/>
              <a:ea typeface="游明朝" panose="02020400000000000000" pitchFamily="18" charset="-128"/>
            </a:endParaRPr>
          </a:p>
        </p:txBody>
      </p:sp>
      <p:graphicFrame>
        <p:nvGraphicFramePr>
          <p:cNvPr id="9" name="表 8">
            <a:extLst>
              <a:ext uri="{FF2B5EF4-FFF2-40B4-BE49-F238E27FC236}">
                <a16:creationId xmlns:a16="http://schemas.microsoft.com/office/drawing/2014/main" id="{D0F3B899-69DE-4336-989E-7862248FDA72}"/>
              </a:ext>
            </a:extLst>
          </p:cNvPr>
          <p:cNvGraphicFramePr>
            <a:graphicFrameLocks noGrp="1"/>
          </p:cNvGraphicFramePr>
          <p:nvPr/>
        </p:nvGraphicFramePr>
        <p:xfrm>
          <a:off x="552450" y="1377950"/>
          <a:ext cx="9577387" cy="2717801"/>
        </p:xfrm>
        <a:graphic>
          <a:graphicData uri="http://schemas.openxmlformats.org/drawingml/2006/table">
            <a:tbl>
              <a:tblPr firstRow="1" bandRow="1">
                <a:tableStyleId>{5940675A-B579-460E-94D1-54222C63F5DA}</a:tableStyleId>
              </a:tblPr>
              <a:tblGrid>
                <a:gridCol w="2023773">
                  <a:extLst>
                    <a:ext uri="{9D8B030D-6E8A-4147-A177-3AD203B41FA5}">
                      <a16:colId xmlns:a16="http://schemas.microsoft.com/office/drawing/2014/main" val="20000"/>
                    </a:ext>
                  </a:extLst>
                </a:gridCol>
                <a:gridCol w="795130">
                  <a:extLst>
                    <a:ext uri="{9D8B030D-6E8A-4147-A177-3AD203B41FA5}">
                      <a16:colId xmlns:a16="http://schemas.microsoft.com/office/drawing/2014/main" val="20001"/>
                    </a:ext>
                  </a:extLst>
                </a:gridCol>
                <a:gridCol w="1041621">
                  <a:extLst>
                    <a:ext uri="{9D8B030D-6E8A-4147-A177-3AD203B41FA5}">
                      <a16:colId xmlns:a16="http://schemas.microsoft.com/office/drawing/2014/main" val="20002"/>
                    </a:ext>
                  </a:extLst>
                </a:gridCol>
                <a:gridCol w="747423">
                  <a:extLst>
                    <a:ext uri="{9D8B030D-6E8A-4147-A177-3AD203B41FA5}">
                      <a16:colId xmlns:a16="http://schemas.microsoft.com/office/drawing/2014/main" val="20003"/>
                    </a:ext>
                  </a:extLst>
                </a:gridCol>
                <a:gridCol w="954156">
                  <a:extLst>
                    <a:ext uri="{9D8B030D-6E8A-4147-A177-3AD203B41FA5}">
                      <a16:colId xmlns:a16="http://schemas.microsoft.com/office/drawing/2014/main" val="20004"/>
                    </a:ext>
                  </a:extLst>
                </a:gridCol>
                <a:gridCol w="675861">
                  <a:extLst>
                    <a:ext uri="{9D8B030D-6E8A-4147-A177-3AD203B41FA5}">
                      <a16:colId xmlns:a16="http://schemas.microsoft.com/office/drawing/2014/main" val="20005"/>
                    </a:ext>
                  </a:extLst>
                </a:gridCol>
                <a:gridCol w="930904">
                  <a:extLst>
                    <a:ext uri="{9D8B030D-6E8A-4147-A177-3AD203B41FA5}">
                      <a16:colId xmlns:a16="http://schemas.microsoft.com/office/drawing/2014/main" val="20006"/>
                    </a:ext>
                  </a:extLst>
                </a:gridCol>
                <a:gridCol w="599762">
                  <a:extLst>
                    <a:ext uri="{9D8B030D-6E8A-4147-A177-3AD203B41FA5}">
                      <a16:colId xmlns:a16="http://schemas.microsoft.com/office/drawing/2014/main" val="20007"/>
                    </a:ext>
                  </a:extLst>
                </a:gridCol>
                <a:gridCol w="749134">
                  <a:extLst>
                    <a:ext uri="{9D8B030D-6E8A-4147-A177-3AD203B41FA5}">
                      <a16:colId xmlns:a16="http://schemas.microsoft.com/office/drawing/2014/main" val="20008"/>
                    </a:ext>
                  </a:extLst>
                </a:gridCol>
                <a:gridCol w="1059623">
                  <a:extLst>
                    <a:ext uri="{9D8B030D-6E8A-4147-A177-3AD203B41FA5}">
                      <a16:colId xmlns:a16="http://schemas.microsoft.com/office/drawing/2014/main" val="20009"/>
                    </a:ext>
                  </a:extLst>
                </a:gridCol>
              </a:tblGrid>
              <a:tr h="527273">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メニュー名</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形式</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タイミング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保証形態</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課金形態</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掲載期間</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想定表示回数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枠数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台数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上限広告料金</a:t>
                      </a:r>
                      <a:endParaRPr kumimoji="1" lang="en-US" altLang="ja-JP" sz="1000" b="1" i="0" dirty="0">
                        <a:solidFill>
                          <a:schemeClr val="bg1"/>
                        </a:solidFill>
                        <a:latin typeface="游明朝" panose="02020400000000000000" pitchFamily="18" charset="-128"/>
                        <a:ea typeface="游明朝" panose="02020400000000000000" pitchFamily="18" charset="-128"/>
                        <a:cs typeface="Yu Mincho" charset="-128"/>
                      </a:endParaRPr>
                    </a:p>
                    <a:p>
                      <a:pPr algn="ctr"/>
                      <a:r>
                        <a:rPr kumimoji="1" lang="en-US" altLang="ja-JP" sz="900" b="1" i="0" dirty="0">
                          <a:solidFill>
                            <a:schemeClr val="bg1"/>
                          </a:solidFill>
                          <a:latin typeface="游明朝" panose="02020400000000000000" pitchFamily="18" charset="-128"/>
                          <a:ea typeface="游明朝" panose="02020400000000000000" pitchFamily="18" charset="-128"/>
                          <a:cs typeface="Yu Mincho" charset="-128"/>
                        </a:rPr>
                        <a:t>(</a:t>
                      </a:r>
                      <a:r>
                        <a:rPr kumimoji="1" lang="ja-JP" altLang="en-US" sz="900" b="1" i="0">
                          <a:solidFill>
                            <a:schemeClr val="bg1"/>
                          </a:solidFill>
                          <a:latin typeface="游明朝" panose="02020400000000000000" pitchFamily="18" charset="-128"/>
                          <a:ea typeface="游明朝" panose="02020400000000000000" pitchFamily="18" charset="-128"/>
                          <a:cs typeface="Yu Mincho" charset="-128"/>
                        </a:rPr>
                        <a:t>税抜</a:t>
                      </a:r>
                      <a:r>
                        <a:rPr kumimoji="1" lang="en-US" altLang="ja-JP" sz="900" b="1" i="0" dirty="0">
                          <a:solidFill>
                            <a:schemeClr val="bg1"/>
                          </a:solidFill>
                          <a:latin typeface="游明朝" panose="02020400000000000000" pitchFamily="18" charset="-128"/>
                          <a:ea typeface="游明朝" panose="02020400000000000000" pitchFamily="18" charset="-128"/>
                          <a:cs typeface="Yu Mincho" charset="-128"/>
                        </a:rPr>
                        <a:t>)</a:t>
                      </a:r>
                      <a:endParaRPr kumimoji="1" lang="ja-JP" altLang="en-US" sz="900" b="1" i="0">
                        <a:solidFill>
                          <a:schemeClr val="bg1"/>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574152">
                <a:tc>
                  <a:txBody>
                    <a:bodyPr/>
                    <a:lstStyle/>
                    <a:p>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Premium</a:t>
                      </a:r>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 Video Ads</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[HALF]</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動画</a:t>
                      </a:r>
                      <a:r>
                        <a:rPr kumimoji="1" lang="en-US" altLang="ja-JP" sz="600" b="0" i="0" baseline="0" dirty="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600" b="0" i="0" baseline="0">
                          <a:solidFill>
                            <a:srgbClr val="2B3A5B"/>
                          </a:solidFill>
                          <a:latin typeface="游明朝" panose="02020400000000000000" pitchFamily="18" charset="-128"/>
                          <a:ea typeface="游明朝" panose="02020400000000000000" pitchFamily="18" charset="-128"/>
                          <a:cs typeface="Yu Mincho" charset="-128"/>
                        </a:rPr>
                        <a:t>音声あり</a:t>
                      </a:r>
                      <a:b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6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rPr>
                        <a:t>60</a:t>
                      </a:r>
                      <a:r>
                        <a:rPr kumimoji="1" lang="ja-JP" altLang="en-US" sz="600" b="0" i="0" baseline="0">
                          <a:solidFill>
                            <a:srgbClr val="2B3A5B"/>
                          </a:solidFill>
                          <a:latin typeface="游明朝" panose="02020400000000000000" pitchFamily="18" charset="-128"/>
                          <a:ea typeface="游明朝" panose="02020400000000000000" pitchFamily="18" charset="-128"/>
                          <a:cs typeface="Yu Mincho" charset="-128"/>
                        </a:rPr>
                        <a:t>秒</a:t>
                      </a:r>
                      <a:r>
                        <a:rPr kumimoji="1" lang="en-US" altLang="ja-JP" sz="600" b="0" i="0" baseline="0" dirty="0">
                          <a:solidFill>
                            <a:srgbClr val="2B3A5B"/>
                          </a:solidFill>
                          <a:latin typeface="游明朝" panose="02020400000000000000" pitchFamily="18" charset="-128"/>
                          <a:ea typeface="游明朝" panose="02020400000000000000" pitchFamily="18" charset="-128"/>
                          <a:cs typeface="Yu Mincho" charset="-128"/>
                        </a:rPr>
                        <a:t> </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発車直後</a:t>
                      </a:r>
                      <a:b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本目</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3">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期間</a:t>
                      </a:r>
                      <a:b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掲載保証</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3">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10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表示回数課金</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3">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週間</a:t>
                      </a:r>
                      <a:br>
                        <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rPr>
                      </a:b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月曜日</a:t>
                      </a: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午前</a:t>
                      </a: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0</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時</a:t>
                      </a: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掲載開始</a:t>
                      </a:r>
                      <a:endParaRPr kumimoji="1" lang="en-US" altLang="ja-JP" sz="5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1,600,000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3">
                  <a:txBody>
                    <a:bodyPr/>
                    <a:lstStyle/>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25,000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台</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rPr>
                        <a:t>600</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@3.8</a:t>
                      </a: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円</a:t>
                      </a:r>
                      <a:endPar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1042224">
                <a:tc>
                  <a:txBody>
                    <a:bodyPr/>
                    <a:lstStyle/>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[HALF]</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Branded Contents </a:t>
                      </a:r>
                      <a:endPar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a:t>
                      </a:r>
                    </a:p>
                    <a:p>
                      <a:pPr marL="0" indent="0" algn="ctr">
                        <a:buFont typeface="Arial" charset="0"/>
                        <a:buNone/>
                      </a:pP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動画 音声あり</a:t>
                      </a:r>
                      <a:b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30</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秒</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発車から</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本目～</a:t>
                      </a: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5</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本目</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tc>
                <a:tc vMerge="1">
                  <a:txBody>
                    <a:bodyPr/>
                    <a:lstStyle/>
                    <a:p>
                      <a:endParaRPr kumimoji="1" lang="ja-JP" altLang="en-US" dirty="0"/>
                    </a:p>
                  </a:txBody>
                  <a:tcPr/>
                </a:tc>
                <a:tc vMerge="1">
                  <a:txBody>
                    <a:bodyPr/>
                    <a:lstStyle/>
                    <a:p>
                      <a:endParaRPr kumimoji="1" lang="ja-JP" altLang="en-US"/>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1,200,000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8</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ja-JP" altLang="en-US" sz="800" b="0" i="0" u="none" strike="noStrike" kern="1200" cap="none" spc="0" normalizeH="0" baseline="0" noProof="0" dirty="0">
                        <a:ln>
                          <a:noFill/>
                        </a:ln>
                        <a:solidFill>
                          <a:srgbClr val="000F2D"/>
                        </a:solidFill>
                        <a:effectLst/>
                        <a:uLnTx/>
                        <a:uFillTx/>
                        <a:latin typeface="+mn-ea"/>
                        <a:ea typeface="+mn-ea"/>
                        <a:cs typeface="Yu Mincho" charset="-128"/>
                      </a:endParaRPr>
                    </a:p>
                  </a:txBody>
                  <a:tcPr marL="68580" marR="68580" marT="34290" marB="34290"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350</a:t>
                      </a:r>
                      <a:r>
                        <a:rPr kumimoji="1" lang="ja-JP" altLang="en-US" sz="10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@2.9</a:t>
                      </a: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円</a:t>
                      </a:r>
                      <a:endPar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574152">
                <a:tc>
                  <a:txBody>
                    <a:bodyPr/>
                    <a:lstStyle/>
                    <a:p>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Standard</a:t>
                      </a:r>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 Video Ads</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[HALF]</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動画</a:t>
                      </a:r>
                      <a:r>
                        <a:rPr kumimoji="1" lang="en-US" altLang="ja-JP" sz="600" b="0" i="0" baseline="0" dirty="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600" b="0" i="0" baseline="0">
                          <a:solidFill>
                            <a:srgbClr val="2B3A5B"/>
                          </a:solidFill>
                          <a:latin typeface="游明朝" panose="02020400000000000000" pitchFamily="18" charset="-128"/>
                          <a:ea typeface="游明朝" panose="02020400000000000000" pitchFamily="18" charset="-128"/>
                          <a:cs typeface="Yu Mincho" charset="-128"/>
                        </a:rPr>
                        <a:t>音声あり</a:t>
                      </a:r>
                      <a:b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6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rPr>
                        <a:t>30</a:t>
                      </a:r>
                      <a:r>
                        <a:rPr kumimoji="1" lang="ja-JP" altLang="en-US" sz="600" b="0" i="0" baseline="0">
                          <a:solidFill>
                            <a:srgbClr val="2B3A5B"/>
                          </a:solidFill>
                          <a:latin typeface="游明朝" panose="02020400000000000000" pitchFamily="18" charset="-128"/>
                          <a:ea typeface="游明朝" panose="02020400000000000000" pitchFamily="18" charset="-128"/>
                          <a:cs typeface="Yu Mincho" charset="-128"/>
                        </a:rPr>
                        <a:t>秒</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Collaboration</a:t>
                      </a:r>
                    </a:p>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Video Ads</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終了後</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900,000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ja-JP" altLang="en-US" sz="700" b="0" i="0" u="none" strike="noStrike" kern="1200" cap="none" spc="0" normalizeH="0" baseline="0" noProof="0" dirty="0">
                        <a:ln>
                          <a:noFill/>
                        </a:ln>
                        <a:solidFill>
                          <a:srgbClr val="000F2D"/>
                        </a:solidFill>
                        <a:effectLst/>
                        <a:uLnTx/>
                        <a:uFillTx/>
                        <a:latin typeface="+mn-ea"/>
                        <a:ea typeface="+mn-ea"/>
                        <a:cs typeface="Yu Mincho" charset="-128"/>
                      </a:endParaRPr>
                    </a:p>
                  </a:txBody>
                  <a:tcPr marL="68580" marR="68580" marT="34290" marB="34290" anchor="ctr"/>
                </a:tc>
                <a:tc>
                  <a:txBody>
                    <a:bodyPr/>
                    <a:lstStyle/>
                    <a:p>
                      <a:pPr marL="0" indent="0" algn="ctr">
                        <a:buFont typeface="Arial" charset="0"/>
                        <a:buNone/>
                      </a:pPr>
                      <a:r>
                        <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rPr>
                        <a:t>240</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万円</a:t>
                      </a:r>
                      <a:br>
                        <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@2.7</a:t>
                      </a: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円</a:t>
                      </a:r>
                      <a:endParaRPr kumimoji="1" lang="en-US" altLang="ja-JP" sz="6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bl>
          </a:graphicData>
        </a:graphic>
      </p:graphicFrame>
      <p:grpSp>
        <p:nvGrpSpPr>
          <p:cNvPr id="45108" name="グループ化 23">
            <a:extLst>
              <a:ext uri="{FF2B5EF4-FFF2-40B4-BE49-F238E27FC236}">
                <a16:creationId xmlns:a16="http://schemas.microsoft.com/office/drawing/2014/main" id="{BFB19E31-CAAF-41E8-8F19-E5E4552AEAD6}"/>
              </a:ext>
            </a:extLst>
          </p:cNvPr>
          <p:cNvGrpSpPr>
            <a:grpSpLocks/>
          </p:cNvGrpSpPr>
          <p:nvPr/>
        </p:nvGrpSpPr>
        <p:grpSpPr bwMode="auto">
          <a:xfrm>
            <a:off x="463550" y="239713"/>
            <a:ext cx="9126538" cy="939800"/>
            <a:chOff x="682625" y="306256"/>
            <a:chExt cx="9127393" cy="937799"/>
          </a:xfrm>
        </p:grpSpPr>
        <p:sp>
          <p:nvSpPr>
            <p:cNvPr id="45111" name="テキスト ボックス 11">
              <a:extLst>
                <a:ext uri="{FF2B5EF4-FFF2-40B4-BE49-F238E27FC236}">
                  <a16:creationId xmlns:a16="http://schemas.microsoft.com/office/drawing/2014/main" id="{2058C0ED-F1CF-4FB5-BD08-FA17B8152FF8}"/>
                </a:ext>
              </a:extLst>
            </p:cNvPr>
            <p:cNvSpPr txBox="1">
              <a:spLocks noChangeArrowheads="1"/>
            </p:cNvSpPr>
            <p:nvPr/>
          </p:nvSpPr>
          <p:spPr bwMode="auto">
            <a:xfrm>
              <a:off x="682625" y="691197"/>
              <a:ext cx="9127393" cy="552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全国一律に大規模なリーチを獲得することができるメニュー。</a:t>
              </a:r>
            </a:p>
            <a:p>
              <a:pPr eaLnBrk="1" hangingPunct="1">
                <a:lnSpc>
                  <a:spcPct val="130000"/>
                </a:lnSpc>
              </a:pPr>
              <a:r>
                <a:rPr lang="en-US" altLang="ja-JP" sz="1200">
                  <a:solidFill>
                    <a:srgbClr val="595959"/>
                  </a:solidFill>
                  <a:latin typeface="游明朝" panose="02020400000000000000" pitchFamily="18" charset="-128"/>
                  <a:ea typeface="游明朝" panose="02020400000000000000" pitchFamily="18" charset="-128"/>
                </a:rPr>
                <a:t>1</a:t>
              </a:r>
              <a:r>
                <a:rPr lang="ja-JP" altLang="en-US" sz="1200">
                  <a:solidFill>
                    <a:srgbClr val="595959"/>
                  </a:solidFill>
                  <a:latin typeface="游明朝" panose="02020400000000000000" pitchFamily="18" charset="-128"/>
                  <a:ea typeface="游明朝" panose="02020400000000000000" pitchFamily="18" charset="-128"/>
                </a:rPr>
                <a:t>メニュー</a:t>
              </a:r>
              <a:r>
                <a:rPr lang="en-US" altLang="ja-JP" sz="1200">
                  <a:solidFill>
                    <a:srgbClr val="595959"/>
                  </a:solidFill>
                  <a:latin typeface="游明朝" panose="02020400000000000000" pitchFamily="18" charset="-128"/>
                  <a:ea typeface="游明朝" panose="02020400000000000000" pitchFamily="18" charset="-128"/>
                </a:rPr>
                <a:t>1</a:t>
              </a:r>
              <a:r>
                <a:rPr lang="ja-JP" altLang="en-US" sz="1200">
                  <a:solidFill>
                    <a:srgbClr val="595959"/>
                  </a:solidFill>
                  <a:latin typeface="游明朝" panose="02020400000000000000" pitchFamily="18" charset="-128"/>
                  <a:ea typeface="游明朝" panose="02020400000000000000" pitchFamily="18" charset="-128"/>
                </a:rPr>
                <a:t>週間あたり</a:t>
              </a:r>
              <a:r>
                <a:rPr lang="en-US" altLang="ja-JP" sz="1200">
                  <a:solidFill>
                    <a:srgbClr val="595959"/>
                  </a:solidFill>
                  <a:latin typeface="游明朝" panose="02020400000000000000" pitchFamily="18" charset="-128"/>
                  <a:ea typeface="游明朝" panose="02020400000000000000" pitchFamily="18" charset="-128"/>
                </a:rPr>
                <a:t>2</a:t>
              </a:r>
              <a:r>
                <a:rPr lang="ja-JP" altLang="en-US" sz="1200">
                  <a:solidFill>
                    <a:srgbClr val="595959"/>
                  </a:solidFill>
                  <a:latin typeface="游明朝" panose="02020400000000000000" pitchFamily="18" charset="-128"/>
                  <a:ea typeface="游明朝" panose="02020400000000000000" pitchFamily="18" charset="-128"/>
                </a:rPr>
                <a:t>枠購入することで、全台</a:t>
              </a:r>
              <a:r>
                <a:rPr lang="en-US" altLang="ja-JP" sz="1200">
                  <a:solidFill>
                    <a:srgbClr val="595959"/>
                  </a:solidFill>
                  <a:latin typeface="游明朝" panose="02020400000000000000" pitchFamily="18" charset="-128"/>
                  <a:ea typeface="游明朝" panose="02020400000000000000" pitchFamily="18" charset="-128"/>
                </a:rPr>
                <a:t>(50,000</a:t>
              </a:r>
              <a:r>
                <a:rPr lang="ja-JP" altLang="en-US" sz="1200">
                  <a:solidFill>
                    <a:srgbClr val="595959"/>
                  </a:solidFill>
                  <a:latin typeface="游明朝" panose="02020400000000000000" pitchFamily="18" charset="-128"/>
                  <a:ea typeface="游明朝" panose="02020400000000000000" pitchFamily="18" charset="-128"/>
                </a:rPr>
                <a:t>台</a:t>
              </a:r>
              <a:r>
                <a:rPr lang="en-US" altLang="ja-JP" sz="1200">
                  <a:solidFill>
                    <a:srgbClr val="595959"/>
                  </a:solidFill>
                  <a:latin typeface="游明朝" panose="02020400000000000000" pitchFamily="18" charset="-128"/>
                  <a:ea typeface="游明朝" panose="02020400000000000000" pitchFamily="18" charset="-128"/>
                </a:rPr>
                <a:t>)</a:t>
              </a:r>
              <a:r>
                <a:rPr lang="ja-JP" altLang="en-US" sz="1200">
                  <a:solidFill>
                    <a:srgbClr val="595959"/>
                  </a:solidFill>
                  <a:latin typeface="游明朝" panose="02020400000000000000" pitchFamily="18" charset="-128"/>
                  <a:ea typeface="游明朝" panose="02020400000000000000" pitchFamily="18" charset="-128"/>
                </a:rPr>
                <a:t>に掲載することも可能です。</a:t>
              </a:r>
            </a:p>
          </p:txBody>
        </p:sp>
        <p:sp>
          <p:nvSpPr>
            <p:cNvPr id="45112" name="正方形/長方形 12">
              <a:extLst>
                <a:ext uri="{FF2B5EF4-FFF2-40B4-BE49-F238E27FC236}">
                  <a16:creationId xmlns:a16="http://schemas.microsoft.com/office/drawing/2014/main" id="{ABBD5271-9D3A-406A-B33E-577B96AF74DE}"/>
                </a:ext>
              </a:extLst>
            </p:cNvPr>
            <p:cNvSpPr>
              <a:spLocks noChangeArrowheads="1"/>
            </p:cNvSpPr>
            <p:nvPr/>
          </p:nvSpPr>
          <p:spPr bwMode="auto">
            <a:xfrm>
              <a:off x="682625" y="306256"/>
              <a:ext cx="2308441" cy="337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“Pure Ads”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grpSp>
      <p:sp>
        <p:nvSpPr>
          <p:cNvPr id="2" name="タイトル 1">
            <a:extLst>
              <a:ext uri="{FF2B5EF4-FFF2-40B4-BE49-F238E27FC236}">
                <a16:creationId xmlns:a16="http://schemas.microsoft.com/office/drawing/2014/main" id="{FCF2FC0C-4E40-4935-85ED-580718E6A5DC}"/>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en-US" altLang="ja-JP" sz="1000" dirty="0">
                <a:solidFill>
                  <a:srgbClr val="7F7F7F"/>
                </a:solidFill>
                <a:latin typeface="游明朝" panose="02020400000000000000" pitchFamily="18" charset="-128"/>
                <a:ea typeface="游明朝" panose="02020400000000000000" pitchFamily="18" charset="-128"/>
              </a:rPr>
              <a:t>※10-12</a:t>
            </a:r>
            <a:r>
              <a:rPr lang="ja-JP" altLang="en-US" sz="1000">
                <a:solidFill>
                  <a:srgbClr val="7F7F7F"/>
                </a:solidFill>
                <a:latin typeface="游明朝" panose="02020400000000000000" pitchFamily="18" charset="-128"/>
                <a:ea typeface="游明朝" panose="02020400000000000000" pitchFamily="18" charset="-128"/>
              </a:rPr>
              <a:t>月の全国枠メニューは、表示回数課金です。想定表示回数を下回った場合は表示回数分を、</a:t>
            </a:r>
            <a:br>
              <a:rPr lang="en-US" altLang="ja-JP" sz="1000" dirty="0">
                <a:solidFill>
                  <a:srgbClr val="7F7F7F"/>
                </a:solidFill>
                <a:latin typeface="游明朝" panose="02020400000000000000" pitchFamily="18" charset="-128"/>
                <a:ea typeface="游明朝" panose="02020400000000000000" pitchFamily="18" charset="-128"/>
              </a:rPr>
            </a:br>
            <a:r>
              <a:rPr lang="ja-JP" altLang="en-US" sz="1000">
                <a:solidFill>
                  <a:srgbClr val="7F7F7F"/>
                </a:solidFill>
                <a:latin typeface="游明朝" panose="02020400000000000000" pitchFamily="18" charset="-128"/>
                <a:ea typeface="游明朝" panose="02020400000000000000" pitchFamily="18" charset="-128"/>
              </a:rPr>
              <a:t>上回った場合は上限広告料金をご請求させていただきます。各メニューの表示単価は、上限広告料金欄の＠単価をご参照ください。</a:t>
            </a:r>
          </a:p>
        </p:txBody>
      </p:sp>
      <p:sp>
        <p:nvSpPr>
          <p:cNvPr id="3" name="テキスト プレースホルダー 2">
            <a:extLst>
              <a:ext uri="{FF2B5EF4-FFF2-40B4-BE49-F238E27FC236}">
                <a16:creationId xmlns:a16="http://schemas.microsoft.com/office/drawing/2014/main" id="{65E96AF9-82E4-445C-860B-7BEEC32403D1}"/>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広告メニュー 詳細</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正方形/長方形 33">
            <a:extLst>
              <a:ext uri="{FF2B5EF4-FFF2-40B4-BE49-F238E27FC236}">
                <a16:creationId xmlns:a16="http://schemas.microsoft.com/office/drawing/2014/main" id="{440AB71A-6E17-453A-A8F3-E13DFED6A037}"/>
              </a:ext>
            </a:extLst>
          </p:cNvPr>
          <p:cNvSpPr/>
          <p:nvPr/>
        </p:nvSpPr>
        <p:spPr>
          <a:xfrm>
            <a:off x="560388" y="3641725"/>
            <a:ext cx="9571037" cy="2209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grpSp>
        <p:nvGrpSpPr>
          <p:cNvPr id="47107" name="グループ化 8">
            <a:extLst>
              <a:ext uri="{FF2B5EF4-FFF2-40B4-BE49-F238E27FC236}">
                <a16:creationId xmlns:a16="http://schemas.microsoft.com/office/drawing/2014/main" id="{0C3346E2-87EF-41E1-9710-0563B72D581E}"/>
              </a:ext>
            </a:extLst>
          </p:cNvPr>
          <p:cNvGrpSpPr>
            <a:grpSpLocks/>
          </p:cNvGrpSpPr>
          <p:nvPr/>
        </p:nvGrpSpPr>
        <p:grpSpPr bwMode="auto">
          <a:xfrm>
            <a:off x="6022975" y="3841750"/>
            <a:ext cx="2738438" cy="1546225"/>
            <a:chOff x="6016482" y="4307604"/>
            <a:chExt cx="2737868" cy="1546643"/>
          </a:xfrm>
        </p:grpSpPr>
        <p:sp>
          <p:nvSpPr>
            <p:cNvPr id="14" name="正方形/長方形 28">
              <a:extLst>
                <a:ext uri="{FF2B5EF4-FFF2-40B4-BE49-F238E27FC236}">
                  <a16:creationId xmlns:a16="http://schemas.microsoft.com/office/drawing/2014/main" id="{860D6699-1910-4F10-BB63-667DAD8BB899}"/>
                </a:ext>
              </a:extLst>
            </p:cNvPr>
            <p:cNvSpPr/>
            <p:nvPr/>
          </p:nvSpPr>
          <p:spPr>
            <a:xfrm>
              <a:off x="6016482" y="4307604"/>
              <a:ext cx="2737868" cy="1538704"/>
            </a:xfrm>
            <a:prstGeom prst="rect">
              <a:avLst/>
            </a:prstGeom>
            <a:solidFill>
              <a:srgbClr val="5D6EB3"/>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endParaRPr lang="ja-JP" altLang="en-US" sz="1200">
                <a:solidFill>
                  <a:srgbClr val="4D4D4C"/>
                </a:solidFill>
                <a:latin typeface="游明朝" panose="02020400000000000000" pitchFamily="18" charset="-128"/>
                <a:ea typeface="游明朝" panose="02020400000000000000" pitchFamily="18" charset="-128"/>
              </a:endParaRPr>
            </a:p>
          </p:txBody>
        </p:sp>
        <p:sp>
          <p:nvSpPr>
            <p:cNvPr id="32" name="직사각형 22">
              <a:extLst>
                <a:ext uri="{FF2B5EF4-FFF2-40B4-BE49-F238E27FC236}">
                  <a16:creationId xmlns:a16="http://schemas.microsoft.com/office/drawing/2014/main" id="{8C4632FF-E4AD-4038-8599-044011929BDB}"/>
                </a:ext>
              </a:extLst>
            </p:cNvPr>
            <p:cNvSpPr/>
            <p:nvPr/>
          </p:nvSpPr>
          <p:spPr>
            <a:xfrm rot="16200000">
              <a:off x="7025750" y="4125648"/>
              <a:ext cx="719331" cy="2737868"/>
            </a:xfrm>
            <a:prstGeom prst="rect">
              <a:avLst/>
            </a:prstGeom>
            <a:gradFill>
              <a:gsLst>
                <a:gs pos="0">
                  <a:srgbClr val="1B292D"/>
                </a:gs>
                <a:gs pos="100000">
                  <a:srgbClr val="22323A">
                    <a:lumMod val="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p>
          </p:txBody>
        </p:sp>
      </p:grpSp>
      <p:grpSp>
        <p:nvGrpSpPr>
          <p:cNvPr id="47108" name="グループ化 6">
            <a:extLst>
              <a:ext uri="{FF2B5EF4-FFF2-40B4-BE49-F238E27FC236}">
                <a16:creationId xmlns:a16="http://schemas.microsoft.com/office/drawing/2014/main" id="{3A3BBF05-8BF1-450E-B57E-47CF5373D132}"/>
              </a:ext>
            </a:extLst>
          </p:cNvPr>
          <p:cNvGrpSpPr>
            <a:grpSpLocks/>
          </p:cNvGrpSpPr>
          <p:nvPr/>
        </p:nvGrpSpPr>
        <p:grpSpPr bwMode="auto">
          <a:xfrm>
            <a:off x="1997075" y="3835400"/>
            <a:ext cx="2736850" cy="1538288"/>
            <a:chOff x="1990085" y="4301255"/>
            <a:chExt cx="2737855" cy="1539190"/>
          </a:xfrm>
        </p:grpSpPr>
        <p:pic>
          <p:nvPicPr>
            <p:cNvPr id="47153" name="図 23">
              <a:extLst>
                <a:ext uri="{FF2B5EF4-FFF2-40B4-BE49-F238E27FC236}">
                  <a16:creationId xmlns:a16="http://schemas.microsoft.com/office/drawing/2014/main" id="{DC1E4F70-EBA4-4CD0-8D96-7E529D84F6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0088" y="4301255"/>
              <a:ext cx="2737852" cy="1539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직사각형 22">
              <a:extLst>
                <a:ext uri="{FF2B5EF4-FFF2-40B4-BE49-F238E27FC236}">
                  <a16:creationId xmlns:a16="http://schemas.microsoft.com/office/drawing/2014/main" id="{2AF4BAFF-6EF8-4305-89F3-8E7DAAC7382D}"/>
                </a:ext>
              </a:extLst>
            </p:cNvPr>
            <p:cNvSpPr/>
            <p:nvPr/>
          </p:nvSpPr>
          <p:spPr>
            <a:xfrm rot="16200000">
              <a:off x="2999233" y="4111738"/>
              <a:ext cx="719560" cy="2737855"/>
            </a:xfrm>
            <a:prstGeom prst="rect">
              <a:avLst/>
            </a:prstGeom>
            <a:gradFill>
              <a:gsLst>
                <a:gs pos="0">
                  <a:srgbClr val="1B292D"/>
                </a:gs>
                <a:gs pos="100000">
                  <a:srgbClr val="22323A">
                    <a:lumMod val="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p>
          </p:txBody>
        </p:sp>
      </p:grpSp>
      <p:sp>
        <p:nvSpPr>
          <p:cNvPr id="13" name="二等辺三角形 26">
            <a:extLst>
              <a:ext uri="{FF2B5EF4-FFF2-40B4-BE49-F238E27FC236}">
                <a16:creationId xmlns:a16="http://schemas.microsoft.com/office/drawing/2014/main" id="{128739EF-1075-45C1-95C8-9684A7BF8C21}"/>
              </a:ext>
            </a:extLst>
          </p:cNvPr>
          <p:cNvSpPr/>
          <p:nvPr/>
        </p:nvSpPr>
        <p:spPr>
          <a:xfrm rot="5400000">
            <a:off x="5205412" y="4397376"/>
            <a:ext cx="365125" cy="431800"/>
          </a:xfrm>
          <a:prstGeom prst="triangle">
            <a:avLst/>
          </a:prstGeom>
          <a:solidFill>
            <a:srgbClr val="1137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endParaRPr kumimoji="1" lang="ja-JP" altLang="en-US">
              <a:solidFill>
                <a:srgbClr val="0A1239"/>
              </a:solidFill>
              <a:latin typeface="游明朝" panose="02020400000000000000" pitchFamily="18" charset="-128"/>
              <a:ea typeface="游明朝" panose="02020400000000000000" pitchFamily="18" charset="-128"/>
            </a:endParaRPr>
          </a:p>
        </p:txBody>
      </p:sp>
      <p:sp>
        <p:nvSpPr>
          <p:cNvPr id="47110" name="正方形/長方形 29">
            <a:extLst>
              <a:ext uri="{FF2B5EF4-FFF2-40B4-BE49-F238E27FC236}">
                <a16:creationId xmlns:a16="http://schemas.microsoft.com/office/drawing/2014/main" id="{1F976A54-5F65-4CA9-BA3F-7B0591B76E6E}"/>
              </a:ext>
            </a:extLst>
          </p:cNvPr>
          <p:cNvSpPr>
            <a:spLocks noChangeArrowheads="1"/>
          </p:cNvSpPr>
          <p:nvPr/>
        </p:nvSpPr>
        <p:spPr bwMode="auto">
          <a:xfrm>
            <a:off x="6351588" y="4989513"/>
            <a:ext cx="20447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3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広告主の動画広告</a:t>
            </a:r>
            <a:endParaRPr lang="en-US" altLang="ja-JP" sz="13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endParaRPr>
          </a:p>
        </p:txBody>
      </p:sp>
      <p:sp>
        <p:nvSpPr>
          <p:cNvPr id="47111" name="正方形/長方形 31">
            <a:extLst>
              <a:ext uri="{FF2B5EF4-FFF2-40B4-BE49-F238E27FC236}">
                <a16:creationId xmlns:a16="http://schemas.microsoft.com/office/drawing/2014/main" id="{2F98BE7B-BF11-445A-BB98-0529DC0337B0}"/>
              </a:ext>
            </a:extLst>
          </p:cNvPr>
          <p:cNvSpPr>
            <a:spLocks noChangeArrowheads="1"/>
          </p:cNvSpPr>
          <p:nvPr/>
        </p:nvSpPr>
        <p:spPr bwMode="auto">
          <a:xfrm>
            <a:off x="3862388" y="5551488"/>
            <a:ext cx="30559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400" b="1">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最大合計</a:t>
            </a:r>
            <a:r>
              <a:rPr lang="en-US" altLang="ja-JP" sz="1400" b="1">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60</a:t>
            </a:r>
            <a:r>
              <a:rPr lang="ja-JP" altLang="en-US" sz="1400" b="1">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秒間の占有が可能に。</a:t>
            </a:r>
            <a:endParaRPr lang="en-US" altLang="ja-JP" sz="1400" b="1">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endParaRPr>
          </a:p>
        </p:txBody>
      </p:sp>
      <p:graphicFrame>
        <p:nvGraphicFramePr>
          <p:cNvPr id="19" name="表 18">
            <a:extLst>
              <a:ext uri="{FF2B5EF4-FFF2-40B4-BE49-F238E27FC236}">
                <a16:creationId xmlns:a16="http://schemas.microsoft.com/office/drawing/2014/main" id="{BECBDA79-6449-420F-B2A9-D58A2C684FFC}"/>
              </a:ext>
            </a:extLst>
          </p:cNvPr>
          <p:cNvGraphicFramePr>
            <a:graphicFrameLocks noGrp="1"/>
          </p:cNvGraphicFramePr>
          <p:nvPr/>
        </p:nvGraphicFramePr>
        <p:xfrm>
          <a:off x="560388" y="1970088"/>
          <a:ext cx="9574212" cy="1508125"/>
        </p:xfrm>
        <a:graphic>
          <a:graphicData uri="http://schemas.openxmlformats.org/drawingml/2006/table">
            <a:tbl>
              <a:tblPr/>
              <a:tblGrid>
                <a:gridCol w="1689100">
                  <a:extLst>
                    <a:ext uri="{9D8B030D-6E8A-4147-A177-3AD203B41FA5}">
                      <a16:colId xmlns:a16="http://schemas.microsoft.com/office/drawing/2014/main" val="20000"/>
                    </a:ext>
                  </a:extLst>
                </a:gridCol>
                <a:gridCol w="898525">
                  <a:extLst>
                    <a:ext uri="{9D8B030D-6E8A-4147-A177-3AD203B41FA5}">
                      <a16:colId xmlns:a16="http://schemas.microsoft.com/office/drawing/2014/main" val="20001"/>
                    </a:ext>
                  </a:extLst>
                </a:gridCol>
                <a:gridCol w="1041400">
                  <a:extLst>
                    <a:ext uri="{9D8B030D-6E8A-4147-A177-3AD203B41FA5}">
                      <a16:colId xmlns:a16="http://schemas.microsoft.com/office/drawing/2014/main" val="20002"/>
                    </a:ext>
                  </a:extLst>
                </a:gridCol>
                <a:gridCol w="812800">
                  <a:extLst>
                    <a:ext uri="{9D8B030D-6E8A-4147-A177-3AD203B41FA5}">
                      <a16:colId xmlns:a16="http://schemas.microsoft.com/office/drawing/2014/main" val="20003"/>
                    </a:ext>
                  </a:extLst>
                </a:gridCol>
                <a:gridCol w="814387">
                  <a:extLst>
                    <a:ext uri="{9D8B030D-6E8A-4147-A177-3AD203B41FA5}">
                      <a16:colId xmlns:a16="http://schemas.microsoft.com/office/drawing/2014/main" val="20004"/>
                    </a:ext>
                  </a:extLst>
                </a:gridCol>
                <a:gridCol w="812800">
                  <a:extLst>
                    <a:ext uri="{9D8B030D-6E8A-4147-A177-3AD203B41FA5}">
                      <a16:colId xmlns:a16="http://schemas.microsoft.com/office/drawing/2014/main" val="20005"/>
                    </a:ext>
                  </a:extLst>
                </a:gridCol>
                <a:gridCol w="1120775">
                  <a:extLst>
                    <a:ext uri="{9D8B030D-6E8A-4147-A177-3AD203B41FA5}">
                      <a16:colId xmlns:a16="http://schemas.microsoft.com/office/drawing/2014/main" val="20006"/>
                    </a:ext>
                  </a:extLst>
                </a:gridCol>
                <a:gridCol w="593725">
                  <a:extLst>
                    <a:ext uri="{9D8B030D-6E8A-4147-A177-3AD203B41FA5}">
                      <a16:colId xmlns:a16="http://schemas.microsoft.com/office/drawing/2014/main" val="20007"/>
                    </a:ext>
                  </a:extLst>
                </a:gridCol>
                <a:gridCol w="741363">
                  <a:extLst>
                    <a:ext uri="{9D8B030D-6E8A-4147-A177-3AD203B41FA5}">
                      <a16:colId xmlns:a16="http://schemas.microsoft.com/office/drawing/2014/main" val="20008"/>
                    </a:ext>
                  </a:extLst>
                </a:gridCol>
                <a:gridCol w="1049337">
                  <a:extLst>
                    <a:ext uri="{9D8B030D-6E8A-4147-A177-3AD203B41FA5}">
                      <a16:colId xmlns:a16="http://schemas.microsoft.com/office/drawing/2014/main" val="20009"/>
                    </a:ext>
                  </a:extLst>
                </a:gridCol>
              </a:tblGrid>
              <a:tr h="474663">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rPr>
                        <a:t>メニュー名</a:t>
                      </a:r>
                    </a:p>
                  </a:txBody>
                  <a:tcPr marL="68581" marR="68581" marT="34269" marB="34269" anchor="ctr" horzOverflow="overflow">
                    <a:lnL>
                      <a:noFill/>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rPr>
                        <a:t>形式</a:t>
                      </a:r>
                    </a:p>
                  </a:txBody>
                  <a:tcPr marL="68581" marR="68581" marT="34269" marB="34269"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rPr>
                        <a:t>タイミング</a:t>
                      </a:r>
                    </a:p>
                  </a:txBody>
                  <a:tcPr marL="68581" marR="68581" marT="34269" marB="34269"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rPr>
                        <a:t>保証形態</a:t>
                      </a:r>
                    </a:p>
                  </a:txBody>
                  <a:tcPr marL="68581" marR="68581" marT="34269" marB="34269"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rPr>
                        <a:t>課金形態</a:t>
                      </a:r>
                    </a:p>
                  </a:txBody>
                  <a:tcPr marL="68581" marR="68581" marT="34269" marB="34269"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rPr>
                        <a:t>掲載期間</a:t>
                      </a:r>
                    </a:p>
                  </a:txBody>
                  <a:tcPr marL="68581" marR="68581" marT="34269" marB="34269"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rPr>
                        <a:t>想定表示回数</a:t>
                      </a:r>
                    </a:p>
                  </a:txBody>
                  <a:tcPr marL="68581" marR="68581" marT="34269" marB="34269"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rPr>
                        <a:t>枠数</a:t>
                      </a:r>
                    </a:p>
                  </a:txBody>
                  <a:tcPr marL="68581" marR="68581" marT="34269" marB="34269"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rPr>
                        <a:t>台数</a:t>
                      </a:r>
                    </a:p>
                  </a:txBody>
                  <a:tcPr marL="68581" marR="68581" marT="34269" marB="34269"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rPr>
                        <a:t>上限広告料金</a:t>
                      </a:r>
                      <a:endParaRPr kumimoji="1" lang="en-US" altLang="ja-JP" sz="105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rPr>
                        <a:t>税抜</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rPr>
                        <a:t>)</a:t>
                      </a:r>
                      <a:endPar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endParaRPr>
                    </a:p>
                  </a:txBody>
                  <a:tcPr marL="68581" marR="68581" marT="34269" marB="34269" anchor="ctr" horzOverflow="overflow">
                    <a:lnL w="19050" cap="flat" cmpd="sng" algn="ctr">
                      <a:solidFill>
                        <a:schemeClr val="bg1"/>
                      </a:solidFill>
                      <a:prstDash val="solid"/>
                      <a:round/>
                      <a:headEnd type="none" w="med" len="med"/>
                      <a:tailEnd type="none" w="med" len="med"/>
                    </a:lnL>
                    <a:lnR>
                      <a:noFill/>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extLst>
                  <a:ext uri="{0D108BD9-81ED-4DB2-BD59-A6C34878D82A}">
                    <a16:rowId xmlns:a16="http://schemas.microsoft.com/office/drawing/2014/main" val="10000"/>
                  </a:ext>
                </a:extLst>
              </a:tr>
              <a:tr h="103346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05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Branded Contents +</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05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Collaboration Video Ads</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05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[HALF]</a:t>
                      </a:r>
                    </a:p>
                  </a:txBody>
                  <a:tcPr marL="68581" marR="68581" marT="34269" marB="34269"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113766"/>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Branded Contents </a:t>
                      </a:r>
                      <a:endParaRPr kumimoji="1" lang="ja-JP" altLang="en-US" sz="9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a:t>
                      </a: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動画 音声あり</a:t>
                      </a:r>
                      <a:br>
                        <a:rPr kumimoji="1" lang="ja-JP" altLang="en-US" sz="9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br>
                      <a:r>
                        <a:rPr kumimoji="1" lang="ja-JP" altLang="en-US" sz="9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最大</a:t>
                      </a:r>
                      <a: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30</a:t>
                      </a:r>
                      <a:r>
                        <a:rPr kumimoji="1" lang="ja-JP" altLang="en-US" sz="9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秒</a:t>
                      </a:r>
                    </a:p>
                  </a:txBody>
                  <a:tcPr marL="68581" marR="68581" marT="34269" marB="34269"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5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発車から</a:t>
                      </a:r>
                      <a:endParaRPr kumimoji="1" lang="en-US" altLang="ja-JP" sz="105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5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2</a:t>
                      </a:r>
                      <a:r>
                        <a:rPr kumimoji="1" lang="ja-JP" altLang="en-US" sz="105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本目～</a:t>
                      </a:r>
                      <a:r>
                        <a:rPr kumimoji="1" lang="en-US" altLang="ja-JP" sz="105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5</a:t>
                      </a:r>
                      <a:r>
                        <a:rPr kumimoji="1" lang="ja-JP" altLang="en-US" sz="105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本目</a:t>
                      </a:r>
                      <a:endParaRPr kumimoji="1" lang="en-US" altLang="ja-JP" sz="105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endParaRPr>
                    </a:p>
                  </a:txBody>
                  <a:tcPr marL="68581" marR="68581" marT="34269" marB="34269"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zh-TW" altLang="en-US" sz="105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期間</a:t>
                      </a:r>
                      <a:br>
                        <a:rPr kumimoji="1" lang="zh-TW" altLang="en-US" sz="105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br>
                      <a:r>
                        <a:rPr kumimoji="1" lang="zh-TW" altLang="en-US" sz="105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掲載保証</a:t>
                      </a:r>
                    </a:p>
                  </a:txBody>
                  <a:tcPr marT="45691" marB="4569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表示回数課金</a:t>
                      </a:r>
                    </a:p>
                  </a:txBody>
                  <a:tcPr marT="45691" marB="4569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1</a:t>
                      </a:r>
                      <a:r>
                        <a:rPr kumimoji="1" lang="ja-JP" altLang="en-US" sz="12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週間</a:t>
                      </a:r>
                      <a:br>
                        <a:rPr kumimoji="1" lang="en-US" altLang="ja-JP" sz="105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br>
                      <a:b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br>
                      <a:r>
                        <a:rPr kumimoji="1" lang="ja-JP" altLang="en-US" sz="9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月曜日</a:t>
                      </a:r>
                      <a:b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br>
                      <a:r>
                        <a:rPr kumimoji="1" lang="ja-JP" altLang="en-US" sz="9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午前</a:t>
                      </a:r>
                      <a: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0</a:t>
                      </a:r>
                      <a:r>
                        <a:rPr kumimoji="1" lang="ja-JP" altLang="en-US" sz="9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時</a:t>
                      </a:r>
                      <a:b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br>
                      <a:r>
                        <a:rPr kumimoji="1" lang="ja-JP" altLang="en-US" sz="9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掲載開始</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endParaRPr>
                    </a:p>
                  </a:txBody>
                  <a:tcPr marT="45691" marB="4569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5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1,200,000</a:t>
                      </a:r>
                      <a:r>
                        <a:rPr kumimoji="1" lang="ja-JP" altLang="en-US" sz="105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 </a:t>
                      </a: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回</a:t>
                      </a:r>
                      <a:endParaRPr kumimoji="1" lang="en-US" altLang="ja-JP" sz="105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endParaRPr>
                    </a:p>
                  </a:txBody>
                  <a:tcPr marL="68581" marR="68581" marT="34269" marB="34269"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5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8</a:t>
                      </a:r>
                      <a:r>
                        <a:rPr kumimoji="1" lang="ja-JP" altLang="en-US" sz="9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枠</a:t>
                      </a:r>
                      <a:endParaRPr kumimoji="1" lang="en-US" altLang="ja-JP" sz="105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endParaRPr>
                    </a:p>
                  </a:txBody>
                  <a:tcPr marL="68581" marR="68581" marT="34269" marB="34269"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5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25,000</a:t>
                      </a:r>
                      <a:r>
                        <a:rPr kumimoji="1" lang="ja-JP" altLang="en-US" sz="105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台</a:t>
                      </a:r>
                      <a:endParaRPr kumimoji="1" lang="en-US" altLang="ja-JP" sz="105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endParaRPr>
                    </a:p>
                  </a:txBody>
                  <a:tcPr marL="68581" marR="68581" marT="34269" marB="34269"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2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350</a:t>
                      </a:r>
                      <a:r>
                        <a:rPr kumimoji="1" lang="ja-JP" altLang="en-US"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万円</a:t>
                      </a:r>
                      <a:endParaRPr kumimoji="1" lang="en-US" altLang="ja-JP" sz="12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@2.9</a:t>
                      </a:r>
                      <a:r>
                        <a:rPr kumimoji="1" lang="ja-JP" altLang="en-US"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円</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endParaRPr>
                    </a:p>
                  </a:txBody>
                  <a:tcPr marL="68581" marR="68581" marT="34269" marB="34269"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extLst>
                  <a:ext uri="{0D108BD9-81ED-4DB2-BD59-A6C34878D82A}">
                    <a16:rowId xmlns:a16="http://schemas.microsoft.com/office/drawing/2014/main" val="10001"/>
                  </a:ext>
                </a:extLst>
              </a:tr>
            </a:tbl>
          </a:graphicData>
        </a:graphic>
      </p:graphicFrame>
      <p:sp>
        <p:nvSpPr>
          <p:cNvPr id="47143" name="正方形/長方形 29">
            <a:extLst>
              <a:ext uri="{FF2B5EF4-FFF2-40B4-BE49-F238E27FC236}">
                <a16:creationId xmlns:a16="http://schemas.microsoft.com/office/drawing/2014/main" id="{C906792B-83AF-4F86-A046-462F008115E1}"/>
              </a:ext>
            </a:extLst>
          </p:cNvPr>
          <p:cNvSpPr>
            <a:spLocks noChangeArrowheads="1"/>
          </p:cNvSpPr>
          <p:nvPr/>
        </p:nvSpPr>
        <p:spPr bwMode="auto">
          <a:xfrm>
            <a:off x="6351588" y="4476750"/>
            <a:ext cx="20447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600">
                <a:solidFill>
                  <a:schemeClr val="bg1"/>
                </a:solidFill>
                <a:latin typeface="Yu Gothic Medium" panose="020B0500000000000000" pitchFamily="34" charset="-128"/>
                <a:ea typeface="Yu Gothic Medium" panose="020B0500000000000000" pitchFamily="34" charset="-128"/>
              </a:rPr>
              <a:t>動画広告</a:t>
            </a:r>
            <a:r>
              <a:rPr lang="en-US" altLang="ja-JP" sz="1600">
                <a:solidFill>
                  <a:schemeClr val="bg1"/>
                </a:solidFill>
                <a:latin typeface="Yu Gothic Medium" panose="020B0500000000000000" pitchFamily="34" charset="-128"/>
                <a:ea typeface="Yu Gothic Medium" panose="020B0500000000000000" pitchFamily="34" charset="-128"/>
              </a:rPr>
              <a:t>(30</a:t>
            </a:r>
            <a:r>
              <a:rPr lang="ja-JP" altLang="en-US" sz="1600">
                <a:solidFill>
                  <a:schemeClr val="bg1"/>
                </a:solidFill>
                <a:latin typeface="Yu Gothic Medium" panose="020B0500000000000000" pitchFamily="34" charset="-128"/>
                <a:ea typeface="Yu Gothic Medium" panose="020B0500000000000000" pitchFamily="34" charset="-128"/>
              </a:rPr>
              <a:t>秒</a:t>
            </a:r>
            <a:r>
              <a:rPr lang="en-US" altLang="ja-JP" sz="1600">
                <a:solidFill>
                  <a:schemeClr val="bg1"/>
                </a:solidFill>
                <a:latin typeface="Yu Gothic Medium" panose="020B0500000000000000" pitchFamily="34" charset="-128"/>
                <a:ea typeface="Yu Gothic Medium" panose="020B0500000000000000" pitchFamily="34" charset="-128"/>
              </a:rPr>
              <a:t>)</a:t>
            </a:r>
            <a:endParaRPr lang="ja-JP" altLang="en-US" sz="1600">
              <a:solidFill>
                <a:schemeClr val="bg1"/>
              </a:solidFill>
              <a:latin typeface="Yu Gothic Medium" panose="020B0500000000000000" pitchFamily="34" charset="-128"/>
              <a:ea typeface="Yu Gothic Medium" panose="020B0500000000000000" pitchFamily="34" charset="-128"/>
            </a:endParaRPr>
          </a:p>
        </p:txBody>
      </p:sp>
      <p:sp>
        <p:nvSpPr>
          <p:cNvPr id="23" name="직사각형 22">
            <a:extLst>
              <a:ext uri="{FF2B5EF4-FFF2-40B4-BE49-F238E27FC236}">
                <a16:creationId xmlns:a16="http://schemas.microsoft.com/office/drawing/2014/main" id="{7496581B-9A38-4E7E-994F-53829BEF84F4}"/>
              </a:ext>
            </a:extLst>
          </p:cNvPr>
          <p:cNvSpPr/>
          <p:nvPr/>
        </p:nvSpPr>
        <p:spPr>
          <a:xfrm rot="16200000">
            <a:off x="3005137" y="3649663"/>
            <a:ext cx="720725" cy="2736850"/>
          </a:xfrm>
          <a:prstGeom prst="rect">
            <a:avLst/>
          </a:prstGeom>
          <a:gradFill>
            <a:gsLst>
              <a:gs pos="0">
                <a:srgbClr val="1B292D"/>
              </a:gs>
              <a:gs pos="100000">
                <a:srgbClr val="22323A">
                  <a:lumMod val="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p>
        </p:txBody>
      </p:sp>
      <p:sp>
        <p:nvSpPr>
          <p:cNvPr id="47145" name="正方形/長方形 24">
            <a:extLst>
              <a:ext uri="{FF2B5EF4-FFF2-40B4-BE49-F238E27FC236}">
                <a16:creationId xmlns:a16="http://schemas.microsoft.com/office/drawing/2014/main" id="{C684D768-ED48-4109-82FE-CA5BE6B26649}"/>
              </a:ext>
            </a:extLst>
          </p:cNvPr>
          <p:cNvSpPr>
            <a:spLocks noChangeArrowheads="1"/>
          </p:cNvSpPr>
          <p:nvPr/>
        </p:nvSpPr>
        <p:spPr bwMode="auto">
          <a:xfrm>
            <a:off x="1879600" y="4913313"/>
            <a:ext cx="2871788"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3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広告主の</a:t>
            </a:r>
            <a:r>
              <a:rPr lang="en-US" altLang="ja-JP" sz="13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Branded Contents</a:t>
            </a:r>
          </a:p>
          <a:p>
            <a:pPr algn="ctr" eaLnBrk="1" hangingPunct="1"/>
            <a:r>
              <a:rPr lang="en-US" altLang="ja-JP" sz="9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a:t>
            </a:r>
            <a:r>
              <a:rPr lang="ja-JP" altLang="en-US" sz="9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タイアップ広告 </a:t>
            </a:r>
            <a:r>
              <a:rPr lang="en-US" altLang="ja-JP" sz="9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a:t>
            </a:r>
            <a:r>
              <a:rPr lang="ja-JP" altLang="en-US" sz="9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動画</a:t>
            </a:r>
            <a:r>
              <a:rPr lang="en-US" altLang="ja-JP" sz="9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30</a:t>
            </a:r>
            <a:r>
              <a:rPr lang="ja-JP" altLang="en-US" sz="9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秒 </a:t>
            </a:r>
            <a:r>
              <a:rPr lang="en-US" altLang="ja-JP" sz="9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or </a:t>
            </a:r>
            <a:r>
              <a:rPr lang="ja-JP" altLang="en-US" sz="9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静止画</a:t>
            </a:r>
            <a:r>
              <a:rPr lang="en-US" altLang="ja-JP" sz="9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15</a:t>
            </a:r>
            <a:r>
              <a:rPr lang="ja-JP" altLang="en-US" sz="9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秒</a:t>
            </a:r>
            <a:r>
              <a:rPr lang="en-US" altLang="ja-JP" sz="9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a:t>
            </a:r>
          </a:p>
        </p:txBody>
      </p:sp>
      <p:grpSp>
        <p:nvGrpSpPr>
          <p:cNvPr id="47146" name="グループ化 20">
            <a:extLst>
              <a:ext uri="{FF2B5EF4-FFF2-40B4-BE49-F238E27FC236}">
                <a16:creationId xmlns:a16="http://schemas.microsoft.com/office/drawing/2014/main" id="{389B5E95-0F92-467B-B991-4B3073B98F17}"/>
              </a:ext>
            </a:extLst>
          </p:cNvPr>
          <p:cNvGrpSpPr>
            <a:grpSpLocks/>
          </p:cNvGrpSpPr>
          <p:nvPr/>
        </p:nvGrpSpPr>
        <p:grpSpPr bwMode="auto">
          <a:xfrm>
            <a:off x="473075" y="369888"/>
            <a:ext cx="9144000" cy="3646487"/>
            <a:chOff x="595162" y="370278"/>
            <a:chExt cx="9144463" cy="3646803"/>
          </a:xfrm>
        </p:grpSpPr>
        <p:sp>
          <p:nvSpPr>
            <p:cNvPr id="47150" name="テキスト ボックス 11">
              <a:extLst>
                <a:ext uri="{FF2B5EF4-FFF2-40B4-BE49-F238E27FC236}">
                  <a16:creationId xmlns:a16="http://schemas.microsoft.com/office/drawing/2014/main" id="{07BDF23A-61A7-44BE-8DF6-6674DD032BB1}"/>
                </a:ext>
              </a:extLst>
            </p:cNvPr>
            <p:cNvSpPr txBox="1">
              <a:spLocks noChangeArrowheads="1"/>
            </p:cNvSpPr>
            <p:nvPr/>
          </p:nvSpPr>
          <p:spPr bwMode="auto">
            <a:xfrm>
              <a:off x="612626" y="660815"/>
              <a:ext cx="9126999" cy="1273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ja-JP" sz="1200">
                  <a:solidFill>
                    <a:srgbClr val="595959"/>
                  </a:solidFill>
                  <a:latin typeface="游明朝" panose="02020400000000000000" pitchFamily="18" charset="-128"/>
                  <a:ea typeface="游明朝" panose="02020400000000000000" pitchFamily="18" charset="-128"/>
                </a:rPr>
                <a:t>・Collaboration Video Ads </a:t>
              </a:r>
              <a:r>
                <a:rPr lang="ja-JP" altLang="en-US" sz="1200">
                  <a:solidFill>
                    <a:srgbClr val="595959"/>
                  </a:solidFill>
                  <a:latin typeface="游明朝" panose="02020400000000000000" pitchFamily="18" charset="-128"/>
                  <a:ea typeface="游明朝" panose="02020400000000000000" pitchFamily="18" charset="-128"/>
                </a:rPr>
                <a:t>は、</a:t>
              </a:r>
              <a:r>
                <a:rPr lang="en-US" altLang="ja-JP" sz="1200">
                  <a:solidFill>
                    <a:srgbClr val="595959"/>
                  </a:solidFill>
                  <a:latin typeface="游明朝" panose="02020400000000000000" pitchFamily="18" charset="-128"/>
                  <a:ea typeface="游明朝" panose="02020400000000000000" pitchFamily="18" charset="-128"/>
                </a:rPr>
                <a:t>2020</a:t>
              </a:r>
              <a:r>
                <a:rPr lang="ja-JP" altLang="en-US" sz="1200">
                  <a:solidFill>
                    <a:srgbClr val="595959"/>
                  </a:solidFill>
                  <a:latin typeface="游明朝" panose="02020400000000000000" pitchFamily="18" charset="-128"/>
                  <a:ea typeface="游明朝" panose="02020400000000000000" pitchFamily="18" charset="-128"/>
                </a:rPr>
                <a:t>年</a:t>
              </a:r>
              <a:r>
                <a:rPr lang="en-US" altLang="ja-JP" sz="1200">
                  <a:solidFill>
                    <a:srgbClr val="595959"/>
                  </a:solidFill>
                  <a:latin typeface="游明朝" panose="02020400000000000000" pitchFamily="18" charset="-128"/>
                  <a:ea typeface="游明朝" panose="02020400000000000000" pitchFamily="18" charset="-128"/>
                </a:rPr>
                <a:t>10</a:t>
              </a:r>
              <a:r>
                <a:rPr lang="ja-JP" altLang="en-US" sz="1200">
                  <a:solidFill>
                    <a:srgbClr val="595959"/>
                  </a:solidFill>
                  <a:latin typeface="游明朝" panose="02020400000000000000" pitchFamily="18" charset="-128"/>
                  <a:ea typeface="游明朝" panose="02020400000000000000" pitchFamily="18" charset="-128"/>
                </a:rPr>
                <a:t>月より広告主の </a:t>
              </a:r>
              <a:r>
                <a:rPr lang="ja-JP" altLang="ja-JP" sz="1200">
                  <a:solidFill>
                    <a:srgbClr val="595959"/>
                  </a:solidFill>
                  <a:latin typeface="游明朝" panose="02020400000000000000" pitchFamily="18" charset="-128"/>
                  <a:ea typeface="游明朝" panose="02020400000000000000" pitchFamily="18" charset="-128"/>
                </a:rPr>
                <a:t>Branded Contents (</a:t>
              </a:r>
              <a:r>
                <a:rPr lang="ja-JP" altLang="en-US" sz="1200">
                  <a:solidFill>
                    <a:srgbClr val="595959"/>
                  </a:solidFill>
                  <a:latin typeface="游明朝" panose="02020400000000000000" pitchFamily="18" charset="-128"/>
                  <a:ea typeface="游明朝" panose="02020400000000000000" pitchFamily="18" charset="-128"/>
                </a:rPr>
                <a:t>タイアップ広告</a:t>
              </a:r>
              <a:r>
                <a:rPr lang="en-US" altLang="ja-JP" sz="1200">
                  <a:solidFill>
                    <a:srgbClr val="595959"/>
                  </a:solidFill>
                  <a:latin typeface="游明朝" panose="02020400000000000000" pitchFamily="18" charset="-128"/>
                  <a:ea typeface="游明朝" panose="02020400000000000000" pitchFamily="18" charset="-128"/>
                </a:rPr>
                <a:t>)</a:t>
              </a:r>
              <a:r>
                <a:rPr lang="ja-JP" altLang="en-US" sz="1200">
                  <a:solidFill>
                    <a:srgbClr val="595959"/>
                  </a:solidFill>
                  <a:latin typeface="游明朝" panose="02020400000000000000" pitchFamily="18" charset="-128"/>
                  <a:ea typeface="游明朝" panose="02020400000000000000" pitchFamily="18" charset="-128"/>
                </a:rPr>
                <a:t>と動画広告</a:t>
              </a:r>
              <a:r>
                <a:rPr lang="en-US" altLang="ja-JP" sz="1200">
                  <a:solidFill>
                    <a:srgbClr val="595959"/>
                  </a:solidFill>
                  <a:latin typeface="游明朝" panose="02020400000000000000" pitchFamily="18" charset="-128"/>
                  <a:ea typeface="游明朝" panose="02020400000000000000" pitchFamily="18" charset="-128"/>
                </a:rPr>
                <a:t>(30</a:t>
              </a:r>
              <a:r>
                <a:rPr lang="ja-JP" altLang="en-US" sz="1200">
                  <a:solidFill>
                    <a:srgbClr val="595959"/>
                  </a:solidFill>
                  <a:latin typeface="游明朝" panose="02020400000000000000" pitchFamily="18" charset="-128"/>
                  <a:ea typeface="游明朝" panose="02020400000000000000" pitchFamily="18" charset="-128"/>
                </a:rPr>
                <a:t>秒</a:t>
              </a:r>
              <a:r>
                <a:rPr lang="en-US" altLang="ja-JP" sz="1200">
                  <a:solidFill>
                    <a:srgbClr val="595959"/>
                  </a:solidFill>
                  <a:latin typeface="游明朝" panose="02020400000000000000" pitchFamily="18" charset="-128"/>
                  <a:ea typeface="游明朝" panose="02020400000000000000" pitchFamily="18" charset="-128"/>
                </a:rPr>
                <a:t>)</a:t>
              </a:r>
              <a:r>
                <a:rPr lang="ja-JP" altLang="en-US" sz="1200">
                  <a:solidFill>
                    <a:srgbClr val="595959"/>
                  </a:solidFill>
                  <a:latin typeface="游明朝" panose="02020400000000000000" pitchFamily="18" charset="-128"/>
                  <a:ea typeface="游明朝" panose="02020400000000000000" pitchFamily="18" charset="-128"/>
                </a:rPr>
                <a:t>をセットで</a:t>
              </a: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　掲載できるメニューに変更いたします</a:t>
              </a: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a:t>
              </a:r>
              <a:r>
                <a:rPr lang="ja-JP" altLang="ja-JP" sz="1200">
                  <a:solidFill>
                    <a:srgbClr val="595959"/>
                  </a:solidFill>
                  <a:latin typeface="游明朝" panose="02020400000000000000" pitchFamily="18" charset="-128"/>
                  <a:ea typeface="游明朝" panose="02020400000000000000" pitchFamily="18" charset="-128"/>
                </a:rPr>
                <a:t>Branded Contents </a:t>
              </a:r>
              <a:r>
                <a:rPr lang="ja-JP" altLang="en-US" sz="1200">
                  <a:solidFill>
                    <a:srgbClr val="595959"/>
                  </a:solidFill>
                  <a:latin typeface="游明朝" panose="02020400000000000000" pitchFamily="18" charset="-128"/>
                  <a:ea typeface="游明朝" panose="02020400000000000000" pitchFamily="18" charset="-128"/>
                </a:rPr>
                <a:t>の定義や掲載規定は </a:t>
              </a:r>
              <a:r>
                <a:rPr lang="ja-JP" altLang="ja-JP" sz="1200">
                  <a:solidFill>
                    <a:srgbClr val="595959"/>
                  </a:solidFill>
                  <a:latin typeface="游明朝" panose="02020400000000000000" pitchFamily="18" charset="-128"/>
                  <a:ea typeface="游明朝" panose="02020400000000000000" pitchFamily="18" charset="-128"/>
                </a:rPr>
                <a:t>P.</a:t>
              </a:r>
              <a:r>
                <a:rPr lang="en-US" altLang="ja-JP" sz="1200">
                  <a:solidFill>
                    <a:srgbClr val="595959"/>
                  </a:solidFill>
                  <a:latin typeface="游明朝" panose="02020400000000000000" pitchFamily="18" charset="-128"/>
                  <a:ea typeface="游明朝" panose="02020400000000000000" pitchFamily="18" charset="-128"/>
                </a:rPr>
                <a:t>22</a:t>
              </a:r>
              <a:r>
                <a:rPr lang="ja-JP" altLang="en-US" sz="1200">
                  <a:solidFill>
                    <a:srgbClr val="595959"/>
                  </a:solidFill>
                  <a:latin typeface="游明朝" panose="02020400000000000000" pitchFamily="18" charset="-128"/>
                  <a:ea typeface="游明朝" panose="02020400000000000000" pitchFamily="18" charset="-128"/>
                </a:rPr>
                <a:t>をご参照ください</a:t>
              </a: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a:t>
              </a:r>
              <a:r>
                <a:rPr lang="ja-JP" altLang="ja-JP" sz="1200">
                  <a:solidFill>
                    <a:srgbClr val="595959"/>
                  </a:solidFill>
                  <a:latin typeface="游明朝" panose="02020400000000000000" pitchFamily="18" charset="-128"/>
                  <a:ea typeface="游明朝" panose="02020400000000000000" pitchFamily="18" charset="-128"/>
                </a:rPr>
                <a:t>Branded Contents </a:t>
              </a:r>
              <a:r>
                <a:rPr lang="ja-JP" altLang="en-US" sz="1200">
                  <a:solidFill>
                    <a:srgbClr val="595959"/>
                  </a:solidFill>
                  <a:latin typeface="游明朝" panose="02020400000000000000" pitchFamily="18" charset="-128"/>
                  <a:ea typeface="游明朝" panose="02020400000000000000" pitchFamily="18" charset="-128"/>
                </a:rPr>
                <a:t>を入稿せず配信することも可能です</a:t>
              </a: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a:t>
              </a:r>
              <a:r>
                <a:rPr lang="ja-JP" altLang="ja-JP" sz="1200">
                  <a:solidFill>
                    <a:srgbClr val="595959"/>
                  </a:solidFill>
                  <a:latin typeface="游明朝" panose="02020400000000000000" pitchFamily="18" charset="-128"/>
                  <a:ea typeface="游明朝" panose="02020400000000000000" pitchFamily="18" charset="-128"/>
                </a:rPr>
                <a:t>Branded Contents </a:t>
              </a:r>
              <a:r>
                <a:rPr lang="ja-JP" altLang="en-US" sz="1200">
                  <a:solidFill>
                    <a:srgbClr val="595959"/>
                  </a:solidFill>
                  <a:latin typeface="游明朝" panose="02020400000000000000" pitchFamily="18" charset="-128"/>
                  <a:ea typeface="游明朝" panose="02020400000000000000" pitchFamily="18" charset="-128"/>
                </a:rPr>
                <a:t>を入稿しない場合は、</a:t>
              </a:r>
              <a:r>
                <a:rPr lang="ja-JP" altLang="ja-JP" sz="1200">
                  <a:solidFill>
                    <a:srgbClr val="595959"/>
                  </a:solidFill>
                  <a:latin typeface="游明朝" panose="02020400000000000000" pitchFamily="18" charset="-128"/>
                  <a:ea typeface="游明朝" panose="02020400000000000000" pitchFamily="18" charset="-128"/>
                </a:rPr>
                <a:t>P.</a:t>
              </a:r>
              <a:r>
                <a:rPr lang="en-US" altLang="ja-JP" sz="1200">
                  <a:solidFill>
                    <a:srgbClr val="595959"/>
                  </a:solidFill>
                  <a:latin typeface="游明朝" panose="02020400000000000000" pitchFamily="18" charset="-128"/>
                  <a:ea typeface="游明朝" panose="02020400000000000000" pitchFamily="18" charset="-128"/>
                </a:rPr>
                <a:t>13,P.14</a:t>
              </a:r>
              <a:r>
                <a:rPr lang="ja-JP" altLang="en-US" sz="1200">
                  <a:solidFill>
                    <a:srgbClr val="595959"/>
                  </a:solidFill>
                  <a:latin typeface="游明朝" panose="02020400000000000000" pitchFamily="18" charset="-128"/>
                  <a:ea typeface="游明朝" panose="02020400000000000000" pitchFamily="18" charset="-128"/>
                </a:rPr>
                <a:t>のコンテンツ</a:t>
              </a:r>
              <a:r>
                <a:rPr lang="en-US" altLang="ja-JP" sz="1200">
                  <a:solidFill>
                    <a:srgbClr val="595959"/>
                  </a:solidFill>
                  <a:latin typeface="游明朝" panose="02020400000000000000" pitchFamily="18" charset="-128"/>
                  <a:ea typeface="游明朝" panose="02020400000000000000" pitchFamily="18" charset="-128"/>
                </a:rPr>
                <a:t>(</a:t>
              </a:r>
              <a:r>
                <a:rPr lang="ja-JP" altLang="en-US" sz="1200">
                  <a:solidFill>
                    <a:srgbClr val="595959"/>
                  </a:solidFill>
                  <a:latin typeface="游明朝" panose="02020400000000000000" pitchFamily="18" charset="-128"/>
                  <a:ea typeface="游明朝" panose="02020400000000000000" pitchFamily="18" charset="-128"/>
                </a:rPr>
                <a:t>広告と関連性のないもの</a:t>
              </a:r>
              <a:r>
                <a:rPr lang="en-US" altLang="ja-JP" sz="1200">
                  <a:solidFill>
                    <a:srgbClr val="595959"/>
                  </a:solidFill>
                  <a:latin typeface="游明朝" panose="02020400000000000000" pitchFamily="18" charset="-128"/>
                  <a:ea typeface="游明朝" panose="02020400000000000000" pitchFamily="18" charset="-128"/>
                </a:rPr>
                <a:t>)</a:t>
              </a:r>
              <a:r>
                <a:rPr lang="ja-JP" altLang="en-US" sz="1200">
                  <a:solidFill>
                    <a:srgbClr val="595959"/>
                  </a:solidFill>
                  <a:latin typeface="游明朝" panose="02020400000000000000" pitchFamily="18" charset="-128"/>
                  <a:ea typeface="游明朝" panose="02020400000000000000" pitchFamily="18" charset="-128"/>
                </a:rPr>
                <a:t>が掲載された後に広告が掲載されます</a:t>
              </a:r>
            </a:p>
          </p:txBody>
        </p:sp>
        <p:sp>
          <p:nvSpPr>
            <p:cNvPr id="47151" name="正方形/長方形 23">
              <a:extLst>
                <a:ext uri="{FF2B5EF4-FFF2-40B4-BE49-F238E27FC236}">
                  <a16:creationId xmlns:a16="http://schemas.microsoft.com/office/drawing/2014/main" id="{6B3354D7-7C20-4EDE-A0AE-0B5F02C16907}"/>
                </a:ext>
              </a:extLst>
            </p:cNvPr>
            <p:cNvSpPr>
              <a:spLocks noChangeArrowheads="1"/>
            </p:cNvSpPr>
            <p:nvPr/>
          </p:nvSpPr>
          <p:spPr bwMode="auto">
            <a:xfrm>
              <a:off x="595162" y="370278"/>
              <a:ext cx="1826233" cy="338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600" b="1">
                  <a:solidFill>
                    <a:srgbClr val="595959"/>
                  </a:solidFill>
                  <a:latin typeface="游明朝 Demibold" panose="02020600000000000000" pitchFamily="18" charset="-128"/>
                  <a:ea typeface="游明朝 Demibold" panose="02020600000000000000" pitchFamily="18" charset="-128"/>
                </a:rPr>
                <a:t>掲載規定変更概要</a:t>
              </a:r>
            </a:p>
          </p:txBody>
        </p:sp>
        <p:sp>
          <p:nvSpPr>
            <p:cNvPr id="47152" name="正方形/長方形 25">
              <a:extLst>
                <a:ext uri="{FF2B5EF4-FFF2-40B4-BE49-F238E27FC236}">
                  <a16:creationId xmlns:a16="http://schemas.microsoft.com/office/drawing/2014/main" id="{DA641982-DA8C-400B-9CA9-211EC77837A7}"/>
                </a:ext>
              </a:extLst>
            </p:cNvPr>
            <p:cNvSpPr>
              <a:spLocks noChangeArrowheads="1"/>
            </p:cNvSpPr>
            <p:nvPr/>
          </p:nvSpPr>
          <p:spPr bwMode="auto">
            <a:xfrm>
              <a:off x="682479" y="3740832"/>
              <a:ext cx="1492326" cy="27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200" b="1">
                  <a:solidFill>
                    <a:srgbClr val="595959"/>
                  </a:solidFill>
                  <a:latin typeface="游明朝 Demibold" panose="02020600000000000000" pitchFamily="18" charset="-128"/>
                  <a:ea typeface="游明朝 Demibold" panose="02020600000000000000" pitchFamily="18" charset="-128"/>
                </a:rPr>
                <a:t>掲載イメージ</a:t>
              </a:r>
            </a:p>
          </p:txBody>
        </p:sp>
      </p:grpSp>
      <p:cxnSp>
        <p:nvCxnSpPr>
          <p:cNvPr id="27" name="直線矢印コネクタ 26">
            <a:extLst>
              <a:ext uri="{FF2B5EF4-FFF2-40B4-BE49-F238E27FC236}">
                <a16:creationId xmlns:a16="http://schemas.microsoft.com/office/drawing/2014/main" id="{4B303082-393B-4A12-BB9A-962963EEC89A}"/>
              </a:ext>
            </a:extLst>
          </p:cNvPr>
          <p:cNvCxnSpPr>
            <a:cxnSpLocks/>
          </p:cNvCxnSpPr>
          <p:nvPr/>
        </p:nvCxnSpPr>
        <p:spPr>
          <a:xfrm>
            <a:off x="1997075" y="5487988"/>
            <a:ext cx="6764338"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7148" name="タイトル 1">
            <a:extLst>
              <a:ext uri="{FF2B5EF4-FFF2-40B4-BE49-F238E27FC236}">
                <a16:creationId xmlns:a16="http://schemas.microsoft.com/office/drawing/2014/main" id="{792F0F42-3324-437A-9569-108D3D97431E}"/>
              </a:ext>
            </a:extLst>
          </p:cNvPr>
          <p:cNvSpPr>
            <a:spLocks noGrp="1" noChangeArrowheads="1"/>
          </p:cNvSpPr>
          <p:nvPr>
            <p:ph type="title"/>
          </p:nvPr>
        </p:nvSpPr>
        <p:spPr bwMode="auto">
          <a:xfrm>
            <a:off x="735013" y="6573838"/>
            <a:ext cx="957103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rgbClr val="595959"/>
                </a:solidFill>
                <a:latin typeface="游明朝 Demibold" panose="02020600000000000000" pitchFamily="18" charset="-128"/>
                <a:ea typeface="游明朝 Demibold" panose="02020600000000000000" pitchFamily="18" charset="-128"/>
              </a:rPr>
              <a:t>　　　　　　　　　　　　掲載規定変更について</a:t>
            </a:r>
          </a:p>
        </p:txBody>
      </p:sp>
      <p:pic>
        <p:nvPicPr>
          <p:cNvPr id="47149" name="図 2">
            <a:extLst>
              <a:ext uri="{FF2B5EF4-FFF2-40B4-BE49-F238E27FC236}">
                <a16:creationId xmlns:a16="http://schemas.microsoft.com/office/drawing/2014/main" id="{D850E87F-15A9-4BE7-94BB-F31B6B5DEB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075" y="6465888"/>
            <a:ext cx="55086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表 17">
            <a:extLst>
              <a:ext uri="{FF2B5EF4-FFF2-40B4-BE49-F238E27FC236}">
                <a16:creationId xmlns:a16="http://schemas.microsoft.com/office/drawing/2014/main" id="{71F23B4A-437B-4108-855C-10498B21CA60}"/>
              </a:ext>
            </a:extLst>
          </p:cNvPr>
          <p:cNvGraphicFramePr>
            <a:graphicFrameLocks noGrp="1"/>
          </p:cNvGraphicFramePr>
          <p:nvPr/>
        </p:nvGraphicFramePr>
        <p:xfrm>
          <a:off x="560388" y="1092200"/>
          <a:ext cx="9574212" cy="1439866"/>
        </p:xfrm>
        <a:graphic>
          <a:graphicData uri="http://schemas.openxmlformats.org/drawingml/2006/table">
            <a:tbl>
              <a:tblPr/>
              <a:tblGrid>
                <a:gridCol w="1720850">
                  <a:extLst>
                    <a:ext uri="{9D8B030D-6E8A-4147-A177-3AD203B41FA5}">
                      <a16:colId xmlns:a16="http://schemas.microsoft.com/office/drawing/2014/main" val="20000"/>
                    </a:ext>
                  </a:extLst>
                </a:gridCol>
                <a:gridCol w="996950">
                  <a:extLst>
                    <a:ext uri="{9D8B030D-6E8A-4147-A177-3AD203B41FA5}">
                      <a16:colId xmlns:a16="http://schemas.microsoft.com/office/drawing/2014/main" val="20001"/>
                    </a:ext>
                  </a:extLst>
                </a:gridCol>
                <a:gridCol w="1157287">
                  <a:extLst>
                    <a:ext uri="{9D8B030D-6E8A-4147-A177-3AD203B41FA5}">
                      <a16:colId xmlns:a16="http://schemas.microsoft.com/office/drawing/2014/main" val="20002"/>
                    </a:ext>
                  </a:extLst>
                </a:gridCol>
                <a:gridCol w="903288">
                  <a:extLst>
                    <a:ext uri="{9D8B030D-6E8A-4147-A177-3AD203B41FA5}">
                      <a16:colId xmlns:a16="http://schemas.microsoft.com/office/drawing/2014/main" val="20003"/>
                    </a:ext>
                  </a:extLst>
                </a:gridCol>
                <a:gridCol w="904875">
                  <a:extLst>
                    <a:ext uri="{9D8B030D-6E8A-4147-A177-3AD203B41FA5}">
                      <a16:colId xmlns:a16="http://schemas.microsoft.com/office/drawing/2014/main" val="20004"/>
                    </a:ext>
                  </a:extLst>
                </a:gridCol>
                <a:gridCol w="1243012">
                  <a:extLst>
                    <a:ext uri="{9D8B030D-6E8A-4147-A177-3AD203B41FA5}">
                      <a16:colId xmlns:a16="http://schemas.microsoft.com/office/drawing/2014/main" val="20005"/>
                    </a:ext>
                  </a:extLst>
                </a:gridCol>
                <a:gridCol w="658813">
                  <a:extLst>
                    <a:ext uri="{9D8B030D-6E8A-4147-A177-3AD203B41FA5}">
                      <a16:colId xmlns:a16="http://schemas.microsoft.com/office/drawing/2014/main" val="20006"/>
                    </a:ext>
                  </a:extLst>
                </a:gridCol>
                <a:gridCol w="823912">
                  <a:extLst>
                    <a:ext uri="{9D8B030D-6E8A-4147-A177-3AD203B41FA5}">
                      <a16:colId xmlns:a16="http://schemas.microsoft.com/office/drawing/2014/main" val="20007"/>
                    </a:ext>
                  </a:extLst>
                </a:gridCol>
                <a:gridCol w="1165225">
                  <a:extLst>
                    <a:ext uri="{9D8B030D-6E8A-4147-A177-3AD203B41FA5}">
                      <a16:colId xmlns:a16="http://schemas.microsoft.com/office/drawing/2014/main" val="20008"/>
                    </a:ext>
                  </a:extLst>
                </a:gridCol>
              </a:tblGrid>
              <a:tr h="30454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メニュー名</a:t>
                      </a:r>
                    </a:p>
                  </a:txBody>
                  <a:tcPr marL="68578" marR="68578" marT="34262" marB="34262" anchor="ctr" horzOverflow="overflow">
                    <a:lnL>
                      <a:noFill/>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形式</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タイミング</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保証形態</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掲載期間</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想定表示回数</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枠数</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台数</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広告料金</a:t>
                      </a:r>
                      <a:r>
                        <a:rPr kumimoji="1" lang="en-US" altLang="ja-JP" sz="8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税抜</a:t>
                      </a:r>
                      <a:r>
                        <a:rPr kumimoji="1" lang="en-US" altLang="ja-JP" sz="8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a:noFill/>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extLst>
                  <a:ext uri="{0D108BD9-81ED-4DB2-BD59-A6C34878D82A}">
                    <a16:rowId xmlns:a16="http://schemas.microsoft.com/office/drawing/2014/main" val="10000"/>
                  </a:ext>
                </a:extLst>
              </a:tr>
              <a:tr h="113532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Branded Contents</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[HALF]</a:t>
                      </a:r>
                    </a:p>
                  </a:txBody>
                  <a:tcPr marL="68578" marR="68578" marT="34262" marB="34262"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113766"/>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1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動画</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音声あり</a:t>
                      </a:r>
                      <a:b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最大</a:t>
                      </a: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30</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もしくは</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1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静止画</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音声なし</a:t>
                      </a:r>
                      <a:b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最大</a:t>
                      </a: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Collaboration</a:t>
                      </a: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Video Ads</a:t>
                      </a:r>
                      <a:r>
                        <a:rPr kumimoji="1" lang="ja-JP" altLang="en-US" sz="9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終了後</a:t>
                      </a:r>
                      <a:endPar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Contents</a:t>
                      </a:r>
                      <a:r>
                        <a:rPr kumimoji="1" lang="ja-JP" altLang="en-US" sz="9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枠ポジション</a:t>
                      </a:r>
                      <a:endPar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1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期間</a:t>
                      </a:r>
                      <a:b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11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掲載保証</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a:t>
                      </a:r>
                      <a:r>
                        <a:rPr kumimoji="1" lang="ja-JP" altLang="en-US" sz="11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週間</a:t>
                      </a:r>
                      <a:b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b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月曜日</a:t>
                      </a:r>
                      <a:b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午前</a:t>
                      </a: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0</a:t>
                      </a: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時</a:t>
                      </a:r>
                      <a:b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掲載開始</a:t>
                      </a:r>
                      <a:endParaRPr kumimoji="1" lang="en-US" altLang="ja-JP" sz="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900,000</a:t>
                      </a:r>
                      <a:r>
                        <a:rPr kumimoji="1" lang="ja-JP" altLang="en-US" sz="11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 </a:t>
                      </a:r>
                      <a:r>
                        <a:rPr kumimoji="1" lang="ja-JP" altLang="en-US" sz="9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回</a:t>
                      </a:r>
                      <a:endPar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枠</a:t>
                      </a:r>
                      <a:endPar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25,000</a:t>
                      </a:r>
                      <a:r>
                        <a:rPr kumimoji="1" lang="ja-JP" altLang="en-US" sz="11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台</a:t>
                      </a:r>
                      <a:endPar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4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100</a:t>
                      </a:r>
                      <a:r>
                        <a:rPr kumimoji="1" lang="ja-JP" altLang="en-US"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万円</a:t>
                      </a:r>
                      <a:endParaRPr kumimoji="1" lang="en-US" altLang="ja-JP" sz="14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@1.1</a:t>
                      </a:r>
                      <a:r>
                        <a:rPr kumimoji="1" lang="ja-JP" altLang="en-US"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円</a:t>
                      </a: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extLst>
                  <a:ext uri="{0D108BD9-81ED-4DB2-BD59-A6C34878D82A}">
                    <a16:rowId xmlns:a16="http://schemas.microsoft.com/office/drawing/2014/main" val="10001"/>
                  </a:ext>
                </a:extLst>
              </a:tr>
            </a:tbl>
          </a:graphicData>
        </a:graphic>
      </p:graphicFrame>
      <p:sp>
        <p:nvSpPr>
          <p:cNvPr id="49182" name="正方形/長方形 20">
            <a:extLst>
              <a:ext uri="{FF2B5EF4-FFF2-40B4-BE49-F238E27FC236}">
                <a16:creationId xmlns:a16="http://schemas.microsoft.com/office/drawing/2014/main" id="{D92628C0-4361-4491-8A4A-394CA7FA7C23}"/>
              </a:ext>
            </a:extLst>
          </p:cNvPr>
          <p:cNvSpPr>
            <a:spLocks noChangeArrowheads="1"/>
          </p:cNvSpPr>
          <p:nvPr/>
        </p:nvSpPr>
        <p:spPr bwMode="auto">
          <a:xfrm>
            <a:off x="481013" y="3443288"/>
            <a:ext cx="8601075"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000" b="1">
                <a:solidFill>
                  <a:srgbClr val="595959"/>
                </a:solidFill>
                <a:latin typeface="游明朝 Demibold" panose="02020600000000000000" pitchFamily="18" charset="-128"/>
                <a:ea typeface="游明朝 Demibold" panose="02020600000000000000" pitchFamily="18" charset="-128"/>
                <a:cs typeface="游明朝" panose="02020400000000000000" pitchFamily="18" charset="-128"/>
              </a:rPr>
              <a:t>Branded Contents </a:t>
            </a:r>
            <a:r>
              <a:rPr lang="ja-JP" altLang="en-US" sz="1000" b="1">
                <a:solidFill>
                  <a:srgbClr val="595959"/>
                </a:solidFill>
                <a:latin typeface="游明朝 Demibold" panose="02020600000000000000" pitchFamily="18" charset="-128"/>
                <a:ea typeface="游明朝 Demibold" panose="02020600000000000000" pitchFamily="18" charset="-128"/>
                <a:cs typeface="游明朝" panose="02020400000000000000" pitchFamily="18" charset="-128"/>
              </a:rPr>
              <a:t>掲載可否基準</a:t>
            </a:r>
            <a:endParaRPr lang="en-US" altLang="ja-JP" sz="1000" b="1">
              <a:solidFill>
                <a:srgbClr val="595959"/>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・業種、商材、クリエイティブ考査基準は広告メニューに準拠</a:t>
            </a:r>
            <a:endPar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・素材に「</a:t>
            </a:r>
            <a:r>
              <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PR</a:t>
            </a: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表記」「スポンサード表記」が必要</a:t>
            </a: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a:t>
            </a:r>
            <a:r>
              <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CM</a:t>
            </a: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素材と同じものは</a:t>
            </a:r>
            <a:r>
              <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NG</a:t>
            </a: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・トンマナが </a:t>
            </a:r>
            <a:r>
              <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Tokyo Prime </a:t>
            </a: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にそぐわないものは</a:t>
            </a:r>
            <a:r>
              <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NG</a:t>
            </a:r>
          </a:p>
        </p:txBody>
      </p:sp>
      <p:sp>
        <p:nvSpPr>
          <p:cNvPr id="49183" name="正方形/長方形 20">
            <a:extLst>
              <a:ext uri="{FF2B5EF4-FFF2-40B4-BE49-F238E27FC236}">
                <a16:creationId xmlns:a16="http://schemas.microsoft.com/office/drawing/2014/main" id="{28471435-5615-44F2-AC16-B6EB4ADE3E70}"/>
              </a:ext>
            </a:extLst>
          </p:cNvPr>
          <p:cNvSpPr>
            <a:spLocks noChangeArrowheads="1"/>
          </p:cNvSpPr>
          <p:nvPr/>
        </p:nvSpPr>
        <p:spPr bwMode="auto">
          <a:xfrm>
            <a:off x="481013" y="2792413"/>
            <a:ext cx="8601075" cy="60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000" b="1">
                <a:solidFill>
                  <a:srgbClr val="595959"/>
                </a:solidFill>
                <a:latin typeface="游明朝 Demibold" panose="02020600000000000000" pitchFamily="18" charset="-128"/>
                <a:ea typeface="游明朝 Demibold" panose="02020600000000000000" pitchFamily="18" charset="-128"/>
                <a:cs typeface="游明朝" panose="02020400000000000000" pitchFamily="18" charset="-128"/>
              </a:rPr>
              <a:t>Branded Contents </a:t>
            </a:r>
            <a:r>
              <a:rPr lang="ja-JP" altLang="en-US" sz="1000" b="1">
                <a:solidFill>
                  <a:srgbClr val="595959"/>
                </a:solidFill>
                <a:latin typeface="游明朝 Demibold" panose="02020600000000000000" pitchFamily="18" charset="-128"/>
                <a:ea typeface="游明朝 Demibold" panose="02020600000000000000" pitchFamily="18" charset="-128"/>
                <a:cs typeface="游明朝" panose="02020400000000000000" pitchFamily="18" charset="-128"/>
              </a:rPr>
              <a:t>定義</a:t>
            </a:r>
            <a:endParaRPr lang="en-US" altLang="ja-JP" sz="1000" b="1">
              <a:solidFill>
                <a:srgbClr val="595959"/>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・第三者（自社以外のメディア）がユーザー目線で企業、商品、サービス、ブランドの特徴を</a:t>
            </a:r>
            <a:endPar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   </a:t>
            </a: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まとめた映像構成になっているタイアップ広告を</a:t>
            </a:r>
            <a:r>
              <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Branded Contents </a:t>
            </a: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と定義</a:t>
            </a:r>
            <a:endPar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endParaRPr>
          </a:p>
        </p:txBody>
      </p:sp>
      <p:sp>
        <p:nvSpPr>
          <p:cNvPr id="49184" name="正方形/長方形 20">
            <a:extLst>
              <a:ext uri="{FF2B5EF4-FFF2-40B4-BE49-F238E27FC236}">
                <a16:creationId xmlns:a16="http://schemas.microsoft.com/office/drawing/2014/main" id="{7F5B52B8-6D82-4A90-86F6-C251A3C0788B}"/>
              </a:ext>
            </a:extLst>
          </p:cNvPr>
          <p:cNvSpPr>
            <a:spLocks noChangeArrowheads="1"/>
          </p:cNvSpPr>
          <p:nvPr/>
        </p:nvSpPr>
        <p:spPr bwMode="auto">
          <a:xfrm>
            <a:off x="481013" y="4365625"/>
            <a:ext cx="8601075"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000" b="1">
                <a:solidFill>
                  <a:srgbClr val="595959"/>
                </a:solidFill>
                <a:latin typeface="游明朝 Demibold" panose="02020600000000000000" pitchFamily="18" charset="-128"/>
                <a:ea typeface="游明朝 Demibold" panose="02020600000000000000" pitchFamily="18" charset="-128"/>
                <a:cs typeface="游明朝" panose="02020400000000000000" pitchFamily="18" charset="-128"/>
              </a:rPr>
              <a:t>注意事項</a:t>
            </a:r>
            <a:endParaRPr lang="en-US" altLang="ja-JP" sz="1000">
              <a:solidFill>
                <a:srgbClr val="595959"/>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・同一素材の掲載は</a:t>
            </a:r>
            <a:r>
              <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2</a:t>
            </a: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週間までとし、</a:t>
            </a:r>
            <a:r>
              <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3</a:t>
            </a: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週間以上の掲載は不可。（コンテンツとして視聴者に飽きられてしまうため）</a:t>
            </a: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・「エンドキャップ」、「詳細説明画像」の入稿不可、自動生成二次元バーコードのみ詳細ボタンタップ後に表示可。</a:t>
            </a:r>
            <a:endPar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・弊社コンテンツパートナーの独自メニューと金額が異なる場合があります。</a:t>
            </a:r>
            <a:endPar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・料金は手数料が含まれたグロス金額です。</a:t>
            </a: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・表示回数及び表示単価はあくまで目安です。タクシーの営業</a:t>
            </a:r>
            <a:r>
              <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a:t>
            </a: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稼働状況により変動します。</a:t>
            </a: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・掲載内容は１申込につき、</a:t>
            </a:r>
            <a:r>
              <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1</a:t>
            </a: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商品または</a:t>
            </a:r>
            <a:r>
              <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1</a:t>
            </a: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サービスを基本とします。</a:t>
            </a: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・すべての掲載内容について事前審査が必要です。修正可能な段階で必ず事前にご相談ください。</a:t>
            </a:r>
          </a:p>
        </p:txBody>
      </p:sp>
      <p:sp>
        <p:nvSpPr>
          <p:cNvPr id="51233" name="正方形/長方形 9">
            <a:extLst>
              <a:ext uri="{FF2B5EF4-FFF2-40B4-BE49-F238E27FC236}">
                <a16:creationId xmlns:a16="http://schemas.microsoft.com/office/drawing/2014/main" id="{4FB33141-64D5-49E4-91E7-B00840F24230}"/>
              </a:ext>
            </a:extLst>
          </p:cNvPr>
          <p:cNvSpPr>
            <a:spLocks noChangeArrowheads="1"/>
          </p:cNvSpPr>
          <p:nvPr/>
        </p:nvSpPr>
        <p:spPr bwMode="auto">
          <a:xfrm>
            <a:off x="465138" y="314325"/>
            <a:ext cx="7894637" cy="665163"/>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defRPr/>
            </a:pPr>
            <a:r>
              <a:rPr lang="ja-JP" altLang="en-US" sz="1300" b="1">
                <a:solidFill>
                  <a:schemeClr val="accent3">
                    <a:lumMod val="50000"/>
                  </a:schemeClr>
                </a:solidFill>
                <a:latin typeface="游明朝 Demibold" panose="02020400000000000000" pitchFamily="18" charset="-128"/>
                <a:ea typeface="游明朝 Demibold" panose="02020400000000000000" pitchFamily="18" charset="-128"/>
              </a:rPr>
              <a:t>広告主がメディアとタイアップする映像を、</a:t>
            </a:r>
            <a:r>
              <a:rPr lang="ja-JP" altLang="ja-JP" sz="1300" b="1">
                <a:solidFill>
                  <a:schemeClr val="accent3">
                    <a:lumMod val="50000"/>
                  </a:schemeClr>
                </a:solidFill>
                <a:latin typeface="游明朝 Demibold" panose="02020400000000000000" pitchFamily="18" charset="-128"/>
                <a:ea typeface="游明朝 Demibold" panose="02020400000000000000" pitchFamily="18" charset="-128"/>
              </a:rPr>
              <a:t>Tokyo Prime </a:t>
            </a:r>
            <a:r>
              <a:rPr lang="ja-JP" altLang="en-US" sz="1300" b="1">
                <a:solidFill>
                  <a:schemeClr val="accent3">
                    <a:lumMod val="50000"/>
                  </a:schemeClr>
                </a:solidFill>
                <a:latin typeface="游明朝 Demibold" panose="02020400000000000000" pitchFamily="18" charset="-128"/>
                <a:ea typeface="游明朝 Demibold" panose="02020400000000000000" pitchFamily="18" charset="-128"/>
              </a:rPr>
              <a:t>のコンテンツ枠で掲載できるメニューです。</a:t>
            </a:r>
          </a:p>
          <a:p>
            <a:pPr eaLnBrk="1" hangingPunct="1">
              <a:lnSpc>
                <a:spcPct val="150000"/>
              </a:lnSpc>
              <a:defRPr/>
            </a:pPr>
            <a:r>
              <a:rPr lang="ja-JP" altLang="en-US" sz="1300" b="1">
                <a:solidFill>
                  <a:schemeClr val="accent3">
                    <a:lumMod val="50000"/>
                  </a:schemeClr>
                </a:solidFill>
                <a:latin typeface="游明朝 Demibold" panose="02020400000000000000" pitchFamily="18" charset="-128"/>
                <a:ea typeface="游明朝 Demibold" panose="02020400000000000000" pitchFamily="18" charset="-128"/>
              </a:rPr>
              <a:t>コンテンツとしての自然な映像接触により、より高いブランド理解を得ることが可能です。</a:t>
            </a:r>
          </a:p>
        </p:txBody>
      </p:sp>
      <p:sp>
        <p:nvSpPr>
          <p:cNvPr id="49186" name="タイトル 1">
            <a:extLst>
              <a:ext uri="{FF2B5EF4-FFF2-40B4-BE49-F238E27FC236}">
                <a16:creationId xmlns:a16="http://schemas.microsoft.com/office/drawing/2014/main" id="{52BCB17F-665F-48CA-91A4-AF32275694CA}"/>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rgbClr val="595959"/>
                </a:solidFill>
                <a:latin typeface="游明朝 Demibold" panose="02020600000000000000" pitchFamily="18" charset="-128"/>
                <a:ea typeface="游明朝 Demibold" panose="02020600000000000000" pitchFamily="18" charset="-128"/>
              </a:rPr>
              <a:t>　　　　　　　　　　  メニュー</a:t>
            </a:r>
            <a:br>
              <a:rPr lang="ja-JP" altLang="en-US">
                <a:solidFill>
                  <a:srgbClr val="595959"/>
                </a:solidFill>
                <a:latin typeface="游明朝 Demibold" panose="02020600000000000000" pitchFamily="18" charset="-128"/>
                <a:ea typeface="游明朝 Demibold" panose="02020600000000000000" pitchFamily="18" charset="-128"/>
              </a:rPr>
            </a:br>
            <a:endParaRPr lang="ja-JP" altLang="en-US">
              <a:solidFill>
                <a:srgbClr val="595959"/>
              </a:solidFill>
              <a:latin typeface="游明朝 Demibold" panose="02020600000000000000" pitchFamily="18" charset="-128"/>
              <a:ea typeface="游明朝 Demibold" panose="02020600000000000000" pitchFamily="18" charset="-128"/>
            </a:endParaRPr>
          </a:p>
        </p:txBody>
      </p:sp>
      <p:pic>
        <p:nvPicPr>
          <p:cNvPr id="49187" name="図 4">
            <a:extLst>
              <a:ext uri="{FF2B5EF4-FFF2-40B4-BE49-F238E27FC236}">
                <a16:creationId xmlns:a16="http://schemas.microsoft.com/office/drawing/2014/main" id="{10256E51-C00B-416F-8CFA-C4519B3458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4263" y="6446838"/>
            <a:ext cx="4383087"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図 1">
            <a:extLst>
              <a:ext uri="{FF2B5EF4-FFF2-40B4-BE49-F238E27FC236}">
                <a16:creationId xmlns:a16="http://schemas.microsoft.com/office/drawing/2014/main" id="{95A8A711-1CB8-42C1-AA54-4ABA3D7C3D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4875" y="1155700"/>
            <a:ext cx="3770313"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9" name="表 18">
            <a:extLst>
              <a:ext uri="{FF2B5EF4-FFF2-40B4-BE49-F238E27FC236}">
                <a16:creationId xmlns:a16="http://schemas.microsoft.com/office/drawing/2014/main" id="{75E4CAB1-4E63-479D-994C-76F604D0B15E}"/>
              </a:ext>
            </a:extLst>
          </p:cNvPr>
          <p:cNvGraphicFramePr>
            <a:graphicFrameLocks noGrp="1"/>
          </p:cNvGraphicFramePr>
          <p:nvPr/>
        </p:nvGraphicFramePr>
        <p:xfrm>
          <a:off x="887413" y="3817938"/>
          <a:ext cx="3767137" cy="1873250"/>
        </p:xfrm>
        <a:graphic>
          <a:graphicData uri="http://schemas.openxmlformats.org/drawingml/2006/table">
            <a:tbl>
              <a:tblPr firstRow="1" bandRow="1">
                <a:tableStyleId>{5940675A-B579-460E-94D1-54222C63F5DA}</a:tableStyleId>
              </a:tblPr>
              <a:tblGrid>
                <a:gridCol w="1616697">
                  <a:extLst>
                    <a:ext uri="{9D8B030D-6E8A-4147-A177-3AD203B41FA5}">
                      <a16:colId xmlns:a16="http://schemas.microsoft.com/office/drawing/2014/main" val="20000"/>
                    </a:ext>
                  </a:extLst>
                </a:gridCol>
                <a:gridCol w="1075220">
                  <a:extLst>
                    <a:ext uri="{9D8B030D-6E8A-4147-A177-3AD203B41FA5}">
                      <a16:colId xmlns:a16="http://schemas.microsoft.com/office/drawing/2014/main" val="20001"/>
                    </a:ext>
                  </a:extLst>
                </a:gridCol>
                <a:gridCol w="1075220">
                  <a:extLst>
                    <a:ext uri="{9D8B030D-6E8A-4147-A177-3AD203B41FA5}">
                      <a16:colId xmlns:a16="http://schemas.microsoft.com/office/drawing/2014/main" val="20002"/>
                    </a:ext>
                  </a:extLst>
                </a:gridCol>
              </a:tblGrid>
              <a:tr h="333050">
                <a:tc>
                  <a:txBody>
                    <a:bodyPr/>
                    <a:lstStyle/>
                    <a:p>
                      <a:pPr algn="ct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掲載ポジション</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掲載費（</a:t>
                      </a: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1</a:t>
                      </a: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掲載費（</a:t>
                      </a: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2</a:t>
                      </a: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2700" cmpd="sng">
                      <a:noFill/>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1112366">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 </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 </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広告枠部分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（セット価格）</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550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900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427834">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Standard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 </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300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400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bl>
          </a:graphicData>
        </a:graphic>
      </p:graphicFrame>
      <p:sp>
        <p:nvSpPr>
          <p:cNvPr id="51217" name="テキスト ボックス 2">
            <a:extLst>
              <a:ext uri="{FF2B5EF4-FFF2-40B4-BE49-F238E27FC236}">
                <a16:creationId xmlns:a16="http://schemas.microsoft.com/office/drawing/2014/main" id="{A68595D1-6590-48EA-876D-8B5C5371A4A9}"/>
              </a:ext>
            </a:extLst>
          </p:cNvPr>
          <p:cNvSpPr txBox="1">
            <a:spLocks noChangeArrowheads="1"/>
          </p:cNvSpPr>
          <p:nvPr/>
        </p:nvSpPr>
        <p:spPr bwMode="auto">
          <a:xfrm>
            <a:off x="690563" y="610552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ja-JP" sz="1500" b="1">
                <a:solidFill>
                  <a:srgbClr val="595959"/>
                </a:solidFill>
                <a:latin typeface="Trajan Pro 3 Semibold" pitchFamily="18" charset="0"/>
                <a:ea typeface="游明朝 Demibold" panose="02020600000000000000" pitchFamily="18" charset="-128"/>
              </a:rPr>
              <a:t>Branded Contents </a:t>
            </a:r>
            <a:r>
              <a:rPr lang="ja-JP" altLang="en-US" sz="1500" b="1">
                <a:solidFill>
                  <a:srgbClr val="595959"/>
                </a:solidFill>
                <a:latin typeface="游明朝 Demibold" panose="02020600000000000000" pitchFamily="18" charset="-128"/>
                <a:ea typeface="游明朝 Demibold" panose="02020600000000000000" pitchFamily="18" charset="-128"/>
              </a:rPr>
              <a:t>制作タイアップメニュー</a:t>
            </a:r>
          </a:p>
        </p:txBody>
      </p:sp>
      <p:sp>
        <p:nvSpPr>
          <p:cNvPr id="51218" name="正方形/長方形 17">
            <a:extLst>
              <a:ext uri="{FF2B5EF4-FFF2-40B4-BE49-F238E27FC236}">
                <a16:creationId xmlns:a16="http://schemas.microsoft.com/office/drawing/2014/main" id="{47EC2E1E-0EF7-438C-B6F0-6EBE5E99B1AC}"/>
              </a:ext>
            </a:extLst>
          </p:cNvPr>
          <p:cNvSpPr>
            <a:spLocks noChangeArrowheads="1"/>
          </p:cNvSpPr>
          <p:nvPr/>
        </p:nvSpPr>
        <p:spPr bwMode="auto">
          <a:xfrm>
            <a:off x="820738" y="3321050"/>
            <a:ext cx="3860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游明朝" panose="02020400000000000000" pitchFamily="18" charset="-128"/>
                <a:ea typeface="游明朝" panose="02020400000000000000" pitchFamily="18" charset="-128"/>
              </a:rPr>
              <a:t>掲載事例：株式会社</a:t>
            </a:r>
            <a:r>
              <a:rPr lang="ja-JP" altLang="ja-JP" sz="800">
                <a:solidFill>
                  <a:srgbClr val="4D4D4C"/>
                </a:solidFill>
                <a:latin typeface="游明朝" panose="02020400000000000000" pitchFamily="18" charset="-128"/>
                <a:ea typeface="游明朝" panose="02020400000000000000" pitchFamily="18" charset="-128"/>
              </a:rPr>
              <a:t>Mellow</a:t>
            </a:r>
            <a:endParaRPr lang="ja-JP" altLang="en-US" sz="80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　　　　　企業及びエンジニア採用紹介のタイアップ</a:t>
            </a:r>
            <a:endParaRPr lang="en-US" altLang="ja-JP" sz="800">
              <a:solidFill>
                <a:srgbClr val="4D4D4C"/>
              </a:solidFill>
              <a:latin typeface="游明朝" panose="02020400000000000000" pitchFamily="18" charset="-128"/>
              <a:ea typeface="游明朝" panose="02020400000000000000" pitchFamily="18" charset="-128"/>
            </a:endParaRPr>
          </a:p>
        </p:txBody>
      </p:sp>
      <p:sp>
        <p:nvSpPr>
          <p:cNvPr id="51219" name="正方形/長方形 19">
            <a:extLst>
              <a:ext uri="{FF2B5EF4-FFF2-40B4-BE49-F238E27FC236}">
                <a16:creationId xmlns:a16="http://schemas.microsoft.com/office/drawing/2014/main" id="{FACEAF12-378F-4776-A95A-271920CF83D2}"/>
              </a:ext>
            </a:extLst>
          </p:cNvPr>
          <p:cNvSpPr>
            <a:spLocks noChangeArrowheads="1"/>
          </p:cNvSpPr>
          <p:nvPr/>
        </p:nvSpPr>
        <p:spPr bwMode="auto">
          <a:xfrm>
            <a:off x="476250" y="306388"/>
            <a:ext cx="7545388"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素晴らしい商品やサービス、作品を手掛けている方々のインタビューをお届けする自社番組</a:t>
            </a:r>
          </a:p>
          <a:p>
            <a:pPr eaLnBrk="1" hangingPunct="1">
              <a:lnSpc>
                <a:spcPct val="150000"/>
              </a:lnSpc>
            </a:pPr>
            <a:r>
              <a:rPr lang="en-US" altLang="ja-JP" sz="1300" b="1">
                <a:solidFill>
                  <a:srgbClr val="595959"/>
                </a:solidFill>
                <a:latin typeface="游明朝 Demibold" panose="02020600000000000000" pitchFamily="18" charset="-128"/>
                <a:ea typeface="游明朝 Demibold" panose="02020600000000000000" pitchFamily="18" charset="-128"/>
              </a:rPr>
              <a:t>『</a:t>
            </a:r>
            <a:r>
              <a:rPr lang="ja-JP" altLang="ja-JP" sz="1300" b="1">
                <a:solidFill>
                  <a:srgbClr val="595959"/>
                </a:solidFill>
                <a:latin typeface="游明朝 Demibold" panose="02020600000000000000" pitchFamily="18" charset="-128"/>
                <a:ea typeface="游明朝 Demibold" panose="02020600000000000000" pitchFamily="18" charset="-128"/>
              </a:rPr>
              <a:t>Tokyo Prime Voice』</a:t>
            </a:r>
            <a:r>
              <a:rPr lang="ja-JP" altLang="en-US" sz="1300" b="1">
                <a:solidFill>
                  <a:srgbClr val="595959"/>
                </a:solidFill>
                <a:latin typeface="游明朝 Demibold" panose="02020600000000000000" pitchFamily="18" charset="-128"/>
                <a:ea typeface="游明朝 Demibold" panose="02020600000000000000" pitchFamily="18" charset="-128"/>
              </a:rPr>
              <a:t>のフォーマットでタイアップ動画広告を制作するメニューです。</a:t>
            </a:r>
          </a:p>
        </p:txBody>
      </p:sp>
      <p:graphicFrame>
        <p:nvGraphicFramePr>
          <p:cNvPr id="21" name="表 20">
            <a:extLst>
              <a:ext uri="{FF2B5EF4-FFF2-40B4-BE49-F238E27FC236}">
                <a16:creationId xmlns:a16="http://schemas.microsoft.com/office/drawing/2014/main" id="{1DEAD23D-366C-4899-9873-C4BEBCE8E10C}"/>
              </a:ext>
            </a:extLst>
          </p:cNvPr>
          <p:cNvGraphicFramePr>
            <a:graphicFrameLocks noGrp="1"/>
          </p:cNvGraphicFramePr>
          <p:nvPr/>
        </p:nvGraphicFramePr>
        <p:xfrm>
          <a:off x="6064250" y="1146175"/>
          <a:ext cx="4083050" cy="4565651"/>
        </p:xfrm>
        <a:graphic>
          <a:graphicData uri="http://schemas.openxmlformats.org/drawingml/2006/table">
            <a:tbl>
              <a:tblPr firstRow="1" bandRow="1">
                <a:tableStyleId>{2D5ABB26-0587-4C30-8999-92F81FD0307C}</a:tableStyleId>
              </a:tblPr>
              <a:tblGrid>
                <a:gridCol w="1075754">
                  <a:extLst>
                    <a:ext uri="{9D8B030D-6E8A-4147-A177-3AD203B41FA5}">
                      <a16:colId xmlns:a16="http://schemas.microsoft.com/office/drawing/2014/main" val="20000"/>
                    </a:ext>
                  </a:extLst>
                </a:gridCol>
                <a:gridCol w="3007296">
                  <a:extLst>
                    <a:ext uri="{9D8B030D-6E8A-4147-A177-3AD203B41FA5}">
                      <a16:colId xmlns:a16="http://schemas.microsoft.com/office/drawing/2014/main" val="20001"/>
                    </a:ext>
                  </a:extLst>
                </a:gridCol>
              </a:tblGrid>
              <a:tr h="28184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2" marB="45722"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dirty="0">
                          <a:solidFill>
                            <a:srgbClr val="4D4D4C"/>
                          </a:solidFill>
                          <a:latin typeface="游明朝" panose="02020400000000000000" pitchFamily="18" charset="-128"/>
                          <a:ea typeface="游明朝" panose="02020400000000000000" pitchFamily="18" charset="-128"/>
                          <a:cs typeface="Yu Mincho" charset="-128"/>
                        </a:rPr>
                        <a:t>Tokyo Prime Voice </a:t>
                      </a:r>
                      <a:r>
                        <a:rPr kumimoji="1" lang="ja-JP" altLang="en-US" sz="1100" b="0" i="0">
                          <a:solidFill>
                            <a:srgbClr val="4D4D4C"/>
                          </a:solidFill>
                          <a:latin typeface="游明朝" panose="02020400000000000000" pitchFamily="18" charset="-128"/>
                          <a:ea typeface="游明朝" panose="02020400000000000000" pitchFamily="18" charset="-128"/>
                          <a:cs typeface="Yu Mincho" charset="-128"/>
                        </a:rPr>
                        <a:t>タイアップ</a:t>
                      </a:r>
                    </a:p>
                  </a:txBody>
                  <a:tcPr marL="91423" marR="91423" marT="45722" marB="45722"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8184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掲載費</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100" b="0" i="0" u="none" strike="noStrike" baseline="0">
                          <a:solidFill>
                            <a:srgbClr val="4D4D4C"/>
                          </a:solidFill>
                          <a:latin typeface="游明朝" panose="02020400000000000000" pitchFamily="18" charset="-128"/>
                          <a:ea typeface="游明朝" panose="02020400000000000000" pitchFamily="18" charset="-128"/>
                          <a:cs typeface="Yu Mincho" charset="-128"/>
                        </a:rPr>
                        <a:t>左記に記載</a:t>
                      </a:r>
                      <a:r>
                        <a:rPr kumimoji="1" lang="en-US" altLang="ja-JP" sz="900" b="0" i="0" u="none" strike="noStrike"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900" b="0" i="0" u="none" strike="noStrike" baseline="0">
                          <a:solidFill>
                            <a:srgbClr val="4D4D4C"/>
                          </a:solidFill>
                          <a:latin typeface="游明朝" panose="02020400000000000000" pitchFamily="18" charset="-128"/>
                          <a:ea typeface="游明朝" panose="02020400000000000000" pitchFamily="18" charset="-128"/>
                          <a:cs typeface="Yu Mincho" charset="-128"/>
                        </a:rPr>
                        <a:t>掲載費は制作費込みグロス）</a:t>
                      </a:r>
                      <a:endPar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28184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a:t>
                      </a:r>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1332364">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1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en"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Collaboration Video Ads </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のコンテンツ枠部分に掲載</a:t>
                      </a: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広告枠部分に掲載する動画広告は別途ご用意頂く必要が</a:t>
                      </a: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あります</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endPar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en"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Branded Contents </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として </a:t>
                      </a:r>
                      <a:r>
                        <a:rPr kumimoji="1" lang="en"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Standard Video Ads </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a:t>
                      </a: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コンテンツ枠部分に掲載</a:t>
                      </a:r>
                    </a:p>
                    <a:p>
                      <a:endPar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・同一素材の掲載は</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週間までとし、</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3</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週間以上の掲載は</a:t>
                      </a: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不可とする（視聴者に飽きられてしまうため）</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28184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制作動画本数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rPr>
                        <a:t>30</a:t>
                      </a:r>
                      <a:r>
                        <a:rPr kumimoji="1" lang="ja-JP" altLang="en-US" sz="1100" b="0" i="0" baseline="0">
                          <a:solidFill>
                            <a:srgbClr val="4D4D4C"/>
                          </a:solidFill>
                          <a:latin typeface="游明朝" panose="02020400000000000000" pitchFamily="18" charset="-128"/>
                          <a:ea typeface="游明朝" panose="02020400000000000000" pitchFamily="18" charset="-128"/>
                          <a:cs typeface="Yu Mincho" charset="-128"/>
                        </a:rPr>
                        <a:t>秒：</a:t>
                      </a:r>
                      <a:r>
                        <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1100" b="0" i="0" baseline="0">
                          <a:solidFill>
                            <a:srgbClr val="4D4D4C"/>
                          </a:solidFill>
                          <a:latin typeface="游明朝" panose="02020400000000000000" pitchFamily="18" charset="-128"/>
                          <a:ea typeface="游明朝" panose="02020400000000000000" pitchFamily="18" charset="-128"/>
                          <a:cs typeface="Yu Mincho" charset="-128"/>
                        </a:rPr>
                        <a:t>本</a:t>
                      </a:r>
                      <a:endPar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28184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共同制作会社</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100" b="0" i="0" baseline="0">
                          <a:solidFill>
                            <a:srgbClr val="4D4D4C"/>
                          </a:solidFill>
                          <a:latin typeface="游明朝" panose="02020400000000000000" pitchFamily="18" charset="-128"/>
                          <a:ea typeface="游明朝" panose="02020400000000000000" pitchFamily="18" charset="-128"/>
                          <a:cs typeface="Yu Mincho" charset="-128"/>
                        </a:rPr>
                        <a:t>株式会社</a:t>
                      </a:r>
                      <a:r>
                        <a:rPr kumimoji="1" lang="en" altLang="ja-JP" sz="1100" b="0" i="0" baseline="0" dirty="0">
                          <a:solidFill>
                            <a:srgbClr val="4D4D4C"/>
                          </a:solidFill>
                          <a:latin typeface="游明朝" panose="02020400000000000000" pitchFamily="18" charset="-128"/>
                          <a:ea typeface="游明朝" panose="02020400000000000000" pitchFamily="18" charset="-128"/>
                          <a:cs typeface="Yu Mincho" charset="-128"/>
                        </a:rPr>
                        <a:t>Viibar</a:t>
                      </a:r>
                      <a:endPar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146901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制作条件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・撮影：</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日</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・撮影場所：</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箇所、都内近郊　</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　</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遠隔地の場合、交通費・宿泊費は別途請求</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・出演者：依頼主にて手配（</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名程度想定）</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・撮影場所：依頼主にて手配</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・音楽：著作権フリー音源</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曲</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・ナレーション、アニメーションなし</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・修正回数は</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回まで</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・動画ファイルは </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MP4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形式で納品可</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Tokyo Prime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の公式 </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YouTube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チャンネルに</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　許可を頂いて掲載する場合があります</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355035">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Branded Contents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の掲載条件に準拠</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bl>
          </a:graphicData>
        </a:graphic>
      </p:graphicFrame>
      <p:pic>
        <p:nvPicPr>
          <p:cNvPr id="51245" name="図 4">
            <a:extLst>
              <a:ext uri="{FF2B5EF4-FFF2-40B4-BE49-F238E27FC236}">
                <a16:creationId xmlns:a16="http://schemas.microsoft.com/office/drawing/2014/main" id="{F50B3D98-AFFB-47ED-85B0-069458B1B0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7850" y="6465888"/>
            <a:ext cx="4456113" cy="77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図 4">
            <a:extLst>
              <a:ext uri="{FF2B5EF4-FFF2-40B4-BE49-F238E27FC236}">
                <a16:creationId xmlns:a16="http://schemas.microsoft.com/office/drawing/2014/main" id="{0043A256-9C6E-4825-9EBC-DA57414929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8525" y="1160463"/>
            <a:ext cx="3768725" cy="211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テキスト ボックス 2">
            <a:extLst>
              <a:ext uri="{FF2B5EF4-FFF2-40B4-BE49-F238E27FC236}">
                <a16:creationId xmlns:a16="http://schemas.microsoft.com/office/drawing/2014/main" id="{C5231B3E-53BD-4291-966C-CEAE296D0CAF}"/>
              </a:ext>
            </a:extLst>
          </p:cNvPr>
          <p:cNvSpPr txBox="1">
            <a:spLocks noChangeArrowheads="1"/>
          </p:cNvSpPr>
          <p:nvPr/>
        </p:nvSpPr>
        <p:spPr bwMode="auto">
          <a:xfrm>
            <a:off x="690563" y="610552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ja-JP" sz="1500" b="1">
                <a:solidFill>
                  <a:srgbClr val="595959"/>
                </a:solidFill>
                <a:latin typeface="Trajan Pro 3 Semibold" pitchFamily="18" charset="0"/>
                <a:ea typeface="游明朝 Demibold" panose="02020600000000000000" pitchFamily="18" charset="-128"/>
              </a:rPr>
              <a:t>Branded Contents </a:t>
            </a:r>
            <a:r>
              <a:rPr lang="ja-JP" altLang="en-US" sz="1500" b="1">
                <a:solidFill>
                  <a:srgbClr val="595959"/>
                </a:solidFill>
                <a:latin typeface="游明朝 Demibold" panose="02020600000000000000" pitchFamily="18" charset="-128"/>
                <a:ea typeface="游明朝 Demibold" panose="02020600000000000000" pitchFamily="18" charset="-128"/>
              </a:rPr>
              <a:t>制作タイアップメニュー</a:t>
            </a:r>
          </a:p>
        </p:txBody>
      </p:sp>
      <p:sp>
        <p:nvSpPr>
          <p:cNvPr id="53252" name="正方形/長方形 13">
            <a:extLst>
              <a:ext uri="{FF2B5EF4-FFF2-40B4-BE49-F238E27FC236}">
                <a16:creationId xmlns:a16="http://schemas.microsoft.com/office/drawing/2014/main" id="{29177BB4-DE7C-46CE-9C1D-5C0A4EE20A21}"/>
              </a:ext>
            </a:extLst>
          </p:cNvPr>
          <p:cNvSpPr>
            <a:spLocks noChangeArrowheads="1"/>
          </p:cNvSpPr>
          <p:nvPr/>
        </p:nvSpPr>
        <p:spPr bwMode="auto">
          <a:xfrm>
            <a:off x="808038" y="3319463"/>
            <a:ext cx="385921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游明朝" panose="02020400000000000000" pitchFamily="18" charset="-128"/>
                <a:ea typeface="游明朝" panose="02020400000000000000" pitchFamily="18" charset="-128"/>
              </a:rPr>
              <a:t>掲載事例：公益財団法人日本サッカー協会</a:t>
            </a:r>
          </a:p>
          <a:p>
            <a:pPr eaLnBrk="1" hangingPunct="1"/>
            <a:r>
              <a:rPr lang="ja-JP" altLang="en-US" sz="800">
                <a:solidFill>
                  <a:srgbClr val="4D4D4C"/>
                </a:solidFill>
                <a:latin typeface="游明朝" panose="02020400000000000000" pitchFamily="18" charset="-128"/>
                <a:ea typeface="游明朝" panose="02020400000000000000" pitchFamily="18" charset="-128"/>
              </a:rPr>
              <a:t>　　　　　</a:t>
            </a:r>
            <a:r>
              <a:rPr lang="ja-JP" altLang="ja-JP" sz="800">
                <a:solidFill>
                  <a:srgbClr val="4D4D4C"/>
                </a:solidFill>
                <a:latin typeface="游明朝" panose="02020400000000000000" pitchFamily="18" charset="-128"/>
                <a:ea typeface="游明朝" panose="02020400000000000000" pitchFamily="18" charset="-128"/>
              </a:rPr>
              <a:t>EAFF E-1 </a:t>
            </a:r>
            <a:r>
              <a:rPr lang="ja-JP" altLang="en-US" sz="800">
                <a:solidFill>
                  <a:srgbClr val="4D4D4C"/>
                </a:solidFill>
                <a:latin typeface="游明朝" panose="02020400000000000000" pitchFamily="18" charset="-128"/>
                <a:ea typeface="游明朝" panose="02020400000000000000" pitchFamily="18" charset="-128"/>
              </a:rPr>
              <a:t>サッカー選手権 </a:t>
            </a:r>
            <a:r>
              <a:rPr lang="en-US" altLang="ja-JP" sz="800">
                <a:solidFill>
                  <a:srgbClr val="4D4D4C"/>
                </a:solidFill>
                <a:latin typeface="游明朝" panose="02020400000000000000" pitchFamily="18" charset="-128"/>
                <a:ea typeface="游明朝" panose="02020400000000000000" pitchFamily="18" charset="-128"/>
              </a:rPr>
              <a:t>2019 </a:t>
            </a:r>
            <a:r>
              <a:rPr lang="ja-JP" altLang="en-US" sz="800">
                <a:solidFill>
                  <a:srgbClr val="4D4D4C"/>
                </a:solidFill>
                <a:latin typeface="游明朝" panose="02020400000000000000" pitchFamily="18" charset="-128"/>
                <a:ea typeface="游明朝" panose="02020400000000000000" pitchFamily="18" charset="-128"/>
              </a:rPr>
              <a:t>決勝大会のタイアップ</a:t>
            </a:r>
            <a:endParaRPr lang="en-US" altLang="ja-JP" sz="800">
              <a:solidFill>
                <a:srgbClr val="4D4D4C"/>
              </a:solidFill>
              <a:latin typeface="游明朝" panose="02020400000000000000" pitchFamily="18" charset="-128"/>
              <a:ea typeface="游明朝" panose="02020400000000000000" pitchFamily="18" charset="-128"/>
            </a:endParaRPr>
          </a:p>
        </p:txBody>
      </p:sp>
      <p:sp>
        <p:nvSpPr>
          <p:cNvPr id="53253" name="正方形/長方形 14">
            <a:extLst>
              <a:ext uri="{FF2B5EF4-FFF2-40B4-BE49-F238E27FC236}">
                <a16:creationId xmlns:a16="http://schemas.microsoft.com/office/drawing/2014/main" id="{36A27CE4-4A7B-4376-A1AB-1A35CF429B54}"/>
              </a:ext>
            </a:extLst>
          </p:cNvPr>
          <p:cNvSpPr>
            <a:spLocks noChangeArrowheads="1"/>
          </p:cNvSpPr>
          <p:nvPr/>
        </p:nvSpPr>
        <p:spPr bwMode="auto">
          <a:xfrm>
            <a:off x="468313" y="306388"/>
            <a:ext cx="7410450"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様々なイベント情報を感度の高いタクシーユーザーにお届けする自社番組</a:t>
            </a:r>
          </a:p>
          <a:p>
            <a:pPr eaLnBrk="1" hangingPunct="1">
              <a:lnSpc>
                <a:spcPct val="150000"/>
              </a:lnSpc>
            </a:pPr>
            <a:r>
              <a:rPr lang="en-US" altLang="ja-JP" sz="1300" b="1">
                <a:solidFill>
                  <a:srgbClr val="595959"/>
                </a:solidFill>
                <a:latin typeface="游明朝 Demibold" panose="02020600000000000000" pitchFamily="18" charset="-128"/>
                <a:ea typeface="游明朝 Demibold" panose="02020600000000000000" pitchFamily="18" charset="-128"/>
              </a:rPr>
              <a:t>『</a:t>
            </a:r>
            <a:r>
              <a:rPr lang="ja-JP" altLang="ja-JP" sz="1300" b="1">
                <a:solidFill>
                  <a:srgbClr val="595959"/>
                </a:solidFill>
                <a:latin typeface="游明朝 Demibold" panose="02020600000000000000" pitchFamily="18" charset="-128"/>
                <a:ea typeface="游明朝 Demibold" panose="02020600000000000000" pitchFamily="18" charset="-128"/>
              </a:rPr>
              <a:t>Tokyo Prime News』</a:t>
            </a:r>
            <a:r>
              <a:rPr lang="ja-JP" altLang="en-US" sz="1300" b="1">
                <a:solidFill>
                  <a:srgbClr val="595959"/>
                </a:solidFill>
                <a:latin typeface="游明朝 Demibold" panose="02020600000000000000" pitchFamily="18" charset="-128"/>
                <a:ea typeface="游明朝 Demibold" panose="02020600000000000000" pitchFamily="18" charset="-128"/>
              </a:rPr>
              <a:t>のフォーマットでタイアップ動画広告を制作するメニューです。</a:t>
            </a:r>
          </a:p>
        </p:txBody>
      </p:sp>
      <p:graphicFrame>
        <p:nvGraphicFramePr>
          <p:cNvPr id="16" name="表 15">
            <a:extLst>
              <a:ext uri="{FF2B5EF4-FFF2-40B4-BE49-F238E27FC236}">
                <a16:creationId xmlns:a16="http://schemas.microsoft.com/office/drawing/2014/main" id="{6764FF33-73E3-4CB1-AAFB-58ED32CE063A}"/>
              </a:ext>
            </a:extLst>
          </p:cNvPr>
          <p:cNvGraphicFramePr>
            <a:graphicFrameLocks noGrp="1"/>
          </p:cNvGraphicFramePr>
          <p:nvPr/>
        </p:nvGraphicFramePr>
        <p:xfrm>
          <a:off x="6064250" y="1146175"/>
          <a:ext cx="4083050" cy="4565651"/>
        </p:xfrm>
        <a:graphic>
          <a:graphicData uri="http://schemas.openxmlformats.org/drawingml/2006/table">
            <a:tbl>
              <a:tblPr firstRow="1" bandRow="1">
                <a:tableStyleId>{2D5ABB26-0587-4C30-8999-92F81FD0307C}</a:tableStyleId>
              </a:tblPr>
              <a:tblGrid>
                <a:gridCol w="1075754">
                  <a:extLst>
                    <a:ext uri="{9D8B030D-6E8A-4147-A177-3AD203B41FA5}">
                      <a16:colId xmlns:a16="http://schemas.microsoft.com/office/drawing/2014/main" val="20000"/>
                    </a:ext>
                  </a:extLst>
                </a:gridCol>
                <a:gridCol w="3007296">
                  <a:extLst>
                    <a:ext uri="{9D8B030D-6E8A-4147-A177-3AD203B41FA5}">
                      <a16:colId xmlns:a16="http://schemas.microsoft.com/office/drawing/2014/main" val="20001"/>
                    </a:ext>
                  </a:extLst>
                </a:gridCol>
              </a:tblGrid>
              <a:tr h="28184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2" marB="45722"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dirty="0">
                          <a:solidFill>
                            <a:srgbClr val="4D4D4C"/>
                          </a:solidFill>
                          <a:latin typeface="游明朝" panose="02020400000000000000" pitchFamily="18" charset="-128"/>
                          <a:ea typeface="游明朝" panose="02020400000000000000" pitchFamily="18" charset="-128"/>
                          <a:cs typeface="Yu Mincho" charset="-128"/>
                        </a:rPr>
                        <a:t>Tokyo Prime News </a:t>
                      </a:r>
                      <a:r>
                        <a:rPr kumimoji="1" lang="ja-JP" altLang="en-US" sz="1100" b="0" i="0">
                          <a:solidFill>
                            <a:srgbClr val="4D4D4C"/>
                          </a:solidFill>
                          <a:latin typeface="游明朝" panose="02020400000000000000" pitchFamily="18" charset="-128"/>
                          <a:ea typeface="游明朝" panose="02020400000000000000" pitchFamily="18" charset="-128"/>
                          <a:cs typeface="Yu Mincho" charset="-128"/>
                        </a:rPr>
                        <a:t>タイアップ</a:t>
                      </a:r>
                    </a:p>
                  </a:txBody>
                  <a:tcPr marL="91423" marR="91423" marT="45722" marB="45722"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8184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掲載費</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100" b="0" i="0" u="none" strike="noStrike" baseline="0">
                          <a:solidFill>
                            <a:srgbClr val="4D4D4C"/>
                          </a:solidFill>
                          <a:latin typeface="游明朝" panose="02020400000000000000" pitchFamily="18" charset="-128"/>
                          <a:ea typeface="游明朝" panose="02020400000000000000" pitchFamily="18" charset="-128"/>
                          <a:cs typeface="Yu Mincho" charset="-128"/>
                        </a:rPr>
                        <a:t>左記に記載</a:t>
                      </a:r>
                      <a:r>
                        <a:rPr kumimoji="1" lang="en-US" altLang="ja-JP" sz="900" b="0" i="0" u="none" strike="noStrike"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900" b="0" i="0" u="none" strike="noStrike" baseline="0">
                          <a:solidFill>
                            <a:srgbClr val="4D4D4C"/>
                          </a:solidFill>
                          <a:latin typeface="游明朝" panose="02020400000000000000" pitchFamily="18" charset="-128"/>
                          <a:ea typeface="游明朝" panose="02020400000000000000" pitchFamily="18" charset="-128"/>
                          <a:cs typeface="Yu Mincho" charset="-128"/>
                        </a:rPr>
                        <a:t>掲載費は制作費込みグロス）</a:t>
                      </a:r>
                      <a:endPar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28184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a:t>
                      </a:r>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1332364">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1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en"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Collaboration Video Ads </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のコンテンツ枠部分に掲載</a:t>
                      </a: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広告枠部分に掲載する動画広告は別途ご用意頂く必要が</a:t>
                      </a: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あります</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endPar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en"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Branded Contents </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として </a:t>
                      </a:r>
                      <a:r>
                        <a:rPr kumimoji="1" lang="en"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Standard Video Ads </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a:t>
                      </a: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コンテンツ枠部分に掲載</a:t>
                      </a:r>
                    </a:p>
                    <a:p>
                      <a:endPar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・同一素材の掲載は</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週間までとし、</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3</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週間以上の掲載は</a:t>
                      </a: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不可とする（視聴者に飽きられてしまうため）</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28184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制作動画本数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rPr>
                        <a:t>30</a:t>
                      </a:r>
                      <a:r>
                        <a:rPr kumimoji="1" lang="ja-JP" altLang="en-US" sz="1100" b="0" i="0" baseline="0">
                          <a:solidFill>
                            <a:srgbClr val="4D4D4C"/>
                          </a:solidFill>
                          <a:latin typeface="游明朝" panose="02020400000000000000" pitchFamily="18" charset="-128"/>
                          <a:ea typeface="游明朝" panose="02020400000000000000" pitchFamily="18" charset="-128"/>
                          <a:cs typeface="Yu Mincho" charset="-128"/>
                        </a:rPr>
                        <a:t>秒：</a:t>
                      </a:r>
                      <a:r>
                        <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1100" b="0" i="0" baseline="0">
                          <a:solidFill>
                            <a:srgbClr val="4D4D4C"/>
                          </a:solidFill>
                          <a:latin typeface="游明朝" panose="02020400000000000000" pitchFamily="18" charset="-128"/>
                          <a:ea typeface="游明朝" panose="02020400000000000000" pitchFamily="18" charset="-128"/>
                          <a:cs typeface="Yu Mincho" charset="-128"/>
                        </a:rPr>
                        <a:t>本</a:t>
                      </a:r>
                      <a:endPar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28184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共同制作会社</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100" b="0" i="0" baseline="0">
                          <a:solidFill>
                            <a:srgbClr val="4D4D4C"/>
                          </a:solidFill>
                          <a:latin typeface="游明朝" panose="02020400000000000000" pitchFamily="18" charset="-128"/>
                          <a:ea typeface="游明朝" panose="02020400000000000000" pitchFamily="18" charset="-128"/>
                          <a:cs typeface="Yu Mincho" charset="-128"/>
                        </a:rPr>
                        <a:t>株式会社</a:t>
                      </a:r>
                      <a:r>
                        <a:rPr kumimoji="1" lang="en" altLang="ja-JP" sz="1100" b="0" i="0" baseline="0" dirty="0">
                          <a:solidFill>
                            <a:srgbClr val="4D4D4C"/>
                          </a:solidFill>
                          <a:latin typeface="游明朝" panose="02020400000000000000" pitchFamily="18" charset="-128"/>
                          <a:ea typeface="游明朝" panose="02020400000000000000" pitchFamily="18" charset="-128"/>
                          <a:cs typeface="Yu Mincho" charset="-128"/>
                        </a:rPr>
                        <a:t>Viibar</a:t>
                      </a:r>
                      <a:endPar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146901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制作条件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・動画及び静止画素材、テキスト内容は広告主にて手配</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・新規の撮影、ナレーションなし</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・修正回数は</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回まで</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・動画ファイルは </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MP4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形式で納品可</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Tokyo Prime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の公式 </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YouTube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チャンネルに</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　許可を頂いて掲載する場合があります</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355035">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Branded Contents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の掲載条件に準拠</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bl>
          </a:graphicData>
        </a:graphic>
      </p:graphicFrame>
      <p:graphicFrame>
        <p:nvGraphicFramePr>
          <p:cNvPr id="17" name="表 18">
            <a:extLst>
              <a:ext uri="{FF2B5EF4-FFF2-40B4-BE49-F238E27FC236}">
                <a16:creationId xmlns:a16="http://schemas.microsoft.com/office/drawing/2014/main" id="{5CAA6F3F-08CA-4BB1-A206-79E6A07B6895}"/>
              </a:ext>
            </a:extLst>
          </p:cNvPr>
          <p:cNvGraphicFramePr>
            <a:graphicFrameLocks noGrp="1"/>
          </p:cNvGraphicFramePr>
          <p:nvPr/>
        </p:nvGraphicFramePr>
        <p:xfrm>
          <a:off x="889000" y="3816350"/>
          <a:ext cx="3767137" cy="1873250"/>
        </p:xfrm>
        <a:graphic>
          <a:graphicData uri="http://schemas.openxmlformats.org/drawingml/2006/table">
            <a:tbl>
              <a:tblPr firstRow="1" bandRow="1">
                <a:tableStyleId>{5940675A-B579-460E-94D1-54222C63F5DA}</a:tableStyleId>
              </a:tblPr>
              <a:tblGrid>
                <a:gridCol w="1616697">
                  <a:extLst>
                    <a:ext uri="{9D8B030D-6E8A-4147-A177-3AD203B41FA5}">
                      <a16:colId xmlns:a16="http://schemas.microsoft.com/office/drawing/2014/main" val="20000"/>
                    </a:ext>
                  </a:extLst>
                </a:gridCol>
                <a:gridCol w="1075220">
                  <a:extLst>
                    <a:ext uri="{9D8B030D-6E8A-4147-A177-3AD203B41FA5}">
                      <a16:colId xmlns:a16="http://schemas.microsoft.com/office/drawing/2014/main" val="20001"/>
                    </a:ext>
                  </a:extLst>
                </a:gridCol>
                <a:gridCol w="1075220">
                  <a:extLst>
                    <a:ext uri="{9D8B030D-6E8A-4147-A177-3AD203B41FA5}">
                      <a16:colId xmlns:a16="http://schemas.microsoft.com/office/drawing/2014/main" val="20002"/>
                    </a:ext>
                  </a:extLst>
                </a:gridCol>
              </a:tblGrid>
              <a:tr h="333050">
                <a:tc>
                  <a:txBody>
                    <a:bodyPr/>
                    <a:lstStyle/>
                    <a:p>
                      <a:pPr algn="ct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掲載ポジション</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掲載費（</a:t>
                      </a: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1</a:t>
                      </a: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掲載費（</a:t>
                      </a: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2</a:t>
                      </a: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2700" cmpd="sng">
                      <a:noFill/>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1112366">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 </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 </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広告枠部分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（セット価格）</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400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750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427834">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Standard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 </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150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250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bl>
          </a:graphicData>
        </a:graphic>
      </p:graphicFrame>
      <p:pic>
        <p:nvPicPr>
          <p:cNvPr id="53293" name="図 11">
            <a:extLst>
              <a:ext uri="{FF2B5EF4-FFF2-40B4-BE49-F238E27FC236}">
                <a16:creationId xmlns:a16="http://schemas.microsoft.com/office/drawing/2014/main" id="{B92A83C9-1924-474E-BCBB-C60B86FC55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6600" y="6465888"/>
            <a:ext cx="9218613" cy="77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図 2" descr="人, 男, 持つ, フロント が含まれている画像&#10;&#10;自動的に生成された説明">
            <a:extLst>
              <a:ext uri="{FF2B5EF4-FFF2-40B4-BE49-F238E27FC236}">
                <a16:creationId xmlns:a16="http://schemas.microsoft.com/office/drawing/2014/main" id="{0F099BA4-27DB-46B6-8673-D268D17C3C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6938" y="1136650"/>
            <a:ext cx="3767137" cy="211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図 17" descr="挿絵 が含まれている画像&#10;&#10;自動的に生成された説明">
            <a:extLst>
              <a:ext uri="{FF2B5EF4-FFF2-40B4-BE49-F238E27FC236}">
                <a16:creationId xmlns:a16="http://schemas.microsoft.com/office/drawing/2014/main" id="{2FC61111-B7AE-4D99-90C1-609DE5EB49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3475" y="6413500"/>
            <a:ext cx="34163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テキスト ボックス 2">
            <a:extLst>
              <a:ext uri="{FF2B5EF4-FFF2-40B4-BE49-F238E27FC236}">
                <a16:creationId xmlns:a16="http://schemas.microsoft.com/office/drawing/2014/main" id="{8B46BB92-32F9-46BA-9CA0-1B8C0D60E406}"/>
              </a:ext>
            </a:extLst>
          </p:cNvPr>
          <p:cNvSpPr txBox="1">
            <a:spLocks noChangeArrowheads="1"/>
          </p:cNvSpPr>
          <p:nvPr/>
        </p:nvSpPr>
        <p:spPr bwMode="auto">
          <a:xfrm>
            <a:off x="690563" y="610552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ja-JP" sz="1500" b="1">
                <a:solidFill>
                  <a:srgbClr val="595959"/>
                </a:solidFill>
                <a:latin typeface="Trajan Pro 3 Semibold" pitchFamily="18" charset="0"/>
                <a:ea typeface="游明朝 Demibold" panose="02020600000000000000" pitchFamily="18" charset="-128"/>
              </a:rPr>
              <a:t>Branded Contents </a:t>
            </a:r>
            <a:r>
              <a:rPr lang="ja-JP" altLang="en-US" sz="1500" b="1">
                <a:solidFill>
                  <a:srgbClr val="595959"/>
                </a:solidFill>
                <a:latin typeface="游明朝 Demibold" panose="02020600000000000000" pitchFamily="18" charset="-128"/>
                <a:ea typeface="游明朝 Demibold" panose="02020600000000000000" pitchFamily="18" charset="-128"/>
              </a:rPr>
              <a:t>制作タイアップメニュー</a:t>
            </a:r>
          </a:p>
        </p:txBody>
      </p:sp>
      <p:graphicFrame>
        <p:nvGraphicFramePr>
          <p:cNvPr id="20" name="表 15">
            <a:extLst>
              <a:ext uri="{FF2B5EF4-FFF2-40B4-BE49-F238E27FC236}">
                <a16:creationId xmlns:a16="http://schemas.microsoft.com/office/drawing/2014/main" id="{6D8827E3-B913-42D9-B731-A08F6D05452F}"/>
              </a:ext>
            </a:extLst>
          </p:cNvPr>
          <p:cNvGraphicFramePr>
            <a:graphicFrameLocks noGrp="1"/>
          </p:cNvGraphicFramePr>
          <p:nvPr/>
        </p:nvGraphicFramePr>
        <p:xfrm>
          <a:off x="6064250" y="1146175"/>
          <a:ext cx="4083050" cy="4651375"/>
        </p:xfrm>
        <a:graphic>
          <a:graphicData uri="http://schemas.openxmlformats.org/drawingml/2006/table">
            <a:tbl>
              <a:tblPr firstRow="1" bandRow="1">
                <a:tableStyleId>{2D5ABB26-0587-4C30-8999-92F81FD0307C}</a:tableStyleId>
              </a:tblPr>
              <a:tblGrid>
                <a:gridCol w="1075754">
                  <a:extLst>
                    <a:ext uri="{9D8B030D-6E8A-4147-A177-3AD203B41FA5}">
                      <a16:colId xmlns:a16="http://schemas.microsoft.com/office/drawing/2014/main" val="20000"/>
                    </a:ext>
                  </a:extLst>
                </a:gridCol>
                <a:gridCol w="3007296">
                  <a:extLst>
                    <a:ext uri="{9D8B030D-6E8A-4147-A177-3AD203B41FA5}">
                      <a16:colId xmlns:a16="http://schemas.microsoft.com/office/drawing/2014/main" val="20001"/>
                    </a:ext>
                  </a:extLst>
                </a:gridCol>
              </a:tblGrid>
              <a:tr h="281863">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5" marB="45725"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dirty="0">
                          <a:solidFill>
                            <a:srgbClr val="4D4D4C"/>
                          </a:solidFill>
                          <a:latin typeface="游明朝" panose="02020400000000000000" pitchFamily="18" charset="-128"/>
                          <a:ea typeface="游明朝" panose="02020400000000000000" pitchFamily="18" charset="-128"/>
                          <a:cs typeface="Yu Mincho" charset="-128"/>
                        </a:rPr>
                        <a:t>more 1 meter </a:t>
                      </a:r>
                      <a:r>
                        <a:rPr kumimoji="1" lang="ja-JP" altLang="en-US" sz="1100" b="0" i="0">
                          <a:solidFill>
                            <a:srgbClr val="4D4D4C"/>
                          </a:solidFill>
                          <a:latin typeface="游明朝" panose="02020400000000000000" pitchFamily="18" charset="-128"/>
                          <a:ea typeface="游明朝" panose="02020400000000000000" pitchFamily="18" charset="-128"/>
                          <a:cs typeface="Yu Mincho" charset="-128"/>
                        </a:rPr>
                        <a:t>タイアップ（人物撮影あり）</a:t>
                      </a:r>
                    </a:p>
                  </a:txBody>
                  <a:tcPr marL="91423" marR="91423" marT="45725" marB="45725"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81863">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掲載費</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100" b="0" i="0" u="none" strike="noStrike" baseline="0">
                          <a:solidFill>
                            <a:srgbClr val="4D4D4C"/>
                          </a:solidFill>
                          <a:latin typeface="游明朝" panose="02020400000000000000" pitchFamily="18" charset="-128"/>
                          <a:ea typeface="游明朝" panose="02020400000000000000" pitchFamily="18" charset="-128"/>
                          <a:cs typeface="Yu Mincho" charset="-128"/>
                        </a:rPr>
                        <a:t>左記に記載</a:t>
                      </a:r>
                      <a:r>
                        <a:rPr kumimoji="1" lang="en-US" altLang="ja-JP" sz="900" b="0" i="0" u="none" strike="noStrike"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900" b="0" i="0" u="none" strike="noStrike" baseline="0">
                          <a:solidFill>
                            <a:srgbClr val="4D4D4C"/>
                          </a:solidFill>
                          <a:latin typeface="游明朝" panose="02020400000000000000" pitchFamily="18" charset="-128"/>
                          <a:ea typeface="游明朝" panose="02020400000000000000" pitchFamily="18" charset="-128"/>
                          <a:cs typeface="Yu Mincho" charset="-128"/>
                        </a:rPr>
                        <a:t>掲載費は制作費込みグロス）</a:t>
                      </a:r>
                      <a:endPar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5" marB="45725"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281863">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a:t>
                      </a:r>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5" marB="45725"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133243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1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en"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Collaboration Video Ads </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のコンテンツ枠部分に掲載</a:t>
                      </a: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広告枠部分に掲載する動画広告は別途ご用意頂く必要が</a:t>
                      </a: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あります</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endPar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en"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Branded Contents </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として </a:t>
                      </a:r>
                      <a:r>
                        <a:rPr kumimoji="1" lang="en"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Standard Video Ads </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a:t>
                      </a: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コンテンツ枠部分に掲載</a:t>
                      </a:r>
                    </a:p>
                    <a:p>
                      <a:endPar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・同一素材の掲載は</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週間までとし、</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3</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週間以上の掲載は</a:t>
                      </a: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不可とする（視聴者に飽きられてしまうため）</a:t>
                      </a:r>
                    </a:p>
                  </a:txBody>
                  <a:tcPr marL="91423" marR="91423" marT="45725" marB="45725"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281863">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制作動画本数</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rPr>
                        <a:t>30</a:t>
                      </a:r>
                      <a:r>
                        <a:rPr kumimoji="1" lang="ja-JP" altLang="en-US" sz="1100" b="0" i="0" baseline="0">
                          <a:solidFill>
                            <a:srgbClr val="4D4D4C"/>
                          </a:solidFill>
                          <a:latin typeface="游明朝" panose="02020400000000000000" pitchFamily="18" charset="-128"/>
                          <a:ea typeface="游明朝" panose="02020400000000000000" pitchFamily="18" charset="-128"/>
                          <a:cs typeface="Yu Mincho" charset="-128"/>
                        </a:rPr>
                        <a:t>秒：</a:t>
                      </a:r>
                      <a:r>
                        <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1100" b="0" i="0" baseline="0">
                          <a:solidFill>
                            <a:srgbClr val="4D4D4C"/>
                          </a:solidFill>
                          <a:latin typeface="游明朝" panose="02020400000000000000" pitchFamily="18" charset="-128"/>
                          <a:ea typeface="游明朝" panose="02020400000000000000" pitchFamily="18" charset="-128"/>
                          <a:cs typeface="Yu Mincho" charset="-128"/>
                        </a:rPr>
                        <a:t>本</a:t>
                      </a:r>
                      <a:endPar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5" marB="45725"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281863">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共同制作会社</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100" b="0" i="0" baseline="0">
                          <a:solidFill>
                            <a:srgbClr val="4D4D4C"/>
                          </a:solidFill>
                          <a:latin typeface="游明朝" panose="02020400000000000000" pitchFamily="18" charset="-128"/>
                          <a:ea typeface="游明朝" panose="02020400000000000000" pitchFamily="18" charset="-128"/>
                          <a:cs typeface="Yu Mincho" charset="-128"/>
                        </a:rPr>
                        <a:t>ワンメディア株式会社</a:t>
                      </a:r>
                      <a:endPar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5" marB="45725"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1554569">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制作条件</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・撮影：</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日 撮影</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・場所：</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箇所、都内近郊 </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　</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遠隔地の場合、交通費・宿泊費は別途請求</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 ・出演者：依頼主にて手配（</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名程度想定）</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相談可能 </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・撮影場所：依頼主にて手配</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・音楽：著作権フリー音源</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曲</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・構成の修正</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回、動画修正は</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回まで </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・動画ファイルは </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MP4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形式で納品可</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・オウンドメディア（</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HP</a:t>
                      </a:r>
                      <a:r>
                        <a:rPr kumimoji="1" lang="ja-JP" altLang="en" sz="800" b="0" i="0" baseline="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公式</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SNS</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オーガニック投稿）での</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　使用期間は</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3</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ヶ月間</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・使用期間の間は</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Tokyo Prime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の公式 </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YouTube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チャンネルに</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　許可を頂いて掲載する場合があります</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5" marB="45725"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355055">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Branded Contents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の掲載条件に準拠</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5" marB="45725"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bl>
          </a:graphicData>
        </a:graphic>
      </p:graphicFrame>
      <p:graphicFrame>
        <p:nvGraphicFramePr>
          <p:cNvPr id="21" name="表 18">
            <a:extLst>
              <a:ext uri="{FF2B5EF4-FFF2-40B4-BE49-F238E27FC236}">
                <a16:creationId xmlns:a16="http://schemas.microsoft.com/office/drawing/2014/main" id="{4DCE5A27-93B3-4403-A509-E4A1B22BFBEC}"/>
              </a:ext>
            </a:extLst>
          </p:cNvPr>
          <p:cNvGraphicFramePr>
            <a:graphicFrameLocks noGrp="1"/>
          </p:cNvGraphicFramePr>
          <p:nvPr/>
        </p:nvGraphicFramePr>
        <p:xfrm>
          <a:off x="896938" y="3816350"/>
          <a:ext cx="3767137" cy="1873250"/>
        </p:xfrm>
        <a:graphic>
          <a:graphicData uri="http://schemas.openxmlformats.org/drawingml/2006/table">
            <a:tbl>
              <a:tblPr firstRow="1" bandRow="1">
                <a:tableStyleId>{5940675A-B579-460E-94D1-54222C63F5DA}</a:tableStyleId>
              </a:tblPr>
              <a:tblGrid>
                <a:gridCol w="1616697">
                  <a:extLst>
                    <a:ext uri="{9D8B030D-6E8A-4147-A177-3AD203B41FA5}">
                      <a16:colId xmlns:a16="http://schemas.microsoft.com/office/drawing/2014/main" val="20000"/>
                    </a:ext>
                  </a:extLst>
                </a:gridCol>
                <a:gridCol w="1075220">
                  <a:extLst>
                    <a:ext uri="{9D8B030D-6E8A-4147-A177-3AD203B41FA5}">
                      <a16:colId xmlns:a16="http://schemas.microsoft.com/office/drawing/2014/main" val="20001"/>
                    </a:ext>
                  </a:extLst>
                </a:gridCol>
                <a:gridCol w="1075220">
                  <a:extLst>
                    <a:ext uri="{9D8B030D-6E8A-4147-A177-3AD203B41FA5}">
                      <a16:colId xmlns:a16="http://schemas.microsoft.com/office/drawing/2014/main" val="20002"/>
                    </a:ext>
                  </a:extLst>
                </a:gridCol>
              </a:tblGrid>
              <a:tr h="333050">
                <a:tc>
                  <a:txBody>
                    <a:bodyPr/>
                    <a:lstStyle/>
                    <a:p>
                      <a:pPr algn="ct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掲載ポジション</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掲載費（</a:t>
                      </a: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1</a:t>
                      </a: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掲載費（</a:t>
                      </a: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2</a:t>
                      </a: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2700" cmpd="sng">
                      <a:noFill/>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1112366">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 </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 </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広告枠部分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（セット価格）</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550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900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427834">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Standard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 </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300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400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bl>
          </a:graphicData>
        </a:graphic>
      </p:graphicFrame>
      <p:sp>
        <p:nvSpPr>
          <p:cNvPr id="55340" name="正方形/長方形 22">
            <a:extLst>
              <a:ext uri="{FF2B5EF4-FFF2-40B4-BE49-F238E27FC236}">
                <a16:creationId xmlns:a16="http://schemas.microsoft.com/office/drawing/2014/main" id="{B3FF0A98-BA0D-47FD-8AA1-7C8C6ED0B96D}"/>
              </a:ext>
            </a:extLst>
          </p:cNvPr>
          <p:cNvSpPr>
            <a:spLocks noChangeArrowheads="1"/>
          </p:cNvSpPr>
          <p:nvPr/>
        </p:nvSpPr>
        <p:spPr bwMode="auto">
          <a:xfrm>
            <a:off x="460375" y="306388"/>
            <a:ext cx="8262938"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一歩先のカルチャー情報をお届けする自社番組</a:t>
            </a:r>
            <a:r>
              <a:rPr lang="en-US" altLang="ja-JP" sz="1300" b="1">
                <a:solidFill>
                  <a:srgbClr val="595959"/>
                </a:solidFill>
                <a:latin typeface="游明朝 Demibold" panose="02020600000000000000" pitchFamily="18" charset="-128"/>
                <a:ea typeface="游明朝 Demibold" panose="02020600000000000000" pitchFamily="18" charset="-128"/>
              </a:rPr>
              <a:t>『</a:t>
            </a:r>
            <a:r>
              <a:rPr lang="ja-JP" altLang="ja-JP" sz="1300" b="1">
                <a:solidFill>
                  <a:srgbClr val="595959"/>
                </a:solidFill>
                <a:latin typeface="游明朝 Demibold" panose="02020600000000000000" pitchFamily="18" charset="-128"/>
                <a:ea typeface="游明朝 Demibold" panose="02020600000000000000" pitchFamily="18" charset="-128"/>
              </a:rPr>
              <a:t>more 1 meter』</a:t>
            </a:r>
            <a:r>
              <a:rPr lang="ja-JP" altLang="en-US" sz="1300" b="1">
                <a:solidFill>
                  <a:srgbClr val="595959"/>
                </a:solidFill>
                <a:latin typeface="游明朝 Demibold" panose="02020600000000000000" pitchFamily="18" charset="-128"/>
                <a:ea typeface="游明朝 Demibold" panose="02020600000000000000" pitchFamily="18" charset="-128"/>
              </a:rPr>
              <a:t>の</a:t>
            </a:r>
          </a:p>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「人物撮影あり」のモーション動画のフォーマットでタイアップ動画広告を制作するメニューです。</a:t>
            </a:r>
          </a:p>
        </p:txBody>
      </p:sp>
      <p:sp>
        <p:nvSpPr>
          <p:cNvPr id="55341" name="正方形/長方形 13">
            <a:extLst>
              <a:ext uri="{FF2B5EF4-FFF2-40B4-BE49-F238E27FC236}">
                <a16:creationId xmlns:a16="http://schemas.microsoft.com/office/drawing/2014/main" id="{DE7ED6D4-B638-4243-93EE-4BFCF3229DEF}"/>
              </a:ext>
            </a:extLst>
          </p:cNvPr>
          <p:cNvSpPr>
            <a:spLocks noChangeArrowheads="1"/>
          </p:cNvSpPr>
          <p:nvPr/>
        </p:nvSpPr>
        <p:spPr bwMode="auto">
          <a:xfrm>
            <a:off x="815975" y="3319463"/>
            <a:ext cx="37687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游明朝" panose="02020400000000000000" pitchFamily="18" charset="-128"/>
                <a:ea typeface="游明朝" panose="02020400000000000000" pitchFamily="18" charset="-128"/>
              </a:rPr>
              <a:t>掲載事例：銭湯建築家 今井健太郎の世界観</a:t>
            </a:r>
            <a:endParaRPr lang="en-US" altLang="ja-JP" sz="800">
              <a:solidFill>
                <a:srgbClr val="4D4D4C"/>
              </a:solidFill>
              <a:latin typeface="游明朝" panose="02020400000000000000" pitchFamily="18" charset="-128"/>
              <a:ea typeface="游明朝" panose="02020400000000000000" pitchFamily="18" charset="-128"/>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図 17" descr="挿絵 が含まれている画像&#10;&#10;自動的に生成された説明">
            <a:extLst>
              <a:ext uri="{FF2B5EF4-FFF2-40B4-BE49-F238E27FC236}">
                <a16:creationId xmlns:a16="http://schemas.microsoft.com/office/drawing/2014/main" id="{63826A3E-48F0-4B31-89DB-5CC7FF2E08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3475" y="6413500"/>
            <a:ext cx="34163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7" name="図 4" descr="食品, 座る, 記号, 表示 が含まれている画像&#10;&#10;自動的に生成された説明">
            <a:extLst>
              <a:ext uri="{FF2B5EF4-FFF2-40B4-BE49-F238E27FC236}">
                <a16:creationId xmlns:a16="http://schemas.microsoft.com/office/drawing/2014/main" id="{83AC6151-D12A-449C-8DF8-BC891BBA48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875" y="1130300"/>
            <a:ext cx="3767138" cy="211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 name="表 15">
            <a:extLst>
              <a:ext uri="{FF2B5EF4-FFF2-40B4-BE49-F238E27FC236}">
                <a16:creationId xmlns:a16="http://schemas.microsoft.com/office/drawing/2014/main" id="{00A04C1F-C166-42C6-AB8A-79B824388F42}"/>
              </a:ext>
            </a:extLst>
          </p:cNvPr>
          <p:cNvGraphicFramePr>
            <a:graphicFrameLocks noGrp="1"/>
          </p:cNvGraphicFramePr>
          <p:nvPr/>
        </p:nvGraphicFramePr>
        <p:xfrm>
          <a:off x="6064250" y="1146175"/>
          <a:ext cx="4083050" cy="4565651"/>
        </p:xfrm>
        <a:graphic>
          <a:graphicData uri="http://schemas.openxmlformats.org/drawingml/2006/table">
            <a:tbl>
              <a:tblPr firstRow="1" bandRow="1">
                <a:tableStyleId>{2D5ABB26-0587-4C30-8999-92F81FD0307C}</a:tableStyleId>
              </a:tblPr>
              <a:tblGrid>
                <a:gridCol w="1075754">
                  <a:extLst>
                    <a:ext uri="{9D8B030D-6E8A-4147-A177-3AD203B41FA5}">
                      <a16:colId xmlns:a16="http://schemas.microsoft.com/office/drawing/2014/main" val="20000"/>
                    </a:ext>
                  </a:extLst>
                </a:gridCol>
                <a:gridCol w="3007296">
                  <a:extLst>
                    <a:ext uri="{9D8B030D-6E8A-4147-A177-3AD203B41FA5}">
                      <a16:colId xmlns:a16="http://schemas.microsoft.com/office/drawing/2014/main" val="20001"/>
                    </a:ext>
                  </a:extLst>
                </a:gridCol>
              </a:tblGrid>
              <a:tr h="28184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2" marB="45722"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dirty="0">
                          <a:solidFill>
                            <a:srgbClr val="4D4D4C"/>
                          </a:solidFill>
                          <a:latin typeface="游明朝" panose="02020400000000000000" pitchFamily="18" charset="-128"/>
                          <a:ea typeface="游明朝" panose="02020400000000000000" pitchFamily="18" charset="-128"/>
                          <a:cs typeface="Yu Mincho" charset="-128"/>
                        </a:rPr>
                        <a:t>more 1</a:t>
                      </a:r>
                      <a:r>
                        <a:rPr kumimoji="1" lang="ja-JP" altLang="en-US" sz="1100" b="0" i="0">
                          <a:solidFill>
                            <a:srgbClr val="4D4D4C"/>
                          </a:solidFill>
                          <a:latin typeface="游明朝" panose="02020400000000000000" pitchFamily="18" charset="-128"/>
                          <a:ea typeface="游明朝" panose="02020400000000000000" pitchFamily="18" charset="-128"/>
                          <a:cs typeface="Yu Mincho" charset="-128"/>
                        </a:rPr>
                        <a:t> </a:t>
                      </a:r>
                      <a:r>
                        <a:rPr kumimoji="1" lang="en-US" altLang="ja-JP" sz="1100" b="0" i="0" dirty="0">
                          <a:solidFill>
                            <a:srgbClr val="4D4D4C"/>
                          </a:solidFill>
                          <a:latin typeface="游明朝" panose="02020400000000000000" pitchFamily="18" charset="-128"/>
                          <a:ea typeface="游明朝" panose="02020400000000000000" pitchFamily="18" charset="-128"/>
                          <a:cs typeface="Yu Mincho" charset="-128"/>
                        </a:rPr>
                        <a:t>meter </a:t>
                      </a:r>
                      <a:r>
                        <a:rPr kumimoji="1" lang="ja-JP" altLang="en-US" sz="1100" b="0" i="0">
                          <a:solidFill>
                            <a:srgbClr val="4D4D4C"/>
                          </a:solidFill>
                          <a:latin typeface="游明朝" panose="02020400000000000000" pitchFamily="18" charset="-128"/>
                          <a:ea typeface="游明朝" panose="02020400000000000000" pitchFamily="18" charset="-128"/>
                          <a:cs typeface="Yu Mincho" charset="-128"/>
                        </a:rPr>
                        <a:t>タイアップ（撮影なし）</a:t>
                      </a:r>
                    </a:p>
                  </a:txBody>
                  <a:tcPr marL="91423" marR="91423" marT="45722" marB="45722"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8184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掲載費</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100" b="0" i="0" u="none" strike="noStrike" baseline="0">
                          <a:solidFill>
                            <a:srgbClr val="4D4D4C"/>
                          </a:solidFill>
                          <a:latin typeface="游明朝" panose="02020400000000000000" pitchFamily="18" charset="-128"/>
                          <a:ea typeface="游明朝" panose="02020400000000000000" pitchFamily="18" charset="-128"/>
                          <a:cs typeface="Yu Mincho" charset="-128"/>
                        </a:rPr>
                        <a:t>左記に記載</a:t>
                      </a:r>
                      <a:r>
                        <a:rPr kumimoji="1" lang="en-US" altLang="ja-JP" sz="900" b="0" i="0" u="none" strike="noStrike"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900" b="0" i="0" u="none" strike="noStrike" baseline="0">
                          <a:solidFill>
                            <a:srgbClr val="4D4D4C"/>
                          </a:solidFill>
                          <a:latin typeface="游明朝" panose="02020400000000000000" pitchFamily="18" charset="-128"/>
                          <a:ea typeface="游明朝" panose="02020400000000000000" pitchFamily="18" charset="-128"/>
                          <a:cs typeface="Yu Mincho" charset="-128"/>
                        </a:rPr>
                        <a:t>掲載費は制作費込みグロス）</a:t>
                      </a:r>
                      <a:endPar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28184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a:t>
                      </a:r>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1332364">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1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Collaboration Video Ads </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のコンテンツ枠部分に掲載</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広告枠部分に掲載する動画広告は別途ご用意頂く必要が</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あります</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Branded Contents </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として </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Standard</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Video</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Ads</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の</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コンテンツ枠部分に掲載</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・同一素材の掲載は</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週間までとし、</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3</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週間以上の掲載は</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不可とする（視聴者に飽きられてしまうため）</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28184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制作動画本数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rPr>
                        <a:t>30</a:t>
                      </a:r>
                      <a:r>
                        <a:rPr kumimoji="1" lang="ja-JP" altLang="en-US" sz="1100" b="0" i="0" baseline="0">
                          <a:solidFill>
                            <a:srgbClr val="4D4D4C"/>
                          </a:solidFill>
                          <a:latin typeface="游明朝" panose="02020400000000000000" pitchFamily="18" charset="-128"/>
                          <a:ea typeface="游明朝" panose="02020400000000000000" pitchFamily="18" charset="-128"/>
                          <a:cs typeface="Yu Mincho" charset="-128"/>
                        </a:rPr>
                        <a:t>秒：</a:t>
                      </a:r>
                      <a:r>
                        <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1100" b="0" i="0" baseline="0">
                          <a:solidFill>
                            <a:srgbClr val="4D4D4C"/>
                          </a:solidFill>
                          <a:latin typeface="游明朝" panose="02020400000000000000" pitchFamily="18" charset="-128"/>
                          <a:ea typeface="游明朝" panose="02020400000000000000" pitchFamily="18" charset="-128"/>
                          <a:cs typeface="Yu Mincho" charset="-128"/>
                        </a:rPr>
                        <a:t>本</a:t>
                      </a:r>
                      <a:endPar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28184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共同制作会社</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100" b="0" i="0" baseline="0">
                          <a:solidFill>
                            <a:srgbClr val="4D4D4C"/>
                          </a:solidFill>
                          <a:latin typeface="游明朝" panose="02020400000000000000" pitchFamily="18" charset="-128"/>
                          <a:ea typeface="游明朝" panose="02020400000000000000" pitchFamily="18" charset="-128"/>
                          <a:cs typeface="Yu Mincho" charset="-128"/>
                        </a:rPr>
                        <a:t>ワンメディア株式会社</a:t>
                      </a:r>
                      <a:endPar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146901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制作条件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・動画及び静止画素材は広告主にて手配</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・新規の撮影なし</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・お電話やメールでの取材にご協力をお願いします</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・音楽：著作権フリー音源</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曲</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・構成の修正</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回、動画修正は</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回まで </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・動画ファイルは </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MP4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形式で納品可</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・オウンドメディア（</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HP</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、公式</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SNS</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オーガニック投稿）での</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　使用期間は</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3</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ヶ月間</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・使用期間の間は</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Tokyo Prime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の公式 </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YouTube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チャンネルに</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　許可を頂いて掲載する場合があります</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355035">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Branded Contents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の掲載条件に準拠</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bl>
          </a:graphicData>
        </a:graphic>
      </p:graphicFrame>
      <p:grpSp>
        <p:nvGrpSpPr>
          <p:cNvPr id="57373" name="グループ化 1">
            <a:extLst>
              <a:ext uri="{FF2B5EF4-FFF2-40B4-BE49-F238E27FC236}">
                <a16:creationId xmlns:a16="http://schemas.microsoft.com/office/drawing/2014/main" id="{CCF39121-C7E1-4F31-99B5-2F63201B925D}"/>
              </a:ext>
            </a:extLst>
          </p:cNvPr>
          <p:cNvGrpSpPr>
            <a:grpSpLocks/>
          </p:cNvGrpSpPr>
          <p:nvPr/>
        </p:nvGrpSpPr>
        <p:grpSpPr bwMode="auto">
          <a:xfrm>
            <a:off x="823913" y="3314700"/>
            <a:ext cx="4197350" cy="258763"/>
            <a:chOff x="823398" y="3314242"/>
            <a:chExt cx="4197350" cy="258763"/>
          </a:xfrm>
        </p:grpSpPr>
        <p:sp>
          <p:nvSpPr>
            <p:cNvPr id="57390" name="正方形/長方形 13">
              <a:extLst>
                <a:ext uri="{FF2B5EF4-FFF2-40B4-BE49-F238E27FC236}">
                  <a16:creationId xmlns:a16="http://schemas.microsoft.com/office/drawing/2014/main" id="{B76099E2-FC2C-4DC4-ADB6-55A4EB203069}"/>
                </a:ext>
              </a:extLst>
            </p:cNvPr>
            <p:cNvSpPr>
              <a:spLocks noChangeArrowheads="1"/>
            </p:cNvSpPr>
            <p:nvPr/>
          </p:nvSpPr>
          <p:spPr bwMode="auto">
            <a:xfrm>
              <a:off x="823398" y="3319854"/>
              <a:ext cx="376872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游明朝" panose="02020400000000000000" pitchFamily="18" charset="-128"/>
                  <a:ea typeface="游明朝" panose="02020400000000000000" pitchFamily="18" charset="-128"/>
                </a:rPr>
                <a:t>掲載事例：</a:t>
              </a:r>
              <a:r>
                <a:rPr lang="en-US" altLang="ja-JP" sz="800">
                  <a:solidFill>
                    <a:srgbClr val="4D4D4C"/>
                  </a:solidFill>
                  <a:latin typeface="游明朝" panose="02020400000000000000" pitchFamily="18" charset="-128"/>
                  <a:ea typeface="游明朝" panose="02020400000000000000" pitchFamily="18" charset="-128"/>
                </a:rPr>
                <a:t>CAFE AALTO</a:t>
              </a:r>
              <a:r>
                <a:rPr lang="ja-JP" altLang="en-US" sz="800">
                  <a:solidFill>
                    <a:srgbClr val="4D4D4C"/>
                  </a:solidFill>
                  <a:latin typeface="游明朝" panose="02020400000000000000" pitchFamily="18" charset="-128"/>
                  <a:ea typeface="游明朝" panose="02020400000000000000" pitchFamily="18" charset="-128"/>
                </a:rPr>
                <a:t>（カフェ・アアルト）</a:t>
              </a:r>
              <a:endParaRPr lang="en-US" altLang="ja-JP" sz="800">
                <a:solidFill>
                  <a:srgbClr val="4D4D4C"/>
                </a:solidFill>
                <a:latin typeface="游明朝" panose="02020400000000000000" pitchFamily="18" charset="-128"/>
                <a:ea typeface="游明朝" panose="02020400000000000000" pitchFamily="18" charset="-128"/>
              </a:endParaRPr>
            </a:p>
          </p:txBody>
        </p:sp>
        <p:sp>
          <p:nvSpPr>
            <p:cNvPr id="19" name="正方形/長方形 12">
              <a:extLst>
                <a:ext uri="{FF2B5EF4-FFF2-40B4-BE49-F238E27FC236}">
                  <a16:creationId xmlns:a16="http://schemas.microsoft.com/office/drawing/2014/main" id="{627CAB1E-3556-4157-B825-788C4CDA3447}"/>
                </a:ext>
              </a:extLst>
            </p:cNvPr>
            <p:cNvSpPr/>
            <p:nvPr/>
          </p:nvSpPr>
          <p:spPr>
            <a:xfrm>
              <a:off x="4122223" y="3314242"/>
              <a:ext cx="898525" cy="258763"/>
            </a:xfrm>
            <a:prstGeom prst="rect">
              <a:avLst/>
            </a:prstGeom>
          </p:spPr>
          <p:txBody>
            <a:bodyPr>
              <a:spAutoFit/>
            </a:bodyPr>
            <a:lstStyle/>
            <a:p>
              <a:pPr eaLnBrk="1" fontAlgn="auto" hangingPunct="1">
                <a:spcBef>
                  <a:spcPts val="0"/>
                </a:spcBef>
                <a:spcAft>
                  <a:spcPts val="0"/>
                </a:spcAft>
                <a:defRPr/>
              </a:pPr>
              <a:r>
                <a:rPr lang="en" altLang="ja-JP" sz="1050" dirty="0">
                  <a:solidFill>
                    <a:srgbClr val="4D4D4C"/>
                  </a:solidFill>
                  <a:latin typeface="游明朝" panose="02020400000000000000" pitchFamily="18" charset="-128"/>
                  <a:ea typeface="游明朝" panose="02020400000000000000" pitchFamily="18" charset="-128"/>
                </a:rPr>
                <a:t>©</a:t>
              </a:r>
              <a:r>
                <a:rPr lang="en" altLang="ja-JP" sz="800" dirty="0">
                  <a:solidFill>
                    <a:srgbClr val="4D4D4C"/>
                  </a:solidFill>
                  <a:latin typeface="游明朝" panose="02020400000000000000" pitchFamily="18" charset="-128"/>
                  <a:ea typeface="游明朝" panose="02020400000000000000" pitchFamily="18" charset="-128"/>
                </a:rPr>
                <a:t>Artek</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p:txBody>
        </p:sp>
      </p:grpSp>
      <p:graphicFrame>
        <p:nvGraphicFramePr>
          <p:cNvPr id="22" name="表 18">
            <a:extLst>
              <a:ext uri="{FF2B5EF4-FFF2-40B4-BE49-F238E27FC236}">
                <a16:creationId xmlns:a16="http://schemas.microsoft.com/office/drawing/2014/main" id="{EBD141E5-4F7F-44AA-95A0-83E8CAF101E1}"/>
              </a:ext>
            </a:extLst>
          </p:cNvPr>
          <p:cNvGraphicFramePr>
            <a:graphicFrameLocks noGrp="1"/>
          </p:cNvGraphicFramePr>
          <p:nvPr/>
        </p:nvGraphicFramePr>
        <p:xfrm>
          <a:off x="904875" y="3816350"/>
          <a:ext cx="3767137" cy="1873250"/>
        </p:xfrm>
        <a:graphic>
          <a:graphicData uri="http://schemas.openxmlformats.org/drawingml/2006/table">
            <a:tbl>
              <a:tblPr firstRow="1" bandRow="1">
                <a:tableStyleId>{5940675A-B579-460E-94D1-54222C63F5DA}</a:tableStyleId>
              </a:tblPr>
              <a:tblGrid>
                <a:gridCol w="1616697">
                  <a:extLst>
                    <a:ext uri="{9D8B030D-6E8A-4147-A177-3AD203B41FA5}">
                      <a16:colId xmlns:a16="http://schemas.microsoft.com/office/drawing/2014/main" val="20000"/>
                    </a:ext>
                  </a:extLst>
                </a:gridCol>
                <a:gridCol w="1075220">
                  <a:extLst>
                    <a:ext uri="{9D8B030D-6E8A-4147-A177-3AD203B41FA5}">
                      <a16:colId xmlns:a16="http://schemas.microsoft.com/office/drawing/2014/main" val="20001"/>
                    </a:ext>
                  </a:extLst>
                </a:gridCol>
                <a:gridCol w="1075220">
                  <a:extLst>
                    <a:ext uri="{9D8B030D-6E8A-4147-A177-3AD203B41FA5}">
                      <a16:colId xmlns:a16="http://schemas.microsoft.com/office/drawing/2014/main" val="20002"/>
                    </a:ext>
                  </a:extLst>
                </a:gridCol>
              </a:tblGrid>
              <a:tr h="333050">
                <a:tc>
                  <a:txBody>
                    <a:bodyPr/>
                    <a:lstStyle/>
                    <a:p>
                      <a:pPr algn="ct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掲載ポジション</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掲載費（</a:t>
                      </a: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1</a:t>
                      </a: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掲載費（</a:t>
                      </a: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2</a:t>
                      </a: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2700" cmpd="sng">
                      <a:noFill/>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1112366">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 </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 </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広告枠部分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（セット価格）</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510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860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427834">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Standard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 </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360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bl>
          </a:graphicData>
        </a:graphic>
      </p:graphicFrame>
      <p:sp>
        <p:nvSpPr>
          <p:cNvPr id="57388" name="テキスト ボックス 2">
            <a:extLst>
              <a:ext uri="{FF2B5EF4-FFF2-40B4-BE49-F238E27FC236}">
                <a16:creationId xmlns:a16="http://schemas.microsoft.com/office/drawing/2014/main" id="{10F3ED74-06E3-4009-907F-50034BEF081F}"/>
              </a:ext>
            </a:extLst>
          </p:cNvPr>
          <p:cNvSpPr txBox="1">
            <a:spLocks noChangeArrowheads="1"/>
          </p:cNvSpPr>
          <p:nvPr/>
        </p:nvSpPr>
        <p:spPr bwMode="auto">
          <a:xfrm>
            <a:off x="690563" y="610552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ja-JP" sz="1500" b="1">
                <a:solidFill>
                  <a:srgbClr val="595959"/>
                </a:solidFill>
                <a:latin typeface="Trajan Pro 3 Semibold" pitchFamily="18" charset="0"/>
                <a:ea typeface="游明朝 Demibold" panose="02020600000000000000" pitchFamily="18" charset="-128"/>
              </a:rPr>
              <a:t>Branded Contents </a:t>
            </a:r>
            <a:r>
              <a:rPr lang="ja-JP" altLang="en-US" sz="1500" b="1">
                <a:solidFill>
                  <a:srgbClr val="595959"/>
                </a:solidFill>
                <a:latin typeface="游明朝 Demibold" panose="02020600000000000000" pitchFamily="18" charset="-128"/>
                <a:ea typeface="游明朝 Demibold" panose="02020600000000000000" pitchFamily="18" charset="-128"/>
              </a:rPr>
              <a:t>制作タイアップメニュー</a:t>
            </a:r>
          </a:p>
        </p:txBody>
      </p:sp>
      <p:sp>
        <p:nvSpPr>
          <p:cNvPr id="57389" name="正方形/長方形 12">
            <a:extLst>
              <a:ext uri="{FF2B5EF4-FFF2-40B4-BE49-F238E27FC236}">
                <a16:creationId xmlns:a16="http://schemas.microsoft.com/office/drawing/2014/main" id="{56525D9E-A697-4CE3-B11A-0C66D643FB09}"/>
              </a:ext>
            </a:extLst>
          </p:cNvPr>
          <p:cNvSpPr>
            <a:spLocks noChangeArrowheads="1"/>
          </p:cNvSpPr>
          <p:nvPr/>
        </p:nvSpPr>
        <p:spPr bwMode="auto">
          <a:xfrm>
            <a:off x="460375" y="306388"/>
            <a:ext cx="7904163"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一歩先のカルチャー情報をお届けする自社番組</a:t>
            </a:r>
            <a:r>
              <a:rPr lang="en-US" altLang="ja-JP" sz="1300" b="1">
                <a:solidFill>
                  <a:srgbClr val="595959"/>
                </a:solidFill>
                <a:latin typeface="游明朝 Demibold" panose="02020600000000000000" pitchFamily="18" charset="-128"/>
                <a:ea typeface="游明朝 Demibold" panose="02020600000000000000" pitchFamily="18" charset="-128"/>
              </a:rPr>
              <a:t>『</a:t>
            </a:r>
            <a:r>
              <a:rPr lang="ja-JP" altLang="ja-JP" sz="1300" b="1">
                <a:solidFill>
                  <a:srgbClr val="595959"/>
                </a:solidFill>
                <a:latin typeface="游明朝 Demibold" panose="02020600000000000000" pitchFamily="18" charset="-128"/>
                <a:ea typeface="游明朝 Demibold" panose="02020600000000000000" pitchFamily="18" charset="-128"/>
              </a:rPr>
              <a:t>more 1 meter』</a:t>
            </a:r>
            <a:r>
              <a:rPr lang="ja-JP" altLang="en-US" sz="1300" b="1">
                <a:solidFill>
                  <a:srgbClr val="595959"/>
                </a:solidFill>
                <a:latin typeface="游明朝 Demibold" panose="02020600000000000000" pitchFamily="18" charset="-128"/>
                <a:ea typeface="游明朝 Demibold" panose="02020600000000000000" pitchFamily="18" charset="-128"/>
              </a:rPr>
              <a:t>の</a:t>
            </a:r>
          </a:p>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「撮影なしのモーション動画」のフォーマットでタイアップ動画広告を制作するメニューです。</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正方形/長方形 13">
            <a:extLst>
              <a:ext uri="{FF2B5EF4-FFF2-40B4-BE49-F238E27FC236}">
                <a16:creationId xmlns:a16="http://schemas.microsoft.com/office/drawing/2014/main" id="{7DAA01E1-DEF5-4AFE-84FE-9165EF1A21B1}"/>
              </a:ext>
            </a:extLst>
          </p:cNvPr>
          <p:cNvSpPr>
            <a:spLocks noChangeArrowheads="1"/>
          </p:cNvSpPr>
          <p:nvPr/>
        </p:nvSpPr>
        <p:spPr bwMode="auto">
          <a:xfrm>
            <a:off x="468313" y="385763"/>
            <a:ext cx="22987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“Area Ads”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
        <p:nvSpPr>
          <p:cNvPr id="59395" name="テキスト ボックス 11">
            <a:extLst>
              <a:ext uri="{FF2B5EF4-FFF2-40B4-BE49-F238E27FC236}">
                <a16:creationId xmlns:a16="http://schemas.microsoft.com/office/drawing/2014/main" id="{8BAF4A49-F467-4C10-A9B3-55BA2D4312F2}"/>
              </a:ext>
            </a:extLst>
          </p:cNvPr>
          <p:cNvSpPr txBox="1">
            <a:spLocks noChangeArrowheads="1"/>
          </p:cNvSpPr>
          <p:nvPr/>
        </p:nvSpPr>
        <p:spPr bwMode="auto">
          <a:xfrm>
            <a:off x="485775" y="676275"/>
            <a:ext cx="9126538"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エリア別に掲載できるメニュー。掲載位置は </a:t>
            </a:r>
            <a:r>
              <a:rPr lang="en-US" altLang="ja-JP" sz="1200">
                <a:solidFill>
                  <a:srgbClr val="595959"/>
                </a:solidFill>
                <a:latin typeface="游明朝" panose="02020400000000000000" pitchFamily="18" charset="-128"/>
                <a:ea typeface="游明朝" panose="02020400000000000000" pitchFamily="18" charset="-128"/>
              </a:rPr>
              <a:t>Standard Video Ads </a:t>
            </a:r>
            <a:r>
              <a:rPr lang="ja-JP" altLang="en-US" sz="1200">
                <a:solidFill>
                  <a:srgbClr val="595959"/>
                </a:solidFill>
                <a:latin typeface="游明朝" panose="02020400000000000000" pitchFamily="18" charset="-128"/>
                <a:ea typeface="游明朝" panose="02020400000000000000" pitchFamily="18" charset="-128"/>
              </a:rPr>
              <a:t>ポジションとなります。</a:t>
            </a: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東京、仙台、広島のみに掲載するメニューはございません。</a:t>
            </a:r>
          </a:p>
        </p:txBody>
      </p:sp>
      <p:graphicFrame>
        <p:nvGraphicFramePr>
          <p:cNvPr id="17" name="表 16">
            <a:extLst>
              <a:ext uri="{FF2B5EF4-FFF2-40B4-BE49-F238E27FC236}">
                <a16:creationId xmlns:a16="http://schemas.microsoft.com/office/drawing/2014/main" id="{3E0C007F-5282-430F-A0F1-1BA6C063AEA6}"/>
              </a:ext>
            </a:extLst>
          </p:cNvPr>
          <p:cNvGraphicFramePr>
            <a:graphicFrameLocks noGrp="1"/>
          </p:cNvGraphicFramePr>
          <p:nvPr/>
        </p:nvGraphicFramePr>
        <p:xfrm>
          <a:off x="557213" y="1325563"/>
          <a:ext cx="9577385" cy="3451252"/>
        </p:xfrm>
        <a:graphic>
          <a:graphicData uri="http://schemas.openxmlformats.org/drawingml/2006/table">
            <a:tbl>
              <a:tblPr firstRow="1" bandRow="1">
                <a:tableStyleId>{5940675A-B579-460E-94D1-54222C63F5DA}</a:tableStyleId>
              </a:tblPr>
              <a:tblGrid>
                <a:gridCol w="1720244">
                  <a:extLst>
                    <a:ext uri="{9D8B030D-6E8A-4147-A177-3AD203B41FA5}">
                      <a16:colId xmlns:a16="http://schemas.microsoft.com/office/drawing/2014/main" val="20000"/>
                    </a:ext>
                  </a:extLst>
                </a:gridCol>
                <a:gridCol w="998802">
                  <a:extLst>
                    <a:ext uri="{9D8B030D-6E8A-4147-A177-3AD203B41FA5}">
                      <a16:colId xmlns:a16="http://schemas.microsoft.com/office/drawing/2014/main" val="20001"/>
                    </a:ext>
                  </a:extLst>
                </a:gridCol>
                <a:gridCol w="1156311">
                  <a:extLst>
                    <a:ext uri="{9D8B030D-6E8A-4147-A177-3AD203B41FA5}">
                      <a16:colId xmlns:a16="http://schemas.microsoft.com/office/drawing/2014/main" val="20002"/>
                    </a:ext>
                  </a:extLst>
                </a:gridCol>
                <a:gridCol w="904026">
                  <a:extLst>
                    <a:ext uri="{9D8B030D-6E8A-4147-A177-3AD203B41FA5}">
                      <a16:colId xmlns:a16="http://schemas.microsoft.com/office/drawing/2014/main" val="20003"/>
                    </a:ext>
                  </a:extLst>
                </a:gridCol>
                <a:gridCol w="904026">
                  <a:extLst>
                    <a:ext uri="{9D8B030D-6E8A-4147-A177-3AD203B41FA5}">
                      <a16:colId xmlns:a16="http://schemas.microsoft.com/office/drawing/2014/main" val="20004"/>
                    </a:ext>
                  </a:extLst>
                </a:gridCol>
                <a:gridCol w="1244439">
                  <a:extLst>
                    <a:ext uri="{9D8B030D-6E8A-4147-A177-3AD203B41FA5}">
                      <a16:colId xmlns:a16="http://schemas.microsoft.com/office/drawing/2014/main" val="20005"/>
                    </a:ext>
                  </a:extLst>
                </a:gridCol>
                <a:gridCol w="659779">
                  <a:extLst>
                    <a:ext uri="{9D8B030D-6E8A-4147-A177-3AD203B41FA5}">
                      <a16:colId xmlns:a16="http://schemas.microsoft.com/office/drawing/2014/main" val="20006"/>
                    </a:ext>
                  </a:extLst>
                </a:gridCol>
                <a:gridCol w="824100">
                  <a:extLst>
                    <a:ext uri="{9D8B030D-6E8A-4147-A177-3AD203B41FA5}">
                      <a16:colId xmlns:a16="http://schemas.microsoft.com/office/drawing/2014/main" val="20007"/>
                    </a:ext>
                  </a:extLst>
                </a:gridCol>
                <a:gridCol w="1165658">
                  <a:extLst>
                    <a:ext uri="{9D8B030D-6E8A-4147-A177-3AD203B41FA5}">
                      <a16:colId xmlns:a16="http://schemas.microsoft.com/office/drawing/2014/main" val="20008"/>
                    </a:ext>
                  </a:extLst>
                </a:gridCol>
              </a:tblGrid>
              <a:tr h="228442">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掲載エリア</a:t>
                      </a:r>
                    </a:p>
                  </a:txBody>
                  <a:tcPr marL="68580" marR="68580" marT="34265" marB="34265" anchor="ctr">
                    <a:lnL w="12700" cmpd="sng">
                      <a:noFill/>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形式</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タイミング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保証形態</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掲載期間</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想定表示回数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枠数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台数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広告料金</a:t>
                      </a:r>
                      <a:r>
                        <a:rPr kumimoji="1" lang="en-US" altLang="ja-JP" sz="900" b="0" i="0" dirty="0">
                          <a:solidFill>
                            <a:srgbClr val="F3F1EF"/>
                          </a:solidFill>
                          <a:latin typeface="游明朝" panose="02020400000000000000" pitchFamily="18" charset="-128"/>
                          <a:ea typeface="游明朝" panose="02020400000000000000" pitchFamily="18" charset="-128"/>
                          <a:cs typeface="Yu Mincho" charset="-128"/>
                        </a:rPr>
                        <a:t>(</a:t>
                      </a:r>
                      <a:r>
                        <a:rPr kumimoji="1" lang="ja-JP" altLang="en-US" sz="900" b="0" i="0">
                          <a:solidFill>
                            <a:srgbClr val="F3F1EF"/>
                          </a:solidFill>
                          <a:latin typeface="游明朝" panose="02020400000000000000" pitchFamily="18" charset="-128"/>
                          <a:ea typeface="游明朝" panose="02020400000000000000" pitchFamily="18" charset="-128"/>
                          <a:cs typeface="Yu Mincho" charset="-128"/>
                        </a:rPr>
                        <a:t>税抜</a:t>
                      </a:r>
                      <a:r>
                        <a:rPr kumimoji="1" lang="en-US" altLang="ja-JP" sz="900" b="0" i="0" dirty="0">
                          <a:solidFill>
                            <a:srgbClr val="F3F1EF"/>
                          </a:solidFill>
                          <a:latin typeface="游明朝" panose="02020400000000000000" pitchFamily="18" charset="-128"/>
                          <a:ea typeface="游明朝" panose="02020400000000000000" pitchFamily="18" charset="-128"/>
                          <a:cs typeface="Yu Mincho" charset="-128"/>
                        </a:rPr>
                        <a:t>)</a:t>
                      </a:r>
                      <a:endParaRPr kumimoji="1" lang="ja-JP" altLang="en-US" sz="900" b="0" i="0">
                        <a:solidFill>
                          <a:srgbClr val="F3F1EF"/>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2B3A5B"/>
                    </a:solidFill>
                  </a:tcPr>
                </a:tc>
                <a:extLst>
                  <a:ext uri="{0D108BD9-81ED-4DB2-BD59-A6C34878D82A}">
                    <a16:rowId xmlns:a16="http://schemas.microsoft.com/office/drawing/2014/main" val="10000"/>
                  </a:ext>
                </a:extLst>
              </a:tr>
              <a:tr h="358087">
                <a:tc>
                  <a:txBody>
                    <a:bodyPr/>
                    <a:lstStyle/>
                    <a:p>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札幌</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9">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12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動画</a:t>
                      </a:r>
                      <a:r>
                        <a:rPr kumimoji="1" lang="en-US" altLang="ja-JP" sz="8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8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音声あり</a:t>
                      </a:r>
                      <a:b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br>
                      <a:r>
                        <a:rPr kumimoji="1" lang="ja-JP" altLang="en-US" sz="8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最大</a:t>
                      </a: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30</a:t>
                      </a:r>
                      <a:r>
                        <a:rPr kumimoji="1" lang="ja-JP" altLang="en-US" sz="8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秒</a:t>
                      </a:r>
                      <a:endParaRPr kumimoji="1" lang="en-US" altLang="ja-JP" sz="8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rowSpan="9">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Collaboration</a:t>
                      </a: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Video Ads</a:t>
                      </a:r>
                      <a:r>
                        <a:rPr kumimoji="1" lang="ja-JP" altLang="en-US" sz="11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終了後</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rowSpan="9">
                  <a:txBody>
                    <a:bodyPr/>
                    <a:lstStyle/>
                    <a:p>
                      <a:pPr marL="0" indent="0" algn="ctr">
                        <a:buFont typeface="Arial" charset="0"/>
                        <a:buNone/>
                      </a:pPr>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期間</a:t>
                      </a:r>
                      <a:b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br>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掲載保証</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rowSpan="9">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1</a:t>
                      </a:r>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週間</a:t>
                      </a:r>
                      <a:b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br>
                      <a:br>
                        <a:rPr kumimoji="1" lang="en-US" altLang="ja-JP" sz="900" b="0" i="0" baseline="0" dirty="0">
                          <a:solidFill>
                            <a:srgbClr val="113766"/>
                          </a:solidFill>
                          <a:latin typeface="游明朝" panose="02020400000000000000" pitchFamily="18" charset="-128"/>
                          <a:ea typeface="游明朝" panose="02020400000000000000" pitchFamily="18" charset="-128"/>
                          <a:cs typeface="Yu Mincho" charset="-128"/>
                        </a:rPr>
                      </a:br>
                      <a:r>
                        <a:rPr kumimoji="1" lang="ja-JP" altLang="en-US" sz="900" b="0" i="0" baseline="0">
                          <a:solidFill>
                            <a:srgbClr val="113766"/>
                          </a:solidFill>
                          <a:latin typeface="游明朝" panose="02020400000000000000" pitchFamily="18" charset="-128"/>
                          <a:ea typeface="游明朝" panose="02020400000000000000" pitchFamily="18" charset="-128"/>
                          <a:cs typeface="Yu Mincho" charset="-128"/>
                        </a:rPr>
                        <a:t>月曜日</a:t>
                      </a:r>
                      <a:br>
                        <a:rPr kumimoji="1" lang="en-US" altLang="ja-JP" sz="900" b="0" i="0" baseline="0" dirty="0">
                          <a:solidFill>
                            <a:srgbClr val="113766"/>
                          </a:solidFill>
                          <a:latin typeface="游明朝" panose="02020400000000000000" pitchFamily="18" charset="-128"/>
                          <a:ea typeface="游明朝" panose="02020400000000000000" pitchFamily="18" charset="-128"/>
                          <a:cs typeface="Yu Mincho" charset="-128"/>
                        </a:rPr>
                      </a:br>
                      <a:r>
                        <a:rPr kumimoji="1" lang="ja-JP" altLang="en-US" sz="900" b="0" i="0" baseline="0">
                          <a:solidFill>
                            <a:srgbClr val="113766"/>
                          </a:solidFill>
                          <a:latin typeface="游明朝" panose="02020400000000000000" pitchFamily="18" charset="-128"/>
                          <a:ea typeface="游明朝" panose="02020400000000000000" pitchFamily="18" charset="-128"/>
                          <a:cs typeface="Yu Mincho" charset="-128"/>
                        </a:rPr>
                        <a:t>午前</a:t>
                      </a:r>
                      <a:r>
                        <a:rPr kumimoji="1" lang="en-US" altLang="ja-JP" sz="900" b="0" i="0" baseline="0" dirty="0">
                          <a:solidFill>
                            <a:srgbClr val="113766"/>
                          </a:solidFill>
                          <a:latin typeface="游明朝" panose="02020400000000000000" pitchFamily="18" charset="-128"/>
                          <a:ea typeface="游明朝" panose="02020400000000000000" pitchFamily="18" charset="-128"/>
                          <a:cs typeface="Yu Mincho" charset="-128"/>
                        </a:rPr>
                        <a:t>0</a:t>
                      </a:r>
                      <a:r>
                        <a:rPr kumimoji="1" lang="ja-JP" altLang="en-US" sz="900" b="0" i="0" baseline="0">
                          <a:solidFill>
                            <a:srgbClr val="113766"/>
                          </a:solidFill>
                          <a:latin typeface="游明朝" panose="02020400000000000000" pitchFamily="18" charset="-128"/>
                          <a:ea typeface="游明朝" panose="02020400000000000000" pitchFamily="18" charset="-128"/>
                          <a:cs typeface="Yu Mincho" charset="-128"/>
                        </a:rPr>
                        <a:t>時</a:t>
                      </a:r>
                      <a:br>
                        <a:rPr kumimoji="1" lang="en-US" altLang="ja-JP" sz="900" b="0" i="0" baseline="0" dirty="0">
                          <a:solidFill>
                            <a:srgbClr val="113766"/>
                          </a:solidFill>
                          <a:latin typeface="游明朝" panose="02020400000000000000" pitchFamily="18" charset="-128"/>
                          <a:ea typeface="游明朝" panose="02020400000000000000" pitchFamily="18" charset="-128"/>
                          <a:cs typeface="Yu Mincho" charset="-128"/>
                        </a:rPr>
                      </a:br>
                      <a:r>
                        <a:rPr kumimoji="1" lang="ja-JP" altLang="en-US" sz="900" b="0" i="0" baseline="0">
                          <a:solidFill>
                            <a:srgbClr val="113766"/>
                          </a:solidFill>
                          <a:latin typeface="游明朝" panose="02020400000000000000" pitchFamily="18" charset="-128"/>
                          <a:ea typeface="游明朝" panose="02020400000000000000" pitchFamily="18" charset="-128"/>
                          <a:cs typeface="Yu Mincho" charset="-128"/>
                        </a:rPr>
                        <a:t>掲載開始</a:t>
                      </a:r>
                      <a:endParaRPr kumimoji="1" lang="en-US" altLang="ja-JP" sz="7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indent="0" algn="r">
                        <a:buFont typeface="Arial" charset="0"/>
                        <a:buNone/>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50,000</a:t>
                      </a:r>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 </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回</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2,000</a:t>
                      </a:r>
                      <a:r>
                        <a:rPr kumimoji="1" lang="ja-JP" altLang="en-US" sz="12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358087">
                <a:tc>
                  <a:txBody>
                    <a:bodyPr/>
                    <a:lstStyle/>
                    <a:p>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神奈川</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en-US" altLang="ja-JP" sz="500" b="0" i="0" u="none" strike="noStrike" kern="1200" cap="none" spc="0" normalizeH="0" baseline="0" noProof="0" dirty="0">
                        <a:ln>
                          <a:noFill/>
                        </a:ln>
                        <a:solidFill>
                          <a:srgbClr val="000F2D"/>
                        </a:solidFill>
                        <a:effectLst/>
                        <a:uLnTx/>
                        <a:uFillTx/>
                        <a:latin typeface="游明朝"/>
                        <a:ea typeface="游明朝"/>
                        <a:cs typeface="Yu Mincho" charset="-128"/>
                      </a:endParaRPr>
                    </a:p>
                  </a:txBody>
                  <a:tcPr marL="68580" marR="68580" marT="34290" marB="34290" anchor="ctr">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en-US" altLang="ja-JP" sz="700" b="0" i="0" u="none" strike="noStrike" kern="1200" cap="none" spc="0" normalizeH="0" baseline="0" noProof="0" dirty="0">
                        <a:ln>
                          <a:noFill/>
                        </a:ln>
                        <a:solidFill>
                          <a:srgbClr val="000F2D"/>
                        </a:solidFill>
                        <a:effectLst/>
                        <a:uLnTx/>
                        <a:uFillTx/>
                        <a:latin typeface="游明朝"/>
                        <a:ea typeface="游明朝"/>
                        <a:cs typeface="Yu Mincho" charset="-128"/>
                      </a:endParaRPr>
                    </a:p>
                  </a:txBody>
                  <a:tcPr marL="68580" marR="68580" marT="34290" marB="34290" anchor="ctr">
                    <a:noFill/>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300,000</a:t>
                      </a:r>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 </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回</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7,500</a:t>
                      </a:r>
                      <a:r>
                        <a:rPr kumimoji="1" lang="ja-JP" altLang="en-US" sz="12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358087">
                <a:tc>
                  <a:txBody>
                    <a:bodyPr/>
                    <a:lstStyle/>
                    <a:p>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埼玉</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50,000</a:t>
                      </a:r>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 </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回</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2,000</a:t>
                      </a:r>
                      <a:r>
                        <a:rPr kumimoji="1" lang="ja-JP" altLang="en-US" sz="12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358087">
                <a:tc>
                  <a:txBody>
                    <a:bodyPr/>
                    <a:lstStyle/>
                    <a:p>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千葉</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50,000</a:t>
                      </a:r>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 </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回</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2,000</a:t>
                      </a:r>
                      <a:r>
                        <a:rPr kumimoji="1" lang="ja-JP" altLang="en-US" sz="12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358087">
                <a:tc>
                  <a:txBody>
                    <a:bodyPr/>
                    <a:lstStyle/>
                    <a:p>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名古屋</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en-US" altLang="ja-JP" sz="500" b="0" i="0" u="none" strike="noStrike" kern="1200" cap="none" spc="0" normalizeH="0" baseline="0" noProof="0" dirty="0">
                        <a:ln>
                          <a:noFill/>
                        </a:ln>
                        <a:solidFill>
                          <a:srgbClr val="000F2D"/>
                        </a:solidFill>
                        <a:effectLst/>
                        <a:uLnTx/>
                        <a:uFillTx/>
                        <a:latin typeface="游明朝"/>
                        <a:ea typeface="游明朝"/>
                        <a:cs typeface="Yu Mincho" charset="-128"/>
                      </a:endParaRPr>
                    </a:p>
                  </a:txBody>
                  <a:tcPr marL="68580" marR="68580" marT="34290" marB="34290" anchor="ctr">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en-US" altLang="ja-JP" sz="700" b="0" i="0" u="none" strike="noStrike" kern="1200" cap="none" spc="0" normalizeH="0" baseline="0" noProof="0" dirty="0">
                        <a:ln>
                          <a:noFill/>
                        </a:ln>
                        <a:solidFill>
                          <a:srgbClr val="000F2D"/>
                        </a:solidFill>
                        <a:effectLst/>
                        <a:uLnTx/>
                        <a:uFillTx/>
                        <a:latin typeface="游明朝"/>
                        <a:ea typeface="游明朝"/>
                        <a:cs typeface="Yu Mincho" charset="-128"/>
                      </a:endParaRPr>
                    </a:p>
                  </a:txBody>
                  <a:tcPr marL="68580" marR="68580" marT="34290" marB="34290" anchor="ctr">
                    <a:noFill/>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100,000</a:t>
                      </a:r>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 </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回</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3,500</a:t>
                      </a:r>
                      <a:r>
                        <a:rPr kumimoji="1" lang="ja-JP" altLang="en-US" sz="12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358087">
                <a:tc>
                  <a:txBody>
                    <a:bodyPr/>
                    <a:lstStyle/>
                    <a:p>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京都</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en-US" altLang="ja-JP" sz="500" b="0" i="0" u="none" strike="noStrike" kern="1200" cap="none" spc="0" normalizeH="0" baseline="0" noProof="0" dirty="0">
                        <a:ln>
                          <a:noFill/>
                        </a:ln>
                        <a:solidFill>
                          <a:srgbClr val="000F2D"/>
                        </a:solidFill>
                        <a:effectLst/>
                        <a:uLnTx/>
                        <a:uFillTx/>
                        <a:latin typeface="游明朝"/>
                        <a:ea typeface="游明朝"/>
                        <a:cs typeface="Yu Mincho" charset="-128"/>
                      </a:endParaRPr>
                    </a:p>
                  </a:txBody>
                  <a:tcPr marL="68580" marR="68580" marT="34290" marB="34290" anchor="ctr">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en-US" altLang="ja-JP" sz="700" b="0" i="0" u="none" strike="noStrike" kern="1200" cap="none" spc="0" normalizeH="0" baseline="0" noProof="0" dirty="0">
                        <a:ln>
                          <a:noFill/>
                        </a:ln>
                        <a:solidFill>
                          <a:srgbClr val="000F2D"/>
                        </a:solidFill>
                        <a:effectLst/>
                        <a:uLnTx/>
                        <a:uFillTx/>
                        <a:latin typeface="游明朝"/>
                        <a:ea typeface="游明朝"/>
                        <a:cs typeface="Yu Mincho" charset="-128"/>
                      </a:endParaRPr>
                    </a:p>
                  </a:txBody>
                  <a:tcPr marL="68580" marR="68580" marT="34290" marB="34290" anchor="ctr">
                    <a:noFill/>
                  </a:tcPr>
                </a:tc>
                <a:tc vMerge="1">
                  <a:txBody>
                    <a:bodyPr/>
                    <a:lstStyle/>
                    <a:p>
                      <a:endParaRPr kumimoji="1" lang="ja-JP" altLang="en-US" dirty="0"/>
                    </a:p>
                  </a:txBody>
                  <a:tcPr>
                    <a:noFill/>
                  </a:tcPr>
                </a:tc>
                <a:tc vMerge="1">
                  <a:txBody>
                    <a:bodyPr/>
                    <a:lstStyle/>
                    <a:p>
                      <a:endParaRPr kumimoji="1" lang="ja-JP" altLang="en-US" dirty="0"/>
                    </a:p>
                  </a:txBody>
                  <a:tcPr>
                    <a:noFill/>
                  </a:tcPr>
                </a:tc>
                <a:tc>
                  <a:txBody>
                    <a:bodyPr/>
                    <a:lstStyle/>
                    <a:p>
                      <a:pPr marL="0" indent="0" algn="r">
                        <a:buFont typeface="Arial" charset="0"/>
                        <a:buNone/>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100,000</a:t>
                      </a:r>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 </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回</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2,500</a:t>
                      </a:r>
                      <a:r>
                        <a:rPr kumimoji="1" lang="ja-JP" altLang="en-US" sz="12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358087">
                <a:tc>
                  <a:txBody>
                    <a:bodyPr/>
                    <a:lstStyle/>
                    <a:p>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大阪</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en-US" altLang="ja-JP" sz="500" b="0" i="0" u="none" strike="noStrike" kern="1200" cap="none" spc="0" normalizeH="0" baseline="0" noProof="0" dirty="0">
                        <a:ln>
                          <a:noFill/>
                        </a:ln>
                        <a:solidFill>
                          <a:srgbClr val="000F2D"/>
                        </a:solidFill>
                        <a:effectLst/>
                        <a:uLnTx/>
                        <a:uFillTx/>
                        <a:latin typeface="游明朝"/>
                        <a:ea typeface="游明朝"/>
                        <a:cs typeface="Yu Mincho" charset="-128"/>
                      </a:endParaRPr>
                    </a:p>
                  </a:txBody>
                  <a:tcPr marL="68580" marR="68580" marT="34290" marB="34290" anchor="ctr">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en-US" altLang="ja-JP" sz="800" b="0" i="0" u="none" strike="noStrike" kern="1200" cap="none" spc="0" normalizeH="0" baseline="0" noProof="0" dirty="0">
                        <a:ln>
                          <a:noFill/>
                        </a:ln>
                        <a:solidFill>
                          <a:srgbClr val="000F2D"/>
                        </a:solidFill>
                        <a:effectLst/>
                        <a:uLnTx/>
                        <a:uFillTx/>
                        <a:latin typeface="游明朝"/>
                        <a:ea typeface="游明朝"/>
                        <a:cs typeface="Yu Mincho" charset="-128"/>
                      </a:endParaRPr>
                    </a:p>
                  </a:txBody>
                  <a:tcPr marL="68580" marR="68580" marT="34290" marB="34290" anchor="ctr">
                    <a:noFill/>
                  </a:tcPr>
                </a:tc>
                <a:tc vMerge="1">
                  <a:txBody>
                    <a:bodyPr/>
                    <a:lstStyle/>
                    <a:p>
                      <a:pPr marL="0" indent="0" algn="ctr">
                        <a:buFont typeface="Arial" charset="0"/>
                        <a:buNone/>
                      </a:pPr>
                      <a:endParaRPr kumimoji="1" lang="ja-JP" altLang="en-US" sz="1000" baseline="0" dirty="0">
                        <a:solidFill>
                          <a:schemeClr val="tx1"/>
                        </a:solidFill>
                        <a:latin typeface="+mn-ea"/>
                        <a:ea typeface="+mn-ea"/>
                        <a:cs typeface="Yu Mincho" charset="-128"/>
                      </a:endParaRPr>
                    </a:p>
                  </a:txBody>
                  <a:tcPr marL="68580" marR="68580" marT="34290" marB="34290" anchor="ctr">
                    <a:noFill/>
                  </a:tcPr>
                </a:tc>
                <a:tc vMerge="1">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endParaRPr kumimoji="1" lang="en-US" altLang="ja-JP" sz="400" baseline="0" dirty="0">
                        <a:solidFill>
                          <a:schemeClr val="tx1"/>
                        </a:solidFill>
                        <a:latin typeface="+mn-ea"/>
                        <a:ea typeface="+mn-ea"/>
                        <a:cs typeface="Yu Mincho" charset="-128"/>
                      </a:endParaRPr>
                    </a:p>
                  </a:txBody>
                  <a:tcPr marL="68580" marR="68580" marT="34290" marB="34290" anchor="ctr">
                    <a:no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250,000</a:t>
                      </a:r>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 </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回</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6,800</a:t>
                      </a:r>
                      <a:r>
                        <a:rPr kumimoji="1" lang="ja-JP" altLang="en-US" sz="12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50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r h="358087">
                <a:tc>
                  <a:txBody>
                    <a:bodyPr/>
                    <a:lstStyle/>
                    <a:p>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神戸</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en-US" altLang="ja-JP" sz="500" b="0" i="0" u="none" strike="noStrike" kern="1200" cap="none" spc="0" normalizeH="0" baseline="0" noProof="0" dirty="0">
                        <a:ln>
                          <a:noFill/>
                        </a:ln>
                        <a:solidFill>
                          <a:srgbClr val="000F2D"/>
                        </a:solidFill>
                        <a:effectLst/>
                        <a:uLnTx/>
                        <a:uFillTx/>
                        <a:latin typeface="游明朝"/>
                        <a:ea typeface="游明朝"/>
                        <a:cs typeface="Yu Mincho" charset="-128"/>
                      </a:endParaRPr>
                    </a:p>
                  </a:txBody>
                  <a:tcPr marL="68580" marR="68580" marT="34290" marB="34290" anchor="ctr">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en-US" altLang="ja-JP" sz="800" b="0" i="0" u="none" strike="noStrike" kern="1200" cap="none" spc="0" normalizeH="0" baseline="0" noProof="0" dirty="0">
                        <a:ln>
                          <a:noFill/>
                        </a:ln>
                        <a:solidFill>
                          <a:srgbClr val="000F2D"/>
                        </a:solidFill>
                        <a:effectLst/>
                        <a:uLnTx/>
                        <a:uFillTx/>
                        <a:latin typeface="游明朝"/>
                        <a:ea typeface="游明朝"/>
                        <a:cs typeface="Yu Mincho" charset="-128"/>
                      </a:endParaRPr>
                    </a:p>
                  </a:txBody>
                  <a:tcPr marL="68580" marR="68580" marT="34290" marB="34290" anchor="ctr">
                    <a:noFill/>
                  </a:tcPr>
                </a:tc>
                <a:tc vMerge="1">
                  <a:txBody>
                    <a:bodyPr/>
                    <a:lstStyle/>
                    <a:p>
                      <a:pPr marL="0" indent="0" algn="ctr">
                        <a:buFont typeface="Arial" charset="0"/>
                        <a:buNone/>
                      </a:pPr>
                      <a:endParaRPr kumimoji="1" lang="ja-JP" altLang="en-US" sz="1000" baseline="0" dirty="0">
                        <a:solidFill>
                          <a:schemeClr val="tx1"/>
                        </a:solidFill>
                        <a:latin typeface="+mn-ea"/>
                        <a:ea typeface="+mn-ea"/>
                        <a:cs typeface="Yu Mincho" charset="-128"/>
                      </a:endParaRPr>
                    </a:p>
                  </a:txBody>
                  <a:tcPr marL="68580" marR="68580" marT="34290" marB="34290" anchor="ctr">
                    <a:noFill/>
                  </a:tcPr>
                </a:tc>
                <a:tc vMerge="1">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endParaRPr kumimoji="1" lang="en-US" altLang="ja-JP" sz="400" baseline="0" dirty="0">
                        <a:solidFill>
                          <a:schemeClr val="tx1"/>
                        </a:solidFill>
                        <a:latin typeface="+mn-ea"/>
                        <a:ea typeface="+mn-ea"/>
                        <a:cs typeface="Yu Mincho" charset="-128"/>
                      </a:endParaRPr>
                    </a:p>
                  </a:txBody>
                  <a:tcPr marL="68580" marR="68580" marT="34290" marB="34290" anchor="ctr">
                    <a:no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50,000</a:t>
                      </a:r>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 </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回</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2,000</a:t>
                      </a:r>
                      <a:r>
                        <a:rPr kumimoji="1" lang="ja-JP" altLang="en-US" sz="12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8"/>
                  </a:ext>
                </a:extLst>
              </a:tr>
              <a:tr h="35808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福岡</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85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en-US" altLang="ja-JP" sz="500" b="0" i="0" u="none" strike="noStrike" kern="1200" cap="none" spc="0" normalizeH="0" baseline="0" noProof="0" dirty="0">
                        <a:ln>
                          <a:noFill/>
                        </a:ln>
                        <a:solidFill>
                          <a:srgbClr val="000F2D"/>
                        </a:solidFill>
                        <a:effectLst/>
                        <a:uLnTx/>
                        <a:uFillTx/>
                        <a:latin typeface="游明朝"/>
                        <a:ea typeface="游明朝"/>
                        <a:cs typeface="Yu Mincho" charset="-128"/>
                      </a:endParaRPr>
                    </a:p>
                  </a:txBody>
                  <a:tcPr marL="68580" marR="68580" marT="34290" marB="34290" anchor="ctr">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en-US" altLang="ja-JP" sz="800" b="0" i="0" u="none" strike="noStrike" kern="1200" cap="none" spc="0" normalizeH="0" baseline="0" noProof="0" dirty="0">
                        <a:ln>
                          <a:noFill/>
                        </a:ln>
                        <a:solidFill>
                          <a:srgbClr val="000F2D"/>
                        </a:solidFill>
                        <a:effectLst/>
                        <a:uLnTx/>
                        <a:uFillTx/>
                        <a:latin typeface="游明朝"/>
                        <a:ea typeface="游明朝"/>
                        <a:cs typeface="Yu Mincho" charset="-128"/>
                      </a:endParaRPr>
                    </a:p>
                  </a:txBody>
                  <a:tcPr marL="68580" marR="68580" marT="34290" marB="34290" anchor="ctr">
                    <a:noFill/>
                  </a:tcPr>
                </a:tc>
                <a:tc vMerge="1">
                  <a:txBody>
                    <a:bodyPr/>
                    <a:lstStyle/>
                    <a:p>
                      <a:pPr marL="0" indent="0" algn="ctr">
                        <a:buFont typeface="Arial" charset="0"/>
                        <a:buNone/>
                      </a:pPr>
                      <a:endParaRPr kumimoji="1" lang="ja-JP" altLang="en-US" sz="1000" baseline="0" dirty="0">
                        <a:solidFill>
                          <a:schemeClr val="tx1"/>
                        </a:solidFill>
                        <a:latin typeface="+mn-ea"/>
                        <a:ea typeface="+mn-ea"/>
                        <a:cs typeface="Yu Mincho" charset="-128"/>
                      </a:endParaRPr>
                    </a:p>
                  </a:txBody>
                  <a:tcPr marL="68580" marR="68580" marT="34290" marB="34290" anchor="ctr">
                    <a:noFill/>
                  </a:tcPr>
                </a:tc>
                <a:tc vMerge="1">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endParaRPr kumimoji="1" lang="en-US" altLang="ja-JP" sz="400" baseline="0" dirty="0">
                        <a:solidFill>
                          <a:schemeClr val="tx1"/>
                        </a:solidFill>
                        <a:latin typeface="+mn-ea"/>
                        <a:ea typeface="+mn-ea"/>
                        <a:cs typeface="Yu Mincho" charset="-128"/>
                      </a:endParaRPr>
                    </a:p>
                  </a:txBody>
                  <a:tcPr marL="68580" marR="68580" marT="34290" marB="34290" anchor="ctr">
                    <a:noFill/>
                  </a:tcPr>
                </a:tc>
                <a:tc>
                  <a:txBody>
                    <a:bodyPr/>
                    <a:lstStyle/>
                    <a:p>
                      <a:pPr marL="0" indent="0" algn="r">
                        <a:buFont typeface="Arial" charset="0"/>
                        <a:buNone/>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100,000</a:t>
                      </a:r>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 </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回</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2,000</a:t>
                      </a:r>
                      <a:r>
                        <a:rPr kumimoji="1" lang="ja-JP" altLang="en-US" sz="12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9"/>
                  </a:ext>
                </a:extLst>
              </a:tr>
            </a:tbl>
          </a:graphicData>
        </a:graphic>
      </p:graphicFrame>
      <p:sp>
        <p:nvSpPr>
          <p:cNvPr id="20" name="テキスト ボックス 10">
            <a:extLst>
              <a:ext uri="{FF2B5EF4-FFF2-40B4-BE49-F238E27FC236}">
                <a16:creationId xmlns:a16="http://schemas.microsoft.com/office/drawing/2014/main" id="{57210BD1-31E9-4401-A2B9-577416270BC6}"/>
              </a:ext>
            </a:extLst>
          </p:cNvPr>
          <p:cNvSpPr txBox="1">
            <a:spLocks noChangeArrowheads="1"/>
          </p:cNvSpPr>
          <p:nvPr/>
        </p:nvSpPr>
        <p:spPr bwMode="auto">
          <a:xfrm>
            <a:off x="461963" y="5095875"/>
            <a:ext cx="9061450" cy="954088"/>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広告料金は手数料が含まれたグロス金額です。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表示回数及び表示単価はあくまで目安です。タクシーの営業</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稼働状況により変動します。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掲載内容は１申込につき、</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商品または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サービスを基本とします。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すべての掲載内容について事前審査が必要です。修正可能な段階で必ず事前にご相談ください。</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Area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の掲載キャプチャはご用意できませんので、予めご容赦ください。</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Area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のマーケティングリサーチによる広告効果測定は原則不可とさせて頂きます。</a:t>
            </a:r>
          </a:p>
          <a:p>
            <a:pPr eaLnBrk="1" hangingPunct="1">
              <a:buFont typeface=".LucidaGrandeUI"/>
              <a:buChar char="※"/>
              <a:defRPr/>
            </a:pP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59480" name="タイトル 1">
            <a:extLst>
              <a:ext uri="{FF2B5EF4-FFF2-40B4-BE49-F238E27FC236}">
                <a16:creationId xmlns:a16="http://schemas.microsoft.com/office/drawing/2014/main" id="{780BE9C4-B475-4329-B8AE-C5AFC32DCDCA}"/>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rgbClr val="595959"/>
                </a:solidFill>
                <a:latin typeface="游明朝 Demibold" panose="02020600000000000000" pitchFamily="18" charset="-128"/>
                <a:ea typeface="游明朝 Demibold" panose="02020600000000000000" pitchFamily="18" charset="-128"/>
              </a:rPr>
              <a:t>地域別 広告メニュー 詳細</a:t>
            </a:r>
            <a:br>
              <a:rPr lang="ja-JP" altLang="en-US">
                <a:solidFill>
                  <a:srgbClr val="595959"/>
                </a:solidFill>
                <a:latin typeface="游明朝 Demibold" panose="02020600000000000000" pitchFamily="18" charset="-128"/>
                <a:ea typeface="游明朝 Demibold" panose="02020600000000000000" pitchFamily="18" charset="-128"/>
              </a:rPr>
            </a:br>
            <a:endParaRPr lang="ja-JP" altLang="en-US">
              <a:solidFill>
                <a:srgbClr val="595959"/>
              </a:solidFill>
              <a:latin typeface="游明朝 Demibold" panose="02020600000000000000" pitchFamily="18" charset="-128"/>
              <a:ea typeface="游明朝 Demibold" panose="02020600000000000000" pitchFamily="18" charset="-128"/>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11">
            <a:extLst>
              <a:ext uri="{FF2B5EF4-FFF2-40B4-BE49-F238E27FC236}">
                <a16:creationId xmlns:a16="http://schemas.microsoft.com/office/drawing/2014/main" id="{4AAE1DB4-A65F-4A08-A14C-AA4235DEA940}"/>
              </a:ext>
            </a:extLst>
          </p:cNvPr>
          <p:cNvGraphicFramePr>
            <a:graphicFrameLocks noGrp="1"/>
          </p:cNvGraphicFramePr>
          <p:nvPr>
            <p:extLst>
              <p:ext uri="{D42A27DB-BD31-4B8C-83A1-F6EECF244321}">
                <p14:modId xmlns:p14="http://schemas.microsoft.com/office/powerpoint/2010/main" val="119681601"/>
              </p:ext>
            </p:extLst>
          </p:nvPr>
        </p:nvGraphicFramePr>
        <p:xfrm>
          <a:off x="557213" y="431800"/>
          <a:ext cx="9577387" cy="5400674"/>
        </p:xfrm>
        <a:graphic>
          <a:graphicData uri="http://schemas.openxmlformats.org/drawingml/2006/table">
            <a:tbl>
              <a:tblPr/>
              <a:tblGrid>
                <a:gridCol w="1288821">
                  <a:extLst>
                    <a:ext uri="{9D8B030D-6E8A-4147-A177-3AD203B41FA5}">
                      <a16:colId xmlns:a16="http://schemas.microsoft.com/office/drawing/2014/main" val="20000"/>
                    </a:ext>
                  </a:extLst>
                </a:gridCol>
                <a:gridCol w="1658700">
                  <a:extLst>
                    <a:ext uri="{9D8B030D-6E8A-4147-A177-3AD203B41FA5}">
                      <a16:colId xmlns:a16="http://schemas.microsoft.com/office/drawing/2014/main" val="20001"/>
                    </a:ext>
                  </a:extLst>
                </a:gridCol>
                <a:gridCol w="1658699">
                  <a:extLst>
                    <a:ext uri="{9D8B030D-6E8A-4147-A177-3AD203B41FA5}">
                      <a16:colId xmlns:a16="http://schemas.microsoft.com/office/drawing/2014/main" val="20002"/>
                    </a:ext>
                  </a:extLst>
                </a:gridCol>
                <a:gridCol w="1721168">
                  <a:extLst>
                    <a:ext uri="{9D8B030D-6E8A-4147-A177-3AD203B41FA5}">
                      <a16:colId xmlns:a16="http://schemas.microsoft.com/office/drawing/2014/main" val="20003"/>
                    </a:ext>
                  </a:extLst>
                </a:gridCol>
                <a:gridCol w="1625821">
                  <a:extLst>
                    <a:ext uri="{9D8B030D-6E8A-4147-A177-3AD203B41FA5}">
                      <a16:colId xmlns:a16="http://schemas.microsoft.com/office/drawing/2014/main" val="20004"/>
                    </a:ext>
                  </a:extLst>
                </a:gridCol>
                <a:gridCol w="1624178">
                  <a:extLst>
                    <a:ext uri="{9D8B030D-6E8A-4147-A177-3AD203B41FA5}">
                      <a16:colId xmlns:a16="http://schemas.microsoft.com/office/drawing/2014/main" val="20005"/>
                    </a:ext>
                  </a:extLst>
                </a:gridCol>
              </a:tblGrid>
              <a:tr h="303279">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9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メニュー名</a:t>
                      </a:r>
                    </a:p>
                  </a:txBody>
                  <a:tcPr anchor="ctr" horzOverflow="overflow">
                    <a:lnL>
                      <a:noFill/>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Premium Video Ads</a:t>
                      </a:r>
                      <a:endPar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Collaboration Video Ads</a:t>
                      </a:r>
                      <a:endPar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Standard Video Ads</a:t>
                      </a:r>
                      <a:endPar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Area Ads</a:t>
                      </a:r>
                      <a:endPar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Branded Contents</a:t>
                      </a:r>
                      <a:endPar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extLst>
                  <a:ext uri="{0D108BD9-81ED-4DB2-BD59-A6C34878D82A}">
                    <a16:rowId xmlns:a16="http://schemas.microsoft.com/office/drawing/2014/main" val="10000"/>
                  </a:ext>
                </a:extLst>
              </a:tr>
              <a:tr h="77645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表示タイミング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発車後</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本目</a:t>
                      </a:r>
                      <a:b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回の乗車に</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回のみ表示</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発車後</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本目～</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本目</a:t>
                      </a:r>
                      <a:b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回の乗車に</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回のみ表示</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Collaboration Video Ads </a:t>
                      </a:r>
                      <a:r>
                        <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終了後</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ランダムローテーション</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乗車あたり複数回表示</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Collaboration Video Ads </a:t>
                      </a:r>
                      <a:r>
                        <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終了後</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ランダムローテーション</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乗車あたり複数回表示</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Collaboration Video Ads </a:t>
                      </a:r>
                      <a:r>
                        <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終了後</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ランダムローテーション</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乗車あたり複数回表示</a:t>
                      </a: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1"/>
                  </a:ext>
                </a:extLst>
              </a:tr>
              <a:tr h="60655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グロス価格</a:t>
                      </a:r>
                      <a:r>
                        <a:rPr kumimoji="1" lang="en-US" altLang="ja-JP" sz="7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表示単価</a:t>
                      </a:r>
                      <a:r>
                        <a:rPr kumimoji="1" lang="en-US" altLang="ja-JP" sz="7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 / </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販売枠数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[HALF] 600</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(@3.8</a:t>
                      </a:r>
                      <a:r>
                        <a:rPr kumimoji="1" lang="ja-JP" altLang="en-US"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枠</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(25,000</a:t>
                      </a:r>
                      <a:r>
                        <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[HALF] 350</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(@2.9</a:t>
                      </a:r>
                      <a:r>
                        <a:rPr kumimoji="1" lang="ja-JP" altLang="en-US"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8</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枠</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(25,000</a:t>
                      </a:r>
                      <a:r>
                        <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[HALF] 240</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(@2.7</a:t>
                      </a:r>
                      <a:r>
                        <a:rPr kumimoji="1" lang="ja-JP" altLang="en-US"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20</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枠</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(25,000</a:t>
                      </a:r>
                      <a:r>
                        <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価格は</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P.27</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を</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ご参照ください</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各エリア</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枠ずつ</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[HALF]100</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(@1.1</a:t>
                      </a:r>
                      <a:r>
                        <a:rPr kumimoji="1" lang="ja-JP" altLang="en-US"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10</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(25,000</a:t>
                      </a:r>
                      <a:r>
                        <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10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2"/>
                  </a:ext>
                </a:extLst>
              </a:tr>
              <a:tr h="40437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保証形態</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期間掲載保証</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 </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表示回数目安</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1,600,000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週間</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期間掲載保証</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 </a:t>
                      </a:r>
                      <a:endPar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表示回数目安</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1,200,000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週間</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期間掲載保証</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 </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表示回数目安</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900,000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週間</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期間掲載保証</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 </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表示回数目安は別表参照</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期間掲載保証</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 </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表示回数目安</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1,000,000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週間</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3"/>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課金形態</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3">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表示回数課金</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gridSpan="2">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掲載期間課金</a:t>
                      </a: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extLst>
                  <a:ext uri="{0D108BD9-81ED-4DB2-BD59-A6C34878D82A}">
                    <a16:rowId xmlns:a16="http://schemas.microsoft.com/office/drawing/2014/main" val="10004"/>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画面</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インチ横型</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HD </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タッチパネル</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5"/>
                  </a:ext>
                </a:extLst>
              </a:tr>
              <a:tr h="68743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映像</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60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エンドキャップ表示可</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Branded</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 </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Contents</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 動画</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もしくは静止画</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エンドキャップ表示可</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2">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エンドキャップ表示可</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静止画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エンドキャップ表示</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不可</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6"/>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音声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あり</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 </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深夜時間帯</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22:00〜5:59 </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はデフォルト音声</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OFF</a:t>
                      </a:r>
                      <a:endPar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7"/>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掲載期間</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月曜日</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0:00〜</a:t>
                      </a:r>
                      <a:r>
                        <a:rPr kumimoji="1" lang="zh-TW"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日曜日</a:t>
                      </a:r>
                      <a:r>
                        <a:rPr kumimoji="1" lang="en-US" altLang="zh-TW"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23:59</a:t>
                      </a:r>
                      <a:r>
                        <a:rPr kumimoji="1" lang="zh-TW"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a:t>
                      </a:r>
                      <a:r>
                        <a:rPr kumimoji="1" lang="en-US" altLang="zh-TW"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zh-TW"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週間掲載）</a:t>
                      </a:r>
                      <a:endPar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8"/>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入稿仕様</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詳細は入稿規定をご確認ください。</a:t>
                      </a:r>
                      <a:endPar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9"/>
                  </a:ext>
                </a:extLst>
              </a:tr>
              <a:tr h="25051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最大入稿本数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同時最大</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セット</a:t>
                      </a:r>
                    </a:p>
                  </a:txBody>
                  <a:tcPr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10"/>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途中差し替え</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週間に</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回まで</a:t>
                      </a: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11"/>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入稿期日</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配信開始日の</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7</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営業日前の</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17:00</a:t>
                      </a:r>
                      <a:endPar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12"/>
                  </a:ext>
                </a:extLst>
              </a:tr>
              <a:tr h="390634">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レポーティング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配信終了後レポート</a:t>
                      </a:r>
                      <a:b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再生数</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 </a:t>
                      </a:r>
                      <a:r>
                        <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再生完了数</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 </a:t>
                      </a:r>
                      <a:r>
                        <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詳細タップ数</a:t>
                      </a:r>
                      <a:endPar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13"/>
                  </a:ext>
                </a:extLst>
              </a:tr>
            </a:tbl>
          </a:graphicData>
        </a:graphic>
      </p:graphicFrame>
      <p:sp>
        <p:nvSpPr>
          <p:cNvPr id="61512" name="タイトル 1">
            <a:extLst>
              <a:ext uri="{FF2B5EF4-FFF2-40B4-BE49-F238E27FC236}">
                <a16:creationId xmlns:a16="http://schemas.microsoft.com/office/drawing/2014/main" id="{C3CB1051-7F6C-4B3B-8725-53150577E47D}"/>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rgbClr val="595959"/>
                </a:solidFill>
                <a:latin typeface="游明朝 Demibold" panose="02020600000000000000" pitchFamily="18" charset="-128"/>
                <a:ea typeface="游明朝 Demibold" panose="02020600000000000000" pitchFamily="18" charset="-128"/>
              </a:rPr>
              <a:t>広告メニュー別 掲載規定</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12">
            <a:extLst>
              <a:ext uri="{FF2B5EF4-FFF2-40B4-BE49-F238E27FC236}">
                <a16:creationId xmlns:a16="http://schemas.microsoft.com/office/drawing/2014/main" id="{64994949-9BB2-4691-B37C-CF81BF6BF4E1}"/>
              </a:ext>
            </a:extLst>
          </p:cNvPr>
          <p:cNvGraphicFramePr>
            <a:graphicFrameLocks noGrp="1"/>
          </p:cNvGraphicFramePr>
          <p:nvPr/>
        </p:nvGraphicFramePr>
        <p:xfrm>
          <a:off x="557213" y="1077913"/>
          <a:ext cx="4679950" cy="4754562"/>
        </p:xfrm>
        <a:graphic>
          <a:graphicData uri="http://schemas.openxmlformats.org/drawingml/2006/table">
            <a:tbl>
              <a:tblPr firstRow="1" bandRow="1">
                <a:tableStyleId>{2D5ABB26-0587-4C30-8999-92F81FD0307C}</a:tableStyleId>
              </a:tblPr>
              <a:tblGrid>
                <a:gridCol w="1399534">
                  <a:extLst>
                    <a:ext uri="{9D8B030D-6E8A-4147-A177-3AD203B41FA5}">
                      <a16:colId xmlns:a16="http://schemas.microsoft.com/office/drawing/2014/main" val="20000"/>
                    </a:ext>
                  </a:extLst>
                </a:gridCol>
                <a:gridCol w="3280416">
                  <a:extLst>
                    <a:ext uri="{9D8B030D-6E8A-4147-A177-3AD203B41FA5}">
                      <a16:colId xmlns:a16="http://schemas.microsoft.com/office/drawing/2014/main" val="20001"/>
                    </a:ext>
                  </a:extLst>
                </a:gridCol>
              </a:tblGrid>
              <a:tr h="449934">
                <a:tc>
                  <a:txBody>
                    <a:bodyPr/>
                    <a:lstStyle/>
                    <a:p>
                      <a:pPr>
                        <a:lnSpc>
                          <a:spcPct val="130000"/>
                        </a:lnSpc>
                      </a:pPr>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32" marR="91432" marT="45736" marB="45736"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a:lnSpc>
                          <a:spcPct val="130000"/>
                        </a:lnSpc>
                      </a:pP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タクシー車内サンプリング</a:t>
                      </a:r>
                      <a:endPar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endParaRPr>
                    </a:p>
                  </a:txBody>
                  <a:tcPr marL="91432" marR="91432" marT="45736" marB="45736" anchor="ctr">
                    <a:lnL w="1905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1016291">
                <a:tc>
                  <a:txBody>
                    <a:bodyPr/>
                    <a:lstStyle/>
                    <a:p>
                      <a:pPr>
                        <a:lnSpc>
                          <a:spcPct val="130000"/>
                        </a:lnSpc>
                      </a:pPr>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実施条件</a:t>
                      </a:r>
                    </a:p>
                  </a:txBody>
                  <a:tcPr marL="91432" marR="91432" marT="45736" marB="45736"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r>
                        <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rPr>
                        <a:t>Tokyo Prime </a:t>
                      </a: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での連続</a:t>
                      </a:r>
                      <a:r>
                        <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rPr>
                        <a:t>2</a:t>
                      </a: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週間以上の広告出稿</a:t>
                      </a:r>
                      <a:endPar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endParaRPr>
                    </a:p>
                    <a:p>
                      <a:pPr marL="0" marR="0" indent="0" algn="l" defTabSz="914400" rtl="0" eaLnBrk="1" fontAlgn="auto" latinLnBrk="0" hangingPunct="1">
                        <a:lnSpc>
                          <a:spcPct val="130000"/>
                        </a:lnSpc>
                        <a:spcBef>
                          <a:spcPts val="0"/>
                        </a:spcBef>
                        <a:spcAft>
                          <a:spcPts val="0"/>
                        </a:spcAft>
                        <a:buClrTx/>
                        <a:buSzTx/>
                        <a:buFontTx/>
                        <a:buNone/>
                        <a:tabLst/>
                        <a:defRPr/>
                      </a:pP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全台配信必須</a:t>
                      </a:r>
                      <a:endPar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endParaRPr>
                    </a:p>
                  </a:txBody>
                  <a:tcPr marL="91432" marR="91432" marT="45736" marB="45736" anchor="ctr">
                    <a:lnL w="1905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719893">
                <a:tc>
                  <a:txBody>
                    <a:bodyPr/>
                    <a:lstStyle/>
                    <a:p>
                      <a:pPr>
                        <a:lnSpc>
                          <a:spcPct val="130000"/>
                        </a:lnSpc>
                      </a:pPr>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サンプリング</a:t>
                      </a:r>
                      <a:endParaRPr kumimoji="1" lang="en-US" altLang="ja-JP" sz="1100" b="0" i="0" dirty="0">
                        <a:solidFill>
                          <a:schemeClr val="bg1"/>
                        </a:solidFill>
                        <a:latin typeface="游明朝" panose="02020400000000000000" pitchFamily="18" charset="-128"/>
                        <a:ea typeface="游明朝" panose="02020400000000000000" pitchFamily="18" charset="-128"/>
                        <a:cs typeface="Yu Mincho" charset="-128"/>
                      </a:endParaRPr>
                    </a:p>
                    <a:p>
                      <a:pPr>
                        <a:lnSpc>
                          <a:spcPct val="130000"/>
                        </a:lnSpc>
                      </a:pPr>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タクシー台数</a:t>
                      </a:r>
                    </a:p>
                  </a:txBody>
                  <a:tcPr marL="91432" marR="91432" marT="45736" marB="45736"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a:lnSpc>
                          <a:spcPct val="130000"/>
                        </a:lnSpc>
                      </a:pP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東京都内を走る日本交通タクシー</a:t>
                      </a:r>
                      <a:r>
                        <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rPr>
                        <a:t> 150</a:t>
                      </a: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台</a:t>
                      </a:r>
                      <a:endPar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endParaRPr>
                    </a:p>
                    <a:p>
                      <a:pPr>
                        <a:lnSpc>
                          <a:spcPct val="130000"/>
                        </a:lnSpc>
                      </a:pPr>
                      <a:r>
                        <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rPr>
                        <a:t>※</a:t>
                      </a: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東京都内以外は不可</a:t>
                      </a:r>
                      <a:endPar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endParaRPr>
                    </a:p>
                  </a:txBody>
                  <a:tcPr marL="91432" marR="91432" marT="45736" marB="45736" anchor="ctr">
                    <a:lnL w="1905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49934">
                <a:tc>
                  <a:txBody>
                    <a:bodyPr/>
                    <a:lstStyle/>
                    <a:p>
                      <a:pPr>
                        <a:lnSpc>
                          <a:spcPct val="130000"/>
                        </a:lnSpc>
                      </a:pPr>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配布方法</a:t>
                      </a:r>
                    </a:p>
                  </a:txBody>
                  <a:tcPr marL="91432" marR="91432" marT="45736" marB="45736"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タクシー乗務員からの手渡し配布</a:t>
                      </a:r>
                      <a:endPar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endParaRPr>
                    </a:p>
                  </a:txBody>
                  <a:tcPr marL="91432" marR="91432" marT="45736" marB="45736" anchor="ctr">
                    <a:lnL w="1905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659902">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1100" b="0" i="0" baseline="0">
                          <a:solidFill>
                            <a:schemeClr val="bg1"/>
                          </a:solidFill>
                          <a:latin typeface="游明朝" panose="02020400000000000000" pitchFamily="18" charset="-128"/>
                          <a:ea typeface="游明朝" panose="02020400000000000000" pitchFamily="18" charset="-128"/>
                          <a:cs typeface="Yu Mincho" charset="-128"/>
                        </a:rPr>
                        <a:t>配布単価</a:t>
                      </a:r>
                      <a:r>
                        <a:rPr kumimoji="1" lang="ja-JP" altLang="en-US" sz="800" b="0" i="0" baseline="0">
                          <a:solidFill>
                            <a:schemeClr val="bg1"/>
                          </a:solidFill>
                          <a:latin typeface="游明朝" panose="02020400000000000000" pitchFamily="18" charset="-128"/>
                          <a:ea typeface="游明朝" panose="02020400000000000000" pitchFamily="18" charset="-128"/>
                          <a:cs typeface="Yu Mincho" charset="-128"/>
                        </a:rPr>
                        <a:t>（税抜き）</a:t>
                      </a:r>
                      <a:r>
                        <a:rPr kumimoji="1" lang="en-US" altLang="ja-JP" sz="800" b="0" i="0" baseline="0" dirty="0">
                          <a:solidFill>
                            <a:schemeClr val="bg1"/>
                          </a:solidFill>
                          <a:latin typeface="游明朝" panose="02020400000000000000" pitchFamily="18" charset="-128"/>
                          <a:ea typeface="游明朝" panose="02020400000000000000" pitchFamily="18" charset="-128"/>
                          <a:cs typeface="Yu Mincho" charset="-128"/>
                        </a:rPr>
                        <a:t> </a:t>
                      </a:r>
                      <a:endParaRPr kumimoji="1" lang="ja-JP" altLang="en-US" sz="800" b="0" i="0">
                        <a:solidFill>
                          <a:schemeClr val="bg1"/>
                        </a:solidFill>
                        <a:latin typeface="游明朝" panose="02020400000000000000" pitchFamily="18" charset="-128"/>
                        <a:ea typeface="游明朝" panose="02020400000000000000" pitchFamily="18" charset="-128"/>
                        <a:cs typeface="Yu Mincho" charset="-128"/>
                      </a:endParaRPr>
                    </a:p>
                  </a:txBody>
                  <a:tcPr marL="91432" marR="91432" marT="45736" marB="45736"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a:lnSpc>
                          <a:spcPct val="130000"/>
                        </a:lnSpc>
                      </a:pP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オールターゲット　</a:t>
                      </a:r>
                      <a:r>
                        <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rPr>
                        <a:t>@60</a:t>
                      </a: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円</a:t>
                      </a:r>
                      <a:endPar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endParaRPr>
                    </a:p>
                    <a:p>
                      <a:pPr>
                        <a:lnSpc>
                          <a:spcPct val="130000"/>
                        </a:lnSpc>
                      </a:pPr>
                      <a:r>
                        <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rPr>
                        <a:t>※</a:t>
                      </a: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料金は手数料が含まれたグロス金額です</a:t>
                      </a:r>
                    </a:p>
                  </a:txBody>
                  <a:tcPr marL="91432" marR="91432" marT="45736" marB="45736" anchor="ctr">
                    <a:lnL w="1905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454030">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配布個数</a:t>
                      </a:r>
                    </a:p>
                  </a:txBody>
                  <a:tcPr marL="91432" marR="91432" marT="45736" marB="45736"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a:lnSpc>
                          <a:spcPct val="130000"/>
                        </a:lnSpc>
                      </a:pPr>
                      <a:r>
                        <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rPr>
                        <a:t>10,000</a:t>
                      </a: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個</a:t>
                      </a:r>
                      <a:endPar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endParaRPr>
                    </a:p>
                  </a:txBody>
                  <a:tcPr marL="91432" marR="91432" marT="45736" marB="45736" anchor="ctr">
                    <a:lnL w="1905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454030">
                <a:tc>
                  <a:txBody>
                    <a:bodyPr/>
                    <a:lstStyle/>
                    <a:p>
                      <a:pPr>
                        <a:lnSpc>
                          <a:spcPct val="130000"/>
                        </a:lnSpc>
                      </a:pPr>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配布期間</a:t>
                      </a:r>
                    </a:p>
                  </a:txBody>
                  <a:tcPr marL="91432" marR="91432" marT="45736" marB="45736"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a:lnSpc>
                          <a:spcPct val="130000"/>
                        </a:lnSpc>
                      </a:pPr>
                      <a:r>
                        <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rPr>
                        <a:t>10,000</a:t>
                      </a: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個 配布あたり</a:t>
                      </a:r>
                      <a:r>
                        <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rPr>
                        <a:t>/ 2</a:t>
                      </a: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週間</a:t>
                      </a:r>
                      <a:endPar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endParaRPr>
                    </a:p>
                  </a:txBody>
                  <a:tcPr marL="91432" marR="91432" marT="45736" marB="45736" anchor="ctr">
                    <a:lnL w="1905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550548">
                <a:tc>
                  <a:txBody>
                    <a:bodyPr/>
                    <a:lstStyle/>
                    <a:p>
                      <a:pPr>
                        <a:lnSpc>
                          <a:spcPct val="130000"/>
                        </a:lnSpc>
                      </a:pPr>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枠数</a:t>
                      </a:r>
                      <a:endParaRPr kumimoji="1" lang="en-US" altLang="ja-JP" sz="1100" b="0" i="0" dirty="0">
                        <a:solidFill>
                          <a:schemeClr val="bg1"/>
                        </a:solidFill>
                        <a:latin typeface="游明朝" panose="02020400000000000000" pitchFamily="18" charset="-128"/>
                        <a:ea typeface="游明朝" panose="02020400000000000000" pitchFamily="18" charset="-128"/>
                        <a:cs typeface="Yu Mincho" charset="-128"/>
                      </a:endParaRPr>
                    </a:p>
                  </a:txBody>
                  <a:tcPr marL="91432" marR="91432" marT="45736" marB="45736"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a:lnSpc>
                          <a:spcPct val="130000"/>
                        </a:lnSpc>
                      </a:pP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各週 </a:t>
                      </a:r>
                      <a:r>
                        <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rPr>
                        <a:t>1</a:t>
                      </a: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枠</a:t>
                      </a:r>
                      <a:endPar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endParaRPr>
                    </a:p>
                    <a:p>
                      <a:pPr>
                        <a:lnSpc>
                          <a:spcPct val="130000"/>
                        </a:lnSpc>
                      </a:pP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空き枠状況は営業担当までお問合せください</a:t>
                      </a:r>
                      <a:endPar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endParaRPr>
                    </a:p>
                  </a:txBody>
                  <a:tcPr marL="91432" marR="91432" marT="45736" marB="45736" anchor="ctr">
                    <a:lnL w="1905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bl>
          </a:graphicData>
        </a:graphic>
      </p:graphicFrame>
      <p:sp>
        <p:nvSpPr>
          <p:cNvPr id="62491" name="テキスト ボックス 13">
            <a:extLst>
              <a:ext uri="{FF2B5EF4-FFF2-40B4-BE49-F238E27FC236}">
                <a16:creationId xmlns:a16="http://schemas.microsoft.com/office/drawing/2014/main" id="{F920195A-311F-44DB-B435-1191DC8E8559}"/>
              </a:ext>
            </a:extLst>
          </p:cNvPr>
          <p:cNvSpPr txBox="1">
            <a:spLocks noChangeArrowheads="1"/>
          </p:cNvSpPr>
          <p:nvPr/>
        </p:nvSpPr>
        <p:spPr bwMode="auto">
          <a:xfrm>
            <a:off x="5454650" y="2476500"/>
            <a:ext cx="4559300" cy="338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900" b="1">
                <a:solidFill>
                  <a:srgbClr val="4D4D4C"/>
                </a:solidFill>
                <a:latin typeface="游明朝" panose="02020400000000000000" pitchFamily="18" charset="-128"/>
                <a:ea typeface="游明朝" panose="02020400000000000000" pitchFamily="18" charset="-128"/>
                <a:cs typeface="メイリオ" panose="020B0604030504040204" pitchFamily="50" charset="-128"/>
              </a:rPr>
              <a:t>配布物 納品規定</a:t>
            </a:r>
            <a:endParaRPr lang="en-US" altLang="ja-JP" sz="900" b="1">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・営業所のキャパシティに鑑みて、</a:t>
            </a:r>
            <a:r>
              <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1</a:t>
            </a: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営業所あたり</a:t>
            </a:r>
            <a:r>
              <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1</a:t>
            </a: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週間に</a:t>
            </a:r>
            <a:r>
              <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5,000</a:t>
            </a: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個までの納品といたします（</a:t>
            </a:r>
            <a:r>
              <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10,000</a:t>
            </a: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個配布の場合は</a:t>
            </a:r>
            <a:r>
              <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2</a:t>
            </a: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営業所に</a:t>
            </a:r>
            <a:r>
              <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5,000</a:t>
            </a: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個ずつの納品となります）</a:t>
            </a:r>
            <a:endPar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・配布開始</a:t>
            </a:r>
            <a:r>
              <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5</a:t>
            </a: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営業日前までに配布物を指定の営業所までお送りください</a:t>
            </a:r>
            <a:endPar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・アッセンブリはできませんので、指定場所にサンプリングできる状態で納品ください。</a:t>
            </a:r>
            <a:endPar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endParaRPr lang="en-US" altLang="ja-JP" sz="700" b="1">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900" b="1">
                <a:solidFill>
                  <a:srgbClr val="4D4D4C"/>
                </a:solidFill>
                <a:latin typeface="游明朝" panose="02020400000000000000" pitchFamily="18" charset="-128"/>
                <a:ea typeface="游明朝" panose="02020400000000000000" pitchFamily="18" charset="-128"/>
                <a:cs typeface="メイリオ" panose="020B0604030504040204" pitchFamily="50" charset="-128"/>
              </a:rPr>
              <a:t>注意事項</a:t>
            </a:r>
            <a:endParaRPr lang="en-US" altLang="ja-JP" sz="900" b="1">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配信期間によっては</a:t>
            </a:r>
            <a:r>
              <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10,000</a:t>
            </a: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個以上の配布も可能ですので、詳しくは担当営業にお問い合わせください。</a:t>
            </a:r>
            <a:endPar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endPar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・運行に支障の無い範囲でサンプリングを実施致します。場合によっては配布数に満たない場合もござ</a:t>
            </a:r>
            <a:r>
              <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      </a:t>
            </a: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いますのでご了承ください</a:t>
            </a:r>
            <a:r>
              <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a:t>
            </a: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返金なし、製品は弊社負担にて廃棄</a:t>
            </a:r>
            <a:r>
              <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a:t>
            </a:r>
          </a:p>
          <a:p>
            <a:pPr eaLnBrk="1" hangingPunct="1">
              <a:lnSpc>
                <a:spcPct val="130000"/>
              </a:lnSpc>
            </a:pP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・男性、女性以外のターゲティングはできません。</a:t>
            </a:r>
            <a:endPar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・配送費は広告主様負担にてお願いいたします。</a:t>
            </a:r>
            <a:endPar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endPar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配布物に関して当社が第三者よりクレーム、請求等を受けた場合、広告主様の責任および費用において、当該クレーム、請求等に対応するものとします。また、配布物に関連して当社が損害を被った場合は、広告主様は当該損害（逸失利益、特別損害、合理的な範囲での弁護士費用などを含みますがこれらに限られません。）を当社に対して速やかに賠償するものとします。</a:t>
            </a:r>
            <a:endPar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endPar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社会的要因により配布物が当社の裁量において不適切とみなされる事情が発生した場合、車内サンプリングの履行契約が成立した後またはサンプリングが開始された後においても、当社の裁量において、広告主様に対する債務不履行責任、損害賠償責任等の一切の法的責任を負うことなく、広告主様より受注しております。サンプリング業務の全部または一部の掲載を直ちに停止、中断、または中止できるものとします。</a:t>
            </a:r>
            <a:endParaRPr kumimoji="1"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p:txBody>
      </p:sp>
      <p:sp>
        <p:nvSpPr>
          <p:cNvPr id="62492" name="テキスト ボックス 13">
            <a:extLst>
              <a:ext uri="{FF2B5EF4-FFF2-40B4-BE49-F238E27FC236}">
                <a16:creationId xmlns:a16="http://schemas.microsoft.com/office/drawing/2014/main" id="{9034D52C-4214-4484-B38C-1922728C3969}"/>
              </a:ext>
            </a:extLst>
          </p:cNvPr>
          <p:cNvSpPr txBox="1">
            <a:spLocks noChangeArrowheads="1"/>
          </p:cNvSpPr>
          <p:nvPr/>
        </p:nvSpPr>
        <p:spPr bwMode="auto">
          <a:xfrm>
            <a:off x="5456238" y="1019175"/>
            <a:ext cx="2724150" cy="140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kumimoji="1" lang="en-US" altLang="ja-JP" sz="1000" b="1">
                <a:solidFill>
                  <a:srgbClr val="4D4D4C"/>
                </a:solidFill>
                <a:latin typeface="游明朝" panose="02020400000000000000" pitchFamily="18" charset="-128"/>
                <a:ea typeface="游明朝" panose="02020400000000000000" pitchFamily="18" charset="-128"/>
                <a:cs typeface="メイリオ" panose="020B0604030504040204" pitchFamily="50" charset="-128"/>
              </a:rPr>
              <a:t>NG</a:t>
            </a:r>
            <a:r>
              <a:rPr kumimoji="1" lang="ja-JP" altLang="en-US" sz="1000" b="1">
                <a:solidFill>
                  <a:srgbClr val="4D4D4C"/>
                </a:solidFill>
                <a:latin typeface="游明朝" panose="02020400000000000000" pitchFamily="18" charset="-128"/>
                <a:ea typeface="游明朝" panose="02020400000000000000" pitchFamily="18" charset="-128"/>
                <a:cs typeface="メイリオ" panose="020B0604030504040204" pitchFamily="50" charset="-128"/>
              </a:rPr>
              <a:t>配布物</a:t>
            </a:r>
            <a:endParaRPr kumimoji="1" lang="en-US" altLang="ja-JP" sz="1000" b="1">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・チラシ</a:t>
            </a:r>
            <a:endParaRPr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・パンフレット</a:t>
            </a:r>
            <a:endParaRPr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kumimoji="1"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・ティッシュ</a:t>
            </a:r>
            <a:endParaRPr kumimoji="1"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kumimoji="1"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・ノベルティ類</a:t>
            </a:r>
            <a:endParaRPr kumimoji="1"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・冷蔵保存が必要な食品、飲料</a:t>
            </a:r>
            <a:endParaRPr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・車内美化に影響を与える食品</a:t>
            </a:r>
            <a:endParaRPr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 </a:t>
            </a:r>
            <a:r>
              <a:rPr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（ポテトチップスなど）</a:t>
            </a:r>
            <a:endParaRPr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p:txBody>
      </p:sp>
      <p:sp>
        <p:nvSpPr>
          <p:cNvPr id="62493" name="テキスト ボックス 13">
            <a:extLst>
              <a:ext uri="{FF2B5EF4-FFF2-40B4-BE49-F238E27FC236}">
                <a16:creationId xmlns:a16="http://schemas.microsoft.com/office/drawing/2014/main" id="{81B59E51-42B5-421A-A8FA-4FB530F5ADA3}"/>
              </a:ext>
            </a:extLst>
          </p:cNvPr>
          <p:cNvSpPr txBox="1">
            <a:spLocks noChangeArrowheads="1"/>
          </p:cNvSpPr>
          <p:nvPr/>
        </p:nvSpPr>
        <p:spPr bwMode="auto">
          <a:xfrm>
            <a:off x="7035800" y="1227138"/>
            <a:ext cx="2724150" cy="103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・酒類、アルコール飲料（ノンアルコール飲料含む）</a:t>
            </a:r>
            <a:endParaRPr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・においが強いもの</a:t>
            </a:r>
            <a:endParaRPr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・容積が著しく大きいもの（都度ご相談ください）</a:t>
            </a:r>
            <a:endParaRPr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・医薬品、医薬部外品</a:t>
            </a:r>
            <a:endParaRPr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・たばこ、電子たばこ（</a:t>
            </a:r>
            <a:r>
              <a:rPr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VAPER</a:t>
            </a:r>
            <a:r>
              <a:rPr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含む）</a:t>
            </a:r>
            <a:endParaRPr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kumimoji="1"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・その他弊社が</a:t>
            </a:r>
            <a:r>
              <a:rPr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不可と判断したもの</a:t>
            </a:r>
            <a:endParaRPr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p:txBody>
      </p:sp>
      <p:sp>
        <p:nvSpPr>
          <p:cNvPr id="62494" name="正方形/長方形 8">
            <a:extLst>
              <a:ext uri="{FF2B5EF4-FFF2-40B4-BE49-F238E27FC236}">
                <a16:creationId xmlns:a16="http://schemas.microsoft.com/office/drawing/2014/main" id="{1DAF5A7B-89D5-46AB-82B8-DCADF4176A9D}"/>
              </a:ext>
            </a:extLst>
          </p:cNvPr>
          <p:cNvSpPr>
            <a:spLocks noChangeArrowheads="1"/>
          </p:cNvSpPr>
          <p:nvPr/>
        </p:nvSpPr>
        <p:spPr bwMode="auto">
          <a:xfrm>
            <a:off x="468313" y="306388"/>
            <a:ext cx="7485062"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ja-JP" sz="1300" b="1">
                <a:solidFill>
                  <a:srgbClr val="595959"/>
                </a:solidFill>
                <a:latin typeface="游明朝 Demibold" panose="02020600000000000000" pitchFamily="18" charset="-128"/>
                <a:ea typeface="游明朝 Demibold" panose="02020600000000000000" pitchFamily="18" charset="-128"/>
              </a:rPr>
              <a:t>Tokyo Prime </a:t>
            </a:r>
            <a:r>
              <a:rPr lang="ja-JP" altLang="en-US" sz="1300" b="1">
                <a:solidFill>
                  <a:srgbClr val="595959"/>
                </a:solidFill>
                <a:latin typeface="游明朝 Demibold" panose="02020600000000000000" pitchFamily="18" charset="-128"/>
                <a:ea typeface="游明朝 Demibold" panose="02020600000000000000" pitchFamily="18" charset="-128"/>
              </a:rPr>
              <a:t>での広告掲載と同時に、格式があり高級感のある日本交通のタクシー車内で</a:t>
            </a:r>
            <a:endParaRPr lang="en-US" altLang="ja-JP" sz="1300" b="1">
              <a:solidFill>
                <a:srgbClr val="595959"/>
              </a:solidFill>
              <a:latin typeface="游明朝 Demibold" panose="02020600000000000000" pitchFamily="18" charset="-128"/>
              <a:ea typeface="游明朝 Demibold" panose="02020600000000000000" pitchFamily="18" charset="-128"/>
            </a:endParaRPr>
          </a:p>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商品をサンプリングできるメニューです。</a:t>
            </a:r>
          </a:p>
        </p:txBody>
      </p:sp>
      <p:sp>
        <p:nvSpPr>
          <p:cNvPr id="62495" name="タイトル 2">
            <a:extLst>
              <a:ext uri="{FF2B5EF4-FFF2-40B4-BE49-F238E27FC236}">
                <a16:creationId xmlns:a16="http://schemas.microsoft.com/office/drawing/2014/main" id="{32DF6381-8A23-4F85-9088-1E8537510BAB}"/>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rgbClr val="595959"/>
                </a:solidFill>
                <a:latin typeface="游明朝 Demibold" panose="02020600000000000000" pitchFamily="18" charset="-128"/>
                <a:ea typeface="游明朝 Demibold" panose="02020600000000000000" pitchFamily="18" charset="-128"/>
              </a:rPr>
              <a:t>タクシー車内サンプリング オプション</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9">
            <a:extLst>
              <a:ext uri="{FF2B5EF4-FFF2-40B4-BE49-F238E27FC236}">
                <a16:creationId xmlns:a16="http://schemas.microsoft.com/office/drawing/2014/main" id="{8F3BCD49-61F5-48CA-AEA0-D19AB4C299C6}"/>
              </a:ext>
            </a:extLst>
          </p:cNvPr>
          <p:cNvGraphicFramePr>
            <a:graphicFrameLocks noGrp="1"/>
          </p:cNvGraphicFramePr>
          <p:nvPr/>
        </p:nvGraphicFramePr>
        <p:xfrm>
          <a:off x="773113" y="1354138"/>
          <a:ext cx="9148762" cy="5665786"/>
        </p:xfrm>
        <a:graphic>
          <a:graphicData uri="http://schemas.openxmlformats.org/drawingml/2006/table">
            <a:tbl>
              <a:tblPr/>
              <a:tblGrid>
                <a:gridCol w="2317303">
                  <a:extLst>
                    <a:ext uri="{9D8B030D-6E8A-4147-A177-3AD203B41FA5}">
                      <a16:colId xmlns:a16="http://schemas.microsoft.com/office/drawing/2014/main" val="20000"/>
                    </a:ext>
                  </a:extLst>
                </a:gridCol>
                <a:gridCol w="1082154">
                  <a:extLst>
                    <a:ext uri="{9D8B030D-6E8A-4147-A177-3AD203B41FA5}">
                      <a16:colId xmlns:a16="http://schemas.microsoft.com/office/drawing/2014/main" val="20001"/>
                    </a:ext>
                  </a:extLst>
                </a:gridCol>
                <a:gridCol w="2639564">
                  <a:extLst>
                    <a:ext uri="{9D8B030D-6E8A-4147-A177-3AD203B41FA5}">
                      <a16:colId xmlns:a16="http://schemas.microsoft.com/office/drawing/2014/main" val="20002"/>
                    </a:ext>
                  </a:extLst>
                </a:gridCol>
                <a:gridCol w="3109741">
                  <a:extLst>
                    <a:ext uri="{9D8B030D-6E8A-4147-A177-3AD203B41FA5}">
                      <a16:colId xmlns:a16="http://schemas.microsoft.com/office/drawing/2014/main" val="20003"/>
                    </a:ext>
                  </a:extLst>
                </a:gridCol>
              </a:tblGrid>
              <a:tr h="43369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該当箇所</a:t>
                      </a:r>
                    </a:p>
                  </a:txBody>
                  <a:tcPr marL="100585" marR="100585" marT="45731" marB="45731" anchor="ctr" horzOverflow="overflow">
                    <a:lnL>
                      <a:noFill/>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ページ数</a:t>
                      </a:r>
                    </a:p>
                  </a:txBody>
                  <a:tcPr marL="100585" marR="100585" marT="45731" marB="45731" anchor="ctr" horzOverflow="overflow">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変更前</a:t>
                      </a:r>
                    </a:p>
                  </a:txBody>
                  <a:tcPr marL="100585" marR="100585" marT="45731" marB="45731" anchor="ctr" horzOverflow="overflow">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変更後</a:t>
                      </a:r>
                    </a:p>
                  </a:txBody>
                  <a:tcPr marL="100585" marR="100585" marT="45731" marB="45731" anchor="ctr" horzOverflow="overflow">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extLst>
                  <a:ext uri="{0D108BD9-81ED-4DB2-BD59-A6C34878D82A}">
                    <a16:rowId xmlns:a16="http://schemas.microsoft.com/office/drawing/2014/main" val="10000"/>
                  </a:ext>
                </a:extLst>
              </a:tr>
              <a:tr h="813156">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設置台数、展開都市</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P.6</a:t>
                      </a:r>
                      <a:endPar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全国</a:t>
                      </a: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10</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都市</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全国台数</a:t>
                      </a: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30,000</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台</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東京台数</a:t>
                      </a: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10,500</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台</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全国</a:t>
                      </a: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12</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都市：仙台、広島が追加</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全国台数：</a:t>
                      </a: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50,000</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台</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東京台数：</a:t>
                      </a: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19,000</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台</a:t>
                      </a: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0001"/>
                  </a:ext>
                </a:extLst>
              </a:tr>
              <a:tr h="766910">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オリジナルコンテンツの</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配信開始</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P.14</a:t>
                      </a:r>
                      <a:endPar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a:t>
                      </a:r>
                      <a:endParaRPr kumimoji="1" lang="ja-JP" altLang="en-US" sz="1100" b="0" i="0" u="none" strike="noStrike" cap="none" normalizeH="0" baseline="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LucidaGrandeUI"/>
                        <a:buNone/>
                        <a:tabLst/>
                      </a:pPr>
                      <a:r>
                        <a:rPr kumimoji="1" lang="en-US" altLang="ja-JP" sz="1100" b="0" i="0" u="none" strike="noStrike" cap="none" normalizeH="0" baseline="0" dirty="0">
                          <a:ln>
                            <a:noFill/>
                          </a:ln>
                          <a:solidFill>
                            <a:srgbClr val="2E3B53"/>
                          </a:solidFill>
                          <a:effectLst/>
                          <a:latin typeface="游明朝 Light" panose="02020300000000000000" pitchFamily="18" charset="-128"/>
                          <a:ea typeface="游明朝 Light" panose="02020300000000000000" pitchFamily="18" charset="-128"/>
                          <a:cs typeface="游明朝" panose="02020400000000000000" pitchFamily="18" charset="-128"/>
                        </a:rPr>
                        <a:t>Tokyo Prime Voice</a:t>
                      </a:r>
                    </a:p>
                    <a:p>
                      <a:pPr marL="0" marR="0" lvl="0" indent="0" algn="l" defTabSz="1006475" rtl="0" eaLnBrk="1" fontAlgn="base" latinLnBrk="0" hangingPunct="1">
                        <a:lnSpc>
                          <a:spcPct val="100000"/>
                        </a:lnSpc>
                        <a:spcBef>
                          <a:spcPct val="0"/>
                        </a:spcBef>
                        <a:spcAft>
                          <a:spcPct val="0"/>
                        </a:spcAft>
                        <a:buClrTx/>
                        <a:buSzTx/>
                        <a:buFont typeface=".LucidaGrandeUI"/>
                        <a:buNone/>
                        <a:tabLst/>
                      </a:pPr>
                      <a:r>
                        <a:rPr kumimoji="1" lang="en-US" altLang="ja-JP" sz="1100" b="0" i="0" u="none" strike="noStrike" cap="none" normalizeH="0" baseline="0" dirty="0">
                          <a:ln>
                            <a:noFill/>
                          </a:ln>
                          <a:solidFill>
                            <a:srgbClr val="2E3B53"/>
                          </a:solidFill>
                          <a:effectLst/>
                          <a:latin typeface="游明朝 Light" panose="02020300000000000000" pitchFamily="18" charset="-128"/>
                          <a:ea typeface="游明朝 Light" panose="02020300000000000000" pitchFamily="18" charset="-128"/>
                          <a:cs typeface="游明朝" panose="02020400000000000000" pitchFamily="18" charset="-128"/>
                        </a:rPr>
                        <a:t>Tokyo Prime News</a:t>
                      </a:r>
                    </a:p>
                    <a:p>
                      <a:pPr marL="0" marR="0" lvl="0" indent="0" algn="l" defTabSz="1006475" rtl="0" eaLnBrk="1" fontAlgn="base" latinLnBrk="0" hangingPunct="1">
                        <a:lnSpc>
                          <a:spcPct val="100000"/>
                        </a:lnSpc>
                        <a:spcBef>
                          <a:spcPct val="0"/>
                        </a:spcBef>
                        <a:spcAft>
                          <a:spcPct val="0"/>
                        </a:spcAft>
                        <a:buClrTx/>
                        <a:buSzTx/>
                        <a:buFont typeface=".LucidaGrandeUI"/>
                        <a:buNone/>
                        <a:tabLst/>
                      </a:pPr>
                      <a:r>
                        <a:rPr kumimoji="1" lang="en-US" altLang="ja-JP" sz="1100" b="0" i="0" u="none" strike="noStrike" cap="none" normalizeH="0" baseline="0" dirty="0">
                          <a:ln>
                            <a:noFill/>
                          </a:ln>
                          <a:solidFill>
                            <a:srgbClr val="2E3B53"/>
                          </a:solidFill>
                          <a:effectLst/>
                          <a:latin typeface="游明朝 Light" panose="02020300000000000000" pitchFamily="18" charset="-128"/>
                          <a:ea typeface="游明朝 Light" panose="02020300000000000000" pitchFamily="18" charset="-128"/>
                          <a:cs typeface="游明朝" panose="02020400000000000000" pitchFamily="18" charset="-128"/>
                        </a:rPr>
                        <a:t>more 1 meter</a:t>
                      </a:r>
                    </a:p>
                    <a:p>
                      <a:pPr marL="0" marR="0" lvl="0" indent="0" algn="l" defTabSz="1006475" rtl="0" eaLnBrk="1" fontAlgn="base" latinLnBrk="0" hangingPunct="1">
                        <a:lnSpc>
                          <a:spcPct val="100000"/>
                        </a:lnSpc>
                        <a:spcBef>
                          <a:spcPct val="0"/>
                        </a:spcBef>
                        <a:spcAft>
                          <a:spcPct val="0"/>
                        </a:spcAft>
                        <a:buClrTx/>
                        <a:buSzTx/>
                        <a:buFont typeface=".LucidaGrandeUI"/>
                        <a:buNone/>
                        <a:tabLst/>
                      </a:pPr>
                      <a:r>
                        <a:rPr kumimoji="1" lang="ja-JP" altLang="en-US" sz="1100" b="0" i="0" u="none" strike="noStrike" cap="none" normalizeH="0" baseline="0">
                          <a:ln>
                            <a:noFill/>
                          </a:ln>
                          <a:solidFill>
                            <a:srgbClr val="2E3B53"/>
                          </a:solidFill>
                          <a:effectLst/>
                          <a:latin typeface="游明朝 Light" panose="02020300000000000000" pitchFamily="18" charset="-128"/>
                          <a:ea typeface="游明朝 Light" panose="02020300000000000000" pitchFamily="18" charset="-128"/>
                          <a:cs typeface="游明朝" panose="02020400000000000000" pitchFamily="18" charset="-128"/>
                        </a:rPr>
                        <a:t>上記オリジナルコンテンツの配信を開始</a:t>
                      </a:r>
                      <a:endParaRPr kumimoji="1" lang="en-US" altLang="ja-JP" sz="1100" b="0" i="0" u="none" strike="noStrike" cap="none" normalizeH="0" baseline="0" dirty="0">
                        <a:ln>
                          <a:noFill/>
                        </a:ln>
                        <a:solidFill>
                          <a:srgbClr val="2E3B53"/>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0002"/>
                  </a:ext>
                </a:extLst>
              </a:tr>
              <a:tr h="67523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枠構成</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P.19</a:t>
                      </a:r>
                      <a:endPar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全配信メニューをデフォルト表記</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HALF</a:t>
                      </a:r>
                      <a:r>
                        <a:rPr kumimoji="1" lang="ja-JP" altLang="en-US" sz="1100" b="0" i="0" u="none" strike="noStrike" cap="none" normalizeH="0" baseline="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メニューをデフォルトに変更</a:t>
                      </a: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0003"/>
                  </a:ext>
                </a:extLst>
              </a:tr>
              <a:tr h="67523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全国配信メニュー料金表</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P.20</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全メニュー価格、想定表示回数を改定</a:t>
                      </a:r>
                      <a:endPar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0004"/>
                  </a:ext>
                </a:extLst>
              </a:tr>
              <a:tr h="813156">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Collaboration Video Ads </a:t>
                      </a:r>
                      <a:r>
                        <a:rPr kumimoji="1" lang="ja-JP" altLang="en-US" sz="1100" b="0" i="0" u="none" strike="noStrike" cap="none" normalizeH="0" baseline="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の</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掲載規定変更</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P.21</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コンテンツ枠に日経電子版の記事を</a:t>
                      </a:r>
                      <a:endPar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配信</a:t>
                      </a:r>
                      <a:endPar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日経電子版の記事配信が終了</a:t>
                      </a:r>
                      <a:endPar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タイアップ広告と動画広告をセット掲載</a:t>
                      </a:r>
                      <a:endPar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できる枠に変更</a:t>
                      </a:r>
                      <a:endPar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0005"/>
                  </a:ext>
                </a:extLst>
              </a:tr>
              <a:tr h="675237">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新メニュー</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P.23-26</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広告掲載と制作のセットメニューを追加</a:t>
                      </a:r>
                      <a:endPar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0006"/>
                  </a:ext>
                </a:extLst>
              </a:tr>
              <a:tr h="813156">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地方限定配信メニュー</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P.27</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大阪、京都、神戸は合算して配信</a:t>
                      </a:r>
                      <a:endPar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枠数は各エリア</a:t>
                      </a:r>
                      <a:r>
                        <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4</a:t>
                      </a:r>
                      <a:r>
                        <a:rPr kumimoji="1" lang="ja-JP" altLang="en-US" sz="1100" b="0" i="0" u="none" strike="noStrike" cap="none" normalizeH="0" baseline="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枠</a:t>
                      </a:r>
                      <a:endPar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大阪、京都、神戸を独立して配信可能に</a:t>
                      </a:r>
                      <a:endPar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枠数を各エリア</a:t>
                      </a:r>
                      <a:r>
                        <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2</a:t>
                      </a:r>
                      <a:r>
                        <a:rPr kumimoji="1" lang="ja-JP" altLang="en-US"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枠に変更</a:t>
                      </a:r>
                      <a:endPar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神奈川、大阪、京都、神戸の台数が増加</a:t>
                      </a:r>
                      <a:endPar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0007"/>
                  </a:ext>
                </a:extLst>
              </a:tr>
            </a:tbl>
          </a:graphicData>
        </a:graphic>
      </p:graphicFrame>
      <p:sp>
        <p:nvSpPr>
          <p:cNvPr id="11313" name="テキスト プレースホルダー 2">
            <a:extLst>
              <a:ext uri="{FF2B5EF4-FFF2-40B4-BE49-F238E27FC236}">
                <a16:creationId xmlns:a16="http://schemas.microsoft.com/office/drawing/2014/main" id="{7AC26939-FD87-498F-9FDA-2943CF6D29F6}"/>
              </a:ext>
            </a:extLst>
          </p:cNvPr>
          <p:cNvSpPr txBox="1">
            <a:spLocks noChangeArrowheads="1"/>
          </p:cNvSpPr>
          <p:nvPr/>
        </p:nvSpPr>
        <p:spPr bwMode="auto">
          <a:xfrm>
            <a:off x="795338" y="471488"/>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panose="02020400000000000000" pitchFamily="18" charset="-128"/>
                <a:ea typeface="游明朝" panose="02020400000000000000" pitchFamily="18" charset="-128"/>
              </a:rPr>
              <a:t>主要変更点</a:t>
            </a:r>
          </a:p>
        </p:txBody>
      </p:sp>
      <p:sp>
        <p:nvSpPr>
          <p:cNvPr id="11314" name="テキスト ボックス 11">
            <a:extLst>
              <a:ext uri="{FF2B5EF4-FFF2-40B4-BE49-F238E27FC236}">
                <a16:creationId xmlns:a16="http://schemas.microsoft.com/office/drawing/2014/main" id="{67375852-8AE0-48ED-A55E-C1ABE6D78C18}"/>
              </a:ext>
            </a:extLst>
          </p:cNvPr>
          <p:cNvSpPr txBox="1">
            <a:spLocks noChangeArrowheads="1"/>
          </p:cNvSpPr>
          <p:nvPr/>
        </p:nvSpPr>
        <p:spPr bwMode="auto">
          <a:xfrm>
            <a:off x="795338" y="827088"/>
            <a:ext cx="9126537"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200">
                <a:solidFill>
                  <a:srgbClr val="595959"/>
                </a:solidFill>
                <a:latin typeface="游明朝" panose="02020400000000000000" pitchFamily="18" charset="-128"/>
                <a:ea typeface="游明朝" panose="02020400000000000000" pitchFamily="18" charset="-128"/>
              </a:rPr>
              <a:t>2020</a:t>
            </a:r>
            <a:r>
              <a:rPr lang="ja-JP" altLang="en-US" sz="1200">
                <a:solidFill>
                  <a:srgbClr val="595959"/>
                </a:solidFill>
                <a:latin typeface="游明朝" panose="02020400000000000000" pitchFamily="18" charset="-128"/>
                <a:ea typeface="游明朝" panose="02020400000000000000" pitchFamily="18" charset="-128"/>
              </a:rPr>
              <a:t>年</a:t>
            </a:r>
            <a:r>
              <a:rPr lang="en-US" altLang="ja-JP" sz="1200">
                <a:solidFill>
                  <a:srgbClr val="595959"/>
                </a:solidFill>
                <a:latin typeface="游明朝" panose="02020400000000000000" pitchFamily="18" charset="-128"/>
                <a:ea typeface="游明朝" panose="02020400000000000000" pitchFamily="18" charset="-128"/>
              </a:rPr>
              <a:t>10</a:t>
            </a:r>
            <a:r>
              <a:rPr lang="ja-JP" altLang="en-US" sz="1200">
                <a:solidFill>
                  <a:srgbClr val="595959"/>
                </a:solidFill>
                <a:latin typeface="游明朝" panose="02020400000000000000" pitchFamily="18" charset="-128"/>
                <a:ea typeface="游明朝" panose="02020400000000000000" pitchFamily="18" charset="-128"/>
              </a:rPr>
              <a:t>月</a:t>
            </a:r>
            <a:r>
              <a:rPr lang="en-US" altLang="ja-JP" sz="1200">
                <a:solidFill>
                  <a:srgbClr val="595959"/>
                </a:solidFill>
                <a:latin typeface="游明朝" panose="02020400000000000000" pitchFamily="18" charset="-128"/>
                <a:ea typeface="游明朝" panose="02020400000000000000" pitchFamily="18" charset="-128"/>
              </a:rPr>
              <a:t>- 2020</a:t>
            </a:r>
            <a:r>
              <a:rPr lang="ja-JP" altLang="en-US" sz="1200">
                <a:solidFill>
                  <a:srgbClr val="595959"/>
                </a:solidFill>
                <a:latin typeface="游明朝" panose="02020400000000000000" pitchFamily="18" charset="-128"/>
                <a:ea typeface="游明朝" panose="02020400000000000000" pitchFamily="18" charset="-128"/>
              </a:rPr>
              <a:t>年</a:t>
            </a:r>
            <a:r>
              <a:rPr lang="en-US" altLang="ja-JP" sz="1200">
                <a:solidFill>
                  <a:srgbClr val="595959"/>
                </a:solidFill>
                <a:latin typeface="游明朝" panose="02020400000000000000" pitchFamily="18" charset="-128"/>
                <a:ea typeface="游明朝" panose="02020400000000000000" pitchFamily="18" charset="-128"/>
              </a:rPr>
              <a:t>12</a:t>
            </a:r>
            <a:r>
              <a:rPr lang="ja-JP" altLang="en-US" sz="1200">
                <a:solidFill>
                  <a:srgbClr val="595959"/>
                </a:solidFill>
                <a:latin typeface="游明朝" panose="02020400000000000000" pitchFamily="18" charset="-128"/>
                <a:ea typeface="游明朝" panose="02020400000000000000" pitchFamily="18" charset="-128"/>
              </a:rPr>
              <a:t>月</a:t>
            </a:r>
          </a:p>
        </p:txBody>
      </p:sp>
      <p:sp>
        <p:nvSpPr>
          <p:cNvPr id="11315" name="スライド番号プレースホルダー 4">
            <a:extLst>
              <a:ext uri="{FF2B5EF4-FFF2-40B4-BE49-F238E27FC236}">
                <a16:creationId xmlns:a16="http://schemas.microsoft.com/office/drawing/2014/main" id="{C4E3126E-6473-4577-8813-D059FF335D9A}"/>
              </a:ext>
            </a:extLst>
          </p:cNvPr>
          <p:cNvSpPr txBox="1">
            <a:spLocks noChangeArrowheads="1"/>
          </p:cNvSpPr>
          <p:nvPr/>
        </p:nvSpPr>
        <p:spPr bwMode="auto">
          <a:xfrm>
            <a:off x="8161338" y="7165975"/>
            <a:ext cx="2405062"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fld id="{92770E31-6D22-48C0-A295-0CC4A17D3FDD}" type="slidenum">
              <a:rPr kumimoji="1" lang="ja-JP" altLang="en-US" sz="1000">
                <a:latin typeface="游明朝" panose="02020400000000000000" pitchFamily="18" charset="-128"/>
                <a:ea typeface="游明朝" panose="02020400000000000000" pitchFamily="18" charset="-128"/>
                <a:cs typeface="HG明朝B" panose="02020809000000000000" pitchFamily="17" charset="-128"/>
              </a:rPr>
              <a:pPr algn="r" eaLnBrk="1" hangingPunct="1"/>
              <a:t>3</a:t>
            </a:fld>
            <a:endParaRPr kumimoji="1" lang="ja-JP" altLang="en-US" sz="1000">
              <a:latin typeface="游明朝" panose="02020400000000000000" pitchFamily="18" charset="-128"/>
              <a:ea typeface="游明朝" panose="02020400000000000000" pitchFamily="18" charset="-128"/>
              <a:cs typeface="HG明朝B" panose="02020809000000000000" pitchFamily="17" charset="-128"/>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図 5">
            <a:extLst>
              <a:ext uri="{FF2B5EF4-FFF2-40B4-BE49-F238E27FC236}">
                <a16:creationId xmlns:a16="http://schemas.microsoft.com/office/drawing/2014/main" id="{4F6EDCA9-4835-46AE-9176-D4B09FF7E6F6}"/>
              </a:ext>
            </a:extLst>
          </p:cNvPr>
          <p:cNvSpPr>
            <a:spLocks noChangeAspect="1" noChangeArrowheads="1"/>
          </p:cNvSpPr>
          <p:nvPr/>
        </p:nvSpPr>
        <p:spPr bwMode="auto">
          <a:xfrm>
            <a:off x="-744538" y="-171450"/>
            <a:ext cx="10388601"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43" name="テキスト ボックス 10">
            <a:extLst>
              <a:ext uri="{FF2B5EF4-FFF2-40B4-BE49-F238E27FC236}">
                <a16:creationId xmlns:a16="http://schemas.microsoft.com/office/drawing/2014/main" id="{A455F7CB-4DC7-4860-8C3E-9E05849C1569}"/>
              </a:ext>
            </a:extLst>
          </p:cNvPr>
          <p:cNvSpPr txBox="1">
            <a:spLocks noChangeArrowheads="1"/>
          </p:cNvSpPr>
          <p:nvPr/>
        </p:nvSpPr>
        <p:spPr bwMode="auto">
          <a:xfrm>
            <a:off x="1046163" y="4511675"/>
            <a:ext cx="4191000" cy="793750"/>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マーケティングリサーチの実施内容、調査項目、レポート内容は弊社で規定した内容のみのご提供となります。</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業務範囲は、調査実施</a:t>
            </a:r>
            <a:r>
              <a:rPr lang="en-US" altLang="ja-JP" sz="76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集計・分析</a:t>
            </a:r>
            <a:r>
              <a:rPr lang="en-US" altLang="ja-JP" sz="76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レポート納品となります。</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最終納品物は</a:t>
            </a: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PPT</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レポート、</a:t>
            </a: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Excel</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ベース集計表となり、ローデータのご提供はいたしません。</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ウェイトバック集計は不可となります。</a:t>
            </a:r>
          </a:p>
        </p:txBody>
      </p:sp>
      <p:sp>
        <p:nvSpPr>
          <p:cNvPr id="45" name="テキスト ボックス 10">
            <a:extLst>
              <a:ext uri="{FF2B5EF4-FFF2-40B4-BE49-F238E27FC236}">
                <a16:creationId xmlns:a16="http://schemas.microsoft.com/office/drawing/2014/main" id="{09E82356-DF47-4FDF-9DBC-4BB04AAC3C61}"/>
              </a:ext>
            </a:extLst>
          </p:cNvPr>
          <p:cNvSpPr txBox="1">
            <a:spLocks noChangeArrowheads="1"/>
          </p:cNvSpPr>
          <p:nvPr/>
        </p:nvSpPr>
        <p:spPr bwMode="auto">
          <a:xfrm>
            <a:off x="5454650" y="4511675"/>
            <a:ext cx="4189413" cy="677863"/>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詳細は営業担当者までお問い合わせください。</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実施を希望される場合は、事前に営業担当者まで、お問い合わせください。</a:t>
            </a:r>
          </a:p>
          <a:p>
            <a:pPr eaLnBrk="1" hangingPunct="1">
              <a:buFont typeface=".LucidaGrandeUI"/>
              <a:buChar char="※"/>
              <a:defRPr/>
            </a:pP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TVCM</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連動調査など、上記以外のメニューを実施する場合は弊社営業担当までお問い合わせください。</a:t>
            </a:r>
          </a:p>
          <a:p>
            <a:pPr eaLnBrk="1" hangingPunct="1">
              <a:buFont typeface=".LucidaGrandeUI"/>
              <a:buChar char="※"/>
              <a:defRPr/>
            </a:pP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Area Ads</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のマーケティングリサーチによる広告効果測定は原則不可とさせて頂きます。</a:t>
            </a:r>
          </a:p>
        </p:txBody>
      </p:sp>
      <p:sp>
        <p:nvSpPr>
          <p:cNvPr id="63493" name="正方形/長方形 45">
            <a:extLst>
              <a:ext uri="{FF2B5EF4-FFF2-40B4-BE49-F238E27FC236}">
                <a16:creationId xmlns:a16="http://schemas.microsoft.com/office/drawing/2014/main" id="{7281C5C2-FD95-4A62-8176-F59135175BB4}"/>
              </a:ext>
            </a:extLst>
          </p:cNvPr>
          <p:cNvSpPr>
            <a:spLocks noChangeArrowheads="1"/>
          </p:cNvSpPr>
          <p:nvPr/>
        </p:nvSpPr>
        <p:spPr bwMode="auto">
          <a:xfrm>
            <a:off x="452438" y="377825"/>
            <a:ext cx="14922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600" b="1">
                <a:solidFill>
                  <a:srgbClr val="595959"/>
                </a:solidFill>
                <a:latin typeface="游明朝 Demibold" panose="02020600000000000000" pitchFamily="18" charset="-128"/>
                <a:ea typeface="游明朝 Demibold" panose="02020600000000000000" pitchFamily="18" charset="-128"/>
              </a:rPr>
              <a:t>検証スキーム</a:t>
            </a:r>
          </a:p>
        </p:txBody>
      </p:sp>
      <p:pic>
        <p:nvPicPr>
          <p:cNvPr id="63494" name="図 4">
            <a:extLst>
              <a:ext uri="{FF2B5EF4-FFF2-40B4-BE49-F238E27FC236}">
                <a16:creationId xmlns:a16="http://schemas.microsoft.com/office/drawing/2014/main" id="{9B6B9F14-1825-47FF-AA10-C502AA5BC6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6163" y="5337175"/>
            <a:ext cx="85979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テキスト ボックス 10">
            <a:extLst>
              <a:ext uri="{FF2B5EF4-FFF2-40B4-BE49-F238E27FC236}">
                <a16:creationId xmlns:a16="http://schemas.microsoft.com/office/drawing/2014/main" id="{FD61DD18-900A-4FE6-975A-82140B409AD0}"/>
              </a:ext>
            </a:extLst>
          </p:cNvPr>
          <p:cNvSpPr txBox="1">
            <a:spLocks noChangeArrowheads="1"/>
          </p:cNvSpPr>
          <p:nvPr/>
        </p:nvSpPr>
        <p:spPr bwMode="auto">
          <a:xfrm>
            <a:off x="1046163" y="5691188"/>
            <a:ext cx="6003925" cy="214312"/>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サンプルの確保状況により調査期間は前後します。</a:t>
            </a:r>
          </a:p>
        </p:txBody>
      </p:sp>
      <p:sp>
        <p:nvSpPr>
          <p:cNvPr id="2" name="タイトル 1">
            <a:extLst>
              <a:ext uri="{FF2B5EF4-FFF2-40B4-BE49-F238E27FC236}">
                <a16:creationId xmlns:a16="http://schemas.microsoft.com/office/drawing/2014/main" id="{6452FDB8-C543-4E4F-942F-AD08C1A88A24}"/>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dirty="0">
                <a:solidFill>
                  <a:srgbClr val="7F7F7F"/>
                </a:solidFill>
                <a:latin typeface="游明朝" panose="02020400000000000000" pitchFamily="18" charset="-128"/>
                <a:ea typeface="游明朝" panose="02020400000000000000" pitchFamily="18" charset="-128"/>
              </a:rPr>
              <a:t>グロス</a:t>
            </a:r>
            <a:r>
              <a:rPr lang="en-US" altLang="ja-JP" dirty="0">
                <a:solidFill>
                  <a:srgbClr val="7F7F7F"/>
                </a:solidFill>
                <a:latin typeface="游明朝" panose="02020400000000000000" pitchFamily="18" charset="-128"/>
                <a:ea typeface="游明朝" panose="02020400000000000000" pitchFamily="18" charset="-128"/>
              </a:rPr>
              <a:t>1,000</a:t>
            </a:r>
            <a:r>
              <a:rPr lang="ja-JP" altLang="en-US" dirty="0">
                <a:solidFill>
                  <a:srgbClr val="7F7F7F"/>
                </a:solidFill>
                <a:latin typeface="游明朝" panose="02020400000000000000" pitchFamily="18" charset="-128"/>
                <a:ea typeface="游明朝" panose="02020400000000000000" pitchFamily="18" charset="-128"/>
              </a:rPr>
              <a:t>万円以上（</a:t>
            </a:r>
            <a:r>
              <a:rPr lang="en-US" altLang="ja-JP" dirty="0">
                <a:solidFill>
                  <a:srgbClr val="7F7F7F"/>
                </a:solidFill>
                <a:latin typeface="游明朝" panose="02020400000000000000" pitchFamily="18" charset="-128"/>
                <a:ea typeface="游明朝" panose="02020400000000000000" pitchFamily="18" charset="-128"/>
              </a:rPr>
              <a:t>※1</a:t>
            </a:r>
            <a:r>
              <a:rPr lang="ja-JP" altLang="en-US" dirty="0">
                <a:solidFill>
                  <a:srgbClr val="7F7F7F"/>
                </a:solidFill>
                <a:latin typeface="游明朝" panose="02020400000000000000" pitchFamily="18" charset="-128"/>
                <a:ea typeface="游明朝" panose="02020400000000000000" pitchFamily="18" charset="-128"/>
              </a:rPr>
              <a:t>回</a:t>
            </a:r>
            <a:r>
              <a:rPr lang="en-US" altLang="ja-JP" dirty="0">
                <a:solidFill>
                  <a:srgbClr val="7F7F7F"/>
                </a:solidFill>
                <a:latin typeface="游明朝" panose="02020400000000000000" pitchFamily="18" charset="-128"/>
                <a:ea typeface="游明朝" panose="02020400000000000000" pitchFamily="18" charset="-128"/>
              </a:rPr>
              <a:t>1</a:t>
            </a:r>
            <a:r>
              <a:rPr lang="ja-JP" altLang="en-US" dirty="0">
                <a:solidFill>
                  <a:srgbClr val="7F7F7F"/>
                </a:solidFill>
                <a:latin typeface="游明朝" panose="02020400000000000000" pitchFamily="18" charset="-128"/>
                <a:ea typeface="游明朝" panose="02020400000000000000" pitchFamily="18" charset="-128"/>
              </a:rPr>
              <a:t>期間あたり）のご発注で態度変容調査を無償提供します。</a:t>
            </a:r>
          </a:p>
        </p:txBody>
      </p:sp>
      <p:sp>
        <p:nvSpPr>
          <p:cNvPr id="3" name="テキスト プレースホルダー 2">
            <a:extLst>
              <a:ext uri="{FF2B5EF4-FFF2-40B4-BE49-F238E27FC236}">
                <a16:creationId xmlns:a16="http://schemas.microsoft.com/office/drawing/2014/main" id="{A712EF3C-5BCB-4475-B197-6B636D7E977B}"/>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dirty="0">
                <a:latin typeface="游明朝 Demibold" panose="02020600000000000000" pitchFamily="18" charset="-128"/>
                <a:ea typeface="游明朝 Demibold" panose="02020600000000000000" pitchFamily="18" charset="-128"/>
              </a:rPr>
              <a:t>広告効果検証オプション</a:t>
            </a:r>
          </a:p>
        </p:txBody>
      </p:sp>
      <p:sp>
        <p:nvSpPr>
          <p:cNvPr id="63498" name="図 5">
            <a:extLst>
              <a:ext uri="{FF2B5EF4-FFF2-40B4-BE49-F238E27FC236}">
                <a16:creationId xmlns:a16="http://schemas.microsoft.com/office/drawing/2014/main" id="{C4929348-B040-4CE1-99A3-BAAC8062162F}"/>
              </a:ext>
            </a:extLst>
          </p:cNvPr>
          <p:cNvSpPr>
            <a:spLocks noChangeAspect="1" noChangeArrowheads="1"/>
          </p:cNvSpPr>
          <p:nvPr/>
        </p:nvSpPr>
        <p:spPr bwMode="auto">
          <a:xfrm>
            <a:off x="-592138" y="-166688"/>
            <a:ext cx="10388601" cy="4686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63499" name="図 5">
            <a:extLst>
              <a:ext uri="{FF2B5EF4-FFF2-40B4-BE49-F238E27FC236}">
                <a16:creationId xmlns:a16="http://schemas.microsoft.com/office/drawing/2014/main" id="{00FD2DA3-34BD-4380-9837-3607F1817399}"/>
              </a:ext>
            </a:extLst>
          </p:cNvPr>
          <p:cNvSpPr>
            <a:spLocks noChangeAspect="1" noChangeArrowheads="1"/>
          </p:cNvSpPr>
          <p:nvPr/>
        </p:nvSpPr>
        <p:spPr bwMode="auto">
          <a:xfrm>
            <a:off x="-439738" y="-182563"/>
            <a:ext cx="10388601" cy="4686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pic>
        <p:nvPicPr>
          <p:cNvPr id="63500" name="図 3">
            <a:extLst>
              <a:ext uri="{FF2B5EF4-FFF2-40B4-BE49-F238E27FC236}">
                <a16:creationId xmlns:a16="http://schemas.microsoft.com/office/drawing/2014/main" id="{3410F7CE-89BB-4651-9CFF-4C2D1111BC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538" y="-185738"/>
            <a:ext cx="10388601" cy="4699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図 2" descr="屋外, グリーン, 車, ストリート が含まれている画像&#10;&#10;自動的に生成された説明">
            <a:extLst>
              <a:ext uri="{FF2B5EF4-FFF2-40B4-BE49-F238E27FC236}">
                <a16:creationId xmlns:a16="http://schemas.microsoft.com/office/drawing/2014/main" id="{2C3B6BA2-4417-4BBE-BC15-F1C3D0026A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691813" cy="605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タイトル 5">
            <a:extLst>
              <a:ext uri="{FF2B5EF4-FFF2-40B4-BE49-F238E27FC236}">
                <a16:creationId xmlns:a16="http://schemas.microsoft.com/office/drawing/2014/main" id="{9CFA3E82-EA31-4E9F-A23B-2B47F6C7FA2E}"/>
              </a:ext>
            </a:extLst>
          </p:cNvPr>
          <p:cNvSpPr>
            <a:spLocks noGrp="1" noChangeArrowheads="1"/>
          </p:cNvSpPr>
          <p:nvPr>
            <p:ph type="title"/>
          </p:nvPr>
        </p:nvSpPr>
        <p:spPr bwMode="auto">
          <a:xfrm>
            <a:off x="3971925" y="6611938"/>
            <a:ext cx="6486525"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a:latin typeface="游明朝" panose="02020400000000000000" pitchFamily="18" charset="-128"/>
                <a:ea typeface="游明朝" panose="02020400000000000000" pitchFamily="18" charset="-128"/>
              </a:rPr>
              <a:t>各種仕様 </a:t>
            </a:r>
            <a:r>
              <a:rPr lang="en-US" altLang="ja-JP">
                <a:latin typeface="游明朝" panose="02020400000000000000" pitchFamily="18" charset="-128"/>
                <a:ea typeface="游明朝" panose="02020400000000000000" pitchFamily="18" charset="-128"/>
              </a:rPr>
              <a:t>/ </a:t>
            </a:r>
            <a:r>
              <a:rPr lang="ja-JP" altLang="en-US">
                <a:latin typeface="游明朝" panose="02020400000000000000" pitchFamily="18" charset="-128"/>
                <a:ea typeface="游明朝" panose="02020400000000000000" pitchFamily="18" charset="-128"/>
              </a:rPr>
              <a:t>申込の流れ</a:t>
            </a:r>
          </a:p>
        </p:txBody>
      </p:sp>
      <p:grpSp>
        <p:nvGrpSpPr>
          <p:cNvPr id="64516" name="グループ化 3">
            <a:extLst>
              <a:ext uri="{FF2B5EF4-FFF2-40B4-BE49-F238E27FC236}">
                <a16:creationId xmlns:a16="http://schemas.microsoft.com/office/drawing/2014/main" id="{DFF83883-6A58-44D8-A29E-7AE7E3F121C6}"/>
              </a:ext>
            </a:extLst>
          </p:cNvPr>
          <p:cNvGrpSpPr>
            <a:grpSpLocks/>
          </p:cNvGrpSpPr>
          <p:nvPr/>
        </p:nvGrpSpPr>
        <p:grpSpPr bwMode="auto">
          <a:xfrm>
            <a:off x="177800" y="2006600"/>
            <a:ext cx="215900" cy="3451225"/>
            <a:chOff x="122410" y="1831975"/>
            <a:chExt cx="215761" cy="3451227"/>
          </a:xfrm>
        </p:grpSpPr>
        <p:sp>
          <p:nvSpPr>
            <p:cNvPr id="11" name="テキスト ボックス 10">
              <a:extLst>
                <a:ext uri="{FF2B5EF4-FFF2-40B4-BE49-F238E27FC236}">
                  <a16:creationId xmlns:a16="http://schemas.microsoft.com/office/drawing/2014/main" id="{CEA3A65C-51E6-4134-9863-CE1AD1A28AC2}"/>
                </a:ext>
              </a:extLst>
            </p:cNvPr>
            <p:cNvSpPr txBox="1"/>
            <p:nvPr/>
          </p:nvSpPr>
          <p:spPr>
            <a:xfrm rot="5400000">
              <a:off x="-423760" y="2378145"/>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chemeClr val="bg1"/>
                  </a:solidFill>
                  <a:latin typeface="Trajan Sans Pro Semibold" panose="020E0502050503020301" pitchFamily="34" charset="0"/>
                </a:rPr>
                <a:t>2020.10-2020.12</a:t>
              </a:r>
              <a:endParaRPr kumimoji="1" lang="ja-JP" altLang="en-US" sz="800" b="1" spc="100" dirty="0">
                <a:solidFill>
                  <a:schemeClr val="bg1"/>
                </a:solidFill>
                <a:latin typeface="Trajan Sans Pro Semibold" panose="020E0502050503020301" pitchFamily="34" charset="0"/>
              </a:endParaRPr>
            </a:p>
          </p:txBody>
        </p:sp>
        <p:sp>
          <p:nvSpPr>
            <p:cNvPr id="12" name="テキスト ボックス 11">
              <a:extLst>
                <a:ext uri="{FF2B5EF4-FFF2-40B4-BE49-F238E27FC236}">
                  <a16:creationId xmlns:a16="http://schemas.microsoft.com/office/drawing/2014/main" id="{AFECBAF4-E984-47F6-BADB-5DD347FCE63C}"/>
                </a:ext>
              </a:extLst>
            </p:cNvPr>
            <p:cNvSpPr txBox="1"/>
            <p:nvPr/>
          </p:nvSpPr>
          <p:spPr>
            <a:xfrm rot="5400000">
              <a:off x="-423760" y="35687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chemeClr val="bg1"/>
                  </a:solidFill>
                  <a:latin typeface="Trajan Sans Pro Semibold" panose="020E0502050503020301" pitchFamily="34" charset="0"/>
                </a:rPr>
                <a:t>TOKYO PRIME</a:t>
              </a:r>
              <a:endParaRPr kumimoji="1" lang="ja-JP" altLang="en-US" sz="800" b="1" spc="100">
                <a:solidFill>
                  <a:schemeClr val="bg1"/>
                </a:solidFill>
                <a:latin typeface="Trajan Sans Pro Semibold" panose="020E0502050503020301" pitchFamily="34" charset="0"/>
              </a:endParaRPr>
            </a:p>
          </p:txBody>
        </p:sp>
        <p:sp>
          <p:nvSpPr>
            <p:cNvPr id="13" name="テキスト ボックス 12">
              <a:extLst>
                <a:ext uri="{FF2B5EF4-FFF2-40B4-BE49-F238E27FC236}">
                  <a16:creationId xmlns:a16="http://schemas.microsoft.com/office/drawing/2014/main" id="{82357D71-9E76-44E8-B7DD-E8FFD9E4F33E}"/>
                </a:ext>
              </a:extLst>
            </p:cNvPr>
            <p:cNvSpPr txBox="1"/>
            <p:nvPr/>
          </p:nvSpPr>
          <p:spPr>
            <a:xfrm rot="5400000">
              <a:off x="-423760" y="45212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chemeClr val="bg1"/>
                  </a:solidFill>
                  <a:latin typeface="Trajan Sans Pro Semibold" panose="020E0502050503020301" pitchFamily="34" charset="0"/>
                </a:rPr>
                <a:t>IRIS INC.</a:t>
              </a:r>
              <a:endParaRPr kumimoji="1" lang="ja-JP" altLang="en-US" sz="800" b="1" spc="100">
                <a:solidFill>
                  <a:schemeClr val="bg1"/>
                </a:solidFill>
                <a:latin typeface="Trajan Sans Pro Semibold" panose="020E0502050503020301" pitchFamily="34" charset="0"/>
              </a:endParaRPr>
            </a:p>
          </p:txBody>
        </p:sp>
      </p:grpSp>
      <p:sp>
        <p:nvSpPr>
          <p:cNvPr id="64517" name="テキスト ボックス 10">
            <a:extLst>
              <a:ext uri="{FF2B5EF4-FFF2-40B4-BE49-F238E27FC236}">
                <a16:creationId xmlns:a16="http://schemas.microsoft.com/office/drawing/2014/main" id="{F7F32595-8011-4972-9489-58FAA61D4CD4}"/>
              </a:ext>
            </a:extLst>
          </p:cNvPr>
          <p:cNvSpPr txBox="1">
            <a:spLocks noChangeArrowheads="1"/>
          </p:cNvSpPr>
          <p:nvPr/>
        </p:nvSpPr>
        <p:spPr bwMode="auto">
          <a:xfrm>
            <a:off x="557213" y="220663"/>
            <a:ext cx="19510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700">
                <a:solidFill>
                  <a:schemeClr val="bg1"/>
                </a:solidFill>
                <a:latin typeface="游ゴシック" panose="020B0400000000000000" pitchFamily="50" charset="-128"/>
                <a:ea typeface="游ゴシック" panose="020B0400000000000000" pitchFamily="50" charset="-128"/>
              </a:rPr>
              <a:t>撮影協力：グランドハイアット東京</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5BD68F28-6C7C-4907-8022-7A1E5B704EEB}"/>
              </a:ext>
            </a:extLst>
          </p:cNvPr>
          <p:cNvSpPr/>
          <p:nvPr/>
        </p:nvSpPr>
        <p:spPr>
          <a:xfrm>
            <a:off x="558800" y="431800"/>
            <a:ext cx="9899650" cy="51895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400">
              <a:latin typeface="游明朝" panose="02020400000000000000" pitchFamily="18" charset="-128"/>
              <a:ea typeface="游明朝" panose="02020400000000000000" pitchFamily="18" charset="-128"/>
            </a:endParaRPr>
          </a:p>
        </p:txBody>
      </p:sp>
      <p:pic>
        <p:nvPicPr>
          <p:cNvPr id="66563" name="図 1">
            <a:extLst>
              <a:ext uri="{FF2B5EF4-FFF2-40B4-BE49-F238E27FC236}">
                <a16:creationId xmlns:a16="http://schemas.microsoft.com/office/drawing/2014/main" id="{533747BA-FC28-44AC-9649-AC104C0BF7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5263" y="874713"/>
            <a:ext cx="2325687"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4" name="図 3">
            <a:extLst>
              <a:ext uri="{FF2B5EF4-FFF2-40B4-BE49-F238E27FC236}">
                <a16:creationId xmlns:a16="http://schemas.microsoft.com/office/drawing/2014/main" id="{0D975932-8F4A-438F-85D2-7198BF1804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6288" y="933450"/>
            <a:ext cx="5230812" cy="326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5" name="テキスト ボックス 70">
            <a:extLst>
              <a:ext uri="{FF2B5EF4-FFF2-40B4-BE49-F238E27FC236}">
                <a16:creationId xmlns:a16="http://schemas.microsoft.com/office/drawing/2014/main" id="{B72C667F-58B3-462D-8E4C-C9EB7F9F14B4}"/>
              </a:ext>
            </a:extLst>
          </p:cNvPr>
          <p:cNvSpPr txBox="1">
            <a:spLocks noChangeArrowheads="1"/>
          </p:cNvSpPr>
          <p:nvPr/>
        </p:nvSpPr>
        <p:spPr bwMode="auto">
          <a:xfrm>
            <a:off x="7737475" y="2362200"/>
            <a:ext cx="2701925"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000" b="1">
                <a:solidFill>
                  <a:srgbClr val="5D6EB3"/>
                </a:solidFill>
                <a:latin typeface="游明朝" panose="02020400000000000000" pitchFamily="18" charset="-128"/>
                <a:ea typeface="游明朝" panose="02020400000000000000" pitchFamily="18" charset="-128"/>
              </a:rPr>
              <a:t>[</a:t>
            </a:r>
            <a:r>
              <a:rPr lang="ja-JP" altLang="en-US" sz="1000" b="1">
                <a:solidFill>
                  <a:srgbClr val="5D6EB3"/>
                </a:solidFill>
                <a:latin typeface="游明朝" panose="02020400000000000000" pitchFamily="18" charset="-128"/>
                <a:ea typeface="游明朝" panose="02020400000000000000" pitchFamily="18" charset="-128"/>
              </a:rPr>
              <a:t>無償オプション</a:t>
            </a:r>
            <a:r>
              <a:rPr lang="en-US" altLang="ja-JP" sz="1000" b="1">
                <a:solidFill>
                  <a:srgbClr val="5D6EB3"/>
                </a:solidFill>
                <a:latin typeface="游明朝" panose="02020400000000000000" pitchFamily="18" charset="-128"/>
                <a:ea typeface="游明朝" panose="02020400000000000000" pitchFamily="18" charset="-128"/>
              </a:rPr>
              <a:t>A] </a:t>
            </a:r>
            <a:r>
              <a:rPr lang="ja-JP" altLang="en-US" sz="1000" b="1">
                <a:solidFill>
                  <a:srgbClr val="5D6EB3"/>
                </a:solidFill>
                <a:latin typeface="游明朝" panose="02020400000000000000" pitchFamily="18" charset="-128"/>
                <a:ea typeface="游明朝" panose="02020400000000000000" pitchFamily="18" charset="-128"/>
              </a:rPr>
              <a:t>二次元バーコード表示</a:t>
            </a:r>
            <a:r>
              <a:rPr lang="en-US" altLang="ja-JP" sz="1000" b="1">
                <a:solidFill>
                  <a:srgbClr val="5D6EB3"/>
                </a:solidFill>
                <a:latin typeface="游明朝" panose="02020400000000000000" pitchFamily="18" charset="-128"/>
                <a:ea typeface="游明朝" panose="02020400000000000000" pitchFamily="18" charset="-128"/>
              </a:rPr>
              <a:t> </a:t>
            </a:r>
            <a:br>
              <a:rPr lang="en-US" altLang="ja-JP" sz="1000" b="1">
                <a:solidFill>
                  <a:srgbClr val="5D6EB3"/>
                </a:solidFill>
                <a:latin typeface="游明朝" panose="02020400000000000000" pitchFamily="18" charset="-128"/>
                <a:ea typeface="游明朝" panose="02020400000000000000" pitchFamily="18" charset="-128"/>
              </a:rPr>
            </a:br>
            <a:r>
              <a:rPr lang="ja-JP" altLang="en-US" sz="1000" b="1">
                <a:solidFill>
                  <a:srgbClr val="5D6EB3"/>
                </a:solidFill>
                <a:latin typeface="游明朝" panose="02020400000000000000" pitchFamily="18" charset="-128"/>
                <a:ea typeface="游明朝" panose="02020400000000000000" pitchFamily="18" charset="-128"/>
              </a:rPr>
              <a:t>入稿された広告主名、</a:t>
            </a:r>
            <a:r>
              <a:rPr lang="en-US" altLang="ja-JP" sz="1000" b="1">
                <a:solidFill>
                  <a:srgbClr val="5D6EB3"/>
                </a:solidFill>
                <a:latin typeface="游明朝" panose="02020400000000000000" pitchFamily="18" charset="-128"/>
                <a:ea typeface="游明朝" panose="02020400000000000000" pitchFamily="18" charset="-128"/>
              </a:rPr>
              <a:t>URL</a:t>
            </a:r>
            <a:r>
              <a:rPr lang="ja-JP" altLang="en-US" sz="1000" b="1">
                <a:solidFill>
                  <a:srgbClr val="5D6EB3"/>
                </a:solidFill>
                <a:latin typeface="游明朝" panose="02020400000000000000" pitchFamily="18" charset="-128"/>
                <a:ea typeface="游明朝" panose="02020400000000000000" pitchFamily="18" charset="-128"/>
              </a:rPr>
              <a:t>から</a:t>
            </a:r>
            <a:br>
              <a:rPr lang="en-US" altLang="ja-JP" sz="1000" b="1">
                <a:solidFill>
                  <a:srgbClr val="5D6EB3"/>
                </a:solidFill>
                <a:latin typeface="游明朝" panose="02020400000000000000" pitchFamily="18" charset="-128"/>
                <a:ea typeface="游明朝" panose="02020400000000000000" pitchFamily="18" charset="-128"/>
              </a:rPr>
            </a:br>
            <a:r>
              <a:rPr lang="ja-JP" altLang="en-US" sz="1000" b="1">
                <a:solidFill>
                  <a:srgbClr val="5D6EB3"/>
                </a:solidFill>
                <a:latin typeface="游明朝" panose="02020400000000000000" pitchFamily="18" charset="-128"/>
                <a:ea typeface="游明朝" panose="02020400000000000000" pitchFamily="18" charset="-128"/>
              </a:rPr>
              <a:t>二次元バーコードを自動生成</a:t>
            </a:r>
            <a:endParaRPr kumimoji="1" lang="ja-JP" altLang="en-US" sz="1000" b="1">
              <a:solidFill>
                <a:srgbClr val="5D6EB3"/>
              </a:solidFill>
              <a:latin typeface="游明朝" panose="02020400000000000000" pitchFamily="18" charset="-128"/>
              <a:ea typeface="游明朝" panose="02020400000000000000" pitchFamily="18" charset="-128"/>
            </a:endParaRPr>
          </a:p>
        </p:txBody>
      </p:sp>
      <p:sp>
        <p:nvSpPr>
          <p:cNvPr id="72710" name="テキスト ボックス 80">
            <a:extLst>
              <a:ext uri="{FF2B5EF4-FFF2-40B4-BE49-F238E27FC236}">
                <a16:creationId xmlns:a16="http://schemas.microsoft.com/office/drawing/2014/main" id="{74CBADD8-C392-4A77-A655-5E48C06F0852}"/>
              </a:ext>
            </a:extLst>
          </p:cNvPr>
          <p:cNvSpPr txBox="1">
            <a:spLocks noChangeArrowheads="1"/>
          </p:cNvSpPr>
          <p:nvPr/>
        </p:nvSpPr>
        <p:spPr bwMode="auto">
          <a:xfrm>
            <a:off x="7764463" y="4948238"/>
            <a:ext cx="2543175" cy="369887"/>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defRPr/>
            </a:pPr>
            <a:r>
              <a:rPr lang="en-US" altLang="ja-JP" sz="900" dirty="0">
                <a:solidFill>
                  <a:schemeClr val="tx1">
                    <a:lumMod val="50000"/>
                    <a:lumOff val="50000"/>
                  </a:schemeClr>
                </a:solidFill>
                <a:latin typeface="游明朝" panose="02020400000000000000" pitchFamily="18" charset="-128"/>
                <a:ea typeface="游明朝" panose="02020400000000000000" pitchFamily="18" charset="-128"/>
              </a:rPr>
              <a:t>※</a:t>
            </a:r>
            <a:r>
              <a:rPr lang="ja-JP" altLang="en-US" sz="900">
                <a:solidFill>
                  <a:schemeClr val="tx1">
                    <a:lumMod val="50000"/>
                    <a:lumOff val="50000"/>
                  </a:schemeClr>
                </a:solidFill>
                <a:latin typeface="游明朝" panose="02020400000000000000" pitchFamily="18" charset="-128"/>
                <a:ea typeface="游明朝" panose="02020400000000000000" pitchFamily="18" charset="-128"/>
              </a:rPr>
              <a:t>二次元バーコード、静止画いずれも</a:t>
            </a:r>
            <a:endParaRPr lang="en-US" altLang="ja-JP" sz="900" dirty="0">
              <a:solidFill>
                <a:schemeClr val="tx1">
                  <a:lumMod val="50000"/>
                  <a:lumOff val="50000"/>
                </a:schemeClr>
              </a:solidFill>
              <a:latin typeface="游明朝" panose="02020400000000000000" pitchFamily="18" charset="-128"/>
              <a:ea typeface="游明朝" panose="02020400000000000000" pitchFamily="18" charset="-128"/>
            </a:endParaRPr>
          </a:p>
          <a:p>
            <a:pPr eaLnBrk="1" hangingPunct="1">
              <a:defRPr/>
            </a:pPr>
            <a:r>
              <a:rPr lang="ja-JP" altLang="en-US" sz="900">
                <a:solidFill>
                  <a:schemeClr val="tx1">
                    <a:lumMod val="50000"/>
                    <a:lumOff val="50000"/>
                  </a:schemeClr>
                </a:solidFill>
                <a:latin typeface="游明朝" panose="02020400000000000000" pitchFamily="18" charset="-128"/>
                <a:ea typeface="游明朝" panose="02020400000000000000" pitchFamily="18" charset="-128"/>
              </a:rPr>
              <a:t>画面をタップするか、</a:t>
            </a:r>
            <a:r>
              <a:rPr lang="en-US" altLang="ja-JP" sz="900" dirty="0">
                <a:solidFill>
                  <a:schemeClr val="tx1">
                    <a:lumMod val="50000"/>
                    <a:lumOff val="50000"/>
                  </a:schemeClr>
                </a:solidFill>
                <a:latin typeface="游明朝" panose="02020400000000000000" pitchFamily="18" charset="-128"/>
                <a:ea typeface="游明朝" panose="02020400000000000000" pitchFamily="18" charset="-128"/>
              </a:rPr>
              <a:t>60</a:t>
            </a:r>
            <a:r>
              <a:rPr lang="ja-JP" altLang="en-US" sz="900">
                <a:solidFill>
                  <a:schemeClr val="tx1">
                    <a:lumMod val="50000"/>
                    <a:lumOff val="50000"/>
                  </a:schemeClr>
                </a:solidFill>
                <a:latin typeface="游明朝" panose="02020400000000000000" pitchFamily="18" charset="-128"/>
                <a:ea typeface="游明朝" panose="02020400000000000000" pitchFamily="18" charset="-128"/>
              </a:rPr>
              <a:t>秒経過で再生再開。</a:t>
            </a:r>
            <a:endParaRPr kumimoji="1" lang="ja-JP" altLang="en-US" sz="900">
              <a:solidFill>
                <a:schemeClr val="tx1">
                  <a:lumMod val="50000"/>
                  <a:lumOff val="50000"/>
                </a:schemeClr>
              </a:solidFill>
              <a:latin typeface="游明朝" panose="02020400000000000000" pitchFamily="18" charset="-128"/>
              <a:ea typeface="游明朝" panose="02020400000000000000" pitchFamily="18" charset="-128"/>
            </a:endParaRPr>
          </a:p>
        </p:txBody>
      </p:sp>
      <p:sp>
        <p:nvSpPr>
          <p:cNvPr id="38" name="正方形/長方形 87">
            <a:extLst>
              <a:ext uri="{FF2B5EF4-FFF2-40B4-BE49-F238E27FC236}">
                <a16:creationId xmlns:a16="http://schemas.microsoft.com/office/drawing/2014/main" id="{6BCE81A7-3935-4B4C-B9CE-119313C169F2}"/>
              </a:ext>
            </a:extLst>
          </p:cNvPr>
          <p:cNvSpPr>
            <a:spLocks noChangeAspect="1"/>
          </p:cNvSpPr>
          <p:nvPr/>
        </p:nvSpPr>
        <p:spPr>
          <a:xfrm>
            <a:off x="7888288" y="1465263"/>
            <a:ext cx="1071562" cy="271462"/>
          </a:xfrm>
          <a:prstGeom prst="rect">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sz="2000">
              <a:latin typeface="游明朝" panose="02020400000000000000" pitchFamily="18" charset="-128"/>
              <a:ea typeface="游明朝" panose="02020400000000000000" pitchFamily="18" charset="-128"/>
            </a:endParaRPr>
          </a:p>
        </p:txBody>
      </p:sp>
      <p:sp>
        <p:nvSpPr>
          <p:cNvPr id="39" name="正方形/長方形 88">
            <a:extLst>
              <a:ext uri="{FF2B5EF4-FFF2-40B4-BE49-F238E27FC236}">
                <a16:creationId xmlns:a16="http://schemas.microsoft.com/office/drawing/2014/main" id="{0F52AB16-7BC6-4A34-937E-BBA9577E5ED9}"/>
              </a:ext>
            </a:extLst>
          </p:cNvPr>
          <p:cNvSpPr>
            <a:spLocks noChangeAspect="1"/>
          </p:cNvSpPr>
          <p:nvPr/>
        </p:nvSpPr>
        <p:spPr>
          <a:xfrm>
            <a:off x="9223375" y="1300163"/>
            <a:ext cx="619125" cy="608012"/>
          </a:xfrm>
          <a:prstGeom prst="rect">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sz="2000">
              <a:latin typeface="游明朝" panose="02020400000000000000" pitchFamily="18" charset="-128"/>
              <a:ea typeface="游明朝" panose="02020400000000000000" pitchFamily="18" charset="-128"/>
            </a:endParaRPr>
          </a:p>
        </p:txBody>
      </p:sp>
      <p:sp>
        <p:nvSpPr>
          <p:cNvPr id="66569" name="テキスト ボックス 31">
            <a:extLst>
              <a:ext uri="{FF2B5EF4-FFF2-40B4-BE49-F238E27FC236}">
                <a16:creationId xmlns:a16="http://schemas.microsoft.com/office/drawing/2014/main" id="{418E000D-2FA6-4136-AE28-F3BC05E7300F}"/>
              </a:ext>
            </a:extLst>
          </p:cNvPr>
          <p:cNvSpPr txBox="1">
            <a:spLocks noChangeArrowheads="1"/>
          </p:cNvSpPr>
          <p:nvPr/>
        </p:nvSpPr>
        <p:spPr bwMode="auto">
          <a:xfrm>
            <a:off x="7756525" y="4548188"/>
            <a:ext cx="2319338"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000" b="1">
                <a:solidFill>
                  <a:srgbClr val="5D6EB3"/>
                </a:solidFill>
                <a:latin typeface="游明朝" panose="02020400000000000000" pitchFamily="18" charset="-128"/>
                <a:ea typeface="游明朝" panose="02020400000000000000" pitchFamily="18" charset="-128"/>
              </a:rPr>
              <a:t>[</a:t>
            </a:r>
            <a:r>
              <a:rPr lang="ja-JP" altLang="en-US" sz="1000" b="1">
                <a:solidFill>
                  <a:srgbClr val="5D6EB3"/>
                </a:solidFill>
                <a:latin typeface="游明朝" panose="02020400000000000000" pitchFamily="18" charset="-128"/>
                <a:ea typeface="游明朝" panose="02020400000000000000" pitchFamily="18" charset="-128"/>
              </a:rPr>
              <a:t>無償オプション</a:t>
            </a:r>
            <a:r>
              <a:rPr lang="en-US" altLang="ja-JP" sz="1000" b="1">
                <a:solidFill>
                  <a:srgbClr val="5D6EB3"/>
                </a:solidFill>
                <a:latin typeface="游明朝" panose="02020400000000000000" pitchFamily="18" charset="-128"/>
                <a:ea typeface="游明朝" panose="02020400000000000000" pitchFamily="18" charset="-128"/>
              </a:rPr>
              <a:t>B] </a:t>
            </a:r>
            <a:r>
              <a:rPr lang="ja-JP" altLang="en-US" sz="1000" b="1">
                <a:solidFill>
                  <a:srgbClr val="5D6EB3"/>
                </a:solidFill>
                <a:latin typeface="游明朝" panose="02020400000000000000" pitchFamily="18" charset="-128"/>
                <a:ea typeface="游明朝" panose="02020400000000000000" pitchFamily="18" charset="-128"/>
              </a:rPr>
              <a:t>詳細説明画像</a:t>
            </a:r>
            <a:r>
              <a:rPr lang="en-US" altLang="ja-JP" sz="1000" b="1">
                <a:solidFill>
                  <a:srgbClr val="5D6EB3"/>
                </a:solidFill>
                <a:latin typeface="游明朝" panose="02020400000000000000" pitchFamily="18" charset="-128"/>
                <a:ea typeface="游明朝" panose="02020400000000000000" pitchFamily="18" charset="-128"/>
              </a:rPr>
              <a:t> </a:t>
            </a:r>
            <a:br>
              <a:rPr lang="en-US" altLang="ja-JP" sz="1000" b="1">
                <a:solidFill>
                  <a:srgbClr val="5D6EB3"/>
                </a:solidFill>
                <a:latin typeface="游明朝" panose="02020400000000000000" pitchFamily="18" charset="-128"/>
                <a:ea typeface="游明朝" panose="02020400000000000000" pitchFamily="18" charset="-128"/>
              </a:rPr>
            </a:br>
            <a:r>
              <a:rPr lang="ja-JP" altLang="en-US" sz="1000" b="1">
                <a:solidFill>
                  <a:srgbClr val="5D6EB3"/>
                </a:solidFill>
                <a:latin typeface="游明朝" panose="02020400000000000000" pitchFamily="18" charset="-128"/>
                <a:ea typeface="游明朝" panose="02020400000000000000" pitchFamily="18" charset="-128"/>
              </a:rPr>
              <a:t>入稿された静止画を表示</a:t>
            </a:r>
            <a:endParaRPr kumimoji="1" lang="ja-JP" altLang="en-US" sz="1000" b="1">
              <a:solidFill>
                <a:srgbClr val="5D6EB3"/>
              </a:solidFill>
              <a:latin typeface="游明朝" panose="02020400000000000000" pitchFamily="18" charset="-128"/>
              <a:ea typeface="游明朝" panose="02020400000000000000" pitchFamily="18" charset="-128"/>
            </a:endParaRPr>
          </a:p>
        </p:txBody>
      </p:sp>
      <p:sp>
        <p:nvSpPr>
          <p:cNvPr id="2" name="テキスト ボックス 44">
            <a:extLst>
              <a:ext uri="{FF2B5EF4-FFF2-40B4-BE49-F238E27FC236}">
                <a16:creationId xmlns:a16="http://schemas.microsoft.com/office/drawing/2014/main" id="{CF1224C5-8E7E-4216-B4D5-5EA0C98FF185}"/>
              </a:ext>
            </a:extLst>
          </p:cNvPr>
          <p:cNvSpPr txBox="1">
            <a:spLocks noChangeArrowheads="1"/>
          </p:cNvSpPr>
          <p:nvPr/>
        </p:nvSpPr>
        <p:spPr bwMode="auto">
          <a:xfrm>
            <a:off x="5942013" y="3490913"/>
            <a:ext cx="1878012" cy="41592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r>
              <a:rPr kumimoji="1" lang="ja-JP" altLang="en-US" sz="1050" b="1">
                <a:solidFill>
                  <a:srgbClr val="5D6EB3"/>
                </a:solidFill>
                <a:latin typeface="游明朝" panose="02020400000000000000" pitchFamily="18" charset="-128"/>
                <a:ea typeface="游明朝" panose="02020400000000000000" pitchFamily="18" charset="-128"/>
              </a:rPr>
              <a:t>「詳しくはこちら」</a:t>
            </a:r>
            <a:endParaRPr kumimoji="1" lang="en-US" altLang="ja-JP" sz="1050" b="1" dirty="0">
              <a:solidFill>
                <a:srgbClr val="5D6EB3"/>
              </a:solidFill>
              <a:latin typeface="游明朝" panose="02020400000000000000" pitchFamily="18" charset="-128"/>
              <a:ea typeface="游明朝" panose="02020400000000000000" pitchFamily="18" charset="-128"/>
            </a:endParaRPr>
          </a:p>
          <a:p>
            <a:pPr algn="ctr" eaLnBrk="1" hangingPunct="1">
              <a:defRPr/>
            </a:pPr>
            <a:r>
              <a:rPr kumimoji="1" lang="ja-JP" altLang="en-US" sz="1050" b="1">
                <a:solidFill>
                  <a:srgbClr val="5D6EB3"/>
                </a:solidFill>
                <a:latin typeface="游明朝" panose="02020400000000000000" pitchFamily="18" charset="-128"/>
                <a:ea typeface="游明朝" panose="02020400000000000000" pitchFamily="18" charset="-128"/>
              </a:rPr>
              <a:t>ボタンタップ時の挙動</a:t>
            </a:r>
          </a:p>
        </p:txBody>
      </p:sp>
      <p:sp>
        <p:nvSpPr>
          <p:cNvPr id="66571" name="テキスト ボックス 48">
            <a:extLst>
              <a:ext uri="{FF2B5EF4-FFF2-40B4-BE49-F238E27FC236}">
                <a16:creationId xmlns:a16="http://schemas.microsoft.com/office/drawing/2014/main" id="{6876FA13-E371-46D8-963F-8FCB3BBFB528}"/>
              </a:ext>
            </a:extLst>
          </p:cNvPr>
          <p:cNvSpPr txBox="1">
            <a:spLocks noChangeArrowheads="1"/>
          </p:cNvSpPr>
          <p:nvPr/>
        </p:nvSpPr>
        <p:spPr bwMode="auto">
          <a:xfrm>
            <a:off x="690563" y="590550"/>
            <a:ext cx="52435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rgbClr val="595959"/>
                </a:solidFill>
                <a:latin typeface="游明朝" panose="02020400000000000000" pitchFamily="18" charset="-128"/>
                <a:ea typeface="游明朝" panose="02020400000000000000" pitchFamily="18" charset="-128"/>
              </a:rPr>
              <a:t>クリエイティブ</a:t>
            </a:r>
            <a:r>
              <a:rPr lang="en-US" altLang="ja-JP" sz="1400" b="1">
                <a:solidFill>
                  <a:srgbClr val="595959"/>
                </a:solidFill>
                <a:latin typeface="游明朝" panose="02020400000000000000" pitchFamily="18" charset="-128"/>
                <a:ea typeface="游明朝" panose="02020400000000000000" pitchFamily="18" charset="-128"/>
              </a:rPr>
              <a:t> </a:t>
            </a:r>
            <a:r>
              <a:rPr lang="ja-JP" altLang="en-US" sz="1400" b="1">
                <a:solidFill>
                  <a:srgbClr val="595959"/>
                </a:solidFill>
                <a:latin typeface="游明朝" panose="02020400000000000000" pitchFamily="18" charset="-128"/>
                <a:ea typeface="游明朝" panose="02020400000000000000" pitchFamily="18" charset="-128"/>
              </a:rPr>
              <a:t>（</a:t>
            </a:r>
            <a:r>
              <a:rPr kumimoji="1" lang="en-US" altLang="ja-JP" sz="1400" b="1">
                <a:solidFill>
                  <a:srgbClr val="595959"/>
                </a:solidFill>
                <a:latin typeface="游明朝" panose="02020400000000000000" pitchFamily="18" charset="-128"/>
                <a:ea typeface="游明朝" panose="02020400000000000000" pitchFamily="18" charset="-128"/>
              </a:rPr>
              <a:t>1920×1080</a:t>
            </a:r>
            <a:r>
              <a:rPr kumimoji="1" lang="ja-JP" altLang="en-US" sz="1400" b="1">
                <a:solidFill>
                  <a:srgbClr val="595959"/>
                </a:solidFill>
                <a:latin typeface="游明朝" panose="02020400000000000000" pitchFamily="18" charset="-128"/>
                <a:ea typeface="游明朝" panose="02020400000000000000" pitchFamily="18" charset="-128"/>
              </a:rPr>
              <a:t>ピクセル）</a:t>
            </a:r>
          </a:p>
        </p:txBody>
      </p:sp>
      <p:sp>
        <p:nvSpPr>
          <p:cNvPr id="48" name="正方形/長方形 50">
            <a:extLst>
              <a:ext uri="{FF2B5EF4-FFF2-40B4-BE49-F238E27FC236}">
                <a16:creationId xmlns:a16="http://schemas.microsoft.com/office/drawing/2014/main" id="{260719F8-6AF5-4290-B9CF-8C3C3D3584D9}"/>
              </a:ext>
            </a:extLst>
          </p:cNvPr>
          <p:cNvSpPr/>
          <p:nvPr/>
        </p:nvSpPr>
        <p:spPr>
          <a:xfrm>
            <a:off x="773113" y="944563"/>
            <a:ext cx="5230812" cy="2951162"/>
          </a:xfrm>
          <a:prstGeom prst="rect">
            <a:avLst/>
          </a:prstGeom>
          <a:solidFill>
            <a:schemeClr val="tx1">
              <a:lumMod val="95000"/>
              <a:lumOff val="5000"/>
              <a:alpha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sz="2000">
              <a:latin typeface="游明朝" panose="02020400000000000000" pitchFamily="18" charset="-128"/>
              <a:ea typeface="游明朝" panose="02020400000000000000" pitchFamily="18" charset="-128"/>
            </a:endParaRPr>
          </a:p>
        </p:txBody>
      </p:sp>
      <p:sp>
        <p:nvSpPr>
          <p:cNvPr id="68620" name="テキスト ボックス 55">
            <a:extLst>
              <a:ext uri="{FF2B5EF4-FFF2-40B4-BE49-F238E27FC236}">
                <a16:creationId xmlns:a16="http://schemas.microsoft.com/office/drawing/2014/main" id="{34D0F79D-0FCB-4958-815E-DEBD35216A01}"/>
              </a:ext>
            </a:extLst>
          </p:cNvPr>
          <p:cNvSpPr txBox="1">
            <a:spLocks noChangeArrowheads="1"/>
          </p:cNvSpPr>
          <p:nvPr/>
        </p:nvSpPr>
        <p:spPr bwMode="auto">
          <a:xfrm>
            <a:off x="4427538" y="4537075"/>
            <a:ext cx="1957387" cy="82867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ja-JP" altLang="en-US" sz="1050" b="1" dirty="0">
                <a:solidFill>
                  <a:srgbClr val="5D6EB3"/>
                </a:solidFill>
                <a:latin typeface="游明朝" panose="02020400000000000000" pitchFamily="18" charset="-128"/>
                <a:ea typeface="游明朝" panose="02020400000000000000" pitchFamily="18" charset="-128"/>
              </a:rPr>
              <a:t>詳しくはこちら</a:t>
            </a:r>
            <a:br>
              <a:rPr lang="en-US" altLang="ja-JP" sz="1050" b="1" dirty="0">
                <a:solidFill>
                  <a:srgbClr val="5D6EB3"/>
                </a:solidFill>
                <a:latin typeface="游明朝" panose="02020400000000000000" pitchFamily="18" charset="-128"/>
                <a:ea typeface="游明朝" panose="02020400000000000000" pitchFamily="18" charset="-128"/>
              </a:rPr>
            </a:br>
            <a:r>
              <a:rPr lang="ja-JP" altLang="en-US" sz="900" b="1" dirty="0">
                <a:solidFill>
                  <a:srgbClr val="5D6EB3"/>
                </a:solidFill>
                <a:latin typeface="游明朝" panose="02020400000000000000" pitchFamily="18" charset="-128"/>
                <a:ea typeface="游明朝" panose="02020400000000000000" pitchFamily="18" charset="-128"/>
              </a:rPr>
              <a:t>再生を一時停止し</a:t>
            </a:r>
            <a:br>
              <a:rPr lang="en-US" altLang="ja-JP" sz="900" b="1" dirty="0">
                <a:solidFill>
                  <a:srgbClr val="5D6EB3"/>
                </a:solidFill>
                <a:latin typeface="游明朝" panose="02020400000000000000" pitchFamily="18" charset="-128"/>
                <a:ea typeface="游明朝" panose="02020400000000000000" pitchFamily="18" charset="-128"/>
              </a:rPr>
            </a:br>
            <a:r>
              <a:rPr lang="ja-JP" altLang="en-US" sz="900" b="1" dirty="0">
                <a:solidFill>
                  <a:srgbClr val="5D6EB3"/>
                </a:solidFill>
                <a:latin typeface="游明朝" panose="02020400000000000000" pitchFamily="18" charset="-128"/>
                <a:ea typeface="游明朝" panose="02020400000000000000" pitchFamily="18" charset="-128"/>
              </a:rPr>
              <a:t>二次元バーコード</a:t>
            </a:r>
            <a:br>
              <a:rPr lang="en-US" altLang="ja-JP" sz="900" b="1" dirty="0">
                <a:solidFill>
                  <a:srgbClr val="5D6EB3"/>
                </a:solidFill>
                <a:latin typeface="游明朝" panose="02020400000000000000" pitchFamily="18" charset="-128"/>
                <a:ea typeface="游明朝" panose="02020400000000000000" pitchFamily="18" charset="-128"/>
              </a:rPr>
            </a:br>
            <a:r>
              <a:rPr lang="ja-JP" altLang="en-US" sz="900" b="1" dirty="0">
                <a:solidFill>
                  <a:srgbClr val="5D6EB3"/>
                </a:solidFill>
                <a:latin typeface="游明朝" panose="02020400000000000000" pitchFamily="18" charset="-128"/>
                <a:ea typeface="游明朝" panose="02020400000000000000" pitchFamily="18" charset="-128"/>
              </a:rPr>
              <a:t>または詳細説明画像を表示</a:t>
            </a:r>
            <a:endParaRPr kumimoji="1" lang="ja-JP" altLang="en-US" sz="900" b="1" dirty="0">
              <a:solidFill>
                <a:srgbClr val="5D6EB3"/>
              </a:solidFill>
              <a:latin typeface="游明朝" panose="02020400000000000000" pitchFamily="18" charset="-128"/>
              <a:ea typeface="游明朝" panose="02020400000000000000" pitchFamily="18" charset="-128"/>
            </a:endParaRPr>
          </a:p>
        </p:txBody>
      </p:sp>
      <p:sp>
        <p:nvSpPr>
          <p:cNvPr id="72718" name="正方形/長方形 62">
            <a:extLst>
              <a:ext uri="{FF2B5EF4-FFF2-40B4-BE49-F238E27FC236}">
                <a16:creationId xmlns:a16="http://schemas.microsoft.com/office/drawing/2014/main" id="{DB4AF740-448D-43B6-96A0-6D6F5EA279CB}"/>
              </a:ext>
            </a:extLst>
          </p:cNvPr>
          <p:cNvSpPr>
            <a:spLocks noChangeArrowheads="1"/>
          </p:cNvSpPr>
          <p:nvPr/>
        </p:nvSpPr>
        <p:spPr bwMode="auto">
          <a:xfrm>
            <a:off x="1539875" y="2220913"/>
            <a:ext cx="3697288" cy="70802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50000"/>
              </a:lnSpc>
              <a:defRPr/>
            </a:pPr>
            <a:r>
              <a:rPr lang="en-US" altLang="ja-JP" sz="1000" dirty="0">
                <a:solidFill>
                  <a:schemeClr val="bg1">
                    <a:lumMod val="85000"/>
                  </a:schemeClr>
                </a:solidFill>
                <a:latin typeface="游明朝" panose="02020400000000000000" pitchFamily="18" charset="-128"/>
                <a:ea typeface="游明朝" panose="02020400000000000000" pitchFamily="18" charset="-128"/>
              </a:rPr>
              <a:t>※</a:t>
            </a:r>
            <a:r>
              <a:rPr lang="ja-JP" altLang="en-US" sz="1000" dirty="0">
                <a:solidFill>
                  <a:schemeClr val="bg1">
                    <a:lumMod val="85000"/>
                  </a:schemeClr>
                </a:solidFill>
                <a:latin typeface="游明朝" panose="02020400000000000000" pitchFamily="18" charset="-128"/>
                <a:ea typeface="游明朝" panose="02020400000000000000" pitchFamily="18" charset="-128"/>
              </a:rPr>
              <a:t>クリエイティブ領域をタップすると、</a:t>
            </a:r>
            <a:br>
              <a:rPr lang="en-US" altLang="ja-JP" sz="1000" dirty="0">
                <a:solidFill>
                  <a:schemeClr val="bg1">
                    <a:lumMod val="85000"/>
                  </a:schemeClr>
                </a:solidFill>
                <a:latin typeface="游明朝" panose="02020400000000000000" pitchFamily="18" charset="-128"/>
                <a:ea typeface="游明朝" panose="02020400000000000000" pitchFamily="18" charset="-128"/>
              </a:rPr>
            </a:br>
            <a:r>
              <a:rPr lang="ja-JP" altLang="en-US" sz="1000" dirty="0">
                <a:solidFill>
                  <a:schemeClr val="bg1">
                    <a:lumMod val="85000"/>
                  </a:schemeClr>
                </a:solidFill>
                <a:latin typeface="游明朝" panose="02020400000000000000" pitchFamily="18" charset="-128"/>
                <a:ea typeface="游明朝" panose="02020400000000000000" pitchFamily="18" charset="-128"/>
              </a:rPr>
              <a:t>次の広告に切り替わるまでの間だけ音量が一時的に</a:t>
            </a:r>
            <a:endParaRPr lang="en-US" altLang="ja-JP" sz="1000" dirty="0">
              <a:solidFill>
                <a:schemeClr val="bg1">
                  <a:lumMod val="85000"/>
                </a:schemeClr>
              </a:solidFill>
              <a:latin typeface="游明朝" panose="02020400000000000000" pitchFamily="18" charset="-128"/>
              <a:ea typeface="游明朝" panose="02020400000000000000" pitchFamily="18" charset="-128"/>
            </a:endParaRPr>
          </a:p>
          <a:p>
            <a:pPr algn="ctr" eaLnBrk="1" hangingPunct="1">
              <a:defRPr/>
            </a:pPr>
            <a:r>
              <a:rPr lang="ja-JP" altLang="en-US" sz="1000" dirty="0">
                <a:solidFill>
                  <a:schemeClr val="bg1">
                    <a:lumMod val="85000"/>
                  </a:schemeClr>
                </a:solidFill>
                <a:latin typeface="游明朝" panose="02020400000000000000" pitchFamily="18" charset="-128"/>
                <a:ea typeface="游明朝" panose="02020400000000000000" pitchFamily="18" charset="-128"/>
              </a:rPr>
              <a:t>アップし、また、右上に残り再生時間が表示されます。</a:t>
            </a:r>
          </a:p>
        </p:txBody>
      </p:sp>
      <p:sp>
        <p:nvSpPr>
          <p:cNvPr id="59" name="テキスト ボックス 39">
            <a:extLst>
              <a:ext uri="{FF2B5EF4-FFF2-40B4-BE49-F238E27FC236}">
                <a16:creationId xmlns:a16="http://schemas.microsoft.com/office/drawing/2014/main" id="{92D35ED0-B749-47B3-B9E9-3E696C5B5BF0}"/>
              </a:ext>
            </a:extLst>
          </p:cNvPr>
          <p:cNvSpPr txBox="1"/>
          <p:nvPr/>
        </p:nvSpPr>
        <p:spPr>
          <a:xfrm>
            <a:off x="465138" y="5681663"/>
            <a:ext cx="5749925" cy="230187"/>
          </a:xfrm>
          <a:prstGeom prst="rect">
            <a:avLst/>
          </a:prstGeom>
          <a:noFill/>
        </p:spPr>
        <p:txBody>
          <a:bodyPr>
            <a:spAutoFit/>
          </a:bodyPr>
          <a:lstStyle/>
          <a:p>
            <a:pPr eaLnBrk="1" fontAlgn="auto" hangingPunct="1">
              <a:spcBef>
                <a:spcPts val="0"/>
              </a:spcBef>
              <a:spcAft>
                <a:spcPts val="0"/>
              </a:spcAft>
              <a:defRPr/>
            </a:pP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東京無線協同組合、旧 </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Premium Taxi Vision </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にネットワークされていた端末は画面構成が一部異なります。</a:t>
            </a:r>
            <a:endParaRPr kumimoji="1" lang="ja-JP" altLang="en-US" sz="900">
              <a:solidFill>
                <a:schemeClr val="tx1">
                  <a:lumMod val="65000"/>
                  <a:lumOff val="35000"/>
                </a:schemeClr>
              </a:solidFill>
              <a:latin typeface="游明朝" panose="02020400000000000000" pitchFamily="18" charset="-128"/>
              <a:ea typeface="游明朝" panose="02020400000000000000" pitchFamily="18" charset="-128"/>
            </a:endParaRPr>
          </a:p>
        </p:txBody>
      </p:sp>
      <p:cxnSp>
        <p:nvCxnSpPr>
          <p:cNvPr id="19" name="직선 연결선[R] 18">
            <a:extLst>
              <a:ext uri="{FF2B5EF4-FFF2-40B4-BE49-F238E27FC236}">
                <a16:creationId xmlns:a16="http://schemas.microsoft.com/office/drawing/2014/main" id="{F5FDAA6A-BA67-4578-A2D5-125298AE56BC}"/>
              </a:ext>
            </a:extLst>
          </p:cNvPr>
          <p:cNvCxnSpPr>
            <a:cxnSpLocks/>
          </p:cNvCxnSpPr>
          <p:nvPr/>
        </p:nvCxnSpPr>
        <p:spPr>
          <a:xfrm>
            <a:off x="6192838" y="4049713"/>
            <a:ext cx="1365250" cy="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sp>
        <p:nvSpPr>
          <p:cNvPr id="25" name="직사각형 24">
            <a:extLst>
              <a:ext uri="{FF2B5EF4-FFF2-40B4-BE49-F238E27FC236}">
                <a16:creationId xmlns:a16="http://schemas.microsoft.com/office/drawing/2014/main" id="{BE5A2BD5-A0A2-4733-93A7-E143D451FAB3}"/>
              </a:ext>
            </a:extLst>
          </p:cNvPr>
          <p:cNvSpPr/>
          <p:nvPr/>
        </p:nvSpPr>
        <p:spPr>
          <a:xfrm>
            <a:off x="4840288" y="3836988"/>
            <a:ext cx="1219200" cy="409575"/>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400">
              <a:latin typeface="游明朝" panose="02020400000000000000" pitchFamily="18" charset="-128"/>
            </a:endParaRPr>
          </a:p>
        </p:txBody>
      </p:sp>
      <p:sp>
        <p:nvSpPr>
          <p:cNvPr id="68625" name="テキスト ボックス 55">
            <a:extLst>
              <a:ext uri="{FF2B5EF4-FFF2-40B4-BE49-F238E27FC236}">
                <a16:creationId xmlns:a16="http://schemas.microsoft.com/office/drawing/2014/main" id="{7E0890F7-7062-4C90-B6B9-6861170C3018}"/>
              </a:ext>
            </a:extLst>
          </p:cNvPr>
          <p:cNvSpPr txBox="1">
            <a:spLocks noChangeArrowheads="1"/>
          </p:cNvSpPr>
          <p:nvPr/>
        </p:nvSpPr>
        <p:spPr bwMode="auto">
          <a:xfrm>
            <a:off x="1598613" y="4537075"/>
            <a:ext cx="1436687" cy="285750"/>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ja-JP" altLang="en-US" sz="1050" b="1">
                <a:solidFill>
                  <a:srgbClr val="5D6EB3"/>
                </a:solidFill>
                <a:latin typeface="游明朝" panose="02020400000000000000" pitchFamily="18" charset="-128"/>
                <a:ea typeface="游明朝" panose="02020400000000000000" pitchFamily="18" charset="-128"/>
              </a:rPr>
              <a:t>画面</a:t>
            </a:r>
            <a:r>
              <a:rPr lang="en-US" altLang="ja-JP" sz="1050" b="1" dirty="0">
                <a:solidFill>
                  <a:srgbClr val="5D6EB3"/>
                </a:solidFill>
                <a:latin typeface="游明朝" panose="02020400000000000000" pitchFamily="18" charset="-128"/>
                <a:ea typeface="游明朝" panose="02020400000000000000" pitchFamily="18" charset="-128"/>
              </a:rPr>
              <a:t>OFF</a:t>
            </a:r>
            <a:endParaRPr kumimoji="1" lang="ja-JP" altLang="en-US" sz="900" b="1">
              <a:solidFill>
                <a:srgbClr val="5D6EB3"/>
              </a:solidFill>
              <a:latin typeface="游明朝" panose="02020400000000000000" pitchFamily="18" charset="-128"/>
              <a:ea typeface="游明朝" panose="02020400000000000000" pitchFamily="18" charset="-128"/>
            </a:endParaRPr>
          </a:p>
        </p:txBody>
      </p:sp>
      <p:sp>
        <p:nvSpPr>
          <p:cNvPr id="29" name="직사각형 24">
            <a:extLst>
              <a:ext uri="{FF2B5EF4-FFF2-40B4-BE49-F238E27FC236}">
                <a16:creationId xmlns:a16="http://schemas.microsoft.com/office/drawing/2014/main" id="{E2D031A0-FC30-4152-A6DE-681EC48D8233}"/>
              </a:ext>
            </a:extLst>
          </p:cNvPr>
          <p:cNvSpPr/>
          <p:nvPr/>
        </p:nvSpPr>
        <p:spPr>
          <a:xfrm>
            <a:off x="1912938" y="3836988"/>
            <a:ext cx="836612" cy="409575"/>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400">
              <a:latin typeface="游明朝" panose="02020400000000000000" pitchFamily="18" charset="-128"/>
            </a:endParaRPr>
          </a:p>
        </p:txBody>
      </p:sp>
      <p:sp>
        <p:nvSpPr>
          <p:cNvPr id="68627" name="テキスト ボックス 55">
            <a:extLst>
              <a:ext uri="{FF2B5EF4-FFF2-40B4-BE49-F238E27FC236}">
                <a16:creationId xmlns:a16="http://schemas.microsoft.com/office/drawing/2014/main" id="{62CFA9E1-D104-4308-A48D-AE83AEE8F5D8}"/>
              </a:ext>
            </a:extLst>
          </p:cNvPr>
          <p:cNvSpPr txBox="1">
            <a:spLocks noChangeArrowheads="1"/>
          </p:cNvSpPr>
          <p:nvPr/>
        </p:nvSpPr>
        <p:spPr bwMode="auto">
          <a:xfrm>
            <a:off x="303213" y="4556125"/>
            <a:ext cx="1436687" cy="285750"/>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ja-JP" altLang="en-US" sz="1050" b="1">
                <a:solidFill>
                  <a:srgbClr val="5D6EB3"/>
                </a:solidFill>
                <a:latin typeface="游明朝" panose="02020400000000000000" pitchFamily="18" charset="-128"/>
                <a:ea typeface="游明朝" panose="02020400000000000000" pitchFamily="18" charset="-128"/>
              </a:rPr>
              <a:t>現在時刻</a:t>
            </a:r>
            <a:endParaRPr kumimoji="1" lang="ja-JP" altLang="en-US" sz="900" b="1">
              <a:solidFill>
                <a:srgbClr val="5D6EB3"/>
              </a:solidFill>
              <a:latin typeface="游明朝" panose="02020400000000000000" pitchFamily="18" charset="-128"/>
              <a:ea typeface="游明朝" panose="02020400000000000000" pitchFamily="18" charset="-128"/>
            </a:endParaRPr>
          </a:p>
        </p:txBody>
      </p:sp>
      <p:sp>
        <p:nvSpPr>
          <p:cNvPr id="31" name="직사각형 24">
            <a:extLst>
              <a:ext uri="{FF2B5EF4-FFF2-40B4-BE49-F238E27FC236}">
                <a16:creationId xmlns:a16="http://schemas.microsoft.com/office/drawing/2014/main" id="{AE082456-8445-4F88-BBCB-89AE38D4DAE5}"/>
              </a:ext>
            </a:extLst>
          </p:cNvPr>
          <p:cNvSpPr/>
          <p:nvPr/>
        </p:nvSpPr>
        <p:spPr>
          <a:xfrm>
            <a:off x="723900" y="3836988"/>
            <a:ext cx="650875" cy="428625"/>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400">
              <a:latin typeface="游明朝" panose="02020400000000000000" pitchFamily="18" charset="-128"/>
            </a:endParaRPr>
          </a:p>
        </p:txBody>
      </p:sp>
      <p:sp>
        <p:nvSpPr>
          <p:cNvPr id="4" name="正方形/長方形 3">
            <a:extLst>
              <a:ext uri="{FF2B5EF4-FFF2-40B4-BE49-F238E27FC236}">
                <a16:creationId xmlns:a16="http://schemas.microsoft.com/office/drawing/2014/main" id="{006663AA-9FC7-40EA-A4C2-82B2DC02B4BF}"/>
              </a:ext>
            </a:extLst>
          </p:cNvPr>
          <p:cNvSpPr/>
          <p:nvPr/>
        </p:nvSpPr>
        <p:spPr>
          <a:xfrm>
            <a:off x="7694613" y="728663"/>
            <a:ext cx="2551112" cy="4611687"/>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400">
              <a:latin typeface="游明朝" panose="02020400000000000000" pitchFamily="18" charset="-128"/>
              <a:ea typeface="游明朝" panose="02020400000000000000" pitchFamily="18" charset="-128"/>
            </a:endParaRPr>
          </a:p>
        </p:txBody>
      </p:sp>
      <p:cxnSp>
        <p:nvCxnSpPr>
          <p:cNvPr id="42" name="직선 연결선[R] 18">
            <a:extLst>
              <a:ext uri="{FF2B5EF4-FFF2-40B4-BE49-F238E27FC236}">
                <a16:creationId xmlns:a16="http://schemas.microsoft.com/office/drawing/2014/main" id="{7DCB1FA0-2256-43F6-B9F7-5D1E589F4739}"/>
              </a:ext>
            </a:extLst>
          </p:cNvPr>
          <p:cNvCxnSpPr>
            <a:cxnSpLocks/>
          </p:cNvCxnSpPr>
          <p:nvPr/>
        </p:nvCxnSpPr>
        <p:spPr>
          <a:xfrm flipV="1">
            <a:off x="5437188" y="4265613"/>
            <a:ext cx="0" cy="25400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cxnSp>
        <p:nvCxnSpPr>
          <p:cNvPr id="47" name="직선 연결선[R] 18">
            <a:extLst>
              <a:ext uri="{FF2B5EF4-FFF2-40B4-BE49-F238E27FC236}">
                <a16:creationId xmlns:a16="http://schemas.microsoft.com/office/drawing/2014/main" id="{05C5929A-5192-48AD-AC04-B84F1B4E2C3F}"/>
              </a:ext>
            </a:extLst>
          </p:cNvPr>
          <p:cNvCxnSpPr>
            <a:cxnSpLocks/>
          </p:cNvCxnSpPr>
          <p:nvPr/>
        </p:nvCxnSpPr>
        <p:spPr>
          <a:xfrm flipV="1">
            <a:off x="2317750" y="4265613"/>
            <a:ext cx="0" cy="25400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cxnSp>
        <p:nvCxnSpPr>
          <p:cNvPr id="49" name="직선 연결선[R] 18">
            <a:extLst>
              <a:ext uri="{FF2B5EF4-FFF2-40B4-BE49-F238E27FC236}">
                <a16:creationId xmlns:a16="http://schemas.microsoft.com/office/drawing/2014/main" id="{04FD8AAF-CE7D-499D-9D15-4CB53574ECB8}"/>
              </a:ext>
            </a:extLst>
          </p:cNvPr>
          <p:cNvCxnSpPr>
            <a:cxnSpLocks/>
          </p:cNvCxnSpPr>
          <p:nvPr/>
        </p:nvCxnSpPr>
        <p:spPr>
          <a:xfrm flipV="1">
            <a:off x="1020763" y="4265613"/>
            <a:ext cx="0" cy="25400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grpSp>
        <p:nvGrpSpPr>
          <p:cNvPr id="66586" name="グループ化 1">
            <a:extLst>
              <a:ext uri="{FF2B5EF4-FFF2-40B4-BE49-F238E27FC236}">
                <a16:creationId xmlns:a16="http://schemas.microsoft.com/office/drawing/2014/main" id="{442BC35E-BED4-4727-9F34-7AC8BA5210BD}"/>
              </a:ext>
            </a:extLst>
          </p:cNvPr>
          <p:cNvGrpSpPr>
            <a:grpSpLocks/>
          </p:cNvGrpSpPr>
          <p:nvPr/>
        </p:nvGrpSpPr>
        <p:grpSpPr bwMode="auto">
          <a:xfrm>
            <a:off x="7815263" y="3079750"/>
            <a:ext cx="2314575" cy="1444625"/>
            <a:chOff x="7815263" y="2945191"/>
            <a:chExt cx="2314120" cy="1444219"/>
          </a:xfrm>
        </p:grpSpPr>
        <p:pic>
          <p:nvPicPr>
            <p:cNvPr id="66589" name="図 29">
              <a:extLst>
                <a:ext uri="{FF2B5EF4-FFF2-40B4-BE49-F238E27FC236}">
                  <a16:creationId xmlns:a16="http://schemas.microsoft.com/office/drawing/2014/main" id="{28EB08FD-4441-4660-82EF-F6621E5B0B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18632" y="2945191"/>
              <a:ext cx="2310751" cy="1444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90" name="Picture 4" descr="https://i.gyazo.com/3afd60f5b263a9deee16ae65ca9d29a5.jpg">
              <a:extLst>
                <a:ext uri="{FF2B5EF4-FFF2-40B4-BE49-F238E27FC236}">
                  <a16:creationId xmlns:a16="http://schemas.microsoft.com/office/drawing/2014/main" id="{73E81ABA-0550-4385-A9C8-B8AB3F1006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15263" y="3079750"/>
              <a:ext cx="2309812"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タイトル 2">
            <a:extLst>
              <a:ext uri="{FF2B5EF4-FFF2-40B4-BE49-F238E27FC236}">
                <a16:creationId xmlns:a16="http://schemas.microsoft.com/office/drawing/2014/main" id="{2B4E1314-8A1F-4A67-9D93-2407124E5D2D}"/>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クリエイティブ表示領域と画面下部の各種操作ボタン領域とにわかれています。</a:t>
            </a:r>
          </a:p>
        </p:txBody>
      </p:sp>
      <p:sp>
        <p:nvSpPr>
          <p:cNvPr id="5" name="テキスト プレースホルダー 4">
            <a:extLst>
              <a:ext uri="{FF2B5EF4-FFF2-40B4-BE49-F238E27FC236}">
                <a16:creationId xmlns:a16="http://schemas.microsoft.com/office/drawing/2014/main" id="{81B4A562-7AAA-4F15-9D67-7B1CC867DFF7}"/>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画面構成と動作の仕様</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1">
            <a:extLst>
              <a:ext uri="{FF2B5EF4-FFF2-40B4-BE49-F238E27FC236}">
                <a16:creationId xmlns:a16="http://schemas.microsoft.com/office/drawing/2014/main" id="{E5C7BD89-DBFF-473D-8C8A-1FF9AC81AD20}"/>
              </a:ext>
            </a:extLst>
          </p:cNvPr>
          <p:cNvSpPr/>
          <p:nvPr/>
        </p:nvSpPr>
        <p:spPr>
          <a:xfrm>
            <a:off x="1189038" y="4267200"/>
            <a:ext cx="2670175" cy="554038"/>
          </a:xfrm>
          <a:prstGeom prst="rect">
            <a:avLst/>
          </a:prstGeom>
        </p:spPr>
        <p:txBody>
          <a:bodyPr>
            <a:spAutoFit/>
          </a:bodyPr>
          <a:lstStyle/>
          <a:p>
            <a:pPr lvl="1" eaLnBrk="1" fontAlgn="auto" hangingPunct="1">
              <a:spcBef>
                <a:spcPts val="0"/>
              </a:spcBef>
              <a:spcAft>
                <a:spcPts val="0"/>
              </a:spcAft>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ビジネスニュース</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lvl="1" eaLnBrk="1" fontAlgn="auto" hangingPunct="1">
              <a:spcBef>
                <a:spcPts val="0"/>
              </a:spcBef>
              <a:spcAft>
                <a:spcPts val="0"/>
              </a:spcAft>
              <a:defRPr/>
            </a:pP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lvl="1" eaLnBrk="1" fontAlgn="auto" hangingPunct="1">
              <a:spcBef>
                <a:spcPts val="0"/>
              </a:spcBef>
              <a:spcAft>
                <a:spcPts val="0"/>
              </a:spcAft>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ライフ・スタイル</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68611" name="Text Box 7">
            <a:extLst>
              <a:ext uri="{FF2B5EF4-FFF2-40B4-BE49-F238E27FC236}">
                <a16:creationId xmlns:a16="http://schemas.microsoft.com/office/drawing/2014/main" id="{9A78842A-587C-4EA7-BF94-8F4F45D63846}"/>
              </a:ext>
            </a:extLst>
          </p:cNvPr>
          <p:cNvSpPr txBox="1">
            <a:spLocks noChangeArrowheads="1"/>
          </p:cNvSpPr>
          <p:nvPr/>
        </p:nvSpPr>
        <p:spPr bwMode="auto">
          <a:xfrm>
            <a:off x="6962775" y="3895725"/>
            <a:ext cx="901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Bef>
                <a:spcPct val="50000"/>
              </a:spcBef>
            </a:pPr>
            <a:r>
              <a:rPr lang="ja-JP" altLang="en-US" sz="1400" b="1">
                <a:solidFill>
                  <a:srgbClr val="595959"/>
                </a:solidFill>
                <a:latin typeface="游明朝" panose="02020400000000000000" pitchFamily="18" charset="-128"/>
                <a:ea typeface="游明朝" panose="02020400000000000000" pitchFamily="18" charset="-128"/>
              </a:rPr>
              <a:t>自社広告</a:t>
            </a:r>
          </a:p>
        </p:txBody>
      </p:sp>
      <p:sp>
        <p:nvSpPr>
          <p:cNvPr id="74758" name="正方形/長方形 13">
            <a:extLst>
              <a:ext uri="{FF2B5EF4-FFF2-40B4-BE49-F238E27FC236}">
                <a16:creationId xmlns:a16="http://schemas.microsoft.com/office/drawing/2014/main" id="{9DF4CDBF-D8A1-4DBC-A934-CD73EC8CEF5A}"/>
              </a:ext>
            </a:extLst>
          </p:cNvPr>
          <p:cNvSpPr>
            <a:spLocks noChangeArrowheads="1"/>
          </p:cNvSpPr>
          <p:nvPr/>
        </p:nvSpPr>
        <p:spPr bwMode="auto">
          <a:xfrm>
            <a:off x="6515100" y="4297363"/>
            <a:ext cx="3624263" cy="554037"/>
          </a:xfrm>
          <a:prstGeom prst="rect">
            <a:avLst/>
          </a:prstGeom>
          <a:noFill/>
          <a:ln>
            <a:noFill/>
          </a:ln>
        </p:spPr>
        <p:txBody>
          <a:bodyPr>
            <a:spAutoFit/>
          </a:bodyPr>
          <a:lstStyle>
            <a:lvl1pPr marL="342900" indent="-342900">
              <a:defRPr>
                <a:solidFill>
                  <a:schemeClr val="tx1"/>
                </a:solidFill>
                <a:latin typeface="Cambria" panose="02040503050406030204" pitchFamily="18" charset="0"/>
              </a:defRPr>
            </a:lvl1pPr>
            <a:lvl2pPr marL="685800" indent="-22860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marL="457200" lvl="1" indent="0" eaLnBrk="1" hangingPunct="1">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JapanTaxi Wallet</a:t>
            </a:r>
          </a:p>
          <a:p>
            <a:pPr marL="457200" lvl="1" indent="0" eaLnBrk="1" hangingPunct="1">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JapanTaxi </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タブレット</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marL="457200" lvl="1" indent="0" eaLnBrk="1" hangingPunct="1">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タクシー会社自社広告</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20" name="正方形/長方形 1">
            <a:extLst>
              <a:ext uri="{FF2B5EF4-FFF2-40B4-BE49-F238E27FC236}">
                <a16:creationId xmlns:a16="http://schemas.microsoft.com/office/drawing/2014/main" id="{D45B78D0-C746-4953-9F50-F705E1F688D1}"/>
              </a:ext>
            </a:extLst>
          </p:cNvPr>
          <p:cNvSpPr/>
          <p:nvPr/>
        </p:nvSpPr>
        <p:spPr>
          <a:xfrm>
            <a:off x="2341563" y="4275138"/>
            <a:ext cx="3625850" cy="1477962"/>
          </a:xfrm>
          <a:prstGeom prst="rect">
            <a:avLst/>
          </a:prstGeom>
        </p:spPr>
        <p:txBody>
          <a:bodyPr>
            <a:spAutoFit/>
          </a:bodyPr>
          <a:lstStyle/>
          <a:p>
            <a:pPr lvl="1" eaLnBrk="1" fontAlgn="auto" hangingPunct="1">
              <a:spcBef>
                <a:spcPts val="0"/>
              </a:spcBef>
              <a:spcAft>
                <a:spcPts val="0"/>
              </a:spcAft>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Forbes JAPAN</a:t>
            </a:r>
          </a:p>
          <a:p>
            <a:pPr marL="685800" lvl="1" indent="-228600" eaLnBrk="1" fontAlgn="auto" hangingPunct="1">
              <a:spcBef>
                <a:spcPts val="0"/>
              </a:spcBef>
              <a:spcAft>
                <a:spcPts val="0"/>
              </a:spcAft>
              <a:buFont typeface="Arial" charset="0"/>
              <a:buChar char="•"/>
              <a:defRPr/>
            </a:pP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lvl="1" eaLnBrk="1" fontAlgn="auto" hangingPunct="1">
              <a:spcBef>
                <a:spcPts val="0"/>
              </a:spcBef>
              <a:spcAft>
                <a:spcPts val="0"/>
              </a:spcAft>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Fasu</a:t>
            </a:r>
          </a:p>
          <a:p>
            <a:pPr lvl="1" eaLnBrk="1" fontAlgn="auto" hangingPunct="1">
              <a:spcBef>
                <a:spcPts val="0"/>
              </a:spcBef>
              <a:spcAft>
                <a:spcPts val="0"/>
              </a:spcAft>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Discover Japan</a:t>
            </a:r>
          </a:p>
          <a:p>
            <a:pPr lvl="1" eaLnBrk="1" fontAlgn="auto" hangingPunct="1">
              <a:spcBef>
                <a:spcPts val="0"/>
              </a:spcBef>
              <a:spcAft>
                <a:spcPts val="0"/>
              </a:spcAft>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HILLS LIFE DAILY</a:t>
            </a:r>
          </a:p>
          <a:p>
            <a:pPr lvl="1" eaLnBrk="1" fontAlgn="auto" hangingPunct="1">
              <a:spcBef>
                <a:spcPts val="0"/>
              </a:spcBef>
              <a:spcAft>
                <a:spcPts val="0"/>
              </a:spcAft>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GINZA SIX</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エディターズ</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lvl="1" eaLnBrk="1" fontAlgn="auto" hangingPunct="1">
              <a:spcBef>
                <a:spcPts val="0"/>
              </a:spcBef>
              <a:spcAft>
                <a:spcPts val="0"/>
              </a:spcAft>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Tokyo Prime Voice</a:t>
            </a:r>
          </a:p>
          <a:p>
            <a:pPr lvl="1" eaLnBrk="1" fontAlgn="auto" hangingPunct="1">
              <a:spcBef>
                <a:spcPts val="0"/>
              </a:spcBef>
              <a:spcAft>
                <a:spcPts val="0"/>
              </a:spcAft>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Tokyo Prime News</a:t>
            </a:r>
          </a:p>
          <a:p>
            <a:pPr lvl="1" eaLnBrk="1" fontAlgn="auto" hangingPunct="1">
              <a:spcBef>
                <a:spcPts val="0"/>
              </a:spcBef>
              <a:spcAft>
                <a:spcPts val="0"/>
              </a:spcAft>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More 1 Meter </a:t>
            </a:r>
          </a:p>
        </p:txBody>
      </p:sp>
      <p:grpSp>
        <p:nvGrpSpPr>
          <p:cNvPr id="68614" name="グループ化 2">
            <a:extLst>
              <a:ext uri="{FF2B5EF4-FFF2-40B4-BE49-F238E27FC236}">
                <a16:creationId xmlns:a16="http://schemas.microsoft.com/office/drawing/2014/main" id="{1AC3D87E-D9D5-4868-96AC-174423174171}"/>
              </a:ext>
            </a:extLst>
          </p:cNvPr>
          <p:cNvGrpSpPr>
            <a:grpSpLocks/>
          </p:cNvGrpSpPr>
          <p:nvPr/>
        </p:nvGrpSpPr>
        <p:grpSpPr bwMode="auto">
          <a:xfrm>
            <a:off x="560388" y="215900"/>
            <a:ext cx="9574212" cy="3563938"/>
            <a:chOff x="560055" y="420712"/>
            <a:chExt cx="9574545" cy="3563938"/>
          </a:xfrm>
        </p:grpSpPr>
        <p:sp>
          <p:nvSpPr>
            <p:cNvPr id="16" name="正方形/長方形 15">
              <a:extLst>
                <a:ext uri="{FF2B5EF4-FFF2-40B4-BE49-F238E27FC236}">
                  <a16:creationId xmlns:a16="http://schemas.microsoft.com/office/drawing/2014/main" id="{578CCBD6-D5DC-4B27-893E-A84B816DE5FE}"/>
                </a:ext>
              </a:extLst>
            </p:cNvPr>
            <p:cNvSpPr/>
            <p:nvPr/>
          </p:nvSpPr>
          <p:spPr>
            <a:xfrm>
              <a:off x="560055" y="420712"/>
              <a:ext cx="9574545" cy="35639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pic>
          <p:nvPicPr>
            <p:cNvPr id="68621" name="図 3">
              <a:extLst>
                <a:ext uri="{FF2B5EF4-FFF2-40B4-BE49-F238E27FC236}">
                  <a16:creationId xmlns:a16="http://schemas.microsoft.com/office/drawing/2014/main" id="{5AA49A8F-4726-4F48-ADD5-5AB3147546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6593" y="2266654"/>
              <a:ext cx="2721282" cy="153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2" name="図 2">
              <a:extLst>
                <a:ext uri="{FF2B5EF4-FFF2-40B4-BE49-F238E27FC236}">
                  <a16:creationId xmlns:a16="http://schemas.microsoft.com/office/drawing/2014/main" id="{3DD071E8-5BB2-4C25-A6F7-8274684164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3481" y="2266653"/>
              <a:ext cx="2706411" cy="152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pic>
        <p:pic>
          <p:nvPicPr>
            <p:cNvPr id="68623" name="図 4">
              <a:extLst>
                <a:ext uri="{FF2B5EF4-FFF2-40B4-BE49-F238E27FC236}">
                  <a16:creationId xmlns:a16="http://schemas.microsoft.com/office/drawing/2014/main" id="{E46E6439-EDCF-4F88-B197-1084609E70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22657" y="2266654"/>
              <a:ext cx="2722563" cy="153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pic>
        <p:pic>
          <p:nvPicPr>
            <p:cNvPr id="68624" name="図 10">
              <a:extLst>
                <a:ext uri="{FF2B5EF4-FFF2-40B4-BE49-F238E27FC236}">
                  <a16:creationId xmlns:a16="http://schemas.microsoft.com/office/drawing/2014/main" id="{8DC65861-BD00-4308-AB41-7E516F0F367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30752" y="636385"/>
              <a:ext cx="2706411" cy="152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pic>
        <p:pic>
          <p:nvPicPr>
            <p:cNvPr id="68625" name="図 15">
              <a:extLst>
                <a:ext uri="{FF2B5EF4-FFF2-40B4-BE49-F238E27FC236}">
                  <a16:creationId xmlns:a16="http://schemas.microsoft.com/office/drawing/2014/main" id="{C5A242E0-F25B-4AE8-91CC-CFFC2FDE1C5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54650" y="636385"/>
              <a:ext cx="2703107" cy="152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pic>
      </p:grpSp>
      <p:sp>
        <p:nvSpPr>
          <p:cNvPr id="68615" name="正方形/長方形 20">
            <a:extLst>
              <a:ext uri="{FF2B5EF4-FFF2-40B4-BE49-F238E27FC236}">
                <a16:creationId xmlns:a16="http://schemas.microsoft.com/office/drawing/2014/main" id="{1E5F65DE-397A-43C8-8D88-5C8EB8EF6BF7}"/>
              </a:ext>
            </a:extLst>
          </p:cNvPr>
          <p:cNvSpPr>
            <a:spLocks noChangeArrowheads="1"/>
          </p:cNvSpPr>
          <p:nvPr/>
        </p:nvSpPr>
        <p:spPr bwMode="auto">
          <a:xfrm>
            <a:off x="1654175" y="3883025"/>
            <a:ext cx="23272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600" b="1">
                <a:solidFill>
                  <a:srgbClr val="595959"/>
                </a:solidFill>
                <a:latin typeface="游明朝" panose="02020400000000000000" pitchFamily="18" charset="-128"/>
                <a:ea typeface="游明朝" panose="02020400000000000000" pitchFamily="18" charset="-128"/>
              </a:rPr>
              <a:t>コンテンツ </a:t>
            </a:r>
            <a:r>
              <a:rPr lang="en-US" altLang="ja-JP" sz="1400" b="1">
                <a:solidFill>
                  <a:srgbClr val="595959"/>
                </a:solidFill>
                <a:latin typeface="游明朝" panose="02020400000000000000" pitchFamily="18" charset="-128"/>
                <a:ea typeface="游明朝" panose="02020400000000000000" pitchFamily="18" charset="-128"/>
              </a:rPr>
              <a:t>(2020</a:t>
            </a:r>
            <a:r>
              <a:rPr lang="ja-JP" altLang="en-US" sz="1400" b="1">
                <a:solidFill>
                  <a:srgbClr val="595959"/>
                </a:solidFill>
                <a:latin typeface="游明朝" panose="02020400000000000000" pitchFamily="18" charset="-128"/>
                <a:ea typeface="游明朝" panose="02020400000000000000" pitchFamily="18" charset="-128"/>
              </a:rPr>
              <a:t>年</a:t>
            </a:r>
            <a:r>
              <a:rPr lang="en-US" altLang="ja-JP" sz="1400" b="1">
                <a:solidFill>
                  <a:srgbClr val="595959"/>
                </a:solidFill>
                <a:latin typeface="游明朝" panose="02020400000000000000" pitchFamily="18" charset="-128"/>
                <a:ea typeface="游明朝" panose="02020400000000000000" pitchFamily="18" charset="-128"/>
              </a:rPr>
              <a:t>10</a:t>
            </a:r>
            <a:r>
              <a:rPr lang="ja-JP" altLang="en-US" sz="1400" b="1">
                <a:solidFill>
                  <a:srgbClr val="595959"/>
                </a:solidFill>
                <a:latin typeface="游明朝" panose="02020400000000000000" pitchFamily="18" charset="-128"/>
                <a:ea typeface="游明朝" panose="02020400000000000000" pitchFamily="18" charset="-128"/>
              </a:rPr>
              <a:t>月</a:t>
            </a:r>
            <a:r>
              <a:rPr lang="en-US" altLang="ja-JP" sz="1400" b="1">
                <a:solidFill>
                  <a:srgbClr val="595959"/>
                </a:solidFill>
                <a:latin typeface="游明朝" panose="02020400000000000000" pitchFamily="18" charset="-128"/>
                <a:ea typeface="游明朝" panose="02020400000000000000" pitchFamily="18" charset="-128"/>
              </a:rPr>
              <a:t>)</a:t>
            </a:r>
            <a:endParaRPr lang="ja-JP" altLang="en-US" sz="1400" b="1">
              <a:solidFill>
                <a:srgbClr val="595959"/>
              </a:solidFill>
              <a:latin typeface="游明朝" panose="02020400000000000000" pitchFamily="18" charset="-128"/>
              <a:ea typeface="游明朝" panose="02020400000000000000" pitchFamily="18" charset="-128"/>
            </a:endParaRPr>
          </a:p>
        </p:txBody>
      </p:sp>
      <p:sp>
        <p:nvSpPr>
          <p:cNvPr id="22" name="正方形/長方形 1">
            <a:extLst>
              <a:ext uri="{FF2B5EF4-FFF2-40B4-BE49-F238E27FC236}">
                <a16:creationId xmlns:a16="http://schemas.microsoft.com/office/drawing/2014/main" id="{2F02C44C-1894-4040-9956-E23CAB0B933F}"/>
              </a:ext>
            </a:extLst>
          </p:cNvPr>
          <p:cNvSpPr/>
          <p:nvPr/>
        </p:nvSpPr>
        <p:spPr>
          <a:xfrm>
            <a:off x="3994150" y="4267200"/>
            <a:ext cx="2670175" cy="1476375"/>
          </a:xfrm>
          <a:prstGeom prst="rect">
            <a:avLst/>
          </a:prstGeom>
        </p:spPr>
        <p:txBody>
          <a:bodyPr>
            <a:spAutoFit/>
          </a:bodyPr>
          <a:lstStyle/>
          <a:p>
            <a:pPr lvl="1" eaLnBrk="1" fontAlgn="auto" hangingPunct="1">
              <a:spcBef>
                <a:spcPts val="0"/>
              </a:spcBef>
              <a:spcAft>
                <a:spcPts val="0"/>
              </a:spcAft>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ファッション　　</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lvl="1" eaLnBrk="1" fontAlgn="auto" hangingPunct="1">
              <a:spcBef>
                <a:spcPts val="0"/>
              </a:spcBef>
              <a:spcAft>
                <a:spcPts val="0"/>
              </a:spcAft>
              <a:defRPr/>
            </a:pP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lvl="1" eaLnBrk="1" fontAlgn="auto" hangingPunct="1">
              <a:spcBef>
                <a:spcPts val="0"/>
              </a:spcBef>
              <a:spcAft>
                <a:spcPts val="0"/>
              </a:spcAft>
              <a:defRPr/>
            </a:pP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lvl="1" eaLnBrk="1" fontAlgn="auto" hangingPunct="1">
              <a:spcBef>
                <a:spcPts val="0"/>
              </a:spcBef>
              <a:spcAft>
                <a:spcPts val="0"/>
              </a:spcAft>
              <a:defRPr/>
            </a:pP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lvl="1" eaLnBrk="1" fontAlgn="auto" hangingPunct="1">
              <a:spcBef>
                <a:spcPts val="0"/>
              </a:spcBef>
              <a:spcAft>
                <a:spcPts val="0"/>
              </a:spcAft>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ビューティ　　</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　</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lvl="1" eaLnBrk="1" fontAlgn="auto" hangingPunct="1">
              <a:spcBef>
                <a:spcPts val="0"/>
              </a:spcBef>
              <a:spcAft>
                <a:spcPts val="0"/>
              </a:spcAft>
              <a:defRPr/>
            </a:pP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lvl="1" eaLnBrk="1" fontAlgn="auto" hangingPunct="1">
              <a:spcBef>
                <a:spcPts val="0"/>
              </a:spcBef>
              <a:spcAft>
                <a:spcPts val="0"/>
              </a:spcAft>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サイエンス　　</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a:t>
            </a:r>
          </a:p>
          <a:p>
            <a:pPr lvl="1" eaLnBrk="1" fontAlgn="auto" hangingPunct="1">
              <a:spcBef>
                <a:spcPts val="0"/>
              </a:spcBef>
              <a:spcAft>
                <a:spcPts val="0"/>
              </a:spcAft>
              <a:defRPr/>
            </a:pP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lvl="1" eaLnBrk="1" fontAlgn="auto" hangingPunct="1">
              <a:spcBef>
                <a:spcPts val="0"/>
              </a:spcBef>
              <a:spcAft>
                <a:spcPts val="0"/>
              </a:spcAft>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東京都心部ランドマーク画像</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23" name="正方形/長方形 1">
            <a:extLst>
              <a:ext uri="{FF2B5EF4-FFF2-40B4-BE49-F238E27FC236}">
                <a16:creationId xmlns:a16="http://schemas.microsoft.com/office/drawing/2014/main" id="{BE1AE62D-5BB2-4CA9-A5C6-D03AB240FDB3}"/>
              </a:ext>
            </a:extLst>
          </p:cNvPr>
          <p:cNvSpPr/>
          <p:nvPr/>
        </p:nvSpPr>
        <p:spPr>
          <a:xfrm>
            <a:off x="4808538" y="4275138"/>
            <a:ext cx="3625850" cy="1169987"/>
          </a:xfrm>
          <a:prstGeom prst="rect">
            <a:avLst/>
          </a:prstGeom>
        </p:spPr>
        <p:txBody>
          <a:bodyPr>
            <a:spAutoFit/>
          </a:bodyPr>
          <a:lstStyle/>
          <a:p>
            <a:pPr lvl="1" eaLnBrk="1" fontAlgn="auto" hangingPunct="1">
              <a:spcBef>
                <a:spcPts val="0"/>
              </a:spcBef>
              <a:spcAft>
                <a:spcPts val="0"/>
              </a:spcAft>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SPUR.JP</a:t>
            </a:r>
          </a:p>
          <a:p>
            <a:pPr lvl="1" eaLnBrk="1" fontAlgn="auto" hangingPunct="1">
              <a:spcBef>
                <a:spcPts val="0"/>
              </a:spcBef>
              <a:spcAft>
                <a:spcPts val="0"/>
              </a:spcAft>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GQ</a:t>
            </a:r>
          </a:p>
          <a:p>
            <a:pPr lvl="1" eaLnBrk="1" fontAlgn="auto" hangingPunct="1">
              <a:spcBef>
                <a:spcPts val="0"/>
              </a:spcBef>
              <a:spcAft>
                <a:spcPts val="0"/>
              </a:spcAft>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WWD JAPAN.com</a:t>
            </a:r>
          </a:p>
          <a:p>
            <a:pPr marL="685800" lvl="1" indent="-228600" eaLnBrk="1" fontAlgn="auto" hangingPunct="1">
              <a:spcBef>
                <a:spcPts val="0"/>
              </a:spcBef>
              <a:spcAft>
                <a:spcPts val="0"/>
              </a:spcAft>
              <a:buFont typeface="Arial" charset="0"/>
              <a:buChar char="•"/>
              <a:defRPr/>
            </a:pP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lvl="1" eaLnBrk="1" fontAlgn="auto" hangingPunct="1">
              <a:spcBef>
                <a:spcPts val="0"/>
              </a:spcBef>
              <a:spcAft>
                <a:spcPts val="0"/>
              </a:spcAft>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MAQUIA ONLINE</a:t>
            </a:r>
          </a:p>
          <a:p>
            <a:pPr marL="685800" lvl="1" indent="-228600" eaLnBrk="1" fontAlgn="auto" hangingPunct="1">
              <a:spcBef>
                <a:spcPts val="0"/>
              </a:spcBef>
              <a:spcAft>
                <a:spcPts val="0"/>
              </a:spcAft>
              <a:buFont typeface="Arial" charset="0"/>
              <a:buChar char="•"/>
              <a:defRPr/>
            </a:pP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lvl="1" eaLnBrk="1" fontAlgn="auto" hangingPunct="1">
              <a:spcBef>
                <a:spcPts val="0"/>
              </a:spcBef>
              <a:spcAft>
                <a:spcPts val="0"/>
              </a:spcAft>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WIRED</a:t>
            </a:r>
          </a:p>
        </p:txBody>
      </p:sp>
      <p:sp>
        <p:nvSpPr>
          <p:cNvPr id="2" name="タイトル 1">
            <a:extLst>
              <a:ext uri="{FF2B5EF4-FFF2-40B4-BE49-F238E27FC236}">
                <a16:creationId xmlns:a16="http://schemas.microsoft.com/office/drawing/2014/main" id="{D82CA3FA-B294-402F-B31F-66ECAF9B07CE}"/>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広告の合間に、都心のタクシー利用者にとって興味深いコンテンツを掲載しています。</a:t>
            </a:r>
          </a:p>
        </p:txBody>
      </p:sp>
      <p:sp>
        <p:nvSpPr>
          <p:cNvPr id="3" name="テキスト プレースホルダー 2">
            <a:extLst>
              <a:ext uri="{FF2B5EF4-FFF2-40B4-BE49-F238E27FC236}">
                <a16:creationId xmlns:a16="http://schemas.microsoft.com/office/drawing/2014/main" id="{5E5EE210-471D-4D29-8587-71A4606F2C76}"/>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コンテンツとして掲載される内容</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テキスト ボックス 1">
            <a:extLst>
              <a:ext uri="{FF2B5EF4-FFF2-40B4-BE49-F238E27FC236}">
                <a16:creationId xmlns:a16="http://schemas.microsoft.com/office/drawing/2014/main" id="{34C9A0C1-D5DD-401B-ADDD-3412190791E6}"/>
              </a:ext>
            </a:extLst>
          </p:cNvPr>
          <p:cNvSpPr txBox="1">
            <a:spLocks noChangeArrowheads="1"/>
          </p:cNvSpPr>
          <p:nvPr/>
        </p:nvSpPr>
        <p:spPr bwMode="auto">
          <a:xfrm>
            <a:off x="3690938" y="5999163"/>
            <a:ext cx="6503987" cy="103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kumimoji="1" lang="en-US" altLang="ja-JP" sz="800">
                <a:solidFill>
                  <a:srgbClr val="595959"/>
                </a:solidFill>
                <a:latin typeface="游明朝" panose="02020400000000000000" pitchFamily="18" charset="-128"/>
                <a:ea typeface="游明朝" panose="02020400000000000000" pitchFamily="18" charset="-128"/>
              </a:rPr>
              <a:t>※ </a:t>
            </a:r>
            <a:r>
              <a:rPr kumimoji="1" lang="ja-JP" altLang="en-US" sz="800">
                <a:solidFill>
                  <a:srgbClr val="595959"/>
                </a:solidFill>
                <a:latin typeface="游明朝" panose="02020400000000000000" pitchFamily="18" charset="-128"/>
                <a:ea typeface="游明朝" panose="02020400000000000000" pitchFamily="18" charset="-128"/>
              </a:rPr>
              <a:t>注意事項</a:t>
            </a:r>
            <a:r>
              <a:rPr kumimoji="1" lang="en-US" altLang="ja-JP" sz="800">
                <a:solidFill>
                  <a:srgbClr val="595959"/>
                </a:solidFill>
                <a:latin typeface="游明朝" panose="02020400000000000000" pitchFamily="18" charset="-128"/>
                <a:ea typeface="游明朝" panose="02020400000000000000" pitchFamily="18" charset="-128"/>
              </a:rPr>
              <a:t> </a:t>
            </a: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お申込み・入稿は掲載開始日の</a:t>
            </a:r>
            <a:r>
              <a:rPr kumimoji="1" lang="en-US" altLang="ja-JP" sz="800">
                <a:solidFill>
                  <a:srgbClr val="595959"/>
                </a:solidFill>
                <a:latin typeface="游明朝" panose="02020400000000000000" pitchFamily="18" charset="-128"/>
                <a:ea typeface="游明朝" panose="02020400000000000000" pitchFamily="18" charset="-128"/>
              </a:rPr>
              <a:t>7</a:t>
            </a:r>
            <a:r>
              <a:rPr kumimoji="1" lang="ja-JP" altLang="en-US" sz="800">
                <a:solidFill>
                  <a:srgbClr val="595959"/>
                </a:solidFill>
                <a:latin typeface="游明朝" panose="02020400000000000000" pitchFamily="18" charset="-128"/>
                <a:ea typeface="游明朝" panose="02020400000000000000" pitchFamily="18" charset="-128"/>
              </a:rPr>
              <a:t>営業日前までとさせていただいております。</a:t>
            </a:r>
            <a:endParaRPr kumimoji="1" lang="en-US" altLang="ja-JP" sz="800">
              <a:solidFill>
                <a:srgbClr val="595959"/>
              </a:solidFill>
              <a:latin typeface="游明朝" panose="02020400000000000000" pitchFamily="18" charset="-128"/>
              <a:ea typeface="游明朝" panose="02020400000000000000" pitchFamily="18" charset="-128"/>
            </a:endParaRP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仮押え・本申込みは「メールのみ有効」かつ「メール到着順」で枠決定させていただきます。</a:t>
            </a:r>
            <a:br>
              <a:rPr kumimoji="1" lang="en-US" altLang="ja-JP" sz="800">
                <a:solidFill>
                  <a:srgbClr val="595959"/>
                </a:solidFill>
                <a:latin typeface="游明朝" panose="02020400000000000000" pitchFamily="18" charset="-128"/>
                <a:ea typeface="游明朝" panose="02020400000000000000" pitchFamily="18" charset="-128"/>
              </a:rPr>
            </a:br>
            <a:r>
              <a:rPr kumimoji="1" lang="en-US" altLang="ja-JP" sz="800">
                <a:solidFill>
                  <a:srgbClr val="595959"/>
                </a:solidFill>
                <a:latin typeface="游明朝" panose="02020400000000000000" pitchFamily="18" charset="-128"/>
                <a:ea typeface="游明朝" panose="02020400000000000000" pitchFamily="18" charset="-128"/>
              </a:rPr>
              <a:t>CC</a:t>
            </a:r>
            <a:r>
              <a:rPr kumimoji="1" lang="ja-JP" altLang="en-US" sz="800">
                <a:solidFill>
                  <a:srgbClr val="595959"/>
                </a:solidFill>
                <a:latin typeface="游明朝" panose="02020400000000000000" pitchFamily="18" charset="-128"/>
                <a:ea typeface="游明朝" panose="02020400000000000000" pitchFamily="18" charset="-128"/>
              </a:rPr>
              <a:t>に</a:t>
            </a:r>
            <a:r>
              <a:rPr kumimoji="1" lang="en-US" altLang="ja-JP" sz="800">
                <a:solidFill>
                  <a:srgbClr val="595959"/>
                </a:solidFill>
                <a:latin typeface="游明朝" panose="02020400000000000000" pitchFamily="18" charset="-128"/>
                <a:ea typeface="游明朝" panose="02020400000000000000" pitchFamily="18" charset="-128"/>
              </a:rPr>
              <a:t> </a:t>
            </a:r>
            <a:r>
              <a:rPr kumimoji="1" lang="ja-JP" altLang="en-US" sz="800">
                <a:solidFill>
                  <a:srgbClr val="595959"/>
                </a:solidFill>
                <a:latin typeface="游明朝" panose="02020400000000000000" pitchFamily="18" charset="-128"/>
                <a:ea typeface="游明朝" panose="02020400000000000000" pitchFamily="18" charset="-128"/>
              </a:rPr>
              <a:t>上記所定のメールアドレス</a:t>
            </a:r>
            <a:r>
              <a:rPr kumimoji="1" lang="en-US" altLang="ja-JP" sz="800">
                <a:solidFill>
                  <a:srgbClr val="595959"/>
                </a:solidFill>
                <a:latin typeface="游明朝" panose="02020400000000000000" pitchFamily="18" charset="-128"/>
                <a:ea typeface="游明朝" panose="02020400000000000000" pitchFamily="18" charset="-128"/>
              </a:rPr>
              <a:t> </a:t>
            </a:r>
            <a:r>
              <a:rPr kumimoji="1" lang="ja-JP" altLang="en-US" sz="800">
                <a:solidFill>
                  <a:srgbClr val="595959"/>
                </a:solidFill>
                <a:latin typeface="游明朝" panose="02020400000000000000" pitchFamily="18" charset="-128"/>
                <a:ea typeface="游明朝" panose="02020400000000000000" pitchFamily="18" charset="-128"/>
              </a:rPr>
              <a:t>を必ず入れてください。</a:t>
            </a:r>
            <a:endParaRPr kumimoji="1" lang="en-US" altLang="ja-JP" sz="800">
              <a:solidFill>
                <a:srgbClr val="595959"/>
              </a:solidFill>
              <a:latin typeface="游明朝" panose="02020400000000000000" pitchFamily="18" charset="-128"/>
              <a:ea typeface="游明朝" panose="02020400000000000000" pitchFamily="18" charset="-128"/>
            </a:endParaRP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仮押え有効期間は「仮押えメール送信日を含めて</a:t>
            </a:r>
            <a:r>
              <a:rPr kumimoji="1" lang="en-US" altLang="ja-JP" sz="800">
                <a:solidFill>
                  <a:srgbClr val="595959"/>
                </a:solidFill>
                <a:latin typeface="游明朝" panose="02020400000000000000" pitchFamily="18" charset="-128"/>
                <a:ea typeface="游明朝" panose="02020400000000000000" pitchFamily="18" charset="-128"/>
              </a:rPr>
              <a:t>5</a:t>
            </a:r>
            <a:r>
              <a:rPr kumimoji="1" lang="ja-JP" altLang="en-US" sz="800">
                <a:solidFill>
                  <a:srgbClr val="595959"/>
                </a:solidFill>
                <a:latin typeface="游明朝" panose="02020400000000000000" pitchFamily="18" charset="-128"/>
                <a:ea typeface="游明朝" panose="02020400000000000000" pitchFamily="18" charset="-128"/>
              </a:rPr>
              <a:t>営業日以内」とし、最終日の</a:t>
            </a:r>
            <a:r>
              <a:rPr kumimoji="1" lang="en-US" altLang="ja-JP" sz="800">
                <a:solidFill>
                  <a:srgbClr val="595959"/>
                </a:solidFill>
                <a:latin typeface="游明朝" panose="02020400000000000000" pitchFamily="18" charset="-128"/>
                <a:ea typeface="游明朝" panose="02020400000000000000" pitchFamily="18" charset="-128"/>
              </a:rPr>
              <a:t>17</a:t>
            </a:r>
            <a:r>
              <a:rPr kumimoji="1" lang="ja-JP" altLang="en-US" sz="800">
                <a:solidFill>
                  <a:srgbClr val="595959"/>
                </a:solidFill>
                <a:latin typeface="游明朝" panose="02020400000000000000" pitchFamily="18" charset="-128"/>
                <a:ea typeface="游明朝" panose="02020400000000000000" pitchFamily="18" charset="-128"/>
              </a:rPr>
              <a:t>時に自動解放いたします。</a:t>
            </a:r>
            <a:endParaRPr kumimoji="1" lang="en-US" altLang="ja-JP" sz="800">
              <a:solidFill>
                <a:srgbClr val="595959"/>
              </a:solidFill>
              <a:latin typeface="游明朝" panose="02020400000000000000" pitchFamily="18" charset="-128"/>
              <a:ea typeface="游明朝" panose="02020400000000000000" pitchFamily="18" charset="-128"/>
            </a:endParaRP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初回発注のお取引先はクリエイティブ考査完了後に申込を受け付けます。</a:t>
            </a:r>
          </a:p>
        </p:txBody>
      </p:sp>
      <p:graphicFrame>
        <p:nvGraphicFramePr>
          <p:cNvPr id="29" name="表 28">
            <a:extLst>
              <a:ext uri="{FF2B5EF4-FFF2-40B4-BE49-F238E27FC236}">
                <a16:creationId xmlns:a16="http://schemas.microsoft.com/office/drawing/2014/main" id="{36EBAB7E-7F43-4CDA-8AC7-B66909D7B3AA}"/>
              </a:ext>
            </a:extLst>
          </p:cNvPr>
          <p:cNvGraphicFramePr>
            <a:graphicFrameLocks noGrp="1"/>
          </p:cNvGraphicFramePr>
          <p:nvPr/>
        </p:nvGraphicFramePr>
        <p:xfrm>
          <a:off x="1914525" y="942975"/>
          <a:ext cx="8004175" cy="5207000"/>
        </p:xfrm>
        <a:graphic>
          <a:graphicData uri="http://schemas.openxmlformats.org/drawingml/2006/table">
            <a:tbl>
              <a:tblPr/>
              <a:tblGrid>
                <a:gridCol w="1797050">
                  <a:extLst>
                    <a:ext uri="{9D8B030D-6E8A-4147-A177-3AD203B41FA5}">
                      <a16:colId xmlns:a16="http://schemas.microsoft.com/office/drawing/2014/main" val="20000"/>
                    </a:ext>
                  </a:extLst>
                </a:gridCol>
                <a:gridCol w="6207125">
                  <a:extLst>
                    <a:ext uri="{9D8B030D-6E8A-4147-A177-3AD203B41FA5}">
                      <a16:colId xmlns:a16="http://schemas.microsoft.com/office/drawing/2014/main" val="20001"/>
                    </a:ext>
                  </a:extLst>
                </a:gridCol>
              </a:tblGrid>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当社営業担当まで企業・商材（訴求内容）とクリエイティブをご連絡ください。</a:t>
                      </a:r>
                      <a:br>
                        <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br>
                      <a:r>
                        <a:rPr kumimoji="1" lang="ja-JP" altLang="en-US" sz="7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商材・クリエイティブは仮審査をいたします。</a:t>
                      </a: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当社営業担当 もしくはパートナーサイトよりご確認ください。</a:t>
                      </a:r>
                      <a:endPar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0763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仮押えが必要な場合、当社営業担当まで所定の申込方法にて、ご連絡ください。</a:t>
                      </a:r>
                      <a:endPar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有効期間は「仮押えメール送信日を含めて</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5</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営業日以内」とし、最終日の</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17</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時に自動解放いたします。</a:t>
                      </a:r>
                      <a:endPar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仮押さえ複数回可能です。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    </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 </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条件 </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1 : </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同一広告主による</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2</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回目以降の仮押さえは、有効期間を過ぎたことによる仮押さえの解除から</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5</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営業日以上経過してからであれば可能となります。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    </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 </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条件 </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2 : </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条件 </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1 </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は、枠や期間を変更したとしても適用されます。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    </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 ※ </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上限なし</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仮押さえ期間中の追加での仮押さえは、一番早い仮押さえ期日に合わせるものとします。</a:t>
                      </a:r>
                    </a:p>
                    <a:p>
                      <a:pPr marL="0" marR="0" lvl="0" indent="0" algn="l" defTabSz="685800" rtl="0" eaLnBrk="1" fontAlgn="base" latinLnBrk="0" hangingPunct="1">
                        <a:lnSpc>
                          <a:spcPct val="100000"/>
                        </a:lnSpc>
                        <a:spcBef>
                          <a:spcPct val="0"/>
                        </a:spcBef>
                        <a:spcAft>
                          <a:spcPct val="0"/>
                        </a:spcAft>
                        <a:buClrTx/>
                        <a:buSzTx/>
                        <a:buFontTx/>
                        <a:buNone/>
                        <a:tabLst/>
                      </a:pPr>
                      <a:endParaRPr kumimoji="1" lang="en-US" altLang="ja-JP" sz="6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クリエイティブ考査を行います。</a:t>
                      </a:r>
                      <a:endPar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申込にあたって、必ず事前にクリエイティブ考査が必要です。</a:t>
                      </a:r>
                      <a:endPar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クリエイティブ考査を通さず申込をいただいても受領することは出来ません。</a:t>
                      </a:r>
                      <a:endPar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5048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当社営業担当まで所定の申込方法にて、ご連絡ください。</a:t>
                      </a:r>
                      <a:endPar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615950">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掲載開始希望日</a:t>
                      </a:r>
                      <a:r>
                        <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7</a:t>
                      </a: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営業日前</a:t>
                      </a:r>
                      <a:r>
                        <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 17:00</a:t>
                      </a: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までにフォーマットに沿ってご入稿ください。</a:t>
                      </a:r>
                      <a:endParaRPr kumimoji="1" lang="ja-JP" altLang="en-US" sz="7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635000">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当社にて掲載開始</a:t>
                      </a:r>
                      <a:r>
                        <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6</a:t>
                      </a: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営業日前までに配信内容を</a:t>
                      </a:r>
                      <a:r>
                        <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FIX</a:t>
                      </a: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し、掲載準備をいたします。</a:t>
                      </a: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毎週月曜日</a:t>
                      </a:r>
                      <a:r>
                        <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 0:00 </a:t>
                      </a: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に、掲載開始いたします。</a:t>
                      </a: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7"/>
                  </a:ext>
                </a:extLst>
              </a:tr>
            </a:tbl>
          </a:graphicData>
        </a:graphic>
      </p:graphicFrame>
      <p:grpSp>
        <p:nvGrpSpPr>
          <p:cNvPr id="70676" name="グループ化 1">
            <a:extLst>
              <a:ext uri="{FF2B5EF4-FFF2-40B4-BE49-F238E27FC236}">
                <a16:creationId xmlns:a16="http://schemas.microsoft.com/office/drawing/2014/main" id="{6CAC4868-7A95-4792-B253-F52AFE51DD74}"/>
              </a:ext>
            </a:extLst>
          </p:cNvPr>
          <p:cNvGrpSpPr>
            <a:grpSpLocks/>
          </p:cNvGrpSpPr>
          <p:nvPr/>
        </p:nvGrpSpPr>
        <p:grpSpPr bwMode="auto">
          <a:xfrm>
            <a:off x="1447800" y="942975"/>
            <a:ext cx="2243138" cy="5135563"/>
            <a:chOff x="1349375" y="1092200"/>
            <a:chExt cx="1981200" cy="4249738"/>
          </a:xfrm>
        </p:grpSpPr>
        <p:sp>
          <p:nvSpPr>
            <p:cNvPr id="70678" name="角丸四角形 29">
              <a:extLst>
                <a:ext uri="{FF2B5EF4-FFF2-40B4-BE49-F238E27FC236}">
                  <a16:creationId xmlns:a16="http://schemas.microsoft.com/office/drawing/2014/main" id="{1D010D4A-09D6-4EEB-B105-7B414755EADD}"/>
                </a:ext>
              </a:extLst>
            </p:cNvPr>
            <p:cNvSpPr>
              <a:spLocks noChangeArrowheads="1"/>
            </p:cNvSpPr>
            <p:nvPr/>
          </p:nvSpPr>
          <p:spPr bwMode="auto">
            <a:xfrm>
              <a:off x="1982788" y="3514725"/>
              <a:ext cx="1154112" cy="271463"/>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申込</a:t>
              </a:r>
            </a:p>
          </p:txBody>
        </p:sp>
        <p:sp>
          <p:nvSpPr>
            <p:cNvPr id="70679" name="角丸四角形 30">
              <a:extLst>
                <a:ext uri="{FF2B5EF4-FFF2-40B4-BE49-F238E27FC236}">
                  <a16:creationId xmlns:a16="http://schemas.microsoft.com/office/drawing/2014/main" id="{C3BD0FDA-4443-41C2-BE5C-69D19E18769E}"/>
                </a:ext>
              </a:extLst>
            </p:cNvPr>
            <p:cNvSpPr>
              <a:spLocks noChangeArrowheads="1"/>
            </p:cNvSpPr>
            <p:nvPr/>
          </p:nvSpPr>
          <p:spPr bwMode="auto">
            <a:xfrm>
              <a:off x="1982788" y="1670050"/>
              <a:ext cx="1154112" cy="271463"/>
            </a:xfrm>
            <a:prstGeom prst="roundRect">
              <a:avLst>
                <a:gd name="adj" fmla="val 16667"/>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16243C"/>
                  </a:solidFill>
                  <a:latin typeface="游明朝" panose="02020400000000000000" pitchFamily="18" charset="-128"/>
                  <a:ea typeface="游明朝" panose="02020400000000000000" pitchFamily="18" charset="-128"/>
                </a:rPr>
                <a:t>空き枠確認</a:t>
              </a:r>
            </a:p>
          </p:txBody>
        </p:sp>
        <p:sp>
          <p:nvSpPr>
            <p:cNvPr id="70680" name="角丸四角形 31">
              <a:extLst>
                <a:ext uri="{FF2B5EF4-FFF2-40B4-BE49-F238E27FC236}">
                  <a16:creationId xmlns:a16="http://schemas.microsoft.com/office/drawing/2014/main" id="{B138AC4A-B5C7-4E26-B569-076136193D11}"/>
                </a:ext>
              </a:extLst>
            </p:cNvPr>
            <p:cNvSpPr>
              <a:spLocks noChangeArrowheads="1"/>
            </p:cNvSpPr>
            <p:nvPr/>
          </p:nvSpPr>
          <p:spPr bwMode="auto">
            <a:xfrm>
              <a:off x="1982788" y="4051300"/>
              <a:ext cx="1154112" cy="273050"/>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入稿</a:t>
              </a:r>
            </a:p>
          </p:txBody>
        </p:sp>
        <p:sp>
          <p:nvSpPr>
            <p:cNvPr id="70681" name="角丸四角形 32">
              <a:extLst>
                <a:ext uri="{FF2B5EF4-FFF2-40B4-BE49-F238E27FC236}">
                  <a16:creationId xmlns:a16="http://schemas.microsoft.com/office/drawing/2014/main" id="{0110EE19-3E1F-40D8-80AF-356A30661A1C}"/>
                </a:ext>
              </a:extLst>
            </p:cNvPr>
            <p:cNvSpPr>
              <a:spLocks noChangeArrowheads="1"/>
            </p:cNvSpPr>
            <p:nvPr/>
          </p:nvSpPr>
          <p:spPr bwMode="auto">
            <a:xfrm>
              <a:off x="1982788" y="5005388"/>
              <a:ext cx="1154112" cy="271462"/>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掲載開始</a:t>
              </a:r>
            </a:p>
          </p:txBody>
        </p:sp>
        <p:sp>
          <p:nvSpPr>
            <p:cNvPr id="70682" name="角丸四角形 36">
              <a:extLst>
                <a:ext uri="{FF2B5EF4-FFF2-40B4-BE49-F238E27FC236}">
                  <a16:creationId xmlns:a16="http://schemas.microsoft.com/office/drawing/2014/main" id="{7B4182E4-8B55-4752-A407-D7EF7A783223}"/>
                </a:ext>
              </a:extLst>
            </p:cNvPr>
            <p:cNvSpPr>
              <a:spLocks noChangeArrowheads="1"/>
            </p:cNvSpPr>
            <p:nvPr/>
          </p:nvSpPr>
          <p:spPr bwMode="auto">
            <a:xfrm>
              <a:off x="1982788" y="1184275"/>
              <a:ext cx="1154112" cy="273050"/>
            </a:xfrm>
            <a:prstGeom prst="roundRect">
              <a:avLst>
                <a:gd name="adj" fmla="val 16667"/>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16243C"/>
                  </a:solidFill>
                  <a:latin typeface="游明朝" panose="02020400000000000000" pitchFamily="18" charset="-128"/>
                  <a:ea typeface="游明朝" panose="02020400000000000000" pitchFamily="18" charset="-128"/>
                </a:rPr>
                <a:t>広告主 審査</a:t>
              </a:r>
            </a:p>
          </p:txBody>
        </p:sp>
        <p:sp>
          <p:nvSpPr>
            <p:cNvPr id="70683" name="角丸四角形 37">
              <a:extLst>
                <a:ext uri="{FF2B5EF4-FFF2-40B4-BE49-F238E27FC236}">
                  <a16:creationId xmlns:a16="http://schemas.microsoft.com/office/drawing/2014/main" id="{A47828DB-1972-426D-B703-1EB4CE11438D}"/>
                </a:ext>
              </a:extLst>
            </p:cNvPr>
            <p:cNvSpPr>
              <a:spLocks noChangeArrowheads="1"/>
            </p:cNvSpPr>
            <p:nvPr/>
          </p:nvSpPr>
          <p:spPr bwMode="auto">
            <a:xfrm>
              <a:off x="1982788" y="4632325"/>
              <a:ext cx="1154112" cy="273050"/>
            </a:xfrm>
            <a:prstGeom prst="roundRect">
              <a:avLst>
                <a:gd name="adj" fmla="val 16667"/>
              </a:avLst>
            </a:prstGeom>
            <a:solidFill>
              <a:schemeClr val="bg1"/>
            </a:solidFill>
            <a:ln>
              <a:noFill/>
            </a:ln>
            <a:extLst>
              <a:ext uri="{91240B29-F687-4F45-9708-019B960494DF}">
                <a14:hiddenLine xmlns:a14="http://schemas.microsoft.com/office/drawing/2010/main" w="317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en-US" altLang="ja-JP" sz="1200">
                  <a:latin typeface="游明朝" panose="02020400000000000000" pitchFamily="18" charset="-128"/>
                  <a:ea typeface="游明朝" panose="02020400000000000000" pitchFamily="18" charset="-128"/>
                </a:rPr>
                <a:t>FIX</a:t>
              </a:r>
              <a:endParaRPr lang="ja-JP" altLang="en-US" sz="1200">
                <a:latin typeface="游明朝" panose="02020400000000000000" pitchFamily="18" charset="-128"/>
                <a:ea typeface="游明朝" panose="02020400000000000000" pitchFamily="18" charset="-128"/>
              </a:endParaRPr>
            </a:p>
          </p:txBody>
        </p:sp>
        <p:sp>
          <p:nvSpPr>
            <p:cNvPr id="39" name="下矢印 38">
              <a:extLst>
                <a:ext uri="{FF2B5EF4-FFF2-40B4-BE49-F238E27FC236}">
                  <a16:creationId xmlns:a16="http://schemas.microsoft.com/office/drawing/2014/main" id="{22C5A727-3E56-47E6-B821-9EE9D1564687}"/>
                </a:ext>
              </a:extLst>
            </p:cNvPr>
            <p:cNvSpPr/>
            <p:nvPr/>
          </p:nvSpPr>
          <p:spPr>
            <a:xfrm>
              <a:off x="1349375" y="1092200"/>
              <a:ext cx="500558" cy="4249738"/>
            </a:xfrm>
            <a:prstGeom prst="downArrow">
              <a:avLst/>
            </a:prstGeom>
            <a:solidFill>
              <a:srgbClr val="5D6EB3"/>
            </a:solidFill>
            <a:ln>
              <a:no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sp>
          <p:nvSpPr>
            <p:cNvPr id="40" name="円/楕円 39">
              <a:extLst>
                <a:ext uri="{FF2B5EF4-FFF2-40B4-BE49-F238E27FC236}">
                  <a16:creationId xmlns:a16="http://schemas.microsoft.com/office/drawing/2014/main" id="{840B33DA-A962-4172-A227-22512DE6D9BB}"/>
                </a:ext>
              </a:extLst>
            </p:cNvPr>
            <p:cNvSpPr/>
            <p:nvPr/>
          </p:nvSpPr>
          <p:spPr>
            <a:xfrm>
              <a:off x="1526042" y="4111024"/>
              <a:ext cx="147223" cy="148446"/>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sp>
          <p:nvSpPr>
            <p:cNvPr id="41" name="円/楕円 40">
              <a:extLst>
                <a:ext uri="{FF2B5EF4-FFF2-40B4-BE49-F238E27FC236}">
                  <a16:creationId xmlns:a16="http://schemas.microsoft.com/office/drawing/2014/main" id="{286D9540-68BB-4F55-A3B0-106F4B18DD1D}"/>
                </a:ext>
              </a:extLst>
            </p:cNvPr>
            <p:cNvSpPr/>
            <p:nvPr/>
          </p:nvSpPr>
          <p:spPr>
            <a:xfrm>
              <a:off x="1526042" y="5066066"/>
              <a:ext cx="147223" cy="145817"/>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42" name="直線コネクタ 41">
              <a:extLst>
                <a:ext uri="{FF2B5EF4-FFF2-40B4-BE49-F238E27FC236}">
                  <a16:creationId xmlns:a16="http://schemas.microsoft.com/office/drawing/2014/main" id="{8DCB60FC-85F3-4D8B-AE6D-E1D4C29D62D8}"/>
                </a:ext>
              </a:extLst>
            </p:cNvPr>
            <p:cNvCxnSpPr>
              <a:stCxn id="40" idx="6"/>
              <a:endCxn id="70680" idx="1"/>
            </p:cNvCxnSpPr>
            <p:nvPr/>
          </p:nvCxnSpPr>
          <p:spPr>
            <a:xfrm>
              <a:off x="1673266" y="4185904"/>
              <a:ext cx="309869" cy="13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FDB628B7-0780-4A87-A8EA-AE02A96E0C94}"/>
                </a:ext>
              </a:extLst>
            </p:cNvPr>
            <p:cNvCxnSpPr>
              <a:stCxn id="41" idx="6"/>
              <a:endCxn id="70681" idx="1"/>
            </p:cNvCxnSpPr>
            <p:nvPr/>
          </p:nvCxnSpPr>
          <p:spPr>
            <a:xfrm>
              <a:off x="1673266" y="5138318"/>
              <a:ext cx="309869" cy="262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円/楕円 43">
              <a:extLst>
                <a:ext uri="{FF2B5EF4-FFF2-40B4-BE49-F238E27FC236}">
                  <a16:creationId xmlns:a16="http://schemas.microsoft.com/office/drawing/2014/main" id="{AF0ADF81-E4F7-4D6F-BFF5-0E3824B6477D}"/>
                </a:ext>
              </a:extLst>
            </p:cNvPr>
            <p:cNvSpPr/>
            <p:nvPr/>
          </p:nvSpPr>
          <p:spPr>
            <a:xfrm>
              <a:off x="1526042" y="3575045"/>
              <a:ext cx="147223" cy="145818"/>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45" name="直線コネクタ 44">
              <a:extLst>
                <a:ext uri="{FF2B5EF4-FFF2-40B4-BE49-F238E27FC236}">
                  <a16:creationId xmlns:a16="http://schemas.microsoft.com/office/drawing/2014/main" id="{C976388B-2E54-4355-9DFB-6296C64153E2}"/>
                </a:ext>
              </a:extLst>
            </p:cNvPr>
            <p:cNvCxnSpPr>
              <a:stCxn id="44" idx="6"/>
              <a:endCxn id="70678" idx="1"/>
            </p:cNvCxnSpPr>
            <p:nvPr/>
          </p:nvCxnSpPr>
          <p:spPr>
            <a:xfrm>
              <a:off x="1673266" y="3648611"/>
              <a:ext cx="309869" cy="1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円/楕円 45">
              <a:extLst>
                <a:ext uri="{FF2B5EF4-FFF2-40B4-BE49-F238E27FC236}">
                  <a16:creationId xmlns:a16="http://schemas.microsoft.com/office/drawing/2014/main" id="{9B49F551-F902-47A7-B343-8FEA785D611A}"/>
                </a:ext>
              </a:extLst>
            </p:cNvPr>
            <p:cNvSpPr/>
            <p:nvPr/>
          </p:nvSpPr>
          <p:spPr>
            <a:xfrm>
              <a:off x="1526042" y="1244586"/>
              <a:ext cx="147223" cy="147132"/>
            </a:xfrm>
            <a:prstGeom prst="ellipse">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sp>
          <p:nvSpPr>
            <p:cNvPr id="47" name="円/楕円 46">
              <a:extLst>
                <a:ext uri="{FF2B5EF4-FFF2-40B4-BE49-F238E27FC236}">
                  <a16:creationId xmlns:a16="http://schemas.microsoft.com/office/drawing/2014/main" id="{38964E6D-B0C5-4404-8210-321804D25984}"/>
                </a:ext>
              </a:extLst>
            </p:cNvPr>
            <p:cNvSpPr/>
            <p:nvPr/>
          </p:nvSpPr>
          <p:spPr>
            <a:xfrm>
              <a:off x="1526042" y="1731960"/>
              <a:ext cx="147223" cy="145817"/>
            </a:xfrm>
            <a:prstGeom prst="ellipse">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48" name="直線コネクタ 47">
              <a:extLst>
                <a:ext uri="{FF2B5EF4-FFF2-40B4-BE49-F238E27FC236}">
                  <a16:creationId xmlns:a16="http://schemas.microsoft.com/office/drawing/2014/main" id="{38332C5C-FAD9-4C90-9F3F-D8E77DC9712C}"/>
                </a:ext>
              </a:extLst>
            </p:cNvPr>
            <p:cNvCxnSpPr>
              <a:stCxn id="47" idx="6"/>
              <a:endCxn id="70679" idx="1"/>
            </p:cNvCxnSpPr>
            <p:nvPr/>
          </p:nvCxnSpPr>
          <p:spPr>
            <a:xfrm>
              <a:off x="1673266" y="1805526"/>
              <a:ext cx="309869" cy="131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31830C60-ABC5-4509-88E4-081D50841E06}"/>
                </a:ext>
              </a:extLst>
            </p:cNvPr>
            <p:cNvCxnSpPr>
              <a:stCxn id="46" idx="6"/>
              <a:endCxn id="70682" idx="1"/>
            </p:cNvCxnSpPr>
            <p:nvPr/>
          </p:nvCxnSpPr>
          <p:spPr>
            <a:xfrm>
              <a:off x="1673266" y="1318152"/>
              <a:ext cx="309869" cy="2627"/>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70695" name="正方形/長方形 49">
              <a:extLst>
                <a:ext uri="{FF2B5EF4-FFF2-40B4-BE49-F238E27FC236}">
                  <a16:creationId xmlns:a16="http://schemas.microsoft.com/office/drawing/2014/main" id="{31A108FE-AAC5-47FE-B141-8F0245B9F0C2}"/>
                </a:ext>
              </a:extLst>
            </p:cNvPr>
            <p:cNvSpPr>
              <a:spLocks noChangeArrowheads="1"/>
            </p:cNvSpPr>
            <p:nvPr/>
          </p:nvSpPr>
          <p:spPr bwMode="auto">
            <a:xfrm>
              <a:off x="1960701" y="3770783"/>
              <a:ext cx="1369874" cy="254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en-US" altLang="ja-JP" sz="700">
                  <a:latin typeface="游明朝" panose="02020400000000000000" pitchFamily="18" charset="-128"/>
                  <a:ea typeface="游明朝" panose="02020400000000000000" pitchFamily="18" charset="-128"/>
                </a:rPr>
                <a:t>CC: order@tokyo-prime.jp</a:t>
              </a:r>
              <a:br>
                <a:rPr lang="en-US" altLang="ja-JP" sz="700">
                  <a:latin typeface="游明朝" panose="02020400000000000000" pitchFamily="18" charset="-128"/>
                  <a:ea typeface="游明朝" panose="02020400000000000000" pitchFamily="18" charset="-128"/>
                </a:rPr>
              </a:br>
              <a:r>
                <a:rPr lang="ja-JP" altLang="en-US" sz="700">
                  <a:latin typeface="游明朝" panose="02020400000000000000" pitchFamily="18" charset="-128"/>
                  <a:ea typeface="游明朝" panose="02020400000000000000" pitchFamily="18" charset="-128"/>
                </a:rPr>
                <a:t>期日</a:t>
              </a:r>
              <a:r>
                <a:rPr lang="en-US" altLang="ja-JP" sz="700">
                  <a:latin typeface="游明朝" panose="02020400000000000000" pitchFamily="18" charset="-128"/>
                  <a:ea typeface="游明朝" panose="02020400000000000000" pitchFamily="18" charset="-128"/>
                </a:rPr>
                <a:t>: </a:t>
              </a:r>
              <a:r>
                <a:rPr lang="ja-JP" altLang="en-US" sz="700">
                  <a:latin typeface="游明朝" panose="02020400000000000000" pitchFamily="18" charset="-128"/>
                  <a:ea typeface="游明朝" panose="02020400000000000000" pitchFamily="18" charset="-128"/>
                </a:rPr>
                <a:t>掲載開始</a:t>
              </a:r>
              <a:r>
                <a:rPr lang="en-US" altLang="ja-JP" sz="700">
                  <a:latin typeface="游明朝" panose="02020400000000000000" pitchFamily="18" charset="-128"/>
                  <a:ea typeface="游明朝" panose="02020400000000000000" pitchFamily="18" charset="-128"/>
                </a:rPr>
                <a:t> 7</a:t>
              </a:r>
              <a:r>
                <a:rPr lang="ja-JP" altLang="en-US" sz="700">
                  <a:latin typeface="游明朝" panose="02020400000000000000" pitchFamily="18" charset="-128"/>
                  <a:ea typeface="游明朝" panose="02020400000000000000" pitchFamily="18" charset="-128"/>
                </a:rPr>
                <a:t>営業日前 </a:t>
              </a:r>
              <a:r>
                <a:rPr lang="en-US" altLang="ja-JP" sz="700">
                  <a:latin typeface="游明朝" panose="02020400000000000000" pitchFamily="18" charset="-128"/>
                  <a:ea typeface="游明朝" panose="02020400000000000000" pitchFamily="18" charset="-128"/>
                </a:rPr>
                <a:t>17:00</a:t>
              </a:r>
              <a:endParaRPr lang="ja-JP" altLang="en-US" sz="700">
                <a:latin typeface="游明朝" panose="02020400000000000000" pitchFamily="18" charset="-128"/>
                <a:ea typeface="游明朝" panose="02020400000000000000" pitchFamily="18" charset="-128"/>
              </a:endParaRPr>
            </a:p>
          </p:txBody>
        </p:sp>
        <p:sp>
          <p:nvSpPr>
            <p:cNvPr id="70696" name="正方形/長方形 50">
              <a:extLst>
                <a:ext uri="{FF2B5EF4-FFF2-40B4-BE49-F238E27FC236}">
                  <a16:creationId xmlns:a16="http://schemas.microsoft.com/office/drawing/2014/main" id="{956F5772-5981-4CAC-A25E-A112EED9AC67}"/>
                </a:ext>
              </a:extLst>
            </p:cNvPr>
            <p:cNvSpPr>
              <a:spLocks noChangeArrowheads="1"/>
            </p:cNvSpPr>
            <p:nvPr/>
          </p:nvSpPr>
          <p:spPr bwMode="auto">
            <a:xfrm>
              <a:off x="1960701" y="4305448"/>
              <a:ext cx="1369874" cy="254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en-US" altLang="ja-JP" sz="700">
                  <a:latin typeface="游明朝" panose="02020400000000000000" pitchFamily="18" charset="-128"/>
                  <a:ea typeface="游明朝" panose="02020400000000000000" pitchFamily="18" charset="-128"/>
                </a:rPr>
                <a:t>CC: material@tokyo-prime.jp</a:t>
              </a:r>
              <a:br>
                <a:rPr lang="en-US" altLang="ja-JP" sz="700">
                  <a:latin typeface="游明朝" panose="02020400000000000000" pitchFamily="18" charset="-128"/>
                  <a:ea typeface="游明朝" panose="02020400000000000000" pitchFamily="18" charset="-128"/>
                </a:rPr>
              </a:br>
              <a:r>
                <a:rPr lang="ja-JP" altLang="en-US" sz="700">
                  <a:latin typeface="游明朝" panose="02020400000000000000" pitchFamily="18" charset="-128"/>
                  <a:ea typeface="游明朝" panose="02020400000000000000" pitchFamily="18" charset="-128"/>
                </a:rPr>
                <a:t>期日</a:t>
              </a:r>
              <a:r>
                <a:rPr lang="en-US" altLang="ja-JP" sz="700">
                  <a:latin typeface="游明朝" panose="02020400000000000000" pitchFamily="18" charset="-128"/>
                  <a:ea typeface="游明朝" panose="02020400000000000000" pitchFamily="18" charset="-128"/>
                </a:rPr>
                <a:t>: </a:t>
              </a:r>
              <a:r>
                <a:rPr lang="ja-JP" altLang="en-US" sz="700">
                  <a:latin typeface="游明朝" panose="02020400000000000000" pitchFamily="18" charset="-128"/>
                  <a:ea typeface="游明朝" panose="02020400000000000000" pitchFamily="18" charset="-128"/>
                </a:rPr>
                <a:t>掲載開始</a:t>
              </a:r>
              <a:r>
                <a:rPr lang="en-US" altLang="ja-JP" sz="700">
                  <a:latin typeface="游明朝" panose="02020400000000000000" pitchFamily="18" charset="-128"/>
                  <a:ea typeface="游明朝" panose="02020400000000000000" pitchFamily="18" charset="-128"/>
                </a:rPr>
                <a:t> 7</a:t>
              </a:r>
              <a:r>
                <a:rPr lang="ja-JP" altLang="en-US" sz="700">
                  <a:latin typeface="游明朝" panose="02020400000000000000" pitchFamily="18" charset="-128"/>
                  <a:ea typeface="游明朝" panose="02020400000000000000" pitchFamily="18" charset="-128"/>
                </a:rPr>
                <a:t>営業日前 </a:t>
              </a:r>
              <a:r>
                <a:rPr lang="en-US" altLang="ja-JP" sz="700">
                  <a:latin typeface="游明朝" panose="02020400000000000000" pitchFamily="18" charset="-128"/>
                  <a:ea typeface="游明朝" panose="02020400000000000000" pitchFamily="18" charset="-128"/>
                </a:rPr>
                <a:t>17:00</a:t>
              </a:r>
              <a:endParaRPr lang="ja-JP" altLang="en-US" sz="700">
                <a:latin typeface="游明朝" panose="02020400000000000000" pitchFamily="18" charset="-128"/>
                <a:ea typeface="游明朝" panose="02020400000000000000" pitchFamily="18" charset="-128"/>
              </a:endParaRPr>
            </a:p>
          </p:txBody>
        </p:sp>
        <p:sp>
          <p:nvSpPr>
            <p:cNvPr id="70697" name="角丸四角形 23">
              <a:extLst>
                <a:ext uri="{FF2B5EF4-FFF2-40B4-BE49-F238E27FC236}">
                  <a16:creationId xmlns:a16="http://schemas.microsoft.com/office/drawing/2014/main" id="{1856455B-A223-4DBB-BAA1-CBCDF28FBB86}"/>
                </a:ext>
              </a:extLst>
            </p:cNvPr>
            <p:cNvSpPr>
              <a:spLocks noChangeArrowheads="1"/>
            </p:cNvSpPr>
            <p:nvPr/>
          </p:nvSpPr>
          <p:spPr bwMode="auto">
            <a:xfrm>
              <a:off x="1982788" y="3011488"/>
              <a:ext cx="1154112" cy="273050"/>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考査</a:t>
              </a:r>
            </a:p>
          </p:txBody>
        </p:sp>
        <p:sp>
          <p:nvSpPr>
            <p:cNvPr id="53" name="円/楕円 3">
              <a:extLst>
                <a:ext uri="{FF2B5EF4-FFF2-40B4-BE49-F238E27FC236}">
                  <a16:creationId xmlns:a16="http://schemas.microsoft.com/office/drawing/2014/main" id="{960D29B4-543D-411A-81D7-D3C903C48DE8}"/>
                </a:ext>
              </a:extLst>
            </p:cNvPr>
            <p:cNvSpPr/>
            <p:nvPr/>
          </p:nvSpPr>
          <p:spPr>
            <a:xfrm>
              <a:off x="1526042" y="3073221"/>
              <a:ext cx="147223" cy="145818"/>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54" name="直線コネクタ 53">
              <a:extLst>
                <a:ext uri="{FF2B5EF4-FFF2-40B4-BE49-F238E27FC236}">
                  <a16:creationId xmlns:a16="http://schemas.microsoft.com/office/drawing/2014/main" id="{C9708E88-B37B-4F26-A68F-8CA98B2CF4DF}"/>
                </a:ext>
              </a:extLst>
            </p:cNvPr>
            <p:cNvCxnSpPr>
              <a:stCxn id="53" idx="6"/>
              <a:endCxn id="70697" idx="1"/>
            </p:cNvCxnSpPr>
            <p:nvPr/>
          </p:nvCxnSpPr>
          <p:spPr>
            <a:xfrm>
              <a:off x="1673266" y="3146787"/>
              <a:ext cx="309869" cy="1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0700" name="角丸四角形 16">
              <a:extLst>
                <a:ext uri="{FF2B5EF4-FFF2-40B4-BE49-F238E27FC236}">
                  <a16:creationId xmlns:a16="http://schemas.microsoft.com/office/drawing/2014/main" id="{1EE7931B-C8DC-4BCE-A576-CC6A274DAA0A}"/>
                </a:ext>
              </a:extLst>
            </p:cNvPr>
            <p:cNvSpPr>
              <a:spLocks noChangeArrowheads="1"/>
            </p:cNvSpPr>
            <p:nvPr/>
          </p:nvSpPr>
          <p:spPr bwMode="auto">
            <a:xfrm>
              <a:off x="1982788" y="2116138"/>
              <a:ext cx="1154112" cy="271462"/>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仮押え</a:t>
              </a:r>
            </a:p>
          </p:txBody>
        </p:sp>
        <p:sp>
          <p:nvSpPr>
            <p:cNvPr id="56" name="円/楕円 44">
              <a:extLst>
                <a:ext uri="{FF2B5EF4-FFF2-40B4-BE49-F238E27FC236}">
                  <a16:creationId xmlns:a16="http://schemas.microsoft.com/office/drawing/2014/main" id="{5EB1FEF7-8BB7-40C9-91AC-7ECC051DB737}"/>
                </a:ext>
              </a:extLst>
            </p:cNvPr>
            <p:cNvSpPr/>
            <p:nvPr/>
          </p:nvSpPr>
          <p:spPr>
            <a:xfrm>
              <a:off x="1526042" y="2175982"/>
              <a:ext cx="147223" cy="148445"/>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57" name="直線コネクタ 56">
              <a:extLst>
                <a:ext uri="{FF2B5EF4-FFF2-40B4-BE49-F238E27FC236}">
                  <a16:creationId xmlns:a16="http://schemas.microsoft.com/office/drawing/2014/main" id="{3D000D9C-1D08-41A2-A125-E6C4C16EEAA7}"/>
                </a:ext>
              </a:extLst>
            </p:cNvPr>
            <p:cNvCxnSpPr>
              <a:stCxn id="56" idx="6"/>
              <a:endCxn id="70700" idx="1"/>
            </p:cNvCxnSpPr>
            <p:nvPr/>
          </p:nvCxnSpPr>
          <p:spPr>
            <a:xfrm>
              <a:off x="1673266" y="2250861"/>
              <a:ext cx="309869" cy="1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0703" name="正方形/長方形 57">
              <a:extLst>
                <a:ext uri="{FF2B5EF4-FFF2-40B4-BE49-F238E27FC236}">
                  <a16:creationId xmlns:a16="http://schemas.microsoft.com/office/drawing/2014/main" id="{E4A26BBB-A0C9-4FB0-B67C-11595C92092B}"/>
                </a:ext>
              </a:extLst>
            </p:cNvPr>
            <p:cNvSpPr>
              <a:spLocks noChangeArrowheads="1"/>
            </p:cNvSpPr>
            <p:nvPr/>
          </p:nvSpPr>
          <p:spPr bwMode="auto">
            <a:xfrm>
              <a:off x="1960701" y="2383543"/>
              <a:ext cx="1337625" cy="165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en-US" altLang="ja-JP" sz="700">
                  <a:latin typeface="游明朝" panose="02020400000000000000" pitchFamily="18" charset="-128"/>
                  <a:ea typeface="游明朝" panose="02020400000000000000" pitchFamily="18" charset="-128"/>
                </a:rPr>
                <a:t>CC: pre-order@tokyo-prime.jp</a:t>
              </a:r>
              <a:endParaRPr lang="ja-JP" altLang="en-US" sz="700">
                <a:latin typeface="游明朝" panose="02020400000000000000" pitchFamily="18" charset="-128"/>
                <a:ea typeface="游明朝" panose="02020400000000000000" pitchFamily="18" charset="-128"/>
              </a:endParaRPr>
            </a:p>
          </p:txBody>
        </p:sp>
        <p:sp>
          <p:nvSpPr>
            <p:cNvPr id="70704" name="正方形/長方形 58">
              <a:extLst>
                <a:ext uri="{FF2B5EF4-FFF2-40B4-BE49-F238E27FC236}">
                  <a16:creationId xmlns:a16="http://schemas.microsoft.com/office/drawing/2014/main" id="{5A5E4CFD-77FA-46B6-9632-60DE583795CD}"/>
                </a:ext>
              </a:extLst>
            </p:cNvPr>
            <p:cNvSpPr>
              <a:spLocks noChangeArrowheads="1"/>
            </p:cNvSpPr>
            <p:nvPr/>
          </p:nvSpPr>
          <p:spPr bwMode="auto">
            <a:xfrm>
              <a:off x="1960701" y="3272900"/>
              <a:ext cx="1200217" cy="165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en-US" altLang="ja-JP" sz="700">
                  <a:latin typeface="游明朝" panose="02020400000000000000" pitchFamily="18" charset="-128"/>
                  <a:ea typeface="游明朝" panose="02020400000000000000" pitchFamily="18" charset="-128"/>
                </a:rPr>
                <a:t>CC: check@tokyo-prime.jp</a:t>
              </a:r>
              <a:endParaRPr lang="ja-JP" altLang="en-US" sz="700">
                <a:latin typeface="游明朝" panose="02020400000000000000" pitchFamily="18" charset="-128"/>
                <a:ea typeface="游明朝" panose="02020400000000000000" pitchFamily="18" charset="-128"/>
              </a:endParaRPr>
            </a:p>
          </p:txBody>
        </p:sp>
      </p:grpSp>
      <p:sp>
        <p:nvSpPr>
          <p:cNvPr id="70677" name="テキスト プレースホルダー 2">
            <a:extLst>
              <a:ext uri="{FF2B5EF4-FFF2-40B4-BE49-F238E27FC236}">
                <a16:creationId xmlns:a16="http://schemas.microsoft.com/office/drawing/2014/main" id="{E72D4A21-14A3-4CC2-BDE5-D7AD8DB0259E}"/>
              </a:ext>
            </a:extLst>
          </p:cNvPr>
          <p:cNvSpPr txBox="1">
            <a:spLocks noChangeArrowheads="1"/>
          </p:cNvSpPr>
          <p:nvPr/>
        </p:nvSpPr>
        <p:spPr bwMode="auto">
          <a:xfrm>
            <a:off x="446088" y="415925"/>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Demibold" panose="02020600000000000000" pitchFamily="18" charset="-128"/>
                <a:ea typeface="游明朝 Demibold" panose="02020600000000000000" pitchFamily="18" charset="-128"/>
              </a:rPr>
              <a:t>申し込みから掲載開始まで</a:t>
            </a:r>
          </a:p>
          <a:p>
            <a:pPr eaLnBrk="1" hangingPunct="1">
              <a:lnSpc>
                <a:spcPct val="90000"/>
              </a:lnSpc>
              <a:spcBef>
                <a:spcPts val="1100"/>
              </a:spcBef>
              <a:buFont typeface="Arial" panose="020B0604020202020204" pitchFamily="34" charset="0"/>
              <a:buNone/>
            </a:pPr>
            <a:endParaRPr kumimoji="1" lang="ja-JP" altLang="en-US" sz="2000" b="1">
              <a:solidFill>
                <a:srgbClr val="595959"/>
              </a:solidFill>
              <a:latin typeface="游明朝 Demibold" panose="02020600000000000000" pitchFamily="18" charset="-128"/>
              <a:ea typeface="游明朝 Demibold" panose="02020600000000000000" pitchFamily="18" charset="-128"/>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682" name="グループ化 1">
            <a:extLst>
              <a:ext uri="{FF2B5EF4-FFF2-40B4-BE49-F238E27FC236}">
                <a16:creationId xmlns:a16="http://schemas.microsoft.com/office/drawing/2014/main" id="{2CBB19BF-5BEC-499A-8ED1-CBD9027054B1}"/>
              </a:ext>
            </a:extLst>
          </p:cNvPr>
          <p:cNvGrpSpPr>
            <a:grpSpLocks/>
          </p:cNvGrpSpPr>
          <p:nvPr/>
        </p:nvGrpSpPr>
        <p:grpSpPr bwMode="auto">
          <a:xfrm>
            <a:off x="469900" y="407988"/>
            <a:ext cx="9126538" cy="909637"/>
            <a:chOff x="700088" y="304629"/>
            <a:chExt cx="9127000" cy="910183"/>
          </a:xfrm>
        </p:grpSpPr>
        <p:sp>
          <p:nvSpPr>
            <p:cNvPr id="71699" name="テキスト プレースホルダー 2">
              <a:extLst>
                <a:ext uri="{FF2B5EF4-FFF2-40B4-BE49-F238E27FC236}">
                  <a16:creationId xmlns:a16="http://schemas.microsoft.com/office/drawing/2014/main" id="{B53ADAEE-D87F-4D32-B570-3D79DA88769A}"/>
                </a:ext>
              </a:extLst>
            </p:cNvPr>
            <p:cNvSpPr txBox="1">
              <a:spLocks noChangeArrowheads="1"/>
            </p:cNvSpPr>
            <p:nvPr/>
          </p:nvSpPr>
          <p:spPr bwMode="auto">
            <a:xfrm>
              <a:off x="700088" y="304629"/>
              <a:ext cx="3835594" cy="527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Demibold" panose="02020600000000000000" pitchFamily="18" charset="-128"/>
                  <a:ea typeface="游明朝 Demibold" panose="02020600000000000000" pitchFamily="18" charset="-128"/>
                </a:rPr>
                <a:t>各種メールフォーマット</a:t>
              </a:r>
            </a:p>
          </p:txBody>
        </p:sp>
        <p:sp>
          <p:nvSpPr>
            <p:cNvPr id="71700" name="テキスト ボックス 11">
              <a:extLst>
                <a:ext uri="{FF2B5EF4-FFF2-40B4-BE49-F238E27FC236}">
                  <a16:creationId xmlns:a16="http://schemas.microsoft.com/office/drawing/2014/main" id="{D0FF5D24-166A-4440-875D-10D679B8FEA6}"/>
                </a:ext>
              </a:extLst>
            </p:cNvPr>
            <p:cNvSpPr txBox="1">
              <a:spLocks noChangeArrowheads="1"/>
            </p:cNvSpPr>
            <p:nvPr/>
          </p:nvSpPr>
          <p:spPr bwMode="auto">
            <a:xfrm>
              <a:off x="700088" y="660442"/>
              <a:ext cx="9127000" cy="554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以下のフォーマットにてご連絡ください。</a:t>
              </a:r>
            </a:p>
            <a:p>
              <a:pPr eaLnBrk="1" hangingPunct="1">
                <a:lnSpc>
                  <a:spcPct val="130000"/>
                </a:lnSpc>
              </a:pPr>
              <a:endParaRPr lang="ja-JP" altLang="en-US" sz="1200">
                <a:solidFill>
                  <a:srgbClr val="595959"/>
                </a:solidFill>
                <a:latin typeface="游明朝" panose="02020400000000000000" pitchFamily="18" charset="-128"/>
                <a:ea typeface="游明朝" panose="02020400000000000000" pitchFamily="18" charset="-128"/>
              </a:endParaRPr>
            </a:p>
          </p:txBody>
        </p:sp>
      </p:grpSp>
      <p:grpSp>
        <p:nvGrpSpPr>
          <p:cNvPr id="71683" name="グループ化 2">
            <a:extLst>
              <a:ext uri="{FF2B5EF4-FFF2-40B4-BE49-F238E27FC236}">
                <a16:creationId xmlns:a16="http://schemas.microsoft.com/office/drawing/2014/main" id="{C569F6C3-6433-4DAE-88AF-EA8E92F832B1}"/>
              </a:ext>
            </a:extLst>
          </p:cNvPr>
          <p:cNvGrpSpPr>
            <a:grpSpLocks/>
          </p:cNvGrpSpPr>
          <p:nvPr/>
        </p:nvGrpSpPr>
        <p:grpSpPr bwMode="auto">
          <a:xfrm>
            <a:off x="5432425" y="1403350"/>
            <a:ext cx="2211388" cy="4030663"/>
            <a:chOff x="5511800" y="1403350"/>
            <a:chExt cx="2211388" cy="4030663"/>
          </a:xfrm>
        </p:grpSpPr>
        <p:sp>
          <p:nvSpPr>
            <p:cNvPr id="76802" name="Rectangle 4">
              <a:extLst>
                <a:ext uri="{FF2B5EF4-FFF2-40B4-BE49-F238E27FC236}">
                  <a16:creationId xmlns:a16="http://schemas.microsoft.com/office/drawing/2014/main" id="{EDD5FF6B-D620-4AD8-A201-F206FA17BCDA}"/>
                </a:ext>
              </a:extLst>
            </p:cNvPr>
            <p:cNvSpPr>
              <a:spLocks noChangeArrowheads="1"/>
            </p:cNvSpPr>
            <p:nvPr/>
          </p:nvSpPr>
          <p:spPr bwMode="auto">
            <a:xfrm>
              <a:off x="5548313" y="1758950"/>
              <a:ext cx="2076450" cy="3414713"/>
            </a:xfrm>
            <a:prstGeom prst="rect">
              <a:avLst/>
            </a:prstGeom>
            <a:solidFill>
              <a:schemeClr val="bg1"/>
            </a:solidFill>
            <a:ln w="3175">
              <a:noFill/>
              <a:miter lim="800000"/>
              <a:headEnd/>
              <a:tailEnd/>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TO</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当社営業担当者</a:t>
              </a:r>
              <a:b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b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CC</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order@tokyo-prime.jp</a:t>
              </a: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件名：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申込</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広告主</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告知内容</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Tokyo Prime</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お申込案件</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・代理店名：</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・広告主名：</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・告知内容（サービス名）：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URL(</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出稿予定</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URL</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全て</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・掲載期間：</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・メニュー名：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・保証形態：</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・課金形態：</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・表示単価：</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・申込金額（グロス・税別）：</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・申込金額（ネット・税別）：</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備考：</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p:txBody>
        </p:sp>
        <p:sp>
          <p:nvSpPr>
            <p:cNvPr id="76804" name="Text Box 7">
              <a:extLst>
                <a:ext uri="{FF2B5EF4-FFF2-40B4-BE49-F238E27FC236}">
                  <a16:creationId xmlns:a16="http://schemas.microsoft.com/office/drawing/2014/main" id="{44593D5D-5593-49AF-B509-63AA891230D7}"/>
                </a:ext>
              </a:extLst>
            </p:cNvPr>
            <p:cNvSpPr txBox="1">
              <a:spLocks noChangeArrowheads="1"/>
            </p:cNvSpPr>
            <p:nvPr/>
          </p:nvSpPr>
          <p:spPr bwMode="auto">
            <a:xfrm>
              <a:off x="5511800" y="5230813"/>
              <a:ext cx="2211388" cy="203200"/>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締切</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掲載開始</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営業日前</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17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時まで</a:t>
              </a:r>
            </a:p>
          </p:txBody>
        </p:sp>
        <p:sp>
          <p:nvSpPr>
            <p:cNvPr id="76806" name="Text Box 7">
              <a:extLst>
                <a:ext uri="{FF2B5EF4-FFF2-40B4-BE49-F238E27FC236}">
                  <a16:creationId xmlns:a16="http://schemas.microsoft.com/office/drawing/2014/main" id="{4AD536F0-FB86-42EB-B201-E73BA17F5C67}"/>
                </a:ext>
              </a:extLst>
            </p:cNvPr>
            <p:cNvSpPr txBox="1">
              <a:spLocks noChangeArrowheads="1"/>
            </p:cNvSpPr>
            <p:nvPr/>
          </p:nvSpPr>
          <p:spPr bwMode="auto">
            <a:xfrm>
              <a:off x="5519738" y="1403350"/>
              <a:ext cx="1284287" cy="341313"/>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a:solidFill>
                    <a:schemeClr val="tx1">
                      <a:lumMod val="65000"/>
                      <a:lumOff val="35000"/>
                    </a:schemeClr>
                  </a:solidFill>
                  <a:latin typeface="游明朝" panose="02020400000000000000" pitchFamily="18" charset="-128"/>
                  <a:ea typeface="游明朝" panose="02020400000000000000" pitchFamily="18" charset="-128"/>
                </a:rPr>
                <a:t>申込</a:t>
              </a:r>
            </a:p>
          </p:txBody>
        </p:sp>
      </p:grpSp>
      <p:grpSp>
        <p:nvGrpSpPr>
          <p:cNvPr id="71684" name="グループ化 3">
            <a:extLst>
              <a:ext uri="{FF2B5EF4-FFF2-40B4-BE49-F238E27FC236}">
                <a16:creationId xmlns:a16="http://schemas.microsoft.com/office/drawing/2014/main" id="{1C827DE1-5932-4DAD-9207-E8FB0705FA0F}"/>
              </a:ext>
            </a:extLst>
          </p:cNvPr>
          <p:cNvGrpSpPr>
            <a:grpSpLocks/>
          </p:cNvGrpSpPr>
          <p:nvPr/>
        </p:nvGrpSpPr>
        <p:grpSpPr bwMode="auto">
          <a:xfrm>
            <a:off x="7750175" y="1403350"/>
            <a:ext cx="2101850" cy="4978400"/>
            <a:chOff x="7723188" y="1403350"/>
            <a:chExt cx="2101850" cy="4978400"/>
          </a:xfrm>
        </p:grpSpPr>
        <p:sp>
          <p:nvSpPr>
            <p:cNvPr id="76803" name="Rectangle 8">
              <a:extLst>
                <a:ext uri="{FF2B5EF4-FFF2-40B4-BE49-F238E27FC236}">
                  <a16:creationId xmlns:a16="http://schemas.microsoft.com/office/drawing/2014/main" id="{EACFC6DF-A08A-49A9-A436-68948D473627}"/>
                </a:ext>
              </a:extLst>
            </p:cNvPr>
            <p:cNvSpPr>
              <a:spLocks noChangeArrowheads="1"/>
            </p:cNvSpPr>
            <p:nvPr/>
          </p:nvSpPr>
          <p:spPr bwMode="auto">
            <a:xfrm>
              <a:off x="7748588" y="1758950"/>
              <a:ext cx="2076450" cy="4343400"/>
            </a:xfrm>
            <a:prstGeom prst="rect">
              <a:avLst/>
            </a:prstGeom>
            <a:solidFill>
              <a:schemeClr val="bg1"/>
            </a:solidFill>
            <a:ln w="3175">
              <a:noFill/>
              <a:miter lim="800000"/>
              <a:headEnd/>
              <a:tailEnd/>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TO</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：当社営業担当者</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CC</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material@tokyo-prime.jp</a:t>
              </a: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件名：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入稿</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広告主</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告知内容</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Tokyo Prime</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入稿案件</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・代理店名：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・広告主名：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・告知内容（サービス名）：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・掲載期間：</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・メニュー名：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・備考：</a:t>
              </a:r>
              <a:b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b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入稿内容</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・入稿本数：</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・メイン動画：</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・詳細ボタンの有無：（有・無）</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・ボタンタップ後の挙動：（自動生成二次元バーコード表示・詳細説明画像表示）</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r>
                <a:rPr lang="zh-TW" altLang="en-US" sz="700">
                  <a:solidFill>
                    <a:schemeClr val="tx1">
                      <a:lumMod val="65000"/>
                      <a:lumOff val="35000"/>
                    </a:schemeClr>
                  </a:solidFill>
                  <a:latin typeface="游明朝" panose="02020400000000000000" pitchFamily="18" charset="-128"/>
                  <a:ea typeface="游明朝" panose="02020400000000000000" pitchFamily="18" charset="-128"/>
                </a:rPr>
                <a:t>詳細説明画像</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・二次元バーコード用テキスト・</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URL</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・エンドキャップの有無：（有・無）</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・エンドキャップ画像：</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・備考：</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p:txBody>
        </p:sp>
        <p:sp>
          <p:nvSpPr>
            <p:cNvPr id="76805" name="Text Box 7">
              <a:extLst>
                <a:ext uri="{FF2B5EF4-FFF2-40B4-BE49-F238E27FC236}">
                  <a16:creationId xmlns:a16="http://schemas.microsoft.com/office/drawing/2014/main" id="{4E5801EB-5ED7-494E-AA6F-C5B9CC50931A}"/>
                </a:ext>
              </a:extLst>
            </p:cNvPr>
            <p:cNvSpPr txBox="1">
              <a:spLocks noChangeArrowheads="1"/>
            </p:cNvSpPr>
            <p:nvPr/>
          </p:nvSpPr>
          <p:spPr bwMode="auto">
            <a:xfrm>
              <a:off x="7723188" y="6159500"/>
              <a:ext cx="2079625" cy="222250"/>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締切</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掲載開始</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営業日前 </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時まで</a:t>
              </a:r>
            </a:p>
          </p:txBody>
        </p:sp>
        <p:sp>
          <p:nvSpPr>
            <p:cNvPr id="76807" name="Text Box 7">
              <a:extLst>
                <a:ext uri="{FF2B5EF4-FFF2-40B4-BE49-F238E27FC236}">
                  <a16:creationId xmlns:a16="http://schemas.microsoft.com/office/drawing/2014/main" id="{2B4DB31F-F99D-46B6-BA6C-62FB95E5A305}"/>
                </a:ext>
              </a:extLst>
            </p:cNvPr>
            <p:cNvSpPr txBox="1">
              <a:spLocks noChangeArrowheads="1"/>
            </p:cNvSpPr>
            <p:nvPr/>
          </p:nvSpPr>
          <p:spPr bwMode="auto">
            <a:xfrm>
              <a:off x="7723188" y="1403350"/>
              <a:ext cx="1196975" cy="355600"/>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a:solidFill>
                    <a:schemeClr val="tx1">
                      <a:lumMod val="65000"/>
                      <a:lumOff val="35000"/>
                    </a:schemeClr>
                  </a:solidFill>
                  <a:latin typeface="游明朝" panose="02020400000000000000" pitchFamily="18" charset="-128"/>
                  <a:ea typeface="游明朝" panose="02020400000000000000" pitchFamily="18" charset="-128"/>
                </a:rPr>
                <a:t>入稿</a:t>
              </a:r>
            </a:p>
          </p:txBody>
        </p:sp>
      </p:grpSp>
      <p:grpSp>
        <p:nvGrpSpPr>
          <p:cNvPr id="71685" name="グループ化 1">
            <a:extLst>
              <a:ext uri="{FF2B5EF4-FFF2-40B4-BE49-F238E27FC236}">
                <a16:creationId xmlns:a16="http://schemas.microsoft.com/office/drawing/2014/main" id="{D75FA158-A383-46A6-B4D0-6FCF3E71909A}"/>
              </a:ext>
            </a:extLst>
          </p:cNvPr>
          <p:cNvGrpSpPr>
            <a:grpSpLocks/>
          </p:cNvGrpSpPr>
          <p:nvPr/>
        </p:nvGrpSpPr>
        <p:grpSpPr bwMode="auto">
          <a:xfrm>
            <a:off x="3079750" y="1403350"/>
            <a:ext cx="2155825" cy="4232275"/>
            <a:chOff x="3024188" y="1403350"/>
            <a:chExt cx="2155825" cy="4232275"/>
          </a:xfrm>
        </p:grpSpPr>
        <p:sp>
          <p:nvSpPr>
            <p:cNvPr id="76808" name="Rectangle 4">
              <a:extLst>
                <a:ext uri="{FF2B5EF4-FFF2-40B4-BE49-F238E27FC236}">
                  <a16:creationId xmlns:a16="http://schemas.microsoft.com/office/drawing/2014/main" id="{B6111221-8F64-4B96-B9D7-676E6C189917}"/>
                </a:ext>
              </a:extLst>
            </p:cNvPr>
            <p:cNvSpPr>
              <a:spLocks noChangeArrowheads="1"/>
            </p:cNvSpPr>
            <p:nvPr/>
          </p:nvSpPr>
          <p:spPr bwMode="auto">
            <a:xfrm>
              <a:off x="3103563" y="1758950"/>
              <a:ext cx="2076450" cy="3414713"/>
            </a:xfrm>
            <a:prstGeom prst="rect">
              <a:avLst/>
            </a:prstGeom>
            <a:solidFill>
              <a:schemeClr val="bg1"/>
            </a:solidFill>
            <a:ln w="3175">
              <a:noFill/>
              <a:miter lim="800000"/>
              <a:headEnd/>
              <a:tailEnd/>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TO</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：当社営業担当者</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CC</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pre-order@tokyo-prime.jp</a:t>
              </a: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件名：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仮押</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広告主</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告知内容</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Tokyo Prime</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仮押案件</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・代理店名：</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・広告主名：</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・告知内容（サービス名）：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URL(</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出稿予定</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URL</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全て</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・掲載期間：</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・メニュー名：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・保証形態：</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・課金形態：</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・表示単価：</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・申込金額（グロス・税別）：</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・申込金額（ネット・税別）：</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備考：</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p:txBody>
        </p:sp>
        <p:sp>
          <p:nvSpPr>
            <p:cNvPr id="76809" name="Text Box 7">
              <a:extLst>
                <a:ext uri="{FF2B5EF4-FFF2-40B4-BE49-F238E27FC236}">
                  <a16:creationId xmlns:a16="http://schemas.microsoft.com/office/drawing/2014/main" id="{ABF8AA53-BC72-40C2-92F3-A716DF947E8A}"/>
                </a:ext>
              </a:extLst>
            </p:cNvPr>
            <p:cNvSpPr txBox="1">
              <a:spLocks noChangeArrowheads="1"/>
            </p:cNvSpPr>
            <p:nvPr/>
          </p:nvSpPr>
          <p:spPr bwMode="auto">
            <a:xfrm>
              <a:off x="3068638" y="1403350"/>
              <a:ext cx="1284288" cy="504825"/>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a:solidFill>
                    <a:schemeClr val="tx1">
                      <a:lumMod val="65000"/>
                      <a:lumOff val="35000"/>
                    </a:schemeClr>
                  </a:solidFill>
                  <a:latin typeface="游明朝" panose="02020400000000000000" pitchFamily="18" charset="-128"/>
                  <a:ea typeface="游明朝" panose="02020400000000000000" pitchFamily="18" charset="-128"/>
                </a:rPr>
                <a:t>仮押え</a:t>
              </a:r>
            </a:p>
          </p:txBody>
        </p:sp>
        <p:sp>
          <p:nvSpPr>
            <p:cNvPr id="76810" name="Text Box 7">
              <a:extLst>
                <a:ext uri="{FF2B5EF4-FFF2-40B4-BE49-F238E27FC236}">
                  <a16:creationId xmlns:a16="http://schemas.microsoft.com/office/drawing/2014/main" id="{0C74396A-1773-4F2A-A178-5EAF142B6B85}"/>
                </a:ext>
              </a:extLst>
            </p:cNvPr>
            <p:cNvSpPr txBox="1">
              <a:spLocks noChangeArrowheads="1"/>
            </p:cNvSpPr>
            <p:nvPr/>
          </p:nvSpPr>
          <p:spPr bwMode="auto">
            <a:xfrm>
              <a:off x="3024188" y="5230813"/>
              <a:ext cx="1998663" cy="404812"/>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有効期間</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メール送信日を含む</a:t>
              </a:r>
              <a:b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b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5</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営業日後 </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時まで</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p:txBody>
        </p:sp>
      </p:grpSp>
      <p:grpSp>
        <p:nvGrpSpPr>
          <p:cNvPr id="71686" name="グループ化 4">
            <a:extLst>
              <a:ext uri="{FF2B5EF4-FFF2-40B4-BE49-F238E27FC236}">
                <a16:creationId xmlns:a16="http://schemas.microsoft.com/office/drawing/2014/main" id="{F64E35D7-3E7F-410F-B694-0891B08020FC}"/>
              </a:ext>
            </a:extLst>
          </p:cNvPr>
          <p:cNvGrpSpPr>
            <a:grpSpLocks/>
          </p:cNvGrpSpPr>
          <p:nvPr/>
        </p:nvGrpSpPr>
        <p:grpSpPr bwMode="auto">
          <a:xfrm>
            <a:off x="777875" y="1416050"/>
            <a:ext cx="2159000" cy="4686300"/>
            <a:chOff x="741363" y="1416050"/>
            <a:chExt cx="2159000" cy="4686300"/>
          </a:xfrm>
        </p:grpSpPr>
        <p:sp>
          <p:nvSpPr>
            <p:cNvPr id="76811" name="Rectangle 4">
              <a:extLst>
                <a:ext uri="{FF2B5EF4-FFF2-40B4-BE49-F238E27FC236}">
                  <a16:creationId xmlns:a16="http://schemas.microsoft.com/office/drawing/2014/main" id="{B54181BC-C67C-40FF-A35C-8270BB412A32}"/>
                </a:ext>
              </a:extLst>
            </p:cNvPr>
            <p:cNvSpPr>
              <a:spLocks noChangeArrowheads="1"/>
            </p:cNvSpPr>
            <p:nvPr/>
          </p:nvSpPr>
          <p:spPr bwMode="auto">
            <a:xfrm>
              <a:off x="823913" y="1771650"/>
              <a:ext cx="2076450" cy="3414713"/>
            </a:xfrm>
            <a:prstGeom prst="rect">
              <a:avLst/>
            </a:prstGeom>
            <a:solidFill>
              <a:schemeClr val="bg1"/>
            </a:solidFill>
            <a:ln w="3175">
              <a:noFill/>
              <a:miter lim="800000"/>
              <a:headEnd/>
              <a:tailEnd/>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TO</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：当社営業担当者</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CC</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check@tokyo-prime.jp</a:t>
              </a: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件名：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考査</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広告主</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告知内容</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Tokyo Prime</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考査依頼案件</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・代理店名：</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・広告主名：</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・告知内容（サービス名）：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URL(</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出稿予定</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URL</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全て</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・掲載予定クリエイティブ：</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備考：</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p:txBody>
        </p:sp>
        <p:sp>
          <p:nvSpPr>
            <p:cNvPr id="76812" name="Text Box 7">
              <a:extLst>
                <a:ext uri="{FF2B5EF4-FFF2-40B4-BE49-F238E27FC236}">
                  <a16:creationId xmlns:a16="http://schemas.microsoft.com/office/drawing/2014/main" id="{734AEA7D-ED1C-471B-BCB6-F6DD0E098999}"/>
                </a:ext>
              </a:extLst>
            </p:cNvPr>
            <p:cNvSpPr txBox="1">
              <a:spLocks noChangeArrowheads="1"/>
            </p:cNvSpPr>
            <p:nvPr/>
          </p:nvSpPr>
          <p:spPr bwMode="auto">
            <a:xfrm>
              <a:off x="787401" y="1416050"/>
              <a:ext cx="1285875" cy="504825"/>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a:solidFill>
                    <a:schemeClr val="tx1">
                      <a:lumMod val="65000"/>
                      <a:lumOff val="35000"/>
                    </a:schemeClr>
                  </a:solidFill>
                  <a:latin typeface="游明朝" panose="02020400000000000000" pitchFamily="18" charset="-128"/>
                  <a:ea typeface="游明朝" panose="02020400000000000000" pitchFamily="18" charset="-128"/>
                </a:rPr>
                <a:t>考査</a:t>
              </a:r>
            </a:p>
          </p:txBody>
        </p:sp>
        <p:sp>
          <p:nvSpPr>
            <p:cNvPr id="76813" name="Text Box 7">
              <a:extLst>
                <a:ext uri="{FF2B5EF4-FFF2-40B4-BE49-F238E27FC236}">
                  <a16:creationId xmlns:a16="http://schemas.microsoft.com/office/drawing/2014/main" id="{4F79CA47-043D-4DF4-8561-4730AEA2DC17}"/>
                </a:ext>
              </a:extLst>
            </p:cNvPr>
            <p:cNvSpPr txBox="1">
              <a:spLocks noChangeArrowheads="1"/>
            </p:cNvSpPr>
            <p:nvPr/>
          </p:nvSpPr>
          <p:spPr bwMode="auto">
            <a:xfrm>
              <a:off x="741363" y="5243513"/>
              <a:ext cx="2076450" cy="858837"/>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締切：入稿期日の</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営業日前まで</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spcBef>
                  <a:spcPct val="50000"/>
                </a:spcBef>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ただし、初回お申込みの広告主様は、</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考査完了後の仮押、申込受領となります</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spcBef>
                  <a:spcPct val="50000"/>
                </a:spcBef>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考査は余裕をもってご依頼ください</a:t>
              </a:r>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図 2" descr="車, ミラー, 車のミラー, 眺め が含まれている画像&#10;&#10;自動的に生成された説明">
            <a:extLst>
              <a:ext uri="{FF2B5EF4-FFF2-40B4-BE49-F238E27FC236}">
                <a16:creationId xmlns:a16="http://schemas.microsoft.com/office/drawing/2014/main" id="{F8879EDB-D1BD-45DD-B5C2-A36A18554B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10691813" cy="605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タイトル 10">
            <a:extLst>
              <a:ext uri="{FF2B5EF4-FFF2-40B4-BE49-F238E27FC236}">
                <a16:creationId xmlns:a16="http://schemas.microsoft.com/office/drawing/2014/main" id="{93D04747-6D99-45DB-B460-3ACA033EEC28}"/>
              </a:ext>
            </a:extLst>
          </p:cNvPr>
          <p:cNvSpPr>
            <a:spLocks noGrp="1" noChangeArrowheads="1"/>
          </p:cNvSpPr>
          <p:nvPr>
            <p:ph type="title"/>
          </p:nvPr>
        </p:nvSpPr>
        <p:spPr bwMode="auto">
          <a:xfrm>
            <a:off x="3971925" y="6611938"/>
            <a:ext cx="6486525"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a:latin typeface="游明朝" panose="02020400000000000000" pitchFamily="18" charset="-128"/>
                <a:ea typeface="游明朝" panose="02020400000000000000" pitchFamily="18" charset="-128"/>
              </a:rPr>
              <a:t>入稿規定／キャンセル規定／注意事項</a:t>
            </a:r>
          </a:p>
        </p:txBody>
      </p:sp>
      <p:grpSp>
        <p:nvGrpSpPr>
          <p:cNvPr id="73732" name="グループ化 3">
            <a:extLst>
              <a:ext uri="{FF2B5EF4-FFF2-40B4-BE49-F238E27FC236}">
                <a16:creationId xmlns:a16="http://schemas.microsoft.com/office/drawing/2014/main" id="{D3AA15B5-088E-4606-B44D-17FF35771A33}"/>
              </a:ext>
            </a:extLst>
          </p:cNvPr>
          <p:cNvGrpSpPr>
            <a:grpSpLocks/>
          </p:cNvGrpSpPr>
          <p:nvPr/>
        </p:nvGrpSpPr>
        <p:grpSpPr bwMode="auto">
          <a:xfrm>
            <a:off x="177800" y="2006600"/>
            <a:ext cx="215900" cy="3451225"/>
            <a:chOff x="122410" y="1831975"/>
            <a:chExt cx="215761" cy="3451227"/>
          </a:xfrm>
        </p:grpSpPr>
        <p:sp>
          <p:nvSpPr>
            <p:cNvPr id="11" name="テキスト ボックス 10">
              <a:extLst>
                <a:ext uri="{FF2B5EF4-FFF2-40B4-BE49-F238E27FC236}">
                  <a16:creationId xmlns:a16="http://schemas.microsoft.com/office/drawing/2014/main" id="{21930229-605B-465B-BFD4-B432FACED73F}"/>
                </a:ext>
              </a:extLst>
            </p:cNvPr>
            <p:cNvSpPr txBox="1"/>
            <p:nvPr/>
          </p:nvSpPr>
          <p:spPr>
            <a:xfrm rot="5400000">
              <a:off x="-423760" y="2378145"/>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chemeClr val="bg1"/>
                  </a:solidFill>
                  <a:latin typeface="Trajan Sans Pro Semibold" panose="020E0502050503020301" pitchFamily="34" charset="0"/>
                </a:rPr>
                <a:t>2020.10-2020.12</a:t>
              </a:r>
              <a:endParaRPr kumimoji="1" lang="ja-JP" altLang="en-US" sz="800" b="1" spc="100" dirty="0">
                <a:solidFill>
                  <a:schemeClr val="bg1"/>
                </a:solidFill>
                <a:latin typeface="Trajan Sans Pro Semibold" panose="020E0502050503020301" pitchFamily="34" charset="0"/>
              </a:endParaRPr>
            </a:p>
          </p:txBody>
        </p:sp>
        <p:sp>
          <p:nvSpPr>
            <p:cNvPr id="12" name="テキスト ボックス 11">
              <a:extLst>
                <a:ext uri="{FF2B5EF4-FFF2-40B4-BE49-F238E27FC236}">
                  <a16:creationId xmlns:a16="http://schemas.microsoft.com/office/drawing/2014/main" id="{39CA9BDD-9E0D-45F5-9A5A-49B4CF0E7F23}"/>
                </a:ext>
              </a:extLst>
            </p:cNvPr>
            <p:cNvSpPr txBox="1"/>
            <p:nvPr/>
          </p:nvSpPr>
          <p:spPr>
            <a:xfrm rot="5400000">
              <a:off x="-423760" y="35687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chemeClr val="bg1"/>
                  </a:solidFill>
                  <a:latin typeface="Trajan Sans Pro Semibold" panose="020E0502050503020301" pitchFamily="34" charset="0"/>
                </a:rPr>
                <a:t>TOKYO PRIME</a:t>
              </a:r>
              <a:endParaRPr kumimoji="1" lang="ja-JP" altLang="en-US" sz="800" b="1" spc="100">
                <a:solidFill>
                  <a:schemeClr val="bg1"/>
                </a:solidFill>
                <a:latin typeface="Trajan Sans Pro Semibold" panose="020E0502050503020301" pitchFamily="34" charset="0"/>
              </a:endParaRPr>
            </a:p>
          </p:txBody>
        </p:sp>
        <p:sp>
          <p:nvSpPr>
            <p:cNvPr id="13" name="テキスト ボックス 12">
              <a:extLst>
                <a:ext uri="{FF2B5EF4-FFF2-40B4-BE49-F238E27FC236}">
                  <a16:creationId xmlns:a16="http://schemas.microsoft.com/office/drawing/2014/main" id="{D86466F0-7BF1-4C0C-AF2A-253F7022706D}"/>
                </a:ext>
              </a:extLst>
            </p:cNvPr>
            <p:cNvSpPr txBox="1"/>
            <p:nvPr/>
          </p:nvSpPr>
          <p:spPr>
            <a:xfrm rot="5400000">
              <a:off x="-423760" y="45212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chemeClr val="bg1"/>
                  </a:solidFill>
                  <a:latin typeface="Trajan Sans Pro Semibold" panose="020E0502050503020301" pitchFamily="34" charset="0"/>
                </a:rPr>
                <a:t>IRIS INC.</a:t>
              </a:r>
              <a:endParaRPr kumimoji="1" lang="ja-JP" altLang="en-US" sz="800" b="1" spc="100">
                <a:solidFill>
                  <a:schemeClr val="bg1"/>
                </a:solidFill>
                <a:latin typeface="Trajan Sans Pro Semibold" panose="020E0502050503020301" pitchFamily="34" charset="0"/>
              </a:endParaRPr>
            </a:p>
          </p:txBody>
        </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14">
            <a:extLst>
              <a:ext uri="{FF2B5EF4-FFF2-40B4-BE49-F238E27FC236}">
                <a16:creationId xmlns:a16="http://schemas.microsoft.com/office/drawing/2014/main" id="{128B5484-E9E4-421F-8481-75FEF32880A4}"/>
              </a:ext>
            </a:extLst>
          </p:cNvPr>
          <p:cNvGraphicFramePr>
            <a:graphicFrameLocks noGrp="1"/>
          </p:cNvGraphicFramePr>
          <p:nvPr/>
        </p:nvGraphicFramePr>
        <p:xfrm>
          <a:off x="557213" y="827088"/>
          <a:ext cx="9577387" cy="5897562"/>
        </p:xfrm>
        <a:graphic>
          <a:graphicData uri="http://schemas.openxmlformats.org/drawingml/2006/table">
            <a:tbl>
              <a:tblPr/>
              <a:tblGrid>
                <a:gridCol w="1899478">
                  <a:extLst>
                    <a:ext uri="{9D8B030D-6E8A-4147-A177-3AD203B41FA5}">
                      <a16:colId xmlns:a16="http://schemas.microsoft.com/office/drawing/2014/main" val="20000"/>
                    </a:ext>
                  </a:extLst>
                </a:gridCol>
                <a:gridCol w="2161029">
                  <a:extLst>
                    <a:ext uri="{9D8B030D-6E8A-4147-A177-3AD203B41FA5}">
                      <a16:colId xmlns:a16="http://schemas.microsoft.com/office/drawing/2014/main" val="20001"/>
                    </a:ext>
                  </a:extLst>
                </a:gridCol>
                <a:gridCol w="2015363">
                  <a:extLst>
                    <a:ext uri="{9D8B030D-6E8A-4147-A177-3AD203B41FA5}">
                      <a16:colId xmlns:a16="http://schemas.microsoft.com/office/drawing/2014/main" val="20002"/>
                    </a:ext>
                  </a:extLst>
                </a:gridCol>
                <a:gridCol w="1411805">
                  <a:extLst>
                    <a:ext uri="{9D8B030D-6E8A-4147-A177-3AD203B41FA5}">
                      <a16:colId xmlns:a16="http://schemas.microsoft.com/office/drawing/2014/main" val="20003"/>
                    </a:ext>
                  </a:extLst>
                </a:gridCol>
                <a:gridCol w="774588">
                  <a:extLst>
                    <a:ext uri="{9D8B030D-6E8A-4147-A177-3AD203B41FA5}">
                      <a16:colId xmlns:a16="http://schemas.microsoft.com/office/drawing/2014/main" val="20004"/>
                    </a:ext>
                  </a:extLst>
                </a:gridCol>
                <a:gridCol w="1315124">
                  <a:extLst>
                    <a:ext uri="{9D8B030D-6E8A-4147-A177-3AD203B41FA5}">
                      <a16:colId xmlns:a16="http://schemas.microsoft.com/office/drawing/2014/main" val="20005"/>
                    </a:ext>
                  </a:extLst>
                </a:gridCol>
              </a:tblGrid>
              <a:tr h="285774">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900" b="1"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メニュー名</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Premium Video Ads</a:t>
                      </a:r>
                      <a:endPar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Collaboration Video Ads</a:t>
                      </a:r>
                      <a:endPar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Standard Video Ads</a:t>
                      </a:r>
                      <a:endPar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Area Ads</a:t>
                      </a:r>
                      <a:endPar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Branded Contents</a:t>
                      </a:r>
                      <a:endPar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extLst>
                  <a:ext uri="{0D108BD9-81ED-4DB2-BD59-A6C34878D82A}">
                    <a16:rowId xmlns:a16="http://schemas.microsoft.com/office/drawing/2014/main" val="10000"/>
                  </a:ext>
                </a:extLst>
              </a:tr>
              <a:tr h="149691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必須</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メイン動画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規定外の場合は</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弊社で調整する場合が</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ございます</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mp4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1080p </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長さ</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60</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秒</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1GB</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映像コーデック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H.264</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音声コーデック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AAC LC</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平均ラウドネス値</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-24.0LKFS±1 </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フレームレート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29.97FPS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または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30FPS</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最大ビットレート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4Mbps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以上推奨</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mp4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1080p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(W:1920 x H:1080)</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長さ</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秒</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100MB</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映像コーデック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H.264</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音声コーデック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AAC LC</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平均ラウドネス値</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-24.0LKFS±1 </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フレームレート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29.97FPS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または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30FPS</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最大ビットレート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4Mbps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以上推奨</a:t>
                      </a:r>
                      <a:endParaRPr kumimoji="1" lang="ja-JP" altLang="en-US" sz="2400">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lnT w="9525" cap="flat" cmpd="sng" algn="ctr">
                      <a:solidFill>
                        <a:schemeClr val="bg2"/>
                      </a:solidFill>
                      <a:prstDash val="solid"/>
                      <a:round/>
                      <a:headEnd type="none" w="med" len="med"/>
                      <a:tailEnd type="none" w="med" len="med"/>
                    </a:lnT>
                  </a:tcPr>
                </a:tc>
                <a:tc gridSpan="2">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1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Branded Contents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は動画の代わりに</a:t>
                      </a: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静止画を入稿することも可能</a:t>
                      </a: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規定は以下の通り</a:t>
                      </a: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png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1080p (W:1920 x H:1080)</a:t>
                      </a: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lnT w="9525" cap="flat" cmpd="sng" algn="ctr">
                      <a:solidFill>
                        <a:schemeClr val="bg2"/>
                      </a:solidFill>
                      <a:prstDash val="solid"/>
                      <a:round/>
                      <a:headEnd type="none" w="med" len="med"/>
                      <a:tailEnd type="none" w="med" len="med"/>
                    </a:lnT>
                  </a:tcPr>
                </a:tc>
                <a:extLst>
                  <a:ext uri="{0D108BD9-81ED-4DB2-BD59-A6C34878D82A}">
                    <a16:rowId xmlns:a16="http://schemas.microsoft.com/office/drawing/2014/main" val="10001"/>
                  </a:ext>
                </a:extLst>
              </a:tr>
              <a:tr h="71629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任意①</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広告主名</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サービス名</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「詳しくはこちら」ボタンタップ時の挙動が二次元バーコード生成の場合に表示するテキスト</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40</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文字（全角半角問わず）</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改行位置は指定可能、改行は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文字とカウント</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表示は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2</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行まで。</a:t>
                      </a: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lnT w="19050" cap="flat" cmpd="sng" algn="ctr">
                      <a:solidFill>
                        <a:schemeClr val="bg1"/>
                      </a:solidFill>
                      <a:prstDash val="solid"/>
                      <a:round/>
                      <a:headEnd type="none" w="med" len="med"/>
                      <a:tailEnd type="none" w="med" len="med"/>
                    </a:lnT>
                  </a:tcPr>
                </a:tc>
                <a:tc hMerge="1">
                  <a:txBody>
                    <a:bodyPr/>
                    <a:lstStyle/>
                    <a:p>
                      <a:endParaRPr kumimoji="1" lang="ja-JP" altLang="en-US"/>
                    </a:p>
                  </a:txBody>
                  <a:tcPr>
                    <a:lnL w="12700" cmpd="sng">
                      <a:noFill/>
                      <a:prstDash val="solid"/>
                    </a:lnL>
                  </a:tcPr>
                </a:tc>
                <a:tc hMerge="1">
                  <a:txBody>
                    <a:bodyPr/>
                    <a:lstStyle/>
                    <a:p>
                      <a:endParaRPr kumimoji="1" lang="ja-JP" altLang="en-US"/>
                    </a:p>
                  </a:txBody>
                  <a:tcPr>
                    <a:lnT w="9525" cap="flat" cmpd="sng" algn="ctr">
                      <a:solidFill>
                        <a:schemeClr val="bg2"/>
                      </a:solidFill>
                      <a:prstDash val="solid"/>
                      <a:round/>
                      <a:headEnd type="none" w="med" len="med"/>
                      <a:tailEnd type="none" w="med" len="med"/>
                    </a:lnT>
                  </a:tcPr>
                </a:tc>
                <a:tc hMerge="1">
                  <a:txBody>
                    <a:bodyPr/>
                    <a:lstStyle/>
                    <a:p>
                      <a:endParaRPr kumimoji="1" lang="ja-JP" altLang="en-US"/>
                    </a:p>
                  </a:txBody>
                  <a:tcPr>
                    <a:lnL w="12700" cmpd="sng">
                      <a:noFill/>
                      <a:prstDash val="solid"/>
                    </a:lnL>
                  </a:tcPr>
                </a:tc>
                <a:extLst>
                  <a:ext uri="{0D108BD9-81ED-4DB2-BD59-A6C34878D82A}">
                    <a16:rowId xmlns:a16="http://schemas.microsoft.com/office/drawing/2014/main" val="10002"/>
                  </a:ext>
                </a:extLst>
              </a:tr>
              <a:tr h="640090">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zh-TW"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②</a:t>
                      </a: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二次元バーコード用</a:t>
                      </a:r>
                      <a:endPar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zh-TW"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詳細</a:t>
                      </a: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URL</a:t>
                      </a: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「詳しくはこちら」ボタンタップ時の挙動が二次元バーコード生成の場合、読み取り後の遷移先となる</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URL</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1024</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文字。</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HTTPS (SSL)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推奨</a:t>
                      </a: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extLst>
                  <a:ext uri="{0D108BD9-81ED-4DB2-BD59-A6C34878D82A}">
                    <a16:rowId xmlns:a16="http://schemas.microsoft.com/office/drawing/2014/main" val="10003"/>
                  </a:ext>
                </a:extLst>
              </a:tr>
              <a:tr h="71629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任意③</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エンドキャップ画像</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 </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動画再生終了後、</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+5</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秒間の静止画を表示させる場合の画像</a:t>
                      </a: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png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1080p (W:1920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hMerge="1">
                  <a:txBody>
                    <a:bodyPr/>
                    <a:lstStyle/>
                    <a:p>
                      <a:endParaRPr kumimoji="1" lang="ja-JP" altLang="en-US"/>
                    </a:p>
                  </a:txBody>
                  <a:tcPr>
                    <a:lnL w="9525" cap="flat" cmpd="sng" algn="ctr">
                      <a:solidFill>
                        <a:schemeClr val="bg2"/>
                      </a:solidFill>
                      <a:prstDash val="solid"/>
                      <a:round/>
                      <a:headEnd type="none" w="med" len="med"/>
                      <a:tailEnd type="none" w="med" len="med"/>
                    </a:lnL>
                  </a:tcPr>
                </a:tc>
                <a:tc hMerge="1">
                  <a:txBody>
                    <a:bodyPr/>
                    <a:lstStyle/>
                    <a:p>
                      <a:endParaRPr kumimoji="1" lang="ja-JP" altLang="en-US"/>
                    </a:p>
                  </a:txBody>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入稿不可</a:t>
                      </a: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4"/>
                  </a:ext>
                </a:extLst>
              </a:tr>
              <a:tr h="71629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任意④</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詳細説明画像</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①、②と同時選択不可</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「詳しくはこちら」ボタンタップ時に挙動が二次元バーコード生成ではなく、入稿された静止画を表示させる場合の画像</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png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1080p (W:1920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hMerge="1">
                  <a:txBody>
                    <a:bodyPr/>
                    <a:lstStyle/>
                    <a:p>
                      <a:endParaRPr kumimoji="1" lang="ja-JP" altLang="en-US"/>
                    </a:p>
                  </a:txBody>
                  <a:tcPr>
                    <a:lnL w="9525" cap="flat" cmpd="sng" algn="ctr">
                      <a:solidFill>
                        <a:schemeClr val="bg2"/>
                      </a:solidFill>
                      <a:prstDash val="solid"/>
                      <a:round/>
                      <a:headEnd type="none" w="med" len="med"/>
                      <a:tailEnd type="none" w="med" len="med"/>
                    </a:lnL>
                  </a:tcPr>
                </a:tc>
                <a:tc hMerge="1">
                  <a:txBody>
                    <a:bodyPr/>
                    <a:lstStyle/>
                    <a:p>
                      <a:endParaRPr kumimoji="1" lang="ja-JP" altLang="en-US"/>
                    </a:p>
                  </a:txBody>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入稿不可</a:t>
                      </a: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5"/>
                  </a:ext>
                </a:extLst>
              </a:tr>
              <a:tr h="132591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任意⑤</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Branded Contents </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と</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動画広告をセットで掲載する場合の動画、もしくは静止画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 Collaboration Video Ads </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のみ</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113766"/>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入稿不可</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Collaboration Video Ads </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は </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Branded Contents </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と動画広告をセットで掲載することが可能</a:t>
                      </a: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セットで入稿する </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Branded Contents </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 動画、</a:t>
                      </a: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静止画の入稿規定は</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Branded Contents </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の入稿</a:t>
                      </a: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規定に準拠</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gridSpan="3">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入稿不可</a:t>
                      </a: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tcPr>
                </a:tc>
                <a:tc hMerge="1">
                  <a:txBody>
                    <a:bodyPr/>
                    <a:lstStyle/>
                    <a:p>
                      <a:endParaRPr kumimoji="1" lang="ja-JP" altLang="en-US"/>
                    </a:p>
                  </a:txBody>
                  <a:tcPr>
                    <a:lnL w="12700" cmpd="sng">
                      <a:noFill/>
                      <a:prstDash val="solid"/>
                    </a:lnL>
                    <a:lnT w="9525" cap="flat" cmpd="sng" algn="ctr">
                      <a:solidFill>
                        <a:schemeClr val="bg2"/>
                      </a:solidFill>
                      <a:prstDash val="solid"/>
                      <a:round/>
                      <a:headEnd type="none" w="med" len="med"/>
                      <a:tailEnd type="none" w="med" len="med"/>
                    </a:lnT>
                  </a:tcPr>
                </a:tc>
                <a:extLst>
                  <a:ext uri="{0D108BD9-81ED-4DB2-BD59-A6C34878D82A}">
                    <a16:rowId xmlns:a16="http://schemas.microsoft.com/office/drawing/2014/main" val="10006"/>
                  </a:ext>
                </a:extLst>
              </a:tr>
            </a:tbl>
          </a:graphicData>
        </a:graphic>
      </p:graphicFrame>
      <p:sp>
        <p:nvSpPr>
          <p:cNvPr id="75817" name="テキスト プレースホルダー 2">
            <a:extLst>
              <a:ext uri="{FF2B5EF4-FFF2-40B4-BE49-F238E27FC236}">
                <a16:creationId xmlns:a16="http://schemas.microsoft.com/office/drawing/2014/main" id="{568CA671-C21F-4042-B8D8-3CF0BA83CDC6}"/>
              </a:ext>
            </a:extLst>
          </p:cNvPr>
          <p:cNvSpPr txBox="1">
            <a:spLocks noChangeArrowheads="1"/>
          </p:cNvSpPr>
          <p:nvPr/>
        </p:nvSpPr>
        <p:spPr bwMode="auto">
          <a:xfrm>
            <a:off x="-31750" y="398463"/>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入稿素材／規定</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テキスト プレースホルダー 2">
            <a:extLst>
              <a:ext uri="{FF2B5EF4-FFF2-40B4-BE49-F238E27FC236}">
                <a16:creationId xmlns:a16="http://schemas.microsoft.com/office/drawing/2014/main" id="{30F03C3E-1CD3-4001-8371-3B89C7F89833}"/>
              </a:ext>
            </a:extLst>
          </p:cNvPr>
          <p:cNvSpPr txBox="1">
            <a:spLocks noChangeArrowheads="1"/>
          </p:cNvSpPr>
          <p:nvPr/>
        </p:nvSpPr>
        <p:spPr bwMode="auto">
          <a:xfrm>
            <a:off x="-42863" y="407988"/>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キャンセル規定</a:t>
            </a:r>
          </a:p>
        </p:txBody>
      </p:sp>
      <p:sp>
        <p:nvSpPr>
          <p:cNvPr id="76803" name="テキスト ボックス 7">
            <a:extLst>
              <a:ext uri="{FF2B5EF4-FFF2-40B4-BE49-F238E27FC236}">
                <a16:creationId xmlns:a16="http://schemas.microsoft.com/office/drawing/2014/main" id="{50A2DFB3-EF4B-4A00-91AD-E62D8B6D300A}"/>
              </a:ext>
            </a:extLst>
          </p:cNvPr>
          <p:cNvSpPr txBox="1">
            <a:spLocks noChangeArrowheads="1"/>
          </p:cNvSpPr>
          <p:nvPr/>
        </p:nvSpPr>
        <p:spPr bwMode="auto">
          <a:xfrm>
            <a:off x="477838" y="749300"/>
            <a:ext cx="9656762"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契約の成立（申込メール送付）後、広告主様の都合で広告配信を変更する場合、</a:t>
            </a: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広告料金に対して以下の料率で違約金を頂戴します。</a:t>
            </a:r>
          </a:p>
          <a:p>
            <a:pPr eaLnBrk="1" hangingPunct="1">
              <a:lnSpc>
                <a:spcPct val="130000"/>
              </a:lnSpc>
            </a:pPr>
            <a:endParaRPr lang="ja-JP" altLang="en-US"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zh-TW" altLang="en-US" sz="800">
                <a:solidFill>
                  <a:srgbClr val="4D4D4C"/>
                </a:solidFill>
                <a:latin typeface="游明朝" panose="02020400000000000000" pitchFamily="18" charset="-128"/>
                <a:ea typeface="游明朝" panose="02020400000000000000" pitchFamily="18" charset="-128"/>
              </a:rPr>
              <a:t>契約成立</a:t>
            </a:r>
            <a:r>
              <a:rPr lang="ja-JP" altLang="en-US" sz="800">
                <a:solidFill>
                  <a:srgbClr val="4D4D4C"/>
                </a:solidFill>
                <a:latin typeface="游明朝" panose="02020400000000000000" pitchFamily="18" charset="-128"/>
                <a:ea typeface="游明朝" panose="02020400000000000000" pitchFamily="18" charset="-128"/>
              </a:rPr>
              <a:t>（申込メール送付時点）</a:t>
            </a:r>
            <a:r>
              <a:rPr lang="en-US" altLang="zh-TW" sz="800">
                <a:solidFill>
                  <a:srgbClr val="4D4D4C"/>
                </a:solidFill>
                <a:latin typeface="游明朝" panose="02020400000000000000" pitchFamily="18" charset="-128"/>
                <a:ea typeface="游明朝" panose="02020400000000000000" pitchFamily="18" charset="-128"/>
              </a:rPr>
              <a:t>〜</a:t>
            </a:r>
            <a:r>
              <a:rPr lang="zh-TW" altLang="en-US" sz="800">
                <a:solidFill>
                  <a:srgbClr val="4D4D4C"/>
                </a:solidFill>
                <a:latin typeface="游明朝" panose="02020400000000000000" pitchFamily="18" charset="-128"/>
                <a:ea typeface="游明朝" panose="02020400000000000000" pitchFamily="18" charset="-128"/>
              </a:rPr>
              <a:t>配信開始</a:t>
            </a:r>
            <a:r>
              <a:rPr lang="en-US" altLang="zh-TW" sz="800">
                <a:solidFill>
                  <a:srgbClr val="4D4D4C"/>
                </a:solidFill>
                <a:latin typeface="游明朝" panose="02020400000000000000" pitchFamily="18" charset="-128"/>
                <a:ea typeface="游明朝" panose="02020400000000000000" pitchFamily="18" charset="-128"/>
              </a:rPr>
              <a:t>21</a:t>
            </a:r>
            <a:r>
              <a:rPr lang="zh-TW" altLang="en-US" sz="800">
                <a:solidFill>
                  <a:srgbClr val="4D4D4C"/>
                </a:solidFill>
                <a:latin typeface="游明朝" panose="02020400000000000000" pitchFamily="18" charset="-128"/>
                <a:ea typeface="游明朝" panose="02020400000000000000" pitchFamily="18" charset="-128"/>
              </a:rPr>
              <a:t>営業日前</a:t>
            </a:r>
            <a:r>
              <a:rPr lang="ja-JP" altLang="en-US" sz="800">
                <a:solidFill>
                  <a:srgbClr val="4D4D4C"/>
                </a:solidFill>
                <a:latin typeface="游明朝" panose="02020400000000000000" pitchFamily="18" charset="-128"/>
                <a:ea typeface="游明朝" panose="02020400000000000000" pitchFamily="18" charset="-128"/>
              </a:rPr>
              <a:t>：</a:t>
            </a:r>
            <a:r>
              <a:rPr lang="en-US" altLang="ja-JP" sz="800">
                <a:solidFill>
                  <a:srgbClr val="4D4D4C"/>
                </a:solidFill>
                <a:latin typeface="游明朝" panose="02020400000000000000" pitchFamily="18" charset="-128"/>
                <a:ea typeface="游明朝" panose="02020400000000000000" pitchFamily="18" charset="-128"/>
              </a:rPr>
              <a:t>50</a:t>
            </a:r>
            <a:r>
              <a:rPr lang="ja-JP" altLang="en-US" sz="800">
                <a:solidFill>
                  <a:srgbClr val="4D4D4C"/>
                </a:solidFill>
                <a:latin typeface="游明朝" panose="02020400000000000000" pitchFamily="18" charset="-128"/>
                <a:ea typeface="游明朝" panose="02020400000000000000" pitchFamily="18" charset="-128"/>
              </a:rPr>
              <a:t>％</a:t>
            </a:r>
          </a:p>
          <a:p>
            <a:pPr eaLnBrk="1" hangingPunct="1">
              <a:lnSpc>
                <a:spcPct val="130000"/>
              </a:lnSpc>
            </a:pPr>
            <a:r>
              <a:rPr lang="zh-TW" altLang="en-US" sz="800">
                <a:solidFill>
                  <a:srgbClr val="4D4D4C"/>
                </a:solidFill>
                <a:latin typeface="游明朝" panose="02020400000000000000" pitchFamily="18" charset="-128"/>
                <a:ea typeface="游明朝" panose="02020400000000000000" pitchFamily="18" charset="-128"/>
              </a:rPr>
              <a:t>配信開始</a:t>
            </a:r>
            <a:r>
              <a:rPr lang="en-US" altLang="zh-TW" sz="800">
                <a:solidFill>
                  <a:srgbClr val="4D4D4C"/>
                </a:solidFill>
                <a:latin typeface="游明朝" panose="02020400000000000000" pitchFamily="18" charset="-128"/>
                <a:ea typeface="游明朝" panose="02020400000000000000" pitchFamily="18" charset="-128"/>
              </a:rPr>
              <a:t>20</a:t>
            </a:r>
            <a:r>
              <a:rPr lang="zh-TW" altLang="en-US" sz="800">
                <a:solidFill>
                  <a:srgbClr val="4D4D4C"/>
                </a:solidFill>
                <a:latin typeface="游明朝" panose="02020400000000000000" pitchFamily="18" charset="-128"/>
                <a:ea typeface="游明朝" panose="02020400000000000000" pitchFamily="18" charset="-128"/>
              </a:rPr>
              <a:t>営業日前</a:t>
            </a:r>
            <a:r>
              <a:rPr lang="en-US" altLang="zh-TW" sz="800">
                <a:solidFill>
                  <a:srgbClr val="4D4D4C"/>
                </a:solidFill>
                <a:latin typeface="游明朝" panose="02020400000000000000" pitchFamily="18" charset="-128"/>
                <a:ea typeface="游明朝" panose="02020400000000000000" pitchFamily="18" charset="-128"/>
              </a:rPr>
              <a:t>〜11</a:t>
            </a:r>
            <a:r>
              <a:rPr lang="zh-TW" altLang="en-US" sz="800">
                <a:solidFill>
                  <a:srgbClr val="4D4D4C"/>
                </a:solidFill>
                <a:latin typeface="游明朝" panose="02020400000000000000" pitchFamily="18" charset="-128"/>
                <a:ea typeface="游明朝" panose="02020400000000000000" pitchFamily="18" charset="-128"/>
              </a:rPr>
              <a:t>営業日前</a:t>
            </a:r>
            <a:r>
              <a:rPr lang="ja-JP" altLang="en-US" sz="800">
                <a:solidFill>
                  <a:srgbClr val="4D4D4C"/>
                </a:solidFill>
                <a:latin typeface="游明朝" panose="02020400000000000000" pitchFamily="18" charset="-128"/>
                <a:ea typeface="游明朝" panose="02020400000000000000" pitchFamily="18" charset="-128"/>
              </a:rPr>
              <a:t>：</a:t>
            </a:r>
            <a:r>
              <a:rPr lang="en-US" altLang="ja-JP" sz="800">
                <a:solidFill>
                  <a:srgbClr val="4D4D4C"/>
                </a:solidFill>
                <a:latin typeface="游明朝" panose="02020400000000000000" pitchFamily="18" charset="-128"/>
                <a:ea typeface="游明朝" panose="02020400000000000000" pitchFamily="18" charset="-128"/>
              </a:rPr>
              <a:t>80</a:t>
            </a:r>
            <a:r>
              <a:rPr lang="ja-JP" altLang="en-US" sz="800">
                <a:solidFill>
                  <a:srgbClr val="4D4D4C"/>
                </a:solidFill>
                <a:latin typeface="游明朝" panose="02020400000000000000" pitchFamily="18" charset="-128"/>
                <a:ea typeface="游明朝" panose="02020400000000000000" pitchFamily="18" charset="-128"/>
              </a:rPr>
              <a:t>％</a:t>
            </a: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配信開始</a:t>
            </a:r>
            <a:r>
              <a:rPr lang="en-US" altLang="ja-JP" sz="800">
                <a:solidFill>
                  <a:srgbClr val="4D4D4C"/>
                </a:solidFill>
                <a:latin typeface="游明朝" panose="02020400000000000000" pitchFamily="18" charset="-128"/>
                <a:ea typeface="游明朝" panose="02020400000000000000" pitchFamily="18" charset="-128"/>
              </a:rPr>
              <a:t>10</a:t>
            </a:r>
            <a:r>
              <a:rPr lang="ja-JP" altLang="en-US" sz="800">
                <a:solidFill>
                  <a:srgbClr val="4D4D4C"/>
                </a:solidFill>
                <a:latin typeface="游明朝" panose="02020400000000000000" pitchFamily="18" charset="-128"/>
                <a:ea typeface="游明朝" panose="02020400000000000000" pitchFamily="18" charset="-128"/>
              </a:rPr>
              <a:t>営業日前</a:t>
            </a:r>
            <a:r>
              <a:rPr lang="en-US" altLang="ja-JP" sz="800">
                <a:solidFill>
                  <a:srgbClr val="4D4D4C"/>
                </a:solidFill>
                <a:latin typeface="游明朝" panose="02020400000000000000" pitchFamily="18" charset="-128"/>
                <a:ea typeface="游明朝" panose="02020400000000000000" pitchFamily="18" charset="-128"/>
              </a:rPr>
              <a:t>〜</a:t>
            </a:r>
            <a:r>
              <a:rPr lang="ja-JP" altLang="en-US" sz="800">
                <a:solidFill>
                  <a:srgbClr val="4D4D4C"/>
                </a:solidFill>
                <a:latin typeface="游明朝" panose="02020400000000000000" pitchFamily="18" charset="-128"/>
                <a:ea typeface="游明朝" panose="02020400000000000000" pitchFamily="18" charset="-128"/>
              </a:rPr>
              <a:t>配信開始日：</a:t>
            </a:r>
            <a:r>
              <a:rPr lang="en-US" altLang="ja-JP" sz="800">
                <a:solidFill>
                  <a:srgbClr val="4D4D4C"/>
                </a:solidFill>
                <a:latin typeface="游明朝" panose="02020400000000000000" pitchFamily="18" charset="-128"/>
                <a:ea typeface="游明朝" panose="02020400000000000000" pitchFamily="18" charset="-128"/>
              </a:rPr>
              <a:t>100</a:t>
            </a:r>
            <a:r>
              <a:rPr lang="ja-JP" altLang="en-US" sz="800">
                <a:solidFill>
                  <a:srgbClr val="4D4D4C"/>
                </a:solidFill>
                <a:latin typeface="游明朝" panose="02020400000000000000" pitchFamily="18" charset="-128"/>
                <a:ea typeface="游明朝" panose="02020400000000000000" pitchFamily="18" charset="-128"/>
              </a:rPr>
              <a:t>％</a:t>
            </a: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en-US" altLang="ja-JP" sz="800">
                <a:solidFill>
                  <a:srgbClr val="4D4D4C"/>
                </a:solidFill>
                <a:latin typeface="游明朝" panose="02020400000000000000" pitchFamily="18" charset="-128"/>
                <a:ea typeface="游明朝" panose="02020400000000000000" pitchFamily="18" charset="-128"/>
              </a:rPr>
              <a:t>※</a:t>
            </a:r>
            <a:r>
              <a:rPr lang="ja-JP" altLang="en-US" sz="800">
                <a:solidFill>
                  <a:srgbClr val="4D4D4C"/>
                </a:solidFill>
                <a:latin typeface="游明朝" panose="02020400000000000000" pitchFamily="18" charset="-128"/>
                <a:ea typeface="游明朝" panose="02020400000000000000" pitchFamily="18" charset="-128"/>
              </a:rPr>
              <a:t>お申込み頂いた枠と週ごとに算出いたします</a:t>
            </a: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クリエイティブ考査落ちでキャンセルになる場合はキャンセルタイミングに関わらず、広告料金に対して一律</a:t>
            </a:r>
            <a:r>
              <a:rPr lang="en-US" altLang="ja-JP" sz="800">
                <a:solidFill>
                  <a:srgbClr val="4D4D4C"/>
                </a:solidFill>
                <a:latin typeface="游明朝" panose="02020400000000000000" pitchFamily="18" charset="-128"/>
                <a:ea typeface="游明朝" panose="02020400000000000000" pitchFamily="18" charset="-128"/>
              </a:rPr>
              <a:t>50%</a:t>
            </a:r>
            <a:r>
              <a:rPr lang="ja-JP" altLang="en-US" sz="800">
                <a:solidFill>
                  <a:srgbClr val="4D4D4C"/>
                </a:solidFill>
                <a:latin typeface="游明朝" panose="02020400000000000000" pitchFamily="18" charset="-128"/>
                <a:ea typeface="游明朝" panose="02020400000000000000" pitchFamily="18" charset="-128"/>
              </a:rPr>
              <a:t>の違約金を頂戴します</a:t>
            </a:r>
            <a:r>
              <a:rPr lang="ja-JP" altLang="en-US" sz="1000">
                <a:solidFill>
                  <a:srgbClr val="4D4D4C"/>
                </a:solidFill>
                <a:latin typeface="游明朝" panose="02020400000000000000" pitchFamily="18" charset="-128"/>
                <a:ea typeface="游明朝" panose="02020400000000000000" pitchFamily="18" charset="-128"/>
              </a:rPr>
              <a:t>。</a:t>
            </a:r>
          </a:p>
        </p:txBody>
      </p:sp>
      <p:sp>
        <p:nvSpPr>
          <p:cNvPr id="76804" name="正方形/長方形 2">
            <a:extLst>
              <a:ext uri="{FF2B5EF4-FFF2-40B4-BE49-F238E27FC236}">
                <a16:creationId xmlns:a16="http://schemas.microsoft.com/office/drawing/2014/main" id="{17CDA9B5-E22F-48E9-BC7C-20A813BCD783}"/>
              </a:ext>
            </a:extLst>
          </p:cNvPr>
          <p:cNvSpPr>
            <a:spLocks noChangeArrowheads="1"/>
          </p:cNvSpPr>
          <p:nvPr/>
        </p:nvSpPr>
        <p:spPr bwMode="auto">
          <a:xfrm>
            <a:off x="5454650" y="3527425"/>
            <a:ext cx="4464050" cy="624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掲載キャプチャについて</a:t>
            </a:r>
            <a:endParaRPr lang="ja-JP" altLang="en-US" sz="10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初回のお取引に限り、新規掲載や、素材の差替えを行った場合に掲載開始日である月曜日に掲載キャプチャを撮影し、キャプチャを格納した場所の</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URL</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をメールにてお送りいたします。ただし、掲載開始日が祝祭日や会社休業の場合は翌営業日の対応となります。また、対象の週が全て祝祭日や会社休業の場合はお送りすることができませんのでご了承ください。</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2</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回目以降のお取引の際には、初回の際にお送りした</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URL</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よりご確認ください。</a:t>
            </a:r>
          </a:p>
          <a:p>
            <a:pPr eaLnBrk="1" hangingPunct="1">
              <a:lnSpc>
                <a:spcPct val="130000"/>
              </a:lnSpc>
            </a:pPr>
            <a:endParaRPr lang="en-US" altLang="ja-JP" sz="10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請求月について</a:t>
            </a:r>
            <a:endParaRPr lang="en-US" altLang="ja-JP" sz="10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配信開始月での一括請求となります。請求書記載の支払期日までに、請求書記載の銀行口座に振り込みをお願いします。なお、振込手数料は広告主様の負担といたします。</a:t>
            </a:r>
          </a:p>
          <a:p>
            <a:pPr eaLnBrk="1" hangingPunct="1">
              <a:lnSpc>
                <a:spcPct val="130000"/>
              </a:lnSpc>
            </a:pPr>
            <a:endParaRPr lang="en-US" altLang="ja-JP" sz="10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その他</a:t>
            </a:r>
            <a:endParaRPr lang="en-US"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Tokyo Prime </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の仕様を予告なく変更する場合がございますので、詳しくは担当営業にお問い合わせください。</a:t>
            </a: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Tokyo Prime</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において使用する日付および時間は、特別の定めの無い限り、日本国における日付および時間を基準とします。</a:t>
            </a: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最低放映率（実放映面数</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設置面数）は</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90%</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とさせて頂きます。</a:t>
            </a: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p:txBody>
      </p:sp>
      <p:grpSp>
        <p:nvGrpSpPr>
          <p:cNvPr id="76805" name="グループ化 1">
            <a:extLst>
              <a:ext uri="{FF2B5EF4-FFF2-40B4-BE49-F238E27FC236}">
                <a16:creationId xmlns:a16="http://schemas.microsoft.com/office/drawing/2014/main" id="{EA2FEE2B-6D34-42A4-92D8-C68002CF3ED6}"/>
              </a:ext>
            </a:extLst>
          </p:cNvPr>
          <p:cNvGrpSpPr>
            <a:grpSpLocks/>
          </p:cNvGrpSpPr>
          <p:nvPr/>
        </p:nvGrpSpPr>
        <p:grpSpPr bwMode="auto">
          <a:xfrm>
            <a:off x="463550" y="2806700"/>
            <a:ext cx="4464050" cy="6588125"/>
            <a:chOff x="463550" y="3309938"/>
            <a:chExt cx="4464050" cy="6588125"/>
          </a:xfrm>
        </p:grpSpPr>
        <p:sp>
          <p:nvSpPr>
            <p:cNvPr id="76807" name="正方形/長方形 29">
              <a:extLst>
                <a:ext uri="{FF2B5EF4-FFF2-40B4-BE49-F238E27FC236}">
                  <a16:creationId xmlns:a16="http://schemas.microsoft.com/office/drawing/2014/main" id="{77C2E2C3-348B-4867-9EC3-5C01E3707E75}"/>
                </a:ext>
              </a:extLst>
            </p:cNvPr>
            <p:cNvSpPr>
              <a:spLocks noChangeArrowheads="1"/>
            </p:cNvSpPr>
            <p:nvPr/>
          </p:nvSpPr>
          <p:spPr bwMode="auto">
            <a:xfrm>
              <a:off x="463550" y="3648075"/>
              <a:ext cx="4464050" cy="624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000">
                  <a:solidFill>
                    <a:srgbClr val="4D4D4C"/>
                  </a:solidFill>
                  <a:latin typeface="游明朝" panose="02020400000000000000" pitchFamily="18" charset="-128"/>
                  <a:ea typeface="游明朝" panose="02020400000000000000" pitchFamily="18" charset="-128"/>
                </a:rPr>
                <a:t>入稿にあたって</a:t>
              </a:r>
              <a:endParaRPr lang="en-US" altLang="ja-JP" sz="100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10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入稿方法</a:t>
              </a:r>
              <a:endParaRPr lang="en-US"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入稿素材</a:t>
              </a:r>
              <a:r>
                <a:rPr lang="en-US" altLang="ja-JP" sz="800">
                  <a:solidFill>
                    <a:srgbClr val="4D4D4C"/>
                  </a:solidFill>
                  <a:latin typeface="游明朝" panose="02020400000000000000" pitchFamily="18" charset="-128"/>
                  <a:ea typeface="游明朝" panose="02020400000000000000" pitchFamily="18" charset="-128"/>
                </a:rPr>
                <a:t>(</a:t>
              </a:r>
              <a:r>
                <a:rPr lang="ja-JP" altLang="en-US" sz="800">
                  <a:solidFill>
                    <a:srgbClr val="4D4D4C"/>
                  </a:solidFill>
                  <a:latin typeface="游明朝" panose="02020400000000000000" pitchFamily="18" charset="-128"/>
                  <a:ea typeface="游明朝" panose="02020400000000000000" pitchFamily="18" charset="-128"/>
                </a:rPr>
                <a:t>各種素材、リンク先</a:t>
              </a:r>
              <a:r>
                <a:rPr lang="en-US" altLang="ja-JP" sz="800">
                  <a:solidFill>
                    <a:srgbClr val="4D4D4C"/>
                  </a:solidFill>
                  <a:latin typeface="游明朝" panose="02020400000000000000" pitchFamily="18" charset="-128"/>
                  <a:ea typeface="游明朝" panose="02020400000000000000" pitchFamily="18" charset="-128"/>
                </a:rPr>
                <a:t>URL)</a:t>
              </a:r>
              <a:r>
                <a:rPr lang="ja-JP" altLang="en-US" sz="800">
                  <a:solidFill>
                    <a:srgbClr val="4D4D4C"/>
                  </a:solidFill>
                  <a:latin typeface="游明朝" panose="02020400000000000000" pitchFamily="18" charset="-128"/>
                  <a:ea typeface="游明朝" panose="02020400000000000000" pitchFamily="18" charset="-128"/>
                </a:rPr>
                <a:t>の入稿方法は、</a:t>
              </a:r>
              <a:br>
                <a:rPr lang="en-US" altLang="ja-JP" sz="800">
                  <a:solidFill>
                    <a:srgbClr val="4D4D4C"/>
                  </a:solidFill>
                  <a:latin typeface="游明朝" panose="02020400000000000000" pitchFamily="18" charset="-128"/>
                  <a:ea typeface="游明朝" panose="02020400000000000000" pitchFamily="18" charset="-128"/>
                </a:rPr>
              </a:br>
              <a:r>
                <a:rPr lang="ja-JP" altLang="en-US" sz="800">
                  <a:solidFill>
                    <a:srgbClr val="4D4D4C"/>
                  </a:solidFill>
                  <a:latin typeface="游明朝" panose="02020400000000000000" pitchFamily="18" charset="-128"/>
                  <a:ea typeface="游明朝" panose="02020400000000000000" pitchFamily="18" charset="-128"/>
                </a:rPr>
                <a:t>電子メールにデータを添付し、指定の宛先まで入稿願います。</a:t>
              </a: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10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rPr>
                <a:t>入稿期限</a:t>
              </a:r>
              <a:endParaRPr lang="en-US" altLang="ja-JP" sz="10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掲載開始希望日の</a:t>
              </a:r>
              <a:r>
                <a:rPr lang="en-US" altLang="ja-JP" sz="800">
                  <a:solidFill>
                    <a:srgbClr val="4D4D4C"/>
                  </a:solidFill>
                  <a:latin typeface="游明朝" panose="02020400000000000000" pitchFamily="18" charset="-128"/>
                  <a:ea typeface="游明朝" panose="02020400000000000000" pitchFamily="18" charset="-128"/>
                  <a:sym typeface="ヒラギノ角ゴ Pro W6" pitchFamily="34" charset="-128"/>
                </a:rPr>
                <a:t>7</a:t>
              </a:r>
              <a:r>
                <a:rPr lang="ja-JP" altLang="en-US" sz="800">
                  <a:solidFill>
                    <a:srgbClr val="4D4D4C"/>
                  </a:solidFill>
                  <a:latin typeface="游明朝" panose="02020400000000000000" pitchFamily="18" charset="-128"/>
                  <a:ea typeface="游明朝" panose="02020400000000000000" pitchFamily="18" charset="-128"/>
                  <a:sym typeface="ヒラギノ角ゴ Pro W6" pitchFamily="34" charset="-128"/>
                </a:rPr>
                <a:t>営業日前</a:t>
              </a:r>
              <a:r>
                <a:rPr lang="en-US" altLang="ja-JP" sz="800">
                  <a:solidFill>
                    <a:srgbClr val="4D4D4C"/>
                  </a:solidFill>
                  <a:latin typeface="游明朝" panose="02020400000000000000" pitchFamily="18" charset="-128"/>
                  <a:ea typeface="游明朝" panose="02020400000000000000" pitchFamily="18" charset="-128"/>
                  <a:sym typeface="ヒラギノ角ゴ Pro W6" pitchFamily="34" charset="-128"/>
                </a:rPr>
                <a:t>17</a:t>
              </a:r>
              <a:r>
                <a:rPr lang="ja-JP" altLang="en-US" sz="800">
                  <a:solidFill>
                    <a:srgbClr val="4D4D4C"/>
                  </a:solidFill>
                  <a:latin typeface="游明朝" panose="02020400000000000000" pitchFamily="18" charset="-128"/>
                  <a:ea typeface="游明朝" panose="02020400000000000000" pitchFamily="18" charset="-128"/>
                  <a:sym typeface="ヒラギノ角ゴ Pro W6" pitchFamily="34" charset="-128"/>
                </a:rPr>
                <a:t>時まで</a:t>
              </a:r>
              <a:r>
                <a:rPr lang="en-US" altLang="ja-JP" sz="800">
                  <a:solidFill>
                    <a:srgbClr val="4D4D4C"/>
                  </a:solidFill>
                  <a:latin typeface="游明朝" panose="02020400000000000000" pitchFamily="18" charset="-128"/>
                  <a:ea typeface="游明朝" panose="02020400000000000000" pitchFamily="18" charset="-128"/>
                  <a:sym typeface="ヒラギノ角ゴ Pro W6" pitchFamily="34" charset="-128"/>
                </a:rPr>
                <a:t>(</a:t>
              </a:r>
              <a:r>
                <a:rPr lang="ja-JP" altLang="en-US" sz="800">
                  <a:solidFill>
                    <a:srgbClr val="4D4D4C"/>
                  </a:solidFill>
                  <a:latin typeface="游明朝" panose="02020400000000000000" pitchFamily="18" charset="-128"/>
                  <a:ea typeface="游明朝" panose="02020400000000000000" pitchFamily="18" charset="-128"/>
                  <a:sym typeface="ヒラギノ角ゴ Pro W6" pitchFamily="34" charset="-128"/>
                </a:rPr>
                <a:t>可否審査期間を除く</a:t>
              </a:r>
              <a:r>
                <a:rPr lang="en-US" altLang="ja-JP" sz="800">
                  <a:solidFill>
                    <a:srgbClr val="4D4D4C"/>
                  </a:solidFill>
                  <a:latin typeface="游明朝" panose="02020400000000000000" pitchFamily="18" charset="-128"/>
                  <a:ea typeface="游明朝" panose="02020400000000000000" pitchFamily="18" charset="-128"/>
                  <a:sym typeface="ヒラギノ角ゴ Pro W6" pitchFamily="34" charset="-128"/>
                </a:rPr>
                <a:t>)</a:t>
              </a:r>
              <a:r>
                <a:rPr lang="ja-JP" altLang="en-US" sz="800">
                  <a:solidFill>
                    <a:srgbClr val="4D4D4C"/>
                  </a:solidFill>
                  <a:latin typeface="游明朝" panose="02020400000000000000" pitchFamily="18" charset="-128"/>
                  <a:ea typeface="游明朝" panose="02020400000000000000" pitchFamily="18" charset="-128"/>
                </a:rPr>
                <a:t>とします。</a:t>
              </a: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ご入稿が締切期限を過ぎてしまった場合は、お申し込み頂いた掲載日に開始できないことがございます。また、年末年始など会社休業がある場合、別途ご連絡させていただきます。担当営業にご相談ください。なお、広告主様の故意または過失によって入稿期限までに入稿が行われなかった場合、当社は、当該入稿素材に関する広告の掲載にかかる契約に基づく債務を履行する義務を免れるものとします。</a:t>
              </a:r>
              <a:endParaRPr lang="en-US" altLang="ja-JP" sz="100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10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rPr>
                <a:t>レポートについて</a:t>
              </a:r>
              <a:endParaRPr lang="en-US" altLang="ja-JP" sz="10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当社が規定するフォーマットに従い、広告掲載完了日から</a:t>
              </a:r>
              <a:r>
                <a:rPr lang="en-US" altLang="ja-JP" sz="800">
                  <a:solidFill>
                    <a:srgbClr val="4D4D4C"/>
                  </a:solidFill>
                  <a:latin typeface="游明朝" panose="02020400000000000000" pitchFamily="18" charset="-128"/>
                  <a:ea typeface="游明朝" panose="02020400000000000000" pitchFamily="18" charset="-128"/>
                </a:rPr>
                <a:t>5</a:t>
              </a:r>
              <a:r>
                <a:rPr lang="ja-JP" altLang="en-US" sz="800">
                  <a:solidFill>
                    <a:srgbClr val="4D4D4C"/>
                  </a:solidFill>
                  <a:latin typeface="游明朝" panose="02020400000000000000" pitchFamily="18" charset="-128"/>
                  <a:ea typeface="游明朝" panose="02020400000000000000" pitchFamily="18" charset="-128"/>
                </a:rPr>
                <a:t>営業日程で広告掲載レポートを送付させていただきます。ただし、年末年始など会社休業がある場合や、システムの調整がある場合など、広告掲載レポートの送付に要する日数が前後する場合がありますのでご了承ください。</a:t>
              </a: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rPr>
                <a:t>掲載の可否基準について</a:t>
              </a:r>
              <a:r>
                <a:rPr lang="ja-JP" altLang="en-US" sz="800" b="1">
                  <a:solidFill>
                    <a:srgbClr val="4D4D4C"/>
                  </a:solidFill>
                  <a:latin typeface="游明朝 Demibold" panose="02020600000000000000" pitchFamily="18" charset="-128"/>
                  <a:ea typeface="游明朝 Demibold" panose="02020600000000000000" pitchFamily="18" charset="-128"/>
                </a:rPr>
                <a:t>（企業・商材・クリエイティブ）</a:t>
              </a:r>
              <a:endParaRPr lang="ja-JP" altLang="en-US" sz="1000">
                <a:solidFill>
                  <a:srgbClr val="4D4D4C"/>
                </a:solidFill>
                <a:latin typeface="游明朝" panose="02020400000000000000" pitchFamily="18" charset="-128"/>
                <a:ea typeface="游明朝 Demibold" panose="020206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rPr>
                <a:t>企業・商材可否・クリエイティブ可否は別途個別に判断いたします。</a:t>
              </a:r>
            </a:p>
            <a:p>
              <a:pPr eaLnBrk="1" hangingPunct="1">
                <a:lnSpc>
                  <a:spcPct val="130000"/>
                </a:lnSpc>
              </a:pPr>
              <a:endParaRPr lang="ja-JP" altLang="en-US" sz="800">
                <a:solidFill>
                  <a:srgbClr val="4D4D4C"/>
                </a:solidFill>
                <a:latin typeface="游明朝" panose="02020400000000000000" pitchFamily="18" charset="-128"/>
                <a:ea typeface="游明朝" panose="02020400000000000000" pitchFamily="18" charset="-128"/>
              </a:endParaRPr>
            </a:p>
          </p:txBody>
        </p:sp>
        <p:sp>
          <p:nvSpPr>
            <p:cNvPr id="76808" name="テキスト プレースホルダー 2">
              <a:extLst>
                <a:ext uri="{FF2B5EF4-FFF2-40B4-BE49-F238E27FC236}">
                  <a16:creationId xmlns:a16="http://schemas.microsoft.com/office/drawing/2014/main" id="{6F79C340-7E65-4CDA-B055-A26197858EC7}"/>
                </a:ext>
              </a:extLst>
            </p:cNvPr>
            <p:cNvSpPr txBox="1">
              <a:spLocks noChangeArrowheads="1"/>
            </p:cNvSpPr>
            <p:nvPr/>
          </p:nvSpPr>
          <p:spPr bwMode="auto">
            <a:xfrm>
              <a:off x="463550" y="3309938"/>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注意事項１</a:t>
              </a:r>
            </a:p>
          </p:txBody>
        </p:sp>
      </p:grpSp>
      <p:cxnSp>
        <p:nvCxnSpPr>
          <p:cNvPr id="7" name="直線コネクタ 6">
            <a:extLst>
              <a:ext uri="{FF2B5EF4-FFF2-40B4-BE49-F238E27FC236}">
                <a16:creationId xmlns:a16="http://schemas.microsoft.com/office/drawing/2014/main" id="{324DCEEC-CC1C-48FE-A690-B8A437EED028}"/>
              </a:ext>
            </a:extLst>
          </p:cNvPr>
          <p:cNvCxnSpPr/>
          <p:nvPr/>
        </p:nvCxnSpPr>
        <p:spPr>
          <a:xfrm>
            <a:off x="557213" y="2600325"/>
            <a:ext cx="9577387"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正方形/長方形 5">
            <a:extLst>
              <a:ext uri="{FF2B5EF4-FFF2-40B4-BE49-F238E27FC236}">
                <a16:creationId xmlns:a16="http://schemas.microsoft.com/office/drawing/2014/main" id="{B1FB894A-4AAF-4EC5-84CC-4AE609AF2133}"/>
              </a:ext>
            </a:extLst>
          </p:cNvPr>
          <p:cNvSpPr>
            <a:spLocks noChangeArrowheads="1"/>
          </p:cNvSpPr>
          <p:nvPr/>
        </p:nvSpPr>
        <p:spPr bwMode="auto">
          <a:xfrm>
            <a:off x="557213" y="757238"/>
            <a:ext cx="4787900" cy="564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1.</a:t>
            </a: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入稿素材に関する権利処理について</a:t>
            </a:r>
            <a:endParaRPr lang="ja-JP"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Tokyo Prime</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に掲載する</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入稿素材および当該入稿素材からの誘導先（ドメイン名、</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URL</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、同一ドメイン内のウェブサイト、アプリなどを含み、以下「誘導先」）における</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権利処理</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JASRAC</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等著作権管理団体への支払いを含みます。）</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は</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原則</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広告主様にて対応していただきます。広告主様は当社に対して、</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本媒体資料において予定されている入稿素材の</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利用</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を可能と</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するために必要な権利を付与するものとします。</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権利処理について質問等ある場合には、担当営業にお問い合わせください。</a:t>
            </a: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50000"/>
              </a:lnSpc>
            </a:pPr>
            <a:r>
              <a:rPr lang="en-US"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2.</a:t>
            </a: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広告審査基準について</a:t>
            </a:r>
            <a:endParaRPr lang="en-US"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入稿素材の内容および形式または誘導先は、当社の定める広告審査基準またはこれらに付帯するガイドライン等（「掲載ガイドライン等」）を遵守する必要があります。ただし、掲載ガイドライン等は法的アドバイスを意図して作成されたものではありません。広告主様は、自らの責任において、申込される広告について適用される全ての法律、規定、条例等に準拠するものとします。</a:t>
            </a: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 </a:t>
            </a:r>
          </a:p>
          <a:p>
            <a:pPr eaLnBrk="1" hangingPunct="1">
              <a:lnSpc>
                <a:spcPct val="150000"/>
              </a:lnSpc>
            </a:pPr>
            <a:r>
              <a:rPr lang="en-US"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3.</a:t>
            </a: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入稿素材および誘導先の審査について</a:t>
            </a:r>
            <a:endParaRPr lang="en-US"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入稿素材の内容および形式ならびに誘導先</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については</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掲載ガイドライン等に従って</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当社所定の審査がありますが、</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当該審査は、入稿素材または入稿素材からの誘導先の内容の</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適法性</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、安全性、信頼性、正確性、完全性、有効性、特定の目的への適合性、セキュリティなどに関する欠陥、エラーやバグ、権利侵害など、事実上または法律上の瑕疵がないこと</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をなんら</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担保</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するものではありません。</a:t>
            </a: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50000"/>
              </a:lnSpc>
            </a:pPr>
            <a:r>
              <a:rPr lang="en-US"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4.</a:t>
            </a: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広告主様の責任について</a:t>
            </a:r>
            <a:endParaRPr lang="en-US"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広告主様は、入稿素材および誘導先が、</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(1)</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第三者の著作権、産業財産権、パブリシティ権、プライバシー権その他一切の権利を侵害していないこと、</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(2)</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薬事法、不当景品類および不当表示防止法その他一切の関連法令に抵触していないこと、</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(3)</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 正確かつ最新の記載であり、かつ利用者に混乱を生じさせたり、コンピューターウイルスや虚偽の内容を含んだり、相互に無関係な内容となっていたりしないこと、</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(4)</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デッドリンクとなっていないこと、</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(5)</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公序良俗に反し、または第三者を誹謗中傷したり、名誉を毀損する内容を含まないこと、</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(6)</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掲載ガイドライン等に抵触していないことを当社に対し保証します。</a:t>
            </a: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入稿素材または誘導先</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に関して</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当社が</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第三者よりクレーム、請求等を受けた場合、</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広告主様の責任および費用において、当該クレーム、請求等に対応するものとします。</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また、</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入稿素材または誘導先</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に関連して当社が損害を被った場合は、広告主様は当該損害（逸失利益、特別損害、合理的な範囲での弁護士費用などを含みますがこれらに限られません</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）を当社に対して速やかに賠償するものとします。</a:t>
            </a: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p:txBody>
      </p:sp>
      <p:sp>
        <p:nvSpPr>
          <p:cNvPr id="77827" name="テキスト プレースホルダー 2">
            <a:extLst>
              <a:ext uri="{FF2B5EF4-FFF2-40B4-BE49-F238E27FC236}">
                <a16:creationId xmlns:a16="http://schemas.microsoft.com/office/drawing/2014/main" id="{4029B3E5-B0AF-4BDF-9FD8-A3D46E3871CF}"/>
              </a:ext>
            </a:extLst>
          </p:cNvPr>
          <p:cNvSpPr txBox="1">
            <a:spLocks noChangeArrowheads="1"/>
          </p:cNvSpPr>
          <p:nvPr/>
        </p:nvSpPr>
        <p:spPr bwMode="auto">
          <a:xfrm>
            <a:off x="481013" y="411163"/>
            <a:ext cx="2954337"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注意事項</a:t>
            </a:r>
            <a:r>
              <a:rPr kumimoji="1" lang="en-US" altLang="ja-JP" sz="2000" b="1">
                <a:solidFill>
                  <a:srgbClr val="4D4D4C"/>
                </a:solidFill>
                <a:latin typeface="游明朝 Demibold" panose="02020600000000000000" pitchFamily="18" charset="-128"/>
                <a:ea typeface="游明朝 Demibold" panose="02020600000000000000" pitchFamily="18" charset="-128"/>
              </a:rPr>
              <a:t>2</a:t>
            </a:r>
            <a:endParaRPr kumimoji="1" lang="ja-JP" altLang="en-US" sz="2000" b="1">
              <a:solidFill>
                <a:srgbClr val="4D4D4C"/>
              </a:solidFill>
              <a:latin typeface="游明朝 Demibold" panose="02020600000000000000" pitchFamily="18" charset="-128"/>
              <a:ea typeface="游明朝 Demibold" panose="02020600000000000000" pitchFamily="18" charset="-128"/>
            </a:endParaRPr>
          </a:p>
        </p:txBody>
      </p:sp>
      <p:sp>
        <p:nvSpPr>
          <p:cNvPr id="77828" name="正方形/長方形 5">
            <a:extLst>
              <a:ext uri="{FF2B5EF4-FFF2-40B4-BE49-F238E27FC236}">
                <a16:creationId xmlns:a16="http://schemas.microsoft.com/office/drawing/2014/main" id="{155A3535-1571-41EE-AD3B-CAFE788972E5}"/>
              </a:ext>
            </a:extLst>
          </p:cNvPr>
          <p:cNvSpPr>
            <a:spLocks noChangeArrowheads="1"/>
          </p:cNvSpPr>
          <p:nvPr/>
        </p:nvSpPr>
        <p:spPr bwMode="auto">
          <a:xfrm>
            <a:off x="5351463" y="757238"/>
            <a:ext cx="4787900" cy="207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000" b="1">
                <a:solidFill>
                  <a:srgbClr val="4D4D4C"/>
                </a:solidFill>
                <a:latin typeface="游明朝 Demibold" panose="02020600000000000000" pitchFamily="18" charset="-128"/>
                <a:ea typeface="游明朝 Demibold" panose="02020600000000000000" pitchFamily="18" charset="-128"/>
              </a:rPr>
              <a:t>5. </a:t>
            </a:r>
            <a:r>
              <a:rPr lang="ja-JP" altLang="en-US" sz="1000" b="1">
                <a:solidFill>
                  <a:srgbClr val="4D4D4C"/>
                </a:solidFill>
                <a:latin typeface="游明朝 Demibold" panose="02020600000000000000" pitchFamily="18" charset="-128"/>
                <a:ea typeface="游明朝 Demibold" panose="02020600000000000000" pitchFamily="18" charset="-128"/>
              </a:rPr>
              <a:t>掲載停止について</a:t>
            </a:r>
            <a:endParaRPr lang="ja-JP" altLang="ja-JP" sz="1000" b="1">
              <a:solidFill>
                <a:srgbClr val="4D4D4C"/>
              </a:solidFill>
              <a:latin typeface="游明朝 Demibold" panose="02020600000000000000" pitchFamily="18" charset="-128"/>
              <a:ea typeface="游明朝 Demibold" panose="020206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当社は、入稿素材の内容および形式ならびに誘導先</a:t>
            </a:r>
            <a:r>
              <a:rPr lang="ja-JP" altLang="ja-JP" sz="800">
                <a:solidFill>
                  <a:srgbClr val="4D4D4C"/>
                </a:solidFill>
                <a:latin typeface="游明朝" panose="02020400000000000000" pitchFamily="18" charset="-128"/>
                <a:ea typeface="游明朝" panose="02020400000000000000" pitchFamily="18" charset="-128"/>
              </a:rPr>
              <a:t>について</a:t>
            </a:r>
            <a:r>
              <a:rPr lang="ja-JP" altLang="en-US" sz="800">
                <a:solidFill>
                  <a:srgbClr val="4D4D4C"/>
                </a:solidFill>
                <a:latin typeface="游明朝" panose="02020400000000000000" pitchFamily="18" charset="-128"/>
                <a:ea typeface="游明朝" panose="02020400000000000000" pitchFamily="18" charset="-128"/>
              </a:rPr>
              <a:t>掲載ガイドライン等に従って</a:t>
            </a:r>
            <a:r>
              <a:rPr lang="ja-JP" altLang="ja-JP" sz="800">
                <a:solidFill>
                  <a:srgbClr val="4D4D4C"/>
                </a:solidFill>
                <a:latin typeface="游明朝" panose="02020400000000000000" pitchFamily="18" charset="-128"/>
                <a:ea typeface="游明朝" panose="02020400000000000000" pitchFamily="18" charset="-128"/>
              </a:rPr>
              <a:t>当社所定の審査</a:t>
            </a:r>
            <a:r>
              <a:rPr lang="ja-JP" altLang="en-US" sz="800">
                <a:solidFill>
                  <a:srgbClr val="4D4D4C"/>
                </a:solidFill>
                <a:latin typeface="游明朝" panose="02020400000000000000" pitchFamily="18" charset="-128"/>
                <a:ea typeface="游明朝" panose="02020400000000000000" pitchFamily="18" charset="-128"/>
              </a:rPr>
              <a:t>をした後においても、</a:t>
            </a:r>
            <a:r>
              <a:rPr lang="en-US" altLang="ja-JP" sz="800">
                <a:solidFill>
                  <a:srgbClr val="4D4D4C"/>
                </a:solidFill>
                <a:latin typeface="游明朝" panose="02020400000000000000" pitchFamily="18" charset="-128"/>
                <a:ea typeface="游明朝" panose="02020400000000000000" pitchFamily="18" charset="-128"/>
              </a:rPr>
              <a:t>(1)</a:t>
            </a:r>
            <a:r>
              <a:rPr lang="ja-JP" altLang="en-US" sz="800">
                <a:solidFill>
                  <a:srgbClr val="4D4D4C"/>
                </a:solidFill>
                <a:latin typeface="游明朝" panose="02020400000000000000" pitchFamily="18" charset="-128"/>
                <a:ea typeface="游明朝" panose="02020400000000000000" pitchFamily="18" charset="-128"/>
              </a:rPr>
              <a:t>入稿素材および当該入稿素材からの誘導先について当社所定の審査をした後において入稿素材もしくは当該入稿素材からの誘導先が変更になった場合、</a:t>
            </a:r>
            <a:r>
              <a:rPr lang="en-US" altLang="ja-JP" sz="800">
                <a:solidFill>
                  <a:srgbClr val="4D4D4C"/>
                </a:solidFill>
                <a:latin typeface="游明朝" panose="02020400000000000000" pitchFamily="18" charset="-128"/>
                <a:ea typeface="游明朝" panose="02020400000000000000" pitchFamily="18" charset="-128"/>
              </a:rPr>
              <a:t>(2)</a:t>
            </a:r>
            <a:r>
              <a:rPr lang="ja-JP" altLang="en-US" sz="800">
                <a:solidFill>
                  <a:srgbClr val="4D4D4C"/>
                </a:solidFill>
                <a:latin typeface="游明朝" panose="02020400000000000000" pitchFamily="18" charset="-128"/>
                <a:ea typeface="游明朝" panose="02020400000000000000" pitchFamily="18" charset="-128"/>
              </a:rPr>
              <a:t>本媒体資料に規定する広告主様の保証義務または遵守事項の違反がある場合、または当該違反のおそれがあると当社の裁量により判断された場合、または</a:t>
            </a:r>
            <a:r>
              <a:rPr lang="en-US" altLang="ja-JP" sz="800">
                <a:solidFill>
                  <a:srgbClr val="4D4D4C"/>
                </a:solidFill>
                <a:latin typeface="游明朝" panose="02020400000000000000" pitchFamily="18" charset="-128"/>
                <a:ea typeface="游明朝" panose="02020400000000000000" pitchFamily="18" charset="-128"/>
              </a:rPr>
              <a:t>(3)</a:t>
            </a:r>
            <a:r>
              <a:rPr lang="ja-JP" altLang="en-US" sz="800">
                <a:solidFill>
                  <a:srgbClr val="4D4D4C"/>
                </a:solidFill>
                <a:latin typeface="游明朝" panose="02020400000000000000" pitchFamily="18" charset="-128"/>
                <a:ea typeface="游明朝" panose="02020400000000000000" pitchFamily="18" charset="-128"/>
              </a:rPr>
              <a:t>社会的要因により入稿素材もしくは当該入稿素材からの誘導先を広告として掲載することが当社の裁量において不適切とみなされる事情が発生した場合、当該入稿素材にかかる広告掲載契約が成立した後または当該入稿素材にかかる広告の掲載が開始された後においても、当社の裁量において、広告主様に対する債務不履行責任、損害賠償責任等の一切の法的責任を負うことなく、広告主様より受注しております広告商品の全部または一部</a:t>
            </a:r>
            <a:r>
              <a:rPr lang="ja-JP" altLang="ja-JP" sz="800">
                <a:solidFill>
                  <a:srgbClr val="4D4D4C"/>
                </a:solidFill>
                <a:latin typeface="游明朝" panose="02020400000000000000" pitchFamily="18" charset="-128"/>
                <a:ea typeface="游明朝" panose="02020400000000000000" pitchFamily="18" charset="-128"/>
              </a:rPr>
              <a:t>の掲載を</a:t>
            </a:r>
            <a:r>
              <a:rPr lang="ja-JP" altLang="en-US" sz="800">
                <a:solidFill>
                  <a:srgbClr val="4D4D4C"/>
                </a:solidFill>
                <a:latin typeface="游明朝" panose="02020400000000000000" pitchFamily="18" charset="-128"/>
                <a:ea typeface="游明朝" panose="02020400000000000000" pitchFamily="18" charset="-128"/>
              </a:rPr>
              <a:t>直ちに停止、中断、または中止できるものとします。なお、この場合、広告主様は、当該入稿素材にかかる広告掲載契約に基づき既に発生した広告料金の支払いを免れるものではありません。</a:t>
            </a:r>
            <a:endParaRPr lang="en-US" altLang="ja-JP" sz="800">
              <a:solidFill>
                <a:srgbClr val="4D4D4C"/>
              </a:solidFill>
              <a:latin typeface="游明朝" panose="02020400000000000000" pitchFamily="18" charset="-128"/>
              <a:ea typeface="游明朝" panose="02020400000000000000" pitchFamily="18" charset="-128"/>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図 2" descr="屋外, 車, 森, 建物 が含まれている画像&#10;&#10;自動的に生成された説明">
            <a:extLst>
              <a:ext uri="{FF2B5EF4-FFF2-40B4-BE49-F238E27FC236}">
                <a16:creationId xmlns:a16="http://schemas.microsoft.com/office/drawing/2014/main" id="{B12FE7D2-F317-4679-9B0E-4D5F25EA05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10691813" cy="6051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テキスト ボックス 2">
            <a:extLst>
              <a:ext uri="{FF2B5EF4-FFF2-40B4-BE49-F238E27FC236}">
                <a16:creationId xmlns:a16="http://schemas.microsoft.com/office/drawing/2014/main" id="{0210F5DD-1849-491C-BB86-C3A7F295C518}"/>
              </a:ext>
            </a:extLst>
          </p:cNvPr>
          <p:cNvSpPr txBox="1">
            <a:spLocks noChangeArrowheads="1"/>
          </p:cNvSpPr>
          <p:nvPr/>
        </p:nvSpPr>
        <p:spPr bwMode="auto">
          <a:xfrm>
            <a:off x="7421563" y="6581775"/>
            <a:ext cx="29368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r>
              <a:rPr kumimoji="1" lang="ja-JP" altLang="en-US" sz="2600">
                <a:solidFill>
                  <a:srgbClr val="0A1239"/>
                </a:solidFill>
                <a:latin typeface="游明朝" panose="02020400000000000000" pitchFamily="18" charset="-128"/>
                <a:ea typeface="游明朝" panose="02020400000000000000" pitchFamily="18" charset="-128"/>
              </a:rPr>
              <a:t>メディア概要</a:t>
            </a:r>
          </a:p>
        </p:txBody>
      </p:sp>
      <p:grpSp>
        <p:nvGrpSpPr>
          <p:cNvPr id="13316" name="グループ化 3">
            <a:extLst>
              <a:ext uri="{FF2B5EF4-FFF2-40B4-BE49-F238E27FC236}">
                <a16:creationId xmlns:a16="http://schemas.microsoft.com/office/drawing/2014/main" id="{C17502D0-940E-4C25-8809-C8174D94923D}"/>
              </a:ext>
            </a:extLst>
          </p:cNvPr>
          <p:cNvGrpSpPr>
            <a:grpSpLocks/>
          </p:cNvGrpSpPr>
          <p:nvPr/>
        </p:nvGrpSpPr>
        <p:grpSpPr bwMode="auto">
          <a:xfrm>
            <a:off x="138113" y="1366838"/>
            <a:ext cx="307975" cy="4090987"/>
            <a:chOff x="82748" y="1192213"/>
            <a:chExt cx="307777" cy="4090989"/>
          </a:xfrm>
        </p:grpSpPr>
        <p:sp>
          <p:nvSpPr>
            <p:cNvPr id="19" name="テキスト ボックス 18">
              <a:extLst>
                <a:ext uri="{FF2B5EF4-FFF2-40B4-BE49-F238E27FC236}">
                  <a16:creationId xmlns:a16="http://schemas.microsoft.com/office/drawing/2014/main" id="{C4C4CC71-6755-47E9-BF6B-7E47CEA09A7C}"/>
                </a:ext>
              </a:extLst>
            </p:cNvPr>
            <p:cNvSpPr txBox="1"/>
            <p:nvPr/>
          </p:nvSpPr>
          <p:spPr>
            <a:xfrm>
              <a:off x="82748" y="1192213"/>
              <a:ext cx="307777" cy="531812"/>
            </a:xfrm>
            <a:prstGeom prst="rect">
              <a:avLst/>
            </a:prstGeom>
            <a:noFill/>
          </p:spPr>
          <p:txBody>
            <a:bodyPr vert="eaVert">
              <a:spAutoFit/>
            </a:bodyPr>
            <a:lstStyle/>
            <a:p>
              <a:pPr eaLnBrk="1" fontAlgn="auto" hangingPunct="1">
                <a:spcBef>
                  <a:spcPts val="0"/>
                </a:spcBef>
                <a:spcAft>
                  <a:spcPts val="0"/>
                </a:spcAft>
                <a:defRPr/>
              </a:pPr>
              <a:r>
                <a:rPr kumimoji="1" lang="ja-JP" altLang="en-US" sz="800" b="1" spc="300">
                  <a:solidFill>
                    <a:schemeClr val="bg1"/>
                  </a:solidFill>
                  <a:latin typeface="Yu Gothic" panose="020B0400000000000000" pitchFamily="34" charset="-128"/>
                  <a:ea typeface="Yu Gothic" panose="020B0400000000000000" pitchFamily="34" charset="-128"/>
                </a:rPr>
                <a:t>全国版</a:t>
              </a:r>
            </a:p>
          </p:txBody>
        </p:sp>
        <p:sp>
          <p:nvSpPr>
            <p:cNvPr id="20" name="テキスト ボックス 19">
              <a:extLst>
                <a:ext uri="{FF2B5EF4-FFF2-40B4-BE49-F238E27FC236}">
                  <a16:creationId xmlns:a16="http://schemas.microsoft.com/office/drawing/2014/main" id="{82A8C5DA-9D91-489D-95FB-62BF623277DE}"/>
                </a:ext>
              </a:extLst>
            </p:cNvPr>
            <p:cNvSpPr txBox="1"/>
            <p:nvPr/>
          </p:nvSpPr>
          <p:spPr>
            <a:xfrm rot="5400000">
              <a:off x="-423760" y="2378145"/>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chemeClr val="bg1"/>
                  </a:solidFill>
                  <a:latin typeface="Trajan Sans Pro Semibold" panose="020E0502050503020301" pitchFamily="34" charset="0"/>
                </a:rPr>
                <a:t>2020.04-2020.06</a:t>
              </a:r>
              <a:endParaRPr kumimoji="1" lang="ja-JP" altLang="en-US" sz="800" b="1" spc="100">
                <a:solidFill>
                  <a:schemeClr val="bg1"/>
                </a:solidFill>
                <a:latin typeface="Trajan Sans Pro Semibold" panose="020E0502050503020301" pitchFamily="34" charset="0"/>
              </a:endParaRPr>
            </a:p>
          </p:txBody>
        </p:sp>
        <p:sp>
          <p:nvSpPr>
            <p:cNvPr id="21" name="テキスト ボックス 20">
              <a:extLst>
                <a:ext uri="{FF2B5EF4-FFF2-40B4-BE49-F238E27FC236}">
                  <a16:creationId xmlns:a16="http://schemas.microsoft.com/office/drawing/2014/main" id="{73516A58-D8B3-4203-9A04-55813C7B5950}"/>
                </a:ext>
              </a:extLst>
            </p:cNvPr>
            <p:cNvSpPr txBox="1"/>
            <p:nvPr/>
          </p:nvSpPr>
          <p:spPr>
            <a:xfrm rot="5400000">
              <a:off x="-423760" y="35687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chemeClr val="bg1"/>
                  </a:solidFill>
                  <a:latin typeface="Trajan Sans Pro Semibold" panose="020E0502050503020301" pitchFamily="34" charset="0"/>
                </a:rPr>
                <a:t>TOKYO PRIME</a:t>
              </a:r>
              <a:endParaRPr kumimoji="1" lang="ja-JP" altLang="en-US" sz="800" b="1" spc="100">
                <a:solidFill>
                  <a:schemeClr val="bg1"/>
                </a:solidFill>
                <a:latin typeface="Trajan Sans Pro Semibold" panose="020E0502050503020301" pitchFamily="34" charset="0"/>
              </a:endParaRPr>
            </a:p>
          </p:txBody>
        </p:sp>
        <p:sp>
          <p:nvSpPr>
            <p:cNvPr id="22" name="テキスト ボックス 21">
              <a:extLst>
                <a:ext uri="{FF2B5EF4-FFF2-40B4-BE49-F238E27FC236}">
                  <a16:creationId xmlns:a16="http://schemas.microsoft.com/office/drawing/2014/main" id="{37EF0829-96D8-41DB-98AA-1B4A9355DAE9}"/>
                </a:ext>
              </a:extLst>
            </p:cNvPr>
            <p:cNvSpPr txBox="1"/>
            <p:nvPr/>
          </p:nvSpPr>
          <p:spPr>
            <a:xfrm rot="5400000">
              <a:off x="-423760" y="45212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chemeClr val="bg1"/>
                  </a:solidFill>
                  <a:latin typeface="Trajan Sans Pro Semibold" panose="020E0502050503020301" pitchFamily="34" charset="0"/>
                </a:rPr>
                <a:t>IRIS INC.</a:t>
              </a:r>
              <a:endParaRPr kumimoji="1" lang="ja-JP" altLang="en-US" sz="800" b="1" spc="100">
                <a:solidFill>
                  <a:schemeClr val="bg1"/>
                </a:solidFill>
                <a:latin typeface="Trajan Sans Pro Semibold" panose="020E0502050503020301" pitchFamily="34" charset="0"/>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직사각형 5">
            <a:extLst>
              <a:ext uri="{FF2B5EF4-FFF2-40B4-BE49-F238E27FC236}">
                <a16:creationId xmlns:a16="http://schemas.microsoft.com/office/drawing/2014/main" id="{245900C6-3C8B-45DF-A050-D81448B2CA75}"/>
              </a:ext>
            </a:extLst>
          </p:cNvPr>
          <p:cNvSpPr/>
          <p:nvPr/>
        </p:nvSpPr>
        <p:spPr>
          <a:xfrm>
            <a:off x="6350" y="-79375"/>
            <a:ext cx="10679113" cy="7639050"/>
          </a:xfrm>
          <a:prstGeom prst="rect">
            <a:avLst/>
          </a:prstGeom>
          <a:solidFill>
            <a:srgbClr val="F3F0EC"/>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p>
        </p:txBody>
      </p:sp>
      <p:sp>
        <p:nvSpPr>
          <p:cNvPr id="81922" name="正方形/長方形 1">
            <a:extLst>
              <a:ext uri="{FF2B5EF4-FFF2-40B4-BE49-F238E27FC236}">
                <a16:creationId xmlns:a16="http://schemas.microsoft.com/office/drawing/2014/main" id="{3F9D779F-2838-4803-AAF5-B9D02395CCC4}"/>
              </a:ext>
            </a:extLst>
          </p:cNvPr>
          <p:cNvSpPr>
            <a:spLocks noChangeArrowheads="1"/>
          </p:cNvSpPr>
          <p:nvPr/>
        </p:nvSpPr>
        <p:spPr bwMode="auto">
          <a:xfrm>
            <a:off x="4438650" y="3736975"/>
            <a:ext cx="1725613" cy="276225"/>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r>
              <a:rPr lang="en" altLang="ja-JP" sz="1200" spc="50" dirty="0">
                <a:solidFill>
                  <a:srgbClr val="0A1239"/>
                </a:solidFill>
                <a:latin typeface="游明朝" panose="02020400000000000000" pitchFamily="18" charset="-128"/>
                <a:ea typeface="游明朝" panose="02020400000000000000" pitchFamily="18" charset="-128"/>
              </a:rPr>
              <a:t>www.tokyo-prime.jp</a:t>
            </a:r>
            <a:endParaRPr lang="ja-JP" altLang="ja-JP" sz="1200" spc="50">
              <a:solidFill>
                <a:srgbClr val="0A1239"/>
              </a:solidFill>
              <a:latin typeface="游明朝" panose="02020400000000000000" pitchFamily="18" charset="-128"/>
              <a:ea typeface="游明朝" panose="02020400000000000000" pitchFamily="18" charset="-128"/>
            </a:endParaRPr>
          </a:p>
        </p:txBody>
      </p:sp>
      <p:pic>
        <p:nvPicPr>
          <p:cNvPr id="78852" name="図 9">
            <a:extLst>
              <a:ext uri="{FF2B5EF4-FFF2-40B4-BE49-F238E27FC236}">
                <a16:creationId xmlns:a16="http://schemas.microsoft.com/office/drawing/2014/main" id="{F235CC60-102F-4A08-A036-15935FDA65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5613" y="3482975"/>
            <a:ext cx="20701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4" name="正方形/長方形 1">
            <a:extLst>
              <a:ext uri="{FF2B5EF4-FFF2-40B4-BE49-F238E27FC236}">
                <a16:creationId xmlns:a16="http://schemas.microsoft.com/office/drawing/2014/main" id="{88FDF1A3-FF12-483E-A9BE-0C3955607F7D}"/>
              </a:ext>
            </a:extLst>
          </p:cNvPr>
          <p:cNvSpPr>
            <a:spLocks noChangeArrowheads="1"/>
          </p:cNvSpPr>
          <p:nvPr/>
        </p:nvSpPr>
        <p:spPr bwMode="auto">
          <a:xfrm>
            <a:off x="4418013" y="4329113"/>
            <a:ext cx="1765300" cy="276225"/>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r>
              <a:rPr lang="en-US" altLang="ja-JP" sz="1200" spc="50" dirty="0">
                <a:solidFill>
                  <a:srgbClr val="0A1239"/>
                </a:solidFill>
                <a:latin typeface="游明朝" panose="02020400000000000000" pitchFamily="18" charset="-128"/>
                <a:ea typeface="游明朝" panose="02020400000000000000" pitchFamily="18" charset="-128"/>
              </a:rPr>
              <a:t>sales@tokyo-prime.jp</a:t>
            </a:r>
            <a:endParaRPr lang="ja-JP" altLang="ja-JP" sz="1200" spc="50" dirty="0">
              <a:solidFill>
                <a:srgbClr val="0A1239"/>
              </a:solidFill>
              <a:latin typeface="游明朝" panose="02020400000000000000" pitchFamily="18" charset="-128"/>
              <a:ea typeface="游明朝" panose="02020400000000000000" pitchFamily="18" charset="-128"/>
            </a:endParaRPr>
          </a:p>
        </p:txBody>
      </p:sp>
      <p:sp>
        <p:nvSpPr>
          <p:cNvPr id="78854" name="正方形/長方形 1">
            <a:extLst>
              <a:ext uri="{FF2B5EF4-FFF2-40B4-BE49-F238E27FC236}">
                <a16:creationId xmlns:a16="http://schemas.microsoft.com/office/drawing/2014/main" id="{D4F6B913-657F-438B-A425-E0ACC647513A}"/>
              </a:ext>
            </a:extLst>
          </p:cNvPr>
          <p:cNvSpPr>
            <a:spLocks noChangeArrowheads="1"/>
          </p:cNvSpPr>
          <p:nvPr/>
        </p:nvSpPr>
        <p:spPr bwMode="auto">
          <a:xfrm>
            <a:off x="4740275" y="4146550"/>
            <a:ext cx="11207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b="1">
                <a:solidFill>
                  <a:srgbClr val="0A1239"/>
                </a:solidFill>
                <a:latin typeface="游明朝" panose="02020400000000000000" pitchFamily="18" charset="-128"/>
                <a:ea typeface="游明朝" panose="02020400000000000000" pitchFamily="18" charset="-128"/>
              </a:rPr>
              <a:t>株式会社</a:t>
            </a:r>
            <a:r>
              <a:rPr lang="en-US" altLang="ja-JP" sz="1200" b="1">
                <a:solidFill>
                  <a:srgbClr val="0A1239"/>
                </a:solidFill>
                <a:latin typeface="游明朝" panose="02020400000000000000" pitchFamily="18" charset="-128"/>
                <a:ea typeface="游明朝" panose="02020400000000000000" pitchFamily="18" charset="-128"/>
              </a:rPr>
              <a:t>IRIS</a:t>
            </a:r>
            <a:endParaRPr lang="ja-JP" altLang="ja-JP" sz="1200" b="1">
              <a:solidFill>
                <a:srgbClr val="0A1239"/>
              </a:solidFill>
              <a:latin typeface="游明朝" panose="02020400000000000000" pitchFamily="18" charset="-128"/>
              <a:ea typeface="游明朝" panose="02020400000000000000" pitchFamily="18" charset="-128"/>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図 4" descr="車, 屋内, 座る, コンピュータ が含まれている画像&#10;&#10;自動的に生成された説明">
            <a:extLst>
              <a:ext uri="{FF2B5EF4-FFF2-40B4-BE49-F238E27FC236}">
                <a16:creationId xmlns:a16="http://schemas.microsoft.com/office/drawing/2014/main" id="{C3761A16-8D4F-4682-978F-D46C29B5FF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213" y="431800"/>
            <a:ext cx="9575800"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a:extLst>
              <a:ext uri="{FF2B5EF4-FFF2-40B4-BE49-F238E27FC236}">
                <a16:creationId xmlns:a16="http://schemas.microsoft.com/office/drawing/2014/main" id="{5F2D4045-E95D-4F54-8150-41A20561630E}"/>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世界有数の国際都市東京を中心に、全国の主要都市を走行するタクシーに設置される、新世代プレミアム動画広告です。</a:t>
            </a:r>
          </a:p>
        </p:txBody>
      </p:sp>
      <p:sp>
        <p:nvSpPr>
          <p:cNvPr id="15364" name="テキスト ボックス 8">
            <a:extLst>
              <a:ext uri="{FF2B5EF4-FFF2-40B4-BE49-F238E27FC236}">
                <a16:creationId xmlns:a16="http://schemas.microsoft.com/office/drawing/2014/main" id="{C56F7AEA-1EB7-4FCA-8366-F57541769382}"/>
              </a:ext>
            </a:extLst>
          </p:cNvPr>
          <p:cNvSpPr txBox="1">
            <a:spLocks noChangeArrowheads="1"/>
          </p:cNvSpPr>
          <p:nvPr/>
        </p:nvSpPr>
        <p:spPr bwMode="auto">
          <a:xfrm>
            <a:off x="773113" y="4613275"/>
            <a:ext cx="480060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en-US" sz="2600" b="1">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大画面・高精細の動画広告</a:t>
            </a:r>
            <a:br>
              <a:rPr lang="en-US" altLang="ja-JP" sz="260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br>
            <a:r>
              <a:rPr lang="ja-JP" altLang="en-US" sz="120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個室空間、対面、至近距離、音声付きのユーザ体験。</a:t>
            </a:r>
            <a:endParaRPr lang="en-US" altLang="ja-JP" sz="1200">
              <a:solidFill>
                <a:schemeClr val="bg1"/>
              </a:solidFill>
              <a:latin typeface="游明朝" panose="02020400000000000000" pitchFamily="18" charset="-128"/>
              <a:ea typeface="游明朝 Demibold" panose="02020600000000000000" pitchFamily="18" charset="-128"/>
              <a:cs typeface="游明朝" panose="02020400000000000000" pitchFamily="18" charset="-128"/>
            </a:endParaRPr>
          </a:p>
          <a:p>
            <a:pPr algn="ctr" eaLnBrk="1" hangingPunct="1">
              <a:lnSpc>
                <a:spcPct val="130000"/>
              </a:lnSpc>
            </a:pPr>
            <a:r>
              <a:rPr lang="en-US" altLang="ja-JP" sz="90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a:t>
            </a:r>
            <a:r>
              <a:rPr lang="ja-JP" altLang="en-US" sz="90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深夜時間帯 </a:t>
            </a:r>
            <a:r>
              <a:rPr lang="en-US" altLang="ja-JP" sz="90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22:00〜5:59 </a:t>
            </a:r>
            <a:r>
              <a:rPr lang="ja-JP" altLang="en-US" sz="90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はデフォルト音声</a:t>
            </a:r>
            <a:r>
              <a:rPr lang="en-US" altLang="ja-JP" sz="90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OFF</a:t>
            </a:r>
          </a:p>
        </p:txBody>
      </p:sp>
      <p:sp>
        <p:nvSpPr>
          <p:cNvPr id="15365" name="テキスト ボックス 10">
            <a:extLst>
              <a:ext uri="{FF2B5EF4-FFF2-40B4-BE49-F238E27FC236}">
                <a16:creationId xmlns:a16="http://schemas.microsoft.com/office/drawing/2014/main" id="{5B9A687E-9B2E-4472-917C-283594BE377B}"/>
              </a:ext>
            </a:extLst>
          </p:cNvPr>
          <p:cNvSpPr txBox="1">
            <a:spLocks noChangeArrowheads="1"/>
          </p:cNvSpPr>
          <p:nvPr/>
        </p:nvSpPr>
        <p:spPr bwMode="auto">
          <a:xfrm>
            <a:off x="6543675" y="4613275"/>
            <a:ext cx="28511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en-US" sz="2600" b="1">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高所得層にリーチ</a:t>
            </a:r>
            <a:br>
              <a:rPr lang="en-US" altLang="ja-JP" sz="200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br>
            <a:r>
              <a:rPr lang="ja-JP" altLang="en-US" sz="120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全国都心部に勤務する</a:t>
            </a:r>
            <a:endParaRPr lang="en-US" altLang="ja-JP" sz="1200">
              <a:solidFill>
                <a:schemeClr val="bg1"/>
              </a:solidFill>
              <a:latin typeface="游明朝" panose="02020400000000000000" pitchFamily="18" charset="-128"/>
              <a:ea typeface="游明朝 Demibold" panose="02020600000000000000" pitchFamily="18" charset="-128"/>
              <a:cs typeface="游明朝" panose="02020400000000000000" pitchFamily="18" charset="-128"/>
            </a:endParaRPr>
          </a:p>
          <a:p>
            <a:pPr algn="ctr" eaLnBrk="1" hangingPunct="1">
              <a:lnSpc>
                <a:spcPct val="130000"/>
              </a:lnSpc>
            </a:pPr>
            <a:r>
              <a:rPr lang="ja-JP" altLang="en-US" sz="120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会社員・経営層にリーチ。</a:t>
            </a:r>
            <a:endParaRPr lang="en-US" altLang="ja-JP" sz="1200">
              <a:solidFill>
                <a:schemeClr val="bg1"/>
              </a:solidFill>
              <a:latin typeface="游明朝" panose="02020400000000000000" pitchFamily="18" charset="-128"/>
              <a:ea typeface="游明朝 Demibold" panose="02020600000000000000" pitchFamily="18" charset="-128"/>
              <a:cs typeface="游明朝" panose="02020400000000000000" pitchFamily="18" charset="-128"/>
            </a:endParaRPr>
          </a:p>
        </p:txBody>
      </p:sp>
      <p:sp>
        <p:nvSpPr>
          <p:cNvPr id="3" name="テキスト プレースホルダー 2">
            <a:extLst>
              <a:ext uri="{FF2B5EF4-FFF2-40B4-BE49-F238E27FC236}">
                <a16:creationId xmlns:a16="http://schemas.microsoft.com/office/drawing/2014/main" id="{5F323FB3-B699-46A7-AC73-D77F8D72D89E}"/>
              </a:ext>
            </a:extLst>
          </p:cNvPr>
          <p:cNvSpPr>
            <a:spLocks noGrp="1"/>
          </p:cNvSpPr>
          <p:nvPr>
            <p:ph type="body" sz="quarter" idx="10"/>
          </p:nvPr>
        </p:nvSpPr>
        <p:spPr>
          <a:xfrm>
            <a:off x="1511300" y="6510338"/>
            <a:ext cx="7561263"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全国主要都市に出現する、極上のメディア</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410" name="グループ化 16">
            <a:extLst>
              <a:ext uri="{FF2B5EF4-FFF2-40B4-BE49-F238E27FC236}">
                <a16:creationId xmlns:a16="http://schemas.microsoft.com/office/drawing/2014/main" id="{94D1292F-32AE-46BC-AFEE-E347FD93DD6C}"/>
              </a:ext>
            </a:extLst>
          </p:cNvPr>
          <p:cNvGrpSpPr>
            <a:grpSpLocks/>
          </p:cNvGrpSpPr>
          <p:nvPr/>
        </p:nvGrpSpPr>
        <p:grpSpPr bwMode="auto">
          <a:xfrm>
            <a:off x="496888" y="752475"/>
            <a:ext cx="1119187" cy="1050925"/>
            <a:chOff x="1636349" y="1854568"/>
            <a:chExt cx="1118922" cy="1050898"/>
          </a:xfrm>
        </p:grpSpPr>
        <p:sp>
          <p:nvSpPr>
            <p:cNvPr id="17476" name="正方形/長方形 17">
              <a:extLst>
                <a:ext uri="{FF2B5EF4-FFF2-40B4-BE49-F238E27FC236}">
                  <a16:creationId xmlns:a16="http://schemas.microsoft.com/office/drawing/2014/main" id="{6FFC27C0-1AE6-4716-A349-6C7B68A4F6AF}"/>
                </a:ext>
              </a:extLst>
            </p:cNvPr>
            <p:cNvSpPr>
              <a:spLocks noChangeArrowheads="1"/>
            </p:cNvSpPr>
            <p:nvPr/>
          </p:nvSpPr>
          <p:spPr bwMode="auto">
            <a:xfrm>
              <a:off x="1636349" y="2015232"/>
              <a:ext cx="1082419" cy="708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4000" b="1">
                  <a:solidFill>
                    <a:srgbClr val="0A1239"/>
                  </a:solidFill>
                  <a:latin typeface="游明朝 Demibold" panose="02020600000000000000" pitchFamily="18" charset="-128"/>
                  <a:ea typeface="游明朝 Demibold" panose="02020600000000000000" pitchFamily="18" charset="-128"/>
                </a:rPr>
                <a:t>12</a:t>
              </a:r>
              <a:endParaRPr lang="ja-JP" altLang="en-US" sz="4000" b="1">
                <a:solidFill>
                  <a:srgbClr val="0A1239"/>
                </a:solidFill>
                <a:latin typeface="游明朝 Demibold" panose="02020600000000000000" pitchFamily="18" charset="-128"/>
                <a:ea typeface="游明朝 Demibold" panose="02020600000000000000" pitchFamily="18" charset="-128"/>
              </a:endParaRPr>
            </a:p>
          </p:txBody>
        </p:sp>
        <p:sp>
          <p:nvSpPr>
            <p:cNvPr id="17477" name="正方形/長方形 18">
              <a:extLst>
                <a:ext uri="{FF2B5EF4-FFF2-40B4-BE49-F238E27FC236}">
                  <a16:creationId xmlns:a16="http://schemas.microsoft.com/office/drawing/2014/main" id="{47752F39-7063-4B3F-8B98-4E9DCFA14AFA}"/>
                </a:ext>
              </a:extLst>
            </p:cNvPr>
            <p:cNvSpPr>
              <a:spLocks noChangeArrowheads="1"/>
            </p:cNvSpPr>
            <p:nvPr/>
          </p:nvSpPr>
          <p:spPr bwMode="auto">
            <a:xfrm>
              <a:off x="1672852" y="1854568"/>
              <a:ext cx="1082419" cy="323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全国</a:t>
              </a:r>
            </a:p>
          </p:txBody>
        </p:sp>
        <p:sp>
          <p:nvSpPr>
            <p:cNvPr id="17478" name="正方形/長方形 19">
              <a:extLst>
                <a:ext uri="{FF2B5EF4-FFF2-40B4-BE49-F238E27FC236}">
                  <a16:creationId xmlns:a16="http://schemas.microsoft.com/office/drawing/2014/main" id="{7A4B689A-1F90-4609-93AA-2F187C70A815}"/>
                </a:ext>
              </a:extLst>
            </p:cNvPr>
            <p:cNvSpPr>
              <a:spLocks noChangeArrowheads="1"/>
            </p:cNvSpPr>
            <p:nvPr/>
          </p:nvSpPr>
          <p:spPr bwMode="auto">
            <a:xfrm>
              <a:off x="1653807" y="2581624"/>
              <a:ext cx="1028456" cy="323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都市</a:t>
              </a:r>
            </a:p>
          </p:txBody>
        </p:sp>
      </p:grpSp>
      <p:sp>
        <p:nvSpPr>
          <p:cNvPr id="17411" name="正方形/長方形 20">
            <a:extLst>
              <a:ext uri="{FF2B5EF4-FFF2-40B4-BE49-F238E27FC236}">
                <a16:creationId xmlns:a16="http://schemas.microsoft.com/office/drawing/2014/main" id="{1865BBC5-0BD3-4E4A-AE7D-199A4F35BA9A}"/>
              </a:ext>
            </a:extLst>
          </p:cNvPr>
          <p:cNvSpPr>
            <a:spLocks noChangeArrowheads="1"/>
          </p:cNvSpPr>
          <p:nvPr/>
        </p:nvSpPr>
        <p:spPr bwMode="auto">
          <a:xfrm>
            <a:off x="1601788" y="765175"/>
            <a:ext cx="20621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東京、神奈川、埼玉</a:t>
            </a:r>
          </a:p>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千葉、名古屋、京都</a:t>
            </a:r>
          </a:p>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大阪、神戸、広島</a:t>
            </a:r>
          </a:p>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福岡、仙台、札幌</a:t>
            </a:r>
          </a:p>
        </p:txBody>
      </p:sp>
      <p:sp>
        <p:nvSpPr>
          <p:cNvPr id="17412" name="正方形/長方形 21">
            <a:extLst>
              <a:ext uri="{FF2B5EF4-FFF2-40B4-BE49-F238E27FC236}">
                <a16:creationId xmlns:a16="http://schemas.microsoft.com/office/drawing/2014/main" id="{E37B8951-6E54-416E-BD1D-65A38603ED65}"/>
              </a:ext>
            </a:extLst>
          </p:cNvPr>
          <p:cNvSpPr>
            <a:spLocks noChangeArrowheads="1"/>
          </p:cNvSpPr>
          <p:nvPr/>
        </p:nvSpPr>
        <p:spPr bwMode="auto">
          <a:xfrm>
            <a:off x="3786188" y="917575"/>
            <a:ext cx="22494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4000" b="1">
                <a:solidFill>
                  <a:srgbClr val="0A1239"/>
                </a:solidFill>
                <a:latin typeface="游明朝 Demibold" panose="02020600000000000000" pitchFamily="18" charset="-128"/>
                <a:ea typeface="游明朝 Demibold" panose="02020600000000000000" pitchFamily="18" charset="-128"/>
              </a:rPr>
              <a:t>50,000</a:t>
            </a:r>
            <a:endParaRPr lang="ja-JP" altLang="en-US" sz="4000" b="1">
              <a:solidFill>
                <a:srgbClr val="0A1239"/>
              </a:solidFill>
              <a:latin typeface="游明朝 Demibold" panose="02020600000000000000" pitchFamily="18" charset="-128"/>
              <a:ea typeface="游明朝 Demibold" panose="02020600000000000000" pitchFamily="18" charset="-128"/>
            </a:endParaRPr>
          </a:p>
        </p:txBody>
      </p:sp>
      <p:sp>
        <p:nvSpPr>
          <p:cNvPr id="17413" name="正方形/長方形 22">
            <a:extLst>
              <a:ext uri="{FF2B5EF4-FFF2-40B4-BE49-F238E27FC236}">
                <a16:creationId xmlns:a16="http://schemas.microsoft.com/office/drawing/2014/main" id="{C096F74B-292A-4713-A213-7E582F2313D4}"/>
              </a:ext>
            </a:extLst>
          </p:cNvPr>
          <p:cNvSpPr>
            <a:spLocks noChangeArrowheads="1"/>
          </p:cNvSpPr>
          <p:nvPr/>
        </p:nvSpPr>
        <p:spPr bwMode="auto">
          <a:xfrm>
            <a:off x="6329363" y="933450"/>
            <a:ext cx="32115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4000" b="1">
                <a:solidFill>
                  <a:srgbClr val="0A1239"/>
                </a:solidFill>
                <a:latin typeface="游明朝" panose="02020400000000000000" pitchFamily="18" charset="-128"/>
                <a:ea typeface="游明朝" panose="02020400000000000000" pitchFamily="18" charset="-128"/>
              </a:rPr>
              <a:t>25,000,000</a:t>
            </a:r>
            <a:endParaRPr lang="ja-JP" altLang="en-US" sz="4000" b="1">
              <a:solidFill>
                <a:srgbClr val="0A1239"/>
              </a:solidFill>
              <a:latin typeface="游明朝" panose="02020400000000000000" pitchFamily="18" charset="-128"/>
              <a:ea typeface="游明朝" panose="02020400000000000000" pitchFamily="18" charset="-128"/>
            </a:endParaRPr>
          </a:p>
        </p:txBody>
      </p:sp>
      <p:sp>
        <p:nvSpPr>
          <p:cNvPr id="17414" name="正方形/長方形 23">
            <a:extLst>
              <a:ext uri="{FF2B5EF4-FFF2-40B4-BE49-F238E27FC236}">
                <a16:creationId xmlns:a16="http://schemas.microsoft.com/office/drawing/2014/main" id="{289BCE16-E94D-44FF-93B6-A40CD471BE11}"/>
              </a:ext>
            </a:extLst>
          </p:cNvPr>
          <p:cNvSpPr>
            <a:spLocks noChangeArrowheads="1"/>
          </p:cNvSpPr>
          <p:nvPr/>
        </p:nvSpPr>
        <p:spPr bwMode="auto">
          <a:xfrm>
            <a:off x="5441950" y="1454150"/>
            <a:ext cx="1027113"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台</a:t>
            </a:r>
          </a:p>
        </p:txBody>
      </p:sp>
      <p:sp>
        <p:nvSpPr>
          <p:cNvPr id="17415" name="正方形/長方形 24">
            <a:extLst>
              <a:ext uri="{FF2B5EF4-FFF2-40B4-BE49-F238E27FC236}">
                <a16:creationId xmlns:a16="http://schemas.microsoft.com/office/drawing/2014/main" id="{DC30C500-E5AB-4A84-B2CE-0920C769D236}"/>
              </a:ext>
            </a:extLst>
          </p:cNvPr>
          <p:cNvSpPr>
            <a:spLocks noChangeArrowheads="1"/>
          </p:cNvSpPr>
          <p:nvPr/>
        </p:nvSpPr>
        <p:spPr bwMode="auto">
          <a:xfrm>
            <a:off x="9466263" y="1449388"/>
            <a:ext cx="1027112"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人</a:t>
            </a:r>
          </a:p>
        </p:txBody>
      </p:sp>
      <p:sp>
        <p:nvSpPr>
          <p:cNvPr id="17416" name="正方形/長方形 25">
            <a:extLst>
              <a:ext uri="{FF2B5EF4-FFF2-40B4-BE49-F238E27FC236}">
                <a16:creationId xmlns:a16="http://schemas.microsoft.com/office/drawing/2014/main" id="{65C36477-0F25-4D6F-A164-AC66B666D506}"/>
              </a:ext>
            </a:extLst>
          </p:cNvPr>
          <p:cNvSpPr>
            <a:spLocks noChangeArrowheads="1"/>
          </p:cNvSpPr>
          <p:nvPr/>
        </p:nvSpPr>
        <p:spPr bwMode="auto">
          <a:xfrm>
            <a:off x="9197975" y="993775"/>
            <a:ext cx="102711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3000" b="1">
                <a:solidFill>
                  <a:srgbClr val="0A1239"/>
                </a:solidFill>
                <a:latin typeface="游明朝 Demibold" panose="02020600000000000000" pitchFamily="18" charset="-128"/>
                <a:ea typeface="游明朝 Demibold" panose="02020600000000000000" pitchFamily="18" charset="-128"/>
              </a:rPr>
              <a:t>〜</a:t>
            </a:r>
            <a:endParaRPr lang="ja-JP" altLang="en-US" sz="3000" b="1">
              <a:solidFill>
                <a:srgbClr val="0A1239"/>
              </a:solidFill>
              <a:latin typeface="游明朝 Demibold" panose="02020600000000000000" pitchFamily="18" charset="-128"/>
              <a:ea typeface="游明朝 Demibold" panose="02020600000000000000" pitchFamily="18" charset="-128"/>
            </a:endParaRPr>
          </a:p>
        </p:txBody>
      </p:sp>
      <p:sp>
        <p:nvSpPr>
          <p:cNvPr id="27" name="正方形/長方形 26">
            <a:extLst>
              <a:ext uri="{FF2B5EF4-FFF2-40B4-BE49-F238E27FC236}">
                <a16:creationId xmlns:a16="http://schemas.microsoft.com/office/drawing/2014/main" id="{F7A6EEE2-64D4-4C01-9653-1CDA12339C72}"/>
              </a:ext>
            </a:extLst>
          </p:cNvPr>
          <p:cNvSpPr/>
          <p:nvPr/>
        </p:nvSpPr>
        <p:spPr>
          <a:xfrm>
            <a:off x="3705225" y="450850"/>
            <a:ext cx="2460625"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サイネージ導入台数</a:t>
            </a:r>
          </a:p>
        </p:txBody>
      </p:sp>
      <p:sp>
        <p:nvSpPr>
          <p:cNvPr id="28" name="正方形/長方形 27">
            <a:extLst>
              <a:ext uri="{FF2B5EF4-FFF2-40B4-BE49-F238E27FC236}">
                <a16:creationId xmlns:a16="http://schemas.microsoft.com/office/drawing/2014/main" id="{56D74073-2917-4C4E-AD2C-46CAFABFBFC6}"/>
              </a:ext>
            </a:extLst>
          </p:cNvPr>
          <p:cNvSpPr/>
          <p:nvPr/>
        </p:nvSpPr>
        <p:spPr>
          <a:xfrm>
            <a:off x="6165850" y="457200"/>
            <a:ext cx="3968750"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月間のベリーチ人数</a:t>
            </a:r>
          </a:p>
        </p:txBody>
      </p:sp>
      <p:sp>
        <p:nvSpPr>
          <p:cNvPr id="29" name="正方形/長方形 28">
            <a:extLst>
              <a:ext uri="{FF2B5EF4-FFF2-40B4-BE49-F238E27FC236}">
                <a16:creationId xmlns:a16="http://schemas.microsoft.com/office/drawing/2014/main" id="{B1416ED1-410F-4233-AA7C-5F94A8A7C686}"/>
              </a:ext>
            </a:extLst>
          </p:cNvPr>
          <p:cNvSpPr/>
          <p:nvPr/>
        </p:nvSpPr>
        <p:spPr>
          <a:xfrm>
            <a:off x="8291513" y="1981200"/>
            <a:ext cx="812800" cy="214313"/>
          </a:xfrm>
          <a:prstGeom prst="rect">
            <a:avLst/>
          </a:prstGeom>
        </p:spPr>
        <p:txBody>
          <a:bodyPr>
            <a:spAutoFit/>
          </a:bodyPr>
          <a:lstStyle/>
          <a:p>
            <a:pPr eaLnBrk="1" fontAlgn="auto" hangingPunct="1">
              <a:spcBef>
                <a:spcPts val="0"/>
              </a:spcBef>
              <a:spcAft>
                <a:spcPts val="0"/>
              </a:spcAft>
              <a:defRPr/>
            </a:pPr>
            <a:r>
              <a:rPr lang="ja-JP" altLang="en-US" sz="800" spc="100">
                <a:solidFill>
                  <a:srgbClr val="2B3A5B"/>
                </a:solidFill>
                <a:latin typeface="游明朝" panose="02020400000000000000" pitchFamily="18" charset="-128"/>
                <a:ea typeface="游明朝" panose="02020400000000000000" pitchFamily="18" charset="-128"/>
              </a:rPr>
              <a:t>台数内訳</a:t>
            </a:r>
          </a:p>
        </p:txBody>
      </p:sp>
      <p:sp>
        <p:nvSpPr>
          <p:cNvPr id="32" name="正方形/長方形 31">
            <a:extLst>
              <a:ext uri="{FF2B5EF4-FFF2-40B4-BE49-F238E27FC236}">
                <a16:creationId xmlns:a16="http://schemas.microsoft.com/office/drawing/2014/main" id="{E543706A-A313-456C-8460-4ACCB9811084}"/>
              </a:ext>
            </a:extLst>
          </p:cNvPr>
          <p:cNvSpPr/>
          <p:nvPr/>
        </p:nvSpPr>
        <p:spPr>
          <a:xfrm>
            <a:off x="1579563" y="444500"/>
            <a:ext cx="2125662"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都市名</a:t>
            </a:r>
          </a:p>
        </p:txBody>
      </p:sp>
      <p:sp>
        <p:nvSpPr>
          <p:cNvPr id="33" name="正方形/長方形 32">
            <a:extLst>
              <a:ext uri="{FF2B5EF4-FFF2-40B4-BE49-F238E27FC236}">
                <a16:creationId xmlns:a16="http://schemas.microsoft.com/office/drawing/2014/main" id="{B57AF18E-C285-45C0-8A5F-AB0974094ACF}"/>
              </a:ext>
            </a:extLst>
          </p:cNvPr>
          <p:cNvSpPr/>
          <p:nvPr/>
        </p:nvSpPr>
        <p:spPr>
          <a:xfrm>
            <a:off x="557213" y="450850"/>
            <a:ext cx="1016000"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地域数</a:t>
            </a:r>
          </a:p>
        </p:txBody>
      </p:sp>
      <p:pic>
        <p:nvPicPr>
          <p:cNvPr id="17422" name="図 3">
            <a:extLst>
              <a:ext uri="{FF2B5EF4-FFF2-40B4-BE49-F238E27FC236}">
                <a16:creationId xmlns:a16="http://schemas.microsoft.com/office/drawing/2014/main" id="{99F80D5D-ECC6-4517-9097-99B72D1790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7525" y="2516188"/>
            <a:ext cx="2689225" cy="248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423" name="グループ化 48">
            <a:extLst>
              <a:ext uri="{FF2B5EF4-FFF2-40B4-BE49-F238E27FC236}">
                <a16:creationId xmlns:a16="http://schemas.microsoft.com/office/drawing/2014/main" id="{85F07F10-C27F-494D-AFC2-8B59E66677F2}"/>
              </a:ext>
            </a:extLst>
          </p:cNvPr>
          <p:cNvGrpSpPr>
            <a:grpSpLocks/>
          </p:cNvGrpSpPr>
          <p:nvPr/>
        </p:nvGrpSpPr>
        <p:grpSpPr bwMode="auto">
          <a:xfrm>
            <a:off x="8291513" y="2141538"/>
            <a:ext cx="3043237" cy="1468437"/>
            <a:chOff x="8477610" y="2324922"/>
            <a:chExt cx="3041971" cy="1468886"/>
          </a:xfrm>
        </p:grpSpPr>
        <p:grpSp>
          <p:nvGrpSpPr>
            <p:cNvPr id="17463" name="グループ化 16">
              <a:extLst>
                <a:ext uri="{FF2B5EF4-FFF2-40B4-BE49-F238E27FC236}">
                  <a16:creationId xmlns:a16="http://schemas.microsoft.com/office/drawing/2014/main" id="{FDE74E38-945A-48AD-BD07-96E408CDCA4F}"/>
                </a:ext>
              </a:extLst>
            </p:cNvPr>
            <p:cNvGrpSpPr>
              <a:grpSpLocks/>
            </p:cNvGrpSpPr>
            <p:nvPr/>
          </p:nvGrpSpPr>
          <p:grpSpPr bwMode="auto">
            <a:xfrm>
              <a:off x="10073368" y="2350809"/>
              <a:ext cx="1446213" cy="1442999"/>
              <a:chOff x="10073368" y="2350809"/>
              <a:chExt cx="1446213" cy="1442999"/>
            </a:xfrm>
          </p:grpSpPr>
          <p:sp>
            <p:nvSpPr>
              <p:cNvPr id="17474" name="正方形/長方形 34">
                <a:extLst>
                  <a:ext uri="{FF2B5EF4-FFF2-40B4-BE49-F238E27FC236}">
                    <a16:creationId xmlns:a16="http://schemas.microsoft.com/office/drawing/2014/main" id="{8B2318E2-89E3-440C-9802-D1144A9CEB8A}"/>
                  </a:ext>
                </a:extLst>
              </p:cNvPr>
              <p:cNvSpPr>
                <a:spLocks noChangeArrowheads="1"/>
              </p:cNvSpPr>
              <p:nvPr/>
            </p:nvSpPr>
            <p:spPr bwMode="auto">
              <a:xfrm>
                <a:off x="10073368" y="2350809"/>
                <a:ext cx="144621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p:txBody>
          </p:sp>
          <p:sp>
            <p:nvSpPr>
              <p:cNvPr id="17475" name="正方形/長方形 36">
                <a:extLst>
                  <a:ext uri="{FF2B5EF4-FFF2-40B4-BE49-F238E27FC236}">
                    <a16:creationId xmlns:a16="http://schemas.microsoft.com/office/drawing/2014/main" id="{05F39939-6636-4AB5-8D1E-412A6EEC3BE8}"/>
                  </a:ext>
                </a:extLst>
              </p:cNvPr>
              <p:cNvSpPr>
                <a:spLocks noChangeArrowheads="1"/>
              </p:cNvSpPr>
              <p:nvPr/>
            </p:nvSpPr>
            <p:spPr bwMode="auto">
              <a:xfrm>
                <a:off x="10073368" y="2537054"/>
                <a:ext cx="1446213" cy="125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endParaRPr lang="en-US" altLang="ja-JP" sz="800">
                  <a:solidFill>
                    <a:srgbClr val="0A1239"/>
                  </a:solidFill>
                  <a:latin typeface="游明朝" panose="02020400000000000000" pitchFamily="18" charset="-128"/>
                  <a:ea typeface="游明朝" panose="02020400000000000000" pitchFamily="18" charset="-128"/>
                </a:endParaRP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endParaRPr lang="en-US" altLang="ja-JP" sz="800">
                  <a:solidFill>
                    <a:srgbClr val="0A1239"/>
                  </a:solidFill>
                  <a:latin typeface="游明朝" panose="02020400000000000000" pitchFamily="18" charset="-128"/>
                  <a:ea typeface="游明朝" panose="02020400000000000000" pitchFamily="18" charset="-128"/>
                </a:endParaRP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endParaRPr lang="en-US" altLang="ja-JP" sz="800">
                  <a:solidFill>
                    <a:srgbClr val="0A1239"/>
                  </a:solidFill>
                  <a:latin typeface="游明朝" panose="02020400000000000000" pitchFamily="18" charset="-128"/>
                  <a:ea typeface="游明朝" panose="02020400000000000000" pitchFamily="18" charset="-128"/>
                </a:endParaRP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endParaRPr lang="ja-JP" altLang="en-US" sz="800">
                  <a:solidFill>
                    <a:srgbClr val="0A1239"/>
                  </a:solidFill>
                  <a:latin typeface="游明朝" panose="02020400000000000000" pitchFamily="18" charset="-128"/>
                  <a:ea typeface="游明朝" panose="02020400000000000000" pitchFamily="18" charset="-128"/>
                </a:endParaRPr>
              </a:p>
            </p:txBody>
          </p:sp>
        </p:grpSp>
        <p:grpSp>
          <p:nvGrpSpPr>
            <p:cNvPr id="17464" name="グループ化 15">
              <a:extLst>
                <a:ext uri="{FF2B5EF4-FFF2-40B4-BE49-F238E27FC236}">
                  <a16:creationId xmlns:a16="http://schemas.microsoft.com/office/drawing/2014/main" id="{A07A7B72-03EF-47A6-A4DE-8EAAA2B33FF9}"/>
                </a:ext>
              </a:extLst>
            </p:cNvPr>
            <p:cNvGrpSpPr>
              <a:grpSpLocks/>
            </p:cNvGrpSpPr>
            <p:nvPr/>
          </p:nvGrpSpPr>
          <p:grpSpPr bwMode="auto">
            <a:xfrm>
              <a:off x="8477610" y="2324922"/>
              <a:ext cx="1778999" cy="1333958"/>
              <a:chOff x="8477610" y="2324922"/>
              <a:chExt cx="1778999" cy="1333958"/>
            </a:xfrm>
          </p:grpSpPr>
          <p:grpSp>
            <p:nvGrpSpPr>
              <p:cNvPr id="17465" name="グループ化 6">
                <a:extLst>
                  <a:ext uri="{FF2B5EF4-FFF2-40B4-BE49-F238E27FC236}">
                    <a16:creationId xmlns:a16="http://schemas.microsoft.com/office/drawing/2014/main" id="{B3879190-B982-4E1C-8D43-6A1E10E7D872}"/>
                  </a:ext>
                </a:extLst>
              </p:cNvPr>
              <p:cNvGrpSpPr>
                <a:grpSpLocks/>
              </p:cNvGrpSpPr>
              <p:nvPr/>
            </p:nvGrpSpPr>
            <p:grpSpPr bwMode="auto">
              <a:xfrm>
                <a:off x="8477610" y="2541588"/>
                <a:ext cx="1446213" cy="1107996"/>
                <a:chOff x="8448675" y="2541588"/>
                <a:chExt cx="1446213" cy="1107996"/>
              </a:xfrm>
            </p:grpSpPr>
            <p:sp>
              <p:nvSpPr>
                <p:cNvPr id="17472" name="正方形/長方形 30">
                  <a:extLst>
                    <a:ext uri="{FF2B5EF4-FFF2-40B4-BE49-F238E27FC236}">
                      <a16:creationId xmlns:a16="http://schemas.microsoft.com/office/drawing/2014/main" id="{B48E6A4C-F539-4B33-8E70-896BB1DCD998}"/>
                    </a:ext>
                  </a:extLst>
                </p:cNvPr>
                <p:cNvSpPr>
                  <a:spLocks noChangeArrowheads="1"/>
                </p:cNvSpPr>
                <p:nvPr/>
              </p:nvSpPr>
              <p:spPr bwMode="auto">
                <a:xfrm>
                  <a:off x="8448675" y="2541588"/>
                  <a:ext cx="1446213"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日本交通</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帝都自動車交通</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東京無線協同組合</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日の丸交通</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東都自動車</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個人タクシｰ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その他</a:t>
                  </a:r>
                </a:p>
              </p:txBody>
            </p:sp>
            <p:sp>
              <p:nvSpPr>
                <p:cNvPr id="17473" name="正方形/長方形 37">
                  <a:extLst>
                    <a:ext uri="{FF2B5EF4-FFF2-40B4-BE49-F238E27FC236}">
                      <a16:creationId xmlns:a16="http://schemas.microsoft.com/office/drawing/2014/main" id="{F784E928-CBD4-4822-B652-8005B1E45586}"/>
                    </a:ext>
                  </a:extLst>
                </p:cNvPr>
                <p:cNvSpPr>
                  <a:spLocks noChangeArrowheads="1"/>
                </p:cNvSpPr>
                <p:nvPr/>
              </p:nvSpPr>
              <p:spPr bwMode="auto">
                <a:xfrm>
                  <a:off x="8843059" y="2541588"/>
                  <a:ext cx="95023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endParaRPr lang="ja-JP" altLang="en-US" sz="800">
                    <a:solidFill>
                      <a:srgbClr val="0A1239"/>
                    </a:solidFill>
                    <a:latin typeface="游明朝" panose="02020400000000000000" pitchFamily="18" charset="-128"/>
                    <a:ea typeface="游明朝" panose="02020400000000000000" pitchFamily="18" charset="-128"/>
                  </a:endParaRP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endParaRPr lang="ja-JP" altLang="en-US" sz="800">
                    <a:solidFill>
                      <a:srgbClr val="0A1239"/>
                    </a:solidFill>
                    <a:latin typeface="游明朝" panose="02020400000000000000" pitchFamily="18" charset="-128"/>
                    <a:ea typeface="游明朝" panose="02020400000000000000" pitchFamily="18" charset="-128"/>
                  </a:endParaRPr>
                </a:p>
              </p:txBody>
            </p:sp>
          </p:grpSp>
          <p:grpSp>
            <p:nvGrpSpPr>
              <p:cNvPr id="17466" name="グループ化 14">
                <a:extLst>
                  <a:ext uri="{FF2B5EF4-FFF2-40B4-BE49-F238E27FC236}">
                    <a16:creationId xmlns:a16="http://schemas.microsoft.com/office/drawing/2014/main" id="{FA9EB3EC-ABAF-4F7E-8071-DF6FB0E15F74}"/>
                  </a:ext>
                </a:extLst>
              </p:cNvPr>
              <p:cNvGrpSpPr>
                <a:grpSpLocks/>
              </p:cNvGrpSpPr>
              <p:nvPr/>
            </p:nvGrpSpPr>
            <p:grpSpPr bwMode="auto">
              <a:xfrm>
                <a:off x="8480785" y="2324922"/>
                <a:ext cx="1775824" cy="1333958"/>
                <a:chOff x="8480785" y="2324922"/>
                <a:chExt cx="1775824" cy="1333958"/>
              </a:xfrm>
            </p:grpSpPr>
            <p:sp>
              <p:nvSpPr>
                <p:cNvPr id="30" name="正方形/長方形 29">
                  <a:extLst>
                    <a:ext uri="{FF2B5EF4-FFF2-40B4-BE49-F238E27FC236}">
                      <a16:creationId xmlns:a16="http://schemas.microsoft.com/office/drawing/2014/main" id="{89F8258A-F080-4990-ACEE-FDFE0092BDE8}"/>
                    </a:ext>
                  </a:extLst>
                </p:cNvPr>
                <p:cNvSpPr/>
                <p:nvPr/>
              </p:nvSpPr>
              <p:spPr>
                <a:xfrm>
                  <a:off x="8480784" y="2324922"/>
                  <a:ext cx="812462" cy="246137"/>
                </a:xfrm>
                <a:prstGeom prst="rect">
                  <a:avLst/>
                </a:prstGeom>
              </p:spPr>
              <p:txBody>
                <a:bodyPr>
                  <a:spAutoFit/>
                </a:bodyPr>
                <a:lstStyle/>
                <a:p>
                  <a:pPr eaLnBrk="1" fontAlgn="auto" hangingPunct="1">
                    <a:spcBef>
                      <a:spcPts val="0"/>
                    </a:spcBef>
                    <a:spcAft>
                      <a:spcPts val="200"/>
                    </a:spcAft>
                    <a:defRPr/>
                  </a:pPr>
                  <a:r>
                    <a:rPr lang="ja-JP" altLang="en-US" sz="1000" b="1" spc="100">
                      <a:solidFill>
                        <a:srgbClr val="0A1239"/>
                      </a:solidFill>
                      <a:latin typeface="游明朝" panose="02020400000000000000" pitchFamily="18" charset="-128"/>
                      <a:ea typeface="游明朝" panose="02020400000000000000" pitchFamily="18" charset="-128"/>
                    </a:rPr>
                    <a:t>東京都内</a:t>
                  </a:r>
                </a:p>
              </p:txBody>
            </p:sp>
            <p:grpSp>
              <p:nvGrpSpPr>
                <p:cNvPr id="17468" name="グループ化 5">
                  <a:extLst>
                    <a:ext uri="{FF2B5EF4-FFF2-40B4-BE49-F238E27FC236}">
                      <a16:creationId xmlns:a16="http://schemas.microsoft.com/office/drawing/2014/main" id="{9028AD3D-FF6B-47E8-AFE8-D65019D83B6A}"/>
                    </a:ext>
                  </a:extLst>
                </p:cNvPr>
                <p:cNvGrpSpPr>
                  <a:grpSpLocks/>
                </p:cNvGrpSpPr>
                <p:nvPr/>
              </p:nvGrpSpPr>
              <p:grpSpPr bwMode="auto">
                <a:xfrm>
                  <a:off x="9400268" y="2330709"/>
                  <a:ext cx="812800" cy="1328171"/>
                  <a:chOff x="9400268" y="2330709"/>
                  <a:chExt cx="812800" cy="1328171"/>
                </a:xfrm>
              </p:grpSpPr>
              <p:sp>
                <p:nvSpPr>
                  <p:cNvPr id="34" name="正方形/長方形 33">
                    <a:extLst>
                      <a:ext uri="{FF2B5EF4-FFF2-40B4-BE49-F238E27FC236}">
                        <a16:creationId xmlns:a16="http://schemas.microsoft.com/office/drawing/2014/main" id="{A79752BC-4EF1-4EAF-9136-0A5003DAE64D}"/>
                      </a:ext>
                    </a:extLst>
                  </p:cNvPr>
                  <p:cNvSpPr/>
                  <p:nvPr/>
                </p:nvSpPr>
                <p:spPr>
                  <a:xfrm>
                    <a:off x="9399563" y="2331274"/>
                    <a:ext cx="814049" cy="246137"/>
                  </a:xfrm>
                  <a:prstGeom prst="rect">
                    <a:avLst/>
                  </a:prstGeom>
                </p:spPr>
                <p:txBody>
                  <a:bodyPr>
                    <a:spAutoFit/>
                  </a:bodyPr>
                  <a:lstStyle/>
                  <a:p>
                    <a:pPr algn="r" eaLnBrk="1" fontAlgn="auto" hangingPunct="1">
                      <a:spcBef>
                        <a:spcPts val="0"/>
                      </a:spcBef>
                      <a:spcAft>
                        <a:spcPts val="200"/>
                      </a:spcAft>
                      <a:defRPr/>
                    </a:pPr>
                    <a:r>
                      <a:rPr lang="en-US" altLang="ja-JP" sz="1000" b="1" spc="100" dirty="0">
                        <a:solidFill>
                          <a:srgbClr val="0A1239"/>
                        </a:solidFill>
                        <a:latin typeface="游明朝" panose="02020400000000000000" pitchFamily="18" charset="-128"/>
                        <a:ea typeface="游明朝" panose="02020400000000000000" pitchFamily="18" charset="-128"/>
                      </a:rPr>
                      <a:t>19,000</a:t>
                    </a:r>
                    <a:endParaRPr lang="ja-JP" altLang="en-US" sz="1000" b="1" spc="100">
                      <a:solidFill>
                        <a:srgbClr val="0A1239"/>
                      </a:solidFill>
                      <a:latin typeface="游明朝" panose="02020400000000000000" pitchFamily="18" charset="-128"/>
                      <a:ea typeface="游明朝" panose="02020400000000000000" pitchFamily="18" charset="-128"/>
                    </a:endParaRPr>
                  </a:p>
                </p:txBody>
              </p:sp>
              <p:sp>
                <p:nvSpPr>
                  <p:cNvPr id="36" name="正方形/長方形 35">
                    <a:extLst>
                      <a:ext uri="{FF2B5EF4-FFF2-40B4-BE49-F238E27FC236}">
                        <a16:creationId xmlns:a16="http://schemas.microsoft.com/office/drawing/2014/main" id="{419B31E1-CC42-4EF7-B014-21411851C1EA}"/>
                      </a:ext>
                    </a:extLst>
                  </p:cNvPr>
                  <p:cNvSpPr/>
                  <p:nvPr/>
                </p:nvSpPr>
                <p:spPr>
                  <a:xfrm>
                    <a:off x="9399563" y="2552004"/>
                    <a:ext cx="814049" cy="1106826"/>
                  </a:xfrm>
                  <a:prstGeom prst="rect">
                    <a:avLst/>
                  </a:prstGeom>
                </p:spPr>
                <p:txBody>
                  <a:bodyPr>
                    <a:spAutoFit/>
                  </a:bodyPr>
                  <a:lstStyle/>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4,500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1,000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3,700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1,500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1,700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3,400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3,200</a:t>
                    </a:r>
                    <a:endParaRPr lang="ja-JP" altLang="en-US" sz="800" spc="100">
                      <a:solidFill>
                        <a:srgbClr val="0A1239"/>
                      </a:solidFill>
                      <a:latin typeface="游明朝" panose="02020400000000000000" pitchFamily="18" charset="-128"/>
                      <a:ea typeface="游明朝" panose="02020400000000000000" pitchFamily="18" charset="-128"/>
                    </a:endParaRPr>
                  </a:p>
                </p:txBody>
              </p:sp>
            </p:grpSp>
            <p:cxnSp>
              <p:nvCxnSpPr>
                <p:cNvPr id="9" name="直線コネクタ 8">
                  <a:extLst>
                    <a:ext uri="{FF2B5EF4-FFF2-40B4-BE49-F238E27FC236}">
                      <a16:creationId xmlns:a16="http://schemas.microsoft.com/office/drawing/2014/main" id="{B5B130C3-490E-4EB5-9523-037D345519AA}"/>
                    </a:ext>
                  </a:extLst>
                </p:cNvPr>
                <p:cNvCxnSpPr>
                  <a:cxnSpLocks/>
                </p:cNvCxnSpPr>
                <p:nvPr/>
              </p:nvCxnSpPr>
              <p:spPr>
                <a:xfrm>
                  <a:off x="8564886" y="2550416"/>
                  <a:ext cx="1691571" cy="0"/>
                </a:xfrm>
                <a:prstGeom prst="line">
                  <a:avLst/>
                </a:prstGeom>
                <a:ln w="12700">
                  <a:solidFill>
                    <a:srgbClr val="0F0E22"/>
                  </a:solidFill>
                </a:ln>
              </p:spPr>
              <p:style>
                <a:lnRef idx="1">
                  <a:schemeClr val="accent1"/>
                </a:lnRef>
                <a:fillRef idx="0">
                  <a:schemeClr val="accent1"/>
                </a:fillRef>
                <a:effectRef idx="0">
                  <a:schemeClr val="accent1"/>
                </a:effectRef>
                <a:fontRef idx="minor">
                  <a:schemeClr val="tx1"/>
                </a:fontRef>
              </p:style>
            </p:cxnSp>
          </p:grpSp>
        </p:grpSp>
      </p:grpSp>
      <p:grpSp>
        <p:nvGrpSpPr>
          <p:cNvPr id="17424" name="グループ化 55">
            <a:extLst>
              <a:ext uri="{FF2B5EF4-FFF2-40B4-BE49-F238E27FC236}">
                <a16:creationId xmlns:a16="http://schemas.microsoft.com/office/drawing/2014/main" id="{A68A86B4-D941-4589-A6F1-562673E46533}"/>
              </a:ext>
            </a:extLst>
          </p:cNvPr>
          <p:cNvGrpSpPr>
            <a:grpSpLocks/>
          </p:cNvGrpSpPr>
          <p:nvPr/>
        </p:nvGrpSpPr>
        <p:grpSpPr bwMode="auto">
          <a:xfrm>
            <a:off x="8291513" y="3478213"/>
            <a:ext cx="3043237" cy="2068512"/>
            <a:chOff x="8477610" y="3899079"/>
            <a:chExt cx="3041971" cy="2068455"/>
          </a:xfrm>
        </p:grpSpPr>
        <p:grpSp>
          <p:nvGrpSpPr>
            <p:cNvPr id="17448" name="グループ化 82">
              <a:extLst>
                <a:ext uri="{FF2B5EF4-FFF2-40B4-BE49-F238E27FC236}">
                  <a16:creationId xmlns:a16="http://schemas.microsoft.com/office/drawing/2014/main" id="{03E2B156-4DBF-46C8-AB2C-A96D066CAF1B}"/>
                </a:ext>
              </a:extLst>
            </p:cNvPr>
            <p:cNvGrpSpPr>
              <a:grpSpLocks/>
            </p:cNvGrpSpPr>
            <p:nvPr/>
          </p:nvGrpSpPr>
          <p:grpSpPr bwMode="auto">
            <a:xfrm>
              <a:off x="8477610" y="3899079"/>
              <a:ext cx="3041971" cy="2068455"/>
              <a:chOff x="8477610" y="2324922"/>
              <a:chExt cx="3041971" cy="2068455"/>
            </a:xfrm>
          </p:grpSpPr>
          <p:grpSp>
            <p:nvGrpSpPr>
              <p:cNvPr id="17450" name="グループ化 83">
                <a:extLst>
                  <a:ext uri="{FF2B5EF4-FFF2-40B4-BE49-F238E27FC236}">
                    <a16:creationId xmlns:a16="http://schemas.microsoft.com/office/drawing/2014/main" id="{2F332470-380F-4619-AEE0-05948C0BD0EB}"/>
                  </a:ext>
                </a:extLst>
              </p:cNvPr>
              <p:cNvGrpSpPr>
                <a:grpSpLocks/>
              </p:cNvGrpSpPr>
              <p:nvPr/>
            </p:nvGrpSpPr>
            <p:grpSpPr bwMode="auto">
              <a:xfrm>
                <a:off x="10073368" y="2345022"/>
                <a:ext cx="1446213" cy="1895062"/>
                <a:chOff x="10073368" y="2345022"/>
                <a:chExt cx="1446213" cy="1895062"/>
              </a:xfrm>
            </p:grpSpPr>
            <p:sp>
              <p:nvSpPr>
                <p:cNvPr id="17461" name="正方形/長方形 94">
                  <a:extLst>
                    <a:ext uri="{FF2B5EF4-FFF2-40B4-BE49-F238E27FC236}">
                      <a16:creationId xmlns:a16="http://schemas.microsoft.com/office/drawing/2014/main" id="{9373E078-950C-4C75-B627-AC67C88B3589}"/>
                    </a:ext>
                  </a:extLst>
                </p:cNvPr>
                <p:cNvSpPr>
                  <a:spLocks noChangeArrowheads="1"/>
                </p:cNvSpPr>
                <p:nvPr/>
              </p:nvSpPr>
              <p:spPr bwMode="auto">
                <a:xfrm>
                  <a:off x="10073368" y="2345022"/>
                  <a:ext cx="144621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p:txBody>
            </p:sp>
            <p:sp>
              <p:nvSpPr>
                <p:cNvPr id="17462" name="正方形/長方形 95">
                  <a:extLst>
                    <a:ext uri="{FF2B5EF4-FFF2-40B4-BE49-F238E27FC236}">
                      <a16:creationId xmlns:a16="http://schemas.microsoft.com/office/drawing/2014/main" id="{CA2E70E6-1A6D-4D0A-A2FA-0FE48C5FE31D}"/>
                    </a:ext>
                  </a:extLst>
                </p:cNvPr>
                <p:cNvSpPr>
                  <a:spLocks noChangeArrowheads="1"/>
                </p:cNvSpPr>
                <p:nvPr/>
              </p:nvSpPr>
              <p:spPr bwMode="auto">
                <a:xfrm>
                  <a:off x="10073368" y="2537054"/>
                  <a:ext cx="1446213" cy="170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p:txBody>
            </p:sp>
          </p:grpSp>
          <p:grpSp>
            <p:nvGrpSpPr>
              <p:cNvPr id="17451" name="グループ化 84">
                <a:extLst>
                  <a:ext uri="{FF2B5EF4-FFF2-40B4-BE49-F238E27FC236}">
                    <a16:creationId xmlns:a16="http://schemas.microsoft.com/office/drawing/2014/main" id="{98D7C081-A955-46A9-8A24-D075758B9A90}"/>
                  </a:ext>
                </a:extLst>
              </p:cNvPr>
              <p:cNvGrpSpPr>
                <a:grpSpLocks/>
              </p:cNvGrpSpPr>
              <p:nvPr/>
            </p:nvGrpSpPr>
            <p:grpSpPr bwMode="auto">
              <a:xfrm>
                <a:off x="8477610" y="2324922"/>
                <a:ext cx="1778999" cy="2068455"/>
                <a:chOff x="8477610" y="2324922"/>
                <a:chExt cx="1778999" cy="2068455"/>
              </a:xfrm>
            </p:grpSpPr>
            <p:grpSp>
              <p:nvGrpSpPr>
                <p:cNvPr id="17452" name="グループ化 85">
                  <a:extLst>
                    <a:ext uri="{FF2B5EF4-FFF2-40B4-BE49-F238E27FC236}">
                      <a16:creationId xmlns:a16="http://schemas.microsoft.com/office/drawing/2014/main" id="{30DEE749-C0E5-454F-89BF-3CD2BB9C2EE1}"/>
                    </a:ext>
                  </a:extLst>
                </p:cNvPr>
                <p:cNvGrpSpPr>
                  <a:grpSpLocks/>
                </p:cNvGrpSpPr>
                <p:nvPr/>
              </p:nvGrpSpPr>
              <p:grpSpPr bwMode="auto">
                <a:xfrm>
                  <a:off x="8477610" y="2541588"/>
                  <a:ext cx="1446213" cy="1851789"/>
                  <a:chOff x="8448675" y="2541588"/>
                  <a:chExt cx="1446213" cy="1851789"/>
                </a:xfrm>
              </p:grpSpPr>
              <p:sp>
                <p:nvSpPr>
                  <p:cNvPr id="17459" name="正方形/長方形 92">
                    <a:extLst>
                      <a:ext uri="{FF2B5EF4-FFF2-40B4-BE49-F238E27FC236}">
                        <a16:creationId xmlns:a16="http://schemas.microsoft.com/office/drawing/2014/main" id="{2B4779D8-3594-4F04-9308-AD528FCCAEE2}"/>
                      </a:ext>
                    </a:extLst>
                  </p:cNvPr>
                  <p:cNvSpPr>
                    <a:spLocks noChangeArrowheads="1"/>
                  </p:cNvSpPr>
                  <p:nvPr/>
                </p:nvSpPr>
                <p:spPr bwMode="auto">
                  <a:xfrm>
                    <a:off x="8448675" y="2541588"/>
                    <a:ext cx="1446213" cy="170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札幌</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仙台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神奈川</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埼玉</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千葉</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名古屋</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京都</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大阪</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神戸</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広島</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福岡</a:t>
                    </a:r>
                  </a:p>
                </p:txBody>
              </p:sp>
              <p:sp>
                <p:nvSpPr>
                  <p:cNvPr id="17460" name="正方形/長方形 93">
                    <a:extLst>
                      <a:ext uri="{FF2B5EF4-FFF2-40B4-BE49-F238E27FC236}">
                        <a16:creationId xmlns:a16="http://schemas.microsoft.com/office/drawing/2014/main" id="{3B3CD0F5-C2C1-4090-AF0F-ED8A35FFD27A}"/>
                      </a:ext>
                    </a:extLst>
                  </p:cNvPr>
                  <p:cNvSpPr>
                    <a:spLocks noChangeArrowheads="1"/>
                  </p:cNvSpPr>
                  <p:nvPr/>
                </p:nvSpPr>
                <p:spPr bwMode="auto">
                  <a:xfrm>
                    <a:off x="8683440" y="2541588"/>
                    <a:ext cx="950230" cy="1851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endParaRPr lang="en-US" altLang="ja-JP" sz="800">
                      <a:solidFill>
                        <a:srgbClr val="0A1239"/>
                      </a:solidFill>
                      <a:latin typeface="游明朝" panose="02020400000000000000" pitchFamily="18" charset="-128"/>
                      <a:ea typeface="游明朝" panose="02020400000000000000" pitchFamily="18" charset="-128"/>
                    </a:endParaRPr>
                  </a:p>
                </p:txBody>
              </p:sp>
            </p:grpSp>
            <p:grpSp>
              <p:nvGrpSpPr>
                <p:cNvPr id="17453" name="グループ化 86">
                  <a:extLst>
                    <a:ext uri="{FF2B5EF4-FFF2-40B4-BE49-F238E27FC236}">
                      <a16:creationId xmlns:a16="http://schemas.microsoft.com/office/drawing/2014/main" id="{03483DD2-622D-4721-A3C7-A001E0329760}"/>
                    </a:ext>
                  </a:extLst>
                </p:cNvPr>
                <p:cNvGrpSpPr>
                  <a:grpSpLocks/>
                </p:cNvGrpSpPr>
                <p:nvPr/>
              </p:nvGrpSpPr>
              <p:grpSpPr bwMode="auto">
                <a:xfrm>
                  <a:off x="8480785" y="2324922"/>
                  <a:ext cx="1775824" cy="1928992"/>
                  <a:chOff x="8480785" y="2324922"/>
                  <a:chExt cx="1775824" cy="1928992"/>
                </a:xfrm>
              </p:grpSpPr>
              <p:sp>
                <p:nvSpPr>
                  <p:cNvPr id="88" name="正方形/長方形 87">
                    <a:extLst>
                      <a:ext uri="{FF2B5EF4-FFF2-40B4-BE49-F238E27FC236}">
                        <a16:creationId xmlns:a16="http://schemas.microsoft.com/office/drawing/2014/main" id="{08CDFC9B-891C-4D07-B912-2BEB1FCE8158}"/>
                      </a:ext>
                    </a:extLst>
                  </p:cNvPr>
                  <p:cNvSpPr/>
                  <p:nvPr/>
                </p:nvSpPr>
                <p:spPr>
                  <a:xfrm>
                    <a:off x="8480784" y="2324922"/>
                    <a:ext cx="812462" cy="246055"/>
                  </a:xfrm>
                  <a:prstGeom prst="rect">
                    <a:avLst/>
                  </a:prstGeom>
                </p:spPr>
                <p:txBody>
                  <a:bodyPr>
                    <a:spAutoFit/>
                  </a:bodyPr>
                  <a:lstStyle/>
                  <a:p>
                    <a:pPr eaLnBrk="1" fontAlgn="auto" hangingPunct="1">
                      <a:spcBef>
                        <a:spcPts val="0"/>
                      </a:spcBef>
                      <a:spcAft>
                        <a:spcPts val="200"/>
                      </a:spcAft>
                      <a:defRPr/>
                    </a:pPr>
                    <a:r>
                      <a:rPr lang="ja-JP" altLang="en-US" sz="1000" b="1" spc="100">
                        <a:solidFill>
                          <a:srgbClr val="0A1239"/>
                        </a:solidFill>
                        <a:latin typeface="游明朝" panose="02020400000000000000" pitchFamily="18" charset="-128"/>
                        <a:ea typeface="游明朝" panose="02020400000000000000" pitchFamily="18" charset="-128"/>
                      </a:rPr>
                      <a:t>主要都市</a:t>
                    </a:r>
                  </a:p>
                </p:txBody>
              </p:sp>
              <p:grpSp>
                <p:nvGrpSpPr>
                  <p:cNvPr id="17455" name="グループ化 88">
                    <a:extLst>
                      <a:ext uri="{FF2B5EF4-FFF2-40B4-BE49-F238E27FC236}">
                        <a16:creationId xmlns:a16="http://schemas.microsoft.com/office/drawing/2014/main" id="{5643638A-D47A-41CA-904E-77894D645DCE}"/>
                      </a:ext>
                    </a:extLst>
                  </p:cNvPr>
                  <p:cNvGrpSpPr>
                    <a:grpSpLocks/>
                  </p:cNvGrpSpPr>
                  <p:nvPr/>
                </p:nvGrpSpPr>
                <p:grpSpPr bwMode="auto">
                  <a:xfrm>
                    <a:off x="9400268" y="2330709"/>
                    <a:ext cx="812800" cy="1923205"/>
                    <a:chOff x="9400268" y="2330709"/>
                    <a:chExt cx="812800" cy="1923205"/>
                  </a:xfrm>
                </p:grpSpPr>
                <p:sp>
                  <p:nvSpPr>
                    <p:cNvPr id="91" name="正方形/長方形 90">
                      <a:extLst>
                        <a:ext uri="{FF2B5EF4-FFF2-40B4-BE49-F238E27FC236}">
                          <a16:creationId xmlns:a16="http://schemas.microsoft.com/office/drawing/2014/main" id="{6D7C7528-3D9A-40BA-A238-AD8805D4D704}"/>
                        </a:ext>
                      </a:extLst>
                    </p:cNvPr>
                    <p:cNvSpPr/>
                    <p:nvPr/>
                  </p:nvSpPr>
                  <p:spPr>
                    <a:xfrm>
                      <a:off x="9399563" y="2331272"/>
                      <a:ext cx="814049" cy="246055"/>
                    </a:xfrm>
                    <a:prstGeom prst="rect">
                      <a:avLst/>
                    </a:prstGeom>
                  </p:spPr>
                  <p:txBody>
                    <a:bodyPr>
                      <a:spAutoFit/>
                    </a:bodyPr>
                    <a:lstStyle/>
                    <a:p>
                      <a:pPr algn="r" eaLnBrk="1" fontAlgn="auto" hangingPunct="1">
                        <a:spcBef>
                          <a:spcPts val="0"/>
                        </a:spcBef>
                        <a:spcAft>
                          <a:spcPts val="200"/>
                        </a:spcAft>
                        <a:defRPr/>
                      </a:pPr>
                      <a:r>
                        <a:rPr lang="en-US" altLang="ja-JP" sz="1000" b="1" spc="100" dirty="0">
                          <a:solidFill>
                            <a:srgbClr val="0A1239"/>
                          </a:solidFill>
                          <a:latin typeface="游明朝" panose="02020400000000000000" pitchFamily="18" charset="-128"/>
                          <a:ea typeface="游明朝" panose="02020400000000000000" pitchFamily="18" charset="-128"/>
                        </a:rPr>
                        <a:t>31,000</a:t>
                      </a:r>
                      <a:endParaRPr lang="ja-JP" altLang="en-US" sz="1000" b="1" spc="100">
                        <a:solidFill>
                          <a:srgbClr val="0A1239"/>
                        </a:solidFill>
                        <a:latin typeface="游明朝" panose="02020400000000000000" pitchFamily="18" charset="-128"/>
                        <a:ea typeface="游明朝" panose="02020400000000000000" pitchFamily="18" charset="-128"/>
                      </a:endParaRPr>
                    </a:p>
                  </p:txBody>
                </p:sp>
                <p:sp>
                  <p:nvSpPr>
                    <p:cNvPr id="92" name="正方形/長方形 91">
                      <a:extLst>
                        <a:ext uri="{FF2B5EF4-FFF2-40B4-BE49-F238E27FC236}">
                          <a16:creationId xmlns:a16="http://schemas.microsoft.com/office/drawing/2014/main" id="{88BD26D2-807C-4D5D-AF29-D967AC2EA69A}"/>
                        </a:ext>
                      </a:extLst>
                    </p:cNvPr>
                    <p:cNvSpPr/>
                    <p:nvPr/>
                  </p:nvSpPr>
                  <p:spPr>
                    <a:xfrm>
                      <a:off x="9399563" y="2551928"/>
                      <a:ext cx="814049" cy="1701753"/>
                    </a:xfrm>
                    <a:prstGeom prst="rect">
                      <a:avLst/>
                    </a:prstGeom>
                  </p:spPr>
                  <p:txBody>
                    <a:bodyPr>
                      <a:spAutoFit/>
                    </a:bodyPr>
                    <a:lstStyle/>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7,500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3,500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6,800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2,000</a:t>
                      </a:r>
                      <a:endParaRPr lang="ja-JP" altLang="en-US" sz="800" spc="100">
                        <a:solidFill>
                          <a:srgbClr val="0A1239"/>
                        </a:solidFill>
                        <a:latin typeface="游明朝" panose="02020400000000000000" pitchFamily="18" charset="-128"/>
                        <a:ea typeface="游明朝" panose="02020400000000000000" pitchFamily="18" charset="-128"/>
                      </a:endParaRPr>
                    </a:p>
                  </p:txBody>
                </p:sp>
              </p:grpSp>
              <p:cxnSp>
                <p:nvCxnSpPr>
                  <p:cNvPr id="90" name="直線コネクタ 89">
                    <a:extLst>
                      <a:ext uri="{FF2B5EF4-FFF2-40B4-BE49-F238E27FC236}">
                        <a16:creationId xmlns:a16="http://schemas.microsoft.com/office/drawing/2014/main" id="{E0C5D594-BE49-4A9C-BD91-E243166EF49B}"/>
                      </a:ext>
                    </a:extLst>
                  </p:cNvPr>
                  <p:cNvCxnSpPr>
                    <a:cxnSpLocks/>
                  </p:cNvCxnSpPr>
                  <p:nvPr/>
                </p:nvCxnSpPr>
                <p:spPr>
                  <a:xfrm>
                    <a:off x="8564886" y="2550341"/>
                    <a:ext cx="1691571" cy="0"/>
                  </a:xfrm>
                  <a:prstGeom prst="line">
                    <a:avLst/>
                  </a:prstGeom>
                  <a:ln w="12700">
                    <a:solidFill>
                      <a:srgbClr val="0F0E22"/>
                    </a:solidFill>
                  </a:ln>
                </p:spPr>
                <p:style>
                  <a:lnRef idx="1">
                    <a:schemeClr val="accent1"/>
                  </a:lnRef>
                  <a:fillRef idx="0">
                    <a:schemeClr val="accent1"/>
                  </a:fillRef>
                  <a:effectRef idx="0">
                    <a:schemeClr val="accent1"/>
                  </a:effectRef>
                  <a:fontRef idx="minor">
                    <a:schemeClr val="tx1"/>
                  </a:fontRef>
                </p:style>
              </p:cxnSp>
            </p:grpSp>
          </p:grpSp>
        </p:grpSp>
        <p:sp>
          <p:nvSpPr>
            <p:cNvPr id="17449" name="正方形/長方形 96">
              <a:extLst>
                <a:ext uri="{FF2B5EF4-FFF2-40B4-BE49-F238E27FC236}">
                  <a16:creationId xmlns:a16="http://schemas.microsoft.com/office/drawing/2014/main" id="{9D127849-0AE8-4090-8368-5EBEF3134E30}"/>
                </a:ext>
              </a:extLst>
            </p:cNvPr>
            <p:cNvSpPr>
              <a:spLocks noChangeArrowheads="1"/>
            </p:cNvSpPr>
            <p:nvPr/>
          </p:nvSpPr>
          <p:spPr bwMode="auto">
            <a:xfrm>
              <a:off x="9555273" y="4121844"/>
              <a:ext cx="1446213" cy="170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p:txBody>
        </p:sp>
      </p:grpSp>
      <p:sp>
        <p:nvSpPr>
          <p:cNvPr id="99" name="正方形/長方形 98">
            <a:extLst>
              <a:ext uri="{FF2B5EF4-FFF2-40B4-BE49-F238E27FC236}">
                <a16:creationId xmlns:a16="http://schemas.microsoft.com/office/drawing/2014/main" id="{D0C5A9CD-3075-40F4-B689-D01F45503EC9}"/>
              </a:ext>
            </a:extLst>
          </p:cNvPr>
          <p:cNvSpPr/>
          <p:nvPr/>
        </p:nvSpPr>
        <p:spPr>
          <a:xfrm>
            <a:off x="6477000" y="4687888"/>
            <a:ext cx="812800" cy="215900"/>
          </a:xfrm>
          <a:prstGeom prst="rect">
            <a:avLst/>
          </a:prstGeom>
        </p:spPr>
        <p:txBody>
          <a:bodyPr>
            <a:spAutoFit/>
          </a:bodyPr>
          <a:lstStyle/>
          <a:p>
            <a:pPr eaLnBrk="1" fontAlgn="auto" hangingPunct="1">
              <a:spcBef>
                <a:spcPts val="0"/>
              </a:spcBef>
              <a:spcAft>
                <a:spcPts val="0"/>
              </a:spcAft>
              <a:defRPr/>
            </a:pPr>
            <a:r>
              <a:rPr lang="ja-JP" altLang="en-US" sz="800" spc="100">
                <a:solidFill>
                  <a:srgbClr val="2B3A5B"/>
                </a:solidFill>
                <a:latin typeface="游明朝" panose="02020400000000000000" pitchFamily="18" charset="-128"/>
                <a:ea typeface="游明朝" panose="02020400000000000000" pitchFamily="18" charset="-128"/>
              </a:rPr>
              <a:t>全国</a:t>
            </a:r>
            <a:r>
              <a:rPr lang="en-US" altLang="ja-JP" sz="800" spc="100" dirty="0">
                <a:solidFill>
                  <a:srgbClr val="2B3A5B"/>
                </a:solidFill>
                <a:latin typeface="游明朝" panose="02020400000000000000" pitchFamily="18" charset="-128"/>
                <a:ea typeface="游明朝" panose="02020400000000000000" pitchFamily="18" charset="-128"/>
              </a:rPr>
              <a:t>12</a:t>
            </a:r>
            <a:r>
              <a:rPr lang="ja-JP" altLang="en-US" sz="800" spc="100">
                <a:solidFill>
                  <a:srgbClr val="2B3A5B"/>
                </a:solidFill>
                <a:latin typeface="游明朝" panose="02020400000000000000" pitchFamily="18" charset="-128"/>
                <a:ea typeface="游明朝" panose="02020400000000000000" pitchFamily="18" charset="-128"/>
              </a:rPr>
              <a:t>都市</a:t>
            </a:r>
          </a:p>
        </p:txBody>
      </p:sp>
      <p:sp>
        <p:nvSpPr>
          <p:cNvPr id="100" name="テキスト ボックス 10">
            <a:extLst>
              <a:ext uri="{FF2B5EF4-FFF2-40B4-BE49-F238E27FC236}">
                <a16:creationId xmlns:a16="http://schemas.microsoft.com/office/drawing/2014/main" id="{89A806AB-D8AC-4120-B767-E9E27BF8CB7D}"/>
              </a:ext>
            </a:extLst>
          </p:cNvPr>
          <p:cNvSpPr txBox="1">
            <a:spLocks noChangeArrowheads="1"/>
          </p:cNvSpPr>
          <p:nvPr/>
        </p:nvSpPr>
        <p:spPr bwMode="auto">
          <a:xfrm>
            <a:off x="471488" y="5572125"/>
            <a:ext cx="9577387" cy="461665"/>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月間のベリーチ人数は想定です。タクシーの営業／稼働状況により変動します。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提供エリア外への乗車もございます。</a:t>
            </a:r>
          </a:p>
          <a:p>
            <a:pPr eaLnBrk="1" hangingPunct="1">
              <a:buFont typeface=".LucidaGrandeUI"/>
              <a:buChar char="※"/>
              <a:defRPr/>
            </a:pPr>
            <a:r>
              <a:rPr lang="ja-JP" altLang="en-US" sz="800">
                <a:solidFill>
                  <a:schemeClr val="tx1">
                    <a:lumMod val="65000"/>
                    <a:lumOff val="35000"/>
                  </a:schemeClr>
                </a:solidFill>
                <a:latin typeface="Yu Gothic" panose="020B0400000000000000" pitchFamily="34" charset="-128"/>
                <a:ea typeface="Yu Gothic" panose="020B0400000000000000" pitchFamily="34" charset="-128"/>
              </a:rPr>
              <a:t>設置台数は</a:t>
            </a:r>
            <a:r>
              <a:rPr lang="en-US" altLang="ja-JP" sz="800" dirty="0">
                <a:solidFill>
                  <a:schemeClr val="tx1">
                    <a:lumMod val="65000"/>
                    <a:lumOff val="35000"/>
                  </a:schemeClr>
                </a:solidFill>
                <a:latin typeface="Yu Gothic" panose="020B0400000000000000" pitchFamily="34" charset="-128"/>
                <a:ea typeface="Yu Gothic" panose="020B0400000000000000" pitchFamily="34" charset="-128"/>
              </a:rPr>
              <a:t>2020</a:t>
            </a:r>
            <a:r>
              <a:rPr lang="ja-JP" altLang="en-US" sz="800">
                <a:solidFill>
                  <a:schemeClr val="tx1">
                    <a:lumMod val="65000"/>
                    <a:lumOff val="35000"/>
                  </a:schemeClr>
                </a:solidFill>
                <a:latin typeface="Yu Gothic" panose="020B0400000000000000" pitchFamily="34" charset="-128"/>
                <a:ea typeface="Yu Gothic" panose="020B0400000000000000" pitchFamily="34" charset="-128"/>
              </a:rPr>
              <a:t>年</a:t>
            </a:r>
            <a:r>
              <a:rPr lang="en-US" altLang="ja-JP" sz="800" dirty="0">
                <a:solidFill>
                  <a:schemeClr val="tx1">
                    <a:lumMod val="65000"/>
                    <a:lumOff val="35000"/>
                  </a:schemeClr>
                </a:solidFill>
                <a:latin typeface="Yu Gothic" panose="020B0400000000000000" pitchFamily="34" charset="-128"/>
                <a:ea typeface="Yu Gothic" panose="020B0400000000000000" pitchFamily="34" charset="-128"/>
              </a:rPr>
              <a:t>10</a:t>
            </a:r>
            <a:r>
              <a:rPr lang="ja-JP" altLang="en-US" sz="800">
                <a:solidFill>
                  <a:schemeClr val="tx1">
                    <a:lumMod val="65000"/>
                    <a:lumOff val="35000"/>
                  </a:schemeClr>
                </a:solidFill>
                <a:latin typeface="Yu Gothic" panose="020B0400000000000000" pitchFamily="34" charset="-128"/>
                <a:ea typeface="Yu Gothic" panose="020B0400000000000000" pitchFamily="34" charset="-128"/>
              </a:rPr>
              <a:t>月時点想定であり、変更、変動する可能性がございます。</a:t>
            </a:r>
          </a:p>
        </p:txBody>
      </p:sp>
      <p:sp>
        <p:nvSpPr>
          <p:cNvPr id="101" name="テキスト ボックス 10">
            <a:extLst>
              <a:ext uri="{FF2B5EF4-FFF2-40B4-BE49-F238E27FC236}">
                <a16:creationId xmlns:a16="http://schemas.microsoft.com/office/drawing/2014/main" id="{49DC9790-4809-4AA3-82CC-3AF3A072B24F}"/>
              </a:ext>
            </a:extLst>
          </p:cNvPr>
          <p:cNvSpPr txBox="1">
            <a:spLocks noChangeArrowheads="1"/>
          </p:cNvSpPr>
          <p:nvPr/>
        </p:nvSpPr>
        <p:spPr bwMode="auto">
          <a:xfrm>
            <a:off x="5238751" y="5580063"/>
            <a:ext cx="3679782" cy="584775"/>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Yu Gothic" panose="020B0400000000000000" pitchFamily="34" charset="-128"/>
                <a:ea typeface="Yu Gothic" panose="020B0400000000000000" pitchFamily="34" charset="-128"/>
              </a:rPr>
              <a:t>追加導入の時期は前後する可能性がございます。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上記都市以外でも静岡、岐阜、三重、滋賀、茨城、徳島、金沢、富山で若干数サイネージを設置しているタクシーがございます。</a:t>
            </a:r>
            <a:endParaRPr lang="ja-JP" altLang="en-US" sz="800">
              <a:solidFill>
                <a:schemeClr val="tx1">
                  <a:lumMod val="65000"/>
                  <a:lumOff val="35000"/>
                </a:schemeClr>
              </a:solidFill>
              <a:latin typeface="Yu Gothic" panose="020B0400000000000000" pitchFamily="34" charset="-128"/>
              <a:ea typeface="Yu Gothic" panose="020B0400000000000000" pitchFamily="34" charset="-128"/>
            </a:endParaRPr>
          </a:p>
          <a:p>
            <a:pPr eaLnBrk="1" hangingPunct="1">
              <a:buFont typeface=".LucidaGrandeUI"/>
              <a:buChar char="※"/>
              <a:defRPr/>
            </a:pPr>
            <a:endParaRPr lang="ja-JP" altLang="en-US" sz="800">
              <a:solidFill>
                <a:schemeClr val="tx1">
                  <a:lumMod val="65000"/>
                  <a:lumOff val="35000"/>
                </a:schemeClr>
              </a:solidFill>
              <a:latin typeface="Yu Gothic" panose="020B0400000000000000" pitchFamily="34" charset="-128"/>
              <a:ea typeface="Yu Gothic" panose="020B0400000000000000" pitchFamily="34" charset="-128"/>
            </a:endParaRPr>
          </a:p>
        </p:txBody>
      </p:sp>
      <p:sp>
        <p:nvSpPr>
          <p:cNvPr id="5" name="タイトル 4">
            <a:extLst>
              <a:ext uri="{FF2B5EF4-FFF2-40B4-BE49-F238E27FC236}">
                <a16:creationId xmlns:a16="http://schemas.microsoft.com/office/drawing/2014/main" id="{9BCD72EC-D085-4673-A24C-CEB8B098337E}"/>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日本・東京最多台数</a:t>
            </a:r>
            <a:r>
              <a:rPr lang="en-US" altLang="ja-JP" dirty="0">
                <a:solidFill>
                  <a:srgbClr val="7F7F7F"/>
                </a:solidFill>
                <a:latin typeface="游明朝" panose="02020400000000000000" pitchFamily="18" charset="-128"/>
                <a:ea typeface="游明朝" panose="02020400000000000000" pitchFamily="18" charset="-128"/>
              </a:rPr>
              <a:t>No.1 </a:t>
            </a:r>
            <a:r>
              <a:rPr lang="ja-JP" altLang="en-US">
                <a:solidFill>
                  <a:srgbClr val="7F7F7F"/>
                </a:solidFill>
                <a:latin typeface="游明朝" panose="02020400000000000000" pitchFamily="18" charset="-128"/>
                <a:ea typeface="游明朝" panose="02020400000000000000" pitchFamily="18" charset="-128"/>
              </a:rPr>
              <a:t>タクシー・サイネージメディア</a:t>
            </a:r>
          </a:p>
        </p:txBody>
      </p:sp>
      <p:sp>
        <p:nvSpPr>
          <p:cNvPr id="6" name="テキスト プレースホルダー 5">
            <a:extLst>
              <a:ext uri="{FF2B5EF4-FFF2-40B4-BE49-F238E27FC236}">
                <a16:creationId xmlns:a16="http://schemas.microsoft.com/office/drawing/2014/main" id="{23FDC00C-4880-4BC8-93CA-93BE5DCD8ED8}"/>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全国</a:t>
            </a:r>
            <a:r>
              <a:rPr lang="en-US" altLang="ja-JP" dirty="0">
                <a:latin typeface="游明朝 Demibold" panose="02020600000000000000" pitchFamily="18" charset="-128"/>
                <a:ea typeface="游明朝 Demibold" panose="02020600000000000000" pitchFamily="18" charset="-128"/>
              </a:rPr>
              <a:t>12</a:t>
            </a:r>
            <a:r>
              <a:rPr>
                <a:latin typeface="游明朝 Demibold" panose="02020600000000000000" pitchFamily="18" charset="-128"/>
                <a:ea typeface="游明朝 Demibold" panose="02020600000000000000" pitchFamily="18" charset="-128"/>
              </a:rPr>
              <a:t>都市に展開</a:t>
            </a:r>
          </a:p>
        </p:txBody>
      </p:sp>
      <p:grpSp>
        <p:nvGrpSpPr>
          <p:cNvPr id="17430" name="グループ化 51">
            <a:extLst>
              <a:ext uri="{FF2B5EF4-FFF2-40B4-BE49-F238E27FC236}">
                <a16:creationId xmlns:a16="http://schemas.microsoft.com/office/drawing/2014/main" id="{5B85192A-618D-4D10-AB84-4BF5265A2033}"/>
              </a:ext>
            </a:extLst>
          </p:cNvPr>
          <p:cNvGrpSpPr>
            <a:grpSpLocks/>
          </p:cNvGrpSpPr>
          <p:nvPr/>
        </p:nvGrpSpPr>
        <p:grpSpPr bwMode="auto">
          <a:xfrm>
            <a:off x="560388" y="2112963"/>
            <a:ext cx="4926012" cy="3092450"/>
            <a:chOff x="533400" y="2044166"/>
            <a:chExt cx="4926185" cy="3092007"/>
          </a:xfrm>
        </p:grpSpPr>
        <p:pic>
          <p:nvPicPr>
            <p:cNvPr id="17436" name="図 2" descr="建物, 家, 市, 町 が含まれている画像&#10;&#10;自動的に生成された説明">
              <a:extLst>
                <a:ext uri="{FF2B5EF4-FFF2-40B4-BE49-F238E27FC236}">
                  <a16:creationId xmlns:a16="http://schemas.microsoft.com/office/drawing/2014/main" id="{8B7AC6E3-6FA5-4BD7-82D7-B84F0F776F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2044166"/>
              <a:ext cx="1612079" cy="741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7" name="図 6" descr="屋外, 建物, 市, 跡 が含まれている画像&#10;&#10;自動的に生成された説明">
              <a:extLst>
                <a:ext uri="{FF2B5EF4-FFF2-40B4-BE49-F238E27FC236}">
                  <a16:creationId xmlns:a16="http://schemas.microsoft.com/office/drawing/2014/main" id="{9B4CFB8E-8AF5-471F-A220-3638E9A6B0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2731" y="2044166"/>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8" name="図 9" descr="建物, 屋外, 市, 道路 が含まれている画像&#10;&#10;自動的に生成された説明">
              <a:extLst>
                <a:ext uri="{FF2B5EF4-FFF2-40B4-BE49-F238E27FC236}">
                  <a16:creationId xmlns:a16="http://schemas.microsoft.com/office/drawing/2014/main" id="{3F0D2D87-6590-4DC5-916E-4246AC6769B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52273" y="2044166"/>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9" name="図 11" descr="屋外, 建物, 道路, 跡 が含まれている画像&#10;&#10;自動的に生成された説明">
              <a:extLst>
                <a:ext uri="{FF2B5EF4-FFF2-40B4-BE49-F238E27FC236}">
                  <a16:creationId xmlns:a16="http://schemas.microsoft.com/office/drawing/2014/main" id="{1A02BB97-A52B-4786-8B2B-E7040C82F2F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 y="282804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0" name="図 13" descr="建物, 座る, テーブル, ブルー が含まれている画像&#10;&#10;自動的に生成された説明">
              <a:extLst>
                <a:ext uri="{FF2B5EF4-FFF2-40B4-BE49-F238E27FC236}">
                  <a16:creationId xmlns:a16="http://schemas.microsoft.com/office/drawing/2014/main" id="{F6E47118-04EE-4B98-9D94-7B1F7908496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92731" y="282804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1" name="図 15" descr="屋外, 建物, ストリート, 家 が含まれている画像&#10;&#10;自動的に生成された説明">
              <a:extLst>
                <a:ext uri="{FF2B5EF4-FFF2-40B4-BE49-F238E27FC236}">
                  <a16:creationId xmlns:a16="http://schemas.microsoft.com/office/drawing/2014/main" id="{08E44521-2540-4C71-9E26-A712EB8CB58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52273" y="282804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2" name="図 30" descr="屋外, いっぱい, テーブル, ストリート が含まれている画像&#10;&#10;自動的に生成された説明">
              <a:extLst>
                <a:ext uri="{FF2B5EF4-FFF2-40B4-BE49-F238E27FC236}">
                  <a16:creationId xmlns:a16="http://schemas.microsoft.com/office/drawing/2014/main" id="{4603F0A2-24E3-4DC7-9237-C44FC0F9529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400" y="360923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3" name="図 36" descr="屋外, 水, 建物, 川 が含まれている画像&#10;&#10;自動的に生成された説明">
              <a:extLst>
                <a:ext uri="{FF2B5EF4-FFF2-40B4-BE49-F238E27FC236}">
                  <a16:creationId xmlns:a16="http://schemas.microsoft.com/office/drawing/2014/main" id="{B6DB8215-BF56-4BCD-A676-64A9E8DC403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92731" y="360923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4" name="図 38" descr="川と橋とビル&#10;&#10;自動的に生成された説明">
              <a:extLst>
                <a:ext uri="{FF2B5EF4-FFF2-40B4-BE49-F238E27FC236}">
                  <a16:creationId xmlns:a16="http://schemas.microsoft.com/office/drawing/2014/main" id="{7C7C82F2-67BA-43CC-B6F2-7447AA78674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52273" y="360923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5" name="図 40" descr="屋外, 市, 建物, 大きい が含まれている画像&#10;&#10;自動的に生成された説明">
              <a:extLst>
                <a:ext uri="{FF2B5EF4-FFF2-40B4-BE49-F238E27FC236}">
                  <a16:creationId xmlns:a16="http://schemas.microsoft.com/office/drawing/2014/main" id="{D28FCB6B-F9E5-4F38-B415-D0E78E06327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33400" y="4396525"/>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6" name="図 42" descr="屋外, 建物, 市, 道路 が含まれている画像&#10;&#10;自動的に生成された説明">
              <a:extLst>
                <a:ext uri="{FF2B5EF4-FFF2-40B4-BE49-F238E27FC236}">
                  <a16:creationId xmlns:a16="http://schemas.microsoft.com/office/drawing/2014/main" id="{597E92FF-804D-4AA5-A57B-BFDFCBD6DE2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92731" y="4396525"/>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7" name="図 44" descr="屋外, 建物, 雪, ストリート が含まれている画像&#10;&#10;自動的に生成された説明">
              <a:extLst>
                <a:ext uri="{FF2B5EF4-FFF2-40B4-BE49-F238E27FC236}">
                  <a16:creationId xmlns:a16="http://schemas.microsoft.com/office/drawing/2014/main" id="{82EC0267-45DD-4B9A-B5D3-81BC26D4466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852273" y="4396525"/>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9" name="正方形/長方形 78">
            <a:extLst>
              <a:ext uri="{FF2B5EF4-FFF2-40B4-BE49-F238E27FC236}">
                <a16:creationId xmlns:a16="http://schemas.microsoft.com/office/drawing/2014/main" id="{5F1B26AB-E948-4946-A1D3-E4BF25D690C7}"/>
              </a:ext>
            </a:extLst>
          </p:cNvPr>
          <p:cNvSpPr/>
          <p:nvPr/>
        </p:nvSpPr>
        <p:spPr>
          <a:xfrm>
            <a:off x="557213" y="431800"/>
            <a:ext cx="9577387" cy="1452563"/>
          </a:xfrm>
          <a:prstGeom prst="rect">
            <a:avLst/>
          </a:prstGeom>
          <a:noFill/>
          <a:ln w="15875">
            <a:solidFill>
              <a:srgbClr val="0F0E22"/>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cxnSp>
        <p:nvCxnSpPr>
          <p:cNvPr id="51" name="直線コネクタ 50">
            <a:extLst>
              <a:ext uri="{FF2B5EF4-FFF2-40B4-BE49-F238E27FC236}">
                <a16:creationId xmlns:a16="http://schemas.microsoft.com/office/drawing/2014/main" id="{F159AF97-F70B-43A3-9CFA-0260ADB94BF0}"/>
              </a:ext>
            </a:extLst>
          </p:cNvPr>
          <p:cNvCxnSpPr/>
          <p:nvPr/>
        </p:nvCxnSpPr>
        <p:spPr>
          <a:xfrm>
            <a:off x="1587500" y="431800"/>
            <a:ext cx="0" cy="1452563"/>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cxnSp>
        <p:nvCxnSpPr>
          <p:cNvPr id="86" name="直線コネクタ 85">
            <a:extLst>
              <a:ext uri="{FF2B5EF4-FFF2-40B4-BE49-F238E27FC236}">
                <a16:creationId xmlns:a16="http://schemas.microsoft.com/office/drawing/2014/main" id="{BB82C9A2-D84B-4084-A03B-1FEB3D834211}"/>
              </a:ext>
            </a:extLst>
          </p:cNvPr>
          <p:cNvCxnSpPr/>
          <p:nvPr/>
        </p:nvCxnSpPr>
        <p:spPr>
          <a:xfrm>
            <a:off x="3721100" y="431800"/>
            <a:ext cx="0" cy="1452563"/>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cxnSp>
        <p:nvCxnSpPr>
          <p:cNvPr id="87" name="直線コネクタ 86">
            <a:extLst>
              <a:ext uri="{FF2B5EF4-FFF2-40B4-BE49-F238E27FC236}">
                <a16:creationId xmlns:a16="http://schemas.microsoft.com/office/drawing/2014/main" id="{561A47AA-2042-4746-9E0B-EC3342633168}"/>
              </a:ext>
            </a:extLst>
          </p:cNvPr>
          <p:cNvCxnSpPr/>
          <p:nvPr/>
        </p:nvCxnSpPr>
        <p:spPr>
          <a:xfrm>
            <a:off x="6165850" y="431800"/>
            <a:ext cx="0" cy="1452563"/>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34EEF0F6-7D93-4270-8C0D-415CDAF87D62}"/>
              </a:ext>
            </a:extLst>
          </p:cNvPr>
          <p:cNvCxnSpPr/>
          <p:nvPr/>
        </p:nvCxnSpPr>
        <p:spPr>
          <a:xfrm>
            <a:off x="557213" y="673100"/>
            <a:ext cx="9577387" cy="0"/>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図 4" descr="屋外, 道路, 建物, ストリート が含まれている画像&#10;&#10;自動的に生成された説明">
            <a:extLst>
              <a:ext uri="{FF2B5EF4-FFF2-40B4-BE49-F238E27FC236}">
                <a16:creationId xmlns:a16="http://schemas.microsoft.com/office/drawing/2014/main" id="{6AF4CF0E-98F2-452A-8371-2E870AFB7A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325" y="433388"/>
            <a:ext cx="3670300"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テキスト ボックス 10">
            <a:extLst>
              <a:ext uri="{FF2B5EF4-FFF2-40B4-BE49-F238E27FC236}">
                <a16:creationId xmlns:a16="http://schemas.microsoft.com/office/drawing/2014/main" id="{2E3EE433-FDCD-4005-8236-5A584DF4D017}"/>
              </a:ext>
            </a:extLst>
          </p:cNvPr>
          <p:cNvSpPr txBox="1"/>
          <p:nvPr/>
        </p:nvSpPr>
        <p:spPr>
          <a:xfrm rot="5400000">
            <a:off x="-330200" y="4311651"/>
            <a:ext cx="1133475" cy="215900"/>
          </a:xfrm>
          <a:prstGeom prst="rect">
            <a:avLst/>
          </a:prstGeom>
          <a:noFill/>
        </p:spPr>
        <p:txBody>
          <a:bodyPr>
            <a:spAutoFit/>
          </a:bodyPr>
          <a:lstStyle/>
          <a:p>
            <a:pPr algn="ctr" eaLnBrk="1" fontAlgn="auto" hangingPunct="1">
              <a:spcBef>
                <a:spcPts val="0"/>
              </a:spcBef>
              <a:spcAft>
                <a:spcPts val="0"/>
              </a:spcAft>
              <a:defRPr/>
            </a:pPr>
            <a:r>
              <a:rPr kumimoji="1" lang="en-US" altLang="ja-JP" sz="800" spc="100" dirty="0">
                <a:solidFill>
                  <a:schemeClr val="bg1"/>
                </a:solidFill>
                <a:latin typeface="+mn-lt"/>
              </a:rPr>
              <a:t>IRIS INC.</a:t>
            </a:r>
            <a:endParaRPr kumimoji="1" lang="ja-JP" altLang="en-US" sz="800" spc="100">
              <a:solidFill>
                <a:schemeClr val="bg1"/>
              </a:solidFill>
              <a:latin typeface="+mn-lt"/>
            </a:endParaRPr>
          </a:p>
        </p:txBody>
      </p:sp>
      <p:grpSp>
        <p:nvGrpSpPr>
          <p:cNvPr id="19460" name="グループ化 10">
            <a:extLst>
              <a:ext uri="{FF2B5EF4-FFF2-40B4-BE49-F238E27FC236}">
                <a16:creationId xmlns:a16="http://schemas.microsoft.com/office/drawing/2014/main" id="{31B7953F-31CC-45B7-9842-5685A022CCE2}"/>
              </a:ext>
            </a:extLst>
          </p:cNvPr>
          <p:cNvGrpSpPr>
            <a:grpSpLocks/>
          </p:cNvGrpSpPr>
          <p:nvPr/>
        </p:nvGrpSpPr>
        <p:grpSpPr bwMode="auto">
          <a:xfrm>
            <a:off x="4284663" y="417513"/>
            <a:ext cx="3543300" cy="465137"/>
            <a:chOff x="4284663" y="417441"/>
            <a:chExt cx="3542601" cy="465192"/>
          </a:xfrm>
        </p:grpSpPr>
        <p:sp>
          <p:nvSpPr>
            <p:cNvPr id="19492" name="직사각형 15">
              <a:extLst>
                <a:ext uri="{FF2B5EF4-FFF2-40B4-BE49-F238E27FC236}">
                  <a16:creationId xmlns:a16="http://schemas.microsoft.com/office/drawing/2014/main" id="{EB682B94-45BA-4D9F-B785-39F40F82F49A}"/>
                </a:ext>
              </a:extLst>
            </p:cNvPr>
            <p:cNvSpPr>
              <a:spLocks noChangeArrowheads="1"/>
            </p:cNvSpPr>
            <p:nvPr/>
          </p:nvSpPr>
          <p:spPr bwMode="auto">
            <a:xfrm>
              <a:off x="4284663" y="417441"/>
              <a:ext cx="3542601" cy="465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2000">
                  <a:solidFill>
                    <a:srgbClr val="595959"/>
                  </a:solidFill>
                  <a:latin typeface="游明朝" panose="02020400000000000000" pitchFamily="18" charset="-128"/>
                  <a:ea typeface="游明朝" panose="02020400000000000000" pitchFamily="18" charset="-128"/>
                </a:rPr>
                <a:t>日本交通専用タクシー乗り場</a:t>
              </a:r>
              <a:endParaRPr lang="en-US" altLang="ja-JP" sz="2000">
                <a:solidFill>
                  <a:srgbClr val="595959"/>
                </a:solidFill>
                <a:latin typeface="游明朝" panose="02020400000000000000" pitchFamily="18" charset="-128"/>
                <a:ea typeface="游明朝" panose="02020400000000000000" pitchFamily="18" charset="-128"/>
              </a:endParaRPr>
            </a:p>
          </p:txBody>
        </p:sp>
        <p:cxnSp>
          <p:nvCxnSpPr>
            <p:cNvPr id="24" name="直線コネクタ 23">
              <a:extLst>
                <a:ext uri="{FF2B5EF4-FFF2-40B4-BE49-F238E27FC236}">
                  <a16:creationId xmlns:a16="http://schemas.microsoft.com/office/drawing/2014/main" id="{4D802C59-1D5D-45EB-8DDA-B638B6E3D89B}"/>
                </a:ext>
              </a:extLst>
            </p:cNvPr>
            <p:cNvCxnSpPr>
              <a:cxnSpLocks/>
            </p:cNvCxnSpPr>
            <p:nvPr/>
          </p:nvCxnSpPr>
          <p:spPr>
            <a:xfrm>
              <a:off x="4395766" y="882633"/>
              <a:ext cx="3285477"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461" name="グループ化 25">
            <a:extLst>
              <a:ext uri="{FF2B5EF4-FFF2-40B4-BE49-F238E27FC236}">
                <a16:creationId xmlns:a16="http://schemas.microsoft.com/office/drawing/2014/main" id="{1BC985A3-54A3-4990-9EE6-200F05A91EC0}"/>
              </a:ext>
            </a:extLst>
          </p:cNvPr>
          <p:cNvGrpSpPr>
            <a:grpSpLocks/>
          </p:cNvGrpSpPr>
          <p:nvPr/>
        </p:nvGrpSpPr>
        <p:grpSpPr bwMode="auto">
          <a:xfrm>
            <a:off x="4330700" y="204788"/>
            <a:ext cx="3497263" cy="2735262"/>
            <a:chOff x="4284663" y="304313"/>
            <a:chExt cx="3496882" cy="2734730"/>
          </a:xfrm>
        </p:grpSpPr>
        <p:sp>
          <p:nvSpPr>
            <p:cNvPr id="13" name="正方形/長方形 12">
              <a:extLst>
                <a:ext uri="{FF2B5EF4-FFF2-40B4-BE49-F238E27FC236}">
                  <a16:creationId xmlns:a16="http://schemas.microsoft.com/office/drawing/2014/main" id="{9419E0DF-7E8D-46B5-B7FF-74FDBB4BB705}"/>
                </a:ext>
              </a:extLst>
            </p:cNvPr>
            <p:cNvSpPr/>
            <p:nvPr/>
          </p:nvSpPr>
          <p:spPr>
            <a:xfrm>
              <a:off x="4284663" y="1310592"/>
              <a:ext cx="3396880" cy="1728451"/>
            </a:xfrm>
            <a:prstGeom prst="rect">
              <a:avLst/>
            </a:prstGeom>
          </p:spPr>
          <p:txBody>
            <a:bodyPr>
              <a:spAutoFit/>
            </a:bodyPr>
            <a:lstStyle/>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六本木ヒルズ</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（日の丸交通と共同運用）</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虎ノ門ヒルズ</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大手町フィナンシャルシティ</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グランキューブ</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東京日本橋タワー</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東京汐留ビルディング</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東京ガーデンテラス紀尾井町</a:t>
              </a:r>
            </a:p>
          </p:txBody>
        </p:sp>
        <p:sp>
          <p:nvSpPr>
            <p:cNvPr id="32" name="正方形/長方形 31">
              <a:extLst>
                <a:ext uri="{FF2B5EF4-FFF2-40B4-BE49-F238E27FC236}">
                  <a16:creationId xmlns:a16="http://schemas.microsoft.com/office/drawing/2014/main" id="{282C2D08-769A-43C3-9791-D4ABA6AB0196}"/>
                </a:ext>
              </a:extLst>
            </p:cNvPr>
            <p:cNvSpPr/>
            <p:nvPr/>
          </p:nvSpPr>
          <p:spPr>
            <a:xfrm>
              <a:off x="4284663" y="1018549"/>
              <a:ext cx="1933364" cy="384100"/>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ビジネス</a:t>
              </a:r>
            </a:p>
          </p:txBody>
        </p:sp>
        <p:sp>
          <p:nvSpPr>
            <p:cNvPr id="55" name="正方形/長方形 54">
              <a:extLst>
                <a:ext uri="{FF2B5EF4-FFF2-40B4-BE49-F238E27FC236}">
                  <a16:creationId xmlns:a16="http://schemas.microsoft.com/office/drawing/2014/main" id="{2697527E-E12E-4564-9E27-0DA19F925277}"/>
                </a:ext>
              </a:extLst>
            </p:cNvPr>
            <p:cNvSpPr/>
            <p:nvPr/>
          </p:nvSpPr>
          <p:spPr>
            <a:xfrm>
              <a:off x="6118026" y="304313"/>
              <a:ext cx="1663519" cy="301566"/>
            </a:xfrm>
            <a:prstGeom prst="rect">
              <a:avLst/>
            </a:prstGeom>
          </p:spPr>
          <p:txBody>
            <a:bodyPr>
              <a:spAutoFit/>
            </a:bodyPr>
            <a:lstStyle/>
            <a:p>
              <a:pPr algn="r">
                <a:lnSpc>
                  <a:spcPct val="150000"/>
                </a:lnSpc>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（一例 </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全</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40</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ヶ所）</a:t>
              </a:r>
            </a:p>
          </p:txBody>
        </p:sp>
      </p:grpSp>
      <p:grpSp>
        <p:nvGrpSpPr>
          <p:cNvPr id="19462" name="グループ化 36">
            <a:extLst>
              <a:ext uri="{FF2B5EF4-FFF2-40B4-BE49-F238E27FC236}">
                <a16:creationId xmlns:a16="http://schemas.microsoft.com/office/drawing/2014/main" id="{6C84CD37-07C5-4537-A7C5-79B0D086E147}"/>
              </a:ext>
            </a:extLst>
          </p:cNvPr>
          <p:cNvGrpSpPr>
            <a:grpSpLocks/>
          </p:cNvGrpSpPr>
          <p:nvPr/>
        </p:nvGrpSpPr>
        <p:grpSpPr bwMode="auto">
          <a:xfrm>
            <a:off x="4330700" y="3084513"/>
            <a:ext cx="3395663" cy="1190625"/>
            <a:chOff x="4284663" y="1018013"/>
            <a:chExt cx="3396297" cy="1190033"/>
          </a:xfrm>
        </p:grpSpPr>
        <p:sp>
          <p:nvSpPr>
            <p:cNvPr id="38" name="正方形/長方形 37">
              <a:extLst>
                <a:ext uri="{FF2B5EF4-FFF2-40B4-BE49-F238E27FC236}">
                  <a16:creationId xmlns:a16="http://schemas.microsoft.com/office/drawing/2014/main" id="{220EACF8-EA0D-4F8A-A75F-7B24F7990230}"/>
                </a:ext>
              </a:extLst>
            </p:cNvPr>
            <p:cNvSpPr/>
            <p:nvPr/>
          </p:nvSpPr>
          <p:spPr>
            <a:xfrm>
              <a:off x="4284663" y="1309968"/>
              <a:ext cx="3396297" cy="898078"/>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グランドハイアット東京</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ザ・リッツ・カールトン東京</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シャングリ・ラ・ホテル東京</a:t>
              </a:r>
            </a:p>
          </p:txBody>
        </p:sp>
        <p:sp>
          <p:nvSpPr>
            <p:cNvPr id="39" name="正方形/長方形 38">
              <a:extLst>
                <a:ext uri="{FF2B5EF4-FFF2-40B4-BE49-F238E27FC236}">
                  <a16:creationId xmlns:a16="http://schemas.microsoft.com/office/drawing/2014/main" id="{7C67ACA1-E90F-4864-BB04-124910AC5287}"/>
                </a:ext>
              </a:extLst>
            </p:cNvPr>
            <p:cNvSpPr/>
            <p:nvPr/>
          </p:nvSpPr>
          <p:spPr>
            <a:xfrm>
              <a:off x="4284663" y="1018013"/>
              <a:ext cx="1933936" cy="385570"/>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高級ホテル</a:t>
              </a:r>
            </a:p>
          </p:txBody>
        </p:sp>
      </p:grpSp>
      <p:grpSp>
        <p:nvGrpSpPr>
          <p:cNvPr id="19463" name="グループ化 40">
            <a:extLst>
              <a:ext uri="{FF2B5EF4-FFF2-40B4-BE49-F238E27FC236}">
                <a16:creationId xmlns:a16="http://schemas.microsoft.com/office/drawing/2014/main" id="{85F13B8E-FAC1-432E-B357-805DB731D528}"/>
              </a:ext>
            </a:extLst>
          </p:cNvPr>
          <p:cNvGrpSpPr>
            <a:grpSpLocks/>
          </p:cNvGrpSpPr>
          <p:nvPr/>
        </p:nvGrpSpPr>
        <p:grpSpPr bwMode="auto">
          <a:xfrm>
            <a:off x="4330700" y="4467225"/>
            <a:ext cx="3395663" cy="1190625"/>
            <a:chOff x="4284663" y="1018013"/>
            <a:chExt cx="3396297" cy="1190033"/>
          </a:xfrm>
        </p:grpSpPr>
        <p:sp>
          <p:nvSpPr>
            <p:cNvPr id="42" name="正方形/長方形 41">
              <a:extLst>
                <a:ext uri="{FF2B5EF4-FFF2-40B4-BE49-F238E27FC236}">
                  <a16:creationId xmlns:a16="http://schemas.microsoft.com/office/drawing/2014/main" id="{9203BDA1-95FC-4B1E-916A-57B58D662CC4}"/>
                </a:ext>
              </a:extLst>
            </p:cNvPr>
            <p:cNvSpPr/>
            <p:nvPr/>
          </p:nvSpPr>
          <p:spPr>
            <a:xfrm>
              <a:off x="4284663" y="1309968"/>
              <a:ext cx="3396297" cy="898078"/>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代官山</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T-SITE</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虎ノ門病院</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慶應義塾大学病院</a:t>
              </a:r>
            </a:p>
          </p:txBody>
        </p:sp>
        <p:sp>
          <p:nvSpPr>
            <p:cNvPr id="43" name="正方形/長方形 42">
              <a:extLst>
                <a:ext uri="{FF2B5EF4-FFF2-40B4-BE49-F238E27FC236}">
                  <a16:creationId xmlns:a16="http://schemas.microsoft.com/office/drawing/2014/main" id="{AA238F6B-0F7D-46ED-890B-602251BF3CA0}"/>
                </a:ext>
              </a:extLst>
            </p:cNvPr>
            <p:cNvSpPr/>
            <p:nvPr/>
          </p:nvSpPr>
          <p:spPr>
            <a:xfrm>
              <a:off x="4284663" y="1018013"/>
              <a:ext cx="1933936" cy="385571"/>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複合施設／病院など</a:t>
              </a:r>
            </a:p>
          </p:txBody>
        </p:sp>
      </p:grpSp>
      <p:grpSp>
        <p:nvGrpSpPr>
          <p:cNvPr id="19464" name="グループ化 30">
            <a:extLst>
              <a:ext uri="{FF2B5EF4-FFF2-40B4-BE49-F238E27FC236}">
                <a16:creationId xmlns:a16="http://schemas.microsoft.com/office/drawing/2014/main" id="{BDB768FE-5EA8-4B17-9B22-FF6F1FAC5064}"/>
              </a:ext>
            </a:extLst>
          </p:cNvPr>
          <p:cNvGrpSpPr>
            <a:grpSpLocks/>
          </p:cNvGrpSpPr>
          <p:nvPr/>
        </p:nvGrpSpPr>
        <p:grpSpPr bwMode="auto">
          <a:xfrm>
            <a:off x="7923213" y="417513"/>
            <a:ext cx="3543300" cy="2201862"/>
            <a:chOff x="8042847" y="417441"/>
            <a:chExt cx="3542601" cy="2201186"/>
          </a:xfrm>
        </p:grpSpPr>
        <p:grpSp>
          <p:nvGrpSpPr>
            <p:cNvPr id="19476" name="グループ化 6">
              <a:extLst>
                <a:ext uri="{FF2B5EF4-FFF2-40B4-BE49-F238E27FC236}">
                  <a16:creationId xmlns:a16="http://schemas.microsoft.com/office/drawing/2014/main" id="{AB762CE1-B90E-426D-96D1-AAA90F90764F}"/>
                </a:ext>
              </a:extLst>
            </p:cNvPr>
            <p:cNvGrpSpPr>
              <a:grpSpLocks/>
            </p:cNvGrpSpPr>
            <p:nvPr/>
          </p:nvGrpSpPr>
          <p:grpSpPr bwMode="auto">
            <a:xfrm>
              <a:off x="8042847" y="417441"/>
              <a:ext cx="3542601" cy="465192"/>
              <a:chOff x="8042847" y="417441"/>
              <a:chExt cx="3542601" cy="465192"/>
            </a:xfrm>
          </p:grpSpPr>
          <p:sp>
            <p:nvSpPr>
              <p:cNvPr id="19483" name="직사각형 15">
                <a:extLst>
                  <a:ext uri="{FF2B5EF4-FFF2-40B4-BE49-F238E27FC236}">
                    <a16:creationId xmlns:a16="http://schemas.microsoft.com/office/drawing/2014/main" id="{27B74BE5-3F11-4130-B585-6AC4F4CE35E5}"/>
                  </a:ext>
                </a:extLst>
              </p:cNvPr>
              <p:cNvSpPr>
                <a:spLocks noChangeArrowheads="1"/>
              </p:cNvSpPr>
              <p:nvPr/>
            </p:nvSpPr>
            <p:spPr bwMode="auto">
              <a:xfrm>
                <a:off x="8042847" y="417441"/>
                <a:ext cx="3542601" cy="46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2000">
                    <a:solidFill>
                      <a:srgbClr val="595959"/>
                    </a:solidFill>
                    <a:latin typeface="游明朝" panose="02020400000000000000" pitchFamily="18" charset="-128"/>
                    <a:ea typeface="游明朝" panose="02020400000000000000" pitchFamily="18" charset="-128"/>
                  </a:rPr>
                  <a:t>帝都自動車交通</a:t>
                </a:r>
                <a:endParaRPr lang="en-US" altLang="ja-JP" sz="2000">
                  <a:solidFill>
                    <a:srgbClr val="595959"/>
                  </a:solidFill>
                  <a:latin typeface="游明朝" panose="02020400000000000000" pitchFamily="18" charset="-128"/>
                  <a:ea typeface="游明朝" panose="02020400000000000000" pitchFamily="18" charset="-128"/>
                </a:endParaRPr>
              </a:p>
            </p:txBody>
          </p:sp>
          <p:cxnSp>
            <p:nvCxnSpPr>
              <p:cNvPr id="25" name="直線コネクタ 24">
                <a:extLst>
                  <a:ext uri="{FF2B5EF4-FFF2-40B4-BE49-F238E27FC236}">
                    <a16:creationId xmlns:a16="http://schemas.microsoft.com/office/drawing/2014/main" id="{9C5B34B3-F18E-46E5-B7D5-A41982616EDA}"/>
                  </a:ext>
                </a:extLst>
              </p:cNvPr>
              <p:cNvCxnSpPr>
                <a:cxnSpLocks/>
              </p:cNvCxnSpPr>
              <p:nvPr/>
            </p:nvCxnSpPr>
            <p:spPr>
              <a:xfrm>
                <a:off x="8134904" y="882435"/>
                <a:ext cx="2052232"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477" name="グループ化 43">
              <a:extLst>
                <a:ext uri="{FF2B5EF4-FFF2-40B4-BE49-F238E27FC236}">
                  <a16:creationId xmlns:a16="http://schemas.microsoft.com/office/drawing/2014/main" id="{77004D8B-5099-4253-81B3-4992D37097B3}"/>
                </a:ext>
              </a:extLst>
            </p:cNvPr>
            <p:cNvGrpSpPr>
              <a:grpSpLocks/>
            </p:cNvGrpSpPr>
            <p:nvPr/>
          </p:nvGrpSpPr>
          <p:grpSpPr bwMode="auto">
            <a:xfrm>
              <a:off x="8134287" y="919209"/>
              <a:ext cx="3396297" cy="636035"/>
              <a:chOff x="4284663" y="1018013"/>
              <a:chExt cx="3396297" cy="636035"/>
            </a:xfrm>
          </p:grpSpPr>
          <p:sp>
            <p:nvSpPr>
              <p:cNvPr id="45" name="正方形/長方形 44">
                <a:extLst>
                  <a:ext uri="{FF2B5EF4-FFF2-40B4-BE49-F238E27FC236}">
                    <a16:creationId xmlns:a16="http://schemas.microsoft.com/office/drawing/2014/main" id="{A93156B7-D046-4807-9474-57608585AF68}"/>
                  </a:ext>
                </a:extLst>
              </p:cNvPr>
              <p:cNvSpPr/>
              <p:nvPr/>
            </p:nvSpPr>
            <p:spPr>
              <a:xfrm>
                <a:off x="4285280" y="1309752"/>
                <a:ext cx="3394992" cy="344381"/>
              </a:xfrm>
              <a:prstGeom prst="rect">
                <a:avLst/>
              </a:prstGeom>
            </p:spPr>
            <p:txBody>
              <a:bodyPr>
                <a:spAutoFit/>
              </a:bodyPr>
              <a:lstStyle/>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汐留シティセンター</a:t>
                </a:r>
              </a:p>
            </p:txBody>
          </p:sp>
          <p:sp>
            <p:nvSpPr>
              <p:cNvPr id="46" name="正方形/長方形 45">
                <a:extLst>
                  <a:ext uri="{FF2B5EF4-FFF2-40B4-BE49-F238E27FC236}">
                    <a16:creationId xmlns:a16="http://schemas.microsoft.com/office/drawing/2014/main" id="{8F42C4E1-2A95-4C2C-85FE-04636E9FE9F2}"/>
                  </a:ext>
                </a:extLst>
              </p:cNvPr>
              <p:cNvSpPr/>
              <p:nvPr/>
            </p:nvSpPr>
            <p:spPr>
              <a:xfrm>
                <a:off x="4285280" y="1017741"/>
                <a:ext cx="1933194" cy="385644"/>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ビジネス</a:t>
                </a:r>
              </a:p>
            </p:txBody>
          </p:sp>
        </p:grpSp>
        <p:grpSp>
          <p:nvGrpSpPr>
            <p:cNvPr id="19478" name="グループ化 46">
              <a:extLst>
                <a:ext uri="{FF2B5EF4-FFF2-40B4-BE49-F238E27FC236}">
                  <a16:creationId xmlns:a16="http://schemas.microsoft.com/office/drawing/2014/main" id="{EAC1C443-F049-4285-9714-64706E4D68B0}"/>
                </a:ext>
              </a:extLst>
            </p:cNvPr>
            <p:cNvGrpSpPr>
              <a:grpSpLocks/>
            </p:cNvGrpSpPr>
            <p:nvPr/>
          </p:nvGrpSpPr>
          <p:grpSpPr bwMode="auto">
            <a:xfrm>
              <a:off x="8134287" y="1705593"/>
              <a:ext cx="3396297" cy="913034"/>
              <a:chOff x="4284663" y="1018013"/>
              <a:chExt cx="3396297" cy="913034"/>
            </a:xfrm>
          </p:grpSpPr>
          <p:sp>
            <p:nvSpPr>
              <p:cNvPr id="48" name="正方形/長方形 47">
                <a:extLst>
                  <a:ext uri="{FF2B5EF4-FFF2-40B4-BE49-F238E27FC236}">
                    <a16:creationId xmlns:a16="http://schemas.microsoft.com/office/drawing/2014/main" id="{7AA71F45-E5CD-418D-B3F6-ECDF18284DB3}"/>
                  </a:ext>
                </a:extLst>
              </p:cNvPr>
              <p:cNvSpPr/>
              <p:nvPr/>
            </p:nvSpPr>
            <p:spPr>
              <a:xfrm>
                <a:off x="4285280" y="1310525"/>
                <a:ext cx="3394992" cy="620522"/>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銀座ナイン</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号館内</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東京ミッドタウン</a:t>
                </a:r>
              </a:p>
            </p:txBody>
          </p:sp>
          <p:sp>
            <p:nvSpPr>
              <p:cNvPr id="49" name="正方形/長方形 48">
                <a:extLst>
                  <a:ext uri="{FF2B5EF4-FFF2-40B4-BE49-F238E27FC236}">
                    <a16:creationId xmlns:a16="http://schemas.microsoft.com/office/drawing/2014/main" id="{783EFDB7-0EAB-403F-984F-A1A71EBC0139}"/>
                  </a:ext>
                </a:extLst>
              </p:cNvPr>
              <p:cNvSpPr/>
              <p:nvPr/>
            </p:nvSpPr>
            <p:spPr>
              <a:xfrm>
                <a:off x="4285280" y="1018515"/>
                <a:ext cx="1933194" cy="385644"/>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複合施設</a:t>
                </a:r>
              </a:p>
            </p:txBody>
          </p:sp>
        </p:grpSp>
      </p:grpSp>
      <p:grpSp>
        <p:nvGrpSpPr>
          <p:cNvPr id="19465" name="グループ化 29">
            <a:extLst>
              <a:ext uri="{FF2B5EF4-FFF2-40B4-BE49-F238E27FC236}">
                <a16:creationId xmlns:a16="http://schemas.microsoft.com/office/drawing/2014/main" id="{2A3A7B69-33AA-4A3A-AD09-03A074A73263}"/>
              </a:ext>
            </a:extLst>
          </p:cNvPr>
          <p:cNvGrpSpPr>
            <a:grpSpLocks/>
          </p:cNvGrpSpPr>
          <p:nvPr/>
        </p:nvGrpSpPr>
        <p:grpSpPr bwMode="auto">
          <a:xfrm>
            <a:off x="7923213" y="3286125"/>
            <a:ext cx="3543300" cy="1654175"/>
            <a:chOff x="8042847" y="3069201"/>
            <a:chExt cx="3542601" cy="1655225"/>
          </a:xfrm>
        </p:grpSpPr>
        <p:grpSp>
          <p:nvGrpSpPr>
            <p:cNvPr id="19470" name="グループ化 26">
              <a:extLst>
                <a:ext uri="{FF2B5EF4-FFF2-40B4-BE49-F238E27FC236}">
                  <a16:creationId xmlns:a16="http://schemas.microsoft.com/office/drawing/2014/main" id="{C3027685-68D2-4D34-BE19-EF5D62266D15}"/>
                </a:ext>
              </a:extLst>
            </p:cNvPr>
            <p:cNvGrpSpPr>
              <a:grpSpLocks/>
            </p:cNvGrpSpPr>
            <p:nvPr/>
          </p:nvGrpSpPr>
          <p:grpSpPr bwMode="auto">
            <a:xfrm>
              <a:off x="8042847" y="3069201"/>
              <a:ext cx="3542601" cy="465192"/>
              <a:chOff x="8042847" y="417441"/>
              <a:chExt cx="3542601" cy="465192"/>
            </a:xfrm>
          </p:grpSpPr>
          <p:sp>
            <p:nvSpPr>
              <p:cNvPr id="19474" name="직사각형 15">
                <a:extLst>
                  <a:ext uri="{FF2B5EF4-FFF2-40B4-BE49-F238E27FC236}">
                    <a16:creationId xmlns:a16="http://schemas.microsoft.com/office/drawing/2014/main" id="{FF594D42-658B-4E09-A692-27AF94AEE401}"/>
                  </a:ext>
                </a:extLst>
              </p:cNvPr>
              <p:cNvSpPr>
                <a:spLocks noChangeArrowheads="1"/>
              </p:cNvSpPr>
              <p:nvPr/>
            </p:nvSpPr>
            <p:spPr bwMode="auto">
              <a:xfrm>
                <a:off x="8042847" y="417441"/>
                <a:ext cx="3542601" cy="46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2000">
                    <a:solidFill>
                      <a:srgbClr val="595959"/>
                    </a:solidFill>
                    <a:latin typeface="游明朝" panose="02020400000000000000" pitchFamily="18" charset="-128"/>
                    <a:ea typeface="游明朝" panose="02020400000000000000" pitchFamily="18" charset="-128"/>
                  </a:rPr>
                  <a:t>東京無線協同組合</a:t>
                </a:r>
                <a:endParaRPr lang="en-US" altLang="ja-JP" sz="2000">
                  <a:solidFill>
                    <a:srgbClr val="595959"/>
                  </a:solidFill>
                  <a:latin typeface="游明朝" panose="02020400000000000000" pitchFamily="18" charset="-128"/>
                  <a:ea typeface="游明朝" panose="02020400000000000000" pitchFamily="18" charset="-128"/>
                </a:endParaRPr>
              </a:p>
            </p:txBody>
          </p:sp>
          <p:cxnSp>
            <p:nvCxnSpPr>
              <p:cNvPr id="29" name="直線コネクタ 28">
                <a:extLst>
                  <a:ext uri="{FF2B5EF4-FFF2-40B4-BE49-F238E27FC236}">
                    <a16:creationId xmlns:a16="http://schemas.microsoft.com/office/drawing/2014/main" id="{4D6A40BB-BB0F-454B-B7F2-49E3EA823EBE}"/>
                  </a:ext>
                </a:extLst>
              </p:cNvPr>
              <p:cNvCxnSpPr>
                <a:cxnSpLocks/>
              </p:cNvCxnSpPr>
              <p:nvPr/>
            </p:nvCxnSpPr>
            <p:spPr>
              <a:xfrm>
                <a:off x="8134904" y="882874"/>
                <a:ext cx="2052232"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471" name="グループ化 49">
              <a:extLst>
                <a:ext uri="{FF2B5EF4-FFF2-40B4-BE49-F238E27FC236}">
                  <a16:creationId xmlns:a16="http://schemas.microsoft.com/office/drawing/2014/main" id="{7F2BE367-FDA3-4A88-9A28-3B24CA05444C}"/>
                </a:ext>
              </a:extLst>
            </p:cNvPr>
            <p:cNvGrpSpPr>
              <a:grpSpLocks/>
            </p:cNvGrpSpPr>
            <p:nvPr/>
          </p:nvGrpSpPr>
          <p:grpSpPr bwMode="auto">
            <a:xfrm>
              <a:off x="8134287" y="3534393"/>
              <a:ext cx="3396297" cy="1190033"/>
              <a:chOff x="4284663" y="1018013"/>
              <a:chExt cx="3396297" cy="1190033"/>
            </a:xfrm>
          </p:grpSpPr>
          <p:sp>
            <p:nvSpPr>
              <p:cNvPr id="51" name="正方形/長方形 50">
                <a:extLst>
                  <a:ext uri="{FF2B5EF4-FFF2-40B4-BE49-F238E27FC236}">
                    <a16:creationId xmlns:a16="http://schemas.microsoft.com/office/drawing/2014/main" id="{688B7B4A-C11B-44F6-8B18-37CA612B1CAD}"/>
                  </a:ext>
                </a:extLst>
              </p:cNvPr>
              <p:cNvSpPr/>
              <p:nvPr/>
            </p:nvSpPr>
            <p:spPr>
              <a:xfrm>
                <a:off x="4285280" y="1310540"/>
                <a:ext cx="3394992" cy="897506"/>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東京警察病院</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日本赤十字医療センター</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中野セントラルパークサウス</a:t>
                </a:r>
              </a:p>
            </p:txBody>
          </p:sp>
          <p:sp>
            <p:nvSpPr>
              <p:cNvPr id="52" name="正方形/長方形 51">
                <a:extLst>
                  <a:ext uri="{FF2B5EF4-FFF2-40B4-BE49-F238E27FC236}">
                    <a16:creationId xmlns:a16="http://schemas.microsoft.com/office/drawing/2014/main" id="{27FEDFC5-9F18-4D69-A756-D15C430C6B8A}"/>
                  </a:ext>
                </a:extLst>
              </p:cNvPr>
              <p:cNvSpPr/>
              <p:nvPr/>
            </p:nvSpPr>
            <p:spPr>
              <a:xfrm>
                <a:off x="4285280" y="1018254"/>
                <a:ext cx="1933194" cy="386007"/>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複合施設／病院など</a:t>
                </a:r>
              </a:p>
            </p:txBody>
          </p:sp>
        </p:grpSp>
      </p:grpSp>
      <p:sp>
        <p:nvSpPr>
          <p:cNvPr id="57" name="正方形/長方形 56">
            <a:extLst>
              <a:ext uri="{FF2B5EF4-FFF2-40B4-BE49-F238E27FC236}">
                <a16:creationId xmlns:a16="http://schemas.microsoft.com/office/drawing/2014/main" id="{263B84E3-FA7E-4477-ABD8-84C1A1C776D1}"/>
              </a:ext>
            </a:extLst>
          </p:cNvPr>
          <p:cNvSpPr/>
          <p:nvPr/>
        </p:nvSpPr>
        <p:spPr>
          <a:xfrm>
            <a:off x="8577263" y="3046413"/>
            <a:ext cx="1663700" cy="301625"/>
          </a:xfrm>
          <a:prstGeom prst="rect">
            <a:avLst/>
          </a:prstGeom>
        </p:spPr>
        <p:txBody>
          <a:bodyPr>
            <a:spAutoFit/>
          </a:bodyPr>
          <a:lstStyle/>
          <a:p>
            <a:pPr algn="r">
              <a:lnSpc>
                <a:spcPct val="150000"/>
              </a:lnSpc>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（一例 </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全</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8</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ヶ所）</a:t>
            </a:r>
          </a:p>
        </p:txBody>
      </p:sp>
      <p:sp>
        <p:nvSpPr>
          <p:cNvPr id="19467" name="テキスト ボックス 10">
            <a:extLst>
              <a:ext uri="{FF2B5EF4-FFF2-40B4-BE49-F238E27FC236}">
                <a16:creationId xmlns:a16="http://schemas.microsoft.com/office/drawing/2014/main" id="{FC071F10-6AF7-46F4-B7DE-3221CA0D5762}"/>
              </a:ext>
            </a:extLst>
          </p:cNvPr>
          <p:cNvSpPr txBox="1">
            <a:spLocks noChangeArrowheads="1"/>
          </p:cNvSpPr>
          <p:nvPr/>
        </p:nvSpPr>
        <p:spPr bwMode="auto">
          <a:xfrm>
            <a:off x="557213" y="449263"/>
            <a:ext cx="19510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700">
                <a:solidFill>
                  <a:schemeClr val="bg1"/>
                </a:solidFill>
                <a:latin typeface="游ゴシック" panose="020B0400000000000000" pitchFamily="50" charset="-128"/>
                <a:ea typeface="游ゴシック" panose="020B0400000000000000" pitchFamily="50" charset="-128"/>
              </a:rPr>
              <a:t>撮影協力：グランドハイアット東京</a:t>
            </a:r>
          </a:p>
        </p:txBody>
      </p:sp>
      <p:sp>
        <p:nvSpPr>
          <p:cNvPr id="2" name="タイトル 1">
            <a:extLst>
              <a:ext uri="{FF2B5EF4-FFF2-40B4-BE49-F238E27FC236}">
                <a16:creationId xmlns:a16="http://schemas.microsoft.com/office/drawing/2014/main" id="{A7CA168E-BC92-41A4-9973-332273BA83A2}"/>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ja-JP" dirty="0">
                <a:solidFill>
                  <a:srgbClr val="7F7F7F"/>
                </a:solidFill>
                <a:latin typeface="游明朝" panose="02020400000000000000" pitchFamily="18" charset="-128"/>
                <a:ea typeface="游明朝" panose="02020400000000000000" pitchFamily="18" charset="-128"/>
              </a:rPr>
              <a:t>Tokyo Prime</a:t>
            </a:r>
            <a:r>
              <a:rPr lang="ja-JP" altLang="en-US" dirty="0">
                <a:solidFill>
                  <a:srgbClr val="7F7F7F"/>
                </a:solidFill>
                <a:latin typeface="游明朝" panose="02020400000000000000" pitchFamily="18" charset="-128"/>
                <a:ea typeface="游明朝" panose="02020400000000000000" pitchFamily="18" charset="-128"/>
              </a:rPr>
              <a:t>を搭載するのは「業界最大手」の日本交通をはじめとするタクシー会社。</a:t>
            </a:r>
            <a:br>
              <a:rPr lang="ja-JP" altLang="en-US" dirty="0">
                <a:solidFill>
                  <a:srgbClr val="7F7F7F"/>
                </a:solidFill>
                <a:latin typeface="游明朝" panose="02020400000000000000" pitchFamily="18" charset="-128"/>
                <a:ea typeface="游明朝" panose="02020400000000000000" pitchFamily="18" charset="-128"/>
              </a:rPr>
            </a:br>
            <a:r>
              <a:rPr lang="ja-JP" altLang="en-US" dirty="0">
                <a:solidFill>
                  <a:srgbClr val="7F7F7F"/>
                </a:solidFill>
                <a:latin typeface="游明朝" panose="02020400000000000000" pitchFamily="18" charset="-128"/>
                <a:ea typeface="游明朝" panose="02020400000000000000" pitchFamily="18" charset="-128"/>
              </a:rPr>
              <a:t>その中でも厳選された会社のみが保有する専用乗り場に、多くの富裕層・ビジネス層が乗降します。</a:t>
            </a:r>
          </a:p>
        </p:txBody>
      </p:sp>
      <p:sp>
        <p:nvSpPr>
          <p:cNvPr id="4" name="テキスト プレースホルダー 3">
            <a:extLst>
              <a:ext uri="{FF2B5EF4-FFF2-40B4-BE49-F238E27FC236}">
                <a16:creationId xmlns:a16="http://schemas.microsoft.com/office/drawing/2014/main" id="{B014F456-1901-42CC-AE44-2DDD0A5F0BB6}"/>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富裕層・ビジネス層が多く乗降する専用乗り場</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図 5" descr="車, 人, 男, バス が含まれている画像&#10;&#10;自動的に生成された説明">
            <a:extLst>
              <a:ext uri="{FF2B5EF4-FFF2-40B4-BE49-F238E27FC236}">
                <a16:creationId xmlns:a16="http://schemas.microsoft.com/office/drawing/2014/main" id="{C952C277-4965-45BA-9E69-3DBE7C4668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450" y="434975"/>
            <a:ext cx="9575800"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a:extLst>
              <a:ext uri="{FF2B5EF4-FFF2-40B4-BE49-F238E27FC236}">
                <a16:creationId xmlns:a16="http://schemas.microsoft.com/office/drawing/2014/main" id="{17CC0EAB-9989-4B87-BFCD-6EDE413B766D}"/>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１回のタクシー乗車は平均</a:t>
            </a:r>
            <a:r>
              <a:rPr lang="en-US" altLang="ja-JP" dirty="0">
                <a:solidFill>
                  <a:srgbClr val="7F7F7F"/>
                </a:solidFill>
                <a:latin typeface="游明朝" panose="02020400000000000000" pitchFamily="18" charset="-128"/>
                <a:ea typeface="游明朝" panose="02020400000000000000" pitchFamily="18" charset="-128"/>
              </a:rPr>
              <a:t>18</a:t>
            </a:r>
            <a:r>
              <a:rPr lang="ja-JP" altLang="en-US">
                <a:solidFill>
                  <a:srgbClr val="7F7F7F"/>
                </a:solidFill>
                <a:latin typeface="游明朝" panose="02020400000000000000" pitchFamily="18" charset="-128"/>
                <a:ea typeface="游明朝" panose="02020400000000000000" pitchFamily="18" charset="-128"/>
              </a:rPr>
              <a:t>分間。通勤やビジネスシーン、買い物帰りなどの途中。</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ほっと一息つくタクシー車内というプライベート空間で、メッセージを伝えます。</a:t>
            </a:r>
          </a:p>
        </p:txBody>
      </p:sp>
      <p:sp>
        <p:nvSpPr>
          <p:cNvPr id="3" name="テキスト プレースホルダー 2">
            <a:extLst>
              <a:ext uri="{FF2B5EF4-FFF2-40B4-BE49-F238E27FC236}">
                <a16:creationId xmlns:a16="http://schemas.microsoft.com/office/drawing/2014/main" id="{704EB4B6-2C83-41E8-8E94-C72B5CE12C63}"/>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lang="en-US" altLang="ja-JP" dirty="0">
                <a:latin typeface="游明朝 Demibold" panose="02020600000000000000" pitchFamily="18" charset="-128"/>
                <a:ea typeface="游明朝 Demibold" panose="02020600000000000000" pitchFamily="18" charset="-128"/>
              </a:rPr>
              <a:t>18</a:t>
            </a:r>
            <a:r>
              <a:rPr>
                <a:latin typeface="游明朝 Demibold" panose="02020600000000000000" pitchFamily="18" charset="-128"/>
                <a:ea typeface="游明朝 Demibold" panose="02020600000000000000" pitchFamily="18" charset="-128"/>
              </a:rPr>
              <a:t>分間のリラックス。眼前</a:t>
            </a:r>
            <a:r>
              <a:rPr lang="en-US" altLang="ja-JP" dirty="0">
                <a:latin typeface="游明朝 Demibold" panose="02020600000000000000" pitchFamily="18" charset="-128"/>
                <a:ea typeface="游明朝 Demibold" panose="02020600000000000000" pitchFamily="18" charset="-128"/>
              </a:rPr>
              <a:t>60</a:t>
            </a:r>
            <a:r>
              <a:rPr>
                <a:latin typeface="游明朝 Demibold" panose="02020600000000000000" pitchFamily="18" charset="-128"/>
                <a:ea typeface="游明朝 Demibold" panose="02020600000000000000" pitchFamily="18" charset="-128"/>
              </a:rPr>
              <a:t>センチ。</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図 5">
            <a:extLst>
              <a:ext uri="{FF2B5EF4-FFF2-40B4-BE49-F238E27FC236}">
                <a16:creationId xmlns:a16="http://schemas.microsoft.com/office/drawing/2014/main" id="{882E2CC0-2B80-4863-81EA-77B03FFE1D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1863" y="908050"/>
            <a:ext cx="88265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図 7">
            <a:extLst>
              <a:ext uri="{FF2B5EF4-FFF2-40B4-BE49-F238E27FC236}">
                <a16:creationId xmlns:a16="http://schemas.microsoft.com/office/drawing/2014/main" id="{10D56EA7-90E9-43C7-BD02-BF3E5EAA7913}"/>
              </a:ext>
            </a:extLst>
          </p:cNvPr>
          <p:cNvSpPr>
            <a:spLocks noChangeAspect="1" noChangeArrowheads="1"/>
          </p:cNvSpPr>
          <p:nvPr/>
        </p:nvSpPr>
        <p:spPr bwMode="auto">
          <a:xfrm>
            <a:off x="1219200" y="1152525"/>
            <a:ext cx="8829675"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23556" name="図 7">
            <a:extLst>
              <a:ext uri="{FF2B5EF4-FFF2-40B4-BE49-F238E27FC236}">
                <a16:creationId xmlns:a16="http://schemas.microsoft.com/office/drawing/2014/main" id="{5BA8B995-0A71-4C3C-AA5C-3D90EC9946B7}"/>
              </a:ext>
            </a:extLst>
          </p:cNvPr>
          <p:cNvSpPr>
            <a:spLocks noChangeAspect="1" noChangeArrowheads="1"/>
          </p:cNvSpPr>
          <p:nvPr/>
        </p:nvSpPr>
        <p:spPr bwMode="auto">
          <a:xfrm>
            <a:off x="1079500" y="1000125"/>
            <a:ext cx="8829675"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23557" name="図 7">
            <a:extLst>
              <a:ext uri="{FF2B5EF4-FFF2-40B4-BE49-F238E27FC236}">
                <a16:creationId xmlns:a16="http://schemas.microsoft.com/office/drawing/2014/main" id="{50F26316-01F8-43FE-9544-49FC10379047}"/>
              </a:ext>
            </a:extLst>
          </p:cNvPr>
          <p:cNvSpPr>
            <a:spLocks noChangeAspect="1" noChangeArrowheads="1"/>
          </p:cNvSpPr>
          <p:nvPr/>
        </p:nvSpPr>
        <p:spPr bwMode="auto">
          <a:xfrm>
            <a:off x="927100" y="847725"/>
            <a:ext cx="8829675"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15" name="正方形/長方形 14">
            <a:extLst>
              <a:ext uri="{FF2B5EF4-FFF2-40B4-BE49-F238E27FC236}">
                <a16:creationId xmlns:a16="http://schemas.microsoft.com/office/drawing/2014/main" id="{CCA092BF-DCFC-4E5D-AD05-A45E9C789171}"/>
              </a:ext>
            </a:extLst>
          </p:cNvPr>
          <p:cNvSpPr/>
          <p:nvPr/>
        </p:nvSpPr>
        <p:spPr>
          <a:xfrm>
            <a:off x="1517650" y="2132013"/>
            <a:ext cx="1047750" cy="630237"/>
          </a:xfrm>
          <a:prstGeom prst="rect">
            <a:avLst/>
          </a:prstGeom>
        </p:spPr>
        <p:txBody>
          <a:bodyPr wrap="none">
            <a:spAutoFit/>
          </a:bodyPr>
          <a:lstStyle/>
          <a:p>
            <a:pPr algn="ctr" eaLnBrk="1" fontAlgn="auto" hangingPunct="1">
              <a:spcBef>
                <a:spcPts val="0"/>
              </a:spcBef>
              <a:spcAft>
                <a:spcPts val="0"/>
              </a:spcAft>
              <a:defRPr/>
            </a:pPr>
            <a:r>
              <a:rPr lang="ja-JP" altLang="en-US" sz="3500" b="1" spc="100" dirty="0">
                <a:solidFill>
                  <a:srgbClr val="0A1239"/>
                </a:solidFill>
                <a:latin typeface="游明朝 Demibold" panose="02020600000000000000" pitchFamily="18" charset="-128"/>
                <a:ea typeface="游明朝 Demibold" panose="02020600000000000000" pitchFamily="18" charset="-128"/>
              </a:rPr>
              <a:t>13</a:t>
            </a:r>
            <a:r>
              <a:rPr lang="ja-JP" altLang="en-US" sz="3000" b="1" spc="100" dirty="0">
                <a:solidFill>
                  <a:srgbClr val="0A1239"/>
                </a:solidFill>
                <a:latin typeface="游明朝 Demibold" panose="02020600000000000000" pitchFamily="18" charset="-128"/>
                <a:ea typeface="游明朝 Demibold" panose="02020600000000000000" pitchFamily="18" charset="-128"/>
              </a:rPr>
              <a:t>%</a:t>
            </a:r>
          </a:p>
        </p:txBody>
      </p:sp>
      <p:sp>
        <p:nvSpPr>
          <p:cNvPr id="16" name="正方形/長方形 15">
            <a:extLst>
              <a:ext uri="{FF2B5EF4-FFF2-40B4-BE49-F238E27FC236}">
                <a16:creationId xmlns:a16="http://schemas.microsoft.com/office/drawing/2014/main" id="{F5F8CD2C-770B-4945-92F6-9C9E99843C94}"/>
              </a:ext>
            </a:extLst>
          </p:cNvPr>
          <p:cNvSpPr/>
          <p:nvPr/>
        </p:nvSpPr>
        <p:spPr>
          <a:xfrm>
            <a:off x="3778250" y="2132013"/>
            <a:ext cx="1047750" cy="630237"/>
          </a:xfrm>
          <a:prstGeom prst="rect">
            <a:avLst/>
          </a:prstGeom>
        </p:spPr>
        <p:txBody>
          <a:bodyPr wrap="none">
            <a:spAutoFit/>
          </a:bodyPr>
          <a:lstStyle/>
          <a:p>
            <a:pPr algn="ctr" eaLnBrk="1" fontAlgn="auto" hangingPunct="1">
              <a:spcBef>
                <a:spcPts val="0"/>
              </a:spcBef>
              <a:spcAft>
                <a:spcPts val="0"/>
              </a:spcAf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44</a:t>
            </a:r>
            <a:r>
              <a:rPr lang="ja-JP" altLang="en-US" sz="3000" b="1" spc="100">
                <a:solidFill>
                  <a:srgbClr val="0A1239"/>
                </a:solidFill>
                <a:latin typeface="游明朝 Demibold" panose="02020600000000000000" pitchFamily="18" charset="-128"/>
                <a:ea typeface="游明朝 Demibold" panose="02020600000000000000" pitchFamily="18" charset="-128"/>
              </a:rPr>
              <a:t>%</a:t>
            </a:r>
          </a:p>
        </p:txBody>
      </p:sp>
      <p:sp>
        <p:nvSpPr>
          <p:cNvPr id="17" name="正方形/長方形 16">
            <a:extLst>
              <a:ext uri="{FF2B5EF4-FFF2-40B4-BE49-F238E27FC236}">
                <a16:creationId xmlns:a16="http://schemas.microsoft.com/office/drawing/2014/main" id="{29088D28-28C4-41B4-97C1-303CFEAF3843}"/>
              </a:ext>
            </a:extLst>
          </p:cNvPr>
          <p:cNvSpPr/>
          <p:nvPr/>
        </p:nvSpPr>
        <p:spPr>
          <a:xfrm>
            <a:off x="6554788" y="2132013"/>
            <a:ext cx="1047750" cy="630237"/>
          </a:xfrm>
          <a:prstGeom prst="rect">
            <a:avLst/>
          </a:prstGeom>
        </p:spPr>
        <p:txBody>
          <a:bodyPr wrap="none">
            <a:spAutoFit/>
          </a:bodyPr>
          <a:lstStyle/>
          <a:p>
            <a:pPr algn="ctr" eaLnBrk="1" fontAlgn="auto" hangingPunct="1">
              <a:spcBef>
                <a:spcPts val="0"/>
              </a:spcBef>
              <a:spcAft>
                <a:spcPts val="0"/>
              </a:spcAf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32</a:t>
            </a:r>
            <a:r>
              <a:rPr lang="ja-JP" altLang="en-US" sz="3000" b="1" spc="100">
                <a:solidFill>
                  <a:srgbClr val="0A1239"/>
                </a:solidFill>
                <a:latin typeface="游明朝 Demibold" panose="02020600000000000000" pitchFamily="18" charset="-128"/>
                <a:ea typeface="游明朝 Demibold" panose="02020600000000000000" pitchFamily="18" charset="-128"/>
              </a:rPr>
              <a:t>%</a:t>
            </a:r>
          </a:p>
        </p:txBody>
      </p:sp>
      <p:sp>
        <p:nvSpPr>
          <p:cNvPr id="18" name="正方形/長方形 17">
            <a:extLst>
              <a:ext uri="{FF2B5EF4-FFF2-40B4-BE49-F238E27FC236}">
                <a16:creationId xmlns:a16="http://schemas.microsoft.com/office/drawing/2014/main" id="{50E35EEF-05C8-4239-B992-091F9171A724}"/>
              </a:ext>
            </a:extLst>
          </p:cNvPr>
          <p:cNvSpPr/>
          <p:nvPr/>
        </p:nvSpPr>
        <p:spPr>
          <a:xfrm>
            <a:off x="8235950" y="2109788"/>
            <a:ext cx="1047750" cy="630237"/>
          </a:xfrm>
          <a:prstGeom prst="rect">
            <a:avLst/>
          </a:prstGeom>
        </p:spPr>
        <p:txBody>
          <a:bodyPr wrap="none">
            <a:spAutoFit/>
          </a:bodyPr>
          <a:lstStyle/>
          <a:p>
            <a:pPr algn="ctr" eaLnBrk="1" fontAlgn="auto" hangingPunct="1">
              <a:spcBef>
                <a:spcPts val="0"/>
              </a:spcBef>
              <a:spcAft>
                <a:spcPts val="0"/>
              </a:spcAf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11</a:t>
            </a:r>
            <a:r>
              <a:rPr lang="ja-JP" altLang="en-US" sz="3000" b="1" spc="100">
                <a:solidFill>
                  <a:srgbClr val="0A1239"/>
                </a:solidFill>
                <a:latin typeface="游明朝 Demibold" panose="02020600000000000000" pitchFamily="18" charset="-128"/>
                <a:ea typeface="游明朝 Demibold" panose="02020600000000000000" pitchFamily="18" charset="-128"/>
              </a:rPr>
              <a:t>%</a:t>
            </a:r>
          </a:p>
        </p:txBody>
      </p:sp>
      <p:sp>
        <p:nvSpPr>
          <p:cNvPr id="23562" name="正方形/長方形 18">
            <a:extLst>
              <a:ext uri="{FF2B5EF4-FFF2-40B4-BE49-F238E27FC236}">
                <a16:creationId xmlns:a16="http://schemas.microsoft.com/office/drawing/2014/main" id="{27D8F96B-CF99-4E18-AC7D-056862D3C13D}"/>
              </a:ext>
            </a:extLst>
          </p:cNvPr>
          <p:cNvSpPr>
            <a:spLocks noChangeArrowheads="1"/>
          </p:cNvSpPr>
          <p:nvPr/>
        </p:nvSpPr>
        <p:spPr bwMode="auto">
          <a:xfrm>
            <a:off x="682625" y="306388"/>
            <a:ext cx="55197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600" b="1">
                <a:solidFill>
                  <a:srgbClr val="595959"/>
                </a:solidFill>
                <a:latin typeface="Trajan Pro 3 Semibold" pitchFamily="18" charset="0"/>
                <a:ea typeface="游明朝 Demibold" panose="02020600000000000000" pitchFamily="18" charset="-128"/>
              </a:rPr>
              <a:t>　　　　　　　　　  </a:t>
            </a:r>
            <a:r>
              <a:rPr lang="ja-JP" altLang="en-US" sz="1600" b="1">
                <a:solidFill>
                  <a:srgbClr val="595959"/>
                </a:solidFill>
                <a:latin typeface="游明朝 Demibold" panose="02020600000000000000" pitchFamily="18" charset="-128"/>
                <a:ea typeface="游明朝 Demibold" panose="02020600000000000000" pitchFamily="18" charset="-128"/>
              </a:rPr>
              <a:t>搭載タクシーにおける利用状況比べ</a:t>
            </a:r>
          </a:p>
        </p:txBody>
      </p:sp>
      <p:sp>
        <p:nvSpPr>
          <p:cNvPr id="23563" name="正方形/長方形 19">
            <a:extLst>
              <a:ext uri="{FF2B5EF4-FFF2-40B4-BE49-F238E27FC236}">
                <a16:creationId xmlns:a16="http://schemas.microsoft.com/office/drawing/2014/main" id="{74BC07D1-BC4A-4CA3-B9C1-204EA0918F3C}"/>
              </a:ext>
            </a:extLst>
          </p:cNvPr>
          <p:cNvSpPr>
            <a:spLocks noChangeArrowheads="1"/>
          </p:cNvSpPr>
          <p:nvPr/>
        </p:nvSpPr>
        <p:spPr bwMode="auto">
          <a:xfrm>
            <a:off x="1738313" y="2946400"/>
            <a:ext cx="542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出 勤</a:t>
            </a:r>
          </a:p>
        </p:txBody>
      </p:sp>
      <p:sp>
        <p:nvSpPr>
          <p:cNvPr id="23564" name="正方形/長方形 20">
            <a:extLst>
              <a:ext uri="{FF2B5EF4-FFF2-40B4-BE49-F238E27FC236}">
                <a16:creationId xmlns:a16="http://schemas.microsoft.com/office/drawing/2014/main" id="{A762042A-C6A9-4F79-8D74-B71B82AA53AE}"/>
              </a:ext>
            </a:extLst>
          </p:cNvPr>
          <p:cNvSpPr>
            <a:spLocks noChangeArrowheads="1"/>
          </p:cNvSpPr>
          <p:nvPr/>
        </p:nvSpPr>
        <p:spPr bwMode="auto">
          <a:xfrm>
            <a:off x="8283575" y="2946400"/>
            <a:ext cx="9540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終電後利用</a:t>
            </a:r>
          </a:p>
        </p:txBody>
      </p:sp>
      <p:sp>
        <p:nvSpPr>
          <p:cNvPr id="23565" name="正方形/長方形 21">
            <a:extLst>
              <a:ext uri="{FF2B5EF4-FFF2-40B4-BE49-F238E27FC236}">
                <a16:creationId xmlns:a16="http://schemas.microsoft.com/office/drawing/2014/main" id="{B1344EA2-D1AA-4879-9F13-7B601B426E99}"/>
              </a:ext>
            </a:extLst>
          </p:cNvPr>
          <p:cNvSpPr>
            <a:spLocks noChangeArrowheads="1"/>
          </p:cNvSpPr>
          <p:nvPr/>
        </p:nvSpPr>
        <p:spPr bwMode="auto">
          <a:xfrm>
            <a:off x="6210300" y="2946400"/>
            <a:ext cx="17240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アフターファイブ帰宅</a:t>
            </a:r>
          </a:p>
        </p:txBody>
      </p:sp>
      <p:sp>
        <p:nvSpPr>
          <p:cNvPr id="23566" name="正方形/長方形 22">
            <a:extLst>
              <a:ext uri="{FF2B5EF4-FFF2-40B4-BE49-F238E27FC236}">
                <a16:creationId xmlns:a16="http://schemas.microsoft.com/office/drawing/2014/main" id="{C4A93B1B-3ACC-4CA1-BEF8-50A17E313BE7}"/>
              </a:ext>
            </a:extLst>
          </p:cNvPr>
          <p:cNvSpPr>
            <a:spLocks noChangeArrowheads="1"/>
          </p:cNvSpPr>
          <p:nvPr/>
        </p:nvSpPr>
        <p:spPr bwMode="auto">
          <a:xfrm>
            <a:off x="3716338" y="2946400"/>
            <a:ext cx="1108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ビジネス移動</a:t>
            </a:r>
          </a:p>
        </p:txBody>
      </p:sp>
      <p:cxnSp>
        <p:nvCxnSpPr>
          <p:cNvPr id="5" name="直線矢印コネクタ 4">
            <a:extLst>
              <a:ext uri="{FF2B5EF4-FFF2-40B4-BE49-F238E27FC236}">
                <a16:creationId xmlns:a16="http://schemas.microsoft.com/office/drawing/2014/main" id="{FF16385F-FC5F-4DD2-821B-8320CD948A4D}"/>
              </a:ext>
            </a:extLst>
          </p:cNvPr>
          <p:cNvCxnSpPr>
            <a:cxnSpLocks/>
          </p:cNvCxnSpPr>
          <p:nvPr/>
        </p:nvCxnSpPr>
        <p:spPr>
          <a:xfrm>
            <a:off x="1527175" y="2740025"/>
            <a:ext cx="1039813"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78C07611-C6EA-4523-963F-396F69EF4990}"/>
              </a:ext>
            </a:extLst>
          </p:cNvPr>
          <p:cNvCxnSpPr>
            <a:cxnSpLocks/>
          </p:cNvCxnSpPr>
          <p:nvPr/>
        </p:nvCxnSpPr>
        <p:spPr>
          <a:xfrm>
            <a:off x="2633663" y="2740025"/>
            <a:ext cx="3287712"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直線矢印コネクタ 24">
            <a:extLst>
              <a:ext uri="{FF2B5EF4-FFF2-40B4-BE49-F238E27FC236}">
                <a16:creationId xmlns:a16="http://schemas.microsoft.com/office/drawing/2014/main" id="{1E1BF9CE-1FC1-4192-B2DC-71B3F354FA86}"/>
              </a:ext>
            </a:extLst>
          </p:cNvPr>
          <p:cNvCxnSpPr>
            <a:cxnSpLocks/>
          </p:cNvCxnSpPr>
          <p:nvPr/>
        </p:nvCxnSpPr>
        <p:spPr>
          <a:xfrm>
            <a:off x="6016625" y="2740025"/>
            <a:ext cx="2051050"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直線矢印コネクタ 33">
            <a:extLst>
              <a:ext uri="{FF2B5EF4-FFF2-40B4-BE49-F238E27FC236}">
                <a16:creationId xmlns:a16="http://schemas.microsoft.com/office/drawing/2014/main" id="{78774F9C-FA78-4E47-88DA-A7C58AB83A7F}"/>
              </a:ext>
            </a:extLst>
          </p:cNvPr>
          <p:cNvCxnSpPr>
            <a:cxnSpLocks/>
          </p:cNvCxnSpPr>
          <p:nvPr/>
        </p:nvCxnSpPr>
        <p:spPr>
          <a:xfrm>
            <a:off x="8220075" y="2740025"/>
            <a:ext cx="1039813"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6" name="テキスト ボックス 10">
            <a:extLst>
              <a:ext uri="{FF2B5EF4-FFF2-40B4-BE49-F238E27FC236}">
                <a16:creationId xmlns:a16="http://schemas.microsoft.com/office/drawing/2014/main" id="{C72FE4C7-4EEC-46DD-A926-54F527B1854A}"/>
              </a:ext>
            </a:extLst>
          </p:cNvPr>
          <p:cNvSpPr txBox="1">
            <a:spLocks noChangeArrowheads="1"/>
          </p:cNvSpPr>
          <p:nvPr/>
        </p:nvSpPr>
        <p:spPr bwMode="auto">
          <a:xfrm>
            <a:off x="471488" y="5576888"/>
            <a:ext cx="9577387" cy="461962"/>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時間中</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6:00-3:00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までの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時間分を抜粋したデータです。</a:t>
            </a: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13</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16</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週間における</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Tokyo Prime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時間帯別乗車回数の分布実績</a:t>
            </a:r>
          </a:p>
          <a:p>
            <a:pPr eaLnBrk="1" hangingPunct="1">
              <a:buFont typeface=".LucidaGrandeUI"/>
              <a:buChar char="※"/>
              <a:defRPr/>
            </a:pP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2" name="タイトル 1">
            <a:extLst>
              <a:ext uri="{FF2B5EF4-FFF2-40B4-BE49-F238E27FC236}">
                <a16:creationId xmlns:a16="http://schemas.microsoft.com/office/drawing/2014/main" id="{A22C8949-27C3-4664-A7CC-C5EDFE650ABE}"/>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朝の出勤から、ビジネス利用、アフターファイブに、終電後の帰宅まで</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都市生活における「ちょっと贅沢な移動手段」として、</a:t>
            </a:r>
            <a:r>
              <a:rPr lang="en-US" altLang="ja-JP" dirty="0">
                <a:solidFill>
                  <a:srgbClr val="7F7F7F"/>
                </a:solidFill>
                <a:latin typeface="游明朝" panose="02020400000000000000" pitchFamily="18" charset="-128"/>
                <a:ea typeface="游明朝" panose="02020400000000000000" pitchFamily="18" charset="-128"/>
              </a:rPr>
              <a:t>24</a:t>
            </a:r>
            <a:r>
              <a:rPr lang="ja-JP" altLang="en-US">
                <a:solidFill>
                  <a:srgbClr val="7F7F7F"/>
                </a:solidFill>
                <a:latin typeface="游明朝" panose="02020400000000000000" pitchFamily="18" charset="-128"/>
                <a:ea typeface="游明朝" panose="02020400000000000000" pitchFamily="18" charset="-128"/>
              </a:rPr>
              <a:t>時間</a:t>
            </a:r>
            <a:r>
              <a:rPr lang="en-US" altLang="ja-JP" dirty="0">
                <a:solidFill>
                  <a:srgbClr val="7F7F7F"/>
                </a:solidFill>
                <a:latin typeface="游明朝" panose="02020400000000000000" pitchFamily="18" charset="-128"/>
                <a:ea typeface="游明朝" panose="02020400000000000000" pitchFamily="18" charset="-128"/>
              </a:rPr>
              <a:t>365</a:t>
            </a:r>
            <a:r>
              <a:rPr lang="ja-JP" altLang="en-US">
                <a:solidFill>
                  <a:srgbClr val="7F7F7F"/>
                </a:solidFill>
                <a:latin typeface="游明朝" panose="02020400000000000000" pitchFamily="18" charset="-128"/>
                <a:ea typeface="游明朝" panose="02020400000000000000" pitchFamily="18" charset="-128"/>
              </a:rPr>
              <a:t>日利用されています。</a:t>
            </a:r>
          </a:p>
        </p:txBody>
      </p:sp>
      <p:sp>
        <p:nvSpPr>
          <p:cNvPr id="4" name="テキスト プレースホルダー 3">
            <a:extLst>
              <a:ext uri="{FF2B5EF4-FFF2-40B4-BE49-F238E27FC236}">
                <a16:creationId xmlns:a16="http://schemas.microsoft.com/office/drawing/2014/main" id="{EF8352BD-104A-4362-B7AC-0A6410978AB8}"/>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全国主要都市タクシー利用シーン</a:t>
            </a:r>
          </a:p>
        </p:txBody>
      </p:sp>
      <p:pic>
        <p:nvPicPr>
          <p:cNvPr id="23574" name="図 2">
            <a:extLst>
              <a:ext uri="{FF2B5EF4-FFF2-40B4-BE49-F238E27FC236}">
                <a16:creationId xmlns:a16="http://schemas.microsoft.com/office/drawing/2014/main" id="{8E57B58E-FA81-4CF8-8891-F0AB07DBB0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463" y="373063"/>
            <a:ext cx="1809750"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Cambria">
      <a:majorFont>
        <a:latin typeface="Calibri" panose="020F0502020204030204"/>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defPPr algn="ctr">
          <a:defRPr kumimoji="1" sz="2115"/>
        </a:defPPr>
      </a:lstStyle>
      <a:style>
        <a:lnRef idx="2">
          <a:schemeClr val="accent1">
            <a:shade val="50000"/>
          </a:schemeClr>
        </a:lnRef>
        <a:fillRef idx="1">
          <a:schemeClr val="accent1"/>
        </a:fillRef>
        <a:effectRef idx="0">
          <a:schemeClr val="accent1"/>
        </a:effectRef>
        <a:fontRef idx="minor">
          <a:schemeClr val="lt1"/>
        </a:fontRef>
      </a:style>
    </a:spDef>
    <a:txDef>
      <a:spPr/>
      <a:bodyPr/>
      <a:lstStyle>
        <a:defPPr marL="0" marR="0" indent="0" algn="ctr" defTabSz="1006475" rtl="0" eaLnBrk="1" fontAlgn="base" latinLnBrk="0" hangingPunct="1">
          <a:lnSpc>
            <a:spcPct val="90000"/>
          </a:lnSpc>
          <a:spcBef>
            <a:spcPct val="0"/>
          </a:spcBef>
          <a:spcAft>
            <a:spcPct val="0"/>
          </a:spcAft>
          <a:buClrTx/>
          <a:buSzTx/>
          <a:buFontTx/>
          <a:buNone/>
          <a:tabLst/>
          <a:defRPr sz="2900" b="1" i="0" smtClean="0">
            <a:solidFill>
              <a:srgbClr val="4D4D4C"/>
            </a:solidFill>
            <a:latin typeface="Yu Mincho Demibold" panose="02020400000000000000" pitchFamily="18" charset="-128"/>
            <a:ea typeface="Yu Mincho Demibold" panose="02020400000000000000" pitchFamily="18" charset="-128"/>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{45CA6BBD-5349-AD4F-A158-154C4CE6DEEA}tf10001060</Template>
  <TotalTime>3553</TotalTime>
  <Words>10565</Words>
  <Application>Microsoft Macintosh PowerPoint</Application>
  <PresentationFormat>ユーザー設定</PresentationFormat>
  <Paragraphs>1480</Paragraphs>
  <Slides>40</Slides>
  <Notes>31</Notes>
  <HiddenSlides>0</HiddenSlides>
  <MMClips>0</MMClips>
  <ScaleCrop>false</ScaleCrop>
  <HeadingPairs>
    <vt:vector size="6" baseType="variant">
      <vt:variant>
        <vt:lpstr>使用されているフォント</vt:lpstr>
      </vt:variant>
      <vt:variant>
        <vt:i4>16</vt:i4>
      </vt:variant>
      <vt:variant>
        <vt:lpstr>テーマ</vt:lpstr>
      </vt:variant>
      <vt:variant>
        <vt:i4>1</vt:i4>
      </vt:variant>
      <vt:variant>
        <vt:lpstr>スライド タイトル</vt:lpstr>
      </vt:variant>
      <vt:variant>
        <vt:i4>40</vt:i4>
      </vt:variant>
    </vt:vector>
  </HeadingPairs>
  <TitlesOfParts>
    <vt:vector size="57" baseType="lpstr">
      <vt:lpstr>.LucidaGrandeUI</vt:lpstr>
      <vt:lpstr>HGｺﾞｼｯｸM</vt:lpstr>
      <vt:lpstr>HG明朝B</vt:lpstr>
      <vt:lpstr>Trajan Sans Pro Semibold</vt:lpstr>
      <vt:lpstr>Yu Gothic Medium</vt:lpstr>
      <vt:lpstr>游ゴシック</vt:lpstr>
      <vt:lpstr>游ゴシック</vt:lpstr>
      <vt:lpstr>游明朝</vt:lpstr>
      <vt:lpstr>游明朝</vt:lpstr>
      <vt:lpstr>游明朝 Demibold</vt:lpstr>
      <vt:lpstr>游明朝 Demibold</vt:lpstr>
      <vt:lpstr>游明朝 Light</vt:lpstr>
      <vt:lpstr>Arial</vt:lpstr>
      <vt:lpstr>Calibri</vt:lpstr>
      <vt:lpstr>Cambria</vt:lpstr>
      <vt:lpstr>Trajan Pro 3 Semibold</vt:lpstr>
      <vt:lpstr>Office テーマ</vt:lpstr>
      <vt:lpstr>PowerPoint プレゼンテーション</vt:lpstr>
      <vt:lpstr>PowerPoint プレゼンテーション</vt:lpstr>
      <vt:lpstr>PowerPoint プレゼンテーション</vt:lpstr>
      <vt:lpstr>PowerPoint プレゼンテーション</vt:lpstr>
      <vt:lpstr>世界有数の国際都市東京を中心に、全国の主要都市を走行するタクシーに設置される、新世代プレミアム動画広告です。</vt:lpstr>
      <vt:lpstr>日本・東京最多台数No.1 タクシー・サイネージメディア</vt:lpstr>
      <vt:lpstr>Tokyo Primeを搭載するのは「業界最大手」の日本交通をはじめとするタクシー会社。 その中でも厳選された会社のみが保有する専用乗り場に、多くの富裕層・ビジネス層が乗降します。</vt:lpstr>
      <vt:lpstr>１回のタクシー乗車は平均18分間。通勤やビジネスシーン、買い物帰りなどの途中。 ほっと一息つくタクシー車内というプライベート空間で、メッセージを伝えます。</vt:lpstr>
      <vt:lpstr>朝の出勤から、ビジネス利用、アフターファイブに、終電後の帰宅まで 都市生活における「ちょっと贅沢な移動手段」として、24時間365日利用されています。</vt:lpstr>
      <vt:lpstr>タクシーで移動する利用者がTokyo Primeのオーディエンス。 その特徴をご紹介します。</vt:lpstr>
      <vt:lpstr>全国主要都市のタクシー利用者には、 その属性、価値観、特徴に際立った特徴があります。</vt:lpstr>
      <vt:lpstr>様々なブランド広告主様にご活用いただいております。</vt:lpstr>
      <vt:lpstr>商業施設や経済誌、ライフスタイル誌等とコラボレーション。 都心のタクシーを利用する生活者にとって、興味深いコンテンツを届けます。</vt:lpstr>
      <vt:lpstr>タクシー車内でしか見ることの出来ないオリジナルの自社番組を 都心の富裕層・ビジネス層にお届けします。</vt:lpstr>
      <vt:lpstr>PowerPoint プレゼンテーション</vt:lpstr>
      <vt:lpstr>PowerPoint プレゼンテーション</vt:lpstr>
      <vt:lpstr>Tokyo Prime に接触したユーザに対し、3つの観点で効果検証。 タクシーだからこそ実現できる広告コミュニケーションです。</vt:lpstr>
      <vt:lpstr>広告メニュー</vt:lpstr>
      <vt:lpstr>平均18分間のタクシー乗車時間のなかで、一連の流れに沿って広告枠が構成されています。</vt:lpstr>
      <vt:lpstr>※10-12月の全国枠メニューは、表示回数課金です。想定表示回数を下回った場合は表示回数分を、 上回った場合は上限広告料金をご請求させていただきます。各メニューの表示単価は、上限広告料金欄の＠単価をご参照ください。</vt:lpstr>
      <vt:lpstr>　　　　　　　　　　　　掲載規定変更について</vt:lpstr>
      <vt:lpstr>　　　　　　　　　　  メニュー </vt:lpstr>
      <vt:lpstr>PowerPoint プレゼンテーション</vt:lpstr>
      <vt:lpstr>PowerPoint プレゼンテーション</vt:lpstr>
      <vt:lpstr>PowerPoint プレゼンテーション</vt:lpstr>
      <vt:lpstr>PowerPoint プレゼンテーション</vt:lpstr>
      <vt:lpstr>地域別 広告メニュー 詳細 </vt:lpstr>
      <vt:lpstr>広告メニュー別 掲載規定</vt:lpstr>
      <vt:lpstr>タクシー車内サンプリング オプション</vt:lpstr>
      <vt:lpstr>グロス1,000万円以上（※1回1期間あたり）のご発注で態度変容調査を無償提供します。</vt:lpstr>
      <vt:lpstr>各種仕様 / 申込の流れ</vt:lpstr>
      <vt:lpstr>クリエイティブ表示領域と画面下部の各種操作ボタン領域とにわかれています。</vt:lpstr>
      <vt:lpstr>広告の合間に、都心のタクシー利用者にとって興味深いコンテンツを掲載しています。</vt:lpstr>
      <vt:lpstr>PowerPoint プレゼンテーション</vt:lpstr>
      <vt:lpstr>PowerPoint プレゼンテーション</vt:lpstr>
      <vt:lpstr>入稿規定／キャンセル規定／注意事項</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株式会社IRIS</dc:creator>
  <cp:lastModifiedBy>Kanzaki Ryohei</cp:lastModifiedBy>
  <cp:revision>258</cp:revision>
  <cp:lastPrinted>2020-06-14T22:17:45Z</cp:lastPrinted>
  <dcterms:created xsi:type="dcterms:W3CDTF">2020-06-05T15:22:11Z</dcterms:created>
  <dcterms:modified xsi:type="dcterms:W3CDTF">2020-07-14T09:50:58Z</dcterms:modified>
</cp:coreProperties>
</file>