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8"/>
  </p:notesMasterIdLst>
  <p:handoutMasterIdLst>
    <p:handoutMasterId r:id="rId39"/>
  </p:handoutMasterIdLst>
  <p:sldIdLst>
    <p:sldId id="256" r:id="rId2"/>
    <p:sldId id="350" r:id="rId3"/>
    <p:sldId id="362" r:id="rId4"/>
    <p:sldId id="340" r:id="rId5"/>
    <p:sldId id="269" r:id="rId6"/>
    <p:sldId id="333" r:id="rId7"/>
    <p:sldId id="365" r:id="rId8"/>
    <p:sldId id="334" r:id="rId9"/>
    <p:sldId id="335" r:id="rId10"/>
    <p:sldId id="323" r:id="rId11"/>
    <p:sldId id="259" r:id="rId12"/>
    <p:sldId id="284" r:id="rId13"/>
    <p:sldId id="353" r:id="rId14"/>
    <p:sldId id="352" r:id="rId15"/>
    <p:sldId id="363" r:id="rId16"/>
    <p:sldId id="364" r:id="rId17"/>
    <p:sldId id="327" r:id="rId18"/>
    <p:sldId id="264" r:id="rId19"/>
    <p:sldId id="369" r:id="rId20"/>
    <p:sldId id="368" r:id="rId21"/>
    <p:sldId id="367" r:id="rId22"/>
    <p:sldId id="361" r:id="rId23"/>
    <p:sldId id="370" r:id="rId24"/>
    <p:sldId id="360" r:id="rId25"/>
    <p:sldId id="324" r:id="rId26"/>
    <p:sldId id="270" r:id="rId27"/>
    <p:sldId id="308" r:id="rId28"/>
    <p:sldId id="307" r:id="rId29"/>
    <p:sldId id="272" r:id="rId30"/>
    <p:sldId id="343" r:id="rId31"/>
    <p:sldId id="344" r:id="rId32"/>
    <p:sldId id="348" r:id="rId33"/>
    <p:sldId id="347" r:id="rId34"/>
    <p:sldId id="349" r:id="rId35"/>
    <p:sldId id="276" r:id="rId36"/>
    <p:sldId id="277" r:id="rId37"/>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溝口浩二" initials="溝口浩二"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3B53"/>
    <a:srgbClr val="000F2D"/>
    <a:srgbClr val="FFFFFF"/>
    <a:srgbClr val="FF0016"/>
    <a:srgbClr val="039495"/>
    <a:srgbClr val="A3003B"/>
    <a:srgbClr val="A3353B"/>
    <a:srgbClr val="5B1F00"/>
    <a:srgbClr val="5B0000"/>
    <a:srgbClr val="FF00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4" autoAdjust="0"/>
    <p:restoredTop sz="95232" autoAdjust="0"/>
  </p:normalViewPr>
  <p:slideViewPr>
    <p:cSldViewPr snapToGrid="0" snapToObjects="1">
      <p:cViewPr varScale="1">
        <p:scale>
          <a:sx n="120" d="100"/>
          <a:sy n="120" d="100"/>
        </p:scale>
        <p:origin x="96" y="1038"/>
      </p:cViewPr>
      <p:guideLst>
        <p:guide orient="horz" pos="2160"/>
        <p:guide pos="2880"/>
      </p:guideLst>
    </p:cSldViewPr>
  </p:slideViewPr>
  <p:notesTextViewPr>
    <p:cViewPr>
      <p:scale>
        <a:sx n="85" d="100"/>
        <a:sy n="8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kb\Desktop\&#35373;&#32622;&#21488;&#25968;.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tx2"/>
              </a:solidFill>
              <a:ln w="19050">
                <a:noFill/>
              </a:ln>
              <a:effectLst/>
            </c:spPr>
            <c:extLst>
              <c:ext xmlns:c16="http://schemas.microsoft.com/office/drawing/2014/chart" uri="{C3380CC4-5D6E-409C-BE32-E72D297353CC}">
                <c16:uniqueId val="{00000001-44C2-4C02-B91F-D724CBBAFE13}"/>
              </c:ext>
            </c:extLst>
          </c:dPt>
          <c:dPt>
            <c:idx val="1"/>
            <c:bubble3D val="0"/>
            <c:spPr>
              <a:solidFill>
                <a:srgbClr val="FFFFFF"/>
              </a:solidFill>
              <a:ln w="19050">
                <a:noFill/>
              </a:ln>
              <a:effectLst/>
            </c:spPr>
            <c:extLst>
              <c:ext xmlns:c16="http://schemas.microsoft.com/office/drawing/2014/chart" uri="{C3380CC4-5D6E-409C-BE32-E72D297353CC}">
                <c16:uniqueId val="{00000003-44C2-4C02-B91F-D724CBBAFE13}"/>
              </c:ext>
            </c:extLst>
          </c:dPt>
          <c:val>
            <c:numRef>
              <c:f>Sheet1!$B$2:$B$3</c:f>
              <c:numCache>
                <c:formatCode>General</c:formatCode>
                <c:ptCount val="2"/>
                <c:pt idx="0">
                  <c:v>10500</c:v>
                </c:pt>
                <c:pt idx="1">
                  <c:v>19500</c:v>
                </c:pt>
              </c:numCache>
            </c:numRef>
          </c:val>
          <c:extLst>
            <c:ext xmlns:c16="http://schemas.microsoft.com/office/drawing/2014/chart" uri="{C3380CC4-5D6E-409C-BE32-E72D297353CC}">
              <c16:uniqueId val="{00000004-44C2-4C02-B91F-D724CBBAFE1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1"/>
          <c:order val="1"/>
          <c:tx>
            <c:strRef>
              <c:f>Sheet1!$C$1</c:f>
              <c:strCache>
                <c:ptCount val="1"/>
                <c:pt idx="0">
                  <c:v>乗車回数分布2</c:v>
                </c:pt>
              </c:strCache>
            </c:strRef>
          </c:tx>
          <c:spPr>
            <a:solidFill>
              <a:schemeClr val="accent1">
                <a:alpha val="50000"/>
              </a:schemeClr>
            </a:solidFill>
            <a:ln>
              <a:noFill/>
            </a:ln>
            <a:effectLst/>
          </c:spPr>
          <c:cat>
            <c:numRef>
              <c:f>Sheet1!$A$2:$A$25</c:f>
              <c:numCache>
                <c:formatCode>General</c:formatCode>
                <c:ptCount val="24"/>
                <c:pt idx="0">
                  <c:v>6</c:v>
                </c:pt>
                <c:pt idx="3">
                  <c:v>9</c:v>
                </c:pt>
                <c:pt idx="6">
                  <c:v>12</c:v>
                </c:pt>
                <c:pt idx="9">
                  <c:v>15</c:v>
                </c:pt>
                <c:pt idx="12">
                  <c:v>18</c:v>
                </c:pt>
                <c:pt idx="15">
                  <c:v>21</c:v>
                </c:pt>
                <c:pt idx="18">
                  <c:v>0</c:v>
                </c:pt>
                <c:pt idx="21">
                  <c:v>3</c:v>
                </c:pt>
              </c:numCache>
            </c:numRef>
          </c:cat>
          <c:val>
            <c:numRef>
              <c:f>Sheet1!$C$2:$C$25</c:f>
              <c:numCache>
                <c:formatCode>0.0%</c:formatCode>
                <c:ptCount val="24"/>
                <c:pt idx="0">
                  <c:v>1.5777704414155699E-2</c:v>
                </c:pt>
                <c:pt idx="1">
                  <c:v>2.4823581926443E-2</c:v>
                </c:pt>
                <c:pt idx="2">
                  <c:v>4.0570082981878697E-2</c:v>
                </c:pt>
                <c:pt idx="3">
                  <c:v>4.7215922002083702E-2</c:v>
                </c:pt>
                <c:pt idx="4">
                  <c:v>4.4380227455811501E-2</c:v>
                </c:pt>
                <c:pt idx="5">
                  <c:v>4.1609797949915497E-2</c:v>
                </c:pt>
                <c:pt idx="6">
                  <c:v>4.3016331028095899E-2</c:v>
                </c:pt>
                <c:pt idx="7">
                  <c:v>4.3732817310765899E-2</c:v>
                </c:pt>
                <c:pt idx="8">
                  <c:v>4.5063604831137402E-2</c:v>
                </c:pt>
                <c:pt idx="9">
                  <c:v>4.97155254097763E-2</c:v>
                </c:pt>
                <c:pt idx="10">
                  <c:v>5.5020572779333199E-2</c:v>
                </c:pt>
                <c:pt idx="11">
                  <c:v>6.1917944217922301E-2</c:v>
                </c:pt>
                <c:pt idx="12">
                  <c:v>6.5731661595525404E-2</c:v>
                </c:pt>
                <c:pt idx="13">
                  <c:v>5.7683815175122298E-2</c:v>
                </c:pt>
                <c:pt idx="14">
                  <c:v>5.3928931611288998E-2</c:v>
                </c:pt>
                <c:pt idx="15">
                  <c:v>5.2174874102784298E-2</c:v>
                </c:pt>
                <c:pt idx="16">
                  <c:v>4.9646925659307901E-2</c:v>
                </c:pt>
                <c:pt idx="17">
                  <c:v>5.0639001911741602E-2</c:v>
                </c:pt>
                <c:pt idx="18">
                  <c:v>4.9669077662063299E-2</c:v>
                </c:pt>
                <c:pt idx="19">
                  <c:v>3.8625470610961797E-2</c:v>
                </c:pt>
                <c:pt idx="20">
                  <c:v>2.5546737629297399E-2</c:v>
                </c:pt>
                <c:pt idx="21">
                  <c:v>1.6900310747341898E-2</c:v>
                </c:pt>
                <c:pt idx="22">
                  <c:v>1.28414921779611E-2</c:v>
                </c:pt>
                <c:pt idx="23">
                  <c:v>1.37675888092846E-2</c:v>
                </c:pt>
              </c:numCache>
            </c:numRef>
          </c:val>
          <c:extLst>
            <c:ext xmlns:c16="http://schemas.microsoft.com/office/drawing/2014/chart" uri="{C3380CC4-5D6E-409C-BE32-E72D297353CC}">
              <c16:uniqueId val="{00000000-F817-4D4E-AC9B-2D1BE7E551F5}"/>
            </c:ext>
          </c:extLst>
        </c:ser>
        <c:dLbls>
          <c:showLegendKey val="0"/>
          <c:showVal val="0"/>
          <c:showCatName val="0"/>
          <c:showSerName val="0"/>
          <c:showPercent val="0"/>
          <c:showBubbleSize val="0"/>
        </c:dLbls>
        <c:axId val="-41929232"/>
        <c:axId val="-40665056"/>
      </c:areaChart>
      <c:lineChart>
        <c:grouping val="standard"/>
        <c:varyColors val="0"/>
        <c:ser>
          <c:idx val="0"/>
          <c:order val="0"/>
          <c:tx>
            <c:strRef>
              <c:f>Sheet1!$B$1</c:f>
              <c:strCache>
                <c:ptCount val="1"/>
                <c:pt idx="0">
                  <c:v>乗車回数分布</c:v>
                </c:pt>
              </c:strCache>
            </c:strRef>
          </c:tx>
          <c:spPr>
            <a:ln w="50800" cap="flat">
              <a:solidFill>
                <a:schemeClr val="accent1">
                  <a:lumMod val="75000"/>
                </a:schemeClr>
              </a:solidFill>
              <a:prstDash val="solid"/>
              <a:round/>
            </a:ln>
            <a:effectLst/>
          </c:spPr>
          <c:marker>
            <c:symbol val="circle"/>
            <c:size val="10"/>
            <c:spPr>
              <a:solidFill>
                <a:schemeClr val="accent1">
                  <a:lumMod val="75000"/>
                </a:schemeClr>
              </a:solidFill>
              <a:ln w="9525">
                <a:solidFill>
                  <a:schemeClr val="accent1">
                    <a:lumMod val="75000"/>
                  </a:schemeClr>
                </a:solidFill>
              </a:ln>
              <a:effectLst/>
            </c:spPr>
          </c:marker>
          <c:cat>
            <c:numRef>
              <c:f>Sheet1!$A$2:$A$25</c:f>
              <c:numCache>
                <c:formatCode>General</c:formatCode>
                <c:ptCount val="24"/>
                <c:pt idx="0">
                  <c:v>6</c:v>
                </c:pt>
                <c:pt idx="3">
                  <c:v>9</c:v>
                </c:pt>
                <c:pt idx="6">
                  <c:v>12</c:v>
                </c:pt>
                <c:pt idx="9">
                  <c:v>15</c:v>
                </c:pt>
                <c:pt idx="12">
                  <c:v>18</c:v>
                </c:pt>
                <c:pt idx="15">
                  <c:v>21</c:v>
                </c:pt>
                <c:pt idx="18">
                  <c:v>0</c:v>
                </c:pt>
                <c:pt idx="21">
                  <c:v>3</c:v>
                </c:pt>
              </c:numCache>
            </c:numRef>
          </c:cat>
          <c:val>
            <c:numRef>
              <c:f>Sheet1!$B$2:$B$25</c:f>
              <c:numCache>
                <c:formatCode>0.0%</c:formatCode>
                <c:ptCount val="24"/>
                <c:pt idx="0">
                  <c:v>1.5777704414155699E-2</c:v>
                </c:pt>
                <c:pt idx="1">
                  <c:v>2.4823581926443E-2</c:v>
                </c:pt>
                <c:pt idx="2">
                  <c:v>4.0570082981878697E-2</c:v>
                </c:pt>
                <c:pt idx="3">
                  <c:v>4.7215922002083702E-2</c:v>
                </c:pt>
                <c:pt idx="4">
                  <c:v>4.4380227455811501E-2</c:v>
                </c:pt>
                <c:pt idx="5">
                  <c:v>4.1609797949915497E-2</c:v>
                </c:pt>
                <c:pt idx="6">
                  <c:v>4.3016331028095899E-2</c:v>
                </c:pt>
                <c:pt idx="7">
                  <c:v>4.3732817310765899E-2</c:v>
                </c:pt>
                <c:pt idx="8">
                  <c:v>4.5063604831137402E-2</c:v>
                </c:pt>
                <c:pt idx="9">
                  <c:v>4.97155254097763E-2</c:v>
                </c:pt>
                <c:pt idx="10">
                  <c:v>5.5020572779333199E-2</c:v>
                </c:pt>
                <c:pt idx="11">
                  <c:v>6.1917944217922301E-2</c:v>
                </c:pt>
                <c:pt idx="12">
                  <c:v>6.5731661595525404E-2</c:v>
                </c:pt>
                <c:pt idx="13">
                  <c:v>5.7683815175122298E-2</c:v>
                </c:pt>
                <c:pt idx="14">
                  <c:v>5.3928931611288998E-2</c:v>
                </c:pt>
                <c:pt idx="15">
                  <c:v>5.2174874102784298E-2</c:v>
                </c:pt>
                <c:pt idx="16">
                  <c:v>4.9646925659307901E-2</c:v>
                </c:pt>
                <c:pt idx="17">
                  <c:v>5.0639001911741602E-2</c:v>
                </c:pt>
                <c:pt idx="18">
                  <c:v>4.9669077662063299E-2</c:v>
                </c:pt>
                <c:pt idx="19">
                  <c:v>3.8625470610961797E-2</c:v>
                </c:pt>
                <c:pt idx="20">
                  <c:v>2.5546737629297399E-2</c:v>
                </c:pt>
                <c:pt idx="21">
                  <c:v>1.6900310747341898E-2</c:v>
                </c:pt>
                <c:pt idx="22">
                  <c:v>1.28414921779611E-2</c:v>
                </c:pt>
                <c:pt idx="23">
                  <c:v>1.37675888092846E-2</c:v>
                </c:pt>
              </c:numCache>
            </c:numRef>
          </c:val>
          <c:smooth val="0"/>
          <c:extLst>
            <c:ext xmlns:c16="http://schemas.microsoft.com/office/drawing/2014/chart" uri="{C3380CC4-5D6E-409C-BE32-E72D297353CC}">
              <c16:uniqueId val="{00000001-F817-4D4E-AC9B-2D1BE7E551F5}"/>
            </c:ext>
          </c:extLst>
        </c:ser>
        <c:dLbls>
          <c:showLegendKey val="0"/>
          <c:showVal val="0"/>
          <c:showCatName val="0"/>
          <c:showSerName val="0"/>
          <c:showPercent val="0"/>
          <c:showBubbleSize val="0"/>
        </c:dLbls>
        <c:marker val="1"/>
        <c:smooth val="0"/>
        <c:axId val="-41929232"/>
        <c:axId val="-40665056"/>
      </c:lineChart>
      <c:catAx>
        <c:axId val="-41929232"/>
        <c:scaling>
          <c:orientation val="minMax"/>
        </c:scaling>
        <c:delete val="0"/>
        <c:axPos val="b"/>
        <c:numFmt formatCode="General&quot;時&quot;"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40665056"/>
        <c:crosses val="autoZero"/>
        <c:auto val="1"/>
        <c:lblAlgn val="ctr"/>
        <c:lblOffset val="100"/>
        <c:noMultiLvlLbl val="0"/>
      </c:catAx>
      <c:valAx>
        <c:axId val="-40665056"/>
        <c:scaling>
          <c:orientation val="minMax"/>
          <c:max val="0.1"/>
        </c:scaling>
        <c:delete val="1"/>
        <c:axPos val="l"/>
        <c:numFmt formatCode="0.0%" sourceLinked="0"/>
        <c:majorTickMark val="none"/>
        <c:minorTickMark val="none"/>
        <c:tickLblPos val="nextTo"/>
        <c:crossAx val="-41929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spPr>
            <a:solidFill>
              <a:schemeClr val="accent1"/>
            </a:solidFill>
            <a:ln>
              <a:noFill/>
            </a:ln>
            <a:effectLst/>
          </c:spPr>
          <c:invertIfNegative val="0"/>
          <c:dPt>
            <c:idx val="0"/>
            <c:invertIfNegative val="0"/>
            <c:bubble3D val="0"/>
            <c:spPr>
              <a:solidFill>
                <a:schemeClr val="accent4">
                  <a:lumMod val="75000"/>
                </a:schemeClr>
              </a:solidFill>
              <a:ln>
                <a:noFill/>
              </a:ln>
              <a:effectLst/>
            </c:spPr>
            <c:extLst>
              <c:ext xmlns:c16="http://schemas.microsoft.com/office/drawing/2014/chart" uri="{C3380CC4-5D6E-409C-BE32-E72D297353CC}">
                <c16:uniqueId val="{00000001-356D-46E9-9F73-1BEBF577055A}"/>
              </c:ext>
            </c:extLst>
          </c:dPt>
          <c:dPt>
            <c:idx val="1"/>
            <c:invertIfNegative val="0"/>
            <c:bubble3D val="0"/>
            <c:spPr>
              <a:solidFill>
                <a:schemeClr val="accent4">
                  <a:lumMod val="75000"/>
                </a:schemeClr>
              </a:solidFill>
              <a:ln>
                <a:noFill/>
              </a:ln>
              <a:effectLst/>
            </c:spPr>
            <c:extLst>
              <c:ext xmlns:c16="http://schemas.microsoft.com/office/drawing/2014/chart" uri="{C3380CC4-5D6E-409C-BE32-E72D297353CC}">
                <c16:uniqueId val="{00000003-356D-46E9-9F73-1BEBF577055A}"/>
              </c:ext>
            </c:extLst>
          </c:dPt>
          <c:dPt>
            <c:idx val="2"/>
            <c:invertIfNegative val="0"/>
            <c:bubble3D val="0"/>
            <c:spPr>
              <a:solidFill>
                <a:schemeClr val="accent4">
                  <a:lumMod val="75000"/>
                </a:schemeClr>
              </a:solidFill>
              <a:ln>
                <a:noFill/>
              </a:ln>
              <a:effectLst/>
            </c:spPr>
            <c:extLst>
              <c:ext xmlns:c16="http://schemas.microsoft.com/office/drawing/2014/chart" uri="{C3380CC4-5D6E-409C-BE32-E72D297353CC}">
                <c16:uniqueId val="{00000005-356D-46E9-9F73-1BEBF577055A}"/>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游明朝 Demibold" panose="02020600000000000000" pitchFamily="18" charset="-128"/>
                    <a:ea typeface="游明朝 Demibold" panose="02020600000000000000" pitchFamily="18" charset="-128"/>
                    <a:cs typeface="Yu Gothic" charset="-128"/>
                  </a:defRPr>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'[1710Tokyo Prime媒体効果測定2 (1).pptx の ワークシート]エグゼクティブサマリ (トレインチャンネル込)'!$B$3:$C$17</c:f>
              <c:multiLvlStrCache>
                <c:ptCount val="3"/>
                <c:lvl>
                  <c:pt idx="0">
                    <c:v>購入意向喚起度</c:v>
                  </c:pt>
                  <c:pt idx="1">
                    <c:v>広告関心度</c:v>
                  </c:pt>
                  <c:pt idx="2">
                    <c:v>広告到達率</c:v>
                  </c:pt>
                </c:lvl>
                <c:lvl>
                  <c:pt idx="0">
                    <c:v>Premium_x000d_Video Ads</c:v>
                  </c:pt>
                </c:lvl>
              </c:multiLvlStrCache>
              <c:extLst/>
            </c:multiLvlStrRef>
          </c:cat>
          <c:val>
            <c:numRef>
              <c:f>'[1710Tokyo Prime媒体効果測定2 (1).pptx の ワークシート]エグゼクティブサマリ (トレインチャンネル込)'!$D$3:$D$17</c:f>
              <c:numCache>
                <c:formatCode>0.0_ </c:formatCode>
                <c:ptCount val="3"/>
                <c:pt idx="0" formatCode="0.0">
                  <c:v>27.397260273972599</c:v>
                </c:pt>
                <c:pt idx="1">
                  <c:v>35.34246575342452</c:v>
                </c:pt>
                <c:pt idx="2">
                  <c:v>53.229398663697097</c:v>
                </c:pt>
              </c:numCache>
              <c:extLst/>
            </c:numRef>
          </c:val>
          <c:extLst>
            <c:ext xmlns:c16="http://schemas.microsoft.com/office/drawing/2014/chart" uri="{C3380CC4-5D6E-409C-BE32-E72D297353CC}">
              <c16:uniqueId val="{00000006-356D-46E9-9F73-1BEBF577055A}"/>
            </c:ext>
          </c:extLst>
        </c:ser>
        <c:ser>
          <c:idx val="1"/>
          <c:order val="1"/>
          <c:spPr>
            <a:solidFill>
              <a:schemeClr val="accent2"/>
            </a:solidFill>
            <a:ln>
              <a:noFill/>
            </a:ln>
            <a:effectLst/>
          </c:spPr>
          <c:invertIfNegative val="0"/>
          <c:dPt>
            <c:idx val="0"/>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8-356D-46E9-9F73-1BEBF577055A}"/>
              </c:ext>
            </c:extLst>
          </c:dPt>
          <c:dPt>
            <c:idx val="1"/>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A-356D-46E9-9F73-1BEBF577055A}"/>
              </c:ext>
            </c:extLst>
          </c:dPt>
          <c:dPt>
            <c:idx val="2"/>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C-356D-46E9-9F73-1BEBF577055A}"/>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游明朝 Demibold" panose="02020600000000000000" pitchFamily="18" charset="-128"/>
                    <a:ea typeface="游明朝 Demibold" panose="02020600000000000000" pitchFamily="18" charset="-128"/>
                    <a:cs typeface="Yu Gothic" charset="-128"/>
                  </a:defRPr>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'[1710Tokyo Prime媒体効果測定2 (1).pptx の ワークシート]エグゼクティブサマリ (トレインチャンネル込)'!$B$3:$C$17</c:f>
              <c:multiLvlStrCache>
                <c:ptCount val="3"/>
                <c:lvl>
                  <c:pt idx="0">
                    <c:v>購入意向喚起度</c:v>
                  </c:pt>
                  <c:pt idx="1">
                    <c:v>広告関心度</c:v>
                  </c:pt>
                  <c:pt idx="2">
                    <c:v>広告到達率</c:v>
                  </c:pt>
                </c:lvl>
                <c:lvl>
                  <c:pt idx="0">
                    <c:v>Premium_x000d_Video Ads</c:v>
                  </c:pt>
                </c:lvl>
              </c:multiLvlStrCache>
              <c:extLst/>
            </c:multiLvlStrRef>
          </c:cat>
          <c:val>
            <c:numRef>
              <c:f>'[1710Tokyo Prime媒体効果測定2 (1).pptx の ワークシート]エグゼクティブサマリ (トレインチャンネル込)'!$E$3:$E$17</c:f>
              <c:numCache>
                <c:formatCode>0.0_ </c:formatCode>
                <c:ptCount val="3"/>
                <c:pt idx="0">
                  <c:v>47.671232876712303</c:v>
                </c:pt>
                <c:pt idx="1">
                  <c:v>41.643835616438359</c:v>
                </c:pt>
                <c:pt idx="2">
                  <c:v>28.062360801781679</c:v>
                </c:pt>
              </c:numCache>
              <c:extLst/>
            </c:numRef>
          </c:val>
          <c:extLst>
            <c:ext xmlns:c16="http://schemas.microsoft.com/office/drawing/2014/chart" uri="{C3380CC4-5D6E-409C-BE32-E72D297353CC}">
              <c16:uniqueId val="{0000000D-356D-46E9-9F73-1BEBF577055A}"/>
            </c:ext>
          </c:extLst>
        </c:ser>
        <c:ser>
          <c:idx val="2"/>
          <c:order val="2"/>
          <c:spPr>
            <a:no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lumMod val="75000"/>
                        </a:schemeClr>
                      </a:solidFill>
                      <a:latin typeface="游明朝 Demibold" panose="02020600000000000000" pitchFamily="18" charset="-128"/>
                      <a:ea typeface="游明朝 Demibold" panose="02020600000000000000" pitchFamily="18" charset="-128"/>
                      <a:cs typeface="Yu Gothic" charset="-128"/>
                    </a:defRPr>
                  </a:pPr>
                  <a:endParaRPr lang="ja-JP"/>
                </a:p>
              </c:txPr>
              <c:dLblPos val="inBase"/>
              <c:showLegendKey val="0"/>
              <c:showVal val="1"/>
              <c:showCatName val="0"/>
              <c:showSerName val="0"/>
              <c:showPercent val="0"/>
              <c:showBubbleSize val="0"/>
              <c:extLst>
                <c:ext xmlns:c16="http://schemas.microsoft.com/office/drawing/2014/chart" uri="{C3380CC4-5D6E-409C-BE32-E72D297353CC}">
                  <c16:uniqueId val="{0000000C-18CB-4F79-9827-F718A3E51187}"/>
                </c:ext>
              </c:extLst>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lumMod val="75000"/>
                        </a:schemeClr>
                      </a:solidFill>
                      <a:latin typeface="游明朝 Demibold" panose="02020600000000000000" pitchFamily="18" charset="-128"/>
                      <a:ea typeface="游明朝 Demibold" panose="02020600000000000000" pitchFamily="18" charset="-128"/>
                      <a:cs typeface="Yu Gothic" charset="-128"/>
                    </a:defRPr>
                  </a:pPr>
                  <a:endParaRPr lang="ja-JP"/>
                </a:p>
              </c:txPr>
              <c:dLblPos val="inBase"/>
              <c:showLegendKey val="0"/>
              <c:showVal val="1"/>
              <c:showCatName val="0"/>
              <c:showSerName val="0"/>
              <c:showPercent val="0"/>
              <c:showBubbleSize val="0"/>
              <c:extLst>
                <c:ext xmlns:c16="http://schemas.microsoft.com/office/drawing/2014/chart" uri="{C3380CC4-5D6E-409C-BE32-E72D297353CC}">
                  <c16:uniqueId val="{0000000D-18CB-4F79-9827-F718A3E51187}"/>
                </c:ext>
              </c:extLst>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lumMod val="75000"/>
                        </a:schemeClr>
                      </a:solidFill>
                      <a:latin typeface="游明朝 Demibold" panose="02020600000000000000" pitchFamily="18" charset="-128"/>
                      <a:ea typeface="游明朝 Demibold" panose="02020600000000000000" pitchFamily="18" charset="-128"/>
                      <a:cs typeface="Yu Gothic" charset="-128"/>
                    </a:defRPr>
                  </a:pPr>
                  <a:endParaRPr lang="ja-JP"/>
                </a:p>
              </c:txPr>
              <c:dLblPos val="inBase"/>
              <c:showLegendKey val="0"/>
              <c:showVal val="1"/>
              <c:showCatName val="0"/>
              <c:showSerName val="0"/>
              <c:showPercent val="0"/>
              <c:showBubbleSize val="0"/>
              <c:extLst>
                <c:ext xmlns:c16="http://schemas.microsoft.com/office/drawing/2014/chart" uri="{C3380CC4-5D6E-409C-BE32-E72D297353CC}">
                  <c16:uniqueId val="{0000000E-18CB-4F79-9827-F718A3E5118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游明朝 Demibold" panose="02020600000000000000" pitchFamily="18" charset="-128"/>
                    <a:ea typeface="游明朝 Demibold" panose="02020600000000000000" pitchFamily="18" charset="-128"/>
                    <a:cs typeface="Yu Gothic" charset="-128"/>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'[1710Tokyo Prime媒体効果測定2 (1).pptx の ワークシート]エグゼクティブサマリ (トレインチャンネル込)'!$B$3:$C$17</c:f>
              <c:multiLvlStrCache>
                <c:ptCount val="3"/>
                <c:lvl>
                  <c:pt idx="0">
                    <c:v>購入意向喚起度</c:v>
                  </c:pt>
                  <c:pt idx="1">
                    <c:v>広告関心度</c:v>
                  </c:pt>
                  <c:pt idx="2">
                    <c:v>広告到達率</c:v>
                  </c:pt>
                </c:lvl>
                <c:lvl>
                  <c:pt idx="0">
                    <c:v>Premium_x000d_Video Ads</c:v>
                  </c:pt>
                </c:lvl>
              </c:multiLvlStrCache>
              <c:extLst/>
            </c:multiLvlStrRef>
          </c:cat>
          <c:val>
            <c:numRef>
              <c:f>'[1710Tokyo Prime媒体効果測定2 (1).pptx の ワークシート]エグゼクティブサマリ (トレインチャンネル込)'!$F$3:$F$17</c:f>
              <c:numCache>
                <c:formatCode>0.0_ </c:formatCode>
                <c:ptCount val="3"/>
                <c:pt idx="0">
                  <c:v>75.068493150684574</c:v>
                </c:pt>
                <c:pt idx="1">
                  <c:v>76.986301369863014</c:v>
                </c:pt>
                <c:pt idx="2">
                  <c:v>81.291759465478904</c:v>
                </c:pt>
              </c:numCache>
              <c:extLst/>
            </c:numRef>
          </c:val>
          <c:extLst>
            <c:ext xmlns:c16="http://schemas.microsoft.com/office/drawing/2014/chart" uri="{C3380CC4-5D6E-409C-BE32-E72D297353CC}">
              <c16:uniqueId val="{00000011-356D-46E9-9F73-1BEBF577055A}"/>
            </c:ext>
          </c:extLst>
        </c:ser>
        <c:dLbls>
          <c:dLblPos val="inEnd"/>
          <c:showLegendKey val="0"/>
          <c:showVal val="1"/>
          <c:showCatName val="0"/>
          <c:showSerName val="0"/>
          <c:showPercent val="0"/>
          <c:showBubbleSize val="0"/>
        </c:dLbls>
        <c:gapWidth val="150"/>
        <c:overlap val="100"/>
        <c:axId val="-47687440"/>
        <c:axId val="-47732256"/>
      </c:barChart>
      <c:catAx>
        <c:axId val="-47687440"/>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游明朝 Demibold" panose="02020600000000000000" pitchFamily="18" charset="-128"/>
                <a:ea typeface="游明朝 Demibold" panose="02020600000000000000" pitchFamily="18" charset="-128"/>
                <a:cs typeface="Yu Gothic" charset="-128"/>
              </a:defRPr>
            </a:pPr>
            <a:endParaRPr lang="ja-JP"/>
          </a:p>
        </c:txPr>
        <c:crossAx val="-47732256"/>
        <c:crosses val="autoZero"/>
        <c:auto val="1"/>
        <c:lblAlgn val="ctr"/>
        <c:lblOffset val="100"/>
        <c:noMultiLvlLbl val="0"/>
      </c:catAx>
      <c:valAx>
        <c:axId val="-4773225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Yu Gothic" charset="-128"/>
                <a:ea typeface="Yu Gothic" charset="-128"/>
                <a:cs typeface="Yu Gothic" charset="-128"/>
              </a:defRPr>
            </a:pPr>
            <a:endParaRPr lang="ja-JP"/>
          </a:p>
        </c:txPr>
        <c:crossAx val="-47687440"/>
        <c:crosses val="autoZero"/>
        <c:crossBetween val="between"/>
        <c:majorUnit val="20"/>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665653500199803E-2"/>
          <c:y val="4.9261022110254099E-2"/>
          <c:w val="0.89275000000000004"/>
          <c:h val="0.73745739570986601"/>
        </c:manualLayout>
      </c:layout>
      <c:barChart>
        <c:barDir val="col"/>
        <c:grouping val="clustered"/>
        <c:varyColors val="0"/>
        <c:ser>
          <c:idx val="0"/>
          <c:order val="0"/>
          <c:tx>
            <c:strRef>
              <c:f>調査レポート例用グラフ!$B$20:$C$20</c:f>
              <c:strCache>
                <c:ptCount val="2"/>
                <c:pt idx="0">
                  <c:v>動画広告接触者</c:v>
                </c:pt>
                <c:pt idx="1">
                  <c:v>(100) </c:v>
                </c:pt>
              </c:strCache>
            </c:strRef>
          </c:tx>
          <c:spPr>
            <a:solidFill>
              <a:schemeClr val="accent1"/>
            </a:solidFill>
            <a:ln>
              <a:noFill/>
            </a:ln>
            <a:effectLst/>
          </c:spPr>
          <c:invertIfNegative val="0"/>
          <c:dLbls>
            <c:delete val="1"/>
          </c:dLbls>
          <c:cat>
            <c:strRef>
              <c:f>調査レポート例用グラフ!$D$18:$G$18</c:f>
              <c:strCache>
                <c:ptCount val="4"/>
                <c:pt idx="0">
                  <c:v>好感が持てる
ブランドのひとつである</c:v>
                </c:pt>
                <c:pt idx="1">
                  <c:v>利用したいと思う
ブランドのひとつである</c:v>
                </c:pt>
                <c:pt idx="2">
                  <c:v>他人にも勧められる
ブランドである</c:v>
                </c:pt>
                <c:pt idx="3">
                  <c:v>そのブランドの
ファンである</c:v>
                </c:pt>
              </c:strCache>
            </c:strRef>
          </c:cat>
          <c:val>
            <c:numRef>
              <c:f>調査レポート例用グラフ!$D$20:$G$20</c:f>
              <c:numCache>
                <c:formatCode>0"%"</c:formatCode>
                <c:ptCount val="4"/>
                <c:pt idx="0">
                  <c:v>55</c:v>
                </c:pt>
                <c:pt idx="1">
                  <c:v>40</c:v>
                </c:pt>
                <c:pt idx="2">
                  <c:v>24</c:v>
                </c:pt>
                <c:pt idx="3">
                  <c:v>14</c:v>
                </c:pt>
              </c:numCache>
            </c:numRef>
          </c:val>
          <c:extLst>
            <c:ext xmlns:c16="http://schemas.microsoft.com/office/drawing/2014/chart" uri="{C3380CC4-5D6E-409C-BE32-E72D297353CC}">
              <c16:uniqueId val="{00000000-817C-4005-B75E-DE39FCD931B6}"/>
            </c:ext>
          </c:extLst>
        </c:ser>
        <c:ser>
          <c:idx val="2"/>
          <c:order val="1"/>
          <c:tx>
            <c:strRef>
              <c:f>調査レポート例用グラフ!$B$22:$C$22</c:f>
              <c:strCache>
                <c:ptCount val="2"/>
                <c:pt idx="0">
                  <c:v>非接触者</c:v>
                </c:pt>
                <c:pt idx="1">
                  <c:v>(100) </c:v>
                </c:pt>
              </c:strCache>
            </c:strRef>
          </c:tx>
          <c:spPr>
            <a:solidFill>
              <a:schemeClr val="bg1">
                <a:lumMod val="75000"/>
              </a:schemeClr>
            </a:solidFill>
            <a:ln>
              <a:noFill/>
            </a:ln>
            <a:effectLst/>
          </c:spPr>
          <c:invertIfNegative val="0"/>
          <c:dLbls>
            <c:delete val="1"/>
          </c:dLbls>
          <c:cat>
            <c:strRef>
              <c:f>調査レポート例用グラフ!$D$18:$G$18</c:f>
              <c:strCache>
                <c:ptCount val="4"/>
                <c:pt idx="0">
                  <c:v>好感が持てる
ブランドのひとつである</c:v>
                </c:pt>
                <c:pt idx="1">
                  <c:v>利用したいと思う
ブランドのひとつである</c:v>
                </c:pt>
                <c:pt idx="2">
                  <c:v>他人にも勧められる
ブランドである</c:v>
                </c:pt>
                <c:pt idx="3">
                  <c:v>そのブランドの
ファンである</c:v>
                </c:pt>
              </c:strCache>
            </c:strRef>
          </c:cat>
          <c:val>
            <c:numRef>
              <c:f>調査レポート例用グラフ!$D$22:$G$22</c:f>
              <c:numCache>
                <c:formatCode>0"%"</c:formatCode>
                <c:ptCount val="4"/>
                <c:pt idx="0">
                  <c:v>35</c:v>
                </c:pt>
                <c:pt idx="1">
                  <c:v>31</c:v>
                </c:pt>
                <c:pt idx="2">
                  <c:v>25</c:v>
                </c:pt>
                <c:pt idx="3">
                  <c:v>12.7</c:v>
                </c:pt>
              </c:numCache>
            </c:numRef>
          </c:val>
          <c:extLst>
            <c:ext xmlns:c16="http://schemas.microsoft.com/office/drawing/2014/chart" uri="{C3380CC4-5D6E-409C-BE32-E72D297353CC}">
              <c16:uniqueId val="{00000001-817C-4005-B75E-DE39FCD931B6}"/>
            </c:ext>
          </c:extLst>
        </c:ser>
        <c:dLbls>
          <c:dLblPos val="outEnd"/>
          <c:showLegendKey val="0"/>
          <c:showVal val="1"/>
          <c:showCatName val="0"/>
          <c:showSerName val="0"/>
          <c:showPercent val="0"/>
          <c:showBubbleSize val="0"/>
        </c:dLbls>
        <c:gapWidth val="100"/>
        <c:overlap val="-27"/>
        <c:axId val="-41137072"/>
        <c:axId val="-41132960"/>
      </c:barChart>
      <c:catAx>
        <c:axId val="-41137072"/>
        <c:scaling>
          <c:orientation val="minMax"/>
        </c:scaling>
        <c:delete val="1"/>
        <c:axPos val="b"/>
        <c:numFmt formatCode="General" sourceLinked="1"/>
        <c:majorTickMark val="in"/>
        <c:minorTickMark val="none"/>
        <c:tickLblPos val="nextTo"/>
        <c:crossAx val="-41132960"/>
        <c:crosses val="autoZero"/>
        <c:auto val="1"/>
        <c:lblAlgn val="ctr"/>
        <c:lblOffset val="100"/>
        <c:noMultiLvlLbl val="0"/>
      </c:catAx>
      <c:valAx>
        <c:axId val="-41132960"/>
        <c:scaling>
          <c:orientation val="minMax"/>
        </c:scaling>
        <c:delete val="1"/>
        <c:axPos val="l"/>
        <c:numFmt formatCode="0&quot;%&quot;" sourceLinked="1"/>
        <c:majorTickMark val="out"/>
        <c:minorTickMark val="none"/>
        <c:tickLblPos val="nextTo"/>
        <c:crossAx val="-41137072"/>
        <c:crosses val="autoZero"/>
        <c:crossBetween val="between"/>
        <c:majorUnit val="20"/>
      </c:valAx>
      <c:spPr>
        <a:noFill/>
        <a:ln w="25400">
          <a:noFill/>
        </a:ln>
        <a:effectLst/>
      </c:spPr>
    </c:plotArea>
    <c:plotVisOnly val="1"/>
    <c:dispBlanksAs val="gap"/>
    <c:showDLblsOverMax val="0"/>
  </c:chart>
  <c:spPr>
    <a:noFill/>
    <a:ln>
      <a:noFill/>
    </a:ln>
    <a:effectLst/>
  </c:spPr>
  <c:txPr>
    <a:bodyPr/>
    <a:lstStyle/>
    <a:p>
      <a:pPr>
        <a:defRPr>
          <a:latin typeface="メイリオ" panose="020B0604030504040204" pitchFamily="50" charset="-128"/>
          <a:ea typeface="メイリオ" panose="020B0604030504040204" pitchFamily="50" charset="-128"/>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351696056819399E-2"/>
          <c:y val="4.9260802238122202E-2"/>
          <c:w val="0.89275000000000004"/>
          <c:h val="0.73745739570986601"/>
        </c:manualLayout>
      </c:layout>
      <c:barChart>
        <c:barDir val="col"/>
        <c:grouping val="clustered"/>
        <c:varyColors val="0"/>
        <c:ser>
          <c:idx val="0"/>
          <c:order val="0"/>
          <c:tx>
            <c:strRef>
              <c:f>調査レポート例用グラフ!$B$20:$C$20</c:f>
              <c:strCache>
                <c:ptCount val="2"/>
                <c:pt idx="0">
                  <c:v>動画広告接触者</c:v>
                </c:pt>
                <c:pt idx="1">
                  <c:v>(100) </c:v>
                </c:pt>
              </c:strCache>
            </c:strRef>
          </c:tx>
          <c:spPr>
            <a:solidFill>
              <a:schemeClr val="accent1"/>
            </a:solidFill>
            <a:ln>
              <a:noFill/>
            </a:ln>
            <a:effectLst/>
          </c:spPr>
          <c:invertIfNegative val="0"/>
          <c:dLbls>
            <c:delete val="1"/>
          </c:dLbls>
          <c:cat>
            <c:strRef>
              <c:f>調査レポート例用グラフ!$D$18:$G$18</c:f>
              <c:strCache>
                <c:ptCount val="4"/>
                <c:pt idx="0">
                  <c:v>好感が持てる
ブランドのひとつである</c:v>
                </c:pt>
                <c:pt idx="1">
                  <c:v>利用したいと思う
ブランドのひとつである</c:v>
                </c:pt>
                <c:pt idx="2">
                  <c:v>他人にも勧められる
ブランドである</c:v>
                </c:pt>
                <c:pt idx="3">
                  <c:v>そのブランドの
ファンである</c:v>
                </c:pt>
              </c:strCache>
            </c:strRef>
          </c:cat>
          <c:val>
            <c:numRef>
              <c:f>調査レポート例用グラフ!$D$20:$G$20</c:f>
              <c:numCache>
                <c:formatCode>0"%"</c:formatCode>
                <c:ptCount val="4"/>
                <c:pt idx="0">
                  <c:v>55</c:v>
                </c:pt>
                <c:pt idx="1">
                  <c:v>40</c:v>
                </c:pt>
                <c:pt idx="2">
                  <c:v>24</c:v>
                </c:pt>
                <c:pt idx="3">
                  <c:v>14</c:v>
                </c:pt>
              </c:numCache>
            </c:numRef>
          </c:val>
          <c:extLst>
            <c:ext xmlns:c16="http://schemas.microsoft.com/office/drawing/2014/chart" uri="{C3380CC4-5D6E-409C-BE32-E72D297353CC}">
              <c16:uniqueId val="{00000000-058D-4ED4-8BE2-E083EBE4E37D}"/>
            </c:ext>
          </c:extLst>
        </c:ser>
        <c:ser>
          <c:idx val="2"/>
          <c:order val="1"/>
          <c:tx>
            <c:strRef>
              <c:f>調査レポート例用グラフ!$B$22:$C$22</c:f>
              <c:strCache>
                <c:ptCount val="2"/>
                <c:pt idx="0">
                  <c:v>非接触者</c:v>
                </c:pt>
                <c:pt idx="1">
                  <c:v>(100) </c:v>
                </c:pt>
              </c:strCache>
            </c:strRef>
          </c:tx>
          <c:spPr>
            <a:solidFill>
              <a:schemeClr val="bg1">
                <a:lumMod val="75000"/>
              </a:schemeClr>
            </a:solidFill>
            <a:ln>
              <a:noFill/>
            </a:ln>
            <a:effectLst/>
          </c:spPr>
          <c:invertIfNegative val="0"/>
          <c:dLbls>
            <c:delete val="1"/>
          </c:dLbls>
          <c:cat>
            <c:strRef>
              <c:f>調査レポート例用グラフ!$D$18:$G$18</c:f>
              <c:strCache>
                <c:ptCount val="4"/>
                <c:pt idx="0">
                  <c:v>好感が持てる
ブランドのひとつである</c:v>
                </c:pt>
                <c:pt idx="1">
                  <c:v>利用したいと思う
ブランドのひとつである</c:v>
                </c:pt>
                <c:pt idx="2">
                  <c:v>他人にも勧められる
ブランドである</c:v>
                </c:pt>
                <c:pt idx="3">
                  <c:v>そのブランドの
ファンである</c:v>
                </c:pt>
              </c:strCache>
            </c:strRef>
          </c:cat>
          <c:val>
            <c:numRef>
              <c:f>調査レポート例用グラフ!$D$22:$G$22</c:f>
              <c:numCache>
                <c:formatCode>0"%"</c:formatCode>
                <c:ptCount val="4"/>
                <c:pt idx="0">
                  <c:v>35</c:v>
                </c:pt>
                <c:pt idx="1">
                  <c:v>31</c:v>
                </c:pt>
                <c:pt idx="2">
                  <c:v>25</c:v>
                </c:pt>
                <c:pt idx="3">
                  <c:v>12.7</c:v>
                </c:pt>
              </c:numCache>
            </c:numRef>
          </c:val>
          <c:extLst>
            <c:ext xmlns:c16="http://schemas.microsoft.com/office/drawing/2014/chart" uri="{C3380CC4-5D6E-409C-BE32-E72D297353CC}">
              <c16:uniqueId val="{00000001-058D-4ED4-8BE2-E083EBE4E37D}"/>
            </c:ext>
          </c:extLst>
        </c:ser>
        <c:dLbls>
          <c:dLblPos val="outEnd"/>
          <c:showLegendKey val="0"/>
          <c:showVal val="1"/>
          <c:showCatName val="0"/>
          <c:showSerName val="0"/>
          <c:showPercent val="0"/>
          <c:showBubbleSize val="0"/>
        </c:dLbls>
        <c:gapWidth val="100"/>
        <c:overlap val="-27"/>
        <c:axId val="-41048144"/>
        <c:axId val="-41043408"/>
      </c:barChart>
      <c:catAx>
        <c:axId val="-41048144"/>
        <c:scaling>
          <c:orientation val="minMax"/>
        </c:scaling>
        <c:delete val="0"/>
        <c:axPos val="b"/>
        <c:numFmt formatCode="General" sourceLinked="1"/>
        <c:majorTickMark val="in"/>
        <c:minorTickMark val="none"/>
        <c:tickLblPos val="nextTo"/>
        <c:spPr>
          <a:noFill/>
          <a:ln w="9525" cap="flat" cmpd="sng" algn="ctr">
            <a:solidFill>
              <a:schemeClr val="tx2">
                <a:alpha val="99000"/>
              </a:schemeClr>
            </a:solidFill>
            <a:round/>
          </a:ln>
          <a:effectLst/>
        </c:spPr>
        <c:txPr>
          <a:bodyPr rot="-60000000" spcFirstLastPara="1" vertOverflow="ellipsis" vert="horz" wrap="square" anchor="ctr" anchorCtr="1"/>
          <a:lstStyle/>
          <a:p>
            <a:pPr>
              <a:defRPr sz="500" b="0" i="0" u="none" strike="noStrike" kern="1200" baseline="0">
                <a:solidFill>
                  <a:schemeClr val="tx2"/>
                </a:solidFill>
                <a:latin typeface="+mn-ea"/>
                <a:ea typeface="+mn-ea"/>
                <a:cs typeface="+mn-cs"/>
              </a:defRPr>
            </a:pPr>
            <a:endParaRPr lang="ja-JP"/>
          </a:p>
        </c:txPr>
        <c:crossAx val="-41043408"/>
        <c:crosses val="autoZero"/>
        <c:auto val="1"/>
        <c:lblAlgn val="ctr"/>
        <c:lblOffset val="100"/>
        <c:noMultiLvlLbl val="0"/>
      </c:catAx>
      <c:valAx>
        <c:axId val="-41043408"/>
        <c:scaling>
          <c:orientation val="minMax"/>
        </c:scaling>
        <c:delete val="1"/>
        <c:axPos val="l"/>
        <c:numFmt formatCode="0&quot;%&quot;" sourceLinked="1"/>
        <c:majorTickMark val="out"/>
        <c:minorTickMark val="none"/>
        <c:tickLblPos val="nextTo"/>
        <c:crossAx val="-41048144"/>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a:latin typeface="メイリオ" panose="020B0604030504040204" pitchFamily="50" charset="-128"/>
          <a:ea typeface="メイリオ" panose="020B0604030504040204" pitchFamily="50"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2F06024E-BD1F-C54B-A160-7DB2B2FA6D44}" type="datetimeFigureOut">
              <a:rPr kumimoji="1" lang="ja-JP" altLang="en-US" smtClean="0"/>
              <a:t>2020/7/14</a:t>
            </a:fld>
            <a:endParaRPr kumimoji="1" lang="ja-JP" altLang="en-US"/>
          </a:p>
        </p:txBody>
      </p:sp>
      <p:sp>
        <p:nvSpPr>
          <p:cNvPr id="4" name="フッター プレースホルダー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0F5F6567-F573-A046-850F-89A6E8B17A7A}" type="slidenum">
              <a:rPr kumimoji="1" lang="ja-JP" altLang="en-US" smtClean="0"/>
              <a:t>‹#›</a:t>
            </a:fld>
            <a:endParaRPr kumimoji="1" lang="ja-JP" altLang="en-US"/>
          </a:p>
        </p:txBody>
      </p:sp>
    </p:spTree>
    <p:extLst>
      <p:ext uri="{BB962C8B-B14F-4D97-AF65-F5344CB8AC3E}">
        <p14:creationId xmlns:p14="http://schemas.microsoft.com/office/powerpoint/2010/main" val="21364420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F7D70D53-AE06-9043-B6BA-93BC499713A5}" type="datetimeFigureOut">
              <a:rPr kumimoji="1" lang="ja-JP" altLang="en-US" smtClean="0"/>
              <a:t>2020/7/14</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298643D5-5FCA-494D-816A-F1FE5536468A}" type="slidenum">
              <a:rPr kumimoji="1" lang="ja-JP" altLang="en-US" smtClean="0"/>
              <a:t>‹#›</a:t>
            </a:fld>
            <a:endParaRPr kumimoji="1" lang="ja-JP" altLang="en-US"/>
          </a:p>
        </p:txBody>
      </p:sp>
    </p:spTree>
    <p:extLst>
      <p:ext uri="{BB962C8B-B14F-4D97-AF65-F5344CB8AC3E}">
        <p14:creationId xmlns:p14="http://schemas.microsoft.com/office/powerpoint/2010/main" val="178831981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298643D5-5FCA-494D-816A-F1FE5536468A}" type="slidenum">
              <a:rPr kumimoji="1" lang="ja-JP" altLang="en-US" smtClean="0"/>
              <a:t>1</a:t>
            </a:fld>
            <a:endParaRPr kumimoji="1" lang="ja-JP" altLang="en-US"/>
          </a:p>
        </p:txBody>
      </p:sp>
    </p:spTree>
    <p:extLst>
      <p:ext uri="{BB962C8B-B14F-4D97-AF65-F5344CB8AC3E}">
        <p14:creationId xmlns:p14="http://schemas.microsoft.com/office/powerpoint/2010/main" val="1797469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98643D5-5FCA-494D-816A-F1FE5536468A}" type="slidenum">
              <a:rPr kumimoji="1" lang="ja-JP" altLang="en-US" smtClean="0"/>
              <a:t>10</a:t>
            </a:fld>
            <a:endParaRPr kumimoji="1" lang="ja-JP" altLang="en-US"/>
          </a:p>
        </p:txBody>
      </p:sp>
    </p:spTree>
    <p:extLst>
      <p:ext uri="{BB962C8B-B14F-4D97-AF65-F5344CB8AC3E}">
        <p14:creationId xmlns:p14="http://schemas.microsoft.com/office/powerpoint/2010/main" val="4018843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98643D5-5FCA-494D-816A-F1FE5536468A}" type="slidenum">
              <a:rPr kumimoji="1" lang="ja-JP" altLang="en-US" smtClean="0"/>
              <a:t>11</a:t>
            </a:fld>
            <a:endParaRPr kumimoji="1" lang="ja-JP" altLang="en-US"/>
          </a:p>
        </p:txBody>
      </p:sp>
    </p:spTree>
    <p:extLst>
      <p:ext uri="{BB962C8B-B14F-4D97-AF65-F5344CB8AC3E}">
        <p14:creationId xmlns:p14="http://schemas.microsoft.com/office/powerpoint/2010/main" val="978124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98643D5-5FCA-494D-816A-F1FE5536468A}" type="slidenum">
              <a:rPr kumimoji="1" lang="ja-JP" altLang="en-US" smtClean="0"/>
              <a:t>12</a:t>
            </a:fld>
            <a:endParaRPr kumimoji="1" lang="ja-JP" altLang="en-US"/>
          </a:p>
        </p:txBody>
      </p:sp>
    </p:spTree>
    <p:extLst>
      <p:ext uri="{BB962C8B-B14F-4D97-AF65-F5344CB8AC3E}">
        <p14:creationId xmlns:p14="http://schemas.microsoft.com/office/powerpoint/2010/main" val="3588158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298643D5-5FCA-494D-816A-F1FE5536468A}" type="slidenum">
              <a:rPr kumimoji="1" lang="ja-JP" altLang="en-US" smtClean="0"/>
              <a:t>13</a:t>
            </a:fld>
            <a:endParaRPr kumimoji="1" lang="ja-JP" altLang="en-US"/>
          </a:p>
        </p:txBody>
      </p:sp>
    </p:spTree>
    <p:extLst>
      <p:ext uri="{BB962C8B-B14F-4D97-AF65-F5344CB8AC3E}">
        <p14:creationId xmlns:p14="http://schemas.microsoft.com/office/powerpoint/2010/main" val="1968566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98643D5-5FCA-494D-816A-F1FE5536468A}" type="slidenum">
              <a:rPr kumimoji="1" lang="ja-JP" altLang="en-US" smtClean="0"/>
              <a:t>14</a:t>
            </a:fld>
            <a:endParaRPr kumimoji="1" lang="ja-JP" altLang="en-US"/>
          </a:p>
        </p:txBody>
      </p:sp>
    </p:spTree>
    <p:extLst>
      <p:ext uri="{BB962C8B-B14F-4D97-AF65-F5344CB8AC3E}">
        <p14:creationId xmlns:p14="http://schemas.microsoft.com/office/powerpoint/2010/main" val="148384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98643D5-5FCA-494D-816A-F1FE5536468A}" type="slidenum">
              <a:rPr kumimoji="1" lang="ja-JP" altLang="en-US" smtClean="0"/>
              <a:t>15</a:t>
            </a:fld>
            <a:endParaRPr kumimoji="1" lang="ja-JP" altLang="en-US"/>
          </a:p>
        </p:txBody>
      </p:sp>
    </p:spTree>
    <p:extLst>
      <p:ext uri="{BB962C8B-B14F-4D97-AF65-F5344CB8AC3E}">
        <p14:creationId xmlns:p14="http://schemas.microsoft.com/office/powerpoint/2010/main" val="3666397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98643D5-5FCA-494D-816A-F1FE5536468A}" type="slidenum">
              <a:rPr kumimoji="1" lang="ja-JP" altLang="en-US" smtClean="0"/>
              <a:t>16</a:t>
            </a:fld>
            <a:endParaRPr kumimoji="1" lang="ja-JP" altLang="en-US"/>
          </a:p>
        </p:txBody>
      </p:sp>
    </p:spTree>
    <p:extLst>
      <p:ext uri="{BB962C8B-B14F-4D97-AF65-F5344CB8AC3E}">
        <p14:creationId xmlns:p14="http://schemas.microsoft.com/office/powerpoint/2010/main" val="1648735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98643D5-5FCA-494D-816A-F1FE5536468A}" type="slidenum">
              <a:rPr kumimoji="1" lang="ja-JP" altLang="en-US" smtClean="0"/>
              <a:t>17</a:t>
            </a:fld>
            <a:endParaRPr kumimoji="1" lang="ja-JP" altLang="en-US"/>
          </a:p>
        </p:txBody>
      </p:sp>
    </p:spTree>
    <p:extLst>
      <p:ext uri="{BB962C8B-B14F-4D97-AF65-F5344CB8AC3E}">
        <p14:creationId xmlns:p14="http://schemas.microsoft.com/office/powerpoint/2010/main" val="846190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98643D5-5FCA-494D-816A-F1FE5536468A}" type="slidenum">
              <a:rPr kumimoji="1" lang="ja-JP" altLang="en-US" smtClean="0"/>
              <a:t>18</a:t>
            </a:fld>
            <a:endParaRPr kumimoji="1" lang="ja-JP" altLang="en-US"/>
          </a:p>
        </p:txBody>
      </p:sp>
    </p:spTree>
    <p:extLst>
      <p:ext uri="{BB962C8B-B14F-4D97-AF65-F5344CB8AC3E}">
        <p14:creationId xmlns:p14="http://schemas.microsoft.com/office/powerpoint/2010/main" val="3836928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98643D5-5FCA-494D-816A-F1FE5536468A}" type="slidenum">
              <a:rPr kumimoji="1" lang="ja-JP" altLang="en-US" smtClean="0"/>
              <a:t>19</a:t>
            </a:fld>
            <a:endParaRPr kumimoji="1" lang="ja-JP" altLang="en-US"/>
          </a:p>
        </p:txBody>
      </p:sp>
    </p:spTree>
    <p:extLst>
      <p:ext uri="{BB962C8B-B14F-4D97-AF65-F5344CB8AC3E}">
        <p14:creationId xmlns:p14="http://schemas.microsoft.com/office/powerpoint/2010/main" val="2265732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98643D5-5FCA-494D-816A-F1FE5536468A}" type="slidenum">
              <a:rPr kumimoji="1" lang="ja-JP" altLang="en-US" smtClean="0"/>
              <a:t>2</a:t>
            </a:fld>
            <a:endParaRPr kumimoji="1" lang="ja-JP" altLang="en-US"/>
          </a:p>
        </p:txBody>
      </p:sp>
    </p:spTree>
    <p:extLst>
      <p:ext uri="{BB962C8B-B14F-4D97-AF65-F5344CB8AC3E}">
        <p14:creationId xmlns:p14="http://schemas.microsoft.com/office/powerpoint/2010/main" val="212056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aseline="0" dirty="0">
              <a:solidFill>
                <a:schemeClr val="tx1"/>
              </a:solidFill>
              <a:latin typeface="Yu Mincho" charset="-128"/>
              <a:ea typeface="Yu Mincho" charset="-128"/>
              <a:cs typeface="Yu Mincho" charset="-128"/>
            </a:endParaRPr>
          </a:p>
        </p:txBody>
      </p:sp>
      <p:sp>
        <p:nvSpPr>
          <p:cNvPr id="4" name="スライド番号プレースホルダー 3"/>
          <p:cNvSpPr>
            <a:spLocks noGrp="1"/>
          </p:cNvSpPr>
          <p:nvPr>
            <p:ph type="sldNum" sz="quarter" idx="10"/>
          </p:nvPr>
        </p:nvSpPr>
        <p:spPr/>
        <p:txBody>
          <a:bodyPr/>
          <a:lstStyle/>
          <a:p>
            <a:fld id="{298643D5-5FCA-494D-816A-F1FE5536468A}" type="slidenum">
              <a:rPr kumimoji="1" lang="ja-JP" altLang="en-US" smtClean="0"/>
              <a:t>20</a:t>
            </a:fld>
            <a:endParaRPr kumimoji="1" lang="ja-JP" altLang="en-US"/>
          </a:p>
        </p:txBody>
      </p:sp>
    </p:spTree>
    <p:extLst>
      <p:ext uri="{BB962C8B-B14F-4D97-AF65-F5344CB8AC3E}">
        <p14:creationId xmlns:p14="http://schemas.microsoft.com/office/powerpoint/2010/main" val="2151720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aseline="0" dirty="0">
              <a:solidFill>
                <a:schemeClr val="tx1"/>
              </a:solidFill>
              <a:latin typeface="Yu Mincho" charset="-128"/>
              <a:ea typeface="Yu Mincho" charset="-128"/>
              <a:cs typeface="Yu Mincho" charset="-128"/>
            </a:endParaRPr>
          </a:p>
        </p:txBody>
      </p:sp>
      <p:sp>
        <p:nvSpPr>
          <p:cNvPr id="4" name="スライド番号プレースホルダー 3"/>
          <p:cNvSpPr>
            <a:spLocks noGrp="1"/>
          </p:cNvSpPr>
          <p:nvPr>
            <p:ph type="sldNum" sz="quarter" idx="10"/>
          </p:nvPr>
        </p:nvSpPr>
        <p:spPr/>
        <p:txBody>
          <a:bodyPr/>
          <a:lstStyle/>
          <a:p>
            <a:fld id="{298643D5-5FCA-494D-816A-F1FE5536468A}" type="slidenum">
              <a:rPr kumimoji="1" lang="ja-JP" altLang="en-US" smtClean="0"/>
              <a:t>21</a:t>
            </a:fld>
            <a:endParaRPr kumimoji="1" lang="ja-JP" altLang="en-US"/>
          </a:p>
        </p:txBody>
      </p:sp>
    </p:spTree>
    <p:extLst>
      <p:ext uri="{BB962C8B-B14F-4D97-AF65-F5344CB8AC3E}">
        <p14:creationId xmlns:p14="http://schemas.microsoft.com/office/powerpoint/2010/main" val="2129507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aseline="0" dirty="0">
              <a:solidFill>
                <a:schemeClr val="tx1"/>
              </a:solidFill>
              <a:latin typeface="Yu Mincho" charset="-128"/>
              <a:ea typeface="Yu Mincho" charset="-128"/>
              <a:cs typeface="Yu Mincho" charset="-128"/>
            </a:endParaRPr>
          </a:p>
        </p:txBody>
      </p:sp>
      <p:sp>
        <p:nvSpPr>
          <p:cNvPr id="4" name="スライド番号プレースホルダー 3"/>
          <p:cNvSpPr>
            <a:spLocks noGrp="1"/>
          </p:cNvSpPr>
          <p:nvPr>
            <p:ph type="sldNum" sz="quarter" idx="10"/>
          </p:nvPr>
        </p:nvSpPr>
        <p:spPr/>
        <p:txBody>
          <a:bodyPr/>
          <a:lstStyle/>
          <a:p>
            <a:fld id="{298643D5-5FCA-494D-816A-F1FE5536468A}" type="slidenum">
              <a:rPr kumimoji="1" lang="ja-JP" altLang="en-US" smtClean="0"/>
              <a:t>22</a:t>
            </a:fld>
            <a:endParaRPr kumimoji="1" lang="ja-JP" altLang="en-US"/>
          </a:p>
        </p:txBody>
      </p:sp>
    </p:spTree>
    <p:extLst>
      <p:ext uri="{BB962C8B-B14F-4D97-AF65-F5344CB8AC3E}">
        <p14:creationId xmlns:p14="http://schemas.microsoft.com/office/powerpoint/2010/main" val="1789863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98643D5-5FCA-494D-816A-F1FE5536468A}" type="slidenum">
              <a:rPr kumimoji="1" lang="ja-JP" altLang="en-US" smtClean="0"/>
              <a:t>23</a:t>
            </a:fld>
            <a:endParaRPr kumimoji="1" lang="ja-JP" altLang="en-US"/>
          </a:p>
        </p:txBody>
      </p:sp>
    </p:spTree>
    <p:extLst>
      <p:ext uri="{BB962C8B-B14F-4D97-AF65-F5344CB8AC3E}">
        <p14:creationId xmlns:p14="http://schemas.microsoft.com/office/powerpoint/2010/main" val="60188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298643D5-5FCA-494D-816A-F1FE5536468A}" type="slidenum">
              <a:rPr kumimoji="1" lang="ja-JP" altLang="en-US" smtClean="0"/>
              <a:t>24</a:t>
            </a:fld>
            <a:endParaRPr kumimoji="1" lang="ja-JP" altLang="en-US"/>
          </a:p>
        </p:txBody>
      </p:sp>
    </p:spTree>
    <p:extLst>
      <p:ext uri="{BB962C8B-B14F-4D97-AF65-F5344CB8AC3E}">
        <p14:creationId xmlns:p14="http://schemas.microsoft.com/office/powerpoint/2010/main" val="79701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98643D5-5FCA-494D-816A-F1FE5536468A}" type="slidenum">
              <a:rPr kumimoji="1" lang="ja-JP" altLang="en-US" smtClean="0"/>
              <a:t>25</a:t>
            </a:fld>
            <a:endParaRPr kumimoji="1" lang="ja-JP" altLang="en-US"/>
          </a:p>
        </p:txBody>
      </p:sp>
    </p:spTree>
    <p:extLst>
      <p:ext uri="{BB962C8B-B14F-4D97-AF65-F5344CB8AC3E}">
        <p14:creationId xmlns:p14="http://schemas.microsoft.com/office/powerpoint/2010/main" val="4126752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98643D5-5FCA-494D-816A-F1FE5536468A}" type="slidenum">
              <a:rPr kumimoji="1" lang="ja-JP" altLang="en-US" smtClean="0"/>
              <a:t>26</a:t>
            </a:fld>
            <a:endParaRPr kumimoji="1" lang="ja-JP" altLang="en-US"/>
          </a:p>
        </p:txBody>
      </p:sp>
    </p:spTree>
    <p:extLst>
      <p:ext uri="{BB962C8B-B14F-4D97-AF65-F5344CB8AC3E}">
        <p14:creationId xmlns:p14="http://schemas.microsoft.com/office/powerpoint/2010/main" val="53325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98643D5-5FCA-494D-816A-F1FE5536468A}" type="slidenum">
              <a:rPr kumimoji="1" lang="ja-JP" altLang="en-US" smtClean="0"/>
              <a:t>27</a:t>
            </a:fld>
            <a:endParaRPr kumimoji="1" lang="ja-JP" altLang="en-US"/>
          </a:p>
        </p:txBody>
      </p:sp>
    </p:spTree>
    <p:extLst>
      <p:ext uri="{BB962C8B-B14F-4D97-AF65-F5344CB8AC3E}">
        <p14:creationId xmlns:p14="http://schemas.microsoft.com/office/powerpoint/2010/main" val="41068131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98643D5-5FCA-494D-816A-F1FE5536468A}" type="slidenum">
              <a:rPr kumimoji="1" lang="ja-JP" altLang="en-US" smtClean="0"/>
              <a:t>28</a:t>
            </a:fld>
            <a:endParaRPr kumimoji="1" lang="ja-JP" altLang="en-US"/>
          </a:p>
        </p:txBody>
      </p:sp>
    </p:spTree>
    <p:extLst>
      <p:ext uri="{BB962C8B-B14F-4D97-AF65-F5344CB8AC3E}">
        <p14:creationId xmlns:p14="http://schemas.microsoft.com/office/powerpoint/2010/main" val="38782547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98643D5-5FCA-494D-816A-F1FE5536468A}" type="slidenum">
              <a:rPr kumimoji="1" lang="ja-JP" altLang="en-US" smtClean="0"/>
              <a:t>29</a:t>
            </a:fld>
            <a:endParaRPr kumimoji="1" lang="ja-JP" altLang="en-US"/>
          </a:p>
        </p:txBody>
      </p:sp>
    </p:spTree>
    <p:extLst>
      <p:ext uri="{BB962C8B-B14F-4D97-AF65-F5344CB8AC3E}">
        <p14:creationId xmlns:p14="http://schemas.microsoft.com/office/powerpoint/2010/main" val="509589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98643D5-5FCA-494D-816A-F1FE5536468A}" type="slidenum">
              <a:rPr kumimoji="1" lang="ja-JP" altLang="en-US" smtClean="0"/>
              <a:t>3</a:t>
            </a:fld>
            <a:endParaRPr kumimoji="1" lang="ja-JP" altLang="en-US"/>
          </a:p>
        </p:txBody>
      </p:sp>
    </p:spTree>
    <p:extLst>
      <p:ext uri="{BB962C8B-B14F-4D97-AF65-F5344CB8AC3E}">
        <p14:creationId xmlns:p14="http://schemas.microsoft.com/office/powerpoint/2010/main" val="3125218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98643D5-5FCA-494D-816A-F1FE5536468A}" type="slidenum">
              <a:rPr kumimoji="1" lang="ja-JP" altLang="en-US" smtClean="0"/>
              <a:t>30</a:t>
            </a:fld>
            <a:endParaRPr kumimoji="1" lang="ja-JP" altLang="en-US"/>
          </a:p>
        </p:txBody>
      </p:sp>
    </p:spTree>
    <p:extLst>
      <p:ext uri="{BB962C8B-B14F-4D97-AF65-F5344CB8AC3E}">
        <p14:creationId xmlns:p14="http://schemas.microsoft.com/office/powerpoint/2010/main" val="15312110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900" b="0" baseline="0" dirty="0">
              <a:solidFill>
                <a:schemeClr val="tx1"/>
              </a:solidFill>
              <a:latin typeface="Yu Mincho" charset="-128"/>
              <a:ea typeface="Yu Mincho" charset="-128"/>
              <a:cs typeface="Yu Mincho" charset="-128"/>
            </a:endParaRPr>
          </a:p>
        </p:txBody>
      </p:sp>
      <p:sp>
        <p:nvSpPr>
          <p:cNvPr id="4" name="スライド番号プレースホルダー 3"/>
          <p:cNvSpPr>
            <a:spLocks noGrp="1"/>
          </p:cNvSpPr>
          <p:nvPr>
            <p:ph type="sldNum" sz="quarter" idx="10"/>
          </p:nvPr>
        </p:nvSpPr>
        <p:spPr/>
        <p:txBody>
          <a:bodyPr/>
          <a:lstStyle/>
          <a:p>
            <a:fld id="{298643D5-5FCA-494D-816A-F1FE5536468A}" type="slidenum">
              <a:rPr kumimoji="1" lang="ja-JP" altLang="en-US" smtClean="0"/>
              <a:t>31</a:t>
            </a:fld>
            <a:endParaRPr kumimoji="1" lang="ja-JP" altLang="en-US"/>
          </a:p>
        </p:txBody>
      </p:sp>
    </p:spTree>
    <p:extLst>
      <p:ext uri="{BB962C8B-B14F-4D97-AF65-F5344CB8AC3E}">
        <p14:creationId xmlns:p14="http://schemas.microsoft.com/office/powerpoint/2010/main" val="11061668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900" b="0" baseline="0" dirty="0">
                <a:solidFill>
                  <a:schemeClr val="tx1"/>
                </a:solidFill>
                <a:latin typeface="Yu Mincho" charset="-128"/>
                <a:ea typeface="Yu Mincho" charset="-128"/>
                <a:cs typeface="Yu Mincho" charset="-128"/>
              </a:rPr>
              <a:t>要加筆</a:t>
            </a:r>
            <a:endParaRPr kumimoji="1" lang="en-US" altLang="ja-JP" sz="900" b="0" baseline="0" dirty="0">
              <a:solidFill>
                <a:schemeClr val="tx1"/>
              </a:solidFill>
              <a:latin typeface="Yu Mincho" charset="-128"/>
              <a:ea typeface="Yu Mincho" charset="-128"/>
              <a:cs typeface="Yu Mincho" charset="-128"/>
            </a:endParaRPr>
          </a:p>
        </p:txBody>
      </p:sp>
      <p:sp>
        <p:nvSpPr>
          <p:cNvPr id="4" name="スライド番号プレースホルダー 3"/>
          <p:cNvSpPr>
            <a:spLocks noGrp="1"/>
          </p:cNvSpPr>
          <p:nvPr>
            <p:ph type="sldNum" sz="quarter" idx="10"/>
          </p:nvPr>
        </p:nvSpPr>
        <p:spPr/>
        <p:txBody>
          <a:bodyPr/>
          <a:lstStyle/>
          <a:p>
            <a:fld id="{298643D5-5FCA-494D-816A-F1FE5536468A}" type="slidenum">
              <a:rPr kumimoji="1" lang="ja-JP" altLang="en-US" smtClean="0"/>
              <a:t>32</a:t>
            </a:fld>
            <a:endParaRPr kumimoji="1" lang="ja-JP" altLang="en-US"/>
          </a:p>
        </p:txBody>
      </p:sp>
    </p:spTree>
    <p:extLst>
      <p:ext uri="{BB962C8B-B14F-4D97-AF65-F5344CB8AC3E}">
        <p14:creationId xmlns:p14="http://schemas.microsoft.com/office/powerpoint/2010/main" val="30346055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900" b="0" baseline="0" dirty="0">
                <a:solidFill>
                  <a:schemeClr val="tx1"/>
                </a:solidFill>
                <a:latin typeface="Yu Mincho" charset="-128"/>
                <a:ea typeface="Yu Mincho" charset="-128"/>
                <a:cs typeface="Yu Mincho" charset="-128"/>
              </a:rPr>
              <a:t>要加筆</a:t>
            </a:r>
            <a:endParaRPr kumimoji="1" lang="en-US" altLang="ja-JP" sz="900" b="0" baseline="0" dirty="0">
              <a:solidFill>
                <a:schemeClr val="tx1"/>
              </a:solidFill>
              <a:latin typeface="Yu Mincho" charset="-128"/>
              <a:ea typeface="Yu Mincho" charset="-128"/>
              <a:cs typeface="Yu Mincho" charset="-128"/>
            </a:endParaRPr>
          </a:p>
        </p:txBody>
      </p:sp>
      <p:sp>
        <p:nvSpPr>
          <p:cNvPr id="4" name="スライド番号プレースホルダー 3"/>
          <p:cNvSpPr>
            <a:spLocks noGrp="1"/>
          </p:cNvSpPr>
          <p:nvPr>
            <p:ph type="sldNum" sz="quarter" idx="10"/>
          </p:nvPr>
        </p:nvSpPr>
        <p:spPr/>
        <p:txBody>
          <a:bodyPr/>
          <a:lstStyle/>
          <a:p>
            <a:fld id="{298643D5-5FCA-494D-816A-F1FE5536468A}" type="slidenum">
              <a:rPr kumimoji="1" lang="ja-JP" altLang="en-US" smtClean="0"/>
              <a:t>33</a:t>
            </a:fld>
            <a:endParaRPr kumimoji="1" lang="ja-JP" altLang="en-US"/>
          </a:p>
        </p:txBody>
      </p:sp>
    </p:spTree>
    <p:extLst>
      <p:ext uri="{BB962C8B-B14F-4D97-AF65-F5344CB8AC3E}">
        <p14:creationId xmlns:p14="http://schemas.microsoft.com/office/powerpoint/2010/main" val="23397640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98643D5-5FCA-494D-816A-F1FE5536468A}" type="slidenum">
              <a:rPr kumimoji="1" lang="ja-JP" altLang="en-US" smtClean="0"/>
              <a:t>34</a:t>
            </a:fld>
            <a:endParaRPr kumimoji="1" lang="ja-JP" altLang="en-US"/>
          </a:p>
        </p:txBody>
      </p:sp>
    </p:spTree>
    <p:extLst>
      <p:ext uri="{BB962C8B-B14F-4D97-AF65-F5344CB8AC3E}">
        <p14:creationId xmlns:p14="http://schemas.microsoft.com/office/powerpoint/2010/main" val="10952876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98643D5-5FCA-494D-816A-F1FE5536468A}" type="slidenum">
              <a:rPr kumimoji="1" lang="ja-JP" altLang="en-US" smtClean="0"/>
              <a:t>35</a:t>
            </a:fld>
            <a:endParaRPr kumimoji="1" lang="ja-JP" altLang="en-US"/>
          </a:p>
        </p:txBody>
      </p:sp>
    </p:spTree>
    <p:extLst>
      <p:ext uri="{BB962C8B-B14F-4D97-AF65-F5344CB8AC3E}">
        <p14:creationId xmlns:p14="http://schemas.microsoft.com/office/powerpoint/2010/main" val="5534816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98643D5-5FCA-494D-816A-F1FE5536468A}" type="slidenum">
              <a:rPr kumimoji="1" lang="ja-JP" altLang="en-US" smtClean="0"/>
              <a:t>36</a:t>
            </a:fld>
            <a:endParaRPr kumimoji="1" lang="ja-JP" altLang="en-US"/>
          </a:p>
        </p:txBody>
      </p:sp>
    </p:spTree>
    <p:extLst>
      <p:ext uri="{BB962C8B-B14F-4D97-AF65-F5344CB8AC3E}">
        <p14:creationId xmlns:p14="http://schemas.microsoft.com/office/powerpoint/2010/main" val="33212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98643D5-5FCA-494D-816A-F1FE5536468A}" type="slidenum">
              <a:rPr kumimoji="1" lang="ja-JP" altLang="en-US" smtClean="0"/>
              <a:t>4</a:t>
            </a:fld>
            <a:endParaRPr kumimoji="1" lang="ja-JP" altLang="en-US"/>
          </a:p>
        </p:txBody>
      </p:sp>
    </p:spTree>
    <p:extLst>
      <p:ext uri="{BB962C8B-B14F-4D97-AF65-F5344CB8AC3E}">
        <p14:creationId xmlns:p14="http://schemas.microsoft.com/office/powerpoint/2010/main" val="2081446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98643D5-5FCA-494D-816A-F1FE5536468A}" type="slidenum">
              <a:rPr kumimoji="1" lang="ja-JP" altLang="en-US" smtClean="0"/>
              <a:t>5</a:t>
            </a:fld>
            <a:endParaRPr kumimoji="1" lang="ja-JP" altLang="en-US"/>
          </a:p>
        </p:txBody>
      </p:sp>
    </p:spTree>
    <p:extLst>
      <p:ext uri="{BB962C8B-B14F-4D97-AF65-F5344CB8AC3E}">
        <p14:creationId xmlns:p14="http://schemas.microsoft.com/office/powerpoint/2010/main" val="1553646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98643D5-5FCA-494D-816A-F1FE5536468A}" type="slidenum">
              <a:rPr kumimoji="1" lang="ja-JP" altLang="en-US" smtClean="0"/>
              <a:t>6</a:t>
            </a:fld>
            <a:endParaRPr kumimoji="1" lang="ja-JP" altLang="en-US"/>
          </a:p>
        </p:txBody>
      </p:sp>
    </p:spTree>
    <p:extLst>
      <p:ext uri="{BB962C8B-B14F-4D97-AF65-F5344CB8AC3E}">
        <p14:creationId xmlns:p14="http://schemas.microsoft.com/office/powerpoint/2010/main" val="2738085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98643D5-5FCA-494D-816A-F1FE5536468A}" type="slidenum">
              <a:rPr kumimoji="1" lang="ja-JP" altLang="en-US" smtClean="0"/>
              <a:t>7</a:t>
            </a:fld>
            <a:endParaRPr kumimoji="1" lang="ja-JP" altLang="en-US"/>
          </a:p>
        </p:txBody>
      </p:sp>
    </p:spTree>
    <p:extLst>
      <p:ext uri="{BB962C8B-B14F-4D97-AF65-F5344CB8AC3E}">
        <p14:creationId xmlns:p14="http://schemas.microsoft.com/office/powerpoint/2010/main" val="1324052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98643D5-5FCA-494D-816A-F1FE5536468A}" type="slidenum">
              <a:rPr kumimoji="1" lang="ja-JP" altLang="en-US" smtClean="0"/>
              <a:t>8</a:t>
            </a:fld>
            <a:endParaRPr kumimoji="1" lang="ja-JP" altLang="en-US"/>
          </a:p>
        </p:txBody>
      </p:sp>
    </p:spTree>
    <p:extLst>
      <p:ext uri="{BB962C8B-B14F-4D97-AF65-F5344CB8AC3E}">
        <p14:creationId xmlns:p14="http://schemas.microsoft.com/office/powerpoint/2010/main" val="4138994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98643D5-5FCA-494D-816A-F1FE5536468A}" type="slidenum">
              <a:rPr kumimoji="1" lang="ja-JP" altLang="en-US" smtClean="0"/>
              <a:t>9</a:t>
            </a:fld>
            <a:endParaRPr kumimoji="1" lang="ja-JP" altLang="en-US"/>
          </a:p>
        </p:txBody>
      </p:sp>
    </p:spTree>
    <p:extLst>
      <p:ext uri="{BB962C8B-B14F-4D97-AF65-F5344CB8AC3E}">
        <p14:creationId xmlns:p14="http://schemas.microsoft.com/office/powerpoint/2010/main" val="1386779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B914753-B2CD-0C43-B9DA-11EE65042664}" type="datetime1">
              <a:rPr kumimoji="1" lang="ja-JP" altLang="en-US" smtClean="0"/>
              <a:t>2020/7/14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06C013B-363C-A74E-9DE8-5ED61C0AA20F}" type="slidenum">
              <a:rPr kumimoji="1" lang="ja-JP" altLang="en-US" smtClean="0"/>
              <a:t>‹#›</a:t>
            </a:fld>
            <a:endParaRPr kumimoji="1" lang="ja-JP" altLang="en-US"/>
          </a:p>
        </p:txBody>
      </p:sp>
    </p:spTree>
    <p:extLst>
      <p:ext uri="{BB962C8B-B14F-4D97-AF65-F5344CB8AC3E}">
        <p14:creationId xmlns:p14="http://schemas.microsoft.com/office/powerpoint/2010/main" val="540783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C2962A1E-89A2-8A47-B27D-41D9D955604B}" type="datetime1">
              <a:rPr kumimoji="1" lang="ja-JP" altLang="en-US" smtClean="0"/>
              <a:t>2020/7/14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06C013B-363C-A74E-9DE8-5ED61C0AA20F}" type="slidenum">
              <a:rPr kumimoji="1" lang="ja-JP" altLang="en-US" smtClean="0"/>
              <a:t>‹#›</a:t>
            </a:fld>
            <a:endParaRPr kumimoji="1" lang="ja-JP" altLang="en-US"/>
          </a:p>
        </p:txBody>
      </p:sp>
    </p:spTree>
    <p:extLst>
      <p:ext uri="{BB962C8B-B14F-4D97-AF65-F5344CB8AC3E}">
        <p14:creationId xmlns:p14="http://schemas.microsoft.com/office/powerpoint/2010/main" val="793624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92000" y="1709739"/>
            <a:ext cx="7564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92000" y="4589464"/>
            <a:ext cx="7564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1623EFE-A50D-A745-80CA-62B71F7B1C7B}" type="datetime1">
              <a:rPr kumimoji="1" lang="ja-JP" altLang="en-US" smtClean="0"/>
              <a:t>2020/7/14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06C013B-363C-A74E-9DE8-5ED61C0AA20F}" type="slidenum">
              <a:rPr kumimoji="1" lang="ja-JP" altLang="en-US" smtClean="0"/>
              <a:t>‹#›</a:t>
            </a:fld>
            <a:endParaRPr kumimoji="1" lang="ja-JP" altLang="en-US"/>
          </a:p>
        </p:txBody>
      </p:sp>
    </p:spTree>
    <p:extLst>
      <p:ext uri="{BB962C8B-B14F-4D97-AF65-F5344CB8AC3E}">
        <p14:creationId xmlns:p14="http://schemas.microsoft.com/office/powerpoint/2010/main" val="430846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792000" y="792001"/>
            <a:ext cx="7563600" cy="70660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67696CF-D98D-C744-84A0-45A3D6F69D7F}" type="datetime1">
              <a:rPr kumimoji="1" lang="ja-JP" altLang="en-US" smtClean="0"/>
              <a:t>2020/7/14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06C013B-363C-A74E-9DE8-5ED61C0AA20F}" type="slidenum">
              <a:rPr kumimoji="1" lang="ja-JP" altLang="en-US" smtClean="0"/>
              <a:t>‹#›</a:t>
            </a:fld>
            <a:endParaRPr kumimoji="1" lang="ja-JP" altLang="en-US"/>
          </a:p>
        </p:txBody>
      </p:sp>
    </p:spTree>
    <p:extLst>
      <p:ext uri="{BB962C8B-B14F-4D97-AF65-F5344CB8AC3E}">
        <p14:creationId xmlns:p14="http://schemas.microsoft.com/office/powerpoint/2010/main" val="1710726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FDDDCA-919F-B040-A9A4-F78825B05987}" type="datetime1">
              <a:rPr kumimoji="1" lang="ja-JP" altLang="en-US" smtClean="0"/>
              <a:t>2020/7/14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06C013B-363C-A74E-9DE8-5ED61C0AA20F}" type="slidenum">
              <a:rPr kumimoji="1" lang="ja-JP" altLang="en-US" smtClean="0"/>
              <a:t>‹#›</a:t>
            </a:fld>
            <a:endParaRPr kumimoji="1" lang="ja-JP" altLang="en-US"/>
          </a:p>
        </p:txBody>
      </p:sp>
    </p:spTree>
    <p:extLst>
      <p:ext uri="{BB962C8B-B14F-4D97-AF65-F5344CB8AC3E}">
        <p14:creationId xmlns:p14="http://schemas.microsoft.com/office/powerpoint/2010/main" val="1672984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792000" y="792480"/>
            <a:ext cx="7564600" cy="705600"/>
          </a:xfrm>
        </p:spPr>
        <p:txBody>
          <a:bodyPr/>
          <a:lstStyle/>
          <a:p>
            <a:r>
              <a:rPr kumimoji="1" lang="ja-JP" altLang="en-US" dirty="0"/>
              <a:t>マスター タイトルの書式設定</a:t>
            </a:r>
          </a:p>
        </p:txBody>
      </p:sp>
      <p:sp>
        <p:nvSpPr>
          <p:cNvPr id="3" name="コンテンツ プレースホルダー 2"/>
          <p:cNvSpPr>
            <a:spLocks noGrp="1"/>
          </p:cNvSpPr>
          <p:nvPr>
            <p:ph idx="1"/>
          </p:nvPr>
        </p:nvSpPr>
        <p:spPr>
          <a:xfrm>
            <a:off x="792001" y="1859280"/>
            <a:ext cx="7564600" cy="4358640"/>
          </a:xfrm>
        </p:spPr>
        <p:txBody>
          <a:bodyPr/>
          <a:lstStyle>
            <a:lvl1pPr>
              <a:defRPr>
                <a:latin typeface="+mn-ea"/>
                <a:ea typeface="+mn-ea"/>
              </a:defRPr>
            </a:lvl1pPr>
            <a:lvl2pPr>
              <a:defRPr>
                <a:latin typeface="+mn-ea"/>
                <a:ea typeface="+mn-ea"/>
              </a:defRPr>
            </a:lvl2pPr>
            <a:lvl3pPr>
              <a:defRPr>
                <a:latin typeface="+mn-ea"/>
                <a:ea typeface="+mn-ea"/>
              </a:defRPr>
            </a:lvl3pPr>
            <a:lvl4pPr>
              <a:defRPr>
                <a:latin typeface="+mn-ea"/>
                <a:ea typeface="+mn-ea"/>
              </a:defRPr>
            </a:lvl4pPr>
            <a:lvl5pPr>
              <a:defRPr>
                <a:latin typeface="+mn-ea"/>
                <a:ea typeface="+mn-ea"/>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10"/>
          </p:nvPr>
        </p:nvSpPr>
        <p:spPr/>
        <p:txBody>
          <a:bodyPr/>
          <a:lstStyle>
            <a:lvl1pPr>
              <a:defRPr>
                <a:latin typeface="+mn-ea"/>
                <a:ea typeface="+mn-ea"/>
              </a:defRPr>
            </a:lvl1pPr>
          </a:lstStyle>
          <a:p>
            <a:fld id="{43EB26F7-5CDE-C34B-ACB1-51D3B6F2FE80}" type="datetime1">
              <a:rPr lang="ja-JP" altLang="en-US" smtClean="0"/>
              <a:t>2020/7/14</a:t>
            </a:fld>
            <a:endParaRPr lang="ja-JP" altLang="en-US"/>
          </a:p>
        </p:txBody>
      </p:sp>
      <p:sp>
        <p:nvSpPr>
          <p:cNvPr id="5" name="フッター プレースホルダー 4"/>
          <p:cNvSpPr>
            <a:spLocks noGrp="1"/>
          </p:cNvSpPr>
          <p:nvPr>
            <p:ph type="ftr" sz="quarter" idx="11"/>
          </p:nvPr>
        </p:nvSpPr>
        <p:spPr/>
        <p:txBody>
          <a:bodyPr/>
          <a:lstStyle>
            <a:lvl1pPr>
              <a:defRPr>
                <a:latin typeface="+mn-ea"/>
                <a:ea typeface="+mn-ea"/>
              </a:defRPr>
            </a:lvl1pPr>
          </a:lstStyle>
          <a:p>
            <a:endParaRPr lang="ja-JP" altLang="en-US" dirty="0"/>
          </a:p>
        </p:txBody>
      </p:sp>
      <p:sp>
        <p:nvSpPr>
          <p:cNvPr id="6" name="スライド番号プレースホルダー 5"/>
          <p:cNvSpPr>
            <a:spLocks noGrp="1"/>
          </p:cNvSpPr>
          <p:nvPr>
            <p:ph type="sldNum" sz="quarter" idx="12"/>
          </p:nvPr>
        </p:nvSpPr>
        <p:spPr/>
        <p:txBody>
          <a:bodyPr/>
          <a:lstStyle>
            <a:lvl1pPr>
              <a:defRPr>
                <a:latin typeface="+mn-ea"/>
                <a:ea typeface="+mn-ea"/>
              </a:defRPr>
            </a:lvl1pPr>
          </a:lstStyle>
          <a:p>
            <a:fld id="{F6F6A8FC-FFD6-A04F-81E6-1EB6B98376C3}" type="slidenum">
              <a:rPr lang="ja-JP" altLang="en-US" smtClean="0"/>
              <a:pPr/>
              <a:t>‹#›</a:t>
            </a:fld>
            <a:endParaRPr lang="ja-JP" altLang="en-US"/>
          </a:p>
        </p:txBody>
      </p:sp>
      <p:sp>
        <p:nvSpPr>
          <p:cNvPr id="8" name="テキスト プレースホルダー 7"/>
          <p:cNvSpPr>
            <a:spLocks noGrp="1"/>
          </p:cNvSpPr>
          <p:nvPr>
            <p:ph type="body" sz="quarter" idx="13" hasCustomPrompt="1"/>
          </p:nvPr>
        </p:nvSpPr>
        <p:spPr>
          <a:xfrm>
            <a:off x="792000" y="1498080"/>
            <a:ext cx="7564600" cy="361200"/>
          </a:xfrm>
        </p:spPr>
        <p:txBody>
          <a:bodyPr>
            <a:noAutofit/>
          </a:bodyPr>
          <a:lstStyle>
            <a:lvl1pPr marL="0" indent="0">
              <a:buFont typeface="Arial"/>
              <a:buNone/>
              <a:defRPr sz="1200">
                <a:latin typeface="+mn-ea"/>
                <a:ea typeface="+mn-ea"/>
              </a:defRPr>
            </a:lvl1pPr>
          </a:lstStyle>
          <a:p>
            <a:pPr lvl="0"/>
            <a:r>
              <a:rPr kumimoji="1" lang="ja-JP" altLang="en-US" dirty="0"/>
              <a:t>概要</a:t>
            </a:r>
          </a:p>
        </p:txBody>
      </p:sp>
    </p:spTree>
    <p:extLst>
      <p:ext uri="{BB962C8B-B14F-4D97-AF65-F5344CB8AC3E}">
        <p14:creationId xmlns:p14="http://schemas.microsoft.com/office/powerpoint/2010/main" val="1340873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3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6" y="188640"/>
            <a:ext cx="8928992" cy="720000"/>
          </a:xfrm>
        </p:spPr>
        <p:txBody>
          <a:bodyPr/>
          <a:lstStyle/>
          <a:p>
            <a:r>
              <a:rPr kumimoji="1" lang="ja-JP" altLang="en-US"/>
              <a:t>マスター タイトルの書式設定</a:t>
            </a:r>
            <a:endParaRPr kumimoji="1" lang="ja-JP" altLang="en-US" dirty="0"/>
          </a:p>
        </p:txBody>
      </p:sp>
      <p:sp>
        <p:nvSpPr>
          <p:cNvPr id="3" name="コンテンツ プレースホルダー 2"/>
          <p:cNvSpPr>
            <a:spLocks noGrp="1"/>
          </p:cNvSpPr>
          <p:nvPr>
            <p:ph idx="1"/>
          </p:nvPr>
        </p:nvSpPr>
        <p:spPr>
          <a:xfrm>
            <a:off x="107510" y="1270000"/>
            <a:ext cx="8928993" cy="5327352"/>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4" name="日付プレースホルダー 3"/>
          <p:cNvSpPr>
            <a:spLocks noGrp="1"/>
          </p:cNvSpPr>
          <p:nvPr>
            <p:ph type="dt" sz="half" idx="10"/>
          </p:nvPr>
        </p:nvSpPr>
        <p:spPr/>
        <p:txBody>
          <a:bodyPr/>
          <a:lstStyle/>
          <a:p>
            <a:fld id="{64D058E7-292A-2E4B-AD34-A97A1B0934CB}" type="datetime1">
              <a:rPr kumimoji="1" lang="ja-JP" altLang="en-US" smtClean="0"/>
              <a:t>2020/7/14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6F6A8FC-FFD6-A04F-81E6-1EB6B98376C3}" type="slidenum">
              <a:rPr kumimoji="1" lang="ja-JP" altLang="en-US" smtClean="0"/>
              <a:t>‹#›</a:t>
            </a:fld>
            <a:endParaRPr kumimoji="1" lang="ja-JP" altLang="en-US"/>
          </a:p>
        </p:txBody>
      </p:sp>
      <p:sp>
        <p:nvSpPr>
          <p:cNvPr id="8" name="テキスト プレースホルダー 7"/>
          <p:cNvSpPr>
            <a:spLocks noGrp="1"/>
          </p:cNvSpPr>
          <p:nvPr>
            <p:ph type="body" sz="quarter" idx="13" hasCustomPrompt="1"/>
          </p:nvPr>
        </p:nvSpPr>
        <p:spPr>
          <a:xfrm>
            <a:off x="107507" y="895850"/>
            <a:ext cx="8928547" cy="288031"/>
          </a:xfrm>
        </p:spPr>
        <p:txBody>
          <a:bodyPr>
            <a:noAutofit/>
          </a:bodyPr>
          <a:lstStyle>
            <a:lvl1pPr marL="0" indent="0">
              <a:buFont typeface="Arial"/>
              <a:buNone/>
              <a:defRPr sz="900">
                <a:latin typeface="+mj-ea"/>
                <a:ea typeface="+mj-ea"/>
              </a:defRPr>
            </a:lvl1pPr>
          </a:lstStyle>
          <a:p>
            <a:pPr lvl="0"/>
            <a:r>
              <a:rPr kumimoji="1" lang="ja-JP" altLang="en-US" dirty="0"/>
              <a:t>概要</a:t>
            </a:r>
          </a:p>
        </p:txBody>
      </p:sp>
    </p:spTree>
    <p:extLst>
      <p:ext uri="{BB962C8B-B14F-4D97-AF65-F5344CB8AC3E}">
        <p14:creationId xmlns:p14="http://schemas.microsoft.com/office/powerpoint/2010/main" val="147624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4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6" y="188640"/>
            <a:ext cx="8928992" cy="720000"/>
          </a:xfrm>
        </p:spPr>
        <p:txBody>
          <a:bodyPr/>
          <a:lstStyle/>
          <a:p>
            <a:r>
              <a:rPr kumimoji="1" lang="ja-JP" altLang="en-US"/>
              <a:t>マスター タイトルの書式設定</a:t>
            </a:r>
            <a:endParaRPr kumimoji="1" lang="ja-JP" altLang="en-US" dirty="0"/>
          </a:p>
        </p:txBody>
      </p:sp>
      <p:sp>
        <p:nvSpPr>
          <p:cNvPr id="3" name="コンテンツ プレースホルダー 2"/>
          <p:cNvSpPr>
            <a:spLocks noGrp="1"/>
          </p:cNvSpPr>
          <p:nvPr>
            <p:ph idx="1"/>
          </p:nvPr>
        </p:nvSpPr>
        <p:spPr>
          <a:xfrm>
            <a:off x="107510" y="1270000"/>
            <a:ext cx="8928993" cy="5327352"/>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4" name="日付プレースホルダー 3"/>
          <p:cNvSpPr>
            <a:spLocks noGrp="1"/>
          </p:cNvSpPr>
          <p:nvPr>
            <p:ph type="dt" sz="half" idx="10"/>
          </p:nvPr>
        </p:nvSpPr>
        <p:spPr/>
        <p:txBody>
          <a:bodyPr/>
          <a:lstStyle/>
          <a:p>
            <a:fld id="{61151E83-9105-3E45-B6C6-E265235BA7FF}" type="datetime1">
              <a:rPr kumimoji="1" lang="ja-JP" altLang="en-US" smtClean="0"/>
              <a:t>2020/7/14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6F6A8FC-FFD6-A04F-81E6-1EB6B98376C3}" type="slidenum">
              <a:rPr kumimoji="1" lang="ja-JP" altLang="en-US" smtClean="0"/>
              <a:t>‹#›</a:t>
            </a:fld>
            <a:endParaRPr kumimoji="1" lang="ja-JP" altLang="en-US"/>
          </a:p>
        </p:txBody>
      </p:sp>
      <p:sp>
        <p:nvSpPr>
          <p:cNvPr id="8" name="テキスト プレースホルダー 7"/>
          <p:cNvSpPr>
            <a:spLocks noGrp="1"/>
          </p:cNvSpPr>
          <p:nvPr>
            <p:ph type="body" sz="quarter" idx="13" hasCustomPrompt="1"/>
          </p:nvPr>
        </p:nvSpPr>
        <p:spPr>
          <a:xfrm>
            <a:off x="107507" y="895850"/>
            <a:ext cx="8928547" cy="288031"/>
          </a:xfrm>
        </p:spPr>
        <p:txBody>
          <a:bodyPr>
            <a:noAutofit/>
          </a:bodyPr>
          <a:lstStyle>
            <a:lvl1pPr marL="0" indent="0">
              <a:buFont typeface="Arial"/>
              <a:buNone/>
              <a:defRPr sz="900">
                <a:latin typeface="+mj-ea"/>
                <a:ea typeface="+mj-ea"/>
              </a:defRPr>
            </a:lvl1pPr>
          </a:lstStyle>
          <a:p>
            <a:pPr lvl="0"/>
            <a:r>
              <a:rPr kumimoji="1" lang="ja-JP" altLang="en-US" dirty="0"/>
              <a:t>概要</a:t>
            </a:r>
          </a:p>
        </p:txBody>
      </p:sp>
    </p:spTree>
    <p:extLst>
      <p:ext uri="{BB962C8B-B14F-4D97-AF65-F5344CB8AC3E}">
        <p14:creationId xmlns:p14="http://schemas.microsoft.com/office/powerpoint/2010/main" val="1245586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2000" y="792001"/>
            <a:ext cx="7564600" cy="706600"/>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792000" y="1825625"/>
            <a:ext cx="75646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792000" y="6356351"/>
            <a:ext cx="1894050" cy="365125"/>
          </a:xfrm>
          <a:prstGeom prst="rect">
            <a:avLst/>
          </a:prstGeom>
        </p:spPr>
        <p:txBody>
          <a:bodyPr vert="horz" lIns="91440" tIns="45720" rIns="91440" bIns="45720" rtlCol="0" anchor="ctr"/>
          <a:lstStyle>
            <a:lvl1pPr algn="l">
              <a:defRPr sz="1200">
                <a:solidFill>
                  <a:schemeClr val="tx1">
                    <a:tint val="75000"/>
                  </a:schemeClr>
                </a:solidFill>
                <a:latin typeface="+mn-lt"/>
                <a:ea typeface="Yu Mincho" charset="-128"/>
                <a:cs typeface="Yu Mincho" charset="-128"/>
              </a:defRPr>
            </a:lvl1pPr>
          </a:lstStyle>
          <a:p>
            <a:fld id="{A498044A-A33B-5F4C-8BB7-5F8541F69474}" type="datetime1">
              <a:rPr lang="ja-JP" altLang="en-US" smtClean="0"/>
              <a:t>2020/7/14</a:t>
            </a:fld>
            <a:endParaRPr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mn-lt"/>
                <a:ea typeface="Yu Mincho" charset="-128"/>
                <a:cs typeface="Yu Mincho" charset="-128"/>
              </a:defRPr>
            </a:lvl1pPr>
          </a:lstStyle>
          <a:p>
            <a:endParaRPr lang="ja-JP" altLang="en-US" dirty="0"/>
          </a:p>
        </p:txBody>
      </p:sp>
      <p:sp>
        <p:nvSpPr>
          <p:cNvPr id="6" name="Slide Number Placeholder 5"/>
          <p:cNvSpPr>
            <a:spLocks noGrp="1"/>
          </p:cNvSpPr>
          <p:nvPr>
            <p:ph type="sldNum" sz="quarter" idx="4"/>
          </p:nvPr>
        </p:nvSpPr>
        <p:spPr>
          <a:xfrm>
            <a:off x="6457950" y="6356351"/>
            <a:ext cx="1898650" cy="365125"/>
          </a:xfrm>
          <a:prstGeom prst="rect">
            <a:avLst/>
          </a:prstGeom>
        </p:spPr>
        <p:txBody>
          <a:bodyPr vert="horz" lIns="91440" tIns="45720" rIns="91440" bIns="45720" rtlCol="0" anchor="ctr"/>
          <a:lstStyle>
            <a:lvl1pPr algn="r">
              <a:defRPr sz="1200">
                <a:solidFill>
                  <a:schemeClr val="tx1">
                    <a:tint val="75000"/>
                  </a:schemeClr>
                </a:solidFill>
                <a:latin typeface="+mn-lt"/>
                <a:ea typeface="Yu Mincho" charset="-128"/>
                <a:cs typeface="Yu Mincho" charset="-128"/>
              </a:defRPr>
            </a:lvl1pPr>
          </a:lstStyle>
          <a:p>
            <a:fld id="{806C013B-363C-A74E-9DE8-5ED61C0AA20F}" type="slidenum">
              <a:rPr lang="ja-JP" altLang="en-US" smtClean="0"/>
              <a:pPr/>
              <a:t>‹#›</a:t>
            </a:fld>
            <a:endParaRPr lang="ja-JP" altLang="en-US"/>
          </a:p>
        </p:txBody>
      </p:sp>
    </p:spTree>
    <p:extLst>
      <p:ext uri="{BB962C8B-B14F-4D97-AF65-F5344CB8AC3E}">
        <p14:creationId xmlns:p14="http://schemas.microsoft.com/office/powerpoint/2010/main" val="10949204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 id="2147483672" r:id="rId6"/>
    <p:sldLayoutId id="2147483673" r:id="rId7"/>
    <p:sldLayoutId id="2147483674" r:id="rId8"/>
  </p:sldLayoutIdLst>
  <p:hf hdr="0" ftr="0" dt="0"/>
  <p:txStyles>
    <p:titleStyle>
      <a:lvl1pPr algn="l" defTabSz="914400" rtl="0" eaLnBrk="1" latinLnBrk="0" hangingPunct="1">
        <a:lnSpc>
          <a:spcPct val="90000"/>
        </a:lnSpc>
        <a:spcBef>
          <a:spcPct val="0"/>
        </a:spcBef>
        <a:buNone/>
        <a:defRPr kumimoji="1" sz="3600" kern="1200">
          <a:solidFill>
            <a:schemeClr val="tx1"/>
          </a:solidFill>
          <a:latin typeface="+mj-lt"/>
          <a:ea typeface="+mj-ea"/>
          <a:cs typeface="Yu Mincho" charset="-128"/>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Yu Mincho" charset="-128"/>
          <a:cs typeface="Yu Mincho"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Yu Mincho" charset="-128"/>
          <a:cs typeface="Yu Minch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Yu Mincho" charset="-128"/>
          <a:cs typeface="Yu Minch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Yu Mincho" charset="-128"/>
          <a:cs typeface="Yu Minch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Yu Mincho" charset="-128"/>
          <a:cs typeface="Yu Minch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2.tiff"/><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emf"/><Relationship Id="rId2" Type="http://schemas.openxmlformats.org/officeDocument/2006/relationships/notesSlide" Target="../notesSlides/notesSlide13.xml"/><Relationship Id="rId16"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3.emf"/><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3.emf"/><Relationship Id="rId9" Type="http://schemas.openxmlformats.org/officeDocument/2006/relationships/image" Target="../media/image27.png"/><Relationship Id="rId1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emf"/><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49.png"/><Relationship Id="rId7" Type="http://schemas.microsoft.com/office/2007/relationships/hdphoto" Target="../media/hdphoto2.wdp"/><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1.png"/><Relationship Id="rId5" Type="http://schemas.microsoft.com/office/2007/relationships/hdphoto" Target="../media/hdphoto1.wdp"/><Relationship Id="rId10" Type="http://schemas.openxmlformats.org/officeDocument/2006/relationships/image" Target="../media/image3.emf"/><Relationship Id="rId4" Type="http://schemas.openxmlformats.org/officeDocument/2006/relationships/image" Target="../media/image50.png"/><Relationship Id="rId9" Type="http://schemas.openxmlformats.org/officeDocument/2006/relationships/chart" Target="../charts/chart5.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3.emf"/><Relationship Id="rId5" Type="http://schemas.openxmlformats.org/officeDocument/2006/relationships/image" Target="../media/image55.png"/><Relationship Id="rId4" Type="http://schemas.openxmlformats.org/officeDocument/2006/relationships/image" Target="../media/image54.jpg"/></Relationships>
</file>

<file path=ppt/slides/_rels/slide2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7.png"/><Relationship Id="rId7"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59.tiff"/><Relationship Id="rId5" Type="http://schemas.openxmlformats.org/officeDocument/2006/relationships/image" Target="../media/image58.jpeg"/><Relationship Id="rId4" Type="http://schemas.openxmlformats.org/officeDocument/2006/relationships/image" Target="../media/image3.emf"/></Relationships>
</file>

<file path=ppt/slides/_rels/slide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g"/></Relationships>
</file>

<file path=ppt/slides/_rels/slide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4940711" y="5844208"/>
            <a:ext cx="4122402" cy="850505"/>
          </a:xfrm>
        </p:spPr>
        <p:txBody>
          <a:bodyPr>
            <a:noAutofit/>
          </a:bodyPr>
          <a:lstStyle/>
          <a:p>
            <a:pPr algn="r"/>
            <a:r>
              <a:rPr kumimoji="1" lang="en-US" altLang="ja-JP" sz="1800" dirty="0">
                <a:latin typeface="+mj-ea"/>
                <a:ea typeface="+mj-ea"/>
              </a:rPr>
              <a:t>Media Sheet</a:t>
            </a:r>
            <a:br>
              <a:rPr kumimoji="1" lang="en-US" altLang="ja-JP" sz="1800" dirty="0">
                <a:latin typeface="+mj-ea"/>
                <a:ea typeface="+mj-ea"/>
              </a:rPr>
            </a:br>
            <a:r>
              <a:rPr lang="en-US" altLang="ja-JP" sz="1600" dirty="0">
                <a:latin typeface="+mj-ea"/>
                <a:ea typeface="+mj-ea"/>
              </a:rPr>
              <a:t>2020</a:t>
            </a:r>
            <a:r>
              <a:rPr lang="ja-JP" altLang="en-US" sz="1600" dirty="0">
                <a:latin typeface="+mj-ea"/>
                <a:ea typeface="+mj-ea"/>
              </a:rPr>
              <a:t>年</a:t>
            </a:r>
            <a:r>
              <a:rPr lang="en-US" altLang="ja-JP" sz="1600" dirty="0">
                <a:latin typeface="+mj-ea"/>
                <a:ea typeface="+mj-ea"/>
              </a:rPr>
              <a:t>7</a:t>
            </a:r>
            <a:r>
              <a:rPr lang="ja-JP" altLang="en-US" sz="1600" dirty="0">
                <a:latin typeface="+mj-ea"/>
                <a:ea typeface="+mj-ea"/>
              </a:rPr>
              <a:t>月</a:t>
            </a:r>
            <a:r>
              <a:rPr lang="en-US" altLang="ja-JP" sz="1600" dirty="0">
                <a:latin typeface="+mj-ea"/>
                <a:ea typeface="+mj-ea"/>
              </a:rPr>
              <a:t>- 2020</a:t>
            </a:r>
            <a:r>
              <a:rPr lang="ja-JP" altLang="en-US" sz="1600" dirty="0">
                <a:latin typeface="+mj-ea"/>
                <a:ea typeface="+mj-ea"/>
              </a:rPr>
              <a:t>年</a:t>
            </a:r>
            <a:r>
              <a:rPr lang="en-US" altLang="ja-JP" sz="1600" dirty="0">
                <a:latin typeface="+mj-ea"/>
                <a:ea typeface="+mj-ea"/>
              </a:rPr>
              <a:t>9</a:t>
            </a:r>
            <a:r>
              <a:rPr lang="ja-JP" altLang="en-US" sz="1600" dirty="0">
                <a:latin typeface="+mj-ea"/>
                <a:ea typeface="+mj-ea"/>
              </a:rPr>
              <a:t>月</a:t>
            </a:r>
            <a:br>
              <a:rPr lang="en-US" altLang="ja-JP" sz="1600" dirty="0">
                <a:latin typeface="+mj-ea"/>
                <a:ea typeface="+mj-ea"/>
              </a:rPr>
            </a:br>
            <a:br>
              <a:rPr lang="en-US" altLang="ja-JP" sz="1600" dirty="0">
                <a:latin typeface="+mj-ea"/>
                <a:ea typeface="+mj-ea"/>
              </a:rPr>
            </a:br>
            <a:r>
              <a:rPr lang="en-US" altLang="ja-JP" sz="1200" dirty="0">
                <a:latin typeface="+mj-ea"/>
                <a:ea typeface="+mj-ea"/>
              </a:rPr>
              <a:t>IRIS Inc.</a:t>
            </a:r>
          </a:p>
        </p:txBody>
      </p:sp>
      <p:pic>
        <p:nvPicPr>
          <p:cNvPr id="4" name="図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図 5">
            <a:extLst>
              <a:ext uri="{FF2B5EF4-FFF2-40B4-BE49-F238E27FC236}">
                <a16:creationId xmlns:a16="http://schemas.microsoft.com/office/drawing/2014/main" id="{8CA078E0-6B97-4E67-BEB8-09CC0EAC96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79729" y="5197935"/>
            <a:ext cx="4045894" cy="675664"/>
          </a:xfrm>
          <a:prstGeom prst="rect">
            <a:avLst/>
          </a:prstGeom>
        </p:spPr>
      </p:pic>
      <p:sp>
        <p:nvSpPr>
          <p:cNvPr id="5" name="サブタイトル 2">
            <a:extLst>
              <a:ext uri="{FF2B5EF4-FFF2-40B4-BE49-F238E27FC236}">
                <a16:creationId xmlns:a16="http://schemas.microsoft.com/office/drawing/2014/main" id="{3D7B4716-4551-4A05-8970-766C51FF347A}"/>
              </a:ext>
            </a:extLst>
          </p:cNvPr>
          <p:cNvSpPr txBox="1">
            <a:spLocks/>
          </p:cNvSpPr>
          <p:nvPr/>
        </p:nvSpPr>
        <p:spPr>
          <a:xfrm>
            <a:off x="8025670" y="5544476"/>
            <a:ext cx="976483" cy="2713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Yu Mincho" charset="-128"/>
                <a:cs typeface="Yu Minch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Yu Mincho" charset="-128"/>
                <a:cs typeface="Yu Mincho" charset="-128"/>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Yu Mincho" charset="-128"/>
                <a:cs typeface="Yu Mincho" charset="-128"/>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Yu Mincho" charset="-128"/>
                <a:cs typeface="Yu Mincho" charset="-128"/>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Yu Mincho" charset="-128"/>
                <a:cs typeface="Yu Mincho" charset="-128"/>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r"/>
            <a:r>
              <a:rPr lang="ja-JP" altLang="en-US" sz="1400" dirty="0">
                <a:latin typeface="+mj-ea"/>
                <a:ea typeface="+mj-ea"/>
              </a:rPr>
              <a:t>全国版</a:t>
            </a:r>
            <a:endParaRPr lang="en-US" altLang="ja-JP" sz="1400" dirty="0">
              <a:latin typeface="+mj-ea"/>
              <a:ea typeface="+mj-ea"/>
            </a:endParaRPr>
          </a:p>
        </p:txBody>
      </p:sp>
    </p:spTree>
    <p:extLst>
      <p:ext uri="{BB962C8B-B14F-4D97-AF65-F5344CB8AC3E}">
        <p14:creationId xmlns:p14="http://schemas.microsoft.com/office/powerpoint/2010/main" val="2137239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76693" y="2125384"/>
            <a:ext cx="936232" cy="3152878"/>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200" dirty="0">
                <a:solidFill>
                  <a:schemeClr val="tx1"/>
                </a:solidFill>
                <a:latin typeface="Yu Mincho Regular" charset="-128"/>
                <a:ea typeface="Yu Mincho Regular" charset="-128"/>
              </a:rPr>
              <a:t>出勤</a:t>
            </a:r>
            <a:br>
              <a:rPr kumimoji="1" lang="en-US" altLang="ja-JP" sz="1200" dirty="0">
                <a:solidFill>
                  <a:schemeClr val="tx1"/>
                </a:solidFill>
                <a:latin typeface="Yu Mincho Regular" charset="-128"/>
                <a:ea typeface="Yu Mincho Regular" charset="-128"/>
              </a:rPr>
            </a:br>
            <a:r>
              <a:rPr lang="en-US" altLang="ja-JP" sz="1000" dirty="0">
                <a:solidFill>
                  <a:schemeClr val="tx1"/>
                </a:solidFill>
                <a:latin typeface="Yu Mincho Regular" charset="-128"/>
                <a:ea typeface="Yu Mincho Regular" charset="-128"/>
              </a:rPr>
              <a:t>13</a:t>
            </a:r>
            <a:r>
              <a:rPr lang="en-US" altLang="ja-JP" sz="700" dirty="0">
                <a:solidFill>
                  <a:schemeClr val="tx1"/>
                </a:solidFill>
                <a:latin typeface="Yu Mincho Regular" charset="-128"/>
                <a:ea typeface="Yu Mincho Regular" charset="-128"/>
              </a:rPr>
              <a:t>%</a:t>
            </a:r>
            <a:endParaRPr kumimoji="1" lang="ja-JP" altLang="en-US" sz="1200" dirty="0">
              <a:solidFill>
                <a:schemeClr val="tx1"/>
              </a:solidFill>
              <a:latin typeface="Yu Mincho Regular" charset="-128"/>
              <a:ea typeface="Yu Mincho Regular" charset="-128"/>
            </a:endParaRPr>
          </a:p>
        </p:txBody>
      </p:sp>
      <p:sp>
        <p:nvSpPr>
          <p:cNvPr id="11" name="正方形/長方形 10"/>
          <p:cNvSpPr/>
          <p:nvPr/>
        </p:nvSpPr>
        <p:spPr>
          <a:xfrm>
            <a:off x="1879600" y="2125384"/>
            <a:ext cx="2835275" cy="3152878"/>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200" dirty="0">
                <a:solidFill>
                  <a:schemeClr val="tx1"/>
                </a:solidFill>
                <a:latin typeface="Yu Mincho Regular" charset="-128"/>
                <a:ea typeface="Yu Mincho Regular" charset="-128"/>
              </a:rPr>
              <a:t>ビジネス移動</a:t>
            </a:r>
            <a:br>
              <a:rPr lang="en-US" altLang="ja-JP" sz="1200" dirty="0">
                <a:solidFill>
                  <a:schemeClr val="tx1"/>
                </a:solidFill>
                <a:latin typeface="Yu Mincho Regular" charset="-128"/>
                <a:ea typeface="Yu Mincho Regular" charset="-128"/>
              </a:rPr>
            </a:br>
            <a:r>
              <a:rPr lang="en-US" altLang="ja-JP" sz="1000" dirty="0">
                <a:solidFill>
                  <a:schemeClr val="tx1"/>
                </a:solidFill>
                <a:latin typeface="Yu Mincho Regular" charset="-128"/>
                <a:ea typeface="Yu Mincho Regular" charset="-128"/>
              </a:rPr>
              <a:t>45</a:t>
            </a:r>
            <a:r>
              <a:rPr lang="en-US" altLang="ja-JP" sz="700" dirty="0">
                <a:solidFill>
                  <a:schemeClr val="tx1"/>
                </a:solidFill>
                <a:latin typeface="Yu Mincho Regular" charset="-128"/>
                <a:ea typeface="Yu Mincho Regular" charset="-128"/>
              </a:rPr>
              <a:t>%</a:t>
            </a:r>
            <a:endParaRPr kumimoji="1" lang="ja-JP" altLang="en-US" sz="1200" dirty="0">
              <a:solidFill>
                <a:schemeClr val="tx1"/>
              </a:solidFill>
              <a:latin typeface="Yu Mincho Regular" charset="-128"/>
              <a:ea typeface="Yu Mincho Regular" charset="-128"/>
            </a:endParaRPr>
          </a:p>
        </p:txBody>
      </p:sp>
      <p:sp>
        <p:nvSpPr>
          <p:cNvPr id="12" name="正方形/長方形 11"/>
          <p:cNvSpPr/>
          <p:nvPr/>
        </p:nvSpPr>
        <p:spPr>
          <a:xfrm>
            <a:off x="4781551" y="2125384"/>
            <a:ext cx="1866900" cy="3152878"/>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200" dirty="0">
                <a:solidFill>
                  <a:schemeClr val="tx1"/>
                </a:solidFill>
                <a:latin typeface="Yu Mincho Regular" charset="-128"/>
                <a:ea typeface="Yu Mincho Regular" charset="-128"/>
              </a:rPr>
              <a:t>アフターファイブ・帰宅</a:t>
            </a:r>
            <a:br>
              <a:rPr kumimoji="1" lang="en-US" altLang="ja-JP" sz="1000" dirty="0">
                <a:solidFill>
                  <a:schemeClr val="tx1"/>
                </a:solidFill>
                <a:latin typeface="Yu Mincho Regular" charset="-128"/>
                <a:ea typeface="Yu Mincho Regular" charset="-128"/>
              </a:rPr>
            </a:br>
            <a:r>
              <a:rPr lang="en-US" altLang="ja-JP" sz="1000" dirty="0">
                <a:solidFill>
                  <a:schemeClr val="tx1"/>
                </a:solidFill>
                <a:latin typeface="Yu Mincho Regular" charset="-128"/>
                <a:ea typeface="Yu Mincho Regular" charset="-128"/>
              </a:rPr>
              <a:t>31</a:t>
            </a:r>
            <a:r>
              <a:rPr kumimoji="1" lang="en-US" altLang="ja-JP" sz="700" dirty="0">
                <a:solidFill>
                  <a:schemeClr val="tx1"/>
                </a:solidFill>
                <a:latin typeface="Yu Mincho Regular" charset="-128"/>
                <a:ea typeface="Yu Mincho Regular" charset="-128"/>
              </a:rPr>
              <a:t>%</a:t>
            </a:r>
            <a:endParaRPr kumimoji="1" lang="ja-JP" altLang="en-US" sz="1200" dirty="0">
              <a:solidFill>
                <a:schemeClr val="tx1"/>
              </a:solidFill>
              <a:latin typeface="Yu Mincho Regular" charset="-128"/>
              <a:ea typeface="Yu Mincho Regular" charset="-128"/>
            </a:endParaRPr>
          </a:p>
        </p:txBody>
      </p:sp>
      <p:sp>
        <p:nvSpPr>
          <p:cNvPr id="13" name="正方形/長方形 12"/>
          <p:cNvSpPr/>
          <p:nvPr/>
        </p:nvSpPr>
        <p:spPr>
          <a:xfrm>
            <a:off x="6715127" y="2125383"/>
            <a:ext cx="1580461" cy="3152879"/>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200" dirty="0">
                <a:solidFill>
                  <a:schemeClr val="tx1"/>
                </a:solidFill>
                <a:latin typeface="Yu Mincho Regular" charset="-128"/>
                <a:ea typeface="Yu Mincho Regular" charset="-128"/>
              </a:rPr>
              <a:t>終電後</a:t>
            </a:r>
            <a:br>
              <a:rPr lang="en-US" altLang="ja-JP" sz="1000" dirty="0">
                <a:solidFill>
                  <a:schemeClr val="tx1"/>
                </a:solidFill>
                <a:latin typeface="Yu Mincho Regular" charset="-128"/>
                <a:ea typeface="Yu Mincho Regular" charset="-128"/>
              </a:rPr>
            </a:br>
            <a:r>
              <a:rPr lang="en-US" altLang="ja-JP" sz="1000" dirty="0">
                <a:solidFill>
                  <a:schemeClr val="tx1"/>
                </a:solidFill>
                <a:latin typeface="Yu Mincho Regular" charset="-128"/>
                <a:ea typeface="Yu Mincho Regular" charset="-128"/>
              </a:rPr>
              <a:t>11</a:t>
            </a:r>
            <a:r>
              <a:rPr lang="en-US" altLang="ja-JP" sz="700" dirty="0">
                <a:solidFill>
                  <a:schemeClr val="tx1"/>
                </a:solidFill>
                <a:latin typeface="Yu Mincho Regular" charset="-128"/>
                <a:ea typeface="Yu Mincho Regular" charset="-128"/>
              </a:rPr>
              <a:t>%</a:t>
            </a:r>
            <a:endParaRPr lang="ja-JP" altLang="en-US" sz="1200" dirty="0">
              <a:solidFill>
                <a:schemeClr val="tx1"/>
              </a:solidFill>
              <a:latin typeface="Yu Mincho Regular" charset="-128"/>
              <a:ea typeface="Yu Mincho Regular" charset="-128"/>
            </a:endParaRPr>
          </a:p>
        </p:txBody>
      </p:sp>
      <p:sp>
        <p:nvSpPr>
          <p:cNvPr id="15" name="正方形/長方形 14"/>
          <p:cNvSpPr/>
          <p:nvPr/>
        </p:nvSpPr>
        <p:spPr>
          <a:xfrm>
            <a:off x="0" y="1"/>
            <a:ext cx="9144000" cy="177164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Yu Mincho Regular" charset="-128"/>
              <a:ea typeface="Yu Mincho Regular" charset="-128"/>
            </a:endParaRPr>
          </a:p>
        </p:txBody>
      </p:sp>
      <p:sp>
        <p:nvSpPr>
          <p:cNvPr id="2" name="タイトル 1"/>
          <p:cNvSpPr>
            <a:spLocks noGrp="1"/>
          </p:cNvSpPr>
          <p:nvPr>
            <p:ph type="title"/>
          </p:nvPr>
        </p:nvSpPr>
        <p:spPr>
          <a:xfrm>
            <a:off x="260058" y="345601"/>
            <a:ext cx="8633776" cy="685500"/>
          </a:xfrm>
        </p:spPr>
        <p:txBody>
          <a:bodyPr anchor="t">
            <a:normAutofit/>
          </a:bodyPr>
          <a:lstStyle/>
          <a:p>
            <a:pPr algn="ctr"/>
            <a:r>
              <a:rPr lang="ja-JP" altLang="en-US" sz="3600" dirty="0">
                <a:solidFill>
                  <a:srgbClr val="FFFFFF"/>
                </a:solidFill>
              </a:rPr>
              <a:t>全国 主要都市 タクシーの利用シーン</a:t>
            </a:r>
            <a:endParaRPr kumimoji="1" lang="ja-JP" altLang="en-US" sz="3600" dirty="0">
              <a:solidFill>
                <a:srgbClr val="FFFFFF"/>
              </a:solidFill>
            </a:endParaRPr>
          </a:p>
        </p:txBody>
      </p:sp>
      <p:pic>
        <p:nvPicPr>
          <p:cNvPr id="14" name="図 13"/>
          <p:cNvPicPr>
            <a:picLocks noChangeAspect="1"/>
          </p:cNvPicPr>
          <p:nvPr/>
        </p:nvPicPr>
        <p:blipFill>
          <a:blip r:embed="rId3"/>
          <a:stretch>
            <a:fillRect/>
          </a:stretch>
        </p:blipFill>
        <p:spPr>
          <a:xfrm>
            <a:off x="311089" y="44556"/>
            <a:ext cx="1392772" cy="365159"/>
          </a:xfrm>
          <a:prstGeom prst="rect">
            <a:avLst/>
          </a:prstGeom>
        </p:spPr>
      </p:pic>
      <p:sp>
        <p:nvSpPr>
          <p:cNvPr id="8" name="テキスト ボックス 7"/>
          <p:cNvSpPr txBox="1"/>
          <p:nvPr/>
        </p:nvSpPr>
        <p:spPr>
          <a:xfrm>
            <a:off x="9892" y="1139765"/>
            <a:ext cx="9134108" cy="523220"/>
          </a:xfrm>
          <a:prstGeom prst="rect">
            <a:avLst/>
          </a:prstGeom>
          <a:noFill/>
        </p:spPr>
        <p:txBody>
          <a:bodyPr wrap="square" rtlCol="0">
            <a:spAutoFit/>
          </a:bodyPr>
          <a:lstStyle/>
          <a:p>
            <a:pPr algn="ctr"/>
            <a:r>
              <a:rPr lang="ja-JP" altLang="en-US" sz="1400" dirty="0">
                <a:solidFill>
                  <a:srgbClr val="FFFFFF"/>
                </a:solidFill>
                <a:latin typeface="Yu Mincho Regular" charset="-128"/>
                <a:ea typeface="Yu Mincho Regular" charset="-128"/>
                <a:cs typeface="Yu Mincho Regular" charset="-128"/>
              </a:rPr>
              <a:t>朝の出勤から、ビジネス利用・アフターファイブに、終電後の帰宅まで</a:t>
            </a:r>
            <a:endParaRPr lang="en-US" altLang="ja-JP" sz="1400" dirty="0">
              <a:solidFill>
                <a:srgbClr val="FFFFFF"/>
              </a:solidFill>
              <a:latin typeface="Yu Mincho Regular" charset="-128"/>
              <a:ea typeface="Yu Mincho Regular" charset="-128"/>
              <a:cs typeface="Yu Mincho Regular" charset="-128"/>
            </a:endParaRPr>
          </a:p>
          <a:p>
            <a:pPr algn="ctr"/>
            <a:r>
              <a:rPr lang="ja-JP" altLang="en-US" sz="1400" dirty="0">
                <a:solidFill>
                  <a:srgbClr val="FFFFFF"/>
                </a:solidFill>
                <a:latin typeface="Yu Mincho Regular" charset="-128"/>
                <a:ea typeface="Yu Mincho Regular" charset="-128"/>
                <a:cs typeface="Yu Mincho Regular" charset="-128"/>
              </a:rPr>
              <a:t>都市生活における「ちょっと贅沢な移動手段」として、</a:t>
            </a:r>
            <a:r>
              <a:rPr lang="en-US" altLang="ja-JP" sz="1400" dirty="0">
                <a:solidFill>
                  <a:srgbClr val="FFFFFF"/>
                </a:solidFill>
                <a:latin typeface="Yu Mincho Regular" charset="-128"/>
                <a:ea typeface="Yu Mincho Regular" charset="-128"/>
                <a:cs typeface="Yu Mincho Regular" charset="-128"/>
              </a:rPr>
              <a:t> 24</a:t>
            </a:r>
            <a:r>
              <a:rPr lang="ja-JP" altLang="en-US" sz="1400" dirty="0">
                <a:solidFill>
                  <a:srgbClr val="FFFFFF"/>
                </a:solidFill>
                <a:latin typeface="Yu Mincho Regular" charset="-128"/>
                <a:ea typeface="Yu Mincho Regular" charset="-128"/>
                <a:cs typeface="Yu Mincho Regular" charset="-128"/>
              </a:rPr>
              <a:t>時間</a:t>
            </a:r>
            <a:r>
              <a:rPr lang="en-US" altLang="ja-JP" sz="1400" dirty="0">
                <a:solidFill>
                  <a:srgbClr val="FFFFFF"/>
                </a:solidFill>
                <a:latin typeface="Yu Mincho Regular" charset="-128"/>
                <a:ea typeface="Yu Mincho Regular" charset="-128"/>
                <a:cs typeface="Yu Mincho Regular" charset="-128"/>
              </a:rPr>
              <a:t>365</a:t>
            </a:r>
            <a:r>
              <a:rPr lang="ja-JP" altLang="en-US" sz="1400" dirty="0">
                <a:solidFill>
                  <a:srgbClr val="FFFFFF"/>
                </a:solidFill>
                <a:latin typeface="Yu Mincho Regular" charset="-128"/>
                <a:ea typeface="Yu Mincho Regular" charset="-128"/>
                <a:cs typeface="Yu Mincho Regular" charset="-128"/>
              </a:rPr>
              <a:t>日利用されています。</a:t>
            </a:r>
            <a:endParaRPr lang="en-US" altLang="ja-JP" sz="1400" dirty="0">
              <a:solidFill>
                <a:srgbClr val="FFFFFF"/>
              </a:solidFill>
              <a:latin typeface="Yu Mincho Regular" charset="-128"/>
              <a:ea typeface="Yu Mincho Regular" charset="-128"/>
              <a:cs typeface="Yu Mincho Regular" charset="-128"/>
            </a:endParaRPr>
          </a:p>
        </p:txBody>
      </p:sp>
      <p:sp>
        <p:nvSpPr>
          <p:cNvPr id="7" name="テキスト ボックス 6"/>
          <p:cNvSpPr txBox="1"/>
          <p:nvPr/>
        </p:nvSpPr>
        <p:spPr>
          <a:xfrm>
            <a:off x="2576473" y="5665944"/>
            <a:ext cx="4349268" cy="400110"/>
          </a:xfrm>
          <a:prstGeom prst="rect">
            <a:avLst/>
          </a:prstGeom>
          <a:noFill/>
        </p:spPr>
        <p:txBody>
          <a:bodyPr wrap="none" rtlCol="0">
            <a:spAutoFit/>
          </a:bodyPr>
          <a:lstStyle/>
          <a:p>
            <a:pPr algn="ctr"/>
            <a:r>
              <a:rPr lang="en-US" altLang="ja-JP" sz="2000" dirty="0">
                <a:latin typeface="+mj-ea"/>
                <a:ea typeface="+mj-ea"/>
              </a:rPr>
              <a:t>Tokyo Prime </a:t>
            </a:r>
            <a:r>
              <a:rPr lang="ja-JP" altLang="en-US" sz="2000" dirty="0">
                <a:latin typeface="+mj-ea"/>
                <a:ea typeface="+mj-ea"/>
              </a:rPr>
              <a:t>搭載タクシー利用状況</a:t>
            </a:r>
            <a:endParaRPr kumimoji="1" lang="ja-JP" altLang="en-US" sz="2000" dirty="0">
              <a:latin typeface="+mj-ea"/>
              <a:ea typeface="+mj-ea"/>
            </a:endParaRPr>
          </a:p>
        </p:txBody>
      </p:sp>
      <p:sp>
        <p:nvSpPr>
          <p:cNvPr id="16" name="正方形/長方形 15"/>
          <p:cNvSpPr/>
          <p:nvPr/>
        </p:nvSpPr>
        <p:spPr>
          <a:xfrm>
            <a:off x="550460" y="6171685"/>
            <a:ext cx="4371496" cy="184666"/>
          </a:xfrm>
          <a:prstGeom prst="rect">
            <a:avLst/>
          </a:prstGeom>
        </p:spPr>
        <p:txBody>
          <a:bodyPr wrap="square">
            <a:spAutoFit/>
          </a:bodyPr>
          <a:lstStyle/>
          <a:p>
            <a:pPr marL="171450" indent="-171450">
              <a:buFont typeface=".LucidaGrandeUI" charset="0"/>
              <a:buChar char="※"/>
            </a:pPr>
            <a:r>
              <a:rPr lang="en-US" altLang="ja-JP" sz="600" dirty="0">
                <a:latin typeface="+mj-ea"/>
                <a:ea typeface="Yu Mincho Regular"/>
                <a:cs typeface="Yu Mincho Regular" charset="-128"/>
              </a:rPr>
              <a:t>2018</a:t>
            </a:r>
            <a:r>
              <a:rPr lang="ja-JP" altLang="en-US" sz="600" dirty="0">
                <a:latin typeface="+mj-ea"/>
                <a:ea typeface="Yu Mincho Regular"/>
                <a:cs typeface="Yu Mincho Regular" charset="-128"/>
              </a:rPr>
              <a:t>年</a:t>
            </a:r>
            <a:r>
              <a:rPr lang="en-US" altLang="ja-JP" sz="600" dirty="0">
                <a:latin typeface="+mj-ea"/>
                <a:ea typeface="Yu Mincho Regular"/>
                <a:cs typeface="Yu Mincho Regular" charset="-128"/>
              </a:rPr>
              <a:t>10</a:t>
            </a:r>
            <a:r>
              <a:rPr lang="ja-JP" altLang="en-US" sz="600" dirty="0">
                <a:latin typeface="+mj-ea"/>
                <a:ea typeface="Yu Mincho Regular"/>
                <a:cs typeface="Yu Mincho Regular" charset="-128"/>
              </a:rPr>
              <a:t>月</a:t>
            </a:r>
            <a:r>
              <a:rPr lang="en-US" altLang="ja-JP" sz="600" dirty="0">
                <a:latin typeface="+mj-ea"/>
                <a:ea typeface="Yu Mincho Regular"/>
                <a:cs typeface="Yu Mincho Regular" charset="-128"/>
              </a:rPr>
              <a:t>1</a:t>
            </a:r>
            <a:r>
              <a:rPr lang="ja-JP" altLang="en-US" sz="600" dirty="0">
                <a:latin typeface="+mj-ea"/>
                <a:ea typeface="Yu Mincho Regular"/>
                <a:cs typeface="Yu Mincho Regular" charset="-128"/>
              </a:rPr>
              <a:t>日</a:t>
            </a:r>
            <a:r>
              <a:rPr lang="en-US" altLang="ja-JP" sz="600" dirty="0">
                <a:latin typeface="+mj-ea"/>
                <a:ea typeface="Yu Mincho Regular"/>
                <a:cs typeface="Yu Mincho Regular" charset="-128"/>
              </a:rPr>
              <a:t>(</a:t>
            </a:r>
            <a:r>
              <a:rPr lang="ja-JP" altLang="en-US" sz="600" dirty="0">
                <a:latin typeface="+mj-ea"/>
                <a:ea typeface="Yu Mincho Regular"/>
                <a:cs typeface="Yu Mincho Regular" charset="-128"/>
              </a:rPr>
              <a:t>月</a:t>
            </a:r>
            <a:r>
              <a:rPr lang="en-US" altLang="ja-JP" sz="600" dirty="0">
                <a:latin typeface="+mj-ea"/>
                <a:ea typeface="Yu Mincho Regular"/>
                <a:cs typeface="Yu Mincho Regular" charset="-128"/>
              </a:rPr>
              <a:t>)〜10</a:t>
            </a:r>
            <a:r>
              <a:rPr lang="ja-JP" altLang="en-US" sz="600" dirty="0">
                <a:latin typeface="+mj-ea"/>
                <a:ea typeface="Yu Mincho Regular"/>
                <a:cs typeface="Yu Mincho Regular" charset="-128"/>
              </a:rPr>
              <a:t>月</a:t>
            </a:r>
            <a:r>
              <a:rPr lang="en-US" altLang="ja-JP" sz="600" dirty="0">
                <a:latin typeface="+mj-ea"/>
                <a:ea typeface="Yu Mincho Regular"/>
                <a:cs typeface="Yu Mincho Regular" charset="-128"/>
              </a:rPr>
              <a:t>31</a:t>
            </a:r>
            <a:r>
              <a:rPr lang="ja-JP" altLang="en-US" sz="600" dirty="0">
                <a:latin typeface="+mj-ea"/>
                <a:ea typeface="Yu Mincho Regular"/>
                <a:cs typeface="Yu Mincho Regular" charset="-128"/>
              </a:rPr>
              <a:t>日</a:t>
            </a:r>
            <a:r>
              <a:rPr lang="en-US" altLang="ja-JP" sz="600" dirty="0">
                <a:latin typeface="+mj-ea"/>
                <a:ea typeface="Yu Mincho Regular"/>
                <a:cs typeface="Yu Mincho Regular" charset="-128"/>
              </a:rPr>
              <a:t>(</a:t>
            </a:r>
            <a:r>
              <a:rPr lang="ja-JP" altLang="en-US" sz="600" dirty="0">
                <a:latin typeface="+mj-ea"/>
                <a:ea typeface="Yu Mincho Regular"/>
                <a:cs typeface="Yu Mincho Regular" charset="-128"/>
              </a:rPr>
              <a:t>水</a:t>
            </a:r>
            <a:r>
              <a:rPr lang="en-US" altLang="ja-JP" sz="600" dirty="0">
                <a:latin typeface="+mj-ea"/>
                <a:ea typeface="Yu Mincho Regular"/>
                <a:cs typeface="Yu Mincho Regular" charset="-128"/>
              </a:rPr>
              <a:t>)  4</a:t>
            </a:r>
            <a:r>
              <a:rPr lang="ja-JP" altLang="en-US" sz="600" dirty="0">
                <a:latin typeface="+mj-ea"/>
                <a:ea typeface="Yu Mincho Regular"/>
                <a:cs typeface="Yu Mincho Regular" charset="-128"/>
              </a:rPr>
              <a:t>週間における</a:t>
            </a:r>
            <a:r>
              <a:rPr lang="en-US" altLang="ja-JP" sz="600" dirty="0">
                <a:latin typeface="+mj-ea"/>
                <a:ea typeface="Yu Mincho Regular"/>
                <a:cs typeface="Yu Mincho Regular" charset="-128"/>
              </a:rPr>
              <a:t>Tokyo Prime </a:t>
            </a:r>
            <a:r>
              <a:rPr lang="ja-JP" altLang="en-US" sz="600" dirty="0">
                <a:latin typeface="+mj-ea"/>
                <a:ea typeface="Yu Mincho Regular"/>
                <a:cs typeface="Yu Mincho Regular" charset="-128"/>
              </a:rPr>
              <a:t>時間別乗車回数の分布実績。</a:t>
            </a:r>
            <a:endParaRPr lang="en-US" altLang="ja-JP" sz="600" dirty="0">
              <a:latin typeface="+mj-ea"/>
              <a:ea typeface="Yu Mincho Regular"/>
              <a:cs typeface="Yu Mincho Regular" charset="-128"/>
            </a:endParaRPr>
          </a:p>
        </p:txBody>
      </p:sp>
      <p:graphicFrame>
        <p:nvGraphicFramePr>
          <p:cNvPr id="5" name="グラフ 4"/>
          <p:cNvGraphicFramePr/>
          <p:nvPr>
            <p:extLst>
              <p:ext uri="{D42A27DB-BD31-4B8C-83A1-F6EECF244321}">
                <p14:modId xmlns:p14="http://schemas.microsoft.com/office/powerpoint/2010/main" val="1372078082"/>
              </p:ext>
            </p:extLst>
          </p:nvPr>
        </p:nvGraphicFramePr>
        <p:xfrm>
          <a:off x="540000" y="1798991"/>
          <a:ext cx="8064000" cy="3805662"/>
        </p:xfrm>
        <a:graphic>
          <a:graphicData uri="http://schemas.openxmlformats.org/drawingml/2006/chart">
            <c:chart xmlns:c="http://schemas.openxmlformats.org/drawingml/2006/chart" xmlns:r="http://schemas.openxmlformats.org/officeDocument/2006/relationships" r:id="rId4"/>
          </a:graphicData>
        </a:graphic>
      </p:graphicFrame>
      <p:sp>
        <p:nvSpPr>
          <p:cNvPr id="17" name="スライド番号プレースホルダー 10">
            <a:extLst>
              <a:ext uri="{FF2B5EF4-FFF2-40B4-BE49-F238E27FC236}">
                <a16:creationId xmlns:a16="http://schemas.microsoft.com/office/drawing/2014/main" id="{F9A3678A-8B45-4A60-8F46-CAB5FAF3C9B2}"/>
              </a:ext>
            </a:extLst>
          </p:cNvPr>
          <p:cNvSpPr>
            <a:spLocks noGrp="1"/>
          </p:cNvSpPr>
          <p:nvPr>
            <p:ph type="sldNum" sz="quarter" idx="12"/>
          </p:nvPr>
        </p:nvSpPr>
        <p:spPr>
          <a:xfrm>
            <a:off x="6457950" y="6356351"/>
            <a:ext cx="1898650" cy="365125"/>
          </a:xfrm>
        </p:spPr>
        <p:txBody>
          <a:bodyPr/>
          <a:lstStyle/>
          <a:p>
            <a:fld id="{806C013B-363C-A74E-9DE8-5ED61C0AA20F}" type="slidenum">
              <a:rPr kumimoji="1" lang="ja-JP" altLang="en-US" smtClean="0">
                <a:latin typeface="+mn-ea"/>
                <a:ea typeface="+mn-ea"/>
              </a:rPr>
              <a:t>10</a:t>
            </a:fld>
            <a:endParaRPr kumimoji="1" lang="ja-JP" altLang="en-US" dirty="0">
              <a:latin typeface="+mn-ea"/>
              <a:ea typeface="+mn-ea"/>
            </a:endParaRPr>
          </a:p>
        </p:txBody>
      </p:sp>
    </p:spTree>
    <p:extLst>
      <p:ext uri="{BB962C8B-B14F-4D97-AF65-F5344CB8AC3E}">
        <p14:creationId xmlns:p14="http://schemas.microsoft.com/office/powerpoint/2010/main" val="1775140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0" y="1"/>
            <a:ext cx="9144000" cy="177164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p:cNvPicPr>
            <a:picLocks noChangeAspect="1"/>
          </p:cNvPicPr>
          <p:nvPr/>
        </p:nvPicPr>
        <p:blipFill>
          <a:blip r:embed="rId3"/>
          <a:stretch>
            <a:fillRect/>
          </a:stretch>
        </p:blipFill>
        <p:spPr>
          <a:xfrm>
            <a:off x="311089" y="44556"/>
            <a:ext cx="1392772" cy="365159"/>
          </a:xfrm>
          <a:prstGeom prst="rect">
            <a:avLst/>
          </a:prstGeom>
        </p:spPr>
      </p:pic>
      <p:sp>
        <p:nvSpPr>
          <p:cNvPr id="23" name="タイトル 1"/>
          <p:cNvSpPr txBox="1">
            <a:spLocks/>
          </p:cNvSpPr>
          <p:nvPr/>
        </p:nvSpPr>
        <p:spPr>
          <a:xfrm>
            <a:off x="260058" y="347092"/>
            <a:ext cx="8633776" cy="706600"/>
          </a:xfrm>
          <a:prstGeom prst="rect">
            <a:avLst/>
          </a:prstGeom>
        </p:spPr>
        <p:txBody>
          <a:bodyPr>
            <a:noAutofit/>
          </a:bodyPr>
          <a:lstStyle>
            <a:lvl1pPr algn="l" defTabSz="914400" rtl="0" eaLnBrk="1" latinLnBrk="0" hangingPunct="1">
              <a:lnSpc>
                <a:spcPct val="90000"/>
              </a:lnSpc>
              <a:spcBef>
                <a:spcPct val="0"/>
              </a:spcBef>
              <a:buNone/>
              <a:defRPr kumimoji="1" sz="3600" kern="1200">
                <a:solidFill>
                  <a:schemeClr val="tx1"/>
                </a:solidFill>
                <a:latin typeface="+mj-lt"/>
                <a:ea typeface="+mj-ea"/>
                <a:cs typeface="Yu Mincho" charset="-128"/>
              </a:defRPr>
            </a:lvl1pPr>
          </a:lstStyle>
          <a:p>
            <a:pPr algn="ctr"/>
            <a:r>
              <a:rPr lang="ja-JP" altLang="en-US" dirty="0">
                <a:solidFill>
                  <a:srgbClr val="FFFFFF"/>
                </a:solidFill>
              </a:rPr>
              <a:t>「都心のタクシー利用者」という絞り。</a:t>
            </a:r>
          </a:p>
        </p:txBody>
      </p:sp>
      <p:sp>
        <p:nvSpPr>
          <p:cNvPr id="24" name="テキスト ボックス 23"/>
          <p:cNvSpPr txBox="1"/>
          <p:nvPr/>
        </p:nvSpPr>
        <p:spPr>
          <a:xfrm>
            <a:off x="526211" y="1139765"/>
            <a:ext cx="8101470" cy="523220"/>
          </a:xfrm>
          <a:prstGeom prst="rect">
            <a:avLst/>
          </a:prstGeom>
          <a:noFill/>
        </p:spPr>
        <p:txBody>
          <a:bodyPr wrap="square" rtlCol="0">
            <a:spAutoFit/>
          </a:bodyPr>
          <a:lstStyle/>
          <a:p>
            <a:pPr algn="ctr"/>
            <a:r>
              <a:rPr lang="ja-JP" altLang="en-US" sz="1400" dirty="0">
                <a:solidFill>
                  <a:srgbClr val="FFFFFF"/>
                </a:solidFill>
                <a:latin typeface="+mn-ea"/>
                <a:cs typeface="Yu Mincho" charset="-128"/>
              </a:rPr>
              <a:t>タクシーで移動する利用者が </a:t>
            </a:r>
            <a:r>
              <a:rPr lang="en-US" altLang="ja-JP" sz="1400" dirty="0">
                <a:solidFill>
                  <a:srgbClr val="FFFFFF"/>
                </a:solidFill>
                <a:latin typeface="+mn-ea"/>
                <a:cs typeface="Yu Mincho" charset="-128"/>
              </a:rPr>
              <a:t>Tokyo Prime </a:t>
            </a:r>
            <a:r>
              <a:rPr lang="ja-JP" altLang="en-US" sz="1400" dirty="0">
                <a:solidFill>
                  <a:srgbClr val="FFFFFF"/>
                </a:solidFill>
                <a:latin typeface="+mn-ea"/>
                <a:cs typeface="Yu Mincho" charset="-128"/>
              </a:rPr>
              <a:t>のオーディエンス。</a:t>
            </a:r>
          </a:p>
          <a:p>
            <a:pPr algn="ctr"/>
            <a:r>
              <a:rPr lang="ja-JP" altLang="en-US" sz="1400" dirty="0">
                <a:solidFill>
                  <a:srgbClr val="FFFFFF"/>
                </a:solidFill>
                <a:latin typeface="+mn-ea"/>
                <a:cs typeface="Yu Mincho" charset="-128"/>
              </a:rPr>
              <a:t>その特徴をご紹介します。</a:t>
            </a:r>
            <a:endParaRPr lang="en-US" altLang="ja-JP" sz="1400" dirty="0">
              <a:solidFill>
                <a:srgbClr val="FFFFFF"/>
              </a:solidFill>
              <a:latin typeface="+mn-ea"/>
              <a:cs typeface="Yu Mincho" charset="-128"/>
            </a:endParaRPr>
          </a:p>
        </p:txBody>
      </p:sp>
      <p:sp>
        <p:nvSpPr>
          <p:cNvPr id="21" name="スライド番号プレースホルダー 10">
            <a:extLst>
              <a:ext uri="{FF2B5EF4-FFF2-40B4-BE49-F238E27FC236}">
                <a16:creationId xmlns:a16="http://schemas.microsoft.com/office/drawing/2014/main" id="{1582DFF2-709F-4E01-BB98-0FC0E95136E9}"/>
              </a:ext>
            </a:extLst>
          </p:cNvPr>
          <p:cNvSpPr>
            <a:spLocks noGrp="1"/>
          </p:cNvSpPr>
          <p:nvPr>
            <p:ph type="sldNum" sz="quarter" idx="12"/>
          </p:nvPr>
        </p:nvSpPr>
        <p:spPr>
          <a:xfrm>
            <a:off x="6457950" y="6356351"/>
            <a:ext cx="1898650" cy="365125"/>
          </a:xfrm>
        </p:spPr>
        <p:txBody>
          <a:bodyPr/>
          <a:lstStyle/>
          <a:p>
            <a:fld id="{806C013B-363C-A74E-9DE8-5ED61C0AA20F}" type="slidenum">
              <a:rPr kumimoji="1" lang="ja-JP" altLang="en-US" smtClean="0">
                <a:latin typeface="+mn-ea"/>
                <a:ea typeface="+mn-ea"/>
              </a:rPr>
              <a:t>11</a:t>
            </a:fld>
            <a:endParaRPr kumimoji="1" lang="ja-JP" altLang="en-US" dirty="0">
              <a:latin typeface="+mn-ea"/>
              <a:ea typeface="+mn-ea"/>
            </a:endParaRPr>
          </a:p>
        </p:txBody>
      </p:sp>
      <p:sp>
        <p:nvSpPr>
          <p:cNvPr id="32" name="コンテンツ プレースホルダー 2">
            <a:extLst>
              <a:ext uri="{FF2B5EF4-FFF2-40B4-BE49-F238E27FC236}">
                <a16:creationId xmlns:a16="http://schemas.microsoft.com/office/drawing/2014/main" id="{C01907CC-38DF-4822-BB1A-E103881B2C65}"/>
              </a:ext>
            </a:extLst>
          </p:cNvPr>
          <p:cNvSpPr>
            <a:spLocks noGrp="1"/>
          </p:cNvSpPr>
          <p:nvPr>
            <p:ph idx="1"/>
          </p:nvPr>
        </p:nvSpPr>
        <p:spPr>
          <a:xfrm>
            <a:off x="406841" y="1852424"/>
            <a:ext cx="2526685" cy="307777"/>
          </a:xfrm>
        </p:spPr>
        <p:txBody>
          <a:bodyPr>
            <a:noAutofit/>
          </a:bodyPr>
          <a:lstStyle/>
          <a:p>
            <a:pPr marL="0" indent="0">
              <a:buNone/>
            </a:pPr>
            <a:r>
              <a:rPr lang="ja-JP" altLang="en-US" sz="1200" dirty="0">
                <a:latin typeface="+mj-ea"/>
                <a:ea typeface="+mj-ea"/>
              </a:rPr>
              <a:t>◆全国主要都市 タクシー利用者</a:t>
            </a:r>
          </a:p>
        </p:txBody>
      </p:sp>
      <p:sp>
        <p:nvSpPr>
          <p:cNvPr id="35" name="コンテンツ プレースホルダー 2">
            <a:extLst>
              <a:ext uri="{FF2B5EF4-FFF2-40B4-BE49-F238E27FC236}">
                <a16:creationId xmlns:a16="http://schemas.microsoft.com/office/drawing/2014/main" id="{A9867231-61B2-44A0-920D-00EC3C2E8DC2}"/>
              </a:ext>
            </a:extLst>
          </p:cNvPr>
          <p:cNvSpPr txBox="1">
            <a:spLocks/>
          </p:cNvSpPr>
          <p:nvPr/>
        </p:nvSpPr>
        <p:spPr>
          <a:xfrm>
            <a:off x="3605359" y="1852423"/>
            <a:ext cx="2526685" cy="3077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400" kern="1200">
                <a:solidFill>
                  <a:schemeClr val="tx1"/>
                </a:solidFill>
                <a:latin typeface="+mn-lt"/>
                <a:ea typeface="Yu Mincho" charset="-128"/>
                <a:cs typeface="Yu Mincho"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Yu Mincho" charset="-128"/>
                <a:cs typeface="Yu Minch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Yu Mincho" charset="-128"/>
                <a:cs typeface="Yu Minch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Yu Mincho" charset="-128"/>
                <a:cs typeface="Yu Minch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Yu Mincho" charset="-128"/>
                <a:cs typeface="Yu Minch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200" dirty="0">
                <a:latin typeface="+mj-ea"/>
                <a:ea typeface="+mj-ea"/>
              </a:rPr>
              <a:t>◆東京</a:t>
            </a:r>
            <a:r>
              <a:rPr lang="en-US" altLang="ja-JP" sz="1200" dirty="0">
                <a:latin typeface="+mj-ea"/>
                <a:ea typeface="+mj-ea"/>
              </a:rPr>
              <a:t>23</a:t>
            </a:r>
            <a:r>
              <a:rPr lang="ja-JP" altLang="en-US" sz="1200" dirty="0">
                <a:latin typeface="+mj-ea"/>
                <a:ea typeface="+mj-ea"/>
              </a:rPr>
              <a:t>区 タクシー利用者</a:t>
            </a:r>
          </a:p>
        </p:txBody>
      </p:sp>
      <p:sp>
        <p:nvSpPr>
          <p:cNvPr id="38" name="コンテンツ プレースホルダー 2">
            <a:extLst>
              <a:ext uri="{FF2B5EF4-FFF2-40B4-BE49-F238E27FC236}">
                <a16:creationId xmlns:a16="http://schemas.microsoft.com/office/drawing/2014/main" id="{EAF1A854-61CA-4416-83A5-2CCC67B3C709}"/>
              </a:ext>
            </a:extLst>
          </p:cNvPr>
          <p:cNvSpPr txBox="1">
            <a:spLocks/>
          </p:cNvSpPr>
          <p:nvPr/>
        </p:nvSpPr>
        <p:spPr>
          <a:xfrm>
            <a:off x="6535797" y="1850934"/>
            <a:ext cx="2526685" cy="3077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400" kern="1200">
                <a:solidFill>
                  <a:schemeClr val="tx1"/>
                </a:solidFill>
                <a:latin typeface="+mn-lt"/>
                <a:ea typeface="Yu Mincho" charset="-128"/>
                <a:cs typeface="Yu Mincho"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Yu Mincho" charset="-128"/>
                <a:cs typeface="Yu Minch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Yu Mincho" charset="-128"/>
                <a:cs typeface="Yu Minch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Yu Mincho" charset="-128"/>
                <a:cs typeface="Yu Minch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Yu Mincho" charset="-128"/>
                <a:cs typeface="Yu Minch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200" dirty="0">
                <a:latin typeface="+mj-ea"/>
                <a:ea typeface="+mj-ea"/>
              </a:rPr>
              <a:t>◆大阪 タクシー利用者</a:t>
            </a:r>
          </a:p>
        </p:txBody>
      </p:sp>
      <p:sp>
        <p:nvSpPr>
          <p:cNvPr id="45" name="テキスト ボックス 44">
            <a:extLst>
              <a:ext uri="{FF2B5EF4-FFF2-40B4-BE49-F238E27FC236}">
                <a16:creationId xmlns:a16="http://schemas.microsoft.com/office/drawing/2014/main" id="{FA2BBA43-82DF-4DA8-9A33-086C5D6CB030}"/>
              </a:ext>
            </a:extLst>
          </p:cNvPr>
          <p:cNvSpPr txBox="1"/>
          <p:nvPr/>
        </p:nvSpPr>
        <p:spPr>
          <a:xfrm>
            <a:off x="406840" y="5988054"/>
            <a:ext cx="8525656" cy="246221"/>
          </a:xfrm>
          <a:prstGeom prst="rect">
            <a:avLst/>
          </a:prstGeom>
          <a:noFill/>
        </p:spPr>
        <p:txBody>
          <a:bodyPr wrap="square" rtlCol="0">
            <a:spAutoFit/>
          </a:bodyPr>
          <a:lstStyle/>
          <a:p>
            <a:r>
              <a:rPr lang="ja-JP" altLang="en-US" sz="1000" dirty="0">
                <a:ea typeface="Yu Mincho" charset="-128"/>
                <a:cs typeface="Yu Mincho" charset="-128"/>
              </a:rPr>
              <a:t>年代は各世代にバランス良く分布しています。</a:t>
            </a:r>
          </a:p>
        </p:txBody>
      </p:sp>
      <p:sp>
        <p:nvSpPr>
          <p:cNvPr id="46" name="正方形/長方形 45">
            <a:extLst>
              <a:ext uri="{FF2B5EF4-FFF2-40B4-BE49-F238E27FC236}">
                <a16:creationId xmlns:a16="http://schemas.microsoft.com/office/drawing/2014/main" id="{AD544AD3-882C-4571-975E-73DE3223DACF}"/>
              </a:ext>
            </a:extLst>
          </p:cNvPr>
          <p:cNvSpPr/>
          <p:nvPr/>
        </p:nvSpPr>
        <p:spPr>
          <a:xfrm>
            <a:off x="417208" y="6405688"/>
            <a:ext cx="6942254" cy="307777"/>
          </a:xfrm>
          <a:prstGeom prst="rect">
            <a:avLst/>
          </a:prstGeom>
        </p:spPr>
        <p:txBody>
          <a:bodyPr wrap="square">
            <a:spAutoFit/>
          </a:bodyPr>
          <a:lstStyle/>
          <a:p>
            <a:pPr marL="171450" indent="-171450">
              <a:buFont typeface=".LucidaGrandeUI" charset="0"/>
              <a:buChar char="※"/>
            </a:pPr>
            <a:r>
              <a:rPr lang="ja-JP" altLang="en-US" sz="600" dirty="0">
                <a:latin typeface="+mj-ea"/>
                <a:ea typeface="Yu Mincho Regular"/>
                <a:cs typeface="Yu Mincho" charset="-128"/>
              </a:rPr>
              <a:t>マクロミルアンケートによるタクシー利用者調査</a:t>
            </a:r>
            <a:r>
              <a:rPr lang="en-US" altLang="ja-JP" sz="600" dirty="0">
                <a:latin typeface="+mj-ea"/>
                <a:ea typeface="Yu Mincho Regular"/>
                <a:cs typeface="Yu Mincho" charset="-128"/>
              </a:rPr>
              <a:t>, n=2,790, 2018</a:t>
            </a:r>
            <a:r>
              <a:rPr lang="ja-JP" altLang="en-US" sz="600" dirty="0">
                <a:latin typeface="+mj-ea"/>
                <a:ea typeface="Yu Mincho Regular"/>
                <a:cs typeface="Yu Mincho" charset="-128"/>
              </a:rPr>
              <a:t>年</a:t>
            </a:r>
            <a:r>
              <a:rPr lang="en-US" altLang="ja-JP" sz="600" dirty="0">
                <a:latin typeface="+mj-ea"/>
                <a:ea typeface="Yu Mincho Regular"/>
                <a:cs typeface="Yu Mincho" charset="-128"/>
              </a:rPr>
              <a:t>9</a:t>
            </a:r>
            <a:r>
              <a:rPr lang="ja-JP" altLang="en-US" sz="600" dirty="0">
                <a:latin typeface="+mj-ea"/>
                <a:ea typeface="Yu Mincho Regular"/>
                <a:cs typeface="Yu Mincho" charset="-128"/>
              </a:rPr>
              <a:t>月</a:t>
            </a:r>
            <a:br>
              <a:rPr lang="en-US" altLang="ja-JP" sz="600" dirty="0">
                <a:latin typeface="+mj-ea"/>
                <a:ea typeface="Yu Mincho Regular"/>
                <a:cs typeface="Yu Mincho" charset="-128"/>
              </a:rPr>
            </a:br>
            <a:r>
              <a:rPr lang="ja-JP" altLang="en-US" sz="400" dirty="0">
                <a:latin typeface="+mj-ea"/>
                <a:ea typeface="Yu Mincho Regular"/>
                <a:cs typeface="Yu Mincho" charset="-128"/>
              </a:rPr>
              <a:t>株式会社</a:t>
            </a:r>
            <a:r>
              <a:rPr lang="en-US" altLang="ja-JP" sz="400" dirty="0">
                <a:latin typeface="+mj-ea"/>
                <a:ea typeface="Yu Mincho Regular"/>
                <a:cs typeface="Yu Mincho" charset="-128"/>
              </a:rPr>
              <a:t>IRIS</a:t>
            </a:r>
            <a:r>
              <a:rPr lang="ja-JP" altLang="en-US" sz="400" dirty="0">
                <a:latin typeface="+mj-ea"/>
                <a:ea typeface="Yu Mincho Regular"/>
                <a:cs typeface="Yu Mincho" charset="-128"/>
              </a:rPr>
              <a:t>調べ（調査委託先：マクロミル）</a:t>
            </a:r>
            <a:br>
              <a:rPr lang="en-US" altLang="ja-JP" sz="400" dirty="0">
                <a:latin typeface="+mj-ea"/>
                <a:ea typeface="Yu Mincho Regular"/>
                <a:cs typeface="Yu Mincho" charset="-128"/>
              </a:rPr>
            </a:br>
            <a:r>
              <a:rPr lang="ja-JP" altLang="en-US" sz="400" dirty="0">
                <a:latin typeface="+mj-ea"/>
                <a:ea typeface="Yu Mincho Regular"/>
                <a:cs typeface="Yu Mincho" charset="-128"/>
              </a:rPr>
              <a:t>対象</a:t>
            </a:r>
            <a:r>
              <a:rPr lang="en-US" altLang="ja-JP" sz="400" dirty="0">
                <a:latin typeface="+mj-ea"/>
                <a:ea typeface="Yu Mincho Regular"/>
                <a:cs typeface="Yu Mincho" charset="-128"/>
              </a:rPr>
              <a:t>: </a:t>
            </a:r>
            <a:r>
              <a:rPr lang="ja-JP" altLang="en-US" sz="400" dirty="0">
                <a:latin typeface="+mj-ea"/>
                <a:ea typeface="Yu Mincho Regular"/>
                <a:cs typeface="Yu Mincho" charset="-128"/>
              </a:rPr>
              <a:t>東京都、神奈川県、埼玉県、千葉県、愛知県、大阪府、京都府、兵庫県、福岡県、北海道在住 月</a:t>
            </a:r>
            <a:r>
              <a:rPr lang="en-US" altLang="ja-JP" sz="400" dirty="0">
                <a:latin typeface="+mj-ea"/>
                <a:ea typeface="Yu Mincho Regular"/>
                <a:cs typeface="Yu Mincho" charset="-128"/>
              </a:rPr>
              <a:t>1</a:t>
            </a:r>
            <a:r>
              <a:rPr lang="ja-JP" altLang="en-US" sz="400" dirty="0">
                <a:latin typeface="+mj-ea"/>
                <a:ea typeface="Yu Mincho Regular"/>
                <a:cs typeface="Yu Mincho" charset="-128"/>
              </a:rPr>
              <a:t>回以上 対象エリアでタクシーを利用する</a:t>
            </a:r>
            <a:r>
              <a:rPr lang="en-US" altLang="ja-JP" sz="400" dirty="0">
                <a:latin typeface="+mj-ea"/>
                <a:ea typeface="Yu Mincho Regular"/>
                <a:cs typeface="Yu Mincho" charset="-128"/>
              </a:rPr>
              <a:t>20</a:t>
            </a:r>
            <a:r>
              <a:rPr lang="ja-JP" altLang="en-US" sz="400" dirty="0">
                <a:latin typeface="+mj-ea"/>
                <a:ea typeface="Yu Mincho Regular"/>
                <a:cs typeface="Yu Mincho" charset="-128"/>
              </a:rPr>
              <a:t>歳以上の男女：</a:t>
            </a:r>
            <a:r>
              <a:rPr lang="en-US" altLang="ja-JP" sz="400" dirty="0">
                <a:latin typeface="+mj-ea"/>
                <a:ea typeface="Yu Mincho Regular"/>
                <a:cs typeface="Yu Mincho" charset="-128"/>
              </a:rPr>
              <a:t>2,790</a:t>
            </a:r>
            <a:r>
              <a:rPr lang="ja-JP" altLang="en-US" sz="400" dirty="0">
                <a:latin typeface="+mj-ea"/>
                <a:ea typeface="Yu Mincho Regular"/>
                <a:cs typeface="Yu Mincho" charset="-128"/>
              </a:rPr>
              <a:t>人、期間</a:t>
            </a:r>
            <a:r>
              <a:rPr lang="en-US" altLang="ja-JP" sz="400" dirty="0">
                <a:latin typeface="+mj-ea"/>
                <a:ea typeface="Yu Mincho Regular"/>
                <a:cs typeface="Yu Mincho" charset="-128"/>
              </a:rPr>
              <a:t>: 2018</a:t>
            </a:r>
            <a:r>
              <a:rPr lang="ja-JP" altLang="en-US" sz="400" dirty="0">
                <a:latin typeface="+mj-ea"/>
                <a:ea typeface="Yu Mincho Regular"/>
                <a:cs typeface="Yu Mincho" charset="-128"/>
              </a:rPr>
              <a:t>年</a:t>
            </a:r>
            <a:r>
              <a:rPr lang="en-US" altLang="ja-JP" sz="400" dirty="0">
                <a:latin typeface="+mj-ea"/>
                <a:ea typeface="Yu Mincho Regular"/>
                <a:cs typeface="Yu Mincho" charset="-128"/>
              </a:rPr>
              <a:t>9</a:t>
            </a:r>
            <a:r>
              <a:rPr lang="ja-JP" altLang="en-US" sz="400" dirty="0">
                <a:latin typeface="+mj-ea"/>
                <a:ea typeface="Yu Mincho Regular"/>
                <a:cs typeface="Yu Mincho" charset="-128"/>
              </a:rPr>
              <a:t>月</a:t>
            </a:r>
            <a:r>
              <a:rPr lang="en-US" altLang="ja-JP" sz="400" dirty="0">
                <a:latin typeface="+mj-ea"/>
                <a:ea typeface="Yu Mincho Regular"/>
                <a:cs typeface="Yu Mincho" charset="-128"/>
              </a:rPr>
              <a:t>7</a:t>
            </a:r>
            <a:r>
              <a:rPr lang="ja-JP" altLang="en-US" sz="400" dirty="0">
                <a:latin typeface="+mj-ea"/>
                <a:ea typeface="Yu Mincho Regular"/>
                <a:cs typeface="Yu Mincho" charset="-128"/>
              </a:rPr>
              <a:t>日</a:t>
            </a:r>
            <a:r>
              <a:rPr lang="en-US" altLang="ja-JP" sz="400" dirty="0">
                <a:latin typeface="+mj-ea"/>
                <a:ea typeface="Yu Mincho Regular"/>
                <a:cs typeface="Yu Mincho" charset="-128"/>
              </a:rPr>
              <a:t>〜10</a:t>
            </a:r>
            <a:r>
              <a:rPr lang="ja-JP" altLang="en-US" sz="400" dirty="0">
                <a:latin typeface="+mj-ea"/>
                <a:ea typeface="Yu Mincho Regular"/>
                <a:cs typeface="Yu Mincho" charset="-128"/>
              </a:rPr>
              <a:t>日。 手法</a:t>
            </a:r>
            <a:r>
              <a:rPr lang="en-US" altLang="ja-JP" sz="400" dirty="0">
                <a:latin typeface="+mj-ea"/>
                <a:ea typeface="Yu Mincho Regular"/>
                <a:cs typeface="Yu Mincho" charset="-128"/>
              </a:rPr>
              <a:t>: </a:t>
            </a:r>
            <a:r>
              <a:rPr lang="ja-JP" altLang="en-US" sz="400" dirty="0">
                <a:latin typeface="+mj-ea"/>
                <a:ea typeface="Yu Mincho Regular"/>
                <a:cs typeface="Yu Mincho" charset="-128"/>
              </a:rPr>
              <a:t>インターネット調査。</a:t>
            </a:r>
            <a:endParaRPr lang="en-US" altLang="ja-JP" sz="400" dirty="0">
              <a:latin typeface="+mj-ea"/>
              <a:ea typeface="Yu Mincho Regular"/>
              <a:cs typeface="Yu Mincho" charset="-128"/>
            </a:endParaRPr>
          </a:p>
        </p:txBody>
      </p:sp>
      <p:sp>
        <p:nvSpPr>
          <p:cNvPr id="47" name="テキスト ボックス 46">
            <a:extLst>
              <a:ext uri="{FF2B5EF4-FFF2-40B4-BE49-F238E27FC236}">
                <a16:creationId xmlns:a16="http://schemas.microsoft.com/office/drawing/2014/main" id="{B621B178-1932-4BA6-80BD-C985E66FA7CC}"/>
              </a:ext>
            </a:extLst>
          </p:cNvPr>
          <p:cNvSpPr txBox="1"/>
          <p:nvPr/>
        </p:nvSpPr>
        <p:spPr>
          <a:xfrm>
            <a:off x="406840" y="3833328"/>
            <a:ext cx="8525655" cy="246221"/>
          </a:xfrm>
          <a:prstGeom prst="rect">
            <a:avLst/>
          </a:prstGeom>
          <a:noFill/>
        </p:spPr>
        <p:txBody>
          <a:bodyPr wrap="square" rtlCol="0">
            <a:spAutoFit/>
          </a:bodyPr>
          <a:lstStyle/>
          <a:p>
            <a:r>
              <a:rPr lang="ja-JP" altLang="en-US" sz="1000" dirty="0">
                <a:ea typeface="Yu Mincho" charset="-128"/>
                <a:cs typeface="Yu Mincho" charset="-128"/>
              </a:rPr>
              <a:t>男性比率が高いイメージもありますが、実際は半数近くが女性ユーザーです。</a:t>
            </a:r>
          </a:p>
        </p:txBody>
      </p:sp>
      <p:pic>
        <p:nvPicPr>
          <p:cNvPr id="5" name="図 4">
            <a:extLst>
              <a:ext uri="{FF2B5EF4-FFF2-40B4-BE49-F238E27FC236}">
                <a16:creationId xmlns:a16="http://schemas.microsoft.com/office/drawing/2014/main" id="{0265396D-D566-4092-8F11-345FB7D5A35D}"/>
              </a:ext>
            </a:extLst>
          </p:cNvPr>
          <p:cNvPicPr>
            <a:picLocks noChangeAspect="1"/>
          </p:cNvPicPr>
          <p:nvPr/>
        </p:nvPicPr>
        <p:blipFill>
          <a:blip r:embed="rId4"/>
          <a:stretch>
            <a:fillRect/>
          </a:stretch>
        </p:blipFill>
        <p:spPr>
          <a:xfrm>
            <a:off x="710421" y="2139566"/>
            <a:ext cx="8218120" cy="1585097"/>
          </a:xfrm>
          <a:prstGeom prst="rect">
            <a:avLst/>
          </a:prstGeom>
          <a:solidFill>
            <a:schemeClr val="bg1"/>
          </a:solidFill>
        </p:spPr>
      </p:pic>
      <p:pic>
        <p:nvPicPr>
          <p:cNvPr id="6" name="図 5">
            <a:extLst>
              <a:ext uri="{FF2B5EF4-FFF2-40B4-BE49-F238E27FC236}">
                <a16:creationId xmlns:a16="http://schemas.microsoft.com/office/drawing/2014/main" id="{8B8B830F-A264-45CF-994D-2B0EDCC65162}"/>
              </a:ext>
            </a:extLst>
          </p:cNvPr>
          <p:cNvPicPr>
            <a:picLocks noChangeAspect="1"/>
          </p:cNvPicPr>
          <p:nvPr/>
        </p:nvPicPr>
        <p:blipFill>
          <a:blip r:embed="rId5"/>
          <a:stretch>
            <a:fillRect/>
          </a:stretch>
        </p:blipFill>
        <p:spPr>
          <a:xfrm>
            <a:off x="710421" y="4250962"/>
            <a:ext cx="8352244" cy="1591194"/>
          </a:xfrm>
          <a:prstGeom prst="rect">
            <a:avLst/>
          </a:prstGeom>
        </p:spPr>
      </p:pic>
    </p:spTree>
    <p:extLst>
      <p:ext uri="{BB962C8B-B14F-4D97-AF65-F5344CB8AC3E}">
        <p14:creationId xmlns:p14="http://schemas.microsoft.com/office/powerpoint/2010/main" val="583308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正方形/長方形 56"/>
          <p:cNvSpPr/>
          <p:nvPr/>
        </p:nvSpPr>
        <p:spPr>
          <a:xfrm>
            <a:off x="0" y="1"/>
            <a:ext cx="9144000" cy="177164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8" name="図 57"/>
          <p:cNvPicPr>
            <a:picLocks noChangeAspect="1"/>
          </p:cNvPicPr>
          <p:nvPr/>
        </p:nvPicPr>
        <p:blipFill>
          <a:blip r:embed="rId3"/>
          <a:stretch>
            <a:fillRect/>
          </a:stretch>
        </p:blipFill>
        <p:spPr>
          <a:xfrm>
            <a:off x="311089" y="44556"/>
            <a:ext cx="1392772" cy="365159"/>
          </a:xfrm>
          <a:prstGeom prst="rect">
            <a:avLst/>
          </a:prstGeom>
        </p:spPr>
      </p:pic>
      <p:sp>
        <p:nvSpPr>
          <p:cNvPr id="60" name="タイトル 1"/>
          <p:cNvSpPr txBox="1">
            <a:spLocks/>
          </p:cNvSpPr>
          <p:nvPr/>
        </p:nvSpPr>
        <p:spPr>
          <a:xfrm>
            <a:off x="241540" y="347092"/>
            <a:ext cx="8652294" cy="706600"/>
          </a:xfrm>
          <a:prstGeom prst="rect">
            <a:avLst/>
          </a:prstGeom>
        </p:spPr>
        <p:txBody>
          <a:bodyPr>
            <a:normAutofit/>
          </a:bodyPr>
          <a:lstStyle>
            <a:lvl1pPr algn="l" defTabSz="914400" rtl="0" eaLnBrk="1" latinLnBrk="0" hangingPunct="1">
              <a:lnSpc>
                <a:spcPct val="90000"/>
              </a:lnSpc>
              <a:spcBef>
                <a:spcPct val="0"/>
              </a:spcBef>
              <a:buNone/>
              <a:defRPr kumimoji="1" sz="3600" kern="1200">
                <a:solidFill>
                  <a:schemeClr val="tx1"/>
                </a:solidFill>
                <a:latin typeface="+mj-lt"/>
                <a:ea typeface="+mj-ea"/>
                <a:cs typeface="Yu Mincho" charset="-128"/>
              </a:defRPr>
            </a:lvl1pPr>
          </a:lstStyle>
          <a:p>
            <a:pPr algn="ctr"/>
            <a:r>
              <a:rPr lang="ja-JP" altLang="en-US" dirty="0">
                <a:solidFill>
                  <a:srgbClr val="FFFFFF"/>
                </a:solidFill>
              </a:rPr>
              <a:t>特徴的な属性と、その価値観。</a:t>
            </a:r>
          </a:p>
        </p:txBody>
      </p:sp>
      <p:sp>
        <p:nvSpPr>
          <p:cNvPr id="55" name="スライド番号プレースホルダー 10">
            <a:extLst>
              <a:ext uri="{FF2B5EF4-FFF2-40B4-BE49-F238E27FC236}">
                <a16:creationId xmlns:a16="http://schemas.microsoft.com/office/drawing/2014/main" id="{018B57EC-5532-4A65-AA9E-6DD5DE102ADE}"/>
              </a:ext>
            </a:extLst>
          </p:cNvPr>
          <p:cNvSpPr>
            <a:spLocks noGrp="1"/>
          </p:cNvSpPr>
          <p:nvPr>
            <p:ph type="sldNum" sz="quarter" idx="12"/>
          </p:nvPr>
        </p:nvSpPr>
        <p:spPr>
          <a:xfrm>
            <a:off x="6457950" y="6356351"/>
            <a:ext cx="1898650" cy="365125"/>
          </a:xfrm>
        </p:spPr>
        <p:txBody>
          <a:bodyPr/>
          <a:lstStyle/>
          <a:p>
            <a:fld id="{806C013B-363C-A74E-9DE8-5ED61C0AA20F}" type="slidenum">
              <a:rPr kumimoji="1" lang="ja-JP" altLang="en-US" smtClean="0">
                <a:latin typeface="+mn-ea"/>
                <a:ea typeface="+mn-ea"/>
              </a:rPr>
              <a:t>12</a:t>
            </a:fld>
            <a:endParaRPr kumimoji="1" lang="ja-JP" altLang="en-US" dirty="0">
              <a:latin typeface="+mn-ea"/>
              <a:ea typeface="+mn-ea"/>
            </a:endParaRPr>
          </a:p>
        </p:txBody>
      </p:sp>
      <p:sp>
        <p:nvSpPr>
          <p:cNvPr id="59" name="テキスト ボックス 58">
            <a:extLst>
              <a:ext uri="{FF2B5EF4-FFF2-40B4-BE49-F238E27FC236}">
                <a16:creationId xmlns:a16="http://schemas.microsoft.com/office/drawing/2014/main" id="{C2B303E4-8B7D-49AB-AB31-1AC38D2E5B84}"/>
              </a:ext>
            </a:extLst>
          </p:cNvPr>
          <p:cNvSpPr txBox="1"/>
          <p:nvPr/>
        </p:nvSpPr>
        <p:spPr>
          <a:xfrm>
            <a:off x="526211" y="1139765"/>
            <a:ext cx="8101470" cy="523220"/>
          </a:xfrm>
          <a:prstGeom prst="rect">
            <a:avLst/>
          </a:prstGeom>
          <a:noFill/>
        </p:spPr>
        <p:txBody>
          <a:bodyPr wrap="square" rtlCol="0">
            <a:spAutoFit/>
          </a:bodyPr>
          <a:lstStyle/>
          <a:p>
            <a:pPr algn="ctr"/>
            <a:r>
              <a:rPr lang="ja-JP" altLang="en-US" sz="1400" dirty="0">
                <a:solidFill>
                  <a:srgbClr val="FFFFFF"/>
                </a:solidFill>
                <a:latin typeface="+mn-ea"/>
                <a:cs typeface="Yu Mincho" charset="-128"/>
              </a:rPr>
              <a:t>全国主要都市のタクシー利用者には、</a:t>
            </a:r>
            <a:endParaRPr lang="en-US" altLang="ja-JP" sz="1400" dirty="0">
              <a:solidFill>
                <a:srgbClr val="FFFFFF"/>
              </a:solidFill>
              <a:latin typeface="+mn-ea"/>
              <a:cs typeface="Yu Mincho" charset="-128"/>
            </a:endParaRPr>
          </a:p>
          <a:p>
            <a:pPr algn="ctr"/>
            <a:r>
              <a:rPr lang="ja-JP" altLang="en-US" sz="1400" dirty="0">
                <a:solidFill>
                  <a:srgbClr val="FFFFFF"/>
                </a:solidFill>
                <a:latin typeface="+mn-ea"/>
                <a:cs typeface="Yu Mincho" charset="-128"/>
              </a:rPr>
              <a:t>その属性・価値観・特徴に際立った特徴があります。</a:t>
            </a:r>
            <a:endParaRPr lang="en-US" altLang="ja-JP" sz="1400" dirty="0">
              <a:solidFill>
                <a:srgbClr val="FFFFFF"/>
              </a:solidFill>
              <a:latin typeface="+mn-ea"/>
              <a:cs typeface="Yu Mincho" charset="-128"/>
            </a:endParaRPr>
          </a:p>
        </p:txBody>
      </p:sp>
      <p:sp>
        <p:nvSpPr>
          <p:cNvPr id="17" name="テキスト ボックス 16">
            <a:extLst>
              <a:ext uri="{FF2B5EF4-FFF2-40B4-BE49-F238E27FC236}">
                <a16:creationId xmlns:a16="http://schemas.microsoft.com/office/drawing/2014/main" id="{260E0BCE-321A-4310-B691-72B25875C95F}"/>
              </a:ext>
            </a:extLst>
          </p:cNvPr>
          <p:cNvSpPr txBox="1"/>
          <p:nvPr/>
        </p:nvSpPr>
        <p:spPr>
          <a:xfrm>
            <a:off x="728465" y="3754527"/>
            <a:ext cx="1635384" cy="253916"/>
          </a:xfrm>
          <a:prstGeom prst="rect">
            <a:avLst/>
          </a:prstGeom>
          <a:noFill/>
        </p:spPr>
        <p:txBody>
          <a:bodyPr wrap="none" rtlCol="0">
            <a:spAutoFit/>
          </a:bodyPr>
          <a:lstStyle/>
          <a:p>
            <a:r>
              <a:rPr kumimoji="1" lang="ja-JP" altLang="en-US" sz="1050" dirty="0"/>
              <a:t>課長以上の役職者 </a:t>
            </a:r>
            <a:r>
              <a:rPr kumimoji="1" lang="en-US" altLang="ja-JP" sz="1050" dirty="0"/>
              <a:t>4</a:t>
            </a:r>
            <a:r>
              <a:rPr kumimoji="1" lang="ja-JP" altLang="en-US" sz="1050" dirty="0"/>
              <a:t>割弱</a:t>
            </a:r>
          </a:p>
        </p:txBody>
      </p:sp>
      <p:sp>
        <p:nvSpPr>
          <p:cNvPr id="18" name="テキスト ボックス 17">
            <a:extLst>
              <a:ext uri="{FF2B5EF4-FFF2-40B4-BE49-F238E27FC236}">
                <a16:creationId xmlns:a16="http://schemas.microsoft.com/office/drawing/2014/main" id="{136E8268-486E-4F86-918D-3B3F38B38245}"/>
              </a:ext>
            </a:extLst>
          </p:cNvPr>
          <p:cNvSpPr txBox="1"/>
          <p:nvPr/>
        </p:nvSpPr>
        <p:spPr>
          <a:xfrm>
            <a:off x="1290150" y="3946326"/>
            <a:ext cx="522900" cy="307777"/>
          </a:xfrm>
          <a:prstGeom prst="rect">
            <a:avLst/>
          </a:prstGeom>
          <a:noFill/>
        </p:spPr>
        <p:txBody>
          <a:bodyPr wrap="none" rtlCol="0">
            <a:spAutoFit/>
          </a:bodyPr>
          <a:lstStyle/>
          <a:p>
            <a:r>
              <a:rPr lang="en-US" altLang="ja-JP" sz="1400" dirty="0"/>
              <a:t>1</a:t>
            </a:r>
            <a:r>
              <a:rPr kumimoji="1" lang="en-US" altLang="ja-JP" sz="1400" dirty="0"/>
              <a:t>.8X</a:t>
            </a:r>
            <a:endParaRPr kumimoji="1" lang="ja-JP" altLang="en-US" sz="1400" dirty="0"/>
          </a:p>
        </p:txBody>
      </p:sp>
      <p:sp>
        <p:nvSpPr>
          <p:cNvPr id="19" name="正方形/長方形 18">
            <a:extLst>
              <a:ext uri="{FF2B5EF4-FFF2-40B4-BE49-F238E27FC236}">
                <a16:creationId xmlns:a16="http://schemas.microsoft.com/office/drawing/2014/main" id="{DD168483-4E90-4C75-8494-E45121532143}"/>
              </a:ext>
            </a:extLst>
          </p:cNvPr>
          <p:cNvSpPr/>
          <p:nvPr/>
        </p:nvSpPr>
        <p:spPr>
          <a:xfrm>
            <a:off x="417208" y="6405688"/>
            <a:ext cx="6942254" cy="307777"/>
          </a:xfrm>
          <a:prstGeom prst="rect">
            <a:avLst/>
          </a:prstGeom>
        </p:spPr>
        <p:txBody>
          <a:bodyPr wrap="square">
            <a:spAutoFit/>
          </a:bodyPr>
          <a:lstStyle/>
          <a:p>
            <a:pPr marL="171450" indent="-171450">
              <a:buFont typeface=".LucidaGrandeUI" charset="0"/>
              <a:buChar char="※"/>
            </a:pPr>
            <a:r>
              <a:rPr lang="ja-JP" altLang="en-US" sz="600" dirty="0">
                <a:latin typeface="+mj-ea"/>
                <a:ea typeface="Yu Mincho Regular"/>
                <a:cs typeface="Yu Mincho" charset="-128"/>
              </a:rPr>
              <a:t>マクロミルアンケートによるタクシー利用者調査</a:t>
            </a:r>
            <a:r>
              <a:rPr lang="en-US" altLang="ja-JP" sz="600" dirty="0">
                <a:latin typeface="+mj-ea"/>
                <a:ea typeface="Yu Mincho Regular"/>
                <a:cs typeface="Yu Mincho" charset="-128"/>
              </a:rPr>
              <a:t>, n=2,790, 2018</a:t>
            </a:r>
            <a:r>
              <a:rPr lang="ja-JP" altLang="en-US" sz="600" dirty="0">
                <a:latin typeface="+mj-ea"/>
                <a:ea typeface="Yu Mincho Regular"/>
                <a:cs typeface="Yu Mincho" charset="-128"/>
              </a:rPr>
              <a:t>年</a:t>
            </a:r>
            <a:r>
              <a:rPr lang="en-US" altLang="ja-JP" sz="600" dirty="0">
                <a:latin typeface="+mj-ea"/>
                <a:ea typeface="Yu Mincho Regular"/>
                <a:cs typeface="Yu Mincho" charset="-128"/>
              </a:rPr>
              <a:t>9</a:t>
            </a:r>
            <a:r>
              <a:rPr lang="ja-JP" altLang="en-US" sz="600" dirty="0">
                <a:latin typeface="+mj-ea"/>
                <a:ea typeface="Yu Mincho Regular"/>
                <a:cs typeface="Yu Mincho" charset="-128"/>
              </a:rPr>
              <a:t>月</a:t>
            </a:r>
            <a:br>
              <a:rPr lang="en-US" altLang="ja-JP" sz="600" dirty="0">
                <a:latin typeface="+mj-ea"/>
                <a:ea typeface="Yu Mincho Regular"/>
                <a:cs typeface="Yu Mincho" charset="-128"/>
              </a:rPr>
            </a:br>
            <a:r>
              <a:rPr lang="ja-JP" altLang="en-US" sz="400" dirty="0">
                <a:latin typeface="+mj-ea"/>
                <a:ea typeface="Yu Mincho Regular"/>
                <a:cs typeface="Yu Mincho" charset="-128"/>
              </a:rPr>
              <a:t>株式会社</a:t>
            </a:r>
            <a:r>
              <a:rPr lang="en-US" altLang="ja-JP" sz="400" dirty="0">
                <a:latin typeface="+mj-ea"/>
                <a:ea typeface="Yu Mincho Regular"/>
                <a:cs typeface="Yu Mincho" charset="-128"/>
              </a:rPr>
              <a:t>IRIS</a:t>
            </a:r>
            <a:r>
              <a:rPr lang="ja-JP" altLang="en-US" sz="400" dirty="0">
                <a:latin typeface="+mj-ea"/>
                <a:ea typeface="Yu Mincho Regular"/>
                <a:cs typeface="Yu Mincho" charset="-128"/>
              </a:rPr>
              <a:t>調べ（調査委託先：マクロミル）</a:t>
            </a:r>
            <a:br>
              <a:rPr lang="en-US" altLang="ja-JP" sz="400" dirty="0">
                <a:latin typeface="+mj-ea"/>
                <a:ea typeface="Yu Mincho Regular"/>
                <a:cs typeface="Yu Mincho" charset="-128"/>
              </a:rPr>
            </a:br>
            <a:r>
              <a:rPr lang="ja-JP" altLang="en-US" sz="400" dirty="0">
                <a:latin typeface="+mj-ea"/>
                <a:ea typeface="Yu Mincho Regular"/>
                <a:cs typeface="Yu Mincho" charset="-128"/>
              </a:rPr>
              <a:t>対象</a:t>
            </a:r>
            <a:r>
              <a:rPr lang="en-US" altLang="ja-JP" sz="400" dirty="0">
                <a:latin typeface="+mj-ea"/>
                <a:ea typeface="Yu Mincho Regular"/>
                <a:cs typeface="Yu Mincho" charset="-128"/>
              </a:rPr>
              <a:t>: </a:t>
            </a:r>
            <a:r>
              <a:rPr lang="ja-JP" altLang="en-US" sz="400" dirty="0">
                <a:latin typeface="+mj-ea"/>
                <a:ea typeface="Yu Mincho Regular"/>
                <a:cs typeface="Yu Mincho" charset="-128"/>
              </a:rPr>
              <a:t>東京都、神奈川県、埼玉県、千葉県、愛知県、大阪府、京都府、兵庫県、福岡県、北海道在住 月</a:t>
            </a:r>
            <a:r>
              <a:rPr lang="en-US" altLang="ja-JP" sz="400" dirty="0">
                <a:latin typeface="+mj-ea"/>
                <a:ea typeface="Yu Mincho Regular"/>
                <a:cs typeface="Yu Mincho" charset="-128"/>
              </a:rPr>
              <a:t>1</a:t>
            </a:r>
            <a:r>
              <a:rPr lang="ja-JP" altLang="en-US" sz="400" dirty="0">
                <a:latin typeface="+mj-ea"/>
                <a:ea typeface="Yu Mincho Regular"/>
                <a:cs typeface="Yu Mincho" charset="-128"/>
              </a:rPr>
              <a:t>回以上 対象エリアでタクシーを利用する</a:t>
            </a:r>
            <a:r>
              <a:rPr lang="en-US" altLang="ja-JP" sz="400" dirty="0">
                <a:latin typeface="+mj-ea"/>
                <a:ea typeface="Yu Mincho Regular"/>
                <a:cs typeface="Yu Mincho" charset="-128"/>
              </a:rPr>
              <a:t>20</a:t>
            </a:r>
            <a:r>
              <a:rPr lang="ja-JP" altLang="en-US" sz="400" dirty="0">
                <a:latin typeface="+mj-ea"/>
                <a:ea typeface="Yu Mincho Regular"/>
                <a:cs typeface="Yu Mincho" charset="-128"/>
              </a:rPr>
              <a:t>歳以上の男女：</a:t>
            </a:r>
            <a:r>
              <a:rPr lang="en-US" altLang="ja-JP" sz="400" dirty="0">
                <a:latin typeface="+mj-ea"/>
                <a:ea typeface="Yu Mincho Regular"/>
                <a:cs typeface="Yu Mincho" charset="-128"/>
              </a:rPr>
              <a:t>2,790</a:t>
            </a:r>
            <a:r>
              <a:rPr lang="ja-JP" altLang="en-US" sz="400" dirty="0">
                <a:latin typeface="+mj-ea"/>
                <a:ea typeface="Yu Mincho Regular"/>
                <a:cs typeface="Yu Mincho" charset="-128"/>
              </a:rPr>
              <a:t>人、期間</a:t>
            </a:r>
            <a:r>
              <a:rPr lang="en-US" altLang="ja-JP" sz="400" dirty="0">
                <a:latin typeface="+mj-ea"/>
                <a:ea typeface="Yu Mincho Regular"/>
                <a:cs typeface="Yu Mincho" charset="-128"/>
              </a:rPr>
              <a:t>: 2018</a:t>
            </a:r>
            <a:r>
              <a:rPr lang="ja-JP" altLang="en-US" sz="400" dirty="0">
                <a:latin typeface="+mj-ea"/>
                <a:ea typeface="Yu Mincho Regular"/>
                <a:cs typeface="Yu Mincho" charset="-128"/>
              </a:rPr>
              <a:t>年</a:t>
            </a:r>
            <a:r>
              <a:rPr lang="en-US" altLang="ja-JP" sz="400" dirty="0">
                <a:latin typeface="+mj-ea"/>
                <a:ea typeface="Yu Mincho Regular"/>
                <a:cs typeface="Yu Mincho" charset="-128"/>
              </a:rPr>
              <a:t>9</a:t>
            </a:r>
            <a:r>
              <a:rPr lang="ja-JP" altLang="en-US" sz="400" dirty="0">
                <a:latin typeface="+mj-ea"/>
                <a:ea typeface="Yu Mincho Regular"/>
                <a:cs typeface="Yu Mincho" charset="-128"/>
              </a:rPr>
              <a:t>月</a:t>
            </a:r>
            <a:r>
              <a:rPr lang="en-US" altLang="ja-JP" sz="400" dirty="0">
                <a:latin typeface="+mj-ea"/>
                <a:ea typeface="Yu Mincho Regular"/>
                <a:cs typeface="Yu Mincho" charset="-128"/>
              </a:rPr>
              <a:t>7</a:t>
            </a:r>
            <a:r>
              <a:rPr lang="ja-JP" altLang="en-US" sz="400" dirty="0">
                <a:latin typeface="+mj-ea"/>
                <a:ea typeface="Yu Mincho Regular"/>
                <a:cs typeface="Yu Mincho" charset="-128"/>
              </a:rPr>
              <a:t>日</a:t>
            </a:r>
            <a:r>
              <a:rPr lang="en-US" altLang="ja-JP" sz="400" dirty="0">
                <a:latin typeface="+mj-ea"/>
                <a:ea typeface="Yu Mincho Regular"/>
                <a:cs typeface="Yu Mincho" charset="-128"/>
              </a:rPr>
              <a:t>〜10</a:t>
            </a:r>
            <a:r>
              <a:rPr lang="ja-JP" altLang="en-US" sz="400" dirty="0">
                <a:latin typeface="+mj-ea"/>
                <a:ea typeface="Yu Mincho Regular"/>
                <a:cs typeface="Yu Mincho" charset="-128"/>
              </a:rPr>
              <a:t>日。 手法</a:t>
            </a:r>
            <a:r>
              <a:rPr lang="en-US" altLang="ja-JP" sz="400" dirty="0">
                <a:latin typeface="+mj-ea"/>
                <a:ea typeface="Yu Mincho Regular"/>
                <a:cs typeface="Yu Mincho" charset="-128"/>
              </a:rPr>
              <a:t>: </a:t>
            </a:r>
            <a:r>
              <a:rPr lang="ja-JP" altLang="en-US" sz="400" dirty="0">
                <a:latin typeface="+mj-ea"/>
                <a:ea typeface="Yu Mincho Regular"/>
                <a:cs typeface="Yu Mincho" charset="-128"/>
              </a:rPr>
              <a:t>インターネット調査。</a:t>
            </a:r>
            <a:endParaRPr lang="en-US" altLang="ja-JP" sz="400" dirty="0">
              <a:latin typeface="+mj-ea"/>
              <a:ea typeface="Yu Mincho Regular"/>
              <a:cs typeface="Yu Mincho" charset="-128"/>
            </a:endParaRPr>
          </a:p>
        </p:txBody>
      </p:sp>
      <p:sp>
        <p:nvSpPr>
          <p:cNvPr id="29" name="テキスト ボックス 28">
            <a:extLst>
              <a:ext uri="{FF2B5EF4-FFF2-40B4-BE49-F238E27FC236}">
                <a16:creationId xmlns:a16="http://schemas.microsoft.com/office/drawing/2014/main" id="{8A86E57D-2F00-4702-84FA-84E006CF91E2}"/>
              </a:ext>
            </a:extLst>
          </p:cNvPr>
          <p:cNvSpPr txBox="1"/>
          <p:nvPr/>
        </p:nvSpPr>
        <p:spPr>
          <a:xfrm>
            <a:off x="3578916" y="3754527"/>
            <a:ext cx="1996059" cy="253916"/>
          </a:xfrm>
          <a:prstGeom prst="rect">
            <a:avLst/>
          </a:prstGeom>
          <a:noFill/>
        </p:spPr>
        <p:txBody>
          <a:bodyPr wrap="none" rtlCol="0">
            <a:spAutoFit/>
          </a:bodyPr>
          <a:lstStyle/>
          <a:p>
            <a:r>
              <a:rPr kumimoji="1" lang="ja-JP" altLang="en-US" sz="1050" dirty="0"/>
              <a:t>個人年収</a:t>
            </a:r>
            <a:r>
              <a:rPr lang="en-US" altLang="ja-JP" sz="1050" dirty="0"/>
              <a:t>1,000</a:t>
            </a:r>
            <a:r>
              <a:rPr lang="ja-JP" altLang="en-US" sz="1050" dirty="0"/>
              <a:t>万円以上が</a:t>
            </a:r>
            <a:r>
              <a:rPr lang="en-US" altLang="ja-JP" sz="1050" dirty="0"/>
              <a:t>22%</a:t>
            </a:r>
            <a:endParaRPr kumimoji="1" lang="ja-JP" altLang="en-US" sz="1050" dirty="0"/>
          </a:p>
        </p:txBody>
      </p:sp>
      <p:sp>
        <p:nvSpPr>
          <p:cNvPr id="30" name="テキスト ボックス 29">
            <a:extLst>
              <a:ext uri="{FF2B5EF4-FFF2-40B4-BE49-F238E27FC236}">
                <a16:creationId xmlns:a16="http://schemas.microsoft.com/office/drawing/2014/main" id="{743E3D81-F3B6-497C-B423-C06260071682}"/>
              </a:ext>
            </a:extLst>
          </p:cNvPr>
          <p:cNvSpPr txBox="1"/>
          <p:nvPr/>
        </p:nvSpPr>
        <p:spPr>
          <a:xfrm>
            <a:off x="4293131" y="3940076"/>
            <a:ext cx="522900" cy="307777"/>
          </a:xfrm>
          <a:prstGeom prst="rect">
            <a:avLst/>
          </a:prstGeom>
          <a:noFill/>
        </p:spPr>
        <p:txBody>
          <a:bodyPr wrap="none" rtlCol="0">
            <a:spAutoFit/>
          </a:bodyPr>
          <a:lstStyle/>
          <a:p>
            <a:r>
              <a:rPr lang="en-US" altLang="ja-JP" sz="1400" dirty="0"/>
              <a:t>3</a:t>
            </a:r>
            <a:r>
              <a:rPr kumimoji="1" lang="en-US" altLang="ja-JP" sz="1400" dirty="0"/>
              <a:t>.1X</a:t>
            </a:r>
            <a:endParaRPr kumimoji="1" lang="ja-JP" altLang="en-US" sz="1400" dirty="0"/>
          </a:p>
        </p:txBody>
      </p:sp>
      <p:sp>
        <p:nvSpPr>
          <p:cNvPr id="33" name="テキスト ボックス 32">
            <a:extLst>
              <a:ext uri="{FF2B5EF4-FFF2-40B4-BE49-F238E27FC236}">
                <a16:creationId xmlns:a16="http://schemas.microsoft.com/office/drawing/2014/main" id="{D799C2FF-662D-47FA-A192-FC22D4A2418A}"/>
              </a:ext>
            </a:extLst>
          </p:cNvPr>
          <p:cNvSpPr txBox="1"/>
          <p:nvPr/>
        </p:nvSpPr>
        <p:spPr>
          <a:xfrm>
            <a:off x="6206082" y="3751302"/>
            <a:ext cx="1996059" cy="253916"/>
          </a:xfrm>
          <a:prstGeom prst="rect">
            <a:avLst/>
          </a:prstGeom>
          <a:noFill/>
        </p:spPr>
        <p:txBody>
          <a:bodyPr wrap="none" rtlCol="0">
            <a:spAutoFit/>
          </a:bodyPr>
          <a:lstStyle/>
          <a:p>
            <a:r>
              <a:rPr lang="ja-JP" altLang="en-US" sz="1050" dirty="0"/>
              <a:t>金融資産</a:t>
            </a:r>
            <a:r>
              <a:rPr lang="en-US" altLang="ja-JP" sz="1050" dirty="0"/>
              <a:t>3,000</a:t>
            </a:r>
            <a:r>
              <a:rPr lang="ja-JP" altLang="en-US" sz="1050" dirty="0"/>
              <a:t>万円以上が</a:t>
            </a:r>
            <a:r>
              <a:rPr lang="en-US" altLang="ja-JP" sz="1050" dirty="0"/>
              <a:t>21%</a:t>
            </a:r>
            <a:endParaRPr kumimoji="1" lang="ja-JP" altLang="en-US" sz="1050" dirty="0"/>
          </a:p>
        </p:txBody>
      </p:sp>
      <p:sp>
        <p:nvSpPr>
          <p:cNvPr id="34" name="テキスト ボックス 33">
            <a:extLst>
              <a:ext uri="{FF2B5EF4-FFF2-40B4-BE49-F238E27FC236}">
                <a16:creationId xmlns:a16="http://schemas.microsoft.com/office/drawing/2014/main" id="{DCC5FA05-1D94-495C-B226-A033550F6744}"/>
              </a:ext>
            </a:extLst>
          </p:cNvPr>
          <p:cNvSpPr txBox="1"/>
          <p:nvPr/>
        </p:nvSpPr>
        <p:spPr>
          <a:xfrm>
            <a:off x="6922303" y="3946326"/>
            <a:ext cx="522900" cy="307777"/>
          </a:xfrm>
          <a:prstGeom prst="rect">
            <a:avLst/>
          </a:prstGeom>
          <a:noFill/>
        </p:spPr>
        <p:txBody>
          <a:bodyPr wrap="none" rtlCol="0">
            <a:spAutoFit/>
          </a:bodyPr>
          <a:lstStyle/>
          <a:p>
            <a:r>
              <a:rPr lang="en-US" altLang="ja-JP" sz="1400" dirty="0"/>
              <a:t>2</a:t>
            </a:r>
            <a:r>
              <a:rPr kumimoji="1" lang="en-US" altLang="ja-JP" sz="1400" dirty="0"/>
              <a:t>.3X</a:t>
            </a:r>
            <a:endParaRPr kumimoji="1" lang="ja-JP" altLang="en-US" sz="1400" dirty="0"/>
          </a:p>
        </p:txBody>
      </p:sp>
      <p:sp>
        <p:nvSpPr>
          <p:cNvPr id="37" name="テキスト ボックス 36">
            <a:extLst>
              <a:ext uri="{FF2B5EF4-FFF2-40B4-BE49-F238E27FC236}">
                <a16:creationId xmlns:a16="http://schemas.microsoft.com/office/drawing/2014/main" id="{562207DF-2C00-40FB-93E3-51FEBAB330B3}"/>
              </a:ext>
            </a:extLst>
          </p:cNvPr>
          <p:cNvSpPr txBox="1"/>
          <p:nvPr/>
        </p:nvSpPr>
        <p:spPr>
          <a:xfrm>
            <a:off x="241539" y="5816502"/>
            <a:ext cx="2671967" cy="253916"/>
          </a:xfrm>
          <a:prstGeom prst="rect">
            <a:avLst/>
          </a:prstGeom>
          <a:noFill/>
        </p:spPr>
        <p:txBody>
          <a:bodyPr wrap="square" rtlCol="0">
            <a:spAutoFit/>
          </a:bodyPr>
          <a:lstStyle/>
          <a:p>
            <a:pPr algn="ctr"/>
            <a:r>
              <a:rPr kumimoji="1" lang="en-US" altLang="ja-JP" sz="1050" dirty="0"/>
              <a:t>1</a:t>
            </a:r>
            <a:r>
              <a:rPr kumimoji="1" lang="ja-JP" altLang="en-US" sz="1050" dirty="0"/>
              <a:t>万円以上の基礎化粧品使用率（女性）</a:t>
            </a:r>
          </a:p>
        </p:txBody>
      </p:sp>
      <p:sp>
        <p:nvSpPr>
          <p:cNvPr id="41" name="テキスト ボックス 40">
            <a:extLst>
              <a:ext uri="{FF2B5EF4-FFF2-40B4-BE49-F238E27FC236}">
                <a16:creationId xmlns:a16="http://schemas.microsoft.com/office/drawing/2014/main" id="{898E0F60-6B78-44E9-956B-0B83A6D43AAD}"/>
              </a:ext>
            </a:extLst>
          </p:cNvPr>
          <p:cNvSpPr txBox="1"/>
          <p:nvPr/>
        </p:nvSpPr>
        <p:spPr>
          <a:xfrm>
            <a:off x="1249505" y="5999622"/>
            <a:ext cx="522900" cy="307777"/>
          </a:xfrm>
          <a:prstGeom prst="rect">
            <a:avLst/>
          </a:prstGeom>
          <a:noFill/>
        </p:spPr>
        <p:txBody>
          <a:bodyPr wrap="none" rtlCol="0">
            <a:spAutoFit/>
          </a:bodyPr>
          <a:lstStyle/>
          <a:p>
            <a:r>
              <a:rPr kumimoji="1" lang="en-US" altLang="ja-JP" sz="1400" dirty="0"/>
              <a:t>3.3X</a:t>
            </a:r>
            <a:endParaRPr kumimoji="1" lang="ja-JP" altLang="en-US" sz="1400" dirty="0"/>
          </a:p>
        </p:txBody>
      </p:sp>
      <p:sp>
        <p:nvSpPr>
          <p:cNvPr id="42" name="テキスト ボックス 41">
            <a:extLst>
              <a:ext uri="{FF2B5EF4-FFF2-40B4-BE49-F238E27FC236}">
                <a16:creationId xmlns:a16="http://schemas.microsoft.com/office/drawing/2014/main" id="{CFD5D701-9478-42C0-8341-B85ECF5562F5}"/>
              </a:ext>
            </a:extLst>
          </p:cNvPr>
          <p:cNvSpPr txBox="1"/>
          <p:nvPr/>
        </p:nvSpPr>
        <p:spPr>
          <a:xfrm>
            <a:off x="6168126" y="5779859"/>
            <a:ext cx="2339103" cy="253916"/>
          </a:xfrm>
          <a:prstGeom prst="rect">
            <a:avLst/>
          </a:prstGeom>
          <a:noFill/>
        </p:spPr>
        <p:txBody>
          <a:bodyPr wrap="none" rtlCol="0">
            <a:spAutoFit/>
          </a:bodyPr>
          <a:lstStyle/>
          <a:p>
            <a:pPr algn="ctr"/>
            <a:r>
              <a:rPr kumimoji="1" lang="ja-JP" altLang="en-US" sz="1050" dirty="0"/>
              <a:t>ソフトウェア導入の意思決定権あり</a:t>
            </a:r>
          </a:p>
        </p:txBody>
      </p:sp>
      <p:sp>
        <p:nvSpPr>
          <p:cNvPr id="46" name="テキスト ボックス 45">
            <a:extLst>
              <a:ext uri="{FF2B5EF4-FFF2-40B4-BE49-F238E27FC236}">
                <a16:creationId xmlns:a16="http://schemas.microsoft.com/office/drawing/2014/main" id="{9499463F-C36C-4577-8F8C-5DAE1BC2D7F8}"/>
              </a:ext>
            </a:extLst>
          </p:cNvPr>
          <p:cNvSpPr txBox="1"/>
          <p:nvPr/>
        </p:nvSpPr>
        <p:spPr>
          <a:xfrm>
            <a:off x="6990821" y="5928778"/>
            <a:ext cx="622286" cy="307777"/>
          </a:xfrm>
          <a:prstGeom prst="rect">
            <a:avLst/>
          </a:prstGeom>
          <a:noFill/>
        </p:spPr>
        <p:txBody>
          <a:bodyPr wrap="none" rtlCol="0">
            <a:spAutoFit/>
          </a:bodyPr>
          <a:lstStyle/>
          <a:p>
            <a:r>
              <a:rPr kumimoji="1" lang="en-US" altLang="ja-JP" sz="1400" dirty="0"/>
              <a:t>11.0X</a:t>
            </a:r>
            <a:endParaRPr kumimoji="1" lang="ja-JP" altLang="en-US" sz="1400" dirty="0"/>
          </a:p>
        </p:txBody>
      </p:sp>
      <p:sp>
        <p:nvSpPr>
          <p:cNvPr id="47" name="テキスト ボックス 46">
            <a:extLst>
              <a:ext uri="{FF2B5EF4-FFF2-40B4-BE49-F238E27FC236}">
                <a16:creationId xmlns:a16="http://schemas.microsoft.com/office/drawing/2014/main" id="{5C7FDC3F-368F-40BA-ABBC-041D22553704}"/>
              </a:ext>
            </a:extLst>
          </p:cNvPr>
          <p:cNvSpPr txBox="1"/>
          <p:nvPr/>
        </p:nvSpPr>
        <p:spPr>
          <a:xfrm>
            <a:off x="3647354" y="5796456"/>
            <a:ext cx="1531188" cy="253916"/>
          </a:xfrm>
          <a:prstGeom prst="rect">
            <a:avLst/>
          </a:prstGeom>
          <a:noFill/>
        </p:spPr>
        <p:txBody>
          <a:bodyPr wrap="none" rtlCol="0">
            <a:spAutoFit/>
          </a:bodyPr>
          <a:lstStyle/>
          <a:p>
            <a:pPr algn="ctr"/>
            <a:r>
              <a:rPr kumimoji="1" lang="ja-JP" altLang="en-US" sz="1050" dirty="0"/>
              <a:t>自動車の現在購入意向</a:t>
            </a:r>
          </a:p>
        </p:txBody>
      </p:sp>
      <p:sp>
        <p:nvSpPr>
          <p:cNvPr id="51" name="テキスト ボックス 50">
            <a:extLst>
              <a:ext uri="{FF2B5EF4-FFF2-40B4-BE49-F238E27FC236}">
                <a16:creationId xmlns:a16="http://schemas.microsoft.com/office/drawing/2014/main" id="{C08B0234-7A05-44DF-A351-415E05864580}"/>
              </a:ext>
            </a:extLst>
          </p:cNvPr>
          <p:cNvSpPr txBox="1"/>
          <p:nvPr/>
        </p:nvSpPr>
        <p:spPr>
          <a:xfrm>
            <a:off x="4195248" y="5979576"/>
            <a:ext cx="522900" cy="307777"/>
          </a:xfrm>
          <a:prstGeom prst="rect">
            <a:avLst/>
          </a:prstGeom>
          <a:noFill/>
        </p:spPr>
        <p:txBody>
          <a:bodyPr wrap="none" rtlCol="0">
            <a:spAutoFit/>
          </a:bodyPr>
          <a:lstStyle/>
          <a:p>
            <a:r>
              <a:rPr kumimoji="1" lang="en-US" altLang="ja-JP" sz="1400" dirty="0"/>
              <a:t>3.4X</a:t>
            </a:r>
            <a:endParaRPr kumimoji="1" lang="ja-JP" altLang="en-US" sz="1400" dirty="0"/>
          </a:p>
        </p:txBody>
      </p:sp>
      <p:pic>
        <p:nvPicPr>
          <p:cNvPr id="3" name="図 2">
            <a:extLst>
              <a:ext uri="{FF2B5EF4-FFF2-40B4-BE49-F238E27FC236}">
                <a16:creationId xmlns:a16="http://schemas.microsoft.com/office/drawing/2014/main" id="{D75D2E85-525A-480C-8255-653235F7599F}"/>
              </a:ext>
            </a:extLst>
          </p:cNvPr>
          <p:cNvPicPr>
            <a:picLocks noChangeAspect="1"/>
          </p:cNvPicPr>
          <p:nvPr/>
        </p:nvPicPr>
        <p:blipFill>
          <a:blip r:embed="rId4"/>
          <a:stretch>
            <a:fillRect/>
          </a:stretch>
        </p:blipFill>
        <p:spPr>
          <a:xfrm>
            <a:off x="1184941" y="4184409"/>
            <a:ext cx="6791533" cy="1639966"/>
          </a:xfrm>
          <a:prstGeom prst="rect">
            <a:avLst/>
          </a:prstGeom>
        </p:spPr>
      </p:pic>
      <p:pic>
        <p:nvPicPr>
          <p:cNvPr id="4" name="図 3">
            <a:extLst>
              <a:ext uri="{FF2B5EF4-FFF2-40B4-BE49-F238E27FC236}">
                <a16:creationId xmlns:a16="http://schemas.microsoft.com/office/drawing/2014/main" id="{576C3D1F-036B-426C-800E-00064F483921}"/>
              </a:ext>
            </a:extLst>
          </p:cNvPr>
          <p:cNvPicPr>
            <a:picLocks noChangeAspect="1"/>
          </p:cNvPicPr>
          <p:nvPr/>
        </p:nvPicPr>
        <p:blipFill>
          <a:blip r:embed="rId5"/>
          <a:stretch>
            <a:fillRect/>
          </a:stretch>
        </p:blipFill>
        <p:spPr>
          <a:xfrm>
            <a:off x="383685" y="1949334"/>
            <a:ext cx="8376630" cy="1792379"/>
          </a:xfrm>
          <a:prstGeom prst="rect">
            <a:avLst/>
          </a:prstGeom>
        </p:spPr>
      </p:pic>
    </p:spTree>
    <p:extLst>
      <p:ext uri="{BB962C8B-B14F-4D97-AF65-F5344CB8AC3E}">
        <p14:creationId xmlns:p14="http://schemas.microsoft.com/office/powerpoint/2010/main" val="1607810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1"/>
            <a:ext cx="9144000" cy="177164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29180" y="3747388"/>
            <a:ext cx="1906221" cy="897045"/>
          </a:xfrm>
          <a:prstGeom prst="rect">
            <a:avLst/>
          </a:prstGeom>
        </p:spPr>
      </p:pic>
      <p:pic>
        <p:nvPicPr>
          <p:cNvPr id="5" name="図 4"/>
          <p:cNvPicPr>
            <a:picLocks noChangeAspect="1"/>
          </p:cNvPicPr>
          <p:nvPr/>
        </p:nvPicPr>
        <p:blipFill rotWithShape="1">
          <a:blip r:embed="rId4" cstate="screen">
            <a:extLst>
              <a:ext uri="{28A0092B-C50C-407E-A947-70E740481C1C}">
                <a14:useLocalDpi xmlns:a14="http://schemas.microsoft.com/office/drawing/2010/main"/>
              </a:ext>
            </a:extLst>
          </a:blip>
          <a:srcRect l="25098" t="21816" r="14977" b="37544"/>
          <a:stretch/>
        </p:blipFill>
        <p:spPr>
          <a:xfrm>
            <a:off x="4010978" y="2063810"/>
            <a:ext cx="1142624" cy="547602"/>
          </a:xfrm>
          <a:prstGeom prst="rect">
            <a:avLst/>
          </a:prstGeom>
        </p:spPr>
      </p:pic>
      <p:sp>
        <p:nvSpPr>
          <p:cNvPr id="26" name="テキスト ボックス 25"/>
          <p:cNvSpPr txBox="1"/>
          <p:nvPr/>
        </p:nvSpPr>
        <p:spPr>
          <a:xfrm>
            <a:off x="552091" y="1139765"/>
            <a:ext cx="8075590" cy="307777"/>
          </a:xfrm>
          <a:prstGeom prst="rect">
            <a:avLst/>
          </a:prstGeom>
          <a:noFill/>
        </p:spPr>
        <p:txBody>
          <a:bodyPr wrap="square" rtlCol="0">
            <a:spAutoFit/>
          </a:bodyPr>
          <a:lstStyle/>
          <a:p>
            <a:pPr algn="ctr"/>
            <a:r>
              <a:rPr lang="ja-JP" altLang="en-US" sz="1400" dirty="0">
                <a:solidFill>
                  <a:srgbClr val="FFFFFF"/>
                </a:solidFill>
                <a:latin typeface="+mn-ea"/>
                <a:cs typeface="Yu Mincho" charset="-128"/>
              </a:rPr>
              <a:t>様々なブランド広告主様にご活用いただいております。</a:t>
            </a:r>
          </a:p>
        </p:txBody>
      </p:sp>
      <p:sp>
        <p:nvSpPr>
          <p:cNvPr id="28" name="タイトル 1"/>
          <p:cNvSpPr txBox="1">
            <a:spLocks/>
          </p:cNvSpPr>
          <p:nvPr/>
        </p:nvSpPr>
        <p:spPr>
          <a:xfrm>
            <a:off x="363562" y="347092"/>
            <a:ext cx="8432220" cy="706600"/>
          </a:xfrm>
          <a:prstGeom prst="rect">
            <a:avLst/>
          </a:prstGeom>
        </p:spPr>
        <p:txBody>
          <a:bodyPr>
            <a:normAutofit/>
          </a:bodyPr>
          <a:lstStyle>
            <a:lvl1pPr algn="l" defTabSz="914400" rtl="0" eaLnBrk="1" latinLnBrk="0" hangingPunct="1">
              <a:lnSpc>
                <a:spcPct val="90000"/>
              </a:lnSpc>
              <a:spcBef>
                <a:spcPct val="0"/>
              </a:spcBef>
              <a:buNone/>
              <a:defRPr kumimoji="1" sz="3600" kern="1200">
                <a:solidFill>
                  <a:schemeClr val="tx1"/>
                </a:solidFill>
                <a:latin typeface="+mj-lt"/>
                <a:ea typeface="+mj-ea"/>
                <a:cs typeface="Yu Mincho" charset="-128"/>
              </a:defRPr>
            </a:lvl1pPr>
          </a:lstStyle>
          <a:p>
            <a:pPr algn="ctr"/>
            <a:r>
              <a:rPr lang="ja-JP" altLang="en-US" dirty="0">
                <a:solidFill>
                  <a:srgbClr val="FFFFFF"/>
                </a:solidFill>
              </a:rPr>
              <a:t>掲載実績</a:t>
            </a:r>
          </a:p>
        </p:txBody>
      </p:sp>
      <p:pic>
        <p:nvPicPr>
          <p:cNvPr id="29" name="図 28"/>
          <p:cNvPicPr>
            <a:picLocks noChangeAspect="1"/>
          </p:cNvPicPr>
          <p:nvPr/>
        </p:nvPicPr>
        <p:blipFill>
          <a:blip r:embed="rId5"/>
          <a:stretch>
            <a:fillRect/>
          </a:stretch>
        </p:blipFill>
        <p:spPr>
          <a:xfrm>
            <a:off x="311089" y="44556"/>
            <a:ext cx="1392772" cy="365159"/>
          </a:xfrm>
          <a:prstGeom prst="rect">
            <a:avLst/>
          </a:prstGeom>
        </p:spPr>
      </p:pic>
      <p:pic>
        <p:nvPicPr>
          <p:cNvPr id="8" name="図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95593" y="2995959"/>
            <a:ext cx="2173394" cy="513464"/>
          </a:xfrm>
          <a:prstGeom prst="rect">
            <a:avLst/>
          </a:prstGeom>
        </p:spPr>
      </p:pic>
      <p:pic>
        <p:nvPicPr>
          <p:cNvPr id="10" name="図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24522" y="4871091"/>
            <a:ext cx="1462441" cy="655813"/>
          </a:xfrm>
          <a:prstGeom prst="rect">
            <a:avLst/>
          </a:prstGeom>
        </p:spPr>
      </p:pic>
      <p:pic>
        <p:nvPicPr>
          <p:cNvPr id="13" name="図 12"/>
          <p:cNvPicPr>
            <a:picLocks noChangeAspect="1"/>
          </p:cNvPicPr>
          <p:nvPr/>
        </p:nvPicPr>
        <p:blipFill rotWithShape="1">
          <a:blip r:embed="rId8" cstate="screen">
            <a:extLst>
              <a:ext uri="{28A0092B-C50C-407E-A947-70E740481C1C}">
                <a14:useLocalDpi xmlns:a14="http://schemas.microsoft.com/office/drawing/2010/main"/>
              </a:ext>
            </a:extLst>
          </a:blip>
          <a:srcRect l="16596" t="37189" r="17205" b="43939"/>
          <a:stretch/>
        </p:blipFill>
        <p:spPr>
          <a:xfrm>
            <a:off x="507989" y="2155287"/>
            <a:ext cx="2246752" cy="452833"/>
          </a:xfrm>
          <a:prstGeom prst="rect">
            <a:avLst/>
          </a:prstGeom>
        </p:spPr>
      </p:pic>
      <p:pic>
        <p:nvPicPr>
          <p:cNvPr id="15" name="図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78681" y="5597016"/>
            <a:ext cx="1807219" cy="1005266"/>
          </a:xfrm>
          <a:prstGeom prst="rect">
            <a:avLst/>
          </a:prstGeom>
        </p:spPr>
      </p:pic>
      <p:pic>
        <p:nvPicPr>
          <p:cNvPr id="7" name="図 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443072" y="6004699"/>
            <a:ext cx="2025341" cy="271437"/>
          </a:xfrm>
          <a:prstGeom prst="rect">
            <a:avLst/>
          </a:prstGeom>
        </p:spPr>
      </p:pic>
      <p:sp>
        <p:nvSpPr>
          <p:cNvPr id="18" name="スライド番号プレースホルダー 10">
            <a:extLst>
              <a:ext uri="{FF2B5EF4-FFF2-40B4-BE49-F238E27FC236}">
                <a16:creationId xmlns:a16="http://schemas.microsoft.com/office/drawing/2014/main" id="{236F65FD-C1D7-4861-895E-F6412A4FF2E2}"/>
              </a:ext>
            </a:extLst>
          </p:cNvPr>
          <p:cNvSpPr>
            <a:spLocks noGrp="1"/>
          </p:cNvSpPr>
          <p:nvPr>
            <p:ph type="sldNum" sz="quarter" idx="12"/>
          </p:nvPr>
        </p:nvSpPr>
        <p:spPr>
          <a:xfrm>
            <a:off x="6457950" y="6356351"/>
            <a:ext cx="1898650" cy="365125"/>
          </a:xfrm>
        </p:spPr>
        <p:txBody>
          <a:bodyPr/>
          <a:lstStyle/>
          <a:p>
            <a:fld id="{806C013B-363C-A74E-9DE8-5ED61C0AA20F}" type="slidenum">
              <a:rPr kumimoji="1" lang="ja-JP" altLang="en-US" smtClean="0">
                <a:latin typeface="+mn-ea"/>
                <a:ea typeface="+mn-ea"/>
              </a:rPr>
              <a:t>13</a:t>
            </a:fld>
            <a:endParaRPr kumimoji="1" lang="ja-JP" altLang="en-US" dirty="0">
              <a:latin typeface="+mn-ea"/>
              <a:ea typeface="+mn-ea"/>
            </a:endParaRPr>
          </a:p>
        </p:txBody>
      </p:sp>
      <p:pic>
        <p:nvPicPr>
          <p:cNvPr id="3" name="図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7981" y="4993532"/>
            <a:ext cx="1566769" cy="516285"/>
          </a:xfrm>
          <a:prstGeom prst="rect">
            <a:avLst/>
          </a:prstGeom>
        </p:spPr>
      </p:pic>
      <p:pic>
        <p:nvPicPr>
          <p:cNvPr id="16" name="図 15">
            <a:extLst>
              <a:ext uri="{FF2B5EF4-FFF2-40B4-BE49-F238E27FC236}">
                <a16:creationId xmlns:a16="http://schemas.microsoft.com/office/drawing/2014/main" id="{D437B658-CB99-493D-8229-47B98A5BF6ED}"/>
              </a:ext>
            </a:extLst>
          </p:cNvPr>
          <p:cNvPicPr>
            <a:picLocks noChangeAspect="1"/>
          </p:cNvPicPr>
          <p:nvPr/>
        </p:nvPicPr>
        <p:blipFill rotWithShape="1">
          <a:blip r:embed="rId12"/>
          <a:srcRect l="28057" t="35815" r="36813" b="41420"/>
          <a:stretch/>
        </p:blipFill>
        <p:spPr>
          <a:xfrm>
            <a:off x="6715202" y="2880010"/>
            <a:ext cx="1481080" cy="678249"/>
          </a:xfrm>
          <a:prstGeom prst="rect">
            <a:avLst/>
          </a:prstGeom>
        </p:spPr>
      </p:pic>
      <p:pic>
        <p:nvPicPr>
          <p:cNvPr id="1026" name="Picture 2" descr="image">
            <a:extLst>
              <a:ext uri="{FF2B5EF4-FFF2-40B4-BE49-F238E27FC236}">
                <a16:creationId xmlns:a16="http://schemas.microsoft.com/office/drawing/2014/main" id="{CB2BE65A-A220-4CBA-A3E9-5F7DF75B7E0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1281" y="3111083"/>
            <a:ext cx="1980169" cy="288400"/>
          </a:xfrm>
          <a:prstGeom prst="rect">
            <a:avLst/>
          </a:prstGeom>
          <a:noFill/>
          <a:extLst>
            <a:ext uri="{909E8E84-426E-40DD-AFC4-6F175D3DCCD1}">
              <a14:hiddenFill xmlns:a14="http://schemas.microsoft.com/office/drawing/2010/main">
                <a:solidFill>
                  <a:srgbClr val="FFFFFF"/>
                </a:solidFill>
              </a14:hiddenFill>
            </a:ext>
          </a:extLst>
        </p:spPr>
      </p:pic>
      <p:pic>
        <p:nvPicPr>
          <p:cNvPr id="22" name="図 21">
            <a:extLst>
              <a:ext uri="{FF2B5EF4-FFF2-40B4-BE49-F238E27FC236}">
                <a16:creationId xmlns:a16="http://schemas.microsoft.com/office/drawing/2014/main" id="{CCC3027D-8D7B-4E4A-A00E-CDE90F3DB8A3}"/>
              </a:ext>
            </a:extLst>
          </p:cNvPr>
          <p:cNvPicPr>
            <a:picLocks noChangeAspect="1"/>
          </p:cNvPicPr>
          <p:nvPr/>
        </p:nvPicPr>
        <p:blipFill>
          <a:blip r:embed="rId14"/>
          <a:stretch>
            <a:fillRect/>
          </a:stretch>
        </p:blipFill>
        <p:spPr>
          <a:xfrm>
            <a:off x="6331259" y="2118741"/>
            <a:ext cx="2025341" cy="415500"/>
          </a:xfrm>
          <a:prstGeom prst="rect">
            <a:avLst/>
          </a:prstGeom>
        </p:spPr>
      </p:pic>
      <p:pic>
        <p:nvPicPr>
          <p:cNvPr id="25" name="図 24">
            <a:extLst>
              <a:ext uri="{FF2B5EF4-FFF2-40B4-BE49-F238E27FC236}">
                <a16:creationId xmlns:a16="http://schemas.microsoft.com/office/drawing/2014/main" id="{9760BABA-3F0C-4D78-B058-CCF49E0C3650}"/>
              </a:ext>
            </a:extLst>
          </p:cNvPr>
          <p:cNvPicPr>
            <a:picLocks noChangeAspect="1"/>
          </p:cNvPicPr>
          <p:nvPr/>
        </p:nvPicPr>
        <p:blipFill>
          <a:blip r:embed="rId15"/>
          <a:stretch>
            <a:fillRect/>
          </a:stretch>
        </p:blipFill>
        <p:spPr>
          <a:xfrm>
            <a:off x="458440" y="3722945"/>
            <a:ext cx="2345851" cy="958716"/>
          </a:xfrm>
          <a:prstGeom prst="rect">
            <a:avLst/>
          </a:prstGeom>
        </p:spPr>
      </p:pic>
      <p:pic>
        <p:nvPicPr>
          <p:cNvPr id="31" name="図 30">
            <a:extLst>
              <a:ext uri="{FF2B5EF4-FFF2-40B4-BE49-F238E27FC236}">
                <a16:creationId xmlns:a16="http://schemas.microsoft.com/office/drawing/2014/main" id="{88C755E5-F51F-47D6-83E6-0009974CEC63}"/>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98735" y="5978930"/>
            <a:ext cx="1865260" cy="317824"/>
          </a:xfrm>
          <a:prstGeom prst="rect">
            <a:avLst/>
          </a:prstGeom>
        </p:spPr>
      </p:pic>
      <p:pic>
        <p:nvPicPr>
          <p:cNvPr id="411" name="図 410" descr="../TokyoPrime/媒体資料/ロゴ/ANA/tagline.pdf">
            <a:extLst>
              <a:ext uri="{FF2B5EF4-FFF2-40B4-BE49-F238E27FC236}">
                <a16:creationId xmlns:a16="http://schemas.microsoft.com/office/drawing/2014/main" id="{41A06281-432E-49AA-BC60-AE4EED7E2BDF}"/>
              </a:ext>
            </a:extLst>
          </p:cNvPr>
          <p:cNvPicPr/>
          <p:nvPr/>
        </p:nvPicPr>
        <p:blipFill rotWithShape="1">
          <a:blip r:embed="rId17" cstate="screen">
            <a:extLst>
              <a:ext uri="{28A0092B-C50C-407E-A947-70E740481C1C}">
                <a14:useLocalDpi xmlns:a14="http://schemas.microsoft.com/office/drawing/2010/main"/>
              </a:ext>
            </a:extLst>
          </a:blip>
          <a:srcRect l="1155" t="58173" r="66921" b="27444"/>
          <a:stretch/>
        </p:blipFill>
        <p:spPr bwMode="auto">
          <a:xfrm>
            <a:off x="3459305" y="4876707"/>
            <a:ext cx="2245970" cy="716300"/>
          </a:xfrm>
          <a:prstGeom prst="rect">
            <a:avLst/>
          </a:prstGeom>
          <a:noFill/>
          <a:ln>
            <a:noFill/>
          </a:ln>
          <a:extLst>
            <a:ext uri="{53640926-AAD7-44D8-BBD7-CCE9431645EC}">
              <a14:shadowObscured xmlns:a14="http://schemas.microsoft.com/office/drawing/2010/main"/>
            </a:ext>
          </a:extLst>
        </p:spPr>
      </p:pic>
      <p:pic>
        <p:nvPicPr>
          <p:cNvPr id="1404" name="図 1403" descr="チェーン, 金物 が含まれている画像&#10;&#10;自動的に生成された説明">
            <a:extLst>
              <a:ext uri="{FF2B5EF4-FFF2-40B4-BE49-F238E27FC236}">
                <a16:creationId xmlns:a16="http://schemas.microsoft.com/office/drawing/2014/main" id="{152D1169-212C-4ACA-BEB6-3C782CAC1C0C}"/>
              </a:ext>
            </a:extLst>
          </p:cNvPr>
          <p:cNvPicPr>
            <a:picLocks noChangeAspect="1"/>
          </p:cNvPicPr>
          <p:nvPr/>
        </p:nvPicPr>
        <p:blipFill>
          <a:blip r:embed="rId18"/>
          <a:stretch>
            <a:fillRect/>
          </a:stretch>
        </p:blipFill>
        <p:spPr>
          <a:xfrm>
            <a:off x="6331260" y="3658174"/>
            <a:ext cx="2296422" cy="1144507"/>
          </a:xfrm>
          <a:prstGeom prst="rect">
            <a:avLst/>
          </a:prstGeom>
        </p:spPr>
      </p:pic>
    </p:spTree>
    <p:extLst>
      <p:ext uri="{BB962C8B-B14F-4D97-AF65-F5344CB8AC3E}">
        <p14:creationId xmlns:p14="http://schemas.microsoft.com/office/powerpoint/2010/main" val="3431253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0" y="1"/>
            <a:ext cx="9144000" cy="177164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Yu Mincho Regular" charset="-128"/>
              <a:ea typeface="Yu Mincho Regular" charset="-128"/>
            </a:endParaRPr>
          </a:p>
        </p:txBody>
      </p:sp>
      <p:pic>
        <p:nvPicPr>
          <p:cNvPr id="23" name="図 22"/>
          <p:cNvPicPr>
            <a:picLocks noChangeAspect="1"/>
          </p:cNvPicPr>
          <p:nvPr/>
        </p:nvPicPr>
        <p:blipFill>
          <a:blip r:embed="rId3"/>
          <a:stretch>
            <a:fillRect/>
          </a:stretch>
        </p:blipFill>
        <p:spPr>
          <a:xfrm>
            <a:off x="311089" y="44556"/>
            <a:ext cx="1392772" cy="365159"/>
          </a:xfrm>
          <a:prstGeom prst="rect">
            <a:avLst/>
          </a:prstGeom>
        </p:spPr>
      </p:pic>
      <p:sp>
        <p:nvSpPr>
          <p:cNvPr id="24" name="テキスト ボックス 23"/>
          <p:cNvSpPr txBox="1"/>
          <p:nvPr/>
        </p:nvSpPr>
        <p:spPr>
          <a:xfrm>
            <a:off x="534838" y="1139765"/>
            <a:ext cx="8084216" cy="523220"/>
          </a:xfrm>
          <a:prstGeom prst="rect">
            <a:avLst/>
          </a:prstGeom>
          <a:noFill/>
        </p:spPr>
        <p:txBody>
          <a:bodyPr wrap="square" rtlCol="0">
            <a:spAutoFit/>
          </a:bodyPr>
          <a:lstStyle/>
          <a:p>
            <a:pPr algn="ctr"/>
            <a:r>
              <a:rPr lang="ja-JP" altLang="en-US" sz="1400" dirty="0">
                <a:solidFill>
                  <a:srgbClr val="FFFFFF"/>
                </a:solidFill>
                <a:latin typeface="游明朝" panose="02020400000000000000" pitchFamily="18" charset="-128"/>
                <a:ea typeface="游明朝" panose="02020400000000000000" pitchFamily="18" charset="-128"/>
                <a:cs typeface="Yu Mincho Regular" charset="-128"/>
              </a:rPr>
              <a:t>商業施設や経済誌、ライフスタイル誌等とコラボレーション。</a:t>
            </a:r>
            <a:br>
              <a:rPr lang="ja-JP" altLang="en-US" sz="1400" dirty="0">
                <a:solidFill>
                  <a:srgbClr val="FFFFFF"/>
                </a:solidFill>
                <a:latin typeface="游明朝" panose="02020400000000000000" pitchFamily="18" charset="-128"/>
                <a:ea typeface="游明朝" panose="02020400000000000000" pitchFamily="18" charset="-128"/>
                <a:cs typeface="Yu Mincho Regular" charset="-128"/>
              </a:rPr>
            </a:br>
            <a:r>
              <a:rPr lang="ja-JP" altLang="en-US" sz="1400" dirty="0">
                <a:solidFill>
                  <a:srgbClr val="FFFFFF"/>
                </a:solidFill>
                <a:latin typeface="游明朝" panose="02020400000000000000" pitchFamily="18" charset="-128"/>
                <a:ea typeface="游明朝" panose="02020400000000000000" pitchFamily="18" charset="-128"/>
                <a:cs typeface="Yu Mincho Regular" charset="-128"/>
              </a:rPr>
              <a:t>都心のタクシーを利用する生活者にとって、興味深いコンテンツを届けます。</a:t>
            </a:r>
          </a:p>
        </p:txBody>
      </p:sp>
      <p:sp>
        <p:nvSpPr>
          <p:cNvPr id="19" name="スライド番号プレースホルダー 10">
            <a:extLst>
              <a:ext uri="{FF2B5EF4-FFF2-40B4-BE49-F238E27FC236}">
                <a16:creationId xmlns:a16="http://schemas.microsoft.com/office/drawing/2014/main" id="{10DE91C4-D347-4BDD-B5E4-0823166EE3A0}"/>
              </a:ext>
            </a:extLst>
          </p:cNvPr>
          <p:cNvSpPr>
            <a:spLocks noGrp="1"/>
          </p:cNvSpPr>
          <p:nvPr>
            <p:ph type="sldNum" sz="quarter" idx="12"/>
          </p:nvPr>
        </p:nvSpPr>
        <p:spPr>
          <a:xfrm>
            <a:off x="6457950" y="6356351"/>
            <a:ext cx="1898650" cy="365125"/>
          </a:xfrm>
        </p:spPr>
        <p:txBody>
          <a:bodyPr/>
          <a:lstStyle/>
          <a:p>
            <a:fld id="{806C013B-363C-A74E-9DE8-5ED61C0AA20F}" type="slidenum">
              <a:rPr kumimoji="1" lang="ja-JP" altLang="en-US" smtClean="0">
                <a:latin typeface="+mn-ea"/>
                <a:ea typeface="+mn-ea"/>
              </a:rPr>
              <a:t>14</a:t>
            </a:fld>
            <a:endParaRPr kumimoji="1" lang="ja-JP" altLang="en-US" dirty="0">
              <a:latin typeface="+mn-ea"/>
              <a:ea typeface="+mn-ea"/>
            </a:endParaRPr>
          </a:p>
        </p:txBody>
      </p:sp>
      <p:pic>
        <p:nvPicPr>
          <p:cNvPr id="8" name="図 7"/>
          <p:cNvPicPr>
            <a:picLocks noChangeAspect="1"/>
          </p:cNvPicPr>
          <p:nvPr/>
        </p:nvPicPr>
        <p:blipFill rotWithShape="1">
          <a:blip r:embed="rId4">
            <a:extLst>
              <a:ext uri="{28A0092B-C50C-407E-A947-70E740481C1C}">
                <a14:useLocalDpi xmlns:a14="http://schemas.microsoft.com/office/drawing/2010/main" val="0"/>
              </a:ext>
            </a:extLst>
          </a:blip>
          <a:srcRect l="18460" r="17694"/>
          <a:stretch/>
        </p:blipFill>
        <p:spPr>
          <a:xfrm>
            <a:off x="2444620" y="184938"/>
            <a:ext cx="4168372" cy="1176528"/>
          </a:xfrm>
          <a:prstGeom prst="rect">
            <a:avLst/>
          </a:prstGeom>
        </p:spPr>
      </p:pic>
      <p:pic>
        <p:nvPicPr>
          <p:cNvPr id="21" name="図 20">
            <a:extLst>
              <a:ext uri="{FF2B5EF4-FFF2-40B4-BE49-F238E27FC236}">
                <a16:creationId xmlns:a16="http://schemas.microsoft.com/office/drawing/2014/main" id="{F9A9A8CC-3E99-4C86-A3D7-C0093E3444F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55390" y="2250566"/>
            <a:ext cx="1818082" cy="538216"/>
          </a:xfrm>
          <a:prstGeom prst="rect">
            <a:avLst/>
          </a:prstGeom>
        </p:spPr>
      </p:pic>
      <p:sp>
        <p:nvSpPr>
          <p:cNvPr id="27" name="テキスト ボックス 26">
            <a:extLst>
              <a:ext uri="{FF2B5EF4-FFF2-40B4-BE49-F238E27FC236}">
                <a16:creationId xmlns:a16="http://schemas.microsoft.com/office/drawing/2014/main" id="{0AF97F3F-3A16-4927-A479-1846F5942C6B}"/>
              </a:ext>
            </a:extLst>
          </p:cNvPr>
          <p:cNvSpPr txBox="1"/>
          <p:nvPr/>
        </p:nvSpPr>
        <p:spPr>
          <a:xfrm>
            <a:off x="4378847" y="4504556"/>
            <a:ext cx="474810" cy="261610"/>
          </a:xfrm>
          <a:prstGeom prst="rect">
            <a:avLst/>
          </a:prstGeom>
          <a:noFill/>
        </p:spPr>
        <p:txBody>
          <a:bodyPr wrap="none" rtlCol="0">
            <a:spAutoFit/>
          </a:bodyPr>
          <a:lstStyle/>
          <a:p>
            <a:pPr algn="ctr"/>
            <a:r>
              <a:rPr lang="en-US" altLang="ja-JP" sz="1100" dirty="0" err="1">
                <a:latin typeface="Yu Mincho Regular" charset="-128"/>
                <a:ea typeface="Yu Mincho Regular" charset="-128"/>
              </a:rPr>
              <a:t>Fasu</a:t>
            </a:r>
            <a:endParaRPr kumimoji="1" lang="ja-JP" altLang="en-US" sz="1100" dirty="0">
              <a:latin typeface="Yu Mincho Regular" charset="-128"/>
              <a:ea typeface="Yu Mincho Regular" charset="-128"/>
            </a:endParaRPr>
          </a:p>
        </p:txBody>
      </p:sp>
      <p:sp>
        <p:nvSpPr>
          <p:cNvPr id="31" name="テキスト ボックス 30">
            <a:extLst>
              <a:ext uri="{FF2B5EF4-FFF2-40B4-BE49-F238E27FC236}">
                <a16:creationId xmlns:a16="http://schemas.microsoft.com/office/drawing/2014/main" id="{58C256D4-41F0-42CE-BB00-B553BA4A14B7}"/>
              </a:ext>
            </a:extLst>
          </p:cNvPr>
          <p:cNvSpPr txBox="1"/>
          <p:nvPr/>
        </p:nvSpPr>
        <p:spPr>
          <a:xfrm>
            <a:off x="3822080" y="2971608"/>
            <a:ext cx="1484702" cy="261610"/>
          </a:xfrm>
          <a:prstGeom prst="rect">
            <a:avLst/>
          </a:prstGeom>
          <a:noFill/>
        </p:spPr>
        <p:txBody>
          <a:bodyPr wrap="none" rtlCol="0">
            <a:spAutoFit/>
          </a:bodyPr>
          <a:lstStyle/>
          <a:p>
            <a:r>
              <a:rPr kumimoji="1" lang="ja-JP" altLang="en-US" sz="1100" dirty="0">
                <a:latin typeface="Yu Mincho Regular" charset="-128"/>
                <a:ea typeface="Yu Mincho Regular" charset="-128"/>
              </a:rPr>
              <a:t>フォーブス ジャパン</a:t>
            </a:r>
          </a:p>
        </p:txBody>
      </p:sp>
      <p:pic>
        <p:nvPicPr>
          <p:cNvPr id="36" name="図 35">
            <a:extLst>
              <a:ext uri="{FF2B5EF4-FFF2-40B4-BE49-F238E27FC236}">
                <a16:creationId xmlns:a16="http://schemas.microsoft.com/office/drawing/2014/main" id="{C6B96E5A-AD74-422C-9D50-86C4FC670F2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966824" y="2309674"/>
            <a:ext cx="2652230" cy="479108"/>
          </a:xfrm>
          <a:prstGeom prst="rect">
            <a:avLst/>
          </a:prstGeom>
        </p:spPr>
      </p:pic>
      <p:sp>
        <p:nvSpPr>
          <p:cNvPr id="37" name="テキスト ボックス 36">
            <a:extLst>
              <a:ext uri="{FF2B5EF4-FFF2-40B4-BE49-F238E27FC236}">
                <a16:creationId xmlns:a16="http://schemas.microsoft.com/office/drawing/2014/main" id="{681E9ECC-4CDB-4F0F-8335-D3FC25A9BE99}"/>
              </a:ext>
            </a:extLst>
          </p:cNvPr>
          <p:cNvSpPr txBox="1"/>
          <p:nvPr/>
        </p:nvSpPr>
        <p:spPr>
          <a:xfrm>
            <a:off x="6405088" y="2971608"/>
            <a:ext cx="1736373" cy="261610"/>
          </a:xfrm>
          <a:prstGeom prst="rect">
            <a:avLst/>
          </a:prstGeom>
          <a:noFill/>
        </p:spPr>
        <p:txBody>
          <a:bodyPr wrap="none" rtlCol="0">
            <a:spAutoFit/>
          </a:bodyPr>
          <a:lstStyle/>
          <a:p>
            <a:r>
              <a:rPr lang="ja-JP" altLang="en-US" sz="1100">
                <a:latin typeface="Yu Mincho Regular" charset="-128"/>
                <a:ea typeface="Yu Mincho Regular" charset="-128"/>
              </a:rPr>
              <a:t>ディスカバー・ジャパン</a:t>
            </a:r>
            <a:endParaRPr kumimoji="1" lang="ja-JP" altLang="en-US" sz="1100" dirty="0">
              <a:latin typeface="Yu Mincho Regular" charset="-128"/>
              <a:ea typeface="Yu Mincho Regular" charset="-128"/>
            </a:endParaRPr>
          </a:p>
        </p:txBody>
      </p:sp>
      <p:pic>
        <p:nvPicPr>
          <p:cNvPr id="38" name="図 37">
            <a:extLst>
              <a:ext uri="{FF2B5EF4-FFF2-40B4-BE49-F238E27FC236}">
                <a16:creationId xmlns:a16="http://schemas.microsoft.com/office/drawing/2014/main" id="{3503FDBC-E219-4643-B188-655943C541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3958" y="2319506"/>
            <a:ext cx="1972900" cy="424218"/>
          </a:xfrm>
          <a:prstGeom prst="rect">
            <a:avLst/>
          </a:prstGeom>
        </p:spPr>
      </p:pic>
      <p:sp>
        <p:nvSpPr>
          <p:cNvPr id="39" name="テキスト ボックス 38">
            <a:extLst>
              <a:ext uri="{FF2B5EF4-FFF2-40B4-BE49-F238E27FC236}">
                <a16:creationId xmlns:a16="http://schemas.microsoft.com/office/drawing/2014/main" id="{B271F9A7-3F08-4BA9-9C81-743EF508BD27}"/>
              </a:ext>
            </a:extLst>
          </p:cNvPr>
          <p:cNvSpPr txBox="1"/>
          <p:nvPr/>
        </p:nvSpPr>
        <p:spPr>
          <a:xfrm>
            <a:off x="958523" y="2971608"/>
            <a:ext cx="1491114" cy="261610"/>
          </a:xfrm>
          <a:prstGeom prst="rect">
            <a:avLst/>
          </a:prstGeom>
          <a:noFill/>
        </p:spPr>
        <p:txBody>
          <a:bodyPr wrap="none" rtlCol="0">
            <a:spAutoFit/>
          </a:bodyPr>
          <a:lstStyle/>
          <a:p>
            <a:r>
              <a:rPr lang="ja-JP" altLang="en-US" sz="1100" dirty="0">
                <a:latin typeface="Yu Mincho Regular" charset="-128"/>
                <a:ea typeface="Yu Mincho Regular" charset="-128"/>
              </a:rPr>
              <a:t>日本経済新聞</a:t>
            </a:r>
            <a:r>
              <a:rPr lang="en-US" altLang="ja-JP" sz="1100" dirty="0">
                <a:latin typeface="Yu Mincho Regular" charset="-128"/>
                <a:ea typeface="Yu Mincho Regular" charset="-128"/>
              </a:rPr>
              <a:t> </a:t>
            </a:r>
            <a:r>
              <a:rPr lang="ja-JP" altLang="en-US" sz="1100" dirty="0">
                <a:latin typeface="Yu Mincho Regular" charset="-128"/>
                <a:ea typeface="Yu Mincho Regular" charset="-128"/>
              </a:rPr>
              <a:t>電子版</a:t>
            </a:r>
            <a:endParaRPr kumimoji="1" lang="ja-JP" altLang="en-US" sz="1100" dirty="0">
              <a:latin typeface="Yu Mincho Regular" charset="-128"/>
              <a:ea typeface="Yu Mincho Regular" charset="-128"/>
            </a:endParaRPr>
          </a:p>
        </p:txBody>
      </p:sp>
      <p:pic>
        <p:nvPicPr>
          <p:cNvPr id="40" name="図 39">
            <a:extLst>
              <a:ext uri="{FF2B5EF4-FFF2-40B4-BE49-F238E27FC236}">
                <a16:creationId xmlns:a16="http://schemas.microsoft.com/office/drawing/2014/main" id="{DAA2B461-E40D-4A7A-AAED-DF0D572489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2945" y="3692090"/>
            <a:ext cx="2707472" cy="615395"/>
          </a:xfrm>
          <a:prstGeom prst="rect">
            <a:avLst/>
          </a:prstGeom>
        </p:spPr>
      </p:pic>
      <p:sp>
        <p:nvSpPr>
          <p:cNvPr id="41" name="テキスト ボックス 40">
            <a:extLst>
              <a:ext uri="{FF2B5EF4-FFF2-40B4-BE49-F238E27FC236}">
                <a16:creationId xmlns:a16="http://schemas.microsoft.com/office/drawing/2014/main" id="{FE8ACDBF-FF21-4BB7-B8D9-5E6D15FBF858}"/>
              </a:ext>
            </a:extLst>
          </p:cNvPr>
          <p:cNvSpPr txBox="1"/>
          <p:nvPr/>
        </p:nvSpPr>
        <p:spPr>
          <a:xfrm>
            <a:off x="1109027" y="4511686"/>
            <a:ext cx="1595309" cy="261610"/>
          </a:xfrm>
          <a:prstGeom prst="rect">
            <a:avLst/>
          </a:prstGeom>
          <a:noFill/>
        </p:spPr>
        <p:txBody>
          <a:bodyPr wrap="none" rtlCol="0">
            <a:spAutoFit/>
          </a:bodyPr>
          <a:lstStyle/>
          <a:p>
            <a:r>
              <a:rPr lang="ja-JP" altLang="en-US" sz="1100" dirty="0">
                <a:latin typeface="Yu Mincho Regular" charset="-128"/>
                <a:ea typeface="Yu Mincho Regular" charset="-128"/>
              </a:rPr>
              <a:t>ヒルズライフデイリー</a:t>
            </a:r>
            <a:endParaRPr kumimoji="1" lang="ja-JP" altLang="en-US" sz="1100" dirty="0">
              <a:latin typeface="Yu Mincho Regular" charset="-128"/>
              <a:ea typeface="Yu Mincho Regular" charset="-128"/>
            </a:endParaRPr>
          </a:p>
        </p:txBody>
      </p:sp>
      <p:pic>
        <p:nvPicPr>
          <p:cNvPr id="4" name="図 3">
            <a:extLst>
              <a:ext uri="{FF2B5EF4-FFF2-40B4-BE49-F238E27FC236}">
                <a16:creationId xmlns:a16="http://schemas.microsoft.com/office/drawing/2014/main" id="{59E4E51A-31FF-48BC-8830-952A1E142733}"/>
              </a:ext>
            </a:extLst>
          </p:cNvPr>
          <p:cNvPicPr>
            <a:picLocks noChangeAspect="1"/>
          </p:cNvPicPr>
          <p:nvPr/>
        </p:nvPicPr>
        <p:blipFill>
          <a:blip r:embed="rId9"/>
          <a:stretch>
            <a:fillRect/>
          </a:stretch>
        </p:blipFill>
        <p:spPr>
          <a:xfrm>
            <a:off x="2351772" y="5382788"/>
            <a:ext cx="2019756" cy="361720"/>
          </a:xfrm>
          <a:prstGeom prst="rect">
            <a:avLst/>
          </a:prstGeom>
        </p:spPr>
      </p:pic>
      <p:pic>
        <p:nvPicPr>
          <p:cNvPr id="6" name="図 5" descr="物体 が含まれている画像&#10;&#10;自動的に生成された説明">
            <a:extLst>
              <a:ext uri="{FF2B5EF4-FFF2-40B4-BE49-F238E27FC236}">
                <a16:creationId xmlns:a16="http://schemas.microsoft.com/office/drawing/2014/main" id="{6D634C40-D016-49FC-B76F-F3FF8FF6144B}"/>
              </a:ext>
            </a:extLst>
          </p:cNvPr>
          <p:cNvPicPr>
            <a:picLocks noChangeAspect="1"/>
          </p:cNvPicPr>
          <p:nvPr/>
        </p:nvPicPr>
        <p:blipFill>
          <a:blip r:embed="rId10"/>
          <a:stretch>
            <a:fillRect/>
          </a:stretch>
        </p:blipFill>
        <p:spPr>
          <a:xfrm>
            <a:off x="5236696" y="5206330"/>
            <a:ext cx="2019758" cy="702326"/>
          </a:xfrm>
          <a:prstGeom prst="rect">
            <a:avLst/>
          </a:prstGeom>
        </p:spPr>
      </p:pic>
      <p:sp>
        <p:nvSpPr>
          <p:cNvPr id="22" name="テキスト ボックス 21">
            <a:extLst>
              <a:ext uri="{FF2B5EF4-FFF2-40B4-BE49-F238E27FC236}">
                <a16:creationId xmlns:a16="http://schemas.microsoft.com/office/drawing/2014/main" id="{A822A447-7E6A-4EBB-9A00-1166E98B5DD5}"/>
              </a:ext>
            </a:extLst>
          </p:cNvPr>
          <p:cNvSpPr txBox="1"/>
          <p:nvPr/>
        </p:nvSpPr>
        <p:spPr>
          <a:xfrm>
            <a:off x="5640425" y="6047168"/>
            <a:ext cx="1313180" cy="261610"/>
          </a:xfrm>
          <a:prstGeom prst="rect">
            <a:avLst/>
          </a:prstGeom>
          <a:noFill/>
        </p:spPr>
        <p:txBody>
          <a:bodyPr wrap="none" rtlCol="0">
            <a:spAutoFit/>
          </a:bodyPr>
          <a:lstStyle/>
          <a:p>
            <a:pPr algn="ctr"/>
            <a:r>
              <a:rPr lang="ja-JP" altLang="en-US" sz="1100" dirty="0">
                <a:latin typeface="Yu Mincho Regular" charset="-128"/>
                <a:ea typeface="Yu Mincho Regular" charset="-128"/>
              </a:rPr>
              <a:t>マキアオンライン</a:t>
            </a:r>
            <a:endParaRPr kumimoji="1" lang="ja-JP" altLang="en-US" sz="1100" dirty="0">
              <a:latin typeface="Yu Mincho Regular" charset="-128"/>
              <a:ea typeface="Yu Mincho Regular" charset="-128"/>
            </a:endParaRPr>
          </a:p>
        </p:txBody>
      </p:sp>
      <p:sp>
        <p:nvSpPr>
          <p:cNvPr id="25" name="テキスト ボックス 24">
            <a:extLst>
              <a:ext uri="{FF2B5EF4-FFF2-40B4-BE49-F238E27FC236}">
                <a16:creationId xmlns:a16="http://schemas.microsoft.com/office/drawing/2014/main" id="{B1356574-679B-4C65-A19E-3AA52F1799FB}"/>
              </a:ext>
            </a:extLst>
          </p:cNvPr>
          <p:cNvSpPr txBox="1"/>
          <p:nvPr/>
        </p:nvSpPr>
        <p:spPr>
          <a:xfrm>
            <a:off x="2351771" y="6054298"/>
            <a:ext cx="2018501" cy="261610"/>
          </a:xfrm>
          <a:prstGeom prst="rect">
            <a:avLst/>
          </a:prstGeom>
          <a:noFill/>
        </p:spPr>
        <p:txBody>
          <a:bodyPr wrap="none" rtlCol="0">
            <a:spAutoFit/>
          </a:bodyPr>
          <a:lstStyle/>
          <a:p>
            <a:pPr algn="ctr"/>
            <a:r>
              <a:rPr lang="ja-JP" altLang="en-US" sz="1100" dirty="0">
                <a:latin typeface="Yu Mincho Regular" charset="-128"/>
                <a:ea typeface="Yu Mincho Regular" charset="-128"/>
              </a:rPr>
              <a:t>シュプールドットジェーピー</a:t>
            </a:r>
            <a:endParaRPr kumimoji="1" lang="ja-JP" altLang="en-US" sz="1100" dirty="0">
              <a:latin typeface="Yu Mincho Regular" charset="-128"/>
              <a:ea typeface="Yu Mincho Regular" charset="-128"/>
            </a:endParaRPr>
          </a:p>
        </p:txBody>
      </p:sp>
      <p:sp>
        <p:nvSpPr>
          <p:cNvPr id="28" name="テキスト ボックス 27">
            <a:extLst>
              <a:ext uri="{FF2B5EF4-FFF2-40B4-BE49-F238E27FC236}">
                <a16:creationId xmlns:a16="http://schemas.microsoft.com/office/drawing/2014/main" id="{B4E6A1AA-2116-42D9-818E-4F87A529729B}"/>
              </a:ext>
            </a:extLst>
          </p:cNvPr>
          <p:cNvSpPr txBox="1"/>
          <p:nvPr/>
        </p:nvSpPr>
        <p:spPr>
          <a:xfrm>
            <a:off x="6587830" y="4497025"/>
            <a:ext cx="1370888" cy="261610"/>
          </a:xfrm>
          <a:prstGeom prst="rect">
            <a:avLst/>
          </a:prstGeom>
          <a:noFill/>
        </p:spPr>
        <p:txBody>
          <a:bodyPr wrap="none" rtlCol="0">
            <a:spAutoFit/>
          </a:bodyPr>
          <a:lstStyle/>
          <a:p>
            <a:pPr algn="ctr"/>
            <a:r>
              <a:rPr lang="en-US" altLang="ja-JP" sz="1100" dirty="0">
                <a:latin typeface="Yu Mincho Regular" charset="-128"/>
                <a:ea typeface="Yu Mincho Regular" charset="-128"/>
              </a:rPr>
              <a:t>WWD JAPAN.com</a:t>
            </a:r>
            <a:endParaRPr kumimoji="1" lang="ja-JP" altLang="en-US" sz="1100" dirty="0">
              <a:latin typeface="Yu Mincho Regular" charset="-128"/>
              <a:ea typeface="Yu Mincho Regular" charset="-128"/>
            </a:endParaRPr>
          </a:p>
        </p:txBody>
      </p:sp>
      <p:pic>
        <p:nvPicPr>
          <p:cNvPr id="11" name="図 10">
            <a:extLst>
              <a:ext uri="{FF2B5EF4-FFF2-40B4-BE49-F238E27FC236}">
                <a16:creationId xmlns:a16="http://schemas.microsoft.com/office/drawing/2014/main" id="{DA1B9B8D-26BC-4C2A-ACC2-55956899F10F}"/>
              </a:ext>
            </a:extLst>
          </p:cNvPr>
          <p:cNvPicPr>
            <a:picLocks noChangeAspect="1"/>
          </p:cNvPicPr>
          <p:nvPr/>
        </p:nvPicPr>
        <p:blipFill rotWithShape="1">
          <a:blip r:embed="rId11"/>
          <a:srcRect l="29152" t="40101" r="29055" b="39637"/>
          <a:stretch/>
        </p:blipFill>
        <p:spPr>
          <a:xfrm>
            <a:off x="6243457" y="3651484"/>
            <a:ext cx="2051588" cy="703156"/>
          </a:xfrm>
          <a:prstGeom prst="rect">
            <a:avLst/>
          </a:prstGeom>
        </p:spPr>
      </p:pic>
      <p:pic>
        <p:nvPicPr>
          <p:cNvPr id="3" name="図 2" descr="挿絵 が含まれている画像&#10;&#10;自動的に生成された説明">
            <a:extLst>
              <a:ext uri="{FF2B5EF4-FFF2-40B4-BE49-F238E27FC236}">
                <a16:creationId xmlns:a16="http://schemas.microsoft.com/office/drawing/2014/main" id="{FD2C9518-4C25-4DA5-935A-82E2E767645F}"/>
              </a:ext>
            </a:extLst>
          </p:cNvPr>
          <p:cNvPicPr>
            <a:picLocks noChangeAspect="1"/>
          </p:cNvPicPr>
          <p:nvPr/>
        </p:nvPicPr>
        <p:blipFill>
          <a:blip r:embed="rId12"/>
          <a:stretch>
            <a:fillRect/>
          </a:stretch>
        </p:blipFill>
        <p:spPr>
          <a:xfrm>
            <a:off x="3655390" y="3527547"/>
            <a:ext cx="1833220" cy="1039936"/>
          </a:xfrm>
          <a:prstGeom prst="rect">
            <a:avLst/>
          </a:prstGeom>
        </p:spPr>
      </p:pic>
    </p:spTree>
    <p:extLst>
      <p:ext uri="{BB962C8B-B14F-4D97-AF65-F5344CB8AC3E}">
        <p14:creationId xmlns:p14="http://schemas.microsoft.com/office/powerpoint/2010/main" val="131231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5E958591-D5B5-4618-B357-0ACC183235B9}"/>
              </a:ext>
            </a:extLst>
          </p:cNvPr>
          <p:cNvSpPr/>
          <p:nvPr/>
        </p:nvSpPr>
        <p:spPr>
          <a:xfrm>
            <a:off x="0" y="1"/>
            <a:ext cx="9144000" cy="177164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Yu Mincho Regular" charset="-128"/>
              <a:ea typeface="Yu Mincho Regular" charset="-128"/>
            </a:endParaRPr>
          </a:p>
        </p:txBody>
      </p:sp>
      <p:sp>
        <p:nvSpPr>
          <p:cNvPr id="6" name="テキスト ボックス 5"/>
          <p:cNvSpPr txBox="1"/>
          <p:nvPr/>
        </p:nvSpPr>
        <p:spPr>
          <a:xfrm>
            <a:off x="311089" y="1994261"/>
            <a:ext cx="8556075" cy="4524315"/>
          </a:xfrm>
          <a:prstGeom prst="rect">
            <a:avLst/>
          </a:prstGeom>
          <a:noFill/>
        </p:spPr>
        <p:txBody>
          <a:bodyPr wrap="square" rtlCol="0">
            <a:spAutoFit/>
          </a:bodyPr>
          <a:lstStyle/>
          <a:p>
            <a:r>
              <a:rPr lang="en-US" altLang="ja-JP" sz="1400" b="1" dirty="0">
                <a:latin typeface="+mj-ea"/>
                <a:ea typeface="+mj-ea"/>
                <a:cs typeface="Yu Mincho Demibold" charset="-128"/>
              </a:rPr>
              <a:t>NG</a:t>
            </a:r>
            <a:r>
              <a:rPr lang="ja-JP" altLang="en-US" sz="1400" b="1" dirty="0">
                <a:latin typeface="+mj-ea"/>
                <a:ea typeface="+mj-ea"/>
                <a:cs typeface="Yu Mincho Demibold" charset="-128"/>
              </a:rPr>
              <a:t>業種・商材</a:t>
            </a:r>
            <a:endParaRPr lang="en-US" altLang="ja-JP" sz="1400" b="1" dirty="0">
              <a:latin typeface="Yu Mincho Demibold" charset="-128"/>
              <a:ea typeface="Yu Mincho Demibold" charset="-128"/>
              <a:cs typeface="Yu Mincho Demibold" charset="-128"/>
            </a:endParaRPr>
          </a:p>
          <a:p>
            <a:pPr marL="128588" indent="-128588">
              <a:buFont typeface="Arial" charset="0"/>
              <a:buChar char="•"/>
            </a:pPr>
            <a:endParaRPr lang="en-US" altLang="ja-JP" sz="900" dirty="0">
              <a:latin typeface="Yu Mincho" charset="-128"/>
              <a:ea typeface="Yu Mincho" charset="-128"/>
              <a:cs typeface="Yu Mincho" charset="-128"/>
            </a:endParaRPr>
          </a:p>
          <a:p>
            <a:pPr marL="128588" indent="-128588">
              <a:buFont typeface="Arial" charset="0"/>
              <a:buChar char="•"/>
            </a:pPr>
            <a:r>
              <a:rPr lang="ja-JP" altLang="en-US" sz="800" dirty="0">
                <a:latin typeface="Yu Mincho" charset="-128"/>
                <a:ea typeface="Yu Mincho" charset="-128"/>
                <a:cs typeface="Yu Mincho" charset="-128"/>
              </a:rPr>
              <a:t>宗教関連</a:t>
            </a:r>
            <a:r>
              <a:rPr lang="en-US" altLang="ja-JP" sz="800" dirty="0">
                <a:latin typeface="Yu Mincho" charset="-128"/>
                <a:ea typeface="Yu Mincho" charset="-128"/>
                <a:cs typeface="Yu Mincho" charset="-128"/>
              </a:rPr>
              <a:t> (</a:t>
            </a:r>
            <a:r>
              <a:rPr lang="ja-JP" altLang="en-US" sz="800" dirty="0">
                <a:latin typeface="Yu Mincho" charset="-128"/>
                <a:ea typeface="Yu Mincho" charset="-128"/>
                <a:cs typeface="Yu Mincho" charset="-128"/>
              </a:rPr>
              <a:t>魔除け・霊感商法霊視商法、神社仏閣等</a:t>
            </a:r>
            <a:r>
              <a:rPr lang="en-US" altLang="ja-JP" sz="800" dirty="0">
                <a:latin typeface="Yu Mincho" charset="-128"/>
                <a:ea typeface="Yu Mincho" charset="-128"/>
                <a:cs typeface="Yu Mincho" charset="-128"/>
              </a:rPr>
              <a:t>)</a:t>
            </a:r>
          </a:p>
          <a:p>
            <a:pPr marL="128588" indent="-128588">
              <a:buFont typeface="Arial" charset="0"/>
              <a:buChar char="•"/>
            </a:pPr>
            <a:r>
              <a:rPr lang="ja-JP" altLang="en-US" sz="800" dirty="0">
                <a:latin typeface="Yu Mincho" charset="-128"/>
                <a:ea typeface="Yu Mincho" charset="-128"/>
                <a:cs typeface="Yu Mincho" charset="-128"/>
              </a:rPr>
              <a:t>コンプレックス商材</a:t>
            </a:r>
            <a:endParaRPr lang="en-US" altLang="ja-JP" sz="800" dirty="0">
              <a:latin typeface="Yu Mincho" charset="-128"/>
              <a:ea typeface="Yu Mincho" charset="-128"/>
              <a:cs typeface="Yu Mincho" charset="-128"/>
            </a:endParaRPr>
          </a:p>
          <a:p>
            <a:pPr marL="128588" indent="-128588">
              <a:buFont typeface="Arial" charset="0"/>
              <a:buChar char="•"/>
            </a:pPr>
            <a:r>
              <a:rPr lang="ja-JP" altLang="en-US" sz="800" dirty="0">
                <a:latin typeface="Yu Mincho" charset="-128"/>
                <a:ea typeface="Yu Mincho" charset="-128"/>
                <a:cs typeface="Yu Mincho" charset="-128"/>
              </a:rPr>
              <a:t>健康食品</a:t>
            </a:r>
            <a:r>
              <a:rPr lang="en-US" altLang="ja-JP" sz="800" dirty="0">
                <a:latin typeface="Yu Mincho" charset="-128"/>
                <a:ea typeface="Yu Mincho" charset="-128"/>
                <a:cs typeface="Yu Mincho" charset="-128"/>
              </a:rPr>
              <a:t>(</a:t>
            </a:r>
            <a:r>
              <a:rPr lang="ja-JP" altLang="en-US" sz="800" dirty="0">
                <a:latin typeface="Yu Mincho" charset="-128"/>
                <a:ea typeface="Yu Mincho" charset="-128"/>
                <a:cs typeface="Yu Mincho" charset="-128"/>
              </a:rPr>
              <a:t>業態・商材により一部除く</a:t>
            </a:r>
            <a:r>
              <a:rPr lang="en-US" altLang="ja-JP" sz="800" dirty="0">
                <a:latin typeface="Yu Mincho" charset="-128"/>
                <a:ea typeface="Yu Mincho" charset="-128"/>
                <a:cs typeface="Yu Mincho" charset="-128"/>
              </a:rPr>
              <a:t>)</a:t>
            </a:r>
          </a:p>
          <a:p>
            <a:pPr marL="128588" indent="-128588">
              <a:buFont typeface="Arial" charset="0"/>
              <a:buChar char="•"/>
            </a:pPr>
            <a:r>
              <a:rPr lang="ja-JP" altLang="en-US" sz="800" dirty="0">
                <a:latin typeface="Yu Mincho" charset="-128"/>
                <a:ea typeface="Yu Mincho" charset="-128"/>
                <a:cs typeface="Yu Mincho" charset="-128"/>
              </a:rPr>
              <a:t>通販コスメ</a:t>
            </a:r>
            <a:r>
              <a:rPr lang="en-US" altLang="ja-JP" sz="800" dirty="0">
                <a:latin typeface="Yu Mincho" charset="-128"/>
                <a:ea typeface="Yu Mincho" charset="-128"/>
                <a:cs typeface="Yu Mincho" charset="-128"/>
              </a:rPr>
              <a:t>(</a:t>
            </a:r>
            <a:r>
              <a:rPr lang="ja-JP" altLang="en-US" sz="800" dirty="0">
                <a:latin typeface="Yu Mincho" charset="-128"/>
                <a:ea typeface="Yu Mincho" charset="-128"/>
                <a:cs typeface="Yu Mincho" charset="-128"/>
              </a:rPr>
              <a:t>業態・商材により一部除く</a:t>
            </a:r>
            <a:r>
              <a:rPr lang="en-US" altLang="ja-JP" sz="800" dirty="0">
                <a:latin typeface="Yu Mincho" charset="-128"/>
                <a:ea typeface="Yu Mincho" charset="-128"/>
                <a:cs typeface="Yu Mincho" charset="-128"/>
              </a:rPr>
              <a:t>)</a:t>
            </a:r>
          </a:p>
          <a:p>
            <a:pPr marL="128588" indent="-128588">
              <a:buFont typeface="Arial" charset="0"/>
              <a:buChar char="•"/>
            </a:pPr>
            <a:r>
              <a:rPr lang="ja-JP" altLang="en-US" sz="800" dirty="0">
                <a:latin typeface="Yu Mincho" charset="-128"/>
                <a:ea typeface="Yu Mincho" charset="-128"/>
                <a:cs typeface="Yu Mincho" charset="-128"/>
              </a:rPr>
              <a:t>医療系</a:t>
            </a:r>
            <a:r>
              <a:rPr lang="en-US" altLang="ja-JP" sz="800" dirty="0">
                <a:latin typeface="Yu Mincho" charset="-128"/>
                <a:ea typeface="Yu Mincho" charset="-128"/>
                <a:cs typeface="Yu Mincho" charset="-128"/>
              </a:rPr>
              <a:t>(</a:t>
            </a:r>
            <a:r>
              <a:rPr lang="ja-JP" altLang="en-US" sz="800" dirty="0">
                <a:latin typeface="Yu Mincho" charset="-128"/>
                <a:ea typeface="Yu Mincho" charset="-128"/>
                <a:cs typeface="Yu Mincho" charset="-128"/>
              </a:rPr>
              <a:t>一部除く</a:t>
            </a:r>
            <a:r>
              <a:rPr lang="en-US" altLang="ja-JP" sz="800" dirty="0">
                <a:latin typeface="Yu Mincho" charset="-128"/>
                <a:ea typeface="Yu Mincho" charset="-128"/>
                <a:cs typeface="Yu Mincho" charset="-128"/>
              </a:rPr>
              <a:t>)</a:t>
            </a:r>
            <a:r>
              <a:rPr lang="ja-JP" altLang="en-US" sz="800" dirty="0" err="1">
                <a:latin typeface="Yu Mincho" charset="-128"/>
                <a:ea typeface="Yu Mincho" charset="-128"/>
                <a:cs typeface="Yu Mincho" charset="-128"/>
              </a:rPr>
              <a:t>、</a:t>
            </a:r>
            <a:r>
              <a:rPr lang="ja-JP" altLang="en-US" sz="800" dirty="0">
                <a:latin typeface="Yu Mincho" charset="-128"/>
                <a:ea typeface="Yu Mincho" charset="-128"/>
                <a:cs typeface="Yu Mincho" charset="-128"/>
              </a:rPr>
              <a:t>美容整形系、治験募集</a:t>
            </a:r>
            <a:endParaRPr lang="en-US" altLang="ja-JP" sz="800" dirty="0">
              <a:latin typeface="Yu Mincho" charset="-128"/>
              <a:ea typeface="Yu Mincho" charset="-128"/>
              <a:cs typeface="Yu Mincho" charset="-128"/>
            </a:endParaRPr>
          </a:p>
          <a:p>
            <a:pPr marL="128588" indent="-128588">
              <a:buFont typeface="Arial" charset="0"/>
              <a:buChar char="•"/>
            </a:pPr>
            <a:r>
              <a:rPr lang="ja-JP" altLang="en-US" sz="800" dirty="0">
                <a:latin typeface="Yu Mincho" charset="-128"/>
                <a:ea typeface="Yu Mincho" charset="-128"/>
                <a:cs typeface="Yu Mincho" charset="-128"/>
              </a:rPr>
              <a:t>薬機法（医薬品、医療機器等の品質、有効性及び安全性の確保等に関する法律）に抵触する恐れのある訴求のある商材</a:t>
            </a:r>
            <a:endParaRPr lang="en-US" altLang="ja-JP" sz="800" dirty="0">
              <a:latin typeface="Yu Mincho" charset="-128"/>
              <a:ea typeface="Yu Mincho" charset="-128"/>
              <a:cs typeface="Yu Mincho" charset="-128"/>
            </a:endParaRPr>
          </a:p>
          <a:p>
            <a:pPr marL="128588" indent="-128588">
              <a:buFont typeface="Arial" charset="0"/>
              <a:buChar char="•"/>
            </a:pPr>
            <a:r>
              <a:rPr lang="ja-JP" altLang="en-US" sz="800" dirty="0">
                <a:latin typeface="Yu Mincho" charset="-128"/>
                <a:ea typeface="Yu Mincho" charset="-128"/>
                <a:cs typeface="Yu Mincho" charset="-128"/>
              </a:rPr>
              <a:t>エステ</a:t>
            </a:r>
            <a:r>
              <a:rPr lang="en-US" altLang="ja-JP" sz="800" dirty="0">
                <a:latin typeface="Yu Mincho" charset="-128"/>
                <a:ea typeface="Yu Mincho" charset="-128"/>
                <a:cs typeface="Yu Mincho" charset="-128"/>
              </a:rPr>
              <a:t> </a:t>
            </a:r>
          </a:p>
          <a:p>
            <a:pPr marL="128588" indent="-128588">
              <a:buFont typeface="Arial" charset="0"/>
              <a:buChar char="•"/>
            </a:pPr>
            <a:r>
              <a:rPr lang="ja-JP" altLang="en-US" sz="800" dirty="0">
                <a:latin typeface="Yu Mincho" charset="-128"/>
                <a:ea typeface="Yu Mincho" charset="-128"/>
                <a:cs typeface="Yu Mincho" charset="-128"/>
              </a:rPr>
              <a:t>情報商材</a:t>
            </a:r>
            <a:endParaRPr lang="en-US" altLang="ja-JP" sz="800" dirty="0">
              <a:latin typeface="Yu Mincho" charset="-128"/>
              <a:ea typeface="Yu Mincho" charset="-128"/>
              <a:cs typeface="Yu Mincho" charset="-128"/>
            </a:endParaRPr>
          </a:p>
          <a:p>
            <a:pPr marL="128588" indent="-128588">
              <a:buFont typeface="Arial" charset="0"/>
              <a:buChar char="•"/>
            </a:pPr>
            <a:r>
              <a:rPr lang="ja-JP" altLang="en-US" sz="800" dirty="0">
                <a:latin typeface="Yu Mincho" charset="-128"/>
                <a:ea typeface="Yu Mincho" charset="-128"/>
                <a:cs typeface="Yu Mincho" charset="-128"/>
              </a:rPr>
              <a:t>ギャンブル関連</a:t>
            </a:r>
            <a:r>
              <a:rPr lang="en-US" altLang="ja-JP" sz="800" dirty="0">
                <a:latin typeface="Yu Mincho" charset="-128"/>
                <a:ea typeface="Yu Mincho" charset="-128"/>
                <a:cs typeface="Yu Mincho" charset="-128"/>
              </a:rPr>
              <a:t> (</a:t>
            </a:r>
            <a:r>
              <a:rPr lang="ja-JP" altLang="en-US" sz="800" dirty="0">
                <a:latin typeface="Yu Mincho" charset="-128"/>
                <a:ea typeface="Yu Mincho" charset="-128"/>
                <a:cs typeface="Yu Mincho" charset="-128"/>
              </a:rPr>
              <a:t>パチンコ等</a:t>
            </a:r>
            <a:r>
              <a:rPr lang="en-US" altLang="ja-JP" sz="800" dirty="0">
                <a:latin typeface="Yu Mincho" charset="-128"/>
                <a:ea typeface="Yu Mincho" charset="-128"/>
                <a:cs typeface="Yu Mincho" charset="-128"/>
              </a:rPr>
              <a:t>) ※</a:t>
            </a:r>
            <a:r>
              <a:rPr lang="ja-JP" altLang="en-US" sz="800" dirty="0">
                <a:latin typeface="Yu Mincho" charset="-128"/>
                <a:ea typeface="Yu Mincho" charset="-128"/>
                <a:cs typeface="Yu Mincho" charset="-128"/>
              </a:rPr>
              <a:t> 一部公営くじ除く</a:t>
            </a:r>
            <a:endParaRPr lang="en-US" altLang="ja-JP" sz="800" dirty="0">
              <a:latin typeface="Yu Mincho" charset="-128"/>
              <a:ea typeface="Yu Mincho" charset="-128"/>
              <a:cs typeface="Yu Mincho" charset="-128"/>
            </a:endParaRPr>
          </a:p>
          <a:p>
            <a:pPr marL="128588" indent="-128588">
              <a:buFont typeface="Arial" charset="0"/>
              <a:buChar char="•"/>
            </a:pPr>
            <a:r>
              <a:rPr lang="ja-JP" altLang="en-US" sz="800" dirty="0">
                <a:latin typeface="Yu Mincho" charset="-128"/>
                <a:ea typeface="Yu Mincho" charset="-128"/>
                <a:cs typeface="Yu Mincho" charset="-128"/>
              </a:rPr>
              <a:t>アダルト</a:t>
            </a:r>
            <a:r>
              <a:rPr lang="en-US" altLang="ja-JP" sz="800" dirty="0">
                <a:latin typeface="Yu Mincho" charset="-128"/>
                <a:ea typeface="Yu Mincho" charset="-128"/>
                <a:cs typeface="Yu Mincho" charset="-128"/>
              </a:rPr>
              <a:t> (</a:t>
            </a:r>
            <a:r>
              <a:rPr lang="ja-JP" altLang="en-US" sz="800" dirty="0">
                <a:latin typeface="Yu Mincho" charset="-128"/>
                <a:ea typeface="Yu Mincho" charset="-128"/>
                <a:cs typeface="Yu Mincho" charset="-128"/>
              </a:rPr>
              <a:t>成人対象の性的な商品サービス等のアダルト全般、性的表現が扱われている作品サービス、児童ポルノを連想させるもの等の青少年保護育成上好ましくない商品サービス、精力剤、合法ドラッグ等</a:t>
            </a:r>
            <a:r>
              <a:rPr lang="en-US" altLang="ja-JP" sz="800" dirty="0">
                <a:latin typeface="Yu Mincho" charset="-128"/>
                <a:ea typeface="Yu Mincho" charset="-128"/>
                <a:cs typeface="Yu Mincho" charset="-128"/>
              </a:rPr>
              <a:t>)</a:t>
            </a:r>
          </a:p>
          <a:p>
            <a:pPr marL="128588" indent="-128588">
              <a:buFont typeface="Arial" charset="0"/>
              <a:buChar char="•"/>
            </a:pPr>
            <a:r>
              <a:rPr lang="ja-JP" altLang="en-US" sz="800" dirty="0">
                <a:latin typeface="Yu Mincho" charset="-128"/>
                <a:ea typeface="Yu Mincho" charset="-128"/>
                <a:cs typeface="Yu Mincho" charset="-128"/>
              </a:rPr>
              <a:t>出会い系</a:t>
            </a:r>
            <a:r>
              <a:rPr lang="en-US" altLang="ja-JP" sz="800" dirty="0">
                <a:latin typeface="Yu Mincho" charset="-128"/>
                <a:ea typeface="Yu Mincho" charset="-128"/>
                <a:cs typeface="Yu Mincho" charset="-128"/>
              </a:rPr>
              <a:t> (</a:t>
            </a:r>
            <a:r>
              <a:rPr lang="ja-JP" altLang="en-US" sz="800" dirty="0">
                <a:latin typeface="Yu Mincho" charset="-128"/>
                <a:ea typeface="Yu Mincho" charset="-128"/>
                <a:cs typeface="Yu Mincho" charset="-128"/>
              </a:rPr>
              <a:t>インターネット異性紹介事業、結婚相談、お見合いパーティ等</a:t>
            </a:r>
            <a:r>
              <a:rPr lang="en-US" altLang="ja-JP" sz="800" dirty="0">
                <a:latin typeface="Yu Mincho" charset="-128"/>
                <a:ea typeface="Yu Mincho" charset="-128"/>
                <a:cs typeface="Yu Mincho" charset="-128"/>
              </a:rPr>
              <a:t>)</a:t>
            </a:r>
          </a:p>
          <a:p>
            <a:pPr marL="128588" indent="-128588">
              <a:buFont typeface="Arial" charset="0"/>
              <a:buChar char="•"/>
            </a:pPr>
            <a:r>
              <a:rPr lang="ja-JP" altLang="en-US" sz="800" dirty="0">
                <a:latin typeface="Yu Mincho" charset="-128"/>
                <a:ea typeface="Yu Mincho" charset="-128"/>
                <a:cs typeface="Yu Mincho" charset="-128"/>
              </a:rPr>
              <a:t>占い</a:t>
            </a:r>
            <a:endParaRPr lang="en-US" altLang="ja-JP" sz="800" dirty="0">
              <a:latin typeface="Yu Mincho" charset="-128"/>
              <a:ea typeface="Yu Mincho" charset="-128"/>
              <a:cs typeface="Yu Mincho" charset="-128"/>
            </a:endParaRPr>
          </a:p>
          <a:p>
            <a:pPr marL="128588" indent="-128588">
              <a:buFont typeface="Arial" charset="0"/>
              <a:buChar char="•"/>
            </a:pPr>
            <a:r>
              <a:rPr lang="ja-JP" altLang="en-US" sz="800" dirty="0">
                <a:latin typeface="Yu Mincho" charset="-128"/>
                <a:ea typeface="Yu Mincho" charset="-128"/>
                <a:cs typeface="Yu Mincho" charset="-128"/>
              </a:rPr>
              <a:t>無限連鎖講</a:t>
            </a:r>
            <a:endParaRPr lang="en-US" altLang="ja-JP" sz="800" dirty="0">
              <a:latin typeface="Yu Mincho" charset="-128"/>
              <a:ea typeface="Yu Mincho" charset="-128"/>
              <a:cs typeface="Yu Mincho" charset="-128"/>
            </a:endParaRPr>
          </a:p>
          <a:p>
            <a:pPr marL="128588" indent="-128588">
              <a:buFont typeface="Arial" charset="0"/>
              <a:buChar char="•"/>
            </a:pPr>
            <a:r>
              <a:rPr lang="ja-JP" altLang="en-US" sz="800" dirty="0">
                <a:latin typeface="Yu Mincho" charset="-128"/>
                <a:ea typeface="Yu Mincho" charset="-128"/>
                <a:cs typeface="Yu Mincho" charset="-128"/>
              </a:rPr>
              <a:t>探偵業</a:t>
            </a:r>
            <a:endParaRPr lang="en-US" altLang="ja-JP" sz="800" dirty="0">
              <a:latin typeface="Yu Mincho" charset="-128"/>
              <a:ea typeface="Yu Mincho" charset="-128"/>
              <a:cs typeface="Yu Mincho" charset="-128"/>
            </a:endParaRPr>
          </a:p>
          <a:p>
            <a:pPr marL="128588" indent="-128588">
              <a:buFont typeface="Arial" charset="0"/>
              <a:buChar char="•"/>
            </a:pPr>
            <a:r>
              <a:rPr lang="ja-JP" altLang="en-US" sz="800" dirty="0">
                <a:latin typeface="Yu Mincho" charset="-128"/>
                <a:ea typeface="Yu Mincho" charset="-128"/>
                <a:cs typeface="Yu Mincho" charset="-128"/>
              </a:rPr>
              <a:t>家政婦</a:t>
            </a:r>
            <a:endParaRPr lang="en-US" altLang="ja-JP" sz="800" dirty="0">
              <a:latin typeface="Yu Mincho" charset="-128"/>
              <a:ea typeface="Yu Mincho" charset="-128"/>
              <a:cs typeface="Yu Mincho" charset="-128"/>
            </a:endParaRPr>
          </a:p>
          <a:p>
            <a:pPr marL="128588" indent="-128588">
              <a:buFont typeface="Arial" charset="0"/>
              <a:buChar char="•"/>
            </a:pPr>
            <a:r>
              <a:rPr lang="ja-JP" altLang="en-US" sz="800" dirty="0">
                <a:latin typeface="Yu Mincho" charset="-128"/>
                <a:ea typeface="Yu Mincho" charset="-128"/>
                <a:cs typeface="Yu Mincho" charset="-128"/>
              </a:rPr>
              <a:t>産経用品</a:t>
            </a:r>
            <a:r>
              <a:rPr lang="en-US" altLang="ja-JP" sz="800" dirty="0">
                <a:latin typeface="Yu Mincho" charset="-128"/>
                <a:ea typeface="Yu Mincho" charset="-128"/>
                <a:cs typeface="Yu Mincho" charset="-128"/>
              </a:rPr>
              <a:t> (</a:t>
            </a:r>
            <a:r>
              <a:rPr lang="ja-JP" altLang="en-US" sz="800" dirty="0">
                <a:latin typeface="Yu Mincho" charset="-128"/>
                <a:ea typeface="Yu Mincho" charset="-128"/>
                <a:cs typeface="Yu Mincho" charset="-128"/>
              </a:rPr>
              <a:t>避妊具、女性用体温計</a:t>
            </a:r>
            <a:r>
              <a:rPr lang="en-US" altLang="ja-JP" sz="800" dirty="0">
                <a:latin typeface="Yu Mincho" charset="-128"/>
                <a:ea typeface="Yu Mincho" charset="-128"/>
                <a:cs typeface="Yu Mincho" charset="-128"/>
              </a:rPr>
              <a:t>)</a:t>
            </a:r>
          </a:p>
          <a:p>
            <a:pPr marL="128588" indent="-128588">
              <a:buFont typeface="Arial" charset="0"/>
              <a:buChar char="•"/>
            </a:pPr>
            <a:r>
              <a:rPr lang="ja-JP" altLang="en-US" sz="800" dirty="0">
                <a:latin typeface="Yu Mincho" charset="-128"/>
                <a:ea typeface="Yu Mincho" charset="-128"/>
                <a:cs typeface="Yu Mincho" charset="-128"/>
              </a:rPr>
              <a:t>武器全般</a:t>
            </a:r>
            <a:endParaRPr lang="en-US" altLang="ja-JP" sz="800" dirty="0">
              <a:latin typeface="Yu Mincho" charset="-128"/>
              <a:ea typeface="Yu Mincho" charset="-128"/>
              <a:cs typeface="Yu Mincho" charset="-128"/>
            </a:endParaRPr>
          </a:p>
          <a:p>
            <a:pPr marL="128588" indent="-128588">
              <a:buFont typeface="Arial" charset="0"/>
              <a:buChar char="•"/>
            </a:pPr>
            <a:r>
              <a:rPr lang="ja-JP" altLang="en-US" sz="800" dirty="0">
                <a:latin typeface="Yu Mincho" charset="-128"/>
                <a:ea typeface="Yu Mincho" charset="-128"/>
                <a:cs typeface="Yu Mincho" charset="-128"/>
              </a:rPr>
              <a:t>毒物劇物</a:t>
            </a:r>
            <a:endParaRPr lang="en-US" altLang="ja-JP" sz="800" dirty="0">
              <a:latin typeface="Yu Mincho" charset="-128"/>
              <a:ea typeface="Yu Mincho" charset="-128"/>
              <a:cs typeface="Yu Mincho" charset="-128"/>
            </a:endParaRPr>
          </a:p>
          <a:p>
            <a:pPr marL="128588" indent="-128588">
              <a:buFont typeface="Arial" charset="0"/>
              <a:buChar char="•"/>
            </a:pPr>
            <a:r>
              <a:rPr lang="ja-JP" altLang="en-US" sz="800" dirty="0">
                <a:latin typeface="Yu Mincho" charset="-128"/>
                <a:ea typeface="Yu Mincho" charset="-128"/>
                <a:cs typeface="Yu Mincho" charset="-128"/>
              </a:rPr>
              <a:t>政党</a:t>
            </a:r>
            <a:r>
              <a:rPr lang="en-US" altLang="ja-JP" sz="800" dirty="0">
                <a:latin typeface="Yu Mincho" charset="-128"/>
                <a:ea typeface="Yu Mincho" charset="-128"/>
                <a:cs typeface="Yu Mincho" charset="-128"/>
              </a:rPr>
              <a:t>/</a:t>
            </a:r>
            <a:r>
              <a:rPr lang="ja-JP" altLang="en-US" sz="800" dirty="0">
                <a:latin typeface="Yu Mincho" charset="-128"/>
                <a:ea typeface="Yu Mincho" charset="-128"/>
                <a:cs typeface="Yu Mincho" charset="-128"/>
              </a:rPr>
              <a:t>政治関連</a:t>
            </a:r>
            <a:endParaRPr lang="en-US" altLang="ja-JP" sz="800" dirty="0">
              <a:latin typeface="Yu Mincho" charset="-128"/>
              <a:ea typeface="Yu Mincho" charset="-128"/>
              <a:cs typeface="Yu Mincho" charset="-128"/>
            </a:endParaRPr>
          </a:p>
          <a:p>
            <a:pPr marL="128588" indent="-128588">
              <a:buFont typeface="Arial" charset="0"/>
              <a:buChar char="•"/>
            </a:pPr>
            <a:r>
              <a:rPr lang="ja-JP" altLang="en-US" sz="800" dirty="0">
                <a:latin typeface="Yu Mincho" charset="-128"/>
                <a:ea typeface="Yu Mincho" charset="-128"/>
                <a:cs typeface="Yu Mincho" charset="-128"/>
              </a:rPr>
              <a:t>公益法人</a:t>
            </a:r>
            <a:r>
              <a:rPr lang="en-US" altLang="ja-JP" sz="800" dirty="0">
                <a:latin typeface="Yu Mincho" charset="-128"/>
                <a:ea typeface="Yu Mincho" charset="-128"/>
                <a:cs typeface="Yu Mincho" charset="-128"/>
              </a:rPr>
              <a:t> (NPO/NGO</a:t>
            </a:r>
            <a:r>
              <a:rPr lang="ja-JP" altLang="en-US" sz="800" dirty="0">
                <a:latin typeface="Yu Mincho" charset="-128"/>
                <a:ea typeface="Yu Mincho" charset="-128"/>
                <a:cs typeface="Yu Mincho" charset="-128"/>
              </a:rPr>
              <a:t>、社団法人</a:t>
            </a:r>
            <a:r>
              <a:rPr lang="en-US" altLang="ja-JP" sz="800" dirty="0">
                <a:latin typeface="Yu Mincho" charset="-128"/>
                <a:ea typeface="Yu Mincho" charset="-128"/>
                <a:cs typeface="Yu Mincho" charset="-128"/>
              </a:rPr>
              <a:t>)</a:t>
            </a:r>
          </a:p>
          <a:p>
            <a:pPr marL="128588" indent="-128588">
              <a:buFont typeface="Arial" charset="0"/>
              <a:buChar char="•"/>
            </a:pPr>
            <a:r>
              <a:rPr lang="ja-JP" altLang="en-US" sz="800" dirty="0">
                <a:latin typeface="Yu Mincho" charset="-128"/>
                <a:ea typeface="Yu Mincho" charset="-128"/>
                <a:cs typeface="Yu Mincho" charset="-128"/>
              </a:rPr>
              <a:t>生体販売</a:t>
            </a:r>
            <a:endParaRPr lang="en-US" altLang="ja-JP" sz="800" dirty="0">
              <a:latin typeface="Yu Mincho" charset="-128"/>
              <a:ea typeface="Yu Mincho" charset="-128"/>
              <a:cs typeface="Yu Mincho" charset="-128"/>
            </a:endParaRPr>
          </a:p>
          <a:p>
            <a:pPr marL="128588" indent="-128588">
              <a:buFont typeface="Arial" charset="0"/>
              <a:buChar char="•"/>
            </a:pPr>
            <a:r>
              <a:rPr lang="ja-JP" altLang="en-US" sz="800" dirty="0">
                <a:latin typeface="Yu Mincho" charset="-128"/>
                <a:ea typeface="Yu Mincho" charset="-128"/>
                <a:cs typeface="Yu Mincho" charset="-128"/>
              </a:rPr>
              <a:t>葬儀葬祭業</a:t>
            </a:r>
            <a:endParaRPr lang="en-US" altLang="ja-JP" sz="800" dirty="0">
              <a:latin typeface="Yu Mincho" charset="-128"/>
              <a:ea typeface="Yu Mincho" charset="-128"/>
              <a:cs typeface="Yu Mincho" charset="-128"/>
            </a:endParaRPr>
          </a:p>
          <a:p>
            <a:pPr marL="128588" indent="-128588">
              <a:buFont typeface="Arial" charset="0"/>
              <a:buChar char="•"/>
            </a:pPr>
            <a:r>
              <a:rPr lang="ja-JP" altLang="en-US" sz="800" dirty="0">
                <a:latin typeface="Yu Mincho" charset="-128"/>
                <a:ea typeface="Yu Mincho" charset="-128"/>
                <a:cs typeface="Yu Mincho" charset="-128"/>
              </a:rPr>
              <a:t>入札権購入型オークション、オークション</a:t>
            </a:r>
            <a:endParaRPr lang="en-US" altLang="ja-JP" sz="800" dirty="0">
              <a:latin typeface="Yu Mincho" charset="-128"/>
              <a:ea typeface="Yu Mincho" charset="-128"/>
              <a:cs typeface="Yu Mincho" charset="-128"/>
            </a:endParaRPr>
          </a:p>
          <a:p>
            <a:pPr marL="128588" indent="-128588">
              <a:buFont typeface="Arial" charset="0"/>
              <a:buChar char="•"/>
            </a:pPr>
            <a:r>
              <a:rPr lang="ja-JP" altLang="en-US" sz="800" dirty="0">
                <a:latin typeface="Yu Mincho" charset="-128"/>
                <a:ea typeface="Yu Mincho" charset="-128"/>
                <a:cs typeface="Yu Mincho" charset="-128"/>
              </a:rPr>
              <a:t>情報比較サイト</a:t>
            </a:r>
            <a:endParaRPr lang="en-US" altLang="ja-JP" sz="800" dirty="0">
              <a:latin typeface="Yu Mincho" charset="-128"/>
              <a:ea typeface="Yu Mincho" charset="-128"/>
              <a:cs typeface="Yu Mincho" charset="-128"/>
            </a:endParaRPr>
          </a:p>
          <a:p>
            <a:pPr marL="128588" indent="-128588">
              <a:buFont typeface="Arial" charset="0"/>
              <a:buChar char="•"/>
            </a:pPr>
            <a:r>
              <a:rPr lang="ja-JP" altLang="en-US" sz="800" dirty="0">
                <a:latin typeface="Yu Mincho" charset="-128"/>
                <a:ea typeface="Yu Mincho" charset="-128"/>
                <a:cs typeface="Yu Mincho" charset="-128"/>
              </a:rPr>
              <a:t>消費者金融、カードローン（銀行系含む）、事業性ローン、ファクタリング</a:t>
            </a:r>
            <a:endParaRPr lang="en-US" altLang="ja-JP" sz="800" dirty="0">
              <a:latin typeface="Yu Mincho" charset="-128"/>
              <a:ea typeface="Yu Mincho" charset="-128"/>
              <a:cs typeface="Yu Mincho" charset="-128"/>
            </a:endParaRPr>
          </a:p>
          <a:p>
            <a:pPr marL="128588" indent="-128588">
              <a:buFont typeface="Arial" charset="0"/>
              <a:buChar char="•"/>
            </a:pPr>
            <a:r>
              <a:rPr lang="ja-JP" altLang="en-US" sz="800" dirty="0">
                <a:latin typeface="Yu Mincho" charset="-128"/>
                <a:ea typeface="Yu Mincho" charset="-128"/>
                <a:cs typeface="Yu Mincho" charset="-128"/>
              </a:rPr>
              <a:t>過払い金請求</a:t>
            </a:r>
            <a:endParaRPr lang="en-US" altLang="ja-JP" sz="800" dirty="0">
              <a:latin typeface="Yu Mincho" charset="-128"/>
              <a:ea typeface="Yu Mincho" charset="-128"/>
              <a:cs typeface="Yu Mincho" charset="-128"/>
            </a:endParaRPr>
          </a:p>
          <a:p>
            <a:pPr marL="128588" indent="-128588">
              <a:buFont typeface="Arial" charset="0"/>
              <a:buChar char="•"/>
            </a:pPr>
            <a:r>
              <a:rPr lang="en-US" altLang="ja-JP" sz="800" dirty="0">
                <a:latin typeface="Yu Mincho" charset="-128"/>
                <a:ea typeface="Yu Mincho" charset="-128"/>
                <a:cs typeface="Yu Mincho" charset="-128"/>
              </a:rPr>
              <a:t>ICO</a:t>
            </a:r>
            <a:r>
              <a:rPr lang="ja-JP" altLang="en-US" sz="800" dirty="0">
                <a:latin typeface="Yu Mincho" charset="-128"/>
                <a:ea typeface="Yu Mincho" charset="-128"/>
                <a:cs typeface="Yu Mincho" charset="-128"/>
              </a:rPr>
              <a:t>、バイナリーオプション、金融庁に正式に登録されていない仮想通貨交換業者</a:t>
            </a:r>
            <a:r>
              <a:rPr lang="en-US" altLang="ja-JP" sz="800" dirty="0">
                <a:latin typeface="Yu Mincho" charset="-128"/>
                <a:ea typeface="Yu Mincho" charset="-128"/>
                <a:cs typeface="Yu Mincho" charset="-128"/>
              </a:rPr>
              <a:t>(</a:t>
            </a:r>
            <a:r>
              <a:rPr lang="ja-JP" altLang="en-US" sz="800" dirty="0">
                <a:latin typeface="Yu Mincho" charset="-128"/>
                <a:ea typeface="Yu Mincho" charset="-128"/>
                <a:cs typeface="Yu Mincho" charset="-128"/>
              </a:rPr>
              <a:t>みなし業社等</a:t>
            </a:r>
            <a:r>
              <a:rPr lang="en-US" altLang="ja-JP" sz="800" dirty="0">
                <a:latin typeface="Yu Mincho" charset="-128"/>
                <a:ea typeface="Yu Mincho" charset="-128"/>
                <a:cs typeface="Yu Mincho" charset="-128"/>
              </a:rPr>
              <a:t>)</a:t>
            </a:r>
          </a:p>
          <a:p>
            <a:pPr marL="128588" indent="-128588">
              <a:buFont typeface="Arial" charset="0"/>
              <a:buChar char="•"/>
            </a:pPr>
            <a:r>
              <a:rPr lang="ja-JP" altLang="en-US" sz="800" dirty="0">
                <a:latin typeface="Yu Mincho" charset="-128"/>
                <a:ea typeface="Yu Mincho" charset="-128"/>
                <a:cs typeface="Yu Mincho" charset="-128"/>
              </a:rPr>
              <a:t>たばこ、電子たばこ（企業広告は除く）</a:t>
            </a:r>
            <a:endParaRPr lang="en-US" altLang="ja-JP" sz="800" dirty="0">
              <a:latin typeface="Yu Mincho" charset="-128"/>
              <a:ea typeface="Yu Mincho" charset="-128"/>
              <a:cs typeface="Yu Mincho" charset="-128"/>
            </a:endParaRPr>
          </a:p>
          <a:p>
            <a:pPr marL="128588" indent="-128588">
              <a:buFont typeface="Arial" charset="0"/>
              <a:buChar char="•"/>
            </a:pPr>
            <a:r>
              <a:rPr lang="ja-JP" altLang="en-US" sz="800" dirty="0">
                <a:latin typeface="Yu Mincho" charset="-128"/>
                <a:ea typeface="Yu Mincho" charset="-128"/>
                <a:cs typeface="Yu Mincho" charset="-128"/>
              </a:rPr>
              <a:t>アプリを主体とした競合サービス</a:t>
            </a:r>
            <a:r>
              <a:rPr lang="en-US" altLang="ja-JP" sz="800" dirty="0">
                <a:latin typeface="Yu Mincho" charset="-128"/>
                <a:ea typeface="Yu Mincho" charset="-128"/>
                <a:cs typeface="Yu Mincho" charset="-128"/>
              </a:rPr>
              <a:t> (</a:t>
            </a:r>
            <a:r>
              <a:rPr lang="ja-JP" altLang="en-US" sz="800" dirty="0">
                <a:latin typeface="Yu Mincho" charset="-128"/>
                <a:ea typeface="Yu Mincho" charset="-128"/>
                <a:cs typeface="Yu Mincho" charset="-128"/>
              </a:rPr>
              <a:t>ライドシェアアプリ等</a:t>
            </a:r>
            <a:r>
              <a:rPr lang="en-US" altLang="ja-JP" sz="800" dirty="0">
                <a:latin typeface="Yu Mincho" charset="-128"/>
                <a:ea typeface="Yu Mincho" charset="-128"/>
                <a:cs typeface="Yu Mincho" charset="-128"/>
              </a:rPr>
              <a:t>)</a:t>
            </a:r>
          </a:p>
          <a:p>
            <a:pPr marL="128588" indent="-128588">
              <a:buFont typeface="Arial" charset="0"/>
              <a:buChar char="•"/>
            </a:pPr>
            <a:r>
              <a:rPr lang="en-US" altLang="ja-JP" sz="800" dirty="0">
                <a:latin typeface="Yu Mincho" charset="-128"/>
                <a:ea typeface="Yu Mincho" charset="-128"/>
                <a:cs typeface="Yu Mincho" charset="-128"/>
              </a:rPr>
              <a:t>R-18</a:t>
            </a:r>
            <a:r>
              <a:rPr lang="ja-JP" altLang="en-US" sz="800" dirty="0">
                <a:latin typeface="Yu Mincho" charset="-128"/>
                <a:ea typeface="Yu Mincho" charset="-128"/>
                <a:cs typeface="Yu Mincho" charset="-128"/>
              </a:rPr>
              <a:t>以上の映画作品、</a:t>
            </a:r>
            <a:r>
              <a:rPr lang="en-US" altLang="ja-JP" sz="800" dirty="0">
                <a:latin typeface="Yu Mincho" charset="-128"/>
                <a:ea typeface="Yu Mincho" charset="-128"/>
                <a:cs typeface="Yu Mincho" charset="-128"/>
              </a:rPr>
              <a:t>CERO</a:t>
            </a:r>
            <a:r>
              <a:rPr lang="ja-JP" altLang="en-US" sz="800" dirty="0">
                <a:latin typeface="Yu Mincho" charset="-128"/>
                <a:ea typeface="Yu Mincho" charset="-128"/>
                <a:cs typeface="Yu Mincho" charset="-128"/>
              </a:rPr>
              <a:t> </a:t>
            </a:r>
            <a:r>
              <a:rPr lang="en-US" altLang="ja-JP" sz="800" dirty="0">
                <a:latin typeface="Yu Mincho" charset="-128"/>
                <a:ea typeface="Yu Mincho" charset="-128"/>
                <a:cs typeface="Yu Mincho" charset="-128"/>
              </a:rPr>
              <a:t>D</a:t>
            </a:r>
            <a:r>
              <a:rPr lang="ja-JP" altLang="en-US" sz="800" dirty="0">
                <a:latin typeface="Yu Mincho" charset="-128"/>
                <a:ea typeface="Yu Mincho" charset="-128"/>
                <a:cs typeface="Yu Mincho" charset="-128"/>
              </a:rPr>
              <a:t>（</a:t>
            </a:r>
            <a:r>
              <a:rPr lang="en-US" altLang="ja-JP" sz="800" dirty="0">
                <a:latin typeface="Yu Mincho" charset="-128"/>
                <a:ea typeface="Yu Mincho" charset="-128"/>
                <a:cs typeface="Yu Mincho" charset="-128"/>
              </a:rPr>
              <a:t>17</a:t>
            </a:r>
            <a:r>
              <a:rPr lang="ja-JP" altLang="en-US" sz="800" dirty="0">
                <a:latin typeface="Yu Mincho" charset="-128"/>
                <a:ea typeface="Yu Mincho" charset="-128"/>
                <a:cs typeface="Yu Mincho" charset="-128"/>
              </a:rPr>
              <a:t>歳以上対象）以上のゲーム</a:t>
            </a:r>
            <a:endParaRPr lang="en-US" altLang="ja-JP" sz="800" dirty="0">
              <a:latin typeface="Yu Mincho" charset="-128"/>
              <a:ea typeface="Yu Mincho" charset="-128"/>
              <a:cs typeface="Yu Mincho" charset="-128"/>
            </a:endParaRPr>
          </a:p>
          <a:p>
            <a:pPr marL="128588" indent="-128588">
              <a:buFont typeface="Arial" charset="0"/>
              <a:buChar char="•"/>
            </a:pPr>
            <a:r>
              <a:rPr lang="ja-JP" altLang="en-US" sz="800" dirty="0">
                <a:latin typeface="Yu Mincho" charset="-128"/>
                <a:ea typeface="Yu Mincho" charset="-128"/>
                <a:cs typeface="Yu Mincho" charset="-128"/>
              </a:rPr>
              <a:t>業務実態が不明瞭な企業の商材</a:t>
            </a:r>
            <a:endParaRPr lang="en-US" altLang="ja-JP" sz="800" dirty="0">
              <a:latin typeface="Yu Mincho" charset="-128"/>
              <a:ea typeface="Yu Mincho" charset="-128"/>
              <a:cs typeface="Yu Mincho" charset="-128"/>
            </a:endParaRPr>
          </a:p>
          <a:p>
            <a:pPr marL="128588" indent="-128588">
              <a:buFont typeface="Arial" charset="0"/>
              <a:buChar char="•"/>
            </a:pPr>
            <a:r>
              <a:rPr lang="ja-JP" altLang="en-US" sz="800" dirty="0">
                <a:latin typeface="Yu Mincho" charset="-128"/>
                <a:ea typeface="Yu Mincho" charset="-128"/>
                <a:cs typeface="Yu Mincho" charset="-128"/>
              </a:rPr>
              <a:t>その他タクシー車内のプライベート空間にそぐわないと判断した業種・商材</a:t>
            </a:r>
            <a:endParaRPr lang="en-US" altLang="ja-JP" sz="900" dirty="0">
              <a:latin typeface="Yu Mincho" charset="-128"/>
              <a:ea typeface="Yu Mincho" charset="-128"/>
              <a:cs typeface="Yu Mincho" charset="-128"/>
            </a:endParaRPr>
          </a:p>
        </p:txBody>
      </p:sp>
      <p:pic>
        <p:nvPicPr>
          <p:cNvPr id="12" name="図 11"/>
          <p:cNvPicPr>
            <a:picLocks noChangeAspect="1"/>
          </p:cNvPicPr>
          <p:nvPr/>
        </p:nvPicPr>
        <p:blipFill>
          <a:blip r:embed="rId3"/>
          <a:stretch>
            <a:fillRect/>
          </a:stretch>
        </p:blipFill>
        <p:spPr>
          <a:xfrm>
            <a:off x="311089" y="44556"/>
            <a:ext cx="1392772" cy="365159"/>
          </a:xfrm>
          <a:prstGeom prst="rect">
            <a:avLst/>
          </a:prstGeom>
        </p:spPr>
      </p:pic>
      <p:sp>
        <p:nvSpPr>
          <p:cNvPr id="14" name="タイトル 1"/>
          <p:cNvSpPr txBox="1">
            <a:spLocks/>
          </p:cNvSpPr>
          <p:nvPr/>
        </p:nvSpPr>
        <p:spPr>
          <a:xfrm>
            <a:off x="241540" y="347092"/>
            <a:ext cx="8625624" cy="706600"/>
          </a:xfrm>
          <a:prstGeom prst="rect">
            <a:avLst/>
          </a:prstGeom>
        </p:spPr>
        <p:txBody>
          <a:bodyPr>
            <a:normAutofit/>
          </a:bodyPr>
          <a:lstStyle>
            <a:lvl1pPr algn="l" defTabSz="914400" rtl="0" eaLnBrk="1" latinLnBrk="0" hangingPunct="1">
              <a:lnSpc>
                <a:spcPct val="90000"/>
              </a:lnSpc>
              <a:spcBef>
                <a:spcPct val="0"/>
              </a:spcBef>
              <a:buNone/>
              <a:defRPr kumimoji="1" sz="3600" kern="1200">
                <a:solidFill>
                  <a:schemeClr val="tx1"/>
                </a:solidFill>
                <a:latin typeface="+mj-lt"/>
                <a:ea typeface="+mj-ea"/>
                <a:cs typeface="Yu Mincho" charset="-128"/>
              </a:defRPr>
            </a:lvl1pPr>
          </a:lstStyle>
          <a:p>
            <a:pPr algn="ctr"/>
            <a:r>
              <a:rPr lang="ja-JP" altLang="en-US" dirty="0">
                <a:solidFill>
                  <a:srgbClr val="FFFFFF"/>
                </a:solidFill>
                <a:latin typeface="+mj-ea"/>
              </a:rPr>
              <a:t>厳格な</a:t>
            </a:r>
            <a:r>
              <a:rPr lang="zh-TW" altLang="en-US" dirty="0">
                <a:solidFill>
                  <a:srgbClr val="FFFFFF"/>
                </a:solidFill>
                <a:latin typeface="+mj-ea"/>
              </a:rPr>
              <a:t>掲載可否基準 </a:t>
            </a:r>
            <a:r>
              <a:rPr lang="en-US" altLang="ja-JP" dirty="0">
                <a:solidFill>
                  <a:srgbClr val="FFFFFF"/>
                </a:solidFill>
                <a:latin typeface="+mj-ea"/>
              </a:rPr>
              <a:t>1</a:t>
            </a:r>
            <a:endParaRPr lang="en-US" altLang="zh-TW" dirty="0">
              <a:solidFill>
                <a:srgbClr val="FFFFFF"/>
              </a:solidFill>
              <a:latin typeface="+mj-ea"/>
            </a:endParaRPr>
          </a:p>
        </p:txBody>
      </p:sp>
      <p:sp>
        <p:nvSpPr>
          <p:cNvPr id="10" name="スライド番号プレースホルダー 10">
            <a:extLst>
              <a:ext uri="{FF2B5EF4-FFF2-40B4-BE49-F238E27FC236}">
                <a16:creationId xmlns:a16="http://schemas.microsoft.com/office/drawing/2014/main" id="{470398DD-968F-48FD-817F-D67FF8D845B3}"/>
              </a:ext>
            </a:extLst>
          </p:cNvPr>
          <p:cNvSpPr>
            <a:spLocks noGrp="1"/>
          </p:cNvSpPr>
          <p:nvPr>
            <p:ph type="sldNum" sz="quarter" idx="12"/>
          </p:nvPr>
        </p:nvSpPr>
        <p:spPr>
          <a:xfrm>
            <a:off x="6457950" y="6356351"/>
            <a:ext cx="1898650" cy="365125"/>
          </a:xfrm>
        </p:spPr>
        <p:txBody>
          <a:bodyPr/>
          <a:lstStyle/>
          <a:p>
            <a:fld id="{806C013B-363C-A74E-9DE8-5ED61C0AA20F}" type="slidenum">
              <a:rPr kumimoji="1" lang="ja-JP" altLang="en-US" smtClean="0">
                <a:latin typeface="+mn-ea"/>
                <a:ea typeface="+mn-ea"/>
              </a:rPr>
              <a:t>15</a:t>
            </a:fld>
            <a:endParaRPr kumimoji="1" lang="ja-JP" altLang="en-US" dirty="0">
              <a:latin typeface="+mn-ea"/>
              <a:ea typeface="+mn-ea"/>
            </a:endParaRPr>
          </a:p>
        </p:txBody>
      </p:sp>
      <p:sp>
        <p:nvSpPr>
          <p:cNvPr id="11" name="正方形/長方形 10">
            <a:extLst>
              <a:ext uri="{FF2B5EF4-FFF2-40B4-BE49-F238E27FC236}">
                <a16:creationId xmlns:a16="http://schemas.microsoft.com/office/drawing/2014/main" id="{EB7B0598-2BCE-407B-9517-DE0C57F5C949}"/>
              </a:ext>
            </a:extLst>
          </p:cNvPr>
          <p:cNvSpPr/>
          <p:nvPr/>
        </p:nvSpPr>
        <p:spPr>
          <a:xfrm>
            <a:off x="311089" y="1051891"/>
            <a:ext cx="8556075" cy="461665"/>
          </a:xfrm>
          <a:prstGeom prst="rect">
            <a:avLst/>
          </a:prstGeom>
          <a:ln>
            <a:noFill/>
          </a:ln>
        </p:spPr>
        <p:txBody>
          <a:bodyPr wrap="square">
            <a:spAutoFit/>
          </a:bodyPr>
          <a:lstStyle/>
          <a:p>
            <a:pPr lvl="0" algn="ctr"/>
            <a:r>
              <a:rPr lang="en-US" altLang="ja-JP" sz="800" kern="100" dirty="0">
                <a:solidFill>
                  <a:schemeClr val="bg1"/>
                </a:solidFill>
                <a:latin typeface="Yu Mincho" charset="-128"/>
                <a:ea typeface="Yu Mincho" charset="-128"/>
                <a:cs typeface="Times New Roman" charset="0"/>
              </a:rPr>
              <a:t>Tokyo Prime </a:t>
            </a:r>
            <a:r>
              <a:rPr lang="ja-JP" altLang="ja-JP" sz="800" kern="100" dirty="0">
                <a:solidFill>
                  <a:schemeClr val="bg1"/>
                </a:solidFill>
                <a:latin typeface="Yu Mincho" charset="-128"/>
                <a:ea typeface="Yu Mincho" charset="-128"/>
                <a:cs typeface="Times New Roman" charset="0"/>
              </a:rPr>
              <a:t>を搭載するタクシーを運営する日本交通</a:t>
            </a:r>
            <a:r>
              <a:rPr lang="ja-JP" altLang="en-US" sz="800" kern="100" dirty="0">
                <a:solidFill>
                  <a:schemeClr val="bg1"/>
                </a:solidFill>
                <a:latin typeface="Yu Mincho" charset="-128"/>
                <a:ea typeface="Yu Mincho" charset="-128"/>
                <a:cs typeface="Times New Roman" charset="0"/>
              </a:rPr>
              <a:t>および加盟タクシー会社</a:t>
            </a:r>
            <a:r>
              <a:rPr lang="ja-JP" altLang="ja-JP" sz="800" kern="100" dirty="0">
                <a:solidFill>
                  <a:schemeClr val="bg1"/>
                </a:solidFill>
                <a:latin typeface="Yu Mincho" charset="-128"/>
                <a:ea typeface="Yu Mincho" charset="-128"/>
                <a:cs typeface="Times New Roman" charset="0"/>
              </a:rPr>
              <a:t>は、</a:t>
            </a:r>
            <a:r>
              <a:rPr lang="ja-JP" altLang="en-US" sz="800" kern="100" dirty="0">
                <a:solidFill>
                  <a:schemeClr val="bg1"/>
                </a:solidFill>
                <a:latin typeface="Yu Mincho" charset="-128"/>
                <a:ea typeface="Yu Mincho" charset="-128"/>
                <a:cs typeface="Times New Roman" charset="0"/>
              </a:rPr>
              <a:t>「</a:t>
            </a:r>
            <a:r>
              <a:rPr lang="ja-JP" altLang="ja-JP" sz="800" kern="100" dirty="0">
                <a:solidFill>
                  <a:schemeClr val="bg1"/>
                </a:solidFill>
                <a:latin typeface="Yu Mincho" charset="-128"/>
                <a:ea typeface="Yu Mincho" charset="-128"/>
                <a:cs typeface="Times New Roman" charset="0"/>
              </a:rPr>
              <a:t>タクシーはお客様がリラックスする</a:t>
            </a:r>
            <a:r>
              <a:rPr lang="ja-JP" altLang="en-US" sz="800" kern="100" dirty="0">
                <a:solidFill>
                  <a:schemeClr val="bg1"/>
                </a:solidFill>
                <a:latin typeface="Yu Mincho" charset="-128"/>
                <a:ea typeface="Yu Mincho" charset="-128"/>
                <a:cs typeface="Times New Roman" charset="0"/>
              </a:rPr>
              <a:t>おもてなしの</a:t>
            </a:r>
            <a:r>
              <a:rPr lang="ja-JP" altLang="ja-JP" sz="800" kern="100" dirty="0">
                <a:solidFill>
                  <a:schemeClr val="bg1"/>
                </a:solidFill>
                <a:latin typeface="Yu Mincho" charset="-128"/>
                <a:ea typeface="Yu Mincho" charset="-128"/>
                <a:cs typeface="Times New Roman" charset="0"/>
              </a:rPr>
              <a:t>空間である</a:t>
            </a:r>
            <a:r>
              <a:rPr lang="ja-JP" altLang="en-US" sz="800" kern="100" dirty="0">
                <a:solidFill>
                  <a:schemeClr val="bg1"/>
                </a:solidFill>
                <a:latin typeface="Yu Mincho" charset="-128"/>
                <a:ea typeface="Yu Mincho" charset="-128"/>
                <a:cs typeface="Times New Roman" charset="0"/>
              </a:rPr>
              <a:t>」</a:t>
            </a:r>
            <a:r>
              <a:rPr lang="ja-JP" altLang="ja-JP" sz="800" kern="100" dirty="0">
                <a:solidFill>
                  <a:schemeClr val="bg1"/>
                </a:solidFill>
                <a:latin typeface="Yu Mincho" charset="-128"/>
                <a:ea typeface="Yu Mincho" charset="-128"/>
                <a:cs typeface="Times New Roman" charset="0"/>
              </a:rPr>
              <a:t>、という</a:t>
            </a:r>
            <a:r>
              <a:rPr lang="ja-JP" altLang="en-US" sz="800" kern="100" dirty="0">
                <a:solidFill>
                  <a:schemeClr val="bg1"/>
                </a:solidFill>
                <a:latin typeface="Yu Mincho" charset="-128"/>
                <a:ea typeface="Yu Mincho" charset="-128"/>
                <a:cs typeface="Times New Roman" charset="0"/>
              </a:rPr>
              <a:t>こと</a:t>
            </a:r>
            <a:r>
              <a:rPr lang="ja-JP" altLang="ja-JP" sz="800" kern="100" dirty="0">
                <a:solidFill>
                  <a:schemeClr val="bg1"/>
                </a:solidFill>
                <a:latin typeface="Yu Mincho" charset="-128"/>
                <a:ea typeface="Yu Mincho" charset="-128"/>
                <a:cs typeface="Times New Roman" charset="0"/>
              </a:rPr>
              <a:t>を大事に</a:t>
            </a:r>
            <a:r>
              <a:rPr lang="ja-JP" altLang="en-US" sz="800" kern="100" dirty="0">
                <a:solidFill>
                  <a:schemeClr val="bg1"/>
                </a:solidFill>
                <a:latin typeface="Yu Mincho" charset="-128"/>
                <a:ea typeface="Yu Mincho" charset="-128"/>
                <a:cs typeface="Times New Roman" charset="0"/>
              </a:rPr>
              <a:t>しています</a:t>
            </a:r>
            <a:r>
              <a:rPr lang="ja-JP" altLang="ja-JP" sz="800" kern="100" dirty="0">
                <a:solidFill>
                  <a:schemeClr val="bg1"/>
                </a:solidFill>
                <a:latin typeface="Yu Mincho" charset="-128"/>
                <a:ea typeface="Yu Mincho" charset="-128"/>
                <a:cs typeface="Times New Roman" charset="0"/>
              </a:rPr>
              <a:t>。</a:t>
            </a:r>
            <a:endParaRPr lang="en-US" altLang="ja-JP" sz="800" kern="100" dirty="0">
              <a:solidFill>
                <a:schemeClr val="bg1"/>
              </a:solidFill>
              <a:latin typeface="Yu Mincho" charset="-128"/>
              <a:ea typeface="Yu Mincho" charset="-128"/>
              <a:cs typeface="Times New Roman" charset="0"/>
            </a:endParaRPr>
          </a:p>
          <a:p>
            <a:pPr lvl="0" algn="ctr"/>
            <a:r>
              <a:rPr lang="ja-JP" altLang="en-US" sz="800" kern="100" dirty="0">
                <a:solidFill>
                  <a:schemeClr val="bg1"/>
                </a:solidFill>
                <a:effectLst/>
                <a:latin typeface="Yu Mincho" charset="-128"/>
                <a:ea typeface="Yu Mincho" charset="-128"/>
                <a:cs typeface="Times New Roman" charset="0"/>
              </a:rPr>
              <a:t>厳しい広告審査基準を設けることに</a:t>
            </a:r>
            <a:r>
              <a:rPr lang="ja-JP" altLang="en-US" sz="800" kern="100" dirty="0">
                <a:solidFill>
                  <a:schemeClr val="bg1"/>
                </a:solidFill>
                <a:latin typeface="Yu Mincho" charset="-128"/>
                <a:ea typeface="Yu Mincho" charset="-128"/>
                <a:cs typeface="Times New Roman" charset="0"/>
              </a:rPr>
              <a:t>より、タクシーご乗車のお客様に心地良く映像を見ていただき、</a:t>
            </a:r>
            <a:endParaRPr lang="en-US" altLang="ja-JP" sz="800" kern="100" dirty="0">
              <a:solidFill>
                <a:schemeClr val="bg1"/>
              </a:solidFill>
              <a:latin typeface="Yu Mincho" charset="-128"/>
              <a:ea typeface="Yu Mincho" charset="-128"/>
              <a:cs typeface="Times New Roman" charset="0"/>
            </a:endParaRPr>
          </a:p>
          <a:p>
            <a:pPr lvl="0" algn="ctr"/>
            <a:r>
              <a:rPr lang="ja-JP" altLang="en-US" sz="800" kern="100" dirty="0">
                <a:solidFill>
                  <a:schemeClr val="bg1"/>
                </a:solidFill>
                <a:effectLst/>
                <a:latin typeface="Yu Mincho" charset="-128"/>
                <a:ea typeface="Yu Mincho" charset="-128"/>
                <a:cs typeface="Times New Roman" charset="0"/>
              </a:rPr>
              <a:t>ブランド広告主様に安心してご掲載いただけるよう厳しく内容を吟味して考査を進めております。</a:t>
            </a:r>
            <a:endParaRPr lang="ja-JP" altLang="ja-JP" sz="800" kern="100" dirty="0">
              <a:solidFill>
                <a:schemeClr val="bg1"/>
              </a:solidFill>
              <a:effectLst/>
              <a:latin typeface="Yu Mincho" charset="-128"/>
              <a:ea typeface="Yu Mincho" charset="-128"/>
              <a:cs typeface="Times New Roman" charset="0"/>
            </a:endParaRPr>
          </a:p>
        </p:txBody>
      </p:sp>
    </p:spTree>
    <p:extLst>
      <p:ext uri="{BB962C8B-B14F-4D97-AF65-F5344CB8AC3E}">
        <p14:creationId xmlns:p14="http://schemas.microsoft.com/office/powerpoint/2010/main" val="4082285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79C176CE-DDFB-48BC-BB98-C63F3CA7CF68}"/>
              </a:ext>
            </a:extLst>
          </p:cNvPr>
          <p:cNvSpPr/>
          <p:nvPr/>
        </p:nvSpPr>
        <p:spPr>
          <a:xfrm>
            <a:off x="0" y="1"/>
            <a:ext cx="9144000" cy="177164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Yu Mincho Regular" charset="-128"/>
              <a:ea typeface="Yu Mincho Regular" charset="-128"/>
            </a:endParaRPr>
          </a:p>
        </p:txBody>
      </p:sp>
      <p:sp>
        <p:nvSpPr>
          <p:cNvPr id="6" name="テキスト ボックス 5"/>
          <p:cNvSpPr txBox="1"/>
          <p:nvPr/>
        </p:nvSpPr>
        <p:spPr>
          <a:xfrm>
            <a:off x="311089" y="1855944"/>
            <a:ext cx="4260911" cy="4755148"/>
          </a:xfrm>
          <a:prstGeom prst="rect">
            <a:avLst/>
          </a:prstGeom>
          <a:noFill/>
        </p:spPr>
        <p:txBody>
          <a:bodyPr wrap="square" rtlCol="0">
            <a:spAutoFit/>
          </a:bodyPr>
          <a:lstStyle/>
          <a:p>
            <a:r>
              <a:rPr lang="en-US" altLang="ja-JP" sz="1400" b="1" dirty="0">
                <a:latin typeface="+mj-ea"/>
                <a:ea typeface="+mj-ea"/>
                <a:cs typeface="Yu Mincho Demibold" charset="-128"/>
              </a:rPr>
              <a:t>NG</a:t>
            </a:r>
            <a:r>
              <a:rPr lang="ja-JP" altLang="en-US" sz="1400" b="1" dirty="0">
                <a:latin typeface="+mj-ea"/>
                <a:ea typeface="+mj-ea"/>
                <a:cs typeface="Yu Mincho Demibold" charset="-128"/>
              </a:rPr>
              <a:t>クリエイティブ表現</a:t>
            </a:r>
            <a:endParaRPr lang="en-US" altLang="ja-JP" sz="1400" b="1" dirty="0">
              <a:latin typeface="Yu Mincho Demibold" charset="-128"/>
              <a:ea typeface="Yu Mincho Demibold" charset="-128"/>
              <a:cs typeface="Yu Mincho Demibold" charset="-128"/>
            </a:endParaRPr>
          </a:p>
          <a:p>
            <a:endParaRPr lang="en-US" altLang="ja-JP" sz="900" dirty="0">
              <a:latin typeface="Yu Mincho" charset="-128"/>
              <a:ea typeface="Yu Mincho" charset="-128"/>
              <a:cs typeface="Yu Mincho" charset="-128"/>
            </a:endParaRPr>
          </a:p>
          <a:p>
            <a:pPr marL="128588" indent="-128588">
              <a:buFont typeface="Arial" charset="0"/>
              <a:buChar char="•"/>
            </a:pPr>
            <a:r>
              <a:rPr lang="ja-JP" altLang="en-US" sz="800" b="1" dirty="0">
                <a:latin typeface="Yu Mincho" charset="-128"/>
                <a:ea typeface="Yu Mincho" charset="-128"/>
                <a:cs typeface="Yu Mincho" charset="-128"/>
              </a:rPr>
              <a:t>チープな印象を受けるもの</a:t>
            </a:r>
            <a:endParaRPr lang="en-US" altLang="ja-JP" sz="800" b="1" dirty="0">
              <a:latin typeface="Yu Mincho" charset="-128"/>
              <a:ea typeface="Yu Mincho" charset="-128"/>
              <a:cs typeface="Yu Mincho" charset="-128"/>
            </a:endParaRPr>
          </a:p>
          <a:p>
            <a:r>
              <a:rPr lang="ja-JP" altLang="en-US" sz="800" dirty="0">
                <a:latin typeface="Yu Mincho" charset="-128"/>
                <a:ea typeface="Yu Mincho" charset="-128"/>
                <a:cs typeface="Yu Mincho" charset="-128"/>
              </a:rPr>
              <a:t>　　例）</a:t>
            </a:r>
            <a:endParaRPr lang="en-US" altLang="ja-JP" sz="800" dirty="0">
              <a:latin typeface="Yu Mincho" charset="-128"/>
              <a:ea typeface="Yu Mincho" charset="-128"/>
              <a:cs typeface="Yu Mincho" charset="-128"/>
            </a:endParaRPr>
          </a:p>
          <a:p>
            <a:pPr marL="585788" lvl="1" indent="-128588">
              <a:buFont typeface="Arial" charset="0"/>
              <a:buChar char="•"/>
            </a:pPr>
            <a:r>
              <a:rPr lang="ja-JP" altLang="en-US" sz="800" dirty="0">
                <a:latin typeface="Yu Mincho" charset="-128"/>
                <a:ea typeface="Yu Mincho" charset="-128"/>
                <a:cs typeface="Yu Mincho" charset="-128"/>
              </a:rPr>
              <a:t>アニメーションのみで構成されているもの</a:t>
            </a:r>
            <a:endParaRPr lang="en-US" altLang="ja-JP" sz="800" dirty="0">
              <a:latin typeface="Yu Mincho" charset="-128"/>
              <a:ea typeface="Yu Mincho" charset="-128"/>
              <a:cs typeface="Yu Mincho" charset="-128"/>
            </a:endParaRPr>
          </a:p>
          <a:p>
            <a:pPr marL="585788" lvl="1" indent="-128588">
              <a:buFont typeface="Arial" charset="0"/>
              <a:buChar char="•"/>
            </a:pPr>
            <a:r>
              <a:rPr lang="ja-JP" altLang="en-US" sz="800" dirty="0">
                <a:latin typeface="Yu Mincho" charset="-128"/>
                <a:ea typeface="Yu Mincho" charset="-128"/>
                <a:cs typeface="Yu Mincho" charset="-128"/>
              </a:rPr>
              <a:t>ゲームプレイのみで構成されているもの</a:t>
            </a:r>
            <a:endParaRPr lang="en-US" altLang="ja-JP" sz="800" dirty="0">
              <a:latin typeface="Yu Mincho" charset="-128"/>
              <a:ea typeface="Yu Mincho" charset="-128"/>
              <a:cs typeface="Yu Mincho" charset="-128"/>
            </a:endParaRPr>
          </a:p>
          <a:p>
            <a:pPr marL="585788" lvl="1" indent="-128588">
              <a:buFont typeface="Arial" charset="0"/>
              <a:buChar char="•"/>
            </a:pPr>
            <a:r>
              <a:rPr lang="ja-JP" altLang="en-US" sz="800" dirty="0">
                <a:latin typeface="Yu Mincho" charset="-128"/>
                <a:ea typeface="Yu Mincho" charset="-128"/>
                <a:cs typeface="Yu Mincho" charset="-128"/>
              </a:rPr>
              <a:t>情報量が過多であるもの</a:t>
            </a:r>
            <a:endParaRPr lang="en-US" altLang="ja-JP" sz="800" dirty="0">
              <a:latin typeface="Yu Mincho" charset="-128"/>
              <a:ea typeface="Yu Mincho" charset="-128"/>
              <a:cs typeface="Yu Mincho" charset="-128"/>
            </a:endParaRPr>
          </a:p>
          <a:p>
            <a:pPr marL="585788" lvl="1" indent="-128588">
              <a:buFont typeface="Arial" charset="0"/>
              <a:buChar char="•"/>
            </a:pPr>
            <a:r>
              <a:rPr lang="ja-JP" altLang="en-US" sz="800" dirty="0">
                <a:latin typeface="Yu Mincho" charset="-128"/>
                <a:ea typeface="Yu Mincho" charset="-128"/>
                <a:cs typeface="Yu Mincho" charset="-128"/>
              </a:rPr>
              <a:t>ナレーションなしでスライドショーのみで構成されているもの</a:t>
            </a:r>
            <a:endParaRPr lang="en-US" altLang="ja-JP" sz="800" dirty="0">
              <a:latin typeface="Yu Mincho" charset="-128"/>
              <a:ea typeface="Yu Mincho" charset="-128"/>
              <a:cs typeface="Yu Mincho" charset="-128"/>
            </a:endParaRPr>
          </a:p>
          <a:p>
            <a:pPr marL="585788" lvl="1" indent="-128588">
              <a:buFont typeface="Arial" charset="0"/>
              <a:buChar char="•"/>
            </a:pPr>
            <a:r>
              <a:rPr lang="ja-JP" altLang="en-US" sz="800" dirty="0">
                <a:latin typeface="Yu Mincho" charset="-128"/>
                <a:ea typeface="Yu Mincho" charset="-128"/>
                <a:cs typeface="Yu Mincho" charset="-128"/>
              </a:rPr>
              <a:t>同じ映像が連続し、カット数が少なく構成が冗長であるもの</a:t>
            </a:r>
            <a:endParaRPr lang="en-US" altLang="ja-JP" sz="800" dirty="0">
              <a:latin typeface="Yu Mincho" charset="-128"/>
              <a:ea typeface="Yu Mincho" charset="-128"/>
              <a:cs typeface="Yu Mincho" charset="-128"/>
            </a:endParaRPr>
          </a:p>
          <a:p>
            <a:pPr marL="585788" lvl="1" indent="-128588">
              <a:buFont typeface="Arial" charset="0"/>
              <a:buChar char="•"/>
            </a:pPr>
            <a:r>
              <a:rPr lang="ja-JP" altLang="en-US" sz="800" dirty="0">
                <a:latin typeface="Yu Mincho" charset="-128"/>
                <a:ea typeface="Yu Mincho" charset="-128"/>
                <a:cs typeface="Yu Mincho" charset="-128"/>
              </a:rPr>
              <a:t>カラーコレクション等の映像加工がなされていないもの</a:t>
            </a:r>
            <a:endParaRPr lang="en-US" altLang="ja-JP" sz="800" dirty="0">
              <a:latin typeface="Yu Mincho" charset="-128"/>
              <a:ea typeface="Yu Mincho" charset="-128"/>
              <a:cs typeface="Yu Mincho" charset="-128"/>
            </a:endParaRPr>
          </a:p>
          <a:p>
            <a:pPr marL="585788" lvl="1" indent="-128588">
              <a:buFont typeface="Arial" charset="0"/>
              <a:buChar char="•"/>
            </a:pPr>
            <a:r>
              <a:rPr lang="ja-JP" altLang="en-US" sz="800" dirty="0">
                <a:latin typeface="Yu Mincho" charset="-128"/>
                <a:ea typeface="Yu Mincho" charset="-128"/>
                <a:cs typeface="Yu Mincho" charset="-128"/>
              </a:rPr>
              <a:t>動画内に二次元バーコード、特定の静止画を表示させ続ける表現</a:t>
            </a:r>
            <a:endParaRPr lang="en-US" altLang="ja-JP" sz="800" dirty="0">
              <a:latin typeface="Yu Mincho" charset="-128"/>
              <a:ea typeface="Yu Mincho" charset="-128"/>
              <a:cs typeface="Yu Mincho" charset="-128"/>
            </a:endParaRPr>
          </a:p>
          <a:p>
            <a:pPr marL="585788" lvl="1" indent="-128588">
              <a:buFont typeface="Arial" charset="0"/>
              <a:buChar char="•"/>
            </a:pPr>
            <a:r>
              <a:rPr lang="ja-JP" altLang="en-US" sz="800" dirty="0">
                <a:latin typeface="Yu Mincho" charset="-128"/>
                <a:ea typeface="Yu Mincho" charset="-128"/>
                <a:cs typeface="Yu Mincho" charset="-128"/>
              </a:rPr>
              <a:t>フリー素材やそれに準ずる素材（画像、映像、音楽）を多用しているもの</a:t>
            </a:r>
            <a:endParaRPr lang="en-US" altLang="ja-JP" sz="800" dirty="0">
              <a:latin typeface="Yu Mincho" charset="-128"/>
              <a:ea typeface="Yu Mincho" charset="-128"/>
              <a:cs typeface="Yu Mincho" charset="-128"/>
            </a:endParaRPr>
          </a:p>
          <a:p>
            <a:pPr marL="585788" lvl="1" indent="-128588">
              <a:buFont typeface="Arial" charset="0"/>
              <a:buChar char="•"/>
            </a:pPr>
            <a:r>
              <a:rPr lang="ja-JP" altLang="en-US" sz="800" dirty="0">
                <a:latin typeface="Yu Mincho" charset="-128"/>
                <a:ea typeface="Yu Mincho" charset="-128"/>
                <a:cs typeface="Yu Mincho" charset="-128"/>
              </a:rPr>
              <a:t>撮影品質の低いもの</a:t>
            </a:r>
            <a:endParaRPr lang="en-US" altLang="ja-JP" sz="800" dirty="0">
              <a:latin typeface="Yu Mincho" charset="-128"/>
              <a:ea typeface="Yu Mincho" charset="-128"/>
              <a:cs typeface="Yu Mincho" charset="-128"/>
            </a:endParaRPr>
          </a:p>
          <a:p>
            <a:pPr marL="128588" indent="-128588">
              <a:buFont typeface="Arial" charset="0"/>
              <a:buChar char="•"/>
            </a:pPr>
            <a:endParaRPr lang="en-US" altLang="ja-JP" sz="800" dirty="0">
              <a:latin typeface="Yu Mincho" charset="-128"/>
              <a:ea typeface="Yu Mincho" charset="-128"/>
              <a:cs typeface="Yu Mincho" charset="-128"/>
            </a:endParaRPr>
          </a:p>
          <a:p>
            <a:pPr marL="128588" indent="-128588">
              <a:buFont typeface="Arial" charset="0"/>
              <a:buChar char="•"/>
            </a:pPr>
            <a:r>
              <a:rPr lang="ja-JP" altLang="en-US" sz="800" b="1" dirty="0">
                <a:latin typeface="Yu Mincho" charset="-128"/>
                <a:ea typeface="Yu Mincho" charset="-128"/>
                <a:cs typeface="Yu Mincho" charset="-128"/>
              </a:rPr>
              <a:t>乗客に不快感を与えるもの</a:t>
            </a:r>
            <a:endParaRPr lang="en-US" altLang="ja-JP" sz="800" b="1" dirty="0">
              <a:latin typeface="Yu Mincho" charset="-128"/>
              <a:ea typeface="Yu Mincho" charset="-128"/>
              <a:cs typeface="Yu Mincho" charset="-128"/>
            </a:endParaRPr>
          </a:p>
          <a:p>
            <a:r>
              <a:rPr lang="ja-JP" altLang="en-US" sz="800" dirty="0">
                <a:latin typeface="Yu Mincho" charset="-128"/>
                <a:ea typeface="Yu Mincho" charset="-128"/>
                <a:cs typeface="Yu Mincho" charset="-128"/>
              </a:rPr>
              <a:t>　　例）</a:t>
            </a:r>
            <a:endParaRPr lang="en-US" altLang="ja-JP" sz="800" dirty="0">
              <a:latin typeface="Yu Mincho" charset="-128"/>
              <a:ea typeface="Yu Mincho" charset="-128"/>
              <a:cs typeface="Yu Mincho" charset="-128"/>
            </a:endParaRPr>
          </a:p>
          <a:p>
            <a:pPr marL="585788" lvl="1" indent="-128588">
              <a:buFont typeface="Arial" charset="0"/>
              <a:buChar char="•"/>
            </a:pPr>
            <a:r>
              <a:rPr lang="ja-JP" altLang="en-US" sz="800" dirty="0">
                <a:latin typeface="Yu Mincho" charset="-128"/>
                <a:ea typeface="Yu Mincho" charset="-128"/>
                <a:cs typeface="Yu Mincho" charset="-128"/>
              </a:rPr>
              <a:t>車酔いを誘発する可能性があるもの</a:t>
            </a:r>
            <a:endParaRPr lang="en-US" altLang="ja-JP" sz="800" dirty="0">
              <a:latin typeface="Yu Mincho" charset="-128"/>
              <a:ea typeface="Yu Mincho" charset="-128"/>
              <a:cs typeface="Yu Mincho" charset="-128"/>
            </a:endParaRPr>
          </a:p>
          <a:p>
            <a:pPr marL="585788" lvl="1" indent="-128588">
              <a:buFont typeface="Arial" charset="0"/>
              <a:buChar char="•"/>
            </a:pPr>
            <a:r>
              <a:rPr lang="ja-JP" altLang="en-US" sz="800" dirty="0">
                <a:latin typeface="Yu Mincho" charset="-128"/>
                <a:ea typeface="Yu Mincho" charset="-128"/>
                <a:cs typeface="Yu Mincho" charset="-128"/>
              </a:rPr>
              <a:t>過度に騒いだり、怒鳴ったりする表現</a:t>
            </a:r>
            <a:endParaRPr lang="en-US" altLang="ja-JP" sz="800" dirty="0">
              <a:latin typeface="Yu Mincho" charset="-128"/>
              <a:ea typeface="Yu Mincho" charset="-128"/>
              <a:cs typeface="Yu Mincho" charset="-128"/>
            </a:endParaRPr>
          </a:p>
          <a:p>
            <a:pPr marL="585788" lvl="1" indent="-128588">
              <a:buFont typeface="Arial" charset="0"/>
              <a:buChar char="•"/>
            </a:pPr>
            <a:r>
              <a:rPr lang="ja-JP" altLang="en-US" sz="800" dirty="0">
                <a:latin typeface="Yu Mincho" charset="-128"/>
                <a:ea typeface="Yu Mincho" charset="-128"/>
                <a:cs typeface="Yu Mincho" charset="-128"/>
              </a:rPr>
              <a:t>高速で振動したり、点滅したり、単純なループを繰り返すような画像、映像を用いたもの</a:t>
            </a:r>
            <a:endParaRPr lang="en-US" altLang="ja-JP" sz="800" dirty="0">
              <a:latin typeface="Yu Mincho" charset="-128"/>
              <a:ea typeface="Yu Mincho" charset="-128"/>
              <a:cs typeface="Yu Mincho" charset="-128"/>
            </a:endParaRPr>
          </a:p>
          <a:p>
            <a:pPr marL="585788" lvl="1" indent="-128588">
              <a:buFont typeface="Arial" charset="0"/>
              <a:buChar char="•"/>
            </a:pPr>
            <a:r>
              <a:rPr lang="ja-JP" altLang="en-US" sz="800" dirty="0">
                <a:latin typeface="Yu Mincho" charset="-128"/>
                <a:ea typeface="Yu Mincho" charset="-128"/>
                <a:cs typeface="Yu Mincho" charset="-128"/>
              </a:rPr>
              <a:t>人間の局部を強調したもの、コンプレックス部分を露骨に表現したもの</a:t>
            </a:r>
            <a:endParaRPr lang="en-US" altLang="ja-JP" sz="800" dirty="0">
              <a:latin typeface="Yu Mincho" charset="-128"/>
              <a:ea typeface="Yu Mincho" charset="-128"/>
              <a:cs typeface="Yu Mincho" charset="-128"/>
            </a:endParaRPr>
          </a:p>
          <a:p>
            <a:pPr marL="585788" lvl="1" indent="-128588">
              <a:buFont typeface="Arial" charset="0"/>
              <a:buChar char="•"/>
            </a:pPr>
            <a:r>
              <a:rPr lang="ja-JP" altLang="en-US" sz="800" dirty="0">
                <a:latin typeface="Yu Mincho" charset="-128"/>
                <a:ea typeface="Yu Mincho" charset="-128"/>
                <a:cs typeface="Yu Mincho" charset="-128"/>
              </a:rPr>
              <a:t>過度な肌の露出があるもの、性的なもの</a:t>
            </a:r>
            <a:endParaRPr lang="en-US" altLang="ja-JP" sz="800" dirty="0">
              <a:latin typeface="Yu Mincho" charset="-128"/>
              <a:ea typeface="Yu Mincho" charset="-128"/>
              <a:cs typeface="Yu Mincho" charset="-128"/>
            </a:endParaRPr>
          </a:p>
          <a:p>
            <a:pPr marL="585788" lvl="1" indent="-128588">
              <a:buFont typeface="Arial" charset="0"/>
              <a:buChar char="•"/>
            </a:pPr>
            <a:r>
              <a:rPr lang="ja-JP" altLang="en-US" sz="800" dirty="0">
                <a:solidFill>
                  <a:srgbClr val="000F2D"/>
                </a:solidFill>
                <a:latin typeface="Yu Mincho" charset="-128"/>
                <a:ea typeface="Yu Mincho" charset="-128"/>
                <a:cs typeface="Yu Mincho" charset="-128"/>
              </a:rPr>
              <a:t>同一クリエイティブ（ほぼ同じ内容のものも含む）を</a:t>
            </a:r>
            <a:r>
              <a:rPr lang="en-US" altLang="ja-JP" sz="800" dirty="0">
                <a:solidFill>
                  <a:srgbClr val="000F2D"/>
                </a:solidFill>
                <a:latin typeface="Yu Mincho" charset="-128"/>
                <a:ea typeface="Yu Mincho" charset="-128"/>
                <a:cs typeface="Yu Mincho" charset="-128"/>
              </a:rPr>
              <a:t>1</a:t>
            </a:r>
            <a:r>
              <a:rPr lang="ja-JP" altLang="en-US" sz="800" dirty="0">
                <a:solidFill>
                  <a:srgbClr val="000F2D"/>
                </a:solidFill>
                <a:latin typeface="Yu Mincho" charset="-128"/>
                <a:ea typeface="Yu Mincho" charset="-128"/>
                <a:cs typeface="Yu Mincho" charset="-128"/>
              </a:rPr>
              <a:t>枠で連続して複数回流すこと</a:t>
            </a:r>
            <a:endParaRPr lang="en-US" altLang="ja-JP" sz="800" dirty="0">
              <a:solidFill>
                <a:srgbClr val="000F2D"/>
              </a:solidFill>
              <a:latin typeface="Yu Mincho" charset="-128"/>
              <a:ea typeface="Yu Mincho" charset="-128"/>
              <a:cs typeface="Yu Mincho" charset="-128"/>
            </a:endParaRPr>
          </a:p>
          <a:p>
            <a:pPr marL="585788" lvl="1" indent="-128588">
              <a:buFont typeface="Arial" charset="0"/>
              <a:buChar char="•"/>
            </a:pPr>
            <a:r>
              <a:rPr lang="ja-JP" altLang="en-US" sz="800" dirty="0">
                <a:solidFill>
                  <a:srgbClr val="000F2D"/>
                </a:solidFill>
                <a:latin typeface="Yu Mincho" charset="-128"/>
                <a:ea typeface="Yu Mincho" charset="-128"/>
                <a:cs typeface="Yu Mincho" charset="-128"/>
              </a:rPr>
              <a:t>演者自体や演者の表現が不快感を与える可能性のあるもの</a:t>
            </a:r>
            <a:endParaRPr lang="en-US" altLang="ja-JP" sz="800" dirty="0">
              <a:solidFill>
                <a:srgbClr val="000F2D"/>
              </a:solidFill>
              <a:latin typeface="Yu Mincho" charset="-128"/>
              <a:ea typeface="Yu Mincho" charset="-128"/>
              <a:cs typeface="Yu Mincho" charset="-128"/>
            </a:endParaRPr>
          </a:p>
          <a:p>
            <a:pPr marL="585788" lvl="1" indent="-128588">
              <a:buFont typeface="Arial" charset="0"/>
              <a:buChar char="•"/>
            </a:pPr>
            <a:r>
              <a:rPr lang="ja-JP" altLang="en-US" sz="800" dirty="0">
                <a:solidFill>
                  <a:srgbClr val="000F2D"/>
                </a:solidFill>
                <a:latin typeface="Yu Mincho" charset="-128"/>
                <a:ea typeface="Yu Mincho" charset="-128"/>
                <a:cs typeface="Yu Mincho" charset="-128"/>
              </a:rPr>
              <a:t>顔のアップが連続するもの</a:t>
            </a:r>
            <a:endParaRPr lang="en-US" altLang="ja-JP" sz="800" dirty="0">
              <a:latin typeface="Yu Mincho" charset="-128"/>
              <a:ea typeface="Yu Mincho" charset="-128"/>
              <a:cs typeface="Yu Mincho" charset="-128"/>
            </a:endParaRPr>
          </a:p>
          <a:p>
            <a:pPr marL="128588" indent="-128588">
              <a:buFont typeface="Arial" charset="0"/>
              <a:buChar char="•"/>
            </a:pPr>
            <a:endParaRPr lang="en-US" altLang="ja-JP" sz="800" dirty="0">
              <a:latin typeface="Yu Mincho" charset="-128"/>
              <a:ea typeface="Yu Mincho" charset="-128"/>
              <a:cs typeface="Yu Mincho" charset="-128"/>
            </a:endParaRPr>
          </a:p>
          <a:p>
            <a:pPr marL="128588" indent="-128588">
              <a:buFont typeface="Arial" charset="0"/>
              <a:buChar char="•"/>
            </a:pPr>
            <a:r>
              <a:rPr lang="ja-JP" altLang="en-US" sz="800" b="1" dirty="0">
                <a:latin typeface="Yu Mincho" charset="-128"/>
                <a:ea typeface="Yu Mincho" charset="-128"/>
                <a:cs typeface="Yu Mincho" charset="-128"/>
              </a:rPr>
              <a:t>制作上の注意点</a:t>
            </a:r>
            <a:endParaRPr lang="en-US" altLang="ja-JP" sz="800" b="1" dirty="0">
              <a:latin typeface="Yu Mincho" charset="-128"/>
              <a:ea typeface="Yu Mincho" charset="-128"/>
              <a:cs typeface="Yu Mincho" charset="-128"/>
            </a:endParaRPr>
          </a:p>
          <a:p>
            <a:pPr marL="585788" lvl="1" indent="-128588">
              <a:buFont typeface="Arial" charset="0"/>
              <a:buChar char="•"/>
            </a:pPr>
            <a:r>
              <a:rPr lang="ja-JP" altLang="en-US" sz="800" dirty="0">
                <a:latin typeface="Yu Mincho" charset="-128"/>
                <a:ea typeface="Yu Mincho" charset="-128"/>
                <a:cs typeface="Yu Mincho" charset="-128"/>
              </a:rPr>
              <a:t>静止画中心の構成の場合、全体の秒数の半分以上が実写であること</a:t>
            </a:r>
            <a:endParaRPr lang="en-US" altLang="ja-JP" sz="800" dirty="0">
              <a:latin typeface="Yu Mincho" charset="-128"/>
              <a:ea typeface="Yu Mincho" charset="-128"/>
              <a:cs typeface="Yu Mincho" charset="-128"/>
            </a:endParaRPr>
          </a:p>
          <a:p>
            <a:pPr lvl="1"/>
            <a:r>
              <a:rPr lang="ja-JP" altLang="en-US" sz="800" dirty="0">
                <a:latin typeface="Yu Mincho" charset="-128"/>
                <a:ea typeface="Yu Mincho" charset="-128"/>
                <a:cs typeface="Yu Mincho" charset="-128"/>
              </a:rPr>
              <a:t>　 </a:t>
            </a:r>
            <a:r>
              <a:rPr lang="en-US" altLang="ja-JP" sz="800" dirty="0">
                <a:latin typeface="Yu Mincho" charset="-128"/>
                <a:ea typeface="Yu Mincho" charset="-128"/>
                <a:cs typeface="Yu Mincho" charset="-128"/>
              </a:rPr>
              <a:t>※</a:t>
            </a:r>
            <a:r>
              <a:rPr lang="ja-JP" altLang="en-US" sz="800" dirty="0">
                <a:latin typeface="Yu Mincho" charset="-128"/>
                <a:ea typeface="Yu Mincho" charset="-128"/>
                <a:cs typeface="Yu Mincho" charset="-128"/>
              </a:rPr>
              <a:t>実写とは、アニメーションや</a:t>
            </a:r>
            <a:r>
              <a:rPr lang="en-US" altLang="ja-JP" sz="800" dirty="0">
                <a:latin typeface="Yu Mincho" charset="-128"/>
                <a:ea typeface="Yu Mincho" charset="-128"/>
                <a:cs typeface="Yu Mincho" charset="-128"/>
              </a:rPr>
              <a:t>CG</a:t>
            </a:r>
            <a:r>
              <a:rPr lang="ja-JP" altLang="en-US" sz="800" dirty="0">
                <a:latin typeface="Yu Mincho" charset="-128"/>
                <a:ea typeface="Yu Mincho" charset="-128"/>
                <a:cs typeface="Yu Mincho" charset="-128"/>
              </a:rPr>
              <a:t>ではなく、実際に撮影された人物、景色、</a:t>
            </a:r>
            <a:endParaRPr lang="en-US" altLang="ja-JP" sz="800" dirty="0">
              <a:latin typeface="Yu Mincho" charset="-128"/>
              <a:ea typeface="Yu Mincho" charset="-128"/>
              <a:cs typeface="Yu Mincho" charset="-128"/>
            </a:endParaRPr>
          </a:p>
          <a:p>
            <a:pPr lvl="1"/>
            <a:r>
              <a:rPr lang="ja-JP" altLang="en-US" sz="800" dirty="0">
                <a:latin typeface="Yu Mincho" charset="-128"/>
                <a:ea typeface="Yu Mincho" charset="-128"/>
                <a:cs typeface="Yu Mincho" charset="-128"/>
              </a:rPr>
              <a:t>　　 物体などの映像を指します</a:t>
            </a:r>
            <a:endParaRPr lang="en-US" altLang="ja-JP" sz="800" dirty="0">
              <a:latin typeface="Yu Mincho" charset="-128"/>
              <a:ea typeface="Yu Mincho" charset="-128"/>
              <a:cs typeface="Yu Mincho" charset="-128"/>
            </a:endParaRPr>
          </a:p>
          <a:p>
            <a:pPr lvl="1"/>
            <a:r>
              <a:rPr lang="ja-JP" altLang="en-US" sz="800" dirty="0">
                <a:latin typeface="Yu Mincho" charset="-128"/>
                <a:ea typeface="Yu Mincho" charset="-128"/>
                <a:cs typeface="Yu Mincho" charset="-128"/>
              </a:rPr>
              <a:t>　 </a:t>
            </a:r>
            <a:r>
              <a:rPr lang="en-US" altLang="ja-JP" sz="800" dirty="0">
                <a:latin typeface="Yu Mincho" charset="-128"/>
                <a:ea typeface="Yu Mincho" charset="-128"/>
                <a:cs typeface="Yu Mincho" charset="-128"/>
              </a:rPr>
              <a:t>※</a:t>
            </a:r>
            <a:r>
              <a:rPr lang="ja-JP" altLang="en-US" sz="800" dirty="0">
                <a:latin typeface="Yu Mincho" charset="-128"/>
                <a:ea typeface="Yu Mincho" charset="-128"/>
                <a:cs typeface="Yu Mincho" charset="-128"/>
              </a:rPr>
              <a:t>実写で撮影されたとしても、内容次第では</a:t>
            </a:r>
            <a:r>
              <a:rPr lang="en-US" altLang="ja-JP" sz="800" dirty="0">
                <a:latin typeface="Yu Mincho" charset="-128"/>
                <a:ea typeface="Yu Mincho" charset="-128"/>
                <a:cs typeface="Yu Mincho" charset="-128"/>
              </a:rPr>
              <a:t>NG</a:t>
            </a:r>
            <a:r>
              <a:rPr lang="ja-JP" altLang="en-US" sz="800" dirty="0">
                <a:latin typeface="Yu Mincho" charset="-128"/>
                <a:ea typeface="Yu Mincho" charset="-128"/>
                <a:cs typeface="Yu Mincho" charset="-128"/>
              </a:rPr>
              <a:t>とする場合がありますので</a:t>
            </a:r>
            <a:endParaRPr lang="en-US" altLang="ja-JP" sz="800" dirty="0">
              <a:latin typeface="Yu Mincho" charset="-128"/>
              <a:ea typeface="Yu Mincho" charset="-128"/>
              <a:cs typeface="Yu Mincho" charset="-128"/>
            </a:endParaRPr>
          </a:p>
          <a:p>
            <a:pPr lvl="1"/>
            <a:r>
              <a:rPr lang="ja-JP" altLang="en-US" sz="800" dirty="0">
                <a:latin typeface="Yu Mincho" charset="-128"/>
                <a:ea typeface="Yu Mincho" charset="-128"/>
                <a:cs typeface="Yu Mincho" charset="-128"/>
              </a:rPr>
              <a:t>　　 事前にご相談ください</a:t>
            </a:r>
          </a:p>
          <a:p>
            <a:pPr marL="585788" lvl="1" indent="-128588">
              <a:buFont typeface="Arial" charset="0"/>
              <a:buChar char="•"/>
            </a:pPr>
            <a:r>
              <a:rPr lang="ja-JP" altLang="en-US" sz="800" dirty="0">
                <a:latin typeface="Yu Mincho" charset="-128"/>
                <a:ea typeface="Yu Mincho" charset="-128"/>
                <a:cs typeface="Yu Mincho" charset="-128"/>
              </a:rPr>
              <a:t>同じ静止画（画面の一部ではなく全画面のもの）を表示する場合、全体尺の中で最大</a:t>
            </a:r>
            <a:r>
              <a:rPr lang="en-US" altLang="ja-JP" sz="800" dirty="0">
                <a:latin typeface="Yu Mincho" charset="-128"/>
                <a:ea typeface="Yu Mincho" charset="-128"/>
                <a:cs typeface="Yu Mincho" charset="-128"/>
              </a:rPr>
              <a:t>15</a:t>
            </a:r>
            <a:r>
              <a:rPr lang="ja-JP" altLang="en-US" sz="800" dirty="0">
                <a:latin typeface="Yu Mincho" charset="-128"/>
                <a:ea typeface="Yu Mincho" charset="-128"/>
                <a:cs typeface="Yu Mincho" charset="-128"/>
              </a:rPr>
              <a:t>秒とすること</a:t>
            </a:r>
          </a:p>
          <a:p>
            <a:pPr marL="585788" lvl="1" indent="-128588">
              <a:buFont typeface="Arial" charset="0"/>
              <a:buChar char="•"/>
            </a:pPr>
            <a:r>
              <a:rPr lang="ja-JP" altLang="en-US" sz="800" dirty="0">
                <a:latin typeface="Yu Mincho" charset="-128"/>
                <a:ea typeface="Yu Mincho" charset="-128"/>
                <a:cs typeface="Yu Mincho" charset="-128"/>
              </a:rPr>
              <a:t>画面の一部に二次元バーコードや検索窓など特定の静止画を表示する場合は、全体尺の中で最大</a:t>
            </a:r>
            <a:r>
              <a:rPr lang="en-US" altLang="ja-JP" sz="800" dirty="0">
                <a:latin typeface="Yu Mincho" charset="-128"/>
                <a:ea typeface="Yu Mincho" charset="-128"/>
                <a:cs typeface="Yu Mincho" charset="-128"/>
              </a:rPr>
              <a:t>5</a:t>
            </a:r>
            <a:r>
              <a:rPr lang="ja-JP" altLang="en-US" sz="800" dirty="0">
                <a:latin typeface="Yu Mincho" charset="-128"/>
                <a:ea typeface="Yu Mincho" charset="-128"/>
                <a:cs typeface="Yu Mincho" charset="-128"/>
              </a:rPr>
              <a:t>秒とすること</a:t>
            </a:r>
            <a:endParaRPr lang="en-US" altLang="ja-JP" sz="800" dirty="0">
              <a:latin typeface="Yu Mincho" charset="-128"/>
              <a:ea typeface="Yu Mincho" charset="-128"/>
              <a:cs typeface="Yu Mincho" charset="-128"/>
            </a:endParaRPr>
          </a:p>
        </p:txBody>
      </p:sp>
      <p:pic>
        <p:nvPicPr>
          <p:cNvPr id="12" name="図 11"/>
          <p:cNvPicPr>
            <a:picLocks noChangeAspect="1"/>
          </p:cNvPicPr>
          <p:nvPr/>
        </p:nvPicPr>
        <p:blipFill>
          <a:blip r:embed="rId3"/>
          <a:stretch>
            <a:fillRect/>
          </a:stretch>
        </p:blipFill>
        <p:spPr>
          <a:xfrm>
            <a:off x="311089" y="44556"/>
            <a:ext cx="1392772" cy="365159"/>
          </a:xfrm>
          <a:prstGeom prst="rect">
            <a:avLst/>
          </a:prstGeom>
        </p:spPr>
      </p:pic>
      <p:sp>
        <p:nvSpPr>
          <p:cNvPr id="14" name="タイトル 1"/>
          <p:cNvSpPr txBox="1">
            <a:spLocks/>
          </p:cNvSpPr>
          <p:nvPr/>
        </p:nvSpPr>
        <p:spPr>
          <a:xfrm>
            <a:off x="241540" y="347092"/>
            <a:ext cx="8625624" cy="706600"/>
          </a:xfrm>
          <a:prstGeom prst="rect">
            <a:avLst/>
          </a:prstGeom>
        </p:spPr>
        <p:txBody>
          <a:bodyPr>
            <a:normAutofit/>
          </a:bodyPr>
          <a:lstStyle>
            <a:lvl1pPr algn="l" defTabSz="914400" rtl="0" eaLnBrk="1" latinLnBrk="0" hangingPunct="1">
              <a:lnSpc>
                <a:spcPct val="90000"/>
              </a:lnSpc>
              <a:spcBef>
                <a:spcPct val="0"/>
              </a:spcBef>
              <a:buNone/>
              <a:defRPr kumimoji="1" sz="3600" kern="1200">
                <a:solidFill>
                  <a:schemeClr val="tx1"/>
                </a:solidFill>
                <a:latin typeface="+mj-lt"/>
                <a:ea typeface="+mj-ea"/>
                <a:cs typeface="Yu Mincho" charset="-128"/>
              </a:defRPr>
            </a:lvl1pPr>
          </a:lstStyle>
          <a:p>
            <a:pPr algn="ctr"/>
            <a:r>
              <a:rPr lang="ja-JP" altLang="en-US" dirty="0">
                <a:solidFill>
                  <a:srgbClr val="FFFFFF"/>
                </a:solidFill>
                <a:latin typeface="+mj-ea"/>
              </a:rPr>
              <a:t>厳格な掲載可否基準 </a:t>
            </a:r>
            <a:r>
              <a:rPr lang="en-US" altLang="ja-JP" dirty="0">
                <a:solidFill>
                  <a:srgbClr val="FFFFFF"/>
                </a:solidFill>
                <a:latin typeface="+mj-ea"/>
              </a:rPr>
              <a:t>2</a:t>
            </a:r>
            <a:endParaRPr lang="ja-JP" altLang="en-US" dirty="0">
              <a:solidFill>
                <a:srgbClr val="FFFFFF"/>
              </a:solidFill>
              <a:latin typeface="+mj-ea"/>
            </a:endParaRPr>
          </a:p>
        </p:txBody>
      </p:sp>
      <p:sp>
        <p:nvSpPr>
          <p:cNvPr id="9" name="スライド番号プレースホルダー 10">
            <a:extLst>
              <a:ext uri="{FF2B5EF4-FFF2-40B4-BE49-F238E27FC236}">
                <a16:creationId xmlns:a16="http://schemas.microsoft.com/office/drawing/2014/main" id="{44A9E9E4-A91A-4A67-B6D3-41FD162BC906}"/>
              </a:ext>
            </a:extLst>
          </p:cNvPr>
          <p:cNvSpPr>
            <a:spLocks noGrp="1"/>
          </p:cNvSpPr>
          <p:nvPr>
            <p:ph type="sldNum" sz="quarter" idx="12"/>
          </p:nvPr>
        </p:nvSpPr>
        <p:spPr>
          <a:xfrm>
            <a:off x="6457950" y="6356351"/>
            <a:ext cx="1898650" cy="365125"/>
          </a:xfrm>
        </p:spPr>
        <p:txBody>
          <a:bodyPr/>
          <a:lstStyle/>
          <a:p>
            <a:fld id="{806C013B-363C-A74E-9DE8-5ED61C0AA20F}" type="slidenum">
              <a:rPr kumimoji="1" lang="ja-JP" altLang="en-US" smtClean="0">
                <a:latin typeface="+mn-ea"/>
                <a:ea typeface="+mn-ea"/>
              </a:rPr>
              <a:t>16</a:t>
            </a:fld>
            <a:endParaRPr kumimoji="1" lang="ja-JP" altLang="en-US" dirty="0">
              <a:latin typeface="+mn-ea"/>
              <a:ea typeface="+mn-ea"/>
            </a:endParaRPr>
          </a:p>
        </p:txBody>
      </p:sp>
      <p:sp>
        <p:nvSpPr>
          <p:cNvPr id="11" name="テキスト ボックス 10">
            <a:extLst>
              <a:ext uri="{FF2B5EF4-FFF2-40B4-BE49-F238E27FC236}">
                <a16:creationId xmlns:a16="http://schemas.microsoft.com/office/drawing/2014/main" id="{8F050F20-18C4-4962-98CF-6C2B3074DD89}"/>
              </a:ext>
            </a:extLst>
          </p:cNvPr>
          <p:cNvSpPr txBox="1"/>
          <p:nvPr/>
        </p:nvSpPr>
        <p:spPr>
          <a:xfrm>
            <a:off x="4724401" y="2158079"/>
            <a:ext cx="4142764" cy="4278094"/>
          </a:xfrm>
          <a:prstGeom prst="rect">
            <a:avLst/>
          </a:prstGeom>
          <a:noFill/>
        </p:spPr>
        <p:txBody>
          <a:bodyPr wrap="square" rtlCol="0">
            <a:spAutoFit/>
          </a:bodyPr>
          <a:lstStyle/>
          <a:p>
            <a:pPr marL="128588" indent="-128588">
              <a:buFont typeface="Arial" charset="0"/>
              <a:buChar char="•"/>
            </a:pPr>
            <a:r>
              <a:rPr lang="ja-JP" altLang="en-US" sz="800" b="1" dirty="0">
                <a:latin typeface="Yu Mincho" charset="-128"/>
                <a:ea typeface="Yu Mincho" charset="-128"/>
                <a:cs typeface="Yu Mincho" charset="-128"/>
              </a:rPr>
              <a:t>ダブルスポンサーに該当するもの</a:t>
            </a:r>
            <a:endParaRPr lang="en-US" altLang="ja-JP" sz="800" b="1" dirty="0">
              <a:latin typeface="Yu Mincho" charset="-128"/>
              <a:ea typeface="Yu Mincho" charset="-128"/>
              <a:cs typeface="Yu Mincho" charset="-128"/>
            </a:endParaRPr>
          </a:p>
          <a:p>
            <a:r>
              <a:rPr lang="ja-JP" altLang="en-US" sz="800" dirty="0">
                <a:latin typeface="Yu Mincho" charset="-128"/>
                <a:ea typeface="Yu Mincho" charset="-128"/>
                <a:cs typeface="Yu Mincho" charset="-128"/>
              </a:rPr>
              <a:t>　　例）</a:t>
            </a:r>
            <a:endParaRPr lang="en-US" altLang="ja-JP" sz="800" dirty="0">
              <a:latin typeface="Yu Mincho" charset="-128"/>
              <a:ea typeface="Yu Mincho" charset="-128"/>
              <a:cs typeface="Yu Mincho" charset="-128"/>
            </a:endParaRPr>
          </a:p>
          <a:p>
            <a:pPr marL="585788" lvl="1" indent="-128588">
              <a:buFont typeface="Arial" charset="0"/>
              <a:buChar char="•"/>
            </a:pPr>
            <a:r>
              <a:rPr lang="en-US" altLang="ja-JP" sz="800" dirty="0">
                <a:latin typeface="Yu Mincho" charset="-128"/>
                <a:ea typeface="Yu Mincho" charset="-128"/>
                <a:cs typeface="Yu Mincho" charset="-128"/>
              </a:rPr>
              <a:t>1</a:t>
            </a:r>
            <a:r>
              <a:rPr lang="ja-JP" altLang="en-US" sz="800" dirty="0">
                <a:latin typeface="Yu Mincho" charset="-128"/>
                <a:ea typeface="Yu Mincho" charset="-128"/>
                <a:cs typeface="Yu Mincho" charset="-128"/>
              </a:rPr>
              <a:t>枠で複数クライアント、複数ブランド、複数アイテムの広告を流すこと</a:t>
            </a:r>
            <a:endParaRPr lang="en-US" altLang="ja-JP" sz="800" dirty="0">
              <a:latin typeface="Yu Mincho" charset="-128"/>
              <a:ea typeface="Yu Mincho" charset="-128"/>
              <a:cs typeface="Yu Mincho" charset="-128"/>
            </a:endParaRPr>
          </a:p>
          <a:p>
            <a:pPr marL="585788" lvl="1" indent="-128588">
              <a:buFont typeface="Arial" charset="0"/>
              <a:buChar char="•"/>
            </a:pPr>
            <a:r>
              <a:rPr lang="ja-JP" altLang="en-US" sz="800" dirty="0">
                <a:latin typeface="Yu Mincho" charset="-128"/>
                <a:ea typeface="Yu Mincho" charset="-128"/>
                <a:cs typeface="Yu Mincho" charset="-128"/>
              </a:rPr>
              <a:t>ダブルスポンサーの際に広告の主体者が明示されていないもの</a:t>
            </a:r>
            <a:endParaRPr lang="en-US" altLang="ja-JP" sz="800" dirty="0">
              <a:latin typeface="Yu Mincho" charset="-128"/>
              <a:ea typeface="Yu Mincho" charset="-128"/>
              <a:cs typeface="Yu Mincho" charset="-128"/>
            </a:endParaRPr>
          </a:p>
          <a:p>
            <a:pPr marL="128588" indent="-128588">
              <a:buFont typeface="Arial" charset="0"/>
              <a:buChar char="•"/>
            </a:pPr>
            <a:endParaRPr lang="en-US" altLang="ja-JP" sz="800" b="1" dirty="0">
              <a:latin typeface="Yu Mincho" charset="-128"/>
              <a:ea typeface="Yu Mincho" charset="-128"/>
              <a:cs typeface="Yu Mincho" charset="-128"/>
            </a:endParaRPr>
          </a:p>
          <a:p>
            <a:pPr marL="128588" indent="-128588">
              <a:buFont typeface="Arial" charset="0"/>
              <a:buChar char="•"/>
            </a:pPr>
            <a:r>
              <a:rPr lang="ja-JP" altLang="en-US" sz="800" b="1" dirty="0">
                <a:latin typeface="Yu Mincho" charset="-128"/>
                <a:ea typeface="Yu Mincho" charset="-128"/>
                <a:cs typeface="Yu Mincho" charset="-128"/>
              </a:rPr>
              <a:t>法令や業界の自主規制、公序良俗に反するもの</a:t>
            </a:r>
            <a:endParaRPr lang="en-US" altLang="ja-JP" sz="800" b="1" dirty="0">
              <a:latin typeface="Yu Mincho" charset="-128"/>
              <a:ea typeface="Yu Mincho" charset="-128"/>
              <a:cs typeface="Yu Mincho" charset="-128"/>
            </a:endParaRPr>
          </a:p>
          <a:p>
            <a:r>
              <a:rPr lang="ja-JP" altLang="en-US" sz="800" dirty="0">
                <a:latin typeface="Yu Mincho" charset="-128"/>
                <a:ea typeface="Yu Mincho" charset="-128"/>
                <a:cs typeface="Yu Mincho" charset="-128"/>
              </a:rPr>
              <a:t>　　例）</a:t>
            </a:r>
            <a:endParaRPr lang="en-US" altLang="ja-JP" sz="800" dirty="0">
              <a:latin typeface="Yu Mincho" charset="-128"/>
              <a:ea typeface="Yu Mincho" charset="-128"/>
              <a:cs typeface="Yu Mincho" charset="-128"/>
            </a:endParaRPr>
          </a:p>
          <a:p>
            <a:pPr marL="585788" lvl="1" indent="-128588">
              <a:buFont typeface="Arial" charset="0"/>
              <a:buChar char="•"/>
            </a:pPr>
            <a:r>
              <a:rPr lang="ja-JP" altLang="en-US" sz="800" dirty="0">
                <a:latin typeface="Yu Mincho" charset="-128"/>
                <a:ea typeface="Yu Mincho" charset="-128"/>
                <a:cs typeface="Yu Mincho" charset="-128"/>
              </a:rPr>
              <a:t>事実と異なる虚偽の情報を掲載したもの</a:t>
            </a:r>
            <a:endParaRPr lang="en-US" altLang="ja-JP" sz="800" dirty="0">
              <a:latin typeface="Yu Mincho" charset="-128"/>
              <a:ea typeface="Yu Mincho" charset="-128"/>
              <a:cs typeface="Yu Mincho" charset="-128"/>
            </a:endParaRPr>
          </a:p>
          <a:p>
            <a:pPr marL="585788" lvl="1" indent="-128588">
              <a:buFont typeface="Arial" charset="0"/>
              <a:buChar char="•"/>
            </a:pPr>
            <a:r>
              <a:rPr lang="ja-JP" altLang="en-US" sz="800" dirty="0">
                <a:latin typeface="Yu Mincho" charset="-128"/>
                <a:ea typeface="Yu Mincho" charset="-128"/>
                <a:cs typeface="Yu Mincho" charset="-128"/>
              </a:rPr>
              <a:t>優良誤認表示や有利誤認表示などの不当表示となるもの</a:t>
            </a:r>
            <a:endParaRPr lang="en-US" altLang="ja-JP" sz="800" dirty="0">
              <a:latin typeface="Yu Mincho" charset="-128"/>
              <a:ea typeface="Yu Mincho" charset="-128"/>
              <a:cs typeface="Yu Mincho" charset="-128"/>
            </a:endParaRPr>
          </a:p>
          <a:p>
            <a:pPr marL="585788" lvl="1" indent="-128588">
              <a:buFont typeface="Arial" charset="0"/>
              <a:buChar char="•"/>
            </a:pPr>
            <a:r>
              <a:rPr lang="ja-JP" altLang="en-US" sz="800" dirty="0">
                <a:latin typeface="Yu Mincho" charset="-128"/>
                <a:ea typeface="Yu Mincho" charset="-128"/>
                <a:cs typeface="Yu Mincho" charset="-128"/>
              </a:rPr>
              <a:t>「最大」「最高」「最小」「最速」「</a:t>
            </a:r>
            <a:r>
              <a:rPr lang="en-US" altLang="ja-JP" sz="800" dirty="0">
                <a:latin typeface="Yu Mincho" charset="-128"/>
                <a:ea typeface="Yu Mincho" charset="-128"/>
                <a:cs typeface="Yu Mincho" charset="-128"/>
              </a:rPr>
              <a:t>No.1</a:t>
            </a:r>
            <a:r>
              <a:rPr lang="ja-JP" altLang="en-US" sz="800" dirty="0">
                <a:latin typeface="Yu Mincho" charset="-128"/>
                <a:ea typeface="Yu Mincho" charset="-128"/>
                <a:cs typeface="Yu Mincho" charset="-128"/>
              </a:rPr>
              <a:t>」「世界初」などの言葉を表示する際に客観的な出典がないもの</a:t>
            </a:r>
            <a:endParaRPr lang="en-US" altLang="ja-JP" sz="800" dirty="0">
              <a:latin typeface="Yu Mincho" charset="-128"/>
              <a:ea typeface="Yu Mincho" charset="-128"/>
              <a:cs typeface="Yu Mincho" charset="-128"/>
            </a:endParaRPr>
          </a:p>
          <a:p>
            <a:pPr marL="585788" lvl="1" indent="-128588">
              <a:buFont typeface="Arial" charset="0"/>
              <a:buChar char="•"/>
            </a:pPr>
            <a:r>
              <a:rPr lang="ja-JP" altLang="en-US" sz="800" dirty="0">
                <a:latin typeface="Yu Mincho" charset="-128"/>
                <a:ea typeface="Yu Mincho" charset="-128"/>
                <a:cs typeface="Yu Mincho" charset="-128"/>
              </a:rPr>
              <a:t>公正取引協議会が定める公正競争規約で定められた表示を遵守していないもの</a:t>
            </a:r>
            <a:endParaRPr lang="en-US" altLang="ja-JP" sz="800" dirty="0">
              <a:latin typeface="Yu Mincho" charset="-128"/>
              <a:ea typeface="Yu Mincho" charset="-128"/>
              <a:cs typeface="Yu Mincho" charset="-128"/>
            </a:endParaRPr>
          </a:p>
          <a:p>
            <a:pPr marL="585788" lvl="1" indent="-128588">
              <a:buFont typeface="Arial" charset="0"/>
              <a:buChar char="•"/>
            </a:pPr>
            <a:r>
              <a:rPr lang="ja-JP" altLang="en-US" sz="800" dirty="0">
                <a:latin typeface="Yu Mincho" charset="-128"/>
                <a:ea typeface="Yu Mincho" charset="-128"/>
                <a:cs typeface="Yu Mincho" charset="-128"/>
              </a:rPr>
              <a:t>税込価格と誤認される恐れのある税抜価格の表示</a:t>
            </a:r>
            <a:endParaRPr lang="en-US" altLang="ja-JP" sz="800" dirty="0">
              <a:latin typeface="Yu Mincho" charset="-128"/>
              <a:ea typeface="Yu Mincho" charset="-128"/>
              <a:cs typeface="Yu Mincho" charset="-128"/>
            </a:endParaRPr>
          </a:p>
          <a:p>
            <a:pPr marL="585788" lvl="1" indent="-128588">
              <a:buFont typeface="Arial" charset="0"/>
              <a:buChar char="•"/>
            </a:pPr>
            <a:r>
              <a:rPr lang="ja-JP" altLang="en-US" sz="800" dirty="0">
                <a:latin typeface="Yu Mincho" charset="-128"/>
                <a:ea typeface="Yu Mincho" charset="-128"/>
                <a:cs typeface="Yu Mincho" charset="-128"/>
              </a:rPr>
              <a:t>著作権や商標権等の知的財産権を侵害するもの</a:t>
            </a:r>
          </a:p>
          <a:p>
            <a:pPr marL="585788" lvl="1" indent="-128588">
              <a:buFont typeface="Arial" charset="0"/>
              <a:buChar char="•"/>
            </a:pPr>
            <a:r>
              <a:rPr lang="ja-JP" altLang="en-US" sz="800" dirty="0">
                <a:latin typeface="Yu Mincho" charset="-128"/>
                <a:ea typeface="Yu Mincho" charset="-128"/>
                <a:cs typeface="Yu Mincho" charset="-128"/>
              </a:rPr>
              <a:t>誹謗中傷するもの、名誉を毀損するもの</a:t>
            </a:r>
            <a:endParaRPr lang="en-US" altLang="ja-JP" sz="800" dirty="0">
              <a:latin typeface="Yu Mincho" charset="-128"/>
              <a:ea typeface="Yu Mincho" charset="-128"/>
              <a:cs typeface="Yu Mincho" charset="-128"/>
            </a:endParaRPr>
          </a:p>
          <a:p>
            <a:pPr marL="585788" lvl="1" indent="-128588">
              <a:buFont typeface="Arial" charset="0"/>
              <a:buChar char="•"/>
            </a:pPr>
            <a:r>
              <a:rPr lang="ja-JP" altLang="en-US" sz="800" dirty="0">
                <a:latin typeface="Yu Mincho" charset="-128"/>
                <a:ea typeface="Yu Mincho" charset="-128"/>
                <a:cs typeface="Yu Mincho" charset="-128"/>
              </a:rPr>
              <a:t>プライバシーを侵害するもの、個人情報の取得、管理、利用等に十分な配慮がされていないもの</a:t>
            </a:r>
          </a:p>
          <a:p>
            <a:pPr marL="585788" lvl="1" indent="-128588">
              <a:buFont typeface="Arial" charset="0"/>
              <a:buChar char="•"/>
            </a:pPr>
            <a:r>
              <a:rPr lang="ja-JP" altLang="en-US" sz="800" dirty="0">
                <a:latin typeface="Yu Mincho" charset="-128"/>
                <a:ea typeface="Yu Mincho" charset="-128"/>
                <a:cs typeface="Yu Mincho" charset="-128"/>
              </a:rPr>
              <a:t>比較広告</a:t>
            </a:r>
            <a:endParaRPr lang="en-US" altLang="ja-JP" sz="800" dirty="0">
              <a:latin typeface="Yu Mincho" charset="-128"/>
              <a:ea typeface="Yu Mincho" charset="-128"/>
              <a:cs typeface="Yu Mincho" charset="-128"/>
            </a:endParaRPr>
          </a:p>
          <a:p>
            <a:pPr marL="585788" lvl="1" indent="-128588">
              <a:buFont typeface="Arial" charset="0"/>
              <a:buChar char="•"/>
            </a:pPr>
            <a:r>
              <a:rPr lang="ja-JP" altLang="en-US" sz="800" dirty="0">
                <a:latin typeface="Yu Mincho" charset="-128"/>
                <a:ea typeface="Yu Mincho" charset="-128"/>
                <a:cs typeface="Yu Mincho" charset="-128"/>
              </a:rPr>
              <a:t>他人を差別するもの、人権を侵害するもの</a:t>
            </a:r>
          </a:p>
          <a:p>
            <a:pPr marL="585788" lvl="1" indent="-128588">
              <a:buFont typeface="Arial" charset="0"/>
              <a:buChar char="•"/>
            </a:pPr>
            <a:r>
              <a:rPr lang="ja-JP" altLang="en-US" sz="800" dirty="0">
                <a:latin typeface="Yu Mincho" charset="-128"/>
                <a:ea typeface="Yu Mincho" charset="-128"/>
                <a:cs typeface="Yu Mincho" charset="-128"/>
              </a:rPr>
              <a:t>セクシュアルハラスメントとなるもの</a:t>
            </a:r>
            <a:endParaRPr lang="en-US" altLang="ja-JP" sz="800" dirty="0">
              <a:latin typeface="Yu Mincho" charset="-128"/>
              <a:ea typeface="Yu Mincho" charset="-128"/>
              <a:cs typeface="Yu Mincho" charset="-128"/>
            </a:endParaRPr>
          </a:p>
          <a:p>
            <a:pPr marL="585788" lvl="1" indent="-128588">
              <a:buFont typeface="Arial" charset="0"/>
              <a:buChar char="•"/>
            </a:pPr>
            <a:r>
              <a:rPr lang="ja-JP" altLang="en-US" sz="800" dirty="0">
                <a:latin typeface="Yu Mincho" charset="-128"/>
                <a:ea typeface="Yu Mincho" charset="-128"/>
                <a:cs typeface="Yu Mincho" charset="-128"/>
              </a:rPr>
              <a:t>バイオレンス、暴力的な描写、表現</a:t>
            </a:r>
          </a:p>
          <a:p>
            <a:pPr marL="585788" lvl="1" indent="-128588">
              <a:buFont typeface="Arial" charset="0"/>
              <a:buChar char="•"/>
            </a:pPr>
            <a:r>
              <a:rPr lang="ja-JP" altLang="en-US" sz="800" dirty="0">
                <a:latin typeface="Yu Mincho" charset="-128"/>
                <a:ea typeface="Yu Mincho" charset="-128"/>
                <a:cs typeface="Yu Mincho" charset="-128"/>
              </a:rPr>
              <a:t>投機心、射幸心を著しくあおる表現のもの</a:t>
            </a:r>
            <a:endParaRPr lang="en-US" altLang="ja-JP" sz="800" dirty="0">
              <a:latin typeface="Yu Mincho" charset="-128"/>
              <a:ea typeface="Yu Mincho" charset="-128"/>
              <a:cs typeface="Yu Mincho" charset="-128"/>
            </a:endParaRPr>
          </a:p>
          <a:p>
            <a:pPr marL="585788" lvl="1" indent="-128588">
              <a:buFont typeface="Arial" charset="0"/>
              <a:buChar char="•"/>
            </a:pPr>
            <a:r>
              <a:rPr lang="ja-JP" altLang="en-US" sz="800" dirty="0">
                <a:latin typeface="Yu Mincho" charset="-128"/>
                <a:ea typeface="Yu Mincho" charset="-128"/>
                <a:cs typeface="Yu Mincho" charset="-128"/>
              </a:rPr>
              <a:t>非科学的または迷信に類するもので、利用者を惑わせたり、不安を与えるもの</a:t>
            </a:r>
          </a:p>
          <a:p>
            <a:pPr marL="585788" lvl="1" indent="-128588">
              <a:buFont typeface="Arial" charset="0"/>
              <a:buChar char="•"/>
            </a:pPr>
            <a:r>
              <a:rPr lang="ja-JP" altLang="en-US" sz="800" dirty="0">
                <a:latin typeface="Yu Mincho" charset="-128"/>
                <a:ea typeface="Yu Mincho" charset="-128"/>
                <a:cs typeface="Yu Mincho" charset="-128"/>
              </a:rPr>
              <a:t>犯罪を肯定、美化、助長するもの</a:t>
            </a:r>
          </a:p>
          <a:p>
            <a:pPr marL="585788" lvl="1" indent="-128588">
              <a:buFont typeface="Arial" charset="0"/>
              <a:buChar char="•"/>
            </a:pPr>
            <a:r>
              <a:rPr lang="ja-JP" altLang="en-US" sz="800" dirty="0">
                <a:latin typeface="Yu Mincho" charset="-128"/>
                <a:ea typeface="Yu Mincho" charset="-128"/>
                <a:cs typeface="Yu Mincho" charset="-128"/>
              </a:rPr>
              <a:t>反社会的勢力によるもの</a:t>
            </a:r>
          </a:p>
          <a:p>
            <a:pPr marL="585788" lvl="1" indent="-128588">
              <a:buFont typeface="Arial" charset="0"/>
              <a:buChar char="•"/>
            </a:pPr>
            <a:r>
              <a:rPr lang="ja-JP" altLang="en-US" sz="800" dirty="0">
                <a:latin typeface="Yu Mincho" charset="-128"/>
                <a:ea typeface="Yu Mincho" charset="-128"/>
                <a:cs typeface="Yu Mincho" charset="-128"/>
              </a:rPr>
              <a:t>醜悪、残虐、猟奇的等で不快感を与えるもの</a:t>
            </a:r>
          </a:p>
          <a:p>
            <a:pPr marL="585788" lvl="1" indent="-128588">
              <a:buFont typeface="Arial" charset="0"/>
              <a:buChar char="•"/>
            </a:pPr>
            <a:r>
              <a:rPr lang="ja-JP" altLang="en-US" sz="800" dirty="0">
                <a:latin typeface="Yu Mincho" charset="-128"/>
                <a:ea typeface="Yu Mincho" charset="-128"/>
                <a:cs typeface="Yu Mincho" charset="-128"/>
              </a:rPr>
              <a:t>サービス、商品の内容が不明確なもの</a:t>
            </a:r>
            <a:endParaRPr lang="en-US" altLang="ja-JP" sz="800" dirty="0">
              <a:latin typeface="Yu Mincho" charset="-128"/>
              <a:ea typeface="Yu Mincho" charset="-128"/>
              <a:cs typeface="Yu Mincho" charset="-128"/>
            </a:endParaRPr>
          </a:p>
          <a:p>
            <a:pPr marL="585788" lvl="1" indent="-128588">
              <a:buFont typeface="Arial" charset="0"/>
              <a:buChar char="•"/>
            </a:pPr>
            <a:r>
              <a:rPr lang="ja-JP" altLang="en-US" sz="800" dirty="0">
                <a:latin typeface="Yu Mincho" charset="-128"/>
                <a:ea typeface="Yu Mincho" charset="-128"/>
                <a:cs typeface="Yu Mincho" charset="-128"/>
              </a:rPr>
              <a:t>オリンピック・パラリンピック関連のアンブッシュ広告と捉えられるもの</a:t>
            </a:r>
            <a:endParaRPr lang="en-US" altLang="ja-JP" sz="800" dirty="0">
              <a:latin typeface="Yu Mincho" charset="-128"/>
              <a:ea typeface="Yu Mincho" charset="-128"/>
              <a:cs typeface="Yu Mincho" charset="-128"/>
            </a:endParaRPr>
          </a:p>
          <a:p>
            <a:pPr marL="585788" lvl="1" indent="-128588">
              <a:buFont typeface="Arial" charset="0"/>
              <a:buChar char="•"/>
            </a:pPr>
            <a:r>
              <a:rPr lang="ja-JP" altLang="en-US" sz="800" dirty="0">
                <a:latin typeface="Yu Mincho" charset="-128"/>
                <a:ea typeface="Yu Mincho" charset="-128"/>
                <a:cs typeface="Yu Mincho" charset="-128"/>
              </a:rPr>
              <a:t>業界で定めるガイドラインなどに違反し、または、違反するおそれのあるもの</a:t>
            </a:r>
            <a:endParaRPr lang="en-US" altLang="ja-JP" sz="800" dirty="0">
              <a:latin typeface="Yu Mincho" charset="-128"/>
              <a:ea typeface="Yu Mincho" charset="-128"/>
              <a:cs typeface="Yu Mincho" charset="-128"/>
            </a:endParaRPr>
          </a:p>
          <a:p>
            <a:pPr lvl="1"/>
            <a:endParaRPr lang="en-US" altLang="ja-JP" sz="800" dirty="0">
              <a:latin typeface="Yu Mincho" charset="-128"/>
              <a:ea typeface="Yu Mincho" charset="-128"/>
              <a:cs typeface="Yu Mincho" charset="-128"/>
            </a:endParaRPr>
          </a:p>
          <a:p>
            <a:pPr marL="128588" indent="-128588">
              <a:buFont typeface="Arial" charset="0"/>
              <a:buChar char="•"/>
            </a:pPr>
            <a:r>
              <a:rPr lang="ja-JP" altLang="en-US" sz="800" b="1" dirty="0">
                <a:latin typeface="Yu Mincho" charset="-128"/>
                <a:ea typeface="Yu Mincho" charset="-128"/>
                <a:cs typeface="Yu Mincho" charset="-128"/>
              </a:rPr>
              <a:t>その他、当社が不適切と判断したもの</a:t>
            </a:r>
            <a:endParaRPr lang="en-US" altLang="ja-JP" sz="800" b="1" dirty="0">
              <a:latin typeface="Yu Mincho" charset="-128"/>
              <a:ea typeface="Yu Mincho" charset="-128"/>
              <a:cs typeface="Yu Mincho" charset="-128"/>
            </a:endParaRPr>
          </a:p>
        </p:txBody>
      </p:sp>
      <p:sp>
        <p:nvSpPr>
          <p:cNvPr id="17" name="正方形/長方形 16">
            <a:extLst>
              <a:ext uri="{FF2B5EF4-FFF2-40B4-BE49-F238E27FC236}">
                <a16:creationId xmlns:a16="http://schemas.microsoft.com/office/drawing/2014/main" id="{263D97F5-8E45-4170-878E-EB76EA06E61D}"/>
              </a:ext>
            </a:extLst>
          </p:cNvPr>
          <p:cNvSpPr/>
          <p:nvPr/>
        </p:nvSpPr>
        <p:spPr>
          <a:xfrm>
            <a:off x="311089" y="1051891"/>
            <a:ext cx="8556075" cy="461665"/>
          </a:xfrm>
          <a:prstGeom prst="rect">
            <a:avLst/>
          </a:prstGeom>
          <a:ln>
            <a:noFill/>
          </a:ln>
        </p:spPr>
        <p:txBody>
          <a:bodyPr wrap="square">
            <a:spAutoFit/>
          </a:bodyPr>
          <a:lstStyle/>
          <a:p>
            <a:pPr lvl="0" algn="ctr"/>
            <a:r>
              <a:rPr lang="en-US" altLang="ja-JP" sz="800" kern="100" dirty="0">
                <a:solidFill>
                  <a:schemeClr val="bg1"/>
                </a:solidFill>
                <a:latin typeface="Yu Mincho" charset="-128"/>
                <a:ea typeface="Yu Mincho" charset="-128"/>
                <a:cs typeface="Times New Roman" charset="0"/>
              </a:rPr>
              <a:t>Tokyo Prime </a:t>
            </a:r>
            <a:r>
              <a:rPr lang="ja-JP" altLang="ja-JP" sz="800" kern="100" dirty="0">
                <a:solidFill>
                  <a:schemeClr val="bg1"/>
                </a:solidFill>
                <a:latin typeface="Yu Mincho" charset="-128"/>
                <a:ea typeface="Yu Mincho" charset="-128"/>
                <a:cs typeface="Times New Roman" charset="0"/>
              </a:rPr>
              <a:t>を搭載するタクシーを運営する日本交通</a:t>
            </a:r>
            <a:r>
              <a:rPr lang="ja-JP" altLang="en-US" sz="800" kern="100" dirty="0">
                <a:solidFill>
                  <a:schemeClr val="bg1"/>
                </a:solidFill>
                <a:latin typeface="Yu Mincho" charset="-128"/>
                <a:ea typeface="Yu Mincho" charset="-128"/>
                <a:cs typeface="Times New Roman" charset="0"/>
              </a:rPr>
              <a:t>および加盟タクシー会社</a:t>
            </a:r>
            <a:r>
              <a:rPr lang="ja-JP" altLang="ja-JP" sz="800" kern="100" dirty="0">
                <a:solidFill>
                  <a:schemeClr val="bg1"/>
                </a:solidFill>
                <a:latin typeface="Yu Mincho" charset="-128"/>
                <a:ea typeface="Yu Mincho" charset="-128"/>
                <a:cs typeface="Times New Roman" charset="0"/>
              </a:rPr>
              <a:t>は、</a:t>
            </a:r>
            <a:r>
              <a:rPr lang="ja-JP" altLang="en-US" sz="800" kern="100" dirty="0">
                <a:solidFill>
                  <a:schemeClr val="bg1"/>
                </a:solidFill>
                <a:latin typeface="Yu Mincho" charset="-128"/>
                <a:ea typeface="Yu Mincho" charset="-128"/>
                <a:cs typeface="Times New Roman" charset="0"/>
              </a:rPr>
              <a:t>「</a:t>
            </a:r>
            <a:r>
              <a:rPr lang="ja-JP" altLang="ja-JP" sz="800" kern="100" dirty="0">
                <a:solidFill>
                  <a:schemeClr val="bg1"/>
                </a:solidFill>
                <a:latin typeface="Yu Mincho" charset="-128"/>
                <a:ea typeface="Yu Mincho" charset="-128"/>
                <a:cs typeface="Times New Roman" charset="0"/>
              </a:rPr>
              <a:t>タクシーはお客様がリラックスする</a:t>
            </a:r>
            <a:r>
              <a:rPr lang="ja-JP" altLang="en-US" sz="800" kern="100" dirty="0">
                <a:solidFill>
                  <a:schemeClr val="bg1"/>
                </a:solidFill>
                <a:latin typeface="Yu Mincho" charset="-128"/>
                <a:ea typeface="Yu Mincho" charset="-128"/>
                <a:cs typeface="Times New Roman" charset="0"/>
              </a:rPr>
              <a:t>おもてなしの</a:t>
            </a:r>
            <a:r>
              <a:rPr lang="ja-JP" altLang="ja-JP" sz="800" kern="100" dirty="0">
                <a:solidFill>
                  <a:schemeClr val="bg1"/>
                </a:solidFill>
                <a:latin typeface="Yu Mincho" charset="-128"/>
                <a:ea typeface="Yu Mincho" charset="-128"/>
                <a:cs typeface="Times New Roman" charset="0"/>
              </a:rPr>
              <a:t>空間である</a:t>
            </a:r>
            <a:r>
              <a:rPr lang="ja-JP" altLang="en-US" sz="800" kern="100" dirty="0">
                <a:solidFill>
                  <a:schemeClr val="bg1"/>
                </a:solidFill>
                <a:latin typeface="Yu Mincho" charset="-128"/>
                <a:ea typeface="Yu Mincho" charset="-128"/>
                <a:cs typeface="Times New Roman" charset="0"/>
              </a:rPr>
              <a:t>」</a:t>
            </a:r>
            <a:r>
              <a:rPr lang="ja-JP" altLang="ja-JP" sz="800" kern="100" dirty="0">
                <a:solidFill>
                  <a:schemeClr val="bg1"/>
                </a:solidFill>
                <a:latin typeface="Yu Mincho" charset="-128"/>
                <a:ea typeface="Yu Mincho" charset="-128"/>
                <a:cs typeface="Times New Roman" charset="0"/>
              </a:rPr>
              <a:t>、という</a:t>
            </a:r>
            <a:r>
              <a:rPr lang="ja-JP" altLang="en-US" sz="800" kern="100" dirty="0">
                <a:solidFill>
                  <a:schemeClr val="bg1"/>
                </a:solidFill>
                <a:latin typeface="Yu Mincho" charset="-128"/>
                <a:ea typeface="Yu Mincho" charset="-128"/>
                <a:cs typeface="Times New Roman" charset="0"/>
              </a:rPr>
              <a:t>こと</a:t>
            </a:r>
            <a:r>
              <a:rPr lang="ja-JP" altLang="ja-JP" sz="800" kern="100" dirty="0">
                <a:solidFill>
                  <a:schemeClr val="bg1"/>
                </a:solidFill>
                <a:latin typeface="Yu Mincho" charset="-128"/>
                <a:ea typeface="Yu Mincho" charset="-128"/>
                <a:cs typeface="Times New Roman" charset="0"/>
              </a:rPr>
              <a:t>を大事に</a:t>
            </a:r>
            <a:r>
              <a:rPr lang="ja-JP" altLang="en-US" sz="800" kern="100" dirty="0">
                <a:solidFill>
                  <a:schemeClr val="bg1"/>
                </a:solidFill>
                <a:latin typeface="Yu Mincho" charset="-128"/>
                <a:ea typeface="Yu Mincho" charset="-128"/>
                <a:cs typeface="Times New Roman" charset="0"/>
              </a:rPr>
              <a:t>しています</a:t>
            </a:r>
            <a:r>
              <a:rPr lang="ja-JP" altLang="ja-JP" sz="800" kern="100" dirty="0">
                <a:solidFill>
                  <a:schemeClr val="bg1"/>
                </a:solidFill>
                <a:latin typeface="Yu Mincho" charset="-128"/>
                <a:ea typeface="Yu Mincho" charset="-128"/>
                <a:cs typeface="Times New Roman" charset="0"/>
              </a:rPr>
              <a:t>。</a:t>
            </a:r>
            <a:endParaRPr lang="en-US" altLang="ja-JP" sz="800" kern="100" dirty="0">
              <a:solidFill>
                <a:schemeClr val="bg1"/>
              </a:solidFill>
              <a:latin typeface="Yu Mincho" charset="-128"/>
              <a:ea typeface="Yu Mincho" charset="-128"/>
              <a:cs typeface="Times New Roman" charset="0"/>
            </a:endParaRPr>
          </a:p>
          <a:p>
            <a:pPr lvl="0" algn="ctr"/>
            <a:r>
              <a:rPr lang="ja-JP" altLang="en-US" sz="800" kern="100" dirty="0">
                <a:solidFill>
                  <a:schemeClr val="bg1"/>
                </a:solidFill>
                <a:effectLst/>
                <a:latin typeface="Yu Mincho" charset="-128"/>
                <a:ea typeface="Yu Mincho" charset="-128"/>
                <a:cs typeface="Times New Roman" charset="0"/>
              </a:rPr>
              <a:t>厳しい広告審査基準を設けることに</a:t>
            </a:r>
            <a:r>
              <a:rPr lang="ja-JP" altLang="en-US" sz="800" kern="100" dirty="0">
                <a:solidFill>
                  <a:schemeClr val="bg1"/>
                </a:solidFill>
                <a:latin typeface="Yu Mincho" charset="-128"/>
                <a:ea typeface="Yu Mincho" charset="-128"/>
                <a:cs typeface="Times New Roman" charset="0"/>
              </a:rPr>
              <a:t>より、タクシーご乗車のお客様に心地良く映像を見ていただき、</a:t>
            </a:r>
            <a:endParaRPr lang="en-US" altLang="ja-JP" sz="800" kern="100" dirty="0">
              <a:solidFill>
                <a:schemeClr val="bg1"/>
              </a:solidFill>
              <a:latin typeface="Yu Mincho" charset="-128"/>
              <a:ea typeface="Yu Mincho" charset="-128"/>
              <a:cs typeface="Times New Roman" charset="0"/>
            </a:endParaRPr>
          </a:p>
          <a:p>
            <a:pPr lvl="0" algn="ctr"/>
            <a:r>
              <a:rPr lang="ja-JP" altLang="en-US" sz="800" kern="100" dirty="0">
                <a:solidFill>
                  <a:schemeClr val="bg1"/>
                </a:solidFill>
                <a:effectLst/>
                <a:latin typeface="Yu Mincho" charset="-128"/>
                <a:ea typeface="Yu Mincho" charset="-128"/>
                <a:cs typeface="Times New Roman" charset="0"/>
              </a:rPr>
              <a:t>ブランド広告主様に安心してご掲載いただけるよう厳しく内容を吟味して考査を進めております。</a:t>
            </a:r>
            <a:endParaRPr lang="ja-JP" altLang="ja-JP" sz="800" kern="100" dirty="0">
              <a:solidFill>
                <a:schemeClr val="bg1"/>
              </a:solidFill>
              <a:effectLst/>
              <a:latin typeface="Yu Mincho" charset="-128"/>
              <a:ea typeface="Yu Mincho" charset="-128"/>
              <a:cs typeface="Times New Roman" charset="0"/>
            </a:endParaRPr>
          </a:p>
        </p:txBody>
      </p:sp>
    </p:spTree>
    <p:extLst>
      <p:ext uri="{BB962C8B-B14F-4D97-AF65-F5344CB8AC3E}">
        <p14:creationId xmlns:p14="http://schemas.microsoft.com/office/powerpoint/2010/main" val="3267881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0" y="1"/>
            <a:ext cx="9144000" cy="177164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Yu Mincho Regular" charset="-128"/>
              <a:ea typeface="Yu Mincho Regular" charset="-128"/>
            </a:endParaRPr>
          </a:p>
        </p:txBody>
      </p:sp>
      <p:pic>
        <p:nvPicPr>
          <p:cNvPr id="23" name="図 22"/>
          <p:cNvPicPr>
            <a:picLocks noChangeAspect="1"/>
          </p:cNvPicPr>
          <p:nvPr/>
        </p:nvPicPr>
        <p:blipFill>
          <a:blip r:embed="rId3"/>
          <a:stretch>
            <a:fillRect/>
          </a:stretch>
        </p:blipFill>
        <p:spPr>
          <a:xfrm>
            <a:off x="311089" y="44556"/>
            <a:ext cx="1392772" cy="365159"/>
          </a:xfrm>
          <a:prstGeom prst="rect">
            <a:avLst/>
          </a:prstGeom>
        </p:spPr>
      </p:pic>
      <p:graphicFrame>
        <p:nvGraphicFramePr>
          <p:cNvPr id="21" name="グラフ 20">
            <a:extLst>
              <a:ext uri="{FF2B5EF4-FFF2-40B4-BE49-F238E27FC236}">
                <a16:creationId xmlns:a16="http://schemas.microsoft.com/office/drawing/2014/main" id="{00000000-0008-0000-0000-000002000000}"/>
              </a:ext>
            </a:extLst>
          </p:cNvPr>
          <p:cNvGraphicFramePr>
            <a:graphicFrameLocks noGrp="1"/>
          </p:cNvGraphicFramePr>
          <p:nvPr>
            <p:extLst>
              <p:ext uri="{D42A27DB-BD31-4B8C-83A1-F6EECF244321}">
                <p14:modId xmlns:p14="http://schemas.microsoft.com/office/powerpoint/2010/main" val="1138872839"/>
              </p:ext>
            </p:extLst>
          </p:nvPr>
        </p:nvGraphicFramePr>
        <p:xfrm>
          <a:off x="1143298" y="2062976"/>
          <a:ext cx="7219406" cy="3510498"/>
        </p:xfrm>
        <a:graphic>
          <a:graphicData uri="http://schemas.openxmlformats.org/drawingml/2006/chart">
            <c:chart xmlns:c="http://schemas.openxmlformats.org/drawingml/2006/chart" xmlns:r="http://schemas.openxmlformats.org/officeDocument/2006/relationships" r:id="rId4"/>
          </a:graphicData>
        </a:graphic>
      </p:graphicFrame>
      <p:sp>
        <p:nvSpPr>
          <p:cNvPr id="25" name="正方形/長方形 24">
            <a:extLst>
              <a:ext uri="{FF2B5EF4-FFF2-40B4-BE49-F238E27FC236}">
                <a16:creationId xmlns:a16="http://schemas.microsoft.com/office/drawing/2014/main" id="{9E75EA7F-9022-4F74-B3AF-B8CF5B70C625}"/>
              </a:ext>
            </a:extLst>
          </p:cNvPr>
          <p:cNvSpPr/>
          <p:nvPr/>
        </p:nvSpPr>
        <p:spPr>
          <a:xfrm>
            <a:off x="8108557" y="5260348"/>
            <a:ext cx="640374" cy="253916"/>
          </a:xfrm>
          <a:prstGeom prst="rect">
            <a:avLst/>
          </a:prstGeom>
        </p:spPr>
        <p:txBody>
          <a:bodyPr wrap="square">
            <a:spAutoFit/>
          </a:bodyPr>
          <a:lstStyle/>
          <a:p>
            <a:r>
              <a:rPr lang="ja-JP" altLang="en-US" sz="1050" dirty="0">
                <a:latin typeface="+mn-ea"/>
                <a:cs typeface="Yu Mincho" charset="-128"/>
              </a:rPr>
              <a:t>（</a:t>
            </a:r>
            <a:r>
              <a:rPr lang="en-US" altLang="ja-JP" sz="1050" dirty="0">
                <a:latin typeface="+mn-ea"/>
                <a:cs typeface="Yu Mincho" charset="-128"/>
              </a:rPr>
              <a:t>%</a:t>
            </a:r>
            <a:r>
              <a:rPr lang="ja-JP" altLang="en-US" sz="1050" dirty="0">
                <a:latin typeface="+mn-ea"/>
                <a:cs typeface="Yu Mincho" charset="-128"/>
              </a:rPr>
              <a:t>）</a:t>
            </a:r>
            <a:endParaRPr lang="en-US" altLang="ja-JP" sz="1050" dirty="0">
              <a:latin typeface="+mn-ea"/>
              <a:cs typeface="Yu Mincho" charset="-128"/>
            </a:endParaRPr>
          </a:p>
        </p:txBody>
      </p:sp>
      <p:sp>
        <p:nvSpPr>
          <p:cNvPr id="27" name="正方形/長方形 26">
            <a:extLst>
              <a:ext uri="{FF2B5EF4-FFF2-40B4-BE49-F238E27FC236}">
                <a16:creationId xmlns:a16="http://schemas.microsoft.com/office/drawing/2014/main" id="{CAD6B295-4AE1-444E-BC1C-73FE79C5352E}"/>
              </a:ext>
            </a:extLst>
          </p:cNvPr>
          <p:cNvSpPr/>
          <p:nvPr/>
        </p:nvSpPr>
        <p:spPr>
          <a:xfrm>
            <a:off x="254001" y="5857044"/>
            <a:ext cx="7442200" cy="830997"/>
          </a:xfrm>
          <a:prstGeom prst="rect">
            <a:avLst/>
          </a:prstGeom>
        </p:spPr>
        <p:txBody>
          <a:bodyPr wrap="square">
            <a:spAutoFit/>
          </a:bodyPr>
          <a:lstStyle/>
          <a:p>
            <a:pPr marL="171450" indent="-171450">
              <a:buFont typeface=".LucidaGrandeUI" charset="0"/>
              <a:buChar char="※"/>
            </a:pPr>
            <a:r>
              <a:rPr lang="ja-JP" altLang="en-US" sz="600" dirty="0">
                <a:latin typeface="+mj-ea"/>
                <a:ea typeface="Yu Mincho Regular"/>
                <a:cs typeface="Yu Mincho" charset="-128"/>
              </a:rPr>
              <a:t>マクロミルアンケートによるタクシー利用者調査</a:t>
            </a:r>
            <a:r>
              <a:rPr lang="en-US" altLang="ja-JP" sz="600" dirty="0">
                <a:latin typeface="+mj-ea"/>
                <a:ea typeface="Yu Mincho Regular"/>
                <a:cs typeface="Yu Mincho" charset="-128"/>
              </a:rPr>
              <a:t>, n=520, 2017</a:t>
            </a:r>
            <a:r>
              <a:rPr lang="ja-JP" altLang="en-US" sz="600" dirty="0">
                <a:latin typeface="+mj-ea"/>
                <a:ea typeface="Yu Mincho Regular"/>
                <a:cs typeface="Yu Mincho" charset="-128"/>
              </a:rPr>
              <a:t>年</a:t>
            </a:r>
            <a:r>
              <a:rPr lang="en-US" altLang="ja-JP" sz="600" dirty="0">
                <a:latin typeface="+mj-ea"/>
                <a:ea typeface="Yu Mincho Regular"/>
                <a:cs typeface="Yu Mincho" charset="-128"/>
              </a:rPr>
              <a:t>9</a:t>
            </a:r>
            <a:r>
              <a:rPr lang="ja-JP" altLang="en-US" sz="600" dirty="0">
                <a:latin typeface="+mj-ea"/>
                <a:ea typeface="Yu Mincho Regular"/>
                <a:cs typeface="Yu Mincho" charset="-128"/>
              </a:rPr>
              <a:t>月</a:t>
            </a:r>
            <a:br>
              <a:rPr lang="en-US" altLang="ja-JP" sz="600" dirty="0">
                <a:latin typeface="+mj-ea"/>
                <a:ea typeface="Yu Mincho Regular"/>
                <a:cs typeface="Yu Mincho" charset="-128"/>
              </a:rPr>
            </a:br>
            <a:r>
              <a:rPr lang="ja-JP" altLang="en-US" sz="400" dirty="0">
                <a:latin typeface="+mj-ea"/>
                <a:ea typeface="Yu Mincho Regular"/>
                <a:cs typeface="Yu Mincho" charset="-128"/>
              </a:rPr>
              <a:t>株式会社</a:t>
            </a:r>
            <a:r>
              <a:rPr lang="en-US" altLang="ja-JP" sz="400" dirty="0">
                <a:latin typeface="+mj-ea"/>
                <a:ea typeface="Yu Mincho Regular"/>
                <a:cs typeface="Yu Mincho" charset="-128"/>
              </a:rPr>
              <a:t>IRIS</a:t>
            </a:r>
            <a:r>
              <a:rPr lang="ja-JP" altLang="en-US" sz="400" dirty="0">
                <a:latin typeface="+mj-ea"/>
                <a:ea typeface="Yu Mincho Regular"/>
                <a:cs typeface="Yu Mincho" charset="-128"/>
              </a:rPr>
              <a:t>調べ（調査委託先：マクロミル）</a:t>
            </a:r>
            <a:br>
              <a:rPr lang="en-US" altLang="ja-JP" sz="400" dirty="0">
                <a:latin typeface="+mj-ea"/>
                <a:ea typeface="Yu Mincho Regular"/>
                <a:cs typeface="Yu Mincho" charset="-128"/>
              </a:rPr>
            </a:br>
            <a:r>
              <a:rPr lang="ja-JP" altLang="en-US" sz="400" dirty="0">
                <a:latin typeface="+mj-ea"/>
                <a:ea typeface="Yu Mincho Regular"/>
                <a:cs typeface="Yu Mincho" charset="-128"/>
              </a:rPr>
              <a:t>対象</a:t>
            </a:r>
            <a:r>
              <a:rPr lang="en-US" altLang="ja-JP" sz="400" dirty="0">
                <a:latin typeface="+mj-ea"/>
                <a:ea typeface="Yu Mincho Regular"/>
                <a:cs typeface="Yu Mincho" charset="-128"/>
              </a:rPr>
              <a:t>:</a:t>
            </a:r>
            <a:r>
              <a:rPr lang="zh-TW" altLang="en-US" sz="400" dirty="0">
                <a:latin typeface="+mj-ea"/>
                <a:ea typeface="+mj-ea"/>
                <a:cs typeface="Yu Mincho" charset="-128"/>
              </a:rPr>
              <a:t>一都三県（東京都、神奈川県、千葉県、埼玉県）</a:t>
            </a:r>
            <a:r>
              <a:rPr lang="ja-JP" altLang="en-US" sz="400" dirty="0">
                <a:latin typeface="+mj-ea"/>
                <a:ea typeface="Yu Mincho Regular"/>
                <a:cs typeface="Yu Mincho" charset="-128"/>
              </a:rPr>
              <a:t>在住 </a:t>
            </a:r>
            <a:r>
              <a:rPr lang="en-US" altLang="ja-JP" sz="400" dirty="0">
                <a:latin typeface="+mj-ea"/>
                <a:ea typeface="Yu Mincho Regular"/>
                <a:cs typeface="Yu Mincho" charset="-128"/>
              </a:rPr>
              <a:t>/ </a:t>
            </a:r>
            <a:r>
              <a:rPr lang="ja-JP" altLang="en-US" sz="400" dirty="0">
                <a:latin typeface="+mj-ea"/>
                <a:ea typeface="Yu Mincho Regular"/>
                <a:cs typeface="Yu Mincho" charset="-128"/>
              </a:rPr>
              <a:t>男女個人 </a:t>
            </a:r>
            <a:r>
              <a:rPr lang="en-US" altLang="ja-JP" sz="400" dirty="0">
                <a:latin typeface="+mj-ea"/>
                <a:ea typeface="Yu Mincho Regular"/>
                <a:cs typeface="Yu Mincho" charset="-128"/>
              </a:rPr>
              <a:t>/ </a:t>
            </a:r>
            <a:r>
              <a:rPr lang="ja-JP" altLang="en-US" sz="400" dirty="0">
                <a:latin typeface="+mj-ea"/>
                <a:ea typeface="Yu Mincho Regular"/>
                <a:cs typeface="Yu Mincho" charset="-128"/>
              </a:rPr>
              <a:t>未既婚不問 </a:t>
            </a:r>
            <a:r>
              <a:rPr lang="en-US" altLang="ja-JP" sz="400" dirty="0">
                <a:latin typeface="+mj-ea"/>
                <a:ea typeface="Yu Mincho Regular"/>
                <a:cs typeface="Yu Mincho" charset="-128"/>
              </a:rPr>
              <a:t>/ 20</a:t>
            </a:r>
            <a:r>
              <a:rPr lang="ja-JP" altLang="en-US" sz="400" dirty="0">
                <a:latin typeface="+mj-ea"/>
                <a:ea typeface="Yu Mincho Regular"/>
                <a:cs typeface="Yu Mincho" charset="-128"/>
              </a:rPr>
              <a:t>歳以上 </a:t>
            </a:r>
            <a:r>
              <a:rPr lang="en-US" altLang="ja-JP" sz="400" dirty="0">
                <a:latin typeface="+mj-ea"/>
                <a:ea typeface="Yu Mincho Regular"/>
                <a:cs typeface="Yu Mincho" charset="-128"/>
              </a:rPr>
              <a:t>9</a:t>
            </a:r>
            <a:r>
              <a:rPr lang="ja-JP" altLang="en-US" sz="400" dirty="0">
                <a:latin typeface="+mj-ea"/>
                <a:ea typeface="Yu Mincho Regular"/>
                <a:cs typeface="Yu Mincho" charset="-128"/>
              </a:rPr>
              <a:t>月</a:t>
            </a:r>
            <a:r>
              <a:rPr lang="en-US" altLang="ja-JP" sz="400" dirty="0">
                <a:latin typeface="+mj-ea"/>
                <a:ea typeface="Yu Mincho Regular"/>
                <a:cs typeface="Yu Mincho" charset="-128"/>
              </a:rPr>
              <a:t>10</a:t>
            </a:r>
            <a:r>
              <a:rPr lang="ja-JP" altLang="en-US" sz="400" dirty="0">
                <a:latin typeface="+mj-ea"/>
                <a:ea typeface="Yu Mincho Regular"/>
                <a:cs typeface="Yu Mincho" charset="-128"/>
              </a:rPr>
              <a:t>日</a:t>
            </a:r>
            <a:r>
              <a:rPr lang="en-US" altLang="ja-JP" sz="400" dirty="0">
                <a:latin typeface="+mj-ea"/>
                <a:ea typeface="Yu Mincho Regular"/>
                <a:cs typeface="Yu Mincho" charset="-128"/>
              </a:rPr>
              <a:t>〜9</a:t>
            </a:r>
            <a:r>
              <a:rPr lang="ja-JP" altLang="en-US" sz="400" dirty="0">
                <a:latin typeface="+mj-ea"/>
                <a:ea typeface="Yu Mincho Regular"/>
                <a:cs typeface="Yu Mincho" charset="-128"/>
              </a:rPr>
              <a:t>月</a:t>
            </a:r>
            <a:r>
              <a:rPr lang="en-US" altLang="ja-JP" sz="400" dirty="0">
                <a:latin typeface="+mj-ea"/>
                <a:ea typeface="Yu Mincho Regular"/>
                <a:cs typeface="Yu Mincho" charset="-128"/>
              </a:rPr>
              <a:t>24</a:t>
            </a:r>
            <a:r>
              <a:rPr lang="ja-JP" altLang="en-US" sz="400" dirty="0">
                <a:latin typeface="+mj-ea"/>
                <a:ea typeface="Yu Mincho Regular"/>
                <a:cs typeface="Yu Mincho" charset="-128"/>
              </a:rPr>
              <a:t>日に日本交通タクシーを利用した者、期間</a:t>
            </a:r>
            <a:r>
              <a:rPr lang="en-US" altLang="ja-JP" sz="400" dirty="0">
                <a:latin typeface="+mj-ea"/>
                <a:ea typeface="Yu Mincho Regular"/>
                <a:cs typeface="Yu Mincho" charset="-128"/>
              </a:rPr>
              <a:t>: 2017</a:t>
            </a:r>
            <a:r>
              <a:rPr lang="ja-JP" altLang="en-US" sz="400" dirty="0">
                <a:latin typeface="+mj-ea"/>
                <a:ea typeface="Yu Mincho Regular"/>
                <a:cs typeface="Yu Mincho" charset="-128"/>
              </a:rPr>
              <a:t>年</a:t>
            </a:r>
            <a:r>
              <a:rPr lang="en-US" altLang="ja-JP" sz="400" dirty="0">
                <a:latin typeface="+mj-ea"/>
                <a:ea typeface="Yu Mincho Regular"/>
                <a:cs typeface="Yu Mincho" charset="-128"/>
              </a:rPr>
              <a:t>9</a:t>
            </a:r>
            <a:r>
              <a:rPr lang="ja-JP" altLang="en-US" sz="400" dirty="0">
                <a:latin typeface="+mj-ea"/>
                <a:ea typeface="Yu Mincho Regular"/>
                <a:cs typeface="Yu Mincho" charset="-128"/>
              </a:rPr>
              <a:t>月</a:t>
            </a:r>
            <a:r>
              <a:rPr lang="en-US" altLang="ja-JP" sz="400" dirty="0">
                <a:latin typeface="+mj-ea"/>
                <a:ea typeface="Yu Mincho Regular"/>
                <a:cs typeface="Yu Mincho" charset="-128"/>
              </a:rPr>
              <a:t>26</a:t>
            </a:r>
            <a:r>
              <a:rPr lang="ja-JP" altLang="en-US" sz="400" dirty="0">
                <a:latin typeface="+mj-ea"/>
                <a:ea typeface="Yu Mincho Regular"/>
                <a:cs typeface="Yu Mincho" charset="-128"/>
              </a:rPr>
              <a:t>日</a:t>
            </a:r>
            <a:r>
              <a:rPr lang="en-US" altLang="ja-JP" sz="400" dirty="0">
                <a:latin typeface="+mj-ea"/>
                <a:ea typeface="Yu Mincho Regular"/>
                <a:cs typeface="Yu Mincho" charset="-128"/>
              </a:rPr>
              <a:t>〜28</a:t>
            </a:r>
            <a:r>
              <a:rPr lang="ja-JP" altLang="en-US" sz="400" dirty="0">
                <a:latin typeface="+mj-ea"/>
                <a:ea typeface="Yu Mincho Regular"/>
                <a:cs typeface="Yu Mincho" charset="-128"/>
              </a:rPr>
              <a:t>日。 手法</a:t>
            </a:r>
            <a:r>
              <a:rPr lang="en-US" altLang="ja-JP" sz="400" dirty="0">
                <a:latin typeface="+mj-ea"/>
                <a:ea typeface="Yu Mincho Regular"/>
                <a:cs typeface="Yu Mincho" charset="-128"/>
              </a:rPr>
              <a:t>: </a:t>
            </a:r>
            <a:r>
              <a:rPr lang="ja-JP" altLang="en-US" sz="400" dirty="0">
                <a:latin typeface="+mj-ea"/>
                <a:ea typeface="Yu Mincho Regular"/>
                <a:cs typeface="Yu Mincho" charset="-128"/>
              </a:rPr>
              <a:t>インターネット調査。</a:t>
            </a:r>
            <a:endParaRPr lang="en-US" altLang="ja-JP" sz="400" dirty="0">
              <a:latin typeface="+mj-ea"/>
              <a:ea typeface="Yu Mincho Regular"/>
              <a:cs typeface="Yu Mincho" charset="-128"/>
            </a:endParaRPr>
          </a:p>
          <a:p>
            <a:pPr marL="171450" indent="-171450">
              <a:buFont typeface=".LucidaGrandeUI" charset="0"/>
              <a:buChar char="※"/>
            </a:pPr>
            <a:endParaRPr lang="en-US" altLang="ja-JP" sz="400" dirty="0">
              <a:latin typeface="+mj-ea"/>
              <a:ea typeface="Yu Mincho Regular"/>
              <a:cs typeface="Yu Mincho" charset="-128"/>
            </a:endParaRPr>
          </a:p>
          <a:p>
            <a:pPr marL="171450" indent="-171450">
              <a:buFont typeface=".LucidaGrandeUI" charset="0"/>
              <a:buChar char="※"/>
            </a:pPr>
            <a:r>
              <a:rPr lang="zh-TW" altLang="en-US" sz="600" dirty="0">
                <a:latin typeface="+mj-ea"/>
                <a:ea typeface="+mj-ea"/>
                <a:cs typeface="Yu Mincho" charset="-128"/>
              </a:rPr>
              <a:t>「広告到達率」</a:t>
            </a:r>
            <a:r>
              <a:rPr lang="ja-JP" altLang="en-US" sz="600" dirty="0">
                <a:latin typeface="+mj-ea"/>
                <a:ea typeface="Yu Mincho Regular"/>
                <a:cs typeface="Yu Mincho" charset="-128"/>
              </a:rPr>
              <a:t>：媒体接触可能者のうち、調査期間中に調査対象広告を「乗車していた日本交通タクシー」で「</a:t>
            </a:r>
            <a:r>
              <a:rPr lang="en-US" altLang="ja-JP" sz="600" dirty="0">
                <a:latin typeface="+mj-ea"/>
                <a:ea typeface="Yu Mincho Regular"/>
                <a:cs typeface="Yu Mincho" charset="-128"/>
              </a:rPr>
              <a:t>1.</a:t>
            </a:r>
            <a:r>
              <a:rPr lang="ja-JP" altLang="en-US" sz="600" dirty="0">
                <a:latin typeface="+mj-ea"/>
                <a:ea typeface="Yu Mincho Regular"/>
                <a:cs typeface="Yu Mincho" charset="-128"/>
              </a:rPr>
              <a:t>確かに見た　</a:t>
            </a:r>
            <a:r>
              <a:rPr lang="en-US" altLang="ja-JP" sz="600" dirty="0">
                <a:latin typeface="+mj-ea"/>
                <a:ea typeface="Yu Mincho Regular"/>
                <a:cs typeface="Yu Mincho" charset="-128"/>
              </a:rPr>
              <a:t>2.</a:t>
            </a:r>
            <a:r>
              <a:rPr lang="ja-JP" altLang="en-US" sz="600" dirty="0">
                <a:latin typeface="+mj-ea"/>
                <a:ea typeface="Yu Mincho Regular"/>
                <a:cs typeface="Yu Mincho" charset="-128"/>
              </a:rPr>
              <a:t>見たような気がする　</a:t>
            </a:r>
            <a:r>
              <a:rPr lang="en-US" altLang="ja-JP" sz="600" dirty="0">
                <a:latin typeface="+mj-ea"/>
                <a:ea typeface="Yu Mincho Regular"/>
                <a:cs typeface="Yu Mincho" charset="-128"/>
              </a:rPr>
              <a:t>3.</a:t>
            </a:r>
            <a:r>
              <a:rPr lang="ja-JP" altLang="en-US" sz="600" dirty="0">
                <a:latin typeface="+mj-ea"/>
                <a:ea typeface="Yu Mincho Regular"/>
                <a:cs typeface="Yu Mincho" charset="-128"/>
              </a:rPr>
              <a:t>見たことがない」の</a:t>
            </a:r>
            <a:r>
              <a:rPr lang="en-US" altLang="ja-JP" sz="600" dirty="0">
                <a:latin typeface="+mj-ea"/>
                <a:ea typeface="Yu Mincho Regular"/>
                <a:cs typeface="Yu Mincho" charset="-128"/>
              </a:rPr>
              <a:t>1.2.</a:t>
            </a:r>
            <a:r>
              <a:rPr lang="ja-JP" altLang="en-US" sz="600" dirty="0">
                <a:latin typeface="+mj-ea"/>
                <a:ea typeface="Yu Mincho Regular"/>
                <a:cs typeface="Yu Mincho" charset="-128"/>
              </a:rPr>
              <a:t>に該当する人の割合。</a:t>
            </a:r>
          </a:p>
          <a:p>
            <a:pPr marL="171450" indent="-171450">
              <a:buFont typeface=".LucidaGrandeUI" charset="0"/>
              <a:buChar char="※"/>
            </a:pPr>
            <a:r>
              <a:rPr lang="zh-TW" altLang="en-US" sz="600" dirty="0">
                <a:latin typeface="+mj-ea"/>
                <a:ea typeface="+mj-ea"/>
                <a:cs typeface="Yu Mincho" charset="-128"/>
              </a:rPr>
              <a:t>「広告</a:t>
            </a:r>
            <a:r>
              <a:rPr lang="ja-JP" altLang="en-US" sz="600" dirty="0">
                <a:latin typeface="+mj-ea"/>
                <a:ea typeface="Yu Mincho Regular"/>
                <a:cs typeface="Yu Mincho" charset="-128"/>
              </a:rPr>
              <a:t>関心度</a:t>
            </a:r>
            <a:r>
              <a:rPr lang="zh-TW" altLang="en-US" sz="600" dirty="0">
                <a:latin typeface="+mj-ea"/>
                <a:ea typeface="+mj-ea"/>
                <a:cs typeface="Yu Mincho" charset="-128"/>
              </a:rPr>
              <a:t>」：</a:t>
            </a:r>
            <a:r>
              <a:rPr lang="ja-JP" altLang="en-US" sz="600" dirty="0">
                <a:latin typeface="+mj-ea"/>
                <a:ea typeface="Yu Mincho Regular"/>
                <a:cs typeface="Yu Mincho" charset="-128"/>
              </a:rPr>
              <a:t>「</a:t>
            </a:r>
            <a:r>
              <a:rPr lang="en-US" altLang="ja-JP" sz="600" dirty="0">
                <a:latin typeface="+mj-ea"/>
                <a:ea typeface="Yu Mincho Regular"/>
                <a:cs typeface="Yu Mincho" charset="-128"/>
              </a:rPr>
              <a:t>1.</a:t>
            </a:r>
            <a:r>
              <a:rPr lang="ja-JP" altLang="en-US" sz="600" dirty="0">
                <a:latin typeface="+mj-ea"/>
                <a:ea typeface="Yu Mincho Regular"/>
                <a:cs typeface="Yu Mincho" charset="-128"/>
              </a:rPr>
              <a:t>興味・関心がある　</a:t>
            </a:r>
            <a:r>
              <a:rPr lang="en-US" altLang="ja-JP" sz="600" dirty="0">
                <a:latin typeface="+mj-ea"/>
                <a:ea typeface="Yu Mincho Regular"/>
                <a:cs typeface="Yu Mincho" charset="-128"/>
              </a:rPr>
              <a:t>2.</a:t>
            </a:r>
            <a:r>
              <a:rPr lang="ja-JP" altLang="en-US" sz="600" dirty="0">
                <a:latin typeface="+mj-ea"/>
                <a:ea typeface="Yu Mincho Regular"/>
                <a:cs typeface="Yu Mincho" charset="-128"/>
              </a:rPr>
              <a:t>どちらかといえば興味・関心がある　</a:t>
            </a:r>
            <a:r>
              <a:rPr lang="en-US" altLang="ja-JP" sz="600" dirty="0">
                <a:latin typeface="+mj-ea"/>
                <a:ea typeface="Yu Mincho Regular"/>
                <a:cs typeface="Yu Mincho" charset="-128"/>
              </a:rPr>
              <a:t>3.</a:t>
            </a:r>
            <a:r>
              <a:rPr lang="ja-JP" altLang="en-US" sz="600" dirty="0">
                <a:latin typeface="+mj-ea"/>
                <a:ea typeface="Yu Mincho Regular"/>
                <a:cs typeface="Yu Mincho" charset="-128"/>
              </a:rPr>
              <a:t>どちらかといえば興味・関心がない　</a:t>
            </a:r>
            <a:r>
              <a:rPr lang="en-US" altLang="ja-JP" sz="600" dirty="0">
                <a:latin typeface="+mj-ea"/>
                <a:ea typeface="Yu Mincho Regular"/>
                <a:cs typeface="Yu Mincho" charset="-128"/>
              </a:rPr>
              <a:t>4.</a:t>
            </a:r>
            <a:r>
              <a:rPr lang="ja-JP" altLang="en-US" sz="600" dirty="0">
                <a:latin typeface="+mj-ea"/>
                <a:ea typeface="Yu Mincho Regular"/>
                <a:cs typeface="Yu Mincho" charset="-128"/>
              </a:rPr>
              <a:t>興味・関心がない」の</a:t>
            </a:r>
            <a:r>
              <a:rPr lang="en-US" altLang="ja-JP" sz="600" dirty="0">
                <a:latin typeface="+mj-ea"/>
                <a:ea typeface="Yu Mincho Regular"/>
                <a:cs typeface="Yu Mincho" charset="-128"/>
              </a:rPr>
              <a:t>1.2.</a:t>
            </a:r>
            <a:r>
              <a:rPr lang="ja-JP" altLang="en-US" sz="600" dirty="0">
                <a:latin typeface="+mj-ea"/>
                <a:ea typeface="Yu Mincho Regular"/>
                <a:cs typeface="Yu Mincho" charset="-128"/>
              </a:rPr>
              <a:t>に該当する人の割合。</a:t>
            </a:r>
            <a:endParaRPr lang="en-US" altLang="ja-JP" sz="600" dirty="0">
              <a:latin typeface="+mj-ea"/>
              <a:ea typeface="Yu Mincho Regular"/>
              <a:cs typeface="Yu Mincho" charset="-128"/>
            </a:endParaRPr>
          </a:p>
          <a:p>
            <a:pPr marL="171450" indent="-171450">
              <a:buFont typeface=".LucidaGrandeUI" charset="0"/>
              <a:buChar char="※"/>
            </a:pPr>
            <a:r>
              <a:rPr lang="ja-JP" altLang="en-US" sz="600" dirty="0">
                <a:latin typeface="+mj-ea"/>
                <a:ea typeface="Yu Mincho Regular"/>
                <a:cs typeface="Yu Mincho" charset="-128"/>
              </a:rPr>
              <a:t>「</a:t>
            </a:r>
            <a:r>
              <a:rPr lang="zh-TW" altLang="en-US" sz="600" dirty="0">
                <a:latin typeface="+mj-ea"/>
                <a:ea typeface="+mj-ea"/>
                <a:cs typeface="Yu Mincho" charset="-128"/>
              </a:rPr>
              <a:t>購入意欲喚起度</a:t>
            </a:r>
            <a:r>
              <a:rPr lang="ja-JP" altLang="en-US" sz="600" dirty="0">
                <a:latin typeface="+mj-ea"/>
                <a:ea typeface="Yu Mincho Regular"/>
                <a:cs typeface="Yu Mincho" charset="-128"/>
              </a:rPr>
              <a:t>」：広告到達者のうち、調査対象広告について「</a:t>
            </a:r>
            <a:r>
              <a:rPr lang="en-US" altLang="ja-JP" sz="600" dirty="0">
                <a:latin typeface="+mj-ea"/>
                <a:ea typeface="Yu Mincho Regular"/>
                <a:cs typeface="Yu Mincho" charset="-128"/>
              </a:rPr>
              <a:t>1.</a:t>
            </a:r>
            <a:r>
              <a:rPr lang="ja-JP" altLang="en-US" sz="600" dirty="0">
                <a:latin typeface="+mj-ea"/>
                <a:ea typeface="Yu Mincho Regular"/>
                <a:cs typeface="Yu Mincho" charset="-128"/>
              </a:rPr>
              <a:t>購入したいと思った　</a:t>
            </a:r>
            <a:r>
              <a:rPr lang="en-US" altLang="ja-JP" sz="600" dirty="0">
                <a:latin typeface="+mj-ea"/>
                <a:ea typeface="Yu Mincho Regular"/>
                <a:cs typeface="Yu Mincho" charset="-128"/>
              </a:rPr>
              <a:t>2.</a:t>
            </a:r>
            <a:r>
              <a:rPr lang="ja-JP" altLang="en-US" sz="600" dirty="0">
                <a:latin typeface="+mj-ea"/>
                <a:ea typeface="Yu Mincho Regular"/>
                <a:cs typeface="Yu Mincho" charset="-128"/>
              </a:rPr>
              <a:t>どちらかといえば購入したいと思った　</a:t>
            </a:r>
            <a:r>
              <a:rPr lang="en-US" altLang="ja-JP" sz="600" dirty="0">
                <a:latin typeface="+mj-ea"/>
                <a:ea typeface="Yu Mincho Regular"/>
                <a:cs typeface="Yu Mincho" charset="-128"/>
              </a:rPr>
              <a:t>3.</a:t>
            </a:r>
            <a:r>
              <a:rPr lang="ja-JP" altLang="en-US" sz="600" dirty="0">
                <a:latin typeface="+mj-ea"/>
                <a:ea typeface="Yu Mincho Regular"/>
                <a:cs typeface="Yu Mincho" charset="-128"/>
              </a:rPr>
              <a:t>どちらかといえば購入したくないと思った　</a:t>
            </a:r>
            <a:r>
              <a:rPr lang="en-US" altLang="ja-JP" sz="600" dirty="0">
                <a:latin typeface="+mj-ea"/>
                <a:ea typeface="Yu Mincho Regular"/>
                <a:cs typeface="Yu Mincho" charset="-128"/>
              </a:rPr>
              <a:t>4.</a:t>
            </a:r>
            <a:r>
              <a:rPr lang="ja-JP" altLang="en-US" sz="600" dirty="0">
                <a:latin typeface="+mj-ea"/>
                <a:ea typeface="Yu Mincho Regular"/>
                <a:cs typeface="Yu Mincho" charset="-128"/>
              </a:rPr>
              <a:t>購入したくないと思った　</a:t>
            </a:r>
            <a:r>
              <a:rPr lang="en-US" altLang="ja-JP" sz="600" dirty="0">
                <a:latin typeface="+mj-ea"/>
                <a:ea typeface="Yu Mincho Regular"/>
                <a:cs typeface="Yu Mincho" charset="-128"/>
              </a:rPr>
              <a:t>5.</a:t>
            </a:r>
            <a:r>
              <a:rPr lang="ja-JP" altLang="en-US" sz="600" dirty="0">
                <a:latin typeface="+mj-ea"/>
                <a:ea typeface="Yu Mincho Regular"/>
                <a:cs typeface="Yu Mincho" charset="-128"/>
              </a:rPr>
              <a:t>広告を見てすでに購入した」の</a:t>
            </a:r>
            <a:r>
              <a:rPr lang="en-US" altLang="ja-JP" sz="600" dirty="0">
                <a:latin typeface="+mj-ea"/>
                <a:ea typeface="Yu Mincho Regular"/>
                <a:cs typeface="Yu Mincho" charset="-128"/>
              </a:rPr>
              <a:t>1.2.5.</a:t>
            </a:r>
            <a:r>
              <a:rPr lang="ja-JP" altLang="en-US" sz="600" dirty="0">
                <a:latin typeface="+mj-ea"/>
                <a:ea typeface="Yu Mincho Regular"/>
                <a:cs typeface="Yu Mincho" charset="-128"/>
              </a:rPr>
              <a:t>に該当する人の割合。</a:t>
            </a:r>
            <a:endParaRPr lang="en-US" altLang="ja-JP" sz="600" dirty="0">
              <a:latin typeface="+mj-ea"/>
              <a:ea typeface="Yu Mincho Regular"/>
              <a:cs typeface="Yu Mincho" charset="-128"/>
            </a:endParaRPr>
          </a:p>
          <a:p>
            <a:pPr marL="171450" indent="-171450">
              <a:buFont typeface=".LucidaGrandeUI" charset="0"/>
              <a:buChar char="※"/>
            </a:pPr>
            <a:r>
              <a:rPr lang="ja-JP" altLang="en-US" sz="600" dirty="0">
                <a:latin typeface="+mj-ea"/>
                <a:ea typeface="Yu Mincho Regular"/>
                <a:cs typeface="Yu Mincho Regular" charset="-128"/>
              </a:rPr>
              <a:t>地方主要都市のデータは順次開示予定。</a:t>
            </a:r>
            <a:endParaRPr lang="en-US" altLang="ja-JP" sz="600" dirty="0">
              <a:latin typeface="+mj-ea"/>
              <a:ea typeface="Yu Mincho Regular"/>
              <a:cs typeface="Yu Mincho Regular" charset="-128"/>
            </a:endParaRPr>
          </a:p>
        </p:txBody>
      </p:sp>
      <p:sp>
        <p:nvSpPr>
          <p:cNvPr id="12" name="テキスト ボックス 11">
            <a:extLst>
              <a:ext uri="{FF2B5EF4-FFF2-40B4-BE49-F238E27FC236}">
                <a16:creationId xmlns:a16="http://schemas.microsoft.com/office/drawing/2014/main" id="{4201E14E-66F2-49D5-8011-A26B5AF912A8}"/>
              </a:ext>
            </a:extLst>
          </p:cNvPr>
          <p:cNvSpPr txBox="1"/>
          <p:nvPr/>
        </p:nvSpPr>
        <p:spPr>
          <a:xfrm>
            <a:off x="543464" y="1139765"/>
            <a:ext cx="8066964" cy="523220"/>
          </a:xfrm>
          <a:prstGeom prst="rect">
            <a:avLst/>
          </a:prstGeom>
          <a:noFill/>
        </p:spPr>
        <p:txBody>
          <a:bodyPr wrap="square" rtlCol="0">
            <a:spAutoFit/>
          </a:bodyPr>
          <a:lstStyle/>
          <a:p>
            <a:pPr algn="ctr"/>
            <a:r>
              <a:rPr lang="en-US" altLang="ja-JP" sz="1400" dirty="0">
                <a:solidFill>
                  <a:srgbClr val="FFFFFF"/>
                </a:solidFill>
                <a:latin typeface="+mn-ea"/>
                <a:cs typeface="Yu Mincho" charset="-128"/>
              </a:rPr>
              <a:t>Tokyo Prime </a:t>
            </a:r>
            <a:r>
              <a:rPr lang="ja-JP" altLang="en-US" sz="1400" dirty="0">
                <a:solidFill>
                  <a:srgbClr val="FFFFFF"/>
                </a:solidFill>
                <a:latin typeface="+mn-ea"/>
                <a:cs typeface="Yu Mincho" charset="-128"/>
              </a:rPr>
              <a:t>に接触したユーザに対し、</a:t>
            </a:r>
            <a:r>
              <a:rPr lang="en-US" altLang="ja-JP" sz="1400" dirty="0">
                <a:solidFill>
                  <a:srgbClr val="FFFFFF"/>
                </a:solidFill>
                <a:latin typeface="+mn-ea"/>
                <a:cs typeface="Yu Mincho" charset="-128"/>
              </a:rPr>
              <a:t>3</a:t>
            </a:r>
            <a:r>
              <a:rPr lang="ja-JP" altLang="en-US" sz="1400" dirty="0" err="1">
                <a:solidFill>
                  <a:srgbClr val="FFFFFF"/>
                </a:solidFill>
                <a:latin typeface="+mn-ea"/>
                <a:cs typeface="Yu Mincho" charset="-128"/>
              </a:rPr>
              <a:t>つの</a:t>
            </a:r>
            <a:r>
              <a:rPr lang="ja-JP" altLang="en-US" sz="1400" dirty="0">
                <a:solidFill>
                  <a:srgbClr val="FFFFFF"/>
                </a:solidFill>
                <a:latin typeface="+mn-ea"/>
                <a:cs typeface="Yu Mincho" charset="-128"/>
              </a:rPr>
              <a:t>観点で効果検証。</a:t>
            </a:r>
            <a:endParaRPr lang="en-US" altLang="ja-JP" sz="1400" dirty="0">
              <a:solidFill>
                <a:srgbClr val="FFFFFF"/>
              </a:solidFill>
              <a:latin typeface="+mn-ea"/>
              <a:cs typeface="Yu Mincho" charset="-128"/>
            </a:endParaRPr>
          </a:p>
          <a:p>
            <a:pPr algn="ctr"/>
            <a:r>
              <a:rPr lang="ja-JP" altLang="en-US" sz="1400" dirty="0">
                <a:solidFill>
                  <a:srgbClr val="FFFFFF"/>
                </a:solidFill>
                <a:latin typeface="+mn-ea"/>
                <a:cs typeface="Yu Mincho" charset="-128"/>
              </a:rPr>
              <a:t>タクシーだからこそ実現できる広告コミュニケーションです。</a:t>
            </a:r>
            <a:endParaRPr lang="en-US" altLang="ja-JP" sz="1400" dirty="0">
              <a:solidFill>
                <a:srgbClr val="FFFFFF"/>
              </a:solidFill>
              <a:latin typeface="+mn-ea"/>
              <a:cs typeface="Yu Mincho" charset="-128"/>
            </a:endParaRPr>
          </a:p>
        </p:txBody>
      </p:sp>
      <p:sp>
        <p:nvSpPr>
          <p:cNvPr id="13" name="タイトル 1">
            <a:extLst>
              <a:ext uri="{FF2B5EF4-FFF2-40B4-BE49-F238E27FC236}">
                <a16:creationId xmlns:a16="http://schemas.microsoft.com/office/drawing/2014/main" id="{15DB8192-CBAA-4D24-9D65-967E9202EF3A}"/>
              </a:ext>
            </a:extLst>
          </p:cNvPr>
          <p:cNvSpPr txBox="1">
            <a:spLocks/>
          </p:cNvSpPr>
          <p:nvPr/>
        </p:nvSpPr>
        <p:spPr>
          <a:xfrm>
            <a:off x="363562" y="347092"/>
            <a:ext cx="8432220" cy="706600"/>
          </a:xfrm>
          <a:prstGeom prst="rect">
            <a:avLst/>
          </a:prstGeom>
        </p:spPr>
        <p:txBody>
          <a:bodyPr>
            <a:normAutofit/>
          </a:bodyPr>
          <a:lstStyle>
            <a:lvl1pPr algn="l" defTabSz="914400" rtl="0" eaLnBrk="1" latinLnBrk="0" hangingPunct="1">
              <a:lnSpc>
                <a:spcPct val="90000"/>
              </a:lnSpc>
              <a:spcBef>
                <a:spcPct val="0"/>
              </a:spcBef>
              <a:buNone/>
              <a:defRPr kumimoji="1" sz="3600" kern="1200">
                <a:solidFill>
                  <a:schemeClr val="tx1"/>
                </a:solidFill>
                <a:latin typeface="+mj-lt"/>
                <a:ea typeface="+mj-ea"/>
                <a:cs typeface="Yu Mincho" charset="-128"/>
              </a:defRPr>
            </a:lvl1pPr>
          </a:lstStyle>
          <a:p>
            <a:pPr algn="ctr"/>
            <a:r>
              <a:rPr lang="ja-JP" altLang="en-US" dirty="0">
                <a:solidFill>
                  <a:srgbClr val="FFFFFF"/>
                </a:solidFill>
              </a:rPr>
              <a:t>圧倒的なブランディング効果。</a:t>
            </a:r>
          </a:p>
        </p:txBody>
      </p:sp>
      <p:sp>
        <p:nvSpPr>
          <p:cNvPr id="10" name="スライド番号プレースホルダー 10">
            <a:extLst>
              <a:ext uri="{FF2B5EF4-FFF2-40B4-BE49-F238E27FC236}">
                <a16:creationId xmlns:a16="http://schemas.microsoft.com/office/drawing/2014/main" id="{C83D7070-459B-4E36-AD30-1EC9E0A7CC35}"/>
              </a:ext>
            </a:extLst>
          </p:cNvPr>
          <p:cNvSpPr>
            <a:spLocks noGrp="1"/>
          </p:cNvSpPr>
          <p:nvPr>
            <p:ph type="sldNum" sz="quarter" idx="12"/>
          </p:nvPr>
        </p:nvSpPr>
        <p:spPr>
          <a:xfrm>
            <a:off x="6457950" y="6356351"/>
            <a:ext cx="1898650" cy="365125"/>
          </a:xfrm>
        </p:spPr>
        <p:txBody>
          <a:bodyPr/>
          <a:lstStyle/>
          <a:p>
            <a:fld id="{806C013B-363C-A74E-9DE8-5ED61C0AA20F}" type="slidenum">
              <a:rPr kumimoji="1" lang="ja-JP" altLang="en-US" smtClean="0">
                <a:latin typeface="+mn-ea"/>
                <a:ea typeface="+mn-ea"/>
              </a:rPr>
              <a:t>17</a:t>
            </a:fld>
            <a:endParaRPr kumimoji="1" lang="ja-JP" altLang="en-US" dirty="0">
              <a:latin typeface="+mn-ea"/>
              <a:ea typeface="+mn-ea"/>
            </a:endParaRPr>
          </a:p>
        </p:txBody>
      </p:sp>
    </p:spTree>
    <p:extLst>
      <p:ext uri="{BB962C8B-B14F-4D97-AF65-F5344CB8AC3E}">
        <p14:creationId xmlns:p14="http://schemas.microsoft.com/office/powerpoint/2010/main" val="63942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2"/>
          <p:cNvSpPr txBox="1">
            <a:spLocks/>
          </p:cNvSpPr>
          <p:nvPr/>
        </p:nvSpPr>
        <p:spPr>
          <a:xfrm>
            <a:off x="228554" y="6061075"/>
            <a:ext cx="4024313" cy="4778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Yu Mincho" charset="-128"/>
                <a:ea typeface="Yu Mincho" charset="-128"/>
                <a:cs typeface="Yu Mincho"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Yu Mincho" charset="-128"/>
                <a:ea typeface="Yu Mincho" charset="-128"/>
                <a:cs typeface="Yu Minch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Yu Mincho" charset="-128"/>
                <a:ea typeface="Yu Mincho" charset="-128"/>
                <a:cs typeface="Yu Minch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Yu Mincho" charset="-128"/>
                <a:ea typeface="Yu Mincho" charset="-128"/>
                <a:cs typeface="Yu Minch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Yu Mincho" charset="-128"/>
                <a:ea typeface="Yu Mincho" charset="-128"/>
                <a:cs typeface="Yu Minch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latin typeface="+mj-ea"/>
                <a:ea typeface="+mj-ea"/>
              </a:rPr>
              <a:t>広告メニュー</a:t>
            </a:r>
          </a:p>
        </p:txBody>
      </p:sp>
      <p:pic>
        <p:nvPicPr>
          <p:cNvPr id="7" name="図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51076" y="0"/>
            <a:ext cx="7492925" cy="4971490"/>
          </a:xfrm>
          <a:prstGeom prst="rect">
            <a:avLst/>
          </a:prstGeom>
        </p:spPr>
      </p:pic>
      <p:sp>
        <p:nvSpPr>
          <p:cNvPr id="8" name="テキスト ボックス 7"/>
          <p:cNvSpPr txBox="1"/>
          <p:nvPr/>
        </p:nvSpPr>
        <p:spPr>
          <a:xfrm>
            <a:off x="8172260" y="4971490"/>
            <a:ext cx="971741" cy="153888"/>
          </a:xfrm>
          <a:prstGeom prst="rect">
            <a:avLst/>
          </a:prstGeom>
          <a:noFill/>
        </p:spPr>
        <p:txBody>
          <a:bodyPr wrap="none" rtlCol="0">
            <a:spAutoFit/>
          </a:bodyPr>
          <a:lstStyle/>
          <a:p>
            <a:pPr algn="r"/>
            <a:r>
              <a:rPr kumimoji="1" lang="ja-JP" altLang="en-US" sz="400" dirty="0"/>
              <a:t>銀座和光</a:t>
            </a:r>
            <a:r>
              <a:rPr kumimoji="1" lang="en-US" altLang="ja-JP" sz="400" dirty="0"/>
              <a:t> / Ginza WAKO /</a:t>
            </a:r>
            <a:r>
              <a:rPr kumimoji="1" lang="ja-JP" altLang="en-US" sz="400" dirty="0"/>
              <a:t> </a:t>
            </a:r>
            <a:r>
              <a:rPr lang="ja-JP" altLang="en-US" sz="400" dirty="0"/>
              <a:t>银座和光</a:t>
            </a:r>
            <a:endParaRPr kumimoji="1" lang="ja-JP" altLang="en-US" sz="400" dirty="0"/>
          </a:p>
        </p:txBody>
      </p:sp>
      <p:grpSp>
        <p:nvGrpSpPr>
          <p:cNvPr id="9" name="図形グループ 8"/>
          <p:cNvGrpSpPr/>
          <p:nvPr/>
        </p:nvGrpSpPr>
        <p:grpSpPr>
          <a:xfrm>
            <a:off x="0" y="5125378"/>
            <a:ext cx="4725304" cy="833336"/>
            <a:chOff x="0" y="5125378"/>
            <a:chExt cx="4725304" cy="833336"/>
          </a:xfrm>
        </p:grpSpPr>
        <p:sp>
          <p:nvSpPr>
            <p:cNvPr id="10" name="正方形/長方形 9"/>
            <p:cNvSpPr/>
            <p:nvPr/>
          </p:nvSpPr>
          <p:spPr>
            <a:xfrm>
              <a:off x="0" y="5125378"/>
              <a:ext cx="4725304" cy="83333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127" y="5140492"/>
              <a:ext cx="4514894" cy="753987"/>
            </a:xfrm>
            <a:prstGeom prst="rect">
              <a:avLst/>
            </a:prstGeom>
          </p:spPr>
        </p:pic>
      </p:grpSp>
      <p:sp>
        <p:nvSpPr>
          <p:cNvPr id="13" name="スライド番号プレースホルダー 10">
            <a:extLst>
              <a:ext uri="{FF2B5EF4-FFF2-40B4-BE49-F238E27FC236}">
                <a16:creationId xmlns:a16="http://schemas.microsoft.com/office/drawing/2014/main" id="{782DD85B-88DC-4BA8-AF56-18344FA43D5B}"/>
              </a:ext>
            </a:extLst>
          </p:cNvPr>
          <p:cNvSpPr>
            <a:spLocks noGrp="1"/>
          </p:cNvSpPr>
          <p:nvPr>
            <p:ph type="sldNum" sz="quarter" idx="12"/>
          </p:nvPr>
        </p:nvSpPr>
        <p:spPr>
          <a:xfrm>
            <a:off x="6457950" y="6356351"/>
            <a:ext cx="1898650" cy="365125"/>
          </a:xfrm>
        </p:spPr>
        <p:txBody>
          <a:bodyPr/>
          <a:lstStyle/>
          <a:p>
            <a:fld id="{806C013B-363C-A74E-9DE8-5ED61C0AA20F}" type="slidenum">
              <a:rPr kumimoji="1" lang="ja-JP" altLang="en-US" smtClean="0">
                <a:latin typeface="+mn-ea"/>
                <a:ea typeface="+mn-ea"/>
              </a:rPr>
              <a:t>18</a:t>
            </a:fld>
            <a:endParaRPr kumimoji="1" lang="ja-JP" altLang="en-US" dirty="0">
              <a:latin typeface="+mn-ea"/>
              <a:ea typeface="+mn-ea"/>
            </a:endParaRPr>
          </a:p>
        </p:txBody>
      </p:sp>
    </p:spTree>
    <p:extLst>
      <p:ext uri="{BB962C8B-B14F-4D97-AF65-F5344CB8AC3E}">
        <p14:creationId xmlns:p14="http://schemas.microsoft.com/office/powerpoint/2010/main" val="1966003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正方形/長方形 54"/>
          <p:cNvSpPr/>
          <p:nvPr/>
        </p:nvSpPr>
        <p:spPr>
          <a:xfrm>
            <a:off x="0" y="1"/>
            <a:ext cx="9144000" cy="177164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正方形/長方形 83"/>
          <p:cNvSpPr/>
          <p:nvPr/>
        </p:nvSpPr>
        <p:spPr>
          <a:xfrm>
            <a:off x="413363" y="5107603"/>
            <a:ext cx="8192538" cy="1077218"/>
          </a:xfrm>
          <a:prstGeom prst="rect">
            <a:avLst/>
          </a:prstGeom>
        </p:spPr>
        <p:txBody>
          <a:bodyPr wrap="square">
            <a:spAutoFit/>
          </a:bodyPr>
          <a:lstStyle/>
          <a:p>
            <a:pPr marL="171450" indent="-171450">
              <a:buFont typeface=".LucidaGrandeUI" charset="0"/>
              <a:buChar char="※"/>
            </a:pPr>
            <a:r>
              <a:rPr lang="ja-JP" altLang="en-US" sz="800" dirty="0">
                <a:latin typeface="游明朝" panose="02020400000000000000" pitchFamily="18" charset="-128"/>
                <a:ea typeface="游明朝" panose="02020400000000000000" pitchFamily="18" charset="-128"/>
                <a:cs typeface="Yu Mincho" charset="-128"/>
              </a:rPr>
              <a:t>タクシー乗車後、料金メーターと連動して広告が表示され始めます。</a:t>
            </a:r>
            <a:endParaRPr lang="en-US" altLang="ja-JP" sz="800" dirty="0">
              <a:latin typeface="游明朝" panose="02020400000000000000" pitchFamily="18" charset="-128"/>
              <a:ea typeface="游明朝" panose="02020400000000000000" pitchFamily="18" charset="-128"/>
              <a:cs typeface="Yu Mincho" charset="-128"/>
            </a:endParaRPr>
          </a:p>
          <a:p>
            <a:pPr marL="171450" indent="-171450">
              <a:buFont typeface=".LucidaGrandeUI" charset="0"/>
              <a:buChar char="※"/>
            </a:pPr>
            <a:r>
              <a:rPr lang="ja-JP" altLang="en-US" sz="800" dirty="0">
                <a:latin typeface="游明朝" panose="02020400000000000000" pitchFamily="18" charset="-128"/>
                <a:ea typeface="游明朝" panose="02020400000000000000" pitchFamily="18" charset="-128"/>
                <a:cs typeface="Yu Mincho" charset="-128"/>
              </a:rPr>
              <a:t>乗車後冒頭には、シートベルト着用を促す文言、顔画像識別に関する説明文が表示されます。</a:t>
            </a:r>
            <a:endParaRPr lang="en-US" altLang="ja-JP" sz="800" dirty="0">
              <a:latin typeface="游明朝" panose="02020400000000000000" pitchFamily="18" charset="-128"/>
              <a:ea typeface="游明朝" panose="02020400000000000000" pitchFamily="18" charset="-128"/>
              <a:cs typeface="Yu Mincho" charset="-128"/>
            </a:endParaRPr>
          </a:p>
          <a:p>
            <a:pPr marL="171450" indent="-171450">
              <a:buFont typeface=".LucidaGrandeUI" charset="0"/>
              <a:buChar char="※"/>
            </a:pPr>
            <a:r>
              <a:rPr lang="ja-JP" altLang="en-US" sz="800" dirty="0">
                <a:latin typeface="游明朝" panose="02020400000000000000" pitchFamily="18" charset="-128"/>
                <a:ea typeface="游明朝" panose="02020400000000000000" pitchFamily="18" charset="-128"/>
                <a:cs typeface="Yu Mincho" charset="-128"/>
              </a:rPr>
              <a:t>オーディエンスはいつでも「画面</a:t>
            </a:r>
            <a:r>
              <a:rPr lang="en-US" altLang="ja-JP" sz="800" dirty="0">
                <a:latin typeface="游明朝" panose="02020400000000000000" pitchFamily="18" charset="-128"/>
                <a:ea typeface="游明朝" panose="02020400000000000000" pitchFamily="18" charset="-128"/>
                <a:cs typeface="Yu Mincho" charset="-128"/>
              </a:rPr>
              <a:t>OFF</a:t>
            </a:r>
            <a:r>
              <a:rPr lang="ja-JP" altLang="en-US" sz="800" dirty="0">
                <a:latin typeface="游明朝" panose="02020400000000000000" pitchFamily="18" charset="-128"/>
                <a:ea typeface="游明朝" panose="02020400000000000000" pitchFamily="18" charset="-128"/>
                <a:cs typeface="Yu Mincho" charset="-128"/>
              </a:rPr>
              <a:t>」ボタンをタップすることで画面を消すことが可能です。再び画面をタップしない限り次の乗車まで広告が表示されなくなります。</a:t>
            </a:r>
            <a:endParaRPr lang="en-US" altLang="ja-JP" sz="800" dirty="0">
              <a:latin typeface="游明朝" panose="02020400000000000000" pitchFamily="18" charset="-128"/>
              <a:ea typeface="游明朝" panose="02020400000000000000" pitchFamily="18" charset="-128"/>
              <a:cs typeface="Yu Mincho" charset="-128"/>
            </a:endParaRPr>
          </a:p>
          <a:p>
            <a:pPr marL="171450" indent="-171450">
              <a:buFont typeface=".LucidaGrandeUI" charset="0"/>
              <a:buChar char="※"/>
            </a:pPr>
            <a:r>
              <a:rPr lang="en-US" altLang="ja-JP" sz="800" dirty="0">
                <a:latin typeface="游明朝" panose="02020400000000000000" pitchFamily="18" charset="-128"/>
                <a:ea typeface="游明朝" panose="02020400000000000000" pitchFamily="18" charset="-128"/>
                <a:cs typeface="Yu Mincho" charset="-128"/>
              </a:rPr>
              <a:t>Premium Video Ads</a:t>
            </a:r>
            <a:r>
              <a:rPr lang="ja-JP" altLang="en-US" sz="800" dirty="0" err="1">
                <a:latin typeface="游明朝" panose="02020400000000000000" pitchFamily="18" charset="-128"/>
                <a:ea typeface="游明朝" panose="02020400000000000000" pitchFamily="18" charset="-128"/>
                <a:cs typeface="Yu Mincho" charset="-128"/>
              </a:rPr>
              <a:t>、</a:t>
            </a:r>
            <a:r>
              <a:rPr lang="en-US" altLang="ja-JP" sz="800" dirty="0">
                <a:latin typeface="游明朝" panose="02020400000000000000" pitchFamily="18" charset="-128"/>
                <a:ea typeface="游明朝" panose="02020400000000000000" pitchFamily="18" charset="-128"/>
                <a:cs typeface="Yu Mincho" charset="-128"/>
              </a:rPr>
              <a:t>Collaboration Video Ads</a:t>
            </a:r>
            <a:r>
              <a:rPr lang="ja-JP" altLang="en-US" sz="800" dirty="0">
                <a:latin typeface="游明朝" panose="02020400000000000000" pitchFamily="18" charset="-128"/>
                <a:ea typeface="游明朝" panose="02020400000000000000" pitchFamily="18" charset="-128"/>
                <a:cs typeface="Yu Mincho" charset="-128"/>
              </a:rPr>
              <a:t> は</a:t>
            </a:r>
            <a:r>
              <a:rPr lang="en-US" altLang="ja-JP" sz="800" dirty="0">
                <a:latin typeface="游明朝" panose="02020400000000000000" pitchFamily="18" charset="-128"/>
                <a:ea typeface="游明朝" panose="02020400000000000000" pitchFamily="18" charset="-128"/>
                <a:cs typeface="Yu Mincho" charset="-128"/>
              </a:rPr>
              <a:t>1</a:t>
            </a:r>
            <a:r>
              <a:rPr lang="ja-JP" altLang="en-US" sz="800" dirty="0">
                <a:latin typeface="游明朝" panose="02020400000000000000" pitchFamily="18" charset="-128"/>
                <a:ea typeface="游明朝" panose="02020400000000000000" pitchFamily="18" charset="-128"/>
                <a:cs typeface="Yu Mincho" charset="-128"/>
              </a:rPr>
              <a:t>乗車につき</a:t>
            </a:r>
            <a:r>
              <a:rPr lang="en-US" altLang="ja-JP" sz="800" dirty="0">
                <a:latin typeface="游明朝" panose="02020400000000000000" pitchFamily="18" charset="-128"/>
                <a:ea typeface="游明朝" panose="02020400000000000000" pitchFamily="18" charset="-128"/>
                <a:cs typeface="Yu Mincho" charset="-128"/>
              </a:rPr>
              <a:t>1</a:t>
            </a:r>
            <a:r>
              <a:rPr lang="ja-JP" altLang="en-US" sz="800" dirty="0">
                <a:latin typeface="游明朝" panose="02020400000000000000" pitchFamily="18" charset="-128"/>
                <a:ea typeface="游明朝" panose="02020400000000000000" pitchFamily="18" charset="-128"/>
                <a:cs typeface="Yu Mincho" charset="-128"/>
              </a:rPr>
              <a:t>回のみ表示となります。</a:t>
            </a:r>
            <a:endParaRPr lang="en-US" altLang="ja-JP" sz="800" dirty="0">
              <a:latin typeface="游明朝" panose="02020400000000000000" pitchFamily="18" charset="-128"/>
              <a:ea typeface="游明朝" panose="02020400000000000000" pitchFamily="18" charset="-128"/>
              <a:cs typeface="Yu Mincho" charset="-128"/>
            </a:endParaRPr>
          </a:p>
          <a:p>
            <a:pPr marL="171450" indent="-171450">
              <a:buFont typeface=".LucidaGrandeUI" charset="0"/>
              <a:buChar char="※"/>
            </a:pPr>
            <a:r>
              <a:rPr lang="en-US" altLang="ja-JP" sz="800" dirty="0">
                <a:latin typeface="游明朝" panose="02020400000000000000" pitchFamily="18" charset="-128"/>
                <a:ea typeface="游明朝" panose="02020400000000000000" pitchFamily="18" charset="-128"/>
                <a:cs typeface="Yu Mincho" charset="-128"/>
              </a:rPr>
              <a:t>Standard Video Ads</a:t>
            </a:r>
            <a:r>
              <a:rPr lang="ja-JP" altLang="en-US" sz="800" dirty="0">
                <a:latin typeface="游明朝" panose="02020400000000000000" pitchFamily="18" charset="-128"/>
                <a:ea typeface="游明朝" panose="02020400000000000000" pitchFamily="18" charset="-128"/>
                <a:cs typeface="Yu Mincho" charset="-128"/>
              </a:rPr>
              <a:t>、</a:t>
            </a:r>
            <a:r>
              <a:rPr lang="en-US" altLang="ja-JP" sz="800" dirty="0">
                <a:latin typeface="游明朝" panose="02020400000000000000" pitchFamily="18" charset="-128"/>
                <a:ea typeface="游明朝" panose="02020400000000000000" pitchFamily="18" charset="-128"/>
                <a:cs typeface="Yu Mincho" charset="-128"/>
              </a:rPr>
              <a:t>Branded Contents</a:t>
            </a:r>
            <a:r>
              <a:rPr lang="ja-JP" altLang="en-US" sz="800" dirty="0">
                <a:latin typeface="游明朝" panose="02020400000000000000" pitchFamily="18" charset="-128"/>
                <a:ea typeface="游明朝" panose="02020400000000000000" pitchFamily="18" charset="-128"/>
                <a:cs typeface="Yu Mincho" charset="-128"/>
              </a:rPr>
              <a:t>、</a:t>
            </a:r>
            <a:r>
              <a:rPr lang="en-US" altLang="ja-JP" sz="800" dirty="0">
                <a:latin typeface="游明朝" panose="02020400000000000000" pitchFamily="18" charset="-128"/>
                <a:ea typeface="游明朝" panose="02020400000000000000" pitchFamily="18" charset="-128"/>
                <a:cs typeface="Yu Mincho" charset="-128"/>
              </a:rPr>
              <a:t>Area Ads </a:t>
            </a:r>
            <a:r>
              <a:rPr lang="ja-JP" altLang="en-US" sz="800" dirty="0">
                <a:latin typeface="游明朝" panose="02020400000000000000" pitchFamily="18" charset="-128"/>
                <a:ea typeface="游明朝" panose="02020400000000000000" pitchFamily="18" charset="-128"/>
                <a:cs typeface="Yu Mincho" charset="-128"/>
              </a:rPr>
              <a:t>は</a:t>
            </a:r>
            <a:r>
              <a:rPr lang="en-US" altLang="ja-JP" sz="800" dirty="0">
                <a:latin typeface="游明朝" panose="02020400000000000000" pitchFamily="18" charset="-128"/>
                <a:ea typeface="游明朝" panose="02020400000000000000" pitchFamily="18" charset="-128"/>
                <a:cs typeface="Yu Mincho" charset="-128"/>
              </a:rPr>
              <a:t>1</a:t>
            </a:r>
            <a:r>
              <a:rPr lang="ja-JP" altLang="en-US" sz="800" dirty="0">
                <a:latin typeface="游明朝" panose="02020400000000000000" pitchFamily="18" charset="-128"/>
                <a:ea typeface="游明朝" panose="02020400000000000000" pitchFamily="18" charset="-128"/>
                <a:cs typeface="Yu Mincho" charset="-128"/>
              </a:rPr>
              <a:t>乗車あたり複数回表示されます。</a:t>
            </a:r>
          </a:p>
          <a:p>
            <a:pPr marL="171450" indent="-171450">
              <a:buFont typeface=".LucidaGrandeUI" charset="0"/>
              <a:buChar char="※"/>
            </a:pPr>
            <a:r>
              <a:rPr lang="en-US" altLang="ja-JP" sz="800" dirty="0">
                <a:latin typeface="游明朝" panose="02020400000000000000" pitchFamily="18" charset="-128"/>
                <a:ea typeface="游明朝" panose="02020400000000000000" pitchFamily="18" charset="-128"/>
                <a:cs typeface="Yu Mincho" charset="-128"/>
              </a:rPr>
              <a:t>Collaboration Video Ads </a:t>
            </a:r>
            <a:r>
              <a:rPr lang="ja-JP" altLang="en-US" sz="800" dirty="0">
                <a:latin typeface="游明朝" panose="02020400000000000000" pitchFamily="18" charset="-128"/>
                <a:ea typeface="游明朝" panose="02020400000000000000" pitchFamily="18" charset="-128"/>
                <a:cs typeface="Yu Mincho" charset="-128"/>
              </a:rPr>
              <a:t>は日本経済新聞社（日経電子版）との共同広告商品の掲載枠となります。</a:t>
            </a:r>
            <a:endParaRPr lang="en-US" altLang="ja-JP" sz="800" dirty="0">
              <a:latin typeface="游明朝" panose="02020400000000000000" pitchFamily="18" charset="-128"/>
              <a:ea typeface="游明朝" panose="02020400000000000000" pitchFamily="18" charset="-128"/>
              <a:cs typeface="Yu Mincho" charset="-128"/>
            </a:endParaRPr>
          </a:p>
          <a:p>
            <a:pPr marL="171450" indent="-171450">
              <a:buFont typeface=".LucidaGrandeUI" charset="0"/>
              <a:buChar char="※"/>
            </a:pPr>
            <a:r>
              <a:rPr lang="en-US" altLang="ja-JP" sz="800" dirty="0">
                <a:latin typeface="游明朝" panose="02020400000000000000" pitchFamily="18" charset="-128"/>
                <a:ea typeface="游明朝" panose="02020400000000000000" pitchFamily="18" charset="-128"/>
                <a:cs typeface="Yu Mincho" charset="-128"/>
              </a:rPr>
              <a:t>Collaboration Video Ads </a:t>
            </a:r>
            <a:r>
              <a:rPr lang="ja-JP" altLang="en-US" sz="800" dirty="0">
                <a:latin typeface="游明朝" panose="02020400000000000000" pitchFamily="18" charset="-128"/>
                <a:ea typeface="游明朝" panose="02020400000000000000" pitchFamily="18" charset="-128"/>
                <a:cs typeface="Yu Mincho" charset="-128"/>
              </a:rPr>
              <a:t>の掲載記事を広告主の </a:t>
            </a:r>
            <a:r>
              <a:rPr lang="en-US" altLang="ja-JP" sz="800" dirty="0">
                <a:latin typeface="游明朝" panose="02020400000000000000" pitchFamily="18" charset="-128"/>
                <a:ea typeface="游明朝" panose="02020400000000000000" pitchFamily="18" charset="-128"/>
                <a:cs typeface="Yu Mincho" charset="-128"/>
              </a:rPr>
              <a:t>Branded Contents </a:t>
            </a:r>
            <a:r>
              <a:rPr lang="ja-JP" altLang="en-US" sz="800" dirty="0">
                <a:latin typeface="游明朝" panose="02020400000000000000" pitchFamily="18" charset="-128"/>
                <a:ea typeface="游明朝" panose="02020400000000000000" pitchFamily="18" charset="-128"/>
                <a:cs typeface="Yu Mincho" charset="-128"/>
              </a:rPr>
              <a:t>へ任意に変更することができます。</a:t>
            </a:r>
            <a:endParaRPr lang="en-US" altLang="ja-JP" sz="800" dirty="0">
              <a:latin typeface="游明朝" panose="02020400000000000000" pitchFamily="18" charset="-128"/>
              <a:ea typeface="游明朝" panose="02020400000000000000" pitchFamily="18" charset="-128"/>
              <a:cs typeface="Yu Mincho" charset="-128"/>
            </a:endParaRPr>
          </a:p>
          <a:p>
            <a:pPr marL="171450" indent="-171450">
              <a:buFont typeface=".LucidaGrandeUI" charset="0"/>
              <a:buChar char="※"/>
            </a:pPr>
            <a:r>
              <a:rPr lang="ja-JP" altLang="en-US" sz="800" dirty="0">
                <a:latin typeface="游明朝" panose="02020400000000000000" pitchFamily="18" charset="-128"/>
                <a:ea typeface="游明朝" panose="02020400000000000000" pitchFamily="18" charset="-128"/>
                <a:cs typeface="Yu Mincho" charset="-128"/>
              </a:rPr>
              <a:t>表示する広告がなく、空き枠となった場合には、タクシー会社の自社広告</a:t>
            </a:r>
            <a:r>
              <a:rPr lang="en-US" altLang="ja-JP" sz="800" dirty="0">
                <a:latin typeface="游明朝" panose="02020400000000000000" pitchFamily="18" charset="-128"/>
                <a:ea typeface="游明朝" panose="02020400000000000000" pitchFamily="18" charset="-128"/>
                <a:cs typeface="Yu Mincho" charset="-128"/>
              </a:rPr>
              <a:t>(</a:t>
            </a:r>
            <a:r>
              <a:rPr lang="ja-JP" altLang="en-US" sz="800" dirty="0">
                <a:latin typeface="游明朝" panose="02020400000000000000" pitchFamily="18" charset="-128"/>
                <a:ea typeface="游明朝" panose="02020400000000000000" pitchFamily="18" charset="-128"/>
                <a:cs typeface="Yu Mincho" charset="-128"/>
              </a:rPr>
              <a:t>静止画 </a:t>
            </a:r>
            <a:r>
              <a:rPr lang="en-US" altLang="ja-JP" sz="800" dirty="0">
                <a:latin typeface="游明朝" panose="02020400000000000000" pitchFamily="18" charset="-128"/>
                <a:ea typeface="游明朝" panose="02020400000000000000" pitchFamily="18" charset="-128"/>
                <a:cs typeface="Yu Mincho" charset="-128"/>
              </a:rPr>
              <a:t>/ </a:t>
            </a:r>
            <a:r>
              <a:rPr lang="ja-JP" altLang="en-US" sz="800" dirty="0">
                <a:latin typeface="游明朝" panose="02020400000000000000" pitchFamily="18" charset="-128"/>
                <a:ea typeface="游明朝" panose="02020400000000000000" pitchFamily="18" charset="-128"/>
                <a:cs typeface="Yu Mincho" charset="-128"/>
              </a:rPr>
              <a:t>動画</a:t>
            </a:r>
            <a:r>
              <a:rPr lang="en-US" altLang="ja-JP" sz="800" dirty="0">
                <a:latin typeface="游明朝" panose="02020400000000000000" pitchFamily="18" charset="-128"/>
                <a:ea typeface="游明朝" panose="02020400000000000000" pitchFamily="18" charset="-128"/>
                <a:cs typeface="Yu Mincho" charset="-128"/>
              </a:rPr>
              <a:t>)</a:t>
            </a:r>
            <a:r>
              <a:rPr lang="ja-JP" altLang="en-US" sz="800" dirty="0">
                <a:latin typeface="游明朝" panose="02020400000000000000" pitchFamily="18" charset="-128"/>
                <a:ea typeface="游明朝" panose="02020400000000000000" pitchFamily="18" charset="-128"/>
                <a:cs typeface="Yu Mincho" charset="-128"/>
              </a:rPr>
              <a:t>が掲載されます。</a:t>
            </a:r>
            <a:endParaRPr lang="en-US" altLang="ja-JP" sz="800" dirty="0">
              <a:latin typeface="游明朝" panose="02020400000000000000" pitchFamily="18" charset="-128"/>
              <a:ea typeface="游明朝" panose="02020400000000000000" pitchFamily="18" charset="-128"/>
              <a:cs typeface="Yu Mincho" charset="-128"/>
            </a:endParaRPr>
          </a:p>
        </p:txBody>
      </p:sp>
      <p:pic>
        <p:nvPicPr>
          <p:cNvPr id="64" name="図 63"/>
          <p:cNvPicPr>
            <a:picLocks noChangeAspect="1"/>
          </p:cNvPicPr>
          <p:nvPr/>
        </p:nvPicPr>
        <p:blipFill>
          <a:blip r:embed="rId3"/>
          <a:stretch>
            <a:fillRect/>
          </a:stretch>
        </p:blipFill>
        <p:spPr>
          <a:xfrm>
            <a:off x="311089" y="44556"/>
            <a:ext cx="1392772" cy="365159"/>
          </a:xfrm>
          <a:prstGeom prst="rect">
            <a:avLst/>
          </a:prstGeom>
        </p:spPr>
      </p:pic>
      <p:sp>
        <p:nvSpPr>
          <p:cNvPr id="66" name="タイトル 1"/>
          <p:cNvSpPr txBox="1">
            <a:spLocks/>
          </p:cNvSpPr>
          <p:nvPr/>
        </p:nvSpPr>
        <p:spPr>
          <a:xfrm>
            <a:off x="241540" y="347092"/>
            <a:ext cx="8625624" cy="706600"/>
          </a:xfrm>
          <a:prstGeom prst="rect">
            <a:avLst/>
          </a:prstGeom>
        </p:spPr>
        <p:txBody>
          <a:bodyPr>
            <a:normAutofit/>
          </a:bodyPr>
          <a:lstStyle>
            <a:lvl1pPr algn="l" defTabSz="914400" rtl="0" eaLnBrk="1" latinLnBrk="0" hangingPunct="1">
              <a:lnSpc>
                <a:spcPct val="90000"/>
              </a:lnSpc>
              <a:spcBef>
                <a:spcPct val="0"/>
              </a:spcBef>
              <a:buNone/>
              <a:defRPr kumimoji="1" sz="3600" kern="1200">
                <a:solidFill>
                  <a:schemeClr val="tx1"/>
                </a:solidFill>
                <a:latin typeface="+mj-lt"/>
                <a:ea typeface="+mj-ea"/>
                <a:cs typeface="Yu Mincho" charset="-128"/>
              </a:defRPr>
            </a:lvl1pPr>
          </a:lstStyle>
          <a:p>
            <a:pPr algn="ctr"/>
            <a:r>
              <a:rPr lang="ja-JP" altLang="en-US" dirty="0">
                <a:solidFill>
                  <a:srgbClr val="FFFFFF"/>
                </a:solidFill>
                <a:latin typeface="+mj-ea"/>
              </a:rPr>
              <a:t>広告枠の構成</a:t>
            </a:r>
          </a:p>
        </p:txBody>
      </p:sp>
      <p:sp>
        <p:nvSpPr>
          <p:cNvPr id="68" name="テキスト ボックス 67"/>
          <p:cNvSpPr txBox="1"/>
          <p:nvPr/>
        </p:nvSpPr>
        <p:spPr>
          <a:xfrm>
            <a:off x="567956" y="1139765"/>
            <a:ext cx="8017980" cy="307777"/>
          </a:xfrm>
          <a:prstGeom prst="rect">
            <a:avLst/>
          </a:prstGeom>
          <a:noFill/>
        </p:spPr>
        <p:txBody>
          <a:bodyPr wrap="square" rtlCol="0">
            <a:spAutoFit/>
          </a:bodyPr>
          <a:lstStyle/>
          <a:p>
            <a:pPr algn="ctr"/>
            <a:r>
              <a:rPr lang="ja-JP" altLang="en-US" sz="1400" dirty="0">
                <a:solidFill>
                  <a:srgbClr val="FFFFFF"/>
                </a:solidFill>
                <a:latin typeface="+mn-ea"/>
                <a:cs typeface="Yu Mincho" charset="-128"/>
              </a:rPr>
              <a:t>平均</a:t>
            </a:r>
            <a:r>
              <a:rPr lang="en-US" altLang="ja-JP" sz="1400" dirty="0">
                <a:solidFill>
                  <a:srgbClr val="FFFFFF"/>
                </a:solidFill>
                <a:latin typeface="+mn-ea"/>
                <a:cs typeface="Yu Mincho" charset="-128"/>
              </a:rPr>
              <a:t>18</a:t>
            </a:r>
            <a:r>
              <a:rPr lang="ja-JP" altLang="en-US" sz="1400" dirty="0">
                <a:solidFill>
                  <a:srgbClr val="FFFFFF"/>
                </a:solidFill>
                <a:latin typeface="+mn-ea"/>
                <a:cs typeface="Yu Mincho" charset="-128"/>
              </a:rPr>
              <a:t>分間のタクシー乗車時間のなかで、一連の流れに沿って広告枠が構成されています。</a:t>
            </a:r>
            <a:endParaRPr lang="en-US" altLang="ja-JP" sz="1400" dirty="0">
              <a:solidFill>
                <a:srgbClr val="FFFFFF"/>
              </a:solidFill>
              <a:latin typeface="+mn-ea"/>
              <a:cs typeface="Yu Mincho" charset="-128"/>
            </a:endParaRPr>
          </a:p>
        </p:txBody>
      </p:sp>
      <p:sp>
        <p:nvSpPr>
          <p:cNvPr id="54" name="スライド番号プレースホルダー 10">
            <a:extLst>
              <a:ext uri="{FF2B5EF4-FFF2-40B4-BE49-F238E27FC236}">
                <a16:creationId xmlns:a16="http://schemas.microsoft.com/office/drawing/2014/main" id="{27C06031-75B0-4CC2-87D2-28DDE3A29CC8}"/>
              </a:ext>
            </a:extLst>
          </p:cNvPr>
          <p:cNvSpPr>
            <a:spLocks noGrp="1"/>
          </p:cNvSpPr>
          <p:nvPr>
            <p:ph type="sldNum" sz="quarter" idx="12"/>
          </p:nvPr>
        </p:nvSpPr>
        <p:spPr>
          <a:xfrm>
            <a:off x="6457950" y="6356351"/>
            <a:ext cx="1898650" cy="365125"/>
          </a:xfrm>
        </p:spPr>
        <p:txBody>
          <a:bodyPr/>
          <a:lstStyle/>
          <a:p>
            <a:fld id="{806C013B-363C-A74E-9DE8-5ED61C0AA20F}" type="slidenum">
              <a:rPr kumimoji="1" lang="ja-JP" altLang="en-US" smtClean="0">
                <a:latin typeface="+mn-ea"/>
                <a:ea typeface="+mn-ea"/>
              </a:rPr>
              <a:t>19</a:t>
            </a:fld>
            <a:endParaRPr kumimoji="1" lang="ja-JP" altLang="en-US" dirty="0">
              <a:latin typeface="+mn-ea"/>
              <a:ea typeface="+mn-ea"/>
            </a:endParaRPr>
          </a:p>
        </p:txBody>
      </p:sp>
      <p:graphicFrame>
        <p:nvGraphicFramePr>
          <p:cNvPr id="60" name="表 59">
            <a:extLst>
              <a:ext uri="{FF2B5EF4-FFF2-40B4-BE49-F238E27FC236}">
                <a16:creationId xmlns:a16="http://schemas.microsoft.com/office/drawing/2014/main" id="{7DA4E15E-B1DA-470A-958C-733FBBFF0CC3}"/>
              </a:ext>
            </a:extLst>
          </p:cNvPr>
          <p:cNvGraphicFramePr>
            <a:graphicFrameLocks noGrp="1"/>
          </p:cNvGraphicFramePr>
          <p:nvPr/>
        </p:nvGraphicFramePr>
        <p:xfrm>
          <a:off x="543998" y="2160316"/>
          <a:ext cx="8086190" cy="2608434"/>
        </p:xfrm>
        <a:graphic>
          <a:graphicData uri="http://schemas.openxmlformats.org/drawingml/2006/table">
            <a:tbl>
              <a:tblPr firstRow="1" bandRow="1">
                <a:tableStyleId>{073A0DAA-6AF3-43AB-8588-CEC1D06C72B9}</a:tableStyleId>
              </a:tblPr>
              <a:tblGrid>
                <a:gridCol w="722183">
                  <a:extLst>
                    <a:ext uri="{9D8B030D-6E8A-4147-A177-3AD203B41FA5}">
                      <a16:colId xmlns:a16="http://schemas.microsoft.com/office/drawing/2014/main" val="20000"/>
                    </a:ext>
                  </a:extLst>
                </a:gridCol>
                <a:gridCol w="1435608">
                  <a:extLst>
                    <a:ext uri="{9D8B030D-6E8A-4147-A177-3AD203B41FA5}">
                      <a16:colId xmlns:a16="http://schemas.microsoft.com/office/drawing/2014/main" val="20001"/>
                    </a:ext>
                  </a:extLst>
                </a:gridCol>
                <a:gridCol w="1618488">
                  <a:extLst>
                    <a:ext uri="{9D8B030D-6E8A-4147-A177-3AD203B41FA5}">
                      <a16:colId xmlns:a16="http://schemas.microsoft.com/office/drawing/2014/main" val="3114997487"/>
                    </a:ext>
                  </a:extLst>
                </a:gridCol>
                <a:gridCol w="3534849">
                  <a:extLst>
                    <a:ext uri="{9D8B030D-6E8A-4147-A177-3AD203B41FA5}">
                      <a16:colId xmlns:a16="http://schemas.microsoft.com/office/drawing/2014/main" val="20002"/>
                    </a:ext>
                  </a:extLst>
                </a:gridCol>
                <a:gridCol w="775062">
                  <a:extLst>
                    <a:ext uri="{9D8B030D-6E8A-4147-A177-3AD203B41FA5}">
                      <a16:colId xmlns:a16="http://schemas.microsoft.com/office/drawing/2014/main" val="20004"/>
                    </a:ext>
                  </a:extLst>
                </a:gridCol>
              </a:tblGrid>
              <a:tr h="0">
                <a:tc>
                  <a:txBody>
                    <a:bodyPr/>
                    <a:lstStyle/>
                    <a:p>
                      <a:pPr algn="ctr"/>
                      <a:endParaRPr kumimoji="1" lang="ja-JP" altLang="en-US" sz="1200" dirty="0">
                        <a:solidFill>
                          <a:schemeClr val="tx1"/>
                        </a:solidFill>
                        <a:latin typeface="+mn-ea"/>
                        <a:ea typeface="+mn-ea"/>
                      </a:endParaRPr>
                    </a:p>
                  </a:txBody>
                  <a:tcPr anchor="ctr">
                    <a:solidFill>
                      <a:schemeClr val="bg1">
                        <a:lumMod val="90000"/>
                      </a:schemeClr>
                    </a:solidFill>
                  </a:tcPr>
                </a:tc>
                <a:tc>
                  <a:txBody>
                    <a:bodyPr/>
                    <a:lstStyle/>
                    <a:p>
                      <a:pPr algn="ctr"/>
                      <a:endParaRPr kumimoji="1" lang="en-US" altLang="ja-JP" sz="1050" dirty="0">
                        <a:latin typeface="+mn-ea"/>
                        <a:ea typeface="+mn-ea"/>
                      </a:endParaRPr>
                    </a:p>
                    <a:p>
                      <a:pPr algn="ctr"/>
                      <a:endParaRPr kumimoji="1" lang="en-US" altLang="ja-JP" sz="1050" dirty="0">
                        <a:latin typeface="+mn-ea"/>
                        <a:ea typeface="+mn-ea"/>
                      </a:endParaRPr>
                    </a:p>
                    <a:p>
                      <a:pPr algn="ctr"/>
                      <a:endParaRPr kumimoji="1" lang="en-US" altLang="ja-JP" sz="1050" dirty="0">
                        <a:latin typeface="+mn-ea"/>
                        <a:ea typeface="+mn-ea"/>
                      </a:endParaRPr>
                    </a:p>
                    <a:p>
                      <a:pPr algn="ctr"/>
                      <a:endParaRPr kumimoji="1" lang="en-US" altLang="ja-JP" sz="1050" dirty="0">
                        <a:latin typeface="+mn-ea"/>
                        <a:ea typeface="+mn-ea"/>
                      </a:endParaRPr>
                    </a:p>
                    <a:p>
                      <a:pPr algn="ctr"/>
                      <a:endParaRPr kumimoji="1" lang="en-US" altLang="ja-JP" sz="1050" dirty="0">
                        <a:latin typeface="+mn-ea"/>
                        <a:ea typeface="+mn-ea"/>
                      </a:endParaRPr>
                    </a:p>
                    <a:p>
                      <a:pPr algn="ctr"/>
                      <a:endParaRPr kumimoji="1" lang="ja-JP" altLang="en-US" sz="1050" dirty="0">
                        <a:latin typeface="+mn-ea"/>
                        <a:ea typeface="+mn-ea"/>
                      </a:endParaRPr>
                    </a:p>
                  </a:txBody>
                  <a:tcPr anchor="ctr">
                    <a:solidFill>
                      <a:schemeClr val="bg1">
                        <a:lumMod val="50000"/>
                      </a:schemeClr>
                    </a:solidFill>
                  </a:tcPr>
                </a:tc>
                <a:tc>
                  <a:txBody>
                    <a:bodyPr/>
                    <a:lstStyle/>
                    <a:p>
                      <a:pPr algn="ctr"/>
                      <a:endParaRPr kumimoji="1" lang="ja-JP" altLang="en-US" sz="1050" dirty="0">
                        <a:latin typeface="+mn-ea"/>
                        <a:ea typeface="+mn-ea"/>
                      </a:endParaRPr>
                    </a:p>
                  </a:txBody>
                  <a:tcPr anchor="ctr">
                    <a:solidFill>
                      <a:schemeClr val="bg1">
                        <a:lumMod val="50000"/>
                      </a:schemeClr>
                    </a:solidFill>
                  </a:tcPr>
                </a:tc>
                <a:tc>
                  <a:txBody>
                    <a:bodyPr/>
                    <a:lstStyle/>
                    <a:p>
                      <a:pPr algn="ctr"/>
                      <a:endParaRPr kumimoji="1" lang="ja-JP" altLang="en-US" sz="1050" dirty="0">
                        <a:latin typeface="+mn-ea"/>
                        <a:ea typeface="+mn-ea"/>
                      </a:endParaRPr>
                    </a:p>
                  </a:txBody>
                  <a:tcPr anchor="ctr">
                    <a:solidFill>
                      <a:schemeClr val="bg1">
                        <a:lumMod val="50000"/>
                      </a:schemeClr>
                    </a:solidFill>
                  </a:tcPr>
                </a:tc>
                <a:tc>
                  <a:txBody>
                    <a:bodyPr/>
                    <a:lstStyle/>
                    <a:p>
                      <a:pPr algn="ctr"/>
                      <a:endParaRPr kumimoji="1" lang="ja-JP" altLang="en-US" sz="1600" dirty="0">
                        <a:solidFill>
                          <a:schemeClr val="tx1"/>
                        </a:solidFill>
                        <a:latin typeface="+mn-ea"/>
                        <a:ea typeface="+mn-ea"/>
                      </a:endParaRPr>
                    </a:p>
                  </a:txBody>
                  <a:tcPr anchor="ctr">
                    <a:solidFill>
                      <a:schemeClr val="bg1">
                        <a:lumMod val="90000"/>
                      </a:schemeClr>
                    </a:solidFill>
                  </a:tcPr>
                </a:tc>
                <a:extLst>
                  <a:ext uri="{0D108BD9-81ED-4DB2-BD59-A6C34878D82A}">
                    <a16:rowId xmlns:a16="http://schemas.microsoft.com/office/drawing/2014/main" val="10000"/>
                  </a:ext>
                </a:extLst>
              </a:tr>
              <a:tr h="1556874">
                <a:tc>
                  <a:txBody>
                    <a:bodyPr/>
                    <a:lstStyle/>
                    <a:p>
                      <a:pPr algn="ctr"/>
                      <a:endParaRPr kumimoji="1" lang="ja-JP" altLang="en-US" sz="900" b="0" dirty="0">
                        <a:latin typeface="+mn-ea"/>
                        <a:ea typeface="+mn-ea"/>
                      </a:endParaRPr>
                    </a:p>
                  </a:txBody>
                  <a:tcPr>
                    <a:solidFill>
                      <a:schemeClr val="bg1">
                        <a:lumMod val="90000"/>
                      </a:schemeClr>
                    </a:solidFill>
                  </a:tcPr>
                </a:tc>
                <a:tc>
                  <a:txBody>
                    <a:bodyPr/>
                    <a:lstStyle/>
                    <a:p>
                      <a:endParaRPr kumimoji="1" lang="ja-JP" altLang="en-US" dirty="0">
                        <a:latin typeface="+mn-ea"/>
                        <a:ea typeface="+mn-ea"/>
                      </a:endParaRPr>
                    </a:p>
                  </a:txBody>
                  <a:tcPr>
                    <a:solidFill>
                      <a:schemeClr val="bg1">
                        <a:lumMod val="90000"/>
                      </a:schemeClr>
                    </a:solidFill>
                  </a:tcPr>
                </a:tc>
                <a:tc>
                  <a:txBody>
                    <a:bodyPr/>
                    <a:lstStyle/>
                    <a:p>
                      <a:endParaRPr kumimoji="1" lang="ja-JP" altLang="en-US" dirty="0">
                        <a:latin typeface="+mn-ea"/>
                        <a:ea typeface="+mn-ea"/>
                      </a:endParaRPr>
                    </a:p>
                  </a:txBody>
                  <a:tcPr>
                    <a:solidFill>
                      <a:schemeClr val="bg1">
                        <a:lumMod val="90000"/>
                      </a:schemeClr>
                    </a:solidFill>
                  </a:tcPr>
                </a:tc>
                <a:tc>
                  <a:txBody>
                    <a:bodyPr/>
                    <a:lstStyle/>
                    <a:p>
                      <a:endParaRPr kumimoji="1" lang="ja-JP" altLang="en-US" dirty="0">
                        <a:latin typeface="+mn-ea"/>
                        <a:ea typeface="+mn-ea"/>
                      </a:endParaRPr>
                    </a:p>
                  </a:txBody>
                  <a:tcPr>
                    <a:solidFill>
                      <a:schemeClr val="bg1">
                        <a:lumMod val="90000"/>
                      </a:schemeClr>
                    </a:solidFill>
                  </a:tcPr>
                </a:tc>
                <a:tc>
                  <a:txBody>
                    <a:bodyPr/>
                    <a:lstStyle/>
                    <a:p>
                      <a:pPr algn="ctr"/>
                      <a:endParaRPr kumimoji="1" lang="en-US" altLang="ja-JP" sz="1050" dirty="0">
                        <a:latin typeface="+mn-ea"/>
                        <a:ea typeface="+mn-ea"/>
                      </a:endParaRPr>
                    </a:p>
                  </a:txBody>
                  <a:tcPr>
                    <a:solidFill>
                      <a:schemeClr val="bg1">
                        <a:lumMod val="90000"/>
                      </a:schemeClr>
                    </a:solidFill>
                  </a:tcPr>
                </a:tc>
                <a:extLst>
                  <a:ext uri="{0D108BD9-81ED-4DB2-BD59-A6C34878D82A}">
                    <a16:rowId xmlns:a16="http://schemas.microsoft.com/office/drawing/2014/main" val="10001"/>
                  </a:ext>
                </a:extLst>
              </a:tr>
            </a:tbl>
          </a:graphicData>
        </a:graphic>
      </p:graphicFrame>
      <p:pic>
        <p:nvPicPr>
          <p:cNvPr id="67" name="図 66">
            <a:extLst>
              <a:ext uri="{FF2B5EF4-FFF2-40B4-BE49-F238E27FC236}">
                <a16:creationId xmlns:a16="http://schemas.microsoft.com/office/drawing/2014/main" id="{A94D917F-21FE-4703-97CA-14DC741B4E6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0756" y="3703074"/>
            <a:ext cx="599606" cy="599606"/>
          </a:xfrm>
          <a:prstGeom prst="rect">
            <a:avLst/>
          </a:prstGeom>
        </p:spPr>
      </p:pic>
      <p:sp>
        <p:nvSpPr>
          <p:cNvPr id="74" name="正方形/長方形 73">
            <a:extLst>
              <a:ext uri="{FF2B5EF4-FFF2-40B4-BE49-F238E27FC236}">
                <a16:creationId xmlns:a16="http://schemas.microsoft.com/office/drawing/2014/main" id="{512093E6-9F50-4C30-BDE5-060DDD6F0247}"/>
              </a:ext>
            </a:extLst>
          </p:cNvPr>
          <p:cNvSpPr/>
          <p:nvPr/>
        </p:nvSpPr>
        <p:spPr>
          <a:xfrm>
            <a:off x="8065954" y="3625837"/>
            <a:ext cx="360000" cy="818554"/>
          </a:xfrm>
          <a:prstGeom prst="rect">
            <a:avLst/>
          </a:prstGeom>
          <a:solidFill>
            <a:schemeClr val="tx1"/>
          </a:solidFill>
          <a:ln>
            <a:solidFill>
              <a:schemeClr val="tx1"/>
            </a:solidFill>
          </a:ln>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ja-JP" altLang="en-US" sz="1000" dirty="0">
                <a:solidFill>
                  <a:schemeClr val="bg1"/>
                </a:solidFill>
              </a:rPr>
              <a:t>画面</a:t>
            </a:r>
            <a:r>
              <a:rPr lang="en-US" altLang="ja-JP" sz="1000" dirty="0">
                <a:solidFill>
                  <a:schemeClr val="bg1"/>
                </a:solidFill>
              </a:rPr>
              <a:t>OFF</a:t>
            </a:r>
            <a:endParaRPr kumimoji="1" lang="ja-JP" altLang="en-US" sz="1000" dirty="0">
              <a:solidFill>
                <a:schemeClr val="bg1"/>
              </a:solidFill>
            </a:endParaRPr>
          </a:p>
        </p:txBody>
      </p:sp>
      <p:sp>
        <p:nvSpPr>
          <p:cNvPr id="75" name="テキスト ボックス 74">
            <a:extLst>
              <a:ext uri="{FF2B5EF4-FFF2-40B4-BE49-F238E27FC236}">
                <a16:creationId xmlns:a16="http://schemas.microsoft.com/office/drawing/2014/main" id="{0147FCE3-885E-4724-BF64-A935622A098B}"/>
              </a:ext>
            </a:extLst>
          </p:cNvPr>
          <p:cNvSpPr txBox="1"/>
          <p:nvPr/>
        </p:nvSpPr>
        <p:spPr>
          <a:xfrm>
            <a:off x="1337805" y="3269703"/>
            <a:ext cx="1261884" cy="253916"/>
          </a:xfrm>
          <a:prstGeom prst="rect">
            <a:avLst/>
          </a:prstGeom>
          <a:noFill/>
        </p:spPr>
        <p:txBody>
          <a:bodyPr wrap="none" rtlCol="0">
            <a:spAutoFit/>
          </a:bodyPr>
          <a:lstStyle/>
          <a:p>
            <a:r>
              <a:rPr lang="ja-JP" altLang="en-US" sz="1050" b="1" dirty="0"/>
              <a:t>料金メーター連動</a:t>
            </a:r>
            <a:endParaRPr kumimoji="1" lang="ja-JP" altLang="en-US" sz="1050" b="1" dirty="0"/>
          </a:p>
        </p:txBody>
      </p:sp>
      <p:sp>
        <p:nvSpPr>
          <p:cNvPr id="76" name="正方形/長方形 75">
            <a:extLst>
              <a:ext uri="{FF2B5EF4-FFF2-40B4-BE49-F238E27FC236}">
                <a16:creationId xmlns:a16="http://schemas.microsoft.com/office/drawing/2014/main" id="{A8ED14D0-2AC3-4ABE-B838-2E4080FF7214}"/>
              </a:ext>
            </a:extLst>
          </p:cNvPr>
          <p:cNvSpPr/>
          <p:nvPr/>
        </p:nvSpPr>
        <p:spPr>
          <a:xfrm>
            <a:off x="1364942" y="3625837"/>
            <a:ext cx="1207610" cy="818554"/>
          </a:xfrm>
          <a:prstGeom prst="rect">
            <a:avLst/>
          </a:prstGeom>
          <a:solidFill>
            <a:schemeClr val="accent1"/>
          </a:solidFill>
          <a:ln>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vert="horz" rtlCol="0" anchor="ctr"/>
          <a:lstStyle/>
          <a:p>
            <a:pPr algn="ctr"/>
            <a:r>
              <a:rPr kumimoji="1" lang="en-US" altLang="ja-JP" sz="1100" b="1" dirty="0">
                <a:solidFill>
                  <a:sysClr val="windowText" lastClr="000000"/>
                </a:solidFill>
              </a:rPr>
              <a:t>Premium</a:t>
            </a:r>
            <a:br>
              <a:rPr kumimoji="1" lang="en-US" altLang="ja-JP" sz="1100" b="1" dirty="0">
                <a:solidFill>
                  <a:sysClr val="windowText" lastClr="000000"/>
                </a:solidFill>
              </a:rPr>
            </a:br>
            <a:r>
              <a:rPr kumimoji="1" lang="ja-JP" altLang="en-US" sz="1100" b="1" dirty="0">
                <a:solidFill>
                  <a:sysClr val="windowText" lastClr="000000"/>
                </a:solidFill>
              </a:rPr>
              <a:t>広告枠</a:t>
            </a:r>
          </a:p>
        </p:txBody>
      </p:sp>
      <p:sp>
        <p:nvSpPr>
          <p:cNvPr id="77" name="テキスト ボックス 76">
            <a:extLst>
              <a:ext uri="{FF2B5EF4-FFF2-40B4-BE49-F238E27FC236}">
                <a16:creationId xmlns:a16="http://schemas.microsoft.com/office/drawing/2014/main" id="{AC43A278-F6DF-47E8-B269-5EBE6368B9A0}"/>
              </a:ext>
            </a:extLst>
          </p:cNvPr>
          <p:cNvSpPr txBox="1"/>
          <p:nvPr/>
        </p:nvSpPr>
        <p:spPr>
          <a:xfrm>
            <a:off x="8031766" y="3293541"/>
            <a:ext cx="447558" cy="253916"/>
          </a:xfrm>
          <a:prstGeom prst="rect">
            <a:avLst/>
          </a:prstGeom>
          <a:noFill/>
        </p:spPr>
        <p:txBody>
          <a:bodyPr wrap="none" rtlCol="0">
            <a:spAutoFit/>
          </a:bodyPr>
          <a:lstStyle/>
          <a:p>
            <a:pPr algn="ctr"/>
            <a:r>
              <a:rPr lang="ja-JP" altLang="en-US" sz="1050" b="1" dirty="0"/>
              <a:t>降車</a:t>
            </a:r>
            <a:endParaRPr kumimoji="1" lang="ja-JP" altLang="en-US" sz="1050" b="1" dirty="0"/>
          </a:p>
        </p:txBody>
      </p:sp>
      <p:sp>
        <p:nvSpPr>
          <p:cNvPr id="78" name="テキスト ボックス 77">
            <a:extLst>
              <a:ext uri="{FF2B5EF4-FFF2-40B4-BE49-F238E27FC236}">
                <a16:creationId xmlns:a16="http://schemas.microsoft.com/office/drawing/2014/main" id="{D5AE0C49-88F4-48E6-9371-A82DFE35DE7B}"/>
              </a:ext>
            </a:extLst>
          </p:cNvPr>
          <p:cNvSpPr txBox="1"/>
          <p:nvPr/>
        </p:nvSpPr>
        <p:spPr>
          <a:xfrm>
            <a:off x="676780" y="3269703"/>
            <a:ext cx="447558" cy="253916"/>
          </a:xfrm>
          <a:prstGeom prst="rect">
            <a:avLst/>
          </a:prstGeom>
          <a:noFill/>
        </p:spPr>
        <p:txBody>
          <a:bodyPr wrap="none" rtlCol="0">
            <a:spAutoFit/>
          </a:bodyPr>
          <a:lstStyle/>
          <a:p>
            <a:pPr algn="ctr"/>
            <a:r>
              <a:rPr lang="ja-JP" altLang="en-US" sz="1050" b="1" dirty="0"/>
              <a:t>乗車</a:t>
            </a:r>
            <a:endParaRPr kumimoji="1" lang="ja-JP" altLang="en-US" sz="1050" b="1" dirty="0"/>
          </a:p>
        </p:txBody>
      </p:sp>
      <p:sp>
        <p:nvSpPr>
          <p:cNvPr id="108" name="テキスト ボックス 107">
            <a:extLst>
              <a:ext uri="{FF2B5EF4-FFF2-40B4-BE49-F238E27FC236}">
                <a16:creationId xmlns:a16="http://schemas.microsoft.com/office/drawing/2014/main" id="{1038CD4F-B257-45C7-B3A4-C0C447B6AC2C}"/>
              </a:ext>
            </a:extLst>
          </p:cNvPr>
          <p:cNvSpPr txBox="1"/>
          <p:nvPr/>
        </p:nvSpPr>
        <p:spPr>
          <a:xfrm>
            <a:off x="1280982" y="2181191"/>
            <a:ext cx="1342541" cy="969496"/>
          </a:xfrm>
          <a:prstGeom prst="rect">
            <a:avLst/>
          </a:prstGeom>
          <a:noFill/>
        </p:spPr>
        <p:txBody>
          <a:bodyPr wrap="square" rtlCol="0">
            <a:spAutoFit/>
          </a:bodyPr>
          <a:lstStyle/>
          <a:p>
            <a:pPr lvl="0" algn="ctr"/>
            <a:r>
              <a:rPr lang="en-US" altLang="ja-JP" b="1" dirty="0">
                <a:solidFill>
                  <a:srgbClr val="ECF0F0"/>
                </a:solidFill>
                <a:latin typeface="游明朝"/>
              </a:rPr>
              <a:t>Premium</a:t>
            </a:r>
          </a:p>
          <a:p>
            <a:pPr lvl="0" algn="ctr"/>
            <a:r>
              <a:rPr lang="en-US" altLang="ja-JP" b="1" dirty="0">
                <a:solidFill>
                  <a:srgbClr val="ECF0F0"/>
                </a:solidFill>
                <a:latin typeface="游明朝"/>
              </a:rPr>
              <a:t>Video Ads</a:t>
            </a:r>
            <a:endParaRPr lang="en-US" altLang="ja-JP" sz="2000" b="1" dirty="0">
              <a:solidFill>
                <a:srgbClr val="ECF0F0"/>
              </a:solidFill>
              <a:latin typeface="游明朝"/>
            </a:endParaRPr>
          </a:p>
          <a:p>
            <a:pPr lvl="0" algn="ctr"/>
            <a:endParaRPr lang="en-US" altLang="ja-JP" sz="1050" b="1" dirty="0">
              <a:solidFill>
                <a:srgbClr val="ECF0F0"/>
              </a:solidFill>
              <a:latin typeface="游明朝"/>
            </a:endParaRPr>
          </a:p>
          <a:p>
            <a:pPr lvl="0" algn="ctr"/>
            <a:r>
              <a:rPr lang="en-US" altLang="ja-JP" sz="1050" b="1" dirty="0">
                <a:solidFill>
                  <a:srgbClr val="ECF0F0"/>
                </a:solidFill>
                <a:latin typeface="游明朝"/>
              </a:rPr>
              <a:t>1</a:t>
            </a:r>
            <a:r>
              <a:rPr lang="ja-JP" altLang="en-US" sz="1050" b="1" dirty="0">
                <a:solidFill>
                  <a:srgbClr val="ECF0F0"/>
                </a:solidFill>
                <a:latin typeface="游明朝"/>
              </a:rPr>
              <a:t>枠 </a:t>
            </a:r>
            <a:r>
              <a:rPr lang="en-US" altLang="ja-JP" sz="1050" b="1" dirty="0">
                <a:solidFill>
                  <a:srgbClr val="ECF0F0"/>
                </a:solidFill>
                <a:latin typeface="游明朝"/>
              </a:rPr>
              <a:t>1</a:t>
            </a:r>
            <a:r>
              <a:rPr lang="ja-JP" altLang="en-US" sz="1050" b="1" dirty="0">
                <a:solidFill>
                  <a:srgbClr val="ECF0F0"/>
                </a:solidFill>
                <a:latin typeface="游明朝"/>
              </a:rPr>
              <a:t>分間程度</a:t>
            </a:r>
          </a:p>
        </p:txBody>
      </p:sp>
      <p:sp>
        <p:nvSpPr>
          <p:cNvPr id="109" name="テキスト ボックス 108">
            <a:extLst>
              <a:ext uri="{FF2B5EF4-FFF2-40B4-BE49-F238E27FC236}">
                <a16:creationId xmlns:a16="http://schemas.microsoft.com/office/drawing/2014/main" id="{2F375302-CDB7-4A14-9C22-0149DD41499B}"/>
              </a:ext>
            </a:extLst>
          </p:cNvPr>
          <p:cNvSpPr txBox="1"/>
          <p:nvPr/>
        </p:nvSpPr>
        <p:spPr>
          <a:xfrm>
            <a:off x="2704180" y="2185145"/>
            <a:ext cx="1604927" cy="969496"/>
          </a:xfrm>
          <a:prstGeom prst="rect">
            <a:avLst/>
          </a:prstGeom>
          <a:noFill/>
        </p:spPr>
        <p:txBody>
          <a:bodyPr wrap="none" rtlCol="0">
            <a:spAutoFit/>
          </a:bodyPr>
          <a:lstStyle/>
          <a:p>
            <a:pPr lvl="0" algn="ctr"/>
            <a:r>
              <a:rPr lang="en-US" altLang="ja-JP" b="1" dirty="0">
                <a:solidFill>
                  <a:srgbClr val="ECF0F0"/>
                </a:solidFill>
                <a:latin typeface="游明朝"/>
              </a:rPr>
              <a:t>Collaboration</a:t>
            </a:r>
          </a:p>
          <a:p>
            <a:pPr lvl="0" algn="ctr"/>
            <a:r>
              <a:rPr lang="en-US" altLang="ja-JP" b="1" dirty="0">
                <a:solidFill>
                  <a:srgbClr val="ECF0F0"/>
                </a:solidFill>
                <a:latin typeface="游明朝"/>
              </a:rPr>
              <a:t>Video Ads</a:t>
            </a:r>
            <a:endParaRPr lang="en-US" altLang="ja-JP" sz="2000" b="1" dirty="0">
              <a:solidFill>
                <a:srgbClr val="ECF0F0"/>
              </a:solidFill>
              <a:latin typeface="游明朝"/>
            </a:endParaRPr>
          </a:p>
          <a:p>
            <a:pPr lvl="0" algn="ctr"/>
            <a:endParaRPr lang="en-US" altLang="ja-JP" sz="1050" b="1" dirty="0">
              <a:solidFill>
                <a:srgbClr val="ECF0F0"/>
              </a:solidFill>
              <a:latin typeface="游明朝"/>
            </a:endParaRPr>
          </a:p>
          <a:p>
            <a:pPr lvl="0" algn="ctr"/>
            <a:r>
              <a:rPr lang="en-US" altLang="ja-JP" sz="1050" b="1" dirty="0">
                <a:solidFill>
                  <a:srgbClr val="ECF0F0"/>
                </a:solidFill>
                <a:latin typeface="游明朝"/>
              </a:rPr>
              <a:t>4</a:t>
            </a:r>
            <a:r>
              <a:rPr lang="ja-JP" altLang="en-US" sz="1050" b="1" dirty="0">
                <a:solidFill>
                  <a:srgbClr val="ECF0F0"/>
                </a:solidFill>
                <a:latin typeface="游明朝"/>
              </a:rPr>
              <a:t>枠 </a:t>
            </a:r>
            <a:r>
              <a:rPr lang="en-US" altLang="ja-JP" sz="1050" b="1" dirty="0">
                <a:solidFill>
                  <a:srgbClr val="ECF0F0"/>
                </a:solidFill>
                <a:latin typeface="游明朝"/>
              </a:rPr>
              <a:t>3</a:t>
            </a:r>
            <a:r>
              <a:rPr lang="ja-JP" altLang="en-US" sz="1050" b="1" dirty="0">
                <a:solidFill>
                  <a:srgbClr val="ECF0F0"/>
                </a:solidFill>
                <a:latin typeface="游明朝"/>
              </a:rPr>
              <a:t>分間程度</a:t>
            </a:r>
          </a:p>
        </p:txBody>
      </p:sp>
      <p:grpSp>
        <p:nvGrpSpPr>
          <p:cNvPr id="110" name="グループ化 109">
            <a:extLst>
              <a:ext uri="{FF2B5EF4-FFF2-40B4-BE49-F238E27FC236}">
                <a16:creationId xmlns:a16="http://schemas.microsoft.com/office/drawing/2014/main" id="{B47EA83D-FC7F-42A8-BF19-5C56CE0394A9}"/>
              </a:ext>
            </a:extLst>
          </p:cNvPr>
          <p:cNvGrpSpPr/>
          <p:nvPr/>
        </p:nvGrpSpPr>
        <p:grpSpPr>
          <a:xfrm>
            <a:off x="2961404" y="3625837"/>
            <a:ext cx="1077783" cy="818554"/>
            <a:chOff x="2808432" y="3191063"/>
            <a:chExt cx="1077783" cy="818554"/>
          </a:xfrm>
        </p:grpSpPr>
        <p:sp>
          <p:nvSpPr>
            <p:cNvPr id="111" name="正方形/長方形 110">
              <a:extLst>
                <a:ext uri="{FF2B5EF4-FFF2-40B4-BE49-F238E27FC236}">
                  <a16:creationId xmlns:a16="http://schemas.microsoft.com/office/drawing/2014/main" id="{1EC71206-7373-4CC5-AFAF-003BB2AEBF72}"/>
                </a:ext>
              </a:extLst>
            </p:cNvPr>
            <p:cNvSpPr/>
            <p:nvPr/>
          </p:nvSpPr>
          <p:spPr>
            <a:xfrm>
              <a:off x="2808432" y="3191063"/>
              <a:ext cx="90000" cy="818554"/>
            </a:xfrm>
            <a:prstGeom prst="rect">
              <a:avLst/>
            </a:prstGeom>
            <a:solidFill>
              <a:schemeClr val="bg1"/>
            </a:solidFill>
            <a:ln>
              <a:solidFill>
                <a:schemeClr val="tx1">
                  <a:lumMod val="90000"/>
                  <a:lumOff val="10000"/>
                </a:schemeClr>
              </a:solidFill>
            </a:ln>
          </p:spPr>
          <p:style>
            <a:lnRef idx="2">
              <a:schemeClr val="accent2"/>
            </a:lnRef>
            <a:fillRef idx="1">
              <a:schemeClr val="lt1"/>
            </a:fillRef>
            <a:effectRef idx="0">
              <a:schemeClr val="accent2"/>
            </a:effectRef>
            <a:fontRef idx="minor">
              <a:schemeClr val="dk1"/>
            </a:fontRef>
          </p:style>
          <p:txBody>
            <a:bodyPr vert="vert270" rtlCol="0" anchor="ctr"/>
            <a:lstStyle/>
            <a:p>
              <a:pPr algn="ctr"/>
              <a:r>
                <a:rPr kumimoji="1" lang="ja-JP" altLang="en-US" sz="500" b="1" dirty="0">
                  <a:solidFill>
                    <a:schemeClr val="tx1"/>
                  </a:solidFill>
                </a:rPr>
                <a:t>コンテンツ</a:t>
              </a:r>
            </a:p>
          </p:txBody>
        </p:sp>
        <p:sp>
          <p:nvSpPr>
            <p:cNvPr id="112" name="正方形/長方形 111">
              <a:extLst>
                <a:ext uri="{FF2B5EF4-FFF2-40B4-BE49-F238E27FC236}">
                  <a16:creationId xmlns:a16="http://schemas.microsoft.com/office/drawing/2014/main" id="{61B3A746-C63D-44BA-AD5B-5659BD843298}"/>
                </a:ext>
              </a:extLst>
            </p:cNvPr>
            <p:cNvSpPr/>
            <p:nvPr/>
          </p:nvSpPr>
          <p:spPr>
            <a:xfrm>
              <a:off x="2897857" y="3191063"/>
              <a:ext cx="180000" cy="818554"/>
            </a:xfrm>
            <a:prstGeom prst="rect">
              <a:avLst/>
            </a:prstGeom>
            <a:solidFill>
              <a:schemeClr val="accent1"/>
            </a:solidFill>
            <a:ln>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vert="vert270" rtlCol="0" anchor="ctr"/>
            <a:lstStyle/>
            <a:p>
              <a:pPr algn="ctr"/>
              <a:r>
                <a:rPr kumimoji="1" lang="ja-JP" altLang="en-US" sz="800" b="1" dirty="0">
                  <a:solidFill>
                    <a:sysClr val="windowText" lastClr="000000"/>
                  </a:solidFill>
                </a:rPr>
                <a:t>広告枠</a:t>
              </a:r>
            </a:p>
          </p:txBody>
        </p:sp>
        <p:sp>
          <p:nvSpPr>
            <p:cNvPr id="113" name="正方形/長方形 112">
              <a:extLst>
                <a:ext uri="{FF2B5EF4-FFF2-40B4-BE49-F238E27FC236}">
                  <a16:creationId xmlns:a16="http://schemas.microsoft.com/office/drawing/2014/main" id="{C54F45F7-D12E-4060-BED9-5889984C5886}"/>
                </a:ext>
              </a:extLst>
            </p:cNvPr>
            <p:cNvSpPr/>
            <p:nvPr/>
          </p:nvSpPr>
          <p:spPr>
            <a:xfrm>
              <a:off x="3076259" y="3191063"/>
              <a:ext cx="90000" cy="818554"/>
            </a:xfrm>
            <a:prstGeom prst="rect">
              <a:avLst/>
            </a:prstGeom>
            <a:solidFill>
              <a:schemeClr val="bg1"/>
            </a:solidFill>
            <a:ln>
              <a:solidFill>
                <a:schemeClr val="tx1">
                  <a:lumMod val="90000"/>
                  <a:lumOff val="10000"/>
                </a:schemeClr>
              </a:solidFill>
            </a:ln>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ja-JP" altLang="en-US" sz="500" b="1" dirty="0">
                  <a:solidFill>
                    <a:schemeClr val="tx1"/>
                  </a:solidFill>
                </a:rPr>
                <a:t>コンテンツ</a:t>
              </a:r>
            </a:p>
          </p:txBody>
        </p:sp>
        <p:sp>
          <p:nvSpPr>
            <p:cNvPr id="114" name="正方形/長方形 113">
              <a:extLst>
                <a:ext uri="{FF2B5EF4-FFF2-40B4-BE49-F238E27FC236}">
                  <a16:creationId xmlns:a16="http://schemas.microsoft.com/office/drawing/2014/main" id="{6EEE8E26-50BD-49EE-96D1-E21C76EB6BFB}"/>
                </a:ext>
              </a:extLst>
            </p:cNvPr>
            <p:cNvSpPr/>
            <p:nvPr/>
          </p:nvSpPr>
          <p:spPr>
            <a:xfrm>
              <a:off x="3166671" y="3191063"/>
              <a:ext cx="180000" cy="818554"/>
            </a:xfrm>
            <a:prstGeom prst="rect">
              <a:avLst/>
            </a:prstGeom>
            <a:solidFill>
              <a:schemeClr val="accent1"/>
            </a:solidFill>
            <a:ln>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vert="vert270" rtlCol="0" anchor="ctr"/>
            <a:lstStyle/>
            <a:p>
              <a:pPr algn="ctr"/>
              <a:r>
                <a:rPr kumimoji="1" lang="ja-JP" altLang="en-US" sz="800" b="1" dirty="0">
                  <a:solidFill>
                    <a:sysClr val="windowText" lastClr="000000"/>
                  </a:solidFill>
                </a:rPr>
                <a:t>広告枠</a:t>
              </a:r>
            </a:p>
          </p:txBody>
        </p:sp>
        <p:sp>
          <p:nvSpPr>
            <p:cNvPr id="115" name="正方形/長方形 114">
              <a:extLst>
                <a:ext uri="{FF2B5EF4-FFF2-40B4-BE49-F238E27FC236}">
                  <a16:creationId xmlns:a16="http://schemas.microsoft.com/office/drawing/2014/main" id="{DAEC6F83-FD7F-40AB-9227-01364D90E932}"/>
                </a:ext>
              </a:extLst>
            </p:cNvPr>
            <p:cNvSpPr/>
            <p:nvPr/>
          </p:nvSpPr>
          <p:spPr>
            <a:xfrm>
              <a:off x="3435962" y="3191063"/>
              <a:ext cx="180000" cy="818554"/>
            </a:xfrm>
            <a:prstGeom prst="rect">
              <a:avLst/>
            </a:prstGeom>
            <a:solidFill>
              <a:schemeClr val="accent1"/>
            </a:solidFill>
            <a:ln>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ja-JP" altLang="en-US" sz="800" b="1" dirty="0">
                  <a:solidFill>
                    <a:sysClr val="windowText" lastClr="000000"/>
                  </a:solidFill>
                </a:rPr>
                <a:t>広告枠</a:t>
              </a:r>
              <a:endParaRPr kumimoji="1" lang="ja-JP" altLang="en-US" sz="800" b="1" dirty="0">
                <a:solidFill>
                  <a:sysClr val="windowText" lastClr="000000"/>
                </a:solidFill>
              </a:endParaRPr>
            </a:p>
          </p:txBody>
        </p:sp>
        <p:sp>
          <p:nvSpPr>
            <p:cNvPr id="116" name="正方形/長方形 115">
              <a:extLst>
                <a:ext uri="{FF2B5EF4-FFF2-40B4-BE49-F238E27FC236}">
                  <a16:creationId xmlns:a16="http://schemas.microsoft.com/office/drawing/2014/main" id="{2FF9379A-02E3-4852-9541-9BB56192FB3B}"/>
                </a:ext>
              </a:extLst>
            </p:cNvPr>
            <p:cNvSpPr/>
            <p:nvPr/>
          </p:nvSpPr>
          <p:spPr>
            <a:xfrm>
              <a:off x="3615803" y="3191063"/>
              <a:ext cx="90000" cy="818554"/>
            </a:xfrm>
            <a:prstGeom prst="rect">
              <a:avLst/>
            </a:prstGeom>
            <a:solidFill>
              <a:schemeClr val="bg1"/>
            </a:solidFill>
            <a:ln>
              <a:solidFill>
                <a:schemeClr val="tx1">
                  <a:lumMod val="90000"/>
                  <a:lumOff val="10000"/>
                </a:schemeClr>
              </a:solidFill>
            </a:ln>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ja-JP" altLang="en-US" sz="500" b="1" dirty="0">
                  <a:solidFill>
                    <a:schemeClr val="tx1"/>
                  </a:solidFill>
                </a:rPr>
                <a:t>コンテンツ</a:t>
              </a:r>
            </a:p>
          </p:txBody>
        </p:sp>
        <p:sp>
          <p:nvSpPr>
            <p:cNvPr id="117" name="正方形/長方形 116">
              <a:extLst>
                <a:ext uri="{FF2B5EF4-FFF2-40B4-BE49-F238E27FC236}">
                  <a16:creationId xmlns:a16="http://schemas.microsoft.com/office/drawing/2014/main" id="{E6BE27A7-6DBD-496F-9BE6-02C2216E8EB3}"/>
                </a:ext>
              </a:extLst>
            </p:cNvPr>
            <p:cNvSpPr/>
            <p:nvPr/>
          </p:nvSpPr>
          <p:spPr>
            <a:xfrm>
              <a:off x="3706215" y="3191063"/>
              <a:ext cx="180000" cy="818554"/>
            </a:xfrm>
            <a:prstGeom prst="rect">
              <a:avLst/>
            </a:prstGeom>
            <a:solidFill>
              <a:schemeClr val="accent1"/>
            </a:solidFill>
            <a:ln>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vert="vert270" rtlCol="0" anchor="ctr"/>
            <a:lstStyle/>
            <a:p>
              <a:pPr algn="ctr"/>
              <a:r>
                <a:rPr kumimoji="1" lang="ja-JP" altLang="en-US" sz="800" b="1" dirty="0">
                  <a:solidFill>
                    <a:sysClr val="windowText" lastClr="000000"/>
                  </a:solidFill>
                </a:rPr>
                <a:t>広告枠</a:t>
              </a:r>
            </a:p>
          </p:txBody>
        </p:sp>
        <p:sp>
          <p:nvSpPr>
            <p:cNvPr id="118" name="正方形/長方形 117">
              <a:extLst>
                <a:ext uri="{FF2B5EF4-FFF2-40B4-BE49-F238E27FC236}">
                  <a16:creationId xmlns:a16="http://schemas.microsoft.com/office/drawing/2014/main" id="{15583A44-C5EB-4BBC-8F1E-DF2F87AE08C3}"/>
                </a:ext>
              </a:extLst>
            </p:cNvPr>
            <p:cNvSpPr/>
            <p:nvPr/>
          </p:nvSpPr>
          <p:spPr>
            <a:xfrm>
              <a:off x="3345978" y="3191063"/>
              <a:ext cx="90000" cy="818554"/>
            </a:xfrm>
            <a:prstGeom prst="rect">
              <a:avLst/>
            </a:prstGeom>
            <a:solidFill>
              <a:schemeClr val="bg1"/>
            </a:solidFill>
            <a:ln>
              <a:solidFill>
                <a:schemeClr val="tx1">
                  <a:lumMod val="90000"/>
                  <a:lumOff val="10000"/>
                </a:schemeClr>
              </a:solidFill>
            </a:ln>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ja-JP" altLang="en-US" sz="500" b="1" dirty="0">
                  <a:solidFill>
                    <a:schemeClr val="tx1"/>
                  </a:solidFill>
                </a:rPr>
                <a:t>コンテンツ</a:t>
              </a:r>
            </a:p>
          </p:txBody>
        </p:sp>
      </p:grpSp>
      <p:sp>
        <p:nvSpPr>
          <p:cNvPr id="119" name="テキスト ボックス 118">
            <a:extLst>
              <a:ext uri="{FF2B5EF4-FFF2-40B4-BE49-F238E27FC236}">
                <a16:creationId xmlns:a16="http://schemas.microsoft.com/office/drawing/2014/main" id="{6A71A6B7-5DF0-40DB-B0C1-BFED9913C902}"/>
              </a:ext>
            </a:extLst>
          </p:cNvPr>
          <p:cNvSpPr txBox="1"/>
          <p:nvPr/>
        </p:nvSpPr>
        <p:spPr>
          <a:xfrm>
            <a:off x="4309107" y="2205524"/>
            <a:ext cx="3553911" cy="992579"/>
          </a:xfrm>
          <a:prstGeom prst="rect">
            <a:avLst/>
          </a:prstGeom>
          <a:noFill/>
        </p:spPr>
        <p:txBody>
          <a:bodyPr wrap="square" rtlCol="0">
            <a:spAutoFit/>
          </a:bodyPr>
          <a:lstStyle/>
          <a:p>
            <a:pPr lvl="0" algn="ctr"/>
            <a:r>
              <a:rPr lang="en-US" altLang="ja-JP" sz="1400" b="1" dirty="0">
                <a:solidFill>
                  <a:srgbClr val="ECF0F0"/>
                </a:solidFill>
                <a:latin typeface="游明朝"/>
              </a:rPr>
              <a:t>Standard Video Ads</a:t>
            </a:r>
          </a:p>
          <a:p>
            <a:pPr lvl="0" algn="ctr"/>
            <a:r>
              <a:rPr lang="en-US" altLang="ja-JP" sz="1400" b="1" dirty="0">
                <a:solidFill>
                  <a:srgbClr val="ECF0F0"/>
                </a:solidFill>
                <a:latin typeface="游明朝"/>
              </a:rPr>
              <a:t>Branded</a:t>
            </a:r>
            <a:r>
              <a:rPr lang="ja-JP" altLang="en-US" sz="1400" b="1" dirty="0">
                <a:solidFill>
                  <a:srgbClr val="ECF0F0"/>
                </a:solidFill>
                <a:latin typeface="游明朝"/>
              </a:rPr>
              <a:t> </a:t>
            </a:r>
            <a:r>
              <a:rPr lang="en-US" altLang="ja-JP" sz="1400" b="1" dirty="0">
                <a:solidFill>
                  <a:srgbClr val="ECF0F0"/>
                </a:solidFill>
                <a:latin typeface="游明朝"/>
              </a:rPr>
              <a:t>Contents</a:t>
            </a:r>
            <a:r>
              <a:rPr lang="en-US" altLang="ja-JP" sz="1100" b="1" dirty="0">
                <a:solidFill>
                  <a:srgbClr val="ECF0F0"/>
                </a:solidFill>
                <a:latin typeface="游明朝"/>
              </a:rPr>
              <a:t>(6</a:t>
            </a:r>
            <a:r>
              <a:rPr lang="ja-JP" altLang="en-US" sz="1100" b="1" dirty="0">
                <a:solidFill>
                  <a:srgbClr val="ECF0F0"/>
                </a:solidFill>
                <a:latin typeface="游明朝"/>
              </a:rPr>
              <a:t>枠</a:t>
            </a:r>
            <a:r>
              <a:rPr lang="en-US" altLang="ja-JP" sz="1100" b="1" dirty="0">
                <a:solidFill>
                  <a:srgbClr val="ECF0F0"/>
                </a:solidFill>
                <a:latin typeface="游明朝"/>
              </a:rPr>
              <a:t>)</a:t>
            </a:r>
            <a:endParaRPr lang="en-US" altLang="ja-JP" sz="1400" b="1" dirty="0">
              <a:solidFill>
                <a:srgbClr val="ECF0F0"/>
              </a:solidFill>
              <a:latin typeface="游明朝"/>
            </a:endParaRPr>
          </a:p>
          <a:p>
            <a:pPr lvl="0" algn="ctr"/>
            <a:r>
              <a:rPr lang="en-US" altLang="ja-JP" sz="1400" b="1" dirty="0">
                <a:solidFill>
                  <a:srgbClr val="ECF0F0"/>
                </a:solidFill>
                <a:latin typeface="游明朝"/>
              </a:rPr>
              <a:t>Area</a:t>
            </a:r>
            <a:r>
              <a:rPr lang="ja-JP" altLang="en-US" sz="1400" b="1" dirty="0">
                <a:solidFill>
                  <a:srgbClr val="ECF0F0"/>
                </a:solidFill>
                <a:latin typeface="游明朝"/>
              </a:rPr>
              <a:t> </a:t>
            </a:r>
            <a:r>
              <a:rPr lang="en-US" altLang="ja-JP" sz="1400" b="1" dirty="0">
                <a:solidFill>
                  <a:srgbClr val="ECF0F0"/>
                </a:solidFill>
                <a:latin typeface="游明朝"/>
              </a:rPr>
              <a:t>Ads</a:t>
            </a:r>
            <a:r>
              <a:rPr lang="en-US" altLang="ja-JP" sz="1100" b="1" dirty="0">
                <a:solidFill>
                  <a:srgbClr val="ECF0F0"/>
                </a:solidFill>
                <a:latin typeface="游明朝"/>
              </a:rPr>
              <a:t>(4</a:t>
            </a:r>
            <a:r>
              <a:rPr lang="ja-JP" altLang="en-US" sz="1100" b="1" dirty="0">
                <a:solidFill>
                  <a:srgbClr val="ECF0F0"/>
                </a:solidFill>
                <a:latin typeface="游明朝"/>
              </a:rPr>
              <a:t>枠</a:t>
            </a:r>
            <a:r>
              <a:rPr lang="en-US" altLang="ja-JP" sz="1100" b="1" dirty="0">
                <a:solidFill>
                  <a:srgbClr val="ECF0F0"/>
                </a:solidFill>
                <a:latin typeface="游明朝"/>
              </a:rPr>
              <a:t>)</a:t>
            </a:r>
            <a:endParaRPr lang="en-US" altLang="ja-JP" sz="900" b="1" dirty="0">
              <a:solidFill>
                <a:srgbClr val="ECF0F0"/>
              </a:solidFill>
              <a:latin typeface="游明朝"/>
            </a:endParaRPr>
          </a:p>
          <a:p>
            <a:pPr lvl="0" algn="ctr"/>
            <a:br>
              <a:rPr lang="en-US" altLang="ja-JP" sz="400" b="1" dirty="0">
                <a:solidFill>
                  <a:srgbClr val="ECF0F0"/>
                </a:solidFill>
                <a:latin typeface="游明朝"/>
              </a:rPr>
            </a:br>
            <a:r>
              <a:rPr lang="en-US" altLang="ja-JP" sz="1050" b="1" dirty="0">
                <a:solidFill>
                  <a:srgbClr val="ECF0F0"/>
                </a:solidFill>
                <a:latin typeface="游明朝"/>
              </a:rPr>
              <a:t>12</a:t>
            </a:r>
            <a:r>
              <a:rPr lang="ja-JP" altLang="en-US" sz="1050" b="1" dirty="0">
                <a:solidFill>
                  <a:srgbClr val="ECF0F0"/>
                </a:solidFill>
                <a:latin typeface="游明朝"/>
              </a:rPr>
              <a:t>枠</a:t>
            </a:r>
            <a:r>
              <a:rPr lang="en-US" altLang="ja-JP" sz="1050" b="1" dirty="0">
                <a:solidFill>
                  <a:srgbClr val="ECF0F0"/>
                </a:solidFill>
                <a:latin typeface="游明朝"/>
              </a:rPr>
              <a:t> 11</a:t>
            </a:r>
            <a:r>
              <a:rPr lang="ja-JP" altLang="en-US" sz="1050" b="1" dirty="0">
                <a:solidFill>
                  <a:srgbClr val="ECF0F0"/>
                </a:solidFill>
                <a:latin typeface="游明朝"/>
              </a:rPr>
              <a:t>分間程度</a:t>
            </a:r>
          </a:p>
        </p:txBody>
      </p:sp>
      <p:grpSp>
        <p:nvGrpSpPr>
          <p:cNvPr id="2" name="グループ化 1">
            <a:extLst>
              <a:ext uri="{FF2B5EF4-FFF2-40B4-BE49-F238E27FC236}">
                <a16:creationId xmlns:a16="http://schemas.microsoft.com/office/drawing/2014/main" id="{B287BE96-D0E6-48E7-98A4-BC22257D8CBF}"/>
              </a:ext>
            </a:extLst>
          </p:cNvPr>
          <p:cNvGrpSpPr/>
          <p:nvPr/>
        </p:nvGrpSpPr>
        <p:grpSpPr>
          <a:xfrm>
            <a:off x="4462038" y="3625837"/>
            <a:ext cx="3233128" cy="818554"/>
            <a:chOff x="4435911" y="3625837"/>
            <a:chExt cx="3233128" cy="818554"/>
          </a:xfrm>
        </p:grpSpPr>
        <p:sp>
          <p:nvSpPr>
            <p:cNvPr id="81" name="正方形/長方形 80">
              <a:extLst>
                <a:ext uri="{FF2B5EF4-FFF2-40B4-BE49-F238E27FC236}">
                  <a16:creationId xmlns:a16="http://schemas.microsoft.com/office/drawing/2014/main" id="{D2967802-41EB-4F1E-9BF1-E3FE8474C346}"/>
                </a:ext>
              </a:extLst>
            </p:cNvPr>
            <p:cNvSpPr/>
            <p:nvPr/>
          </p:nvSpPr>
          <p:spPr>
            <a:xfrm>
              <a:off x="4435911" y="3625837"/>
              <a:ext cx="90000" cy="818554"/>
            </a:xfrm>
            <a:prstGeom prst="rect">
              <a:avLst/>
            </a:prstGeom>
            <a:solidFill>
              <a:schemeClr val="bg1"/>
            </a:solidFill>
            <a:ln>
              <a:solidFill>
                <a:schemeClr val="tx1">
                  <a:lumMod val="90000"/>
                  <a:lumOff val="10000"/>
                </a:schemeClr>
              </a:solidFill>
            </a:ln>
          </p:spPr>
          <p:style>
            <a:lnRef idx="2">
              <a:schemeClr val="accent2"/>
            </a:lnRef>
            <a:fillRef idx="1">
              <a:schemeClr val="lt1"/>
            </a:fillRef>
            <a:effectRef idx="0">
              <a:schemeClr val="accent2"/>
            </a:effectRef>
            <a:fontRef idx="minor">
              <a:schemeClr val="dk1"/>
            </a:fontRef>
          </p:style>
          <p:txBody>
            <a:bodyPr vert="vert270" rtlCol="0" anchor="ctr"/>
            <a:lstStyle/>
            <a:p>
              <a:pPr algn="ctr"/>
              <a:r>
                <a:rPr kumimoji="1" lang="ja-JP" altLang="en-US" sz="500" b="1" dirty="0">
                  <a:solidFill>
                    <a:schemeClr val="tx1"/>
                  </a:solidFill>
                </a:rPr>
                <a:t>コンテンツ</a:t>
              </a:r>
            </a:p>
          </p:txBody>
        </p:sp>
        <p:sp>
          <p:nvSpPr>
            <p:cNvPr id="82" name="正方形/長方形 81">
              <a:extLst>
                <a:ext uri="{FF2B5EF4-FFF2-40B4-BE49-F238E27FC236}">
                  <a16:creationId xmlns:a16="http://schemas.microsoft.com/office/drawing/2014/main" id="{4F925D2B-577B-4093-A169-8ECB2431EF9E}"/>
                </a:ext>
              </a:extLst>
            </p:cNvPr>
            <p:cNvSpPr/>
            <p:nvPr/>
          </p:nvSpPr>
          <p:spPr>
            <a:xfrm>
              <a:off x="5509440" y="3625837"/>
              <a:ext cx="90000" cy="818554"/>
            </a:xfrm>
            <a:prstGeom prst="rect">
              <a:avLst/>
            </a:prstGeom>
            <a:solidFill>
              <a:schemeClr val="bg1"/>
            </a:solidFill>
            <a:ln>
              <a:solidFill>
                <a:schemeClr val="tx1">
                  <a:lumMod val="90000"/>
                  <a:lumOff val="10000"/>
                </a:schemeClr>
              </a:solidFill>
            </a:ln>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ja-JP" altLang="en-US" sz="500" b="1" dirty="0">
                  <a:solidFill>
                    <a:schemeClr val="tx1"/>
                  </a:solidFill>
                </a:rPr>
                <a:t>コンテンツ</a:t>
              </a:r>
            </a:p>
          </p:txBody>
        </p:sp>
        <p:sp>
          <p:nvSpPr>
            <p:cNvPr id="83" name="正方形/長方形 82">
              <a:extLst>
                <a:ext uri="{FF2B5EF4-FFF2-40B4-BE49-F238E27FC236}">
                  <a16:creationId xmlns:a16="http://schemas.microsoft.com/office/drawing/2014/main" id="{E2714178-77C3-494D-BC09-62BFCE7A7121}"/>
                </a:ext>
              </a:extLst>
            </p:cNvPr>
            <p:cNvSpPr/>
            <p:nvPr/>
          </p:nvSpPr>
          <p:spPr>
            <a:xfrm>
              <a:off x="4525336" y="3625837"/>
              <a:ext cx="180000" cy="818554"/>
            </a:xfrm>
            <a:prstGeom prst="rect">
              <a:avLst/>
            </a:prstGeom>
            <a:solidFill>
              <a:schemeClr val="accent1"/>
            </a:solidFill>
            <a:ln>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vert="vert270" rtlCol="0" anchor="ctr"/>
            <a:lstStyle/>
            <a:p>
              <a:pPr algn="ctr"/>
              <a:r>
                <a:rPr kumimoji="1" lang="ja-JP" altLang="en-US" sz="800" b="1" dirty="0">
                  <a:solidFill>
                    <a:sysClr val="windowText" lastClr="000000"/>
                  </a:solidFill>
                </a:rPr>
                <a:t>広告枠</a:t>
              </a:r>
            </a:p>
          </p:txBody>
        </p:sp>
        <p:sp>
          <p:nvSpPr>
            <p:cNvPr id="85" name="正方形/長方形 84">
              <a:extLst>
                <a:ext uri="{FF2B5EF4-FFF2-40B4-BE49-F238E27FC236}">
                  <a16:creationId xmlns:a16="http://schemas.microsoft.com/office/drawing/2014/main" id="{AA6F0EB8-542C-44DC-BD25-52324CA5E0CC}"/>
                </a:ext>
              </a:extLst>
            </p:cNvPr>
            <p:cNvSpPr/>
            <p:nvPr/>
          </p:nvSpPr>
          <p:spPr>
            <a:xfrm>
              <a:off x="5600426" y="3625837"/>
              <a:ext cx="180000" cy="818554"/>
            </a:xfrm>
            <a:prstGeom prst="rect">
              <a:avLst/>
            </a:prstGeom>
            <a:solidFill>
              <a:schemeClr val="accent1"/>
            </a:solidFill>
            <a:ln>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vert="vert270" rtlCol="0" anchor="ctr"/>
            <a:lstStyle/>
            <a:p>
              <a:pPr algn="ctr"/>
              <a:r>
                <a:rPr kumimoji="1" lang="ja-JP" altLang="en-US" sz="800" b="1" dirty="0">
                  <a:solidFill>
                    <a:sysClr val="windowText" lastClr="000000"/>
                  </a:solidFill>
                </a:rPr>
                <a:t>広告枠</a:t>
              </a:r>
            </a:p>
          </p:txBody>
        </p:sp>
        <p:sp>
          <p:nvSpPr>
            <p:cNvPr id="86" name="正方形/長方形 85">
              <a:extLst>
                <a:ext uri="{FF2B5EF4-FFF2-40B4-BE49-F238E27FC236}">
                  <a16:creationId xmlns:a16="http://schemas.microsoft.com/office/drawing/2014/main" id="{E9FD14C2-4ECC-4180-BF03-6FE0CA988FF3}"/>
                </a:ext>
              </a:extLst>
            </p:cNvPr>
            <p:cNvSpPr/>
            <p:nvPr/>
          </p:nvSpPr>
          <p:spPr>
            <a:xfrm>
              <a:off x="4703738" y="3625837"/>
              <a:ext cx="90000" cy="818554"/>
            </a:xfrm>
            <a:prstGeom prst="rect">
              <a:avLst/>
            </a:prstGeom>
            <a:solidFill>
              <a:schemeClr val="bg1"/>
            </a:solidFill>
            <a:ln>
              <a:solidFill>
                <a:schemeClr val="tx1">
                  <a:lumMod val="90000"/>
                  <a:lumOff val="10000"/>
                </a:schemeClr>
              </a:solidFill>
            </a:ln>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ja-JP" altLang="en-US" sz="500" b="1" dirty="0">
                  <a:solidFill>
                    <a:schemeClr val="tx1"/>
                  </a:solidFill>
                </a:rPr>
                <a:t>コンテンツ</a:t>
              </a:r>
            </a:p>
          </p:txBody>
        </p:sp>
        <p:sp>
          <p:nvSpPr>
            <p:cNvPr id="87" name="正方形/長方形 86">
              <a:extLst>
                <a:ext uri="{FF2B5EF4-FFF2-40B4-BE49-F238E27FC236}">
                  <a16:creationId xmlns:a16="http://schemas.microsoft.com/office/drawing/2014/main" id="{75BAF758-12A3-4FB3-8449-0A34CB4A8417}"/>
                </a:ext>
              </a:extLst>
            </p:cNvPr>
            <p:cNvSpPr/>
            <p:nvPr/>
          </p:nvSpPr>
          <p:spPr>
            <a:xfrm>
              <a:off x="4794150" y="3625837"/>
              <a:ext cx="180000" cy="818554"/>
            </a:xfrm>
            <a:prstGeom prst="rect">
              <a:avLst/>
            </a:prstGeom>
            <a:solidFill>
              <a:schemeClr val="accent1"/>
            </a:solidFill>
            <a:ln>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vert="vert270" rtlCol="0" anchor="ctr"/>
            <a:lstStyle/>
            <a:p>
              <a:pPr algn="ctr"/>
              <a:r>
                <a:rPr kumimoji="1" lang="ja-JP" altLang="en-US" sz="800" b="1" dirty="0">
                  <a:solidFill>
                    <a:sysClr val="windowText" lastClr="000000"/>
                  </a:solidFill>
                </a:rPr>
                <a:t>広告枠</a:t>
              </a:r>
            </a:p>
          </p:txBody>
        </p:sp>
        <p:sp>
          <p:nvSpPr>
            <p:cNvPr id="88" name="正方形/長方形 87">
              <a:extLst>
                <a:ext uri="{FF2B5EF4-FFF2-40B4-BE49-F238E27FC236}">
                  <a16:creationId xmlns:a16="http://schemas.microsoft.com/office/drawing/2014/main" id="{BE2DD754-AADB-4E13-9358-92AD08F28684}"/>
                </a:ext>
              </a:extLst>
            </p:cNvPr>
            <p:cNvSpPr/>
            <p:nvPr/>
          </p:nvSpPr>
          <p:spPr>
            <a:xfrm>
              <a:off x="5063441" y="3625837"/>
              <a:ext cx="180000" cy="818554"/>
            </a:xfrm>
            <a:prstGeom prst="rect">
              <a:avLst/>
            </a:prstGeom>
            <a:solidFill>
              <a:schemeClr val="accent1"/>
            </a:solidFill>
            <a:ln>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ja-JP" altLang="en-US" sz="800" b="1" dirty="0">
                  <a:solidFill>
                    <a:sysClr val="windowText" lastClr="000000"/>
                  </a:solidFill>
                </a:rPr>
                <a:t>広告枠</a:t>
              </a:r>
              <a:endParaRPr kumimoji="1" lang="ja-JP" altLang="en-US" sz="800" b="1" dirty="0">
                <a:solidFill>
                  <a:sysClr val="windowText" lastClr="000000"/>
                </a:solidFill>
              </a:endParaRPr>
            </a:p>
          </p:txBody>
        </p:sp>
        <p:sp>
          <p:nvSpPr>
            <p:cNvPr id="89" name="正方形/長方形 88">
              <a:extLst>
                <a:ext uri="{FF2B5EF4-FFF2-40B4-BE49-F238E27FC236}">
                  <a16:creationId xmlns:a16="http://schemas.microsoft.com/office/drawing/2014/main" id="{8A3D5A73-B1CC-423D-AC9F-9CC53EADAC83}"/>
                </a:ext>
              </a:extLst>
            </p:cNvPr>
            <p:cNvSpPr/>
            <p:nvPr/>
          </p:nvSpPr>
          <p:spPr>
            <a:xfrm>
              <a:off x="5243282" y="3625837"/>
              <a:ext cx="90000" cy="818554"/>
            </a:xfrm>
            <a:prstGeom prst="rect">
              <a:avLst/>
            </a:prstGeom>
            <a:solidFill>
              <a:schemeClr val="bg1"/>
            </a:solidFill>
            <a:ln>
              <a:solidFill>
                <a:schemeClr val="tx1">
                  <a:lumMod val="90000"/>
                  <a:lumOff val="10000"/>
                </a:schemeClr>
              </a:solidFill>
            </a:ln>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ja-JP" altLang="en-US" sz="500" b="1" dirty="0">
                  <a:solidFill>
                    <a:schemeClr val="tx1"/>
                  </a:solidFill>
                </a:rPr>
                <a:t>コンテンツ</a:t>
              </a:r>
            </a:p>
          </p:txBody>
        </p:sp>
        <p:sp>
          <p:nvSpPr>
            <p:cNvPr id="90" name="正方形/長方形 89">
              <a:extLst>
                <a:ext uri="{FF2B5EF4-FFF2-40B4-BE49-F238E27FC236}">
                  <a16:creationId xmlns:a16="http://schemas.microsoft.com/office/drawing/2014/main" id="{657E5A8D-AD6F-400D-95A6-C9C819B3B64B}"/>
                </a:ext>
              </a:extLst>
            </p:cNvPr>
            <p:cNvSpPr/>
            <p:nvPr/>
          </p:nvSpPr>
          <p:spPr>
            <a:xfrm>
              <a:off x="5333694" y="3625837"/>
              <a:ext cx="180000" cy="818554"/>
            </a:xfrm>
            <a:prstGeom prst="rect">
              <a:avLst/>
            </a:prstGeom>
            <a:solidFill>
              <a:schemeClr val="accent1"/>
            </a:solidFill>
            <a:ln>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vert="vert270" rtlCol="0" anchor="ctr"/>
            <a:lstStyle/>
            <a:p>
              <a:pPr algn="ctr"/>
              <a:r>
                <a:rPr kumimoji="1" lang="ja-JP" altLang="en-US" sz="800" b="1" dirty="0">
                  <a:solidFill>
                    <a:sysClr val="windowText" lastClr="000000"/>
                  </a:solidFill>
                </a:rPr>
                <a:t>広告枠</a:t>
              </a:r>
            </a:p>
          </p:txBody>
        </p:sp>
        <p:sp>
          <p:nvSpPr>
            <p:cNvPr id="93" name="正方形/長方形 92">
              <a:extLst>
                <a:ext uri="{FF2B5EF4-FFF2-40B4-BE49-F238E27FC236}">
                  <a16:creationId xmlns:a16="http://schemas.microsoft.com/office/drawing/2014/main" id="{A91E7B45-796C-4C62-ACAF-04FFAD1B006E}"/>
                </a:ext>
              </a:extLst>
            </p:cNvPr>
            <p:cNvSpPr/>
            <p:nvPr/>
          </p:nvSpPr>
          <p:spPr>
            <a:xfrm>
              <a:off x="5780326" y="3625837"/>
              <a:ext cx="90000" cy="818554"/>
            </a:xfrm>
            <a:prstGeom prst="rect">
              <a:avLst/>
            </a:prstGeom>
            <a:solidFill>
              <a:schemeClr val="bg1"/>
            </a:solidFill>
            <a:ln>
              <a:solidFill>
                <a:schemeClr val="tx1">
                  <a:lumMod val="90000"/>
                  <a:lumOff val="10000"/>
                </a:schemeClr>
              </a:solidFill>
            </a:ln>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ja-JP" altLang="en-US" sz="500" b="1">
                  <a:solidFill>
                    <a:schemeClr val="tx1"/>
                  </a:solidFill>
                </a:rPr>
                <a:t>コンテンツ</a:t>
              </a:r>
              <a:endParaRPr lang="ja-JP" altLang="en-US" sz="500" b="1" dirty="0">
                <a:solidFill>
                  <a:schemeClr val="tx1"/>
                </a:solidFill>
              </a:endParaRPr>
            </a:p>
          </p:txBody>
        </p:sp>
        <p:sp>
          <p:nvSpPr>
            <p:cNvPr id="94" name="正方形/長方形 93">
              <a:extLst>
                <a:ext uri="{FF2B5EF4-FFF2-40B4-BE49-F238E27FC236}">
                  <a16:creationId xmlns:a16="http://schemas.microsoft.com/office/drawing/2014/main" id="{C65F777C-6D45-4BA3-A095-D00CAF6CDD52}"/>
                </a:ext>
              </a:extLst>
            </p:cNvPr>
            <p:cNvSpPr/>
            <p:nvPr/>
          </p:nvSpPr>
          <p:spPr>
            <a:xfrm>
              <a:off x="5870582" y="3625837"/>
              <a:ext cx="180000" cy="818554"/>
            </a:xfrm>
            <a:prstGeom prst="rect">
              <a:avLst/>
            </a:prstGeom>
            <a:solidFill>
              <a:schemeClr val="accent1"/>
            </a:solidFill>
            <a:ln>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vert="vert270" rtlCol="0" anchor="ctr"/>
            <a:lstStyle/>
            <a:p>
              <a:pPr algn="ctr"/>
              <a:r>
                <a:rPr kumimoji="1" lang="ja-JP" altLang="en-US" sz="800" b="1" dirty="0">
                  <a:solidFill>
                    <a:sysClr val="windowText" lastClr="000000"/>
                  </a:solidFill>
                </a:rPr>
                <a:t>広告枠</a:t>
              </a:r>
            </a:p>
          </p:txBody>
        </p:sp>
        <p:sp>
          <p:nvSpPr>
            <p:cNvPr id="95" name="正方形/長方形 94">
              <a:extLst>
                <a:ext uri="{FF2B5EF4-FFF2-40B4-BE49-F238E27FC236}">
                  <a16:creationId xmlns:a16="http://schemas.microsoft.com/office/drawing/2014/main" id="{D029C8F3-A79A-4E83-A39C-3AA9B81745EF}"/>
                </a:ext>
              </a:extLst>
            </p:cNvPr>
            <p:cNvSpPr/>
            <p:nvPr/>
          </p:nvSpPr>
          <p:spPr>
            <a:xfrm>
              <a:off x="6051009" y="3625837"/>
              <a:ext cx="90000" cy="818554"/>
            </a:xfrm>
            <a:prstGeom prst="rect">
              <a:avLst/>
            </a:prstGeom>
            <a:solidFill>
              <a:schemeClr val="bg1"/>
            </a:solidFill>
            <a:ln>
              <a:solidFill>
                <a:schemeClr val="tx1">
                  <a:lumMod val="90000"/>
                  <a:lumOff val="10000"/>
                </a:schemeClr>
              </a:solidFill>
            </a:ln>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ja-JP" altLang="en-US" sz="500" b="1" dirty="0">
                  <a:solidFill>
                    <a:schemeClr val="tx1"/>
                  </a:solidFill>
                </a:rPr>
                <a:t>コンテンツ</a:t>
              </a:r>
            </a:p>
          </p:txBody>
        </p:sp>
        <p:sp>
          <p:nvSpPr>
            <p:cNvPr id="96" name="正方形/長方形 95">
              <a:extLst>
                <a:ext uri="{FF2B5EF4-FFF2-40B4-BE49-F238E27FC236}">
                  <a16:creationId xmlns:a16="http://schemas.microsoft.com/office/drawing/2014/main" id="{0E447F3D-141F-4787-8DD5-F2833D8A1897}"/>
                </a:ext>
              </a:extLst>
            </p:cNvPr>
            <p:cNvSpPr/>
            <p:nvPr/>
          </p:nvSpPr>
          <p:spPr>
            <a:xfrm>
              <a:off x="6141421" y="3625837"/>
              <a:ext cx="180000" cy="818554"/>
            </a:xfrm>
            <a:prstGeom prst="rect">
              <a:avLst/>
            </a:prstGeom>
            <a:solidFill>
              <a:schemeClr val="accent1"/>
            </a:solidFill>
            <a:ln>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ja-JP" altLang="en-US" sz="800" b="1" dirty="0">
                  <a:solidFill>
                    <a:sysClr val="windowText" lastClr="000000"/>
                  </a:solidFill>
                </a:rPr>
                <a:t>広告枠</a:t>
              </a:r>
            </a:p>
          </p:txBody>
        </p:sp>
        <p:sp>
          <p:nvSpPr>
            <p:cNvPr id="97" name="正方形/長方形 96">
              <a:extLst>
                <a:ext uri="{FF2B5EF4-FFF2-40B4-BE49-F238E27FC236}">
                  <a16:creationId xmlns:a16="http://schemas.microsoft.com/office/drawing/2014/main" id="{19312C08-FC11-4300-A26F-D130B1131B63}"/>
                </a:ext>
              </a:extLst>
            </p:cNvPr>
            <p:cNvSpPr/>
            <p:nvPr/>
          </p:nvSpPr>
          <p:spPr>
            <a:xfrm>
              <a:off x="6321321" y="3625837"/>
              <a:ext cx="90000" cy="818554"/>
            </a:xfrm>
            <a:prstGeom prst="rect">
              <a:avLst/>
            </a:prstGeom>
            <a:solidFill>
              <a:schemeClr val="bg1"/>
            </a:solidFill>
            <a:ln>
              <a:solidFill>
                <a:schemeClr val="tx1">
                  <a:lumMod val="90000"/>
                  <a:lumOff val="10000"/>
                </a:schemeClr>
              </a:solidFill>
            </a:ln>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ja-JP" altLang="en-US" sz="500" b="1" dirty="0">
                  <a:solidFill>
                    <a:schemeClr val="tx1"/>
                  </a:solidFill>
                </a:rPr>
                <a:t>コンテンツ</a:t>
              </a:r>
            </a:p>
          </p:txBody>
        </p:sp>
        <p:sp>
          <p:nvSpPr>
            <p:cNvPr id="98" name="正方形/長方形 97">
              <a:extLst>
                <a:ext uri="{FF2B5EF4-FFF2-40B4-BE49-F238E27FC236}">
                  <a16:creationId xmlns:a16="http://schemas.microsoft.com/office/drawing/2014/main" id="{226943DF-0A56-407D-8F31-606E3591078D}"/>
                </a:ext>
              </a:extLst>
            </p:cNvPr>
            <p:cNvSpPr/>
            <p:nvPr/>
          </p:nvSpPr>
          <p:spPr>
            <a:xfrm>
              <a:off x="6411305" y="3625837"/>
              <a:ext cx="180000" cy="818554"/>
            </a:xfrm>
            <a:prstGeom prst="rect">
              <a:avLst/>
            </a:prstGeom>
            <a:solidFill>
              <a:schemeClr val="accent1"/>
            </a:solidFill>
            <a:ln>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ja-JP" altLang="en-US" sz="800" b="1" dirty="0">
                  <a:solidFill>
                    <a:sysClr val="windowText" lastClr="000000"/>
                  </a:solidFill>
                </a:rPr>
                <a:t>広告枠</a:t>
              </a:r>
            </a:p>
          </p:txBody>
        </p:sp>
        <p:sp>
          <p:nvSpPr>
            <p:cNvPr id="99" name="正方形/長方形 98">
              <a:extLst>
                <a:ext uri="{FF2B5EF4-FFF2-40B4-BE49-F238E27FC236}">
                  <a16:creationId xmlns:a16="http://schemas.microsoft.com/office/drawing/2014/main" id="{B2A59067-DB1F-478C-B42A-ABFFC76B8D9D}"/>
                </a:ext>
              </a:extLst>
            </p:cNvPr>
            <p:cNvSpPr/>
            <p:nvPr/>
          </p:nvSpPr>
          <p:spPr>
            <a:xfrm>
              <a:off x="6588437" y="3625837"/>
              <a:ext cx="90000" cy="818554"/>
            </a:xfrm>
            <a:prstGeom prst="rect">
              <a:avLst/>
            </a:prstGeom>
            <a:solidFill>
              <a:schemeClr val="bg1"/>
            </a:solidFill>
            <a:ln>
              <a:solidFill>
                <a:schemeClr val="tx1">
                  <a:lumMod val="90000"/>
                  <a:lumOff val="10000"/>
                </a:schemeClr>
              </a:solidFill>
            </a:ln>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ja-JP" altLang="en-US" sz="500" b="1">
                  <a:solidFill>
                    <a:schemeClr val="tx1"/>
                  </a:solidFill>
                </a:rPr>
                <a:t>コンテンツ</a:t>
              </a:r>
              <a:endParaRPr lang="ja-JP" altLang="en-US" sz="500" b="1" dirty="0">
                <a:solidFill>
                  <a:schemeClr val="tx1"/>
                </a:solidFill>
              </a:endParaRPr>
            </a:p>
          </p:txBody>
        </p:sp>
        <p:sp>
          <p:nvSpPr>
            <p:cNvPr id="100" name="正方形/長方形 99">
              <a:extLst>
                <a:ext uri="{FF2B5EF4-FFF2-40B4-BE49-F238E27FC236}">
                  <a16:creationId xmlns:a16="http://schemas.microsoft.com/office/drawing/2014/main" id="{E1E77590-1CF6-4F70-B868-0F6272E40973}"/>
                </a:ext>
              </a:extLst>
            </p:cNvPr>
            <p:cNvSpPr/>
            <p:nvPr/>
          </p:nvSpPr>
          <p:spPr>
            <a:xfrm>
              <a:off x="6678849" y="3625837"/>
              <a:ext cx="180000" cy="818554"/>
            </a:xfrm>
            <a:prstGeom prst="rect">
              <a:avLst/>
            </a:prstGeom>
            <a:solidFill>
              <a:schemeClr val="accent1"/>
            </a:solidFill>
            <a:ln>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ja-JP" altLang="en-US" sz="800" b="1" dirty="0">
                  <a:solidFill>
                    <a:sysClr val="windowText" lastClr="000000"/>
                  </a:solidFill>
                </a:rPr>
                <a:t>広告枠</a:t>
              </a:r>
            </a:p>
          </p:txBody>
        </p:sp>
        <p:sp>
          <p:nvSpPr>
            <p:cNvPr id="101" name="正方形/長方形 100">
              <a:extLst>
                <a:ext uri="{FF2B5EF4-FFF2-40B4-BE49-F238E27FC236}">
                  <a16:creationId xmlns:a16="http://schemas.microsoft.com/office/drawing/2014/main" id="{F05C9202-B068-44D0-B153-A213AA972E5F}"/>
                </a:ext>
              </a:extLst>
            </p:cNvPr>
            <p:cNvSpPr/>
            <p:nvPr/>
          </p:nvSpPr>
          <p:spPr>
            <a:xfrm>
              <a:off x="6858749" y="3625837"/>
              <a:ext cx="90000" cy="818554"/>
            </a:xfrm>
            <a:prstGeom prst="rect">
              <a:avLst/>
            </a:prstGeom>
            <a:solidFill>
              <a:schemeClr val="bg1"/>
            </a:solidFill>
            <a:ln>
              <a:solidFill>
                <a:schemeClr val="tx1">
                  <a:lumMod val="90000"/>
                  <a:lumOff val="10000"/>
                </a:schemeClr>
              </a:solidFill>
            </a:ln>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ja-JP" altLang="en-US" sz="500" b="1">
                  <a:solidFill>
                    <a:schemeClr val="tx1"/>
                  </a:solidFill>
                </a:rPr>
                <a:t>コンテンツ</a:t>
              </a:r>
              <a:endParaRPr lang="ja-JP" altLang="en-US" sz="500" b="1" dirty="0">
                <a:solidFill>
                  <a:schemeClr val="tx1"/>
                </a:solidFill>
              </a:endParaRPr>
            </a:p>
          </p:txBody>
        </p:sp>
        <p:sp>
          <p:nvSpPr>
            <p:cNvPr id="102" name="正方形/長方形 101">
              <a:extLst>
                <a:ext uri="{FF2B5EF4-FFF2-40B4-BE49-F238E27FC236}">
                  <a16:creationId xmlns:a16="http://schemas.microsoft.com/office/drawing/2014/main" id="{58BC4B40-F8E5-4DAD-A1D7-31D9D869B997}"/>
                </a:ext>
              </a:extLst>
            </p:cNvPr>
            <p:cNvSpPr/>
            <p:nvPr/>
          </p:nvSpPr>
          <p:spPr>
            <a:xfrm>
              <a:off x="6949269" y="3625837"/>
              <a:ext cx="180000" cy="818554"/>
            </a:xfrm>
            <a:prstGeom prst="rect">
              <a:avLst/>
            </a:prstGeom>
            <a:solidFill>
              <a:schemeClr val="accent1"/>
            </a:solidFill>
            <a:ln>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ja-JP" altLang="en-US" sz="800" b="1" dirty="0">
                  <a:solidFill>
                    <a:sysClr val="windowText" lastClr="000000"/>
                  </a:solidFill>
                </a:rPr>
                <a:t>広告枠</a:t>
              </a:r>
            </a:p>
          </p:txBody>
        </p:sp>
        <p:sp>
          <p:nvSpPr>
            <p:cNvPr id="103" name="正方形/長方形 102">
              <a:extLst>
                <a:ext uri="{FF2B5EF4-FFF2-40B4-BE49-F238E27FC236}">
                  <a16:creationId xmlns:a16="http://schemas.microsoft.com/office/drawing/2014/main" id="{A8D77405-886A-4423-9931-40B1C182483B}"/>
                </a:ext>
              </a:extLst>
            </p:cNvPr>
            <p:cNvSpPr/>
            <p:nvPr/>
          </p:nvSpPr>
          <p:spPr>
            <a:xfrm>
              <a:off x="4973457" y="3625837"/>
              <a:ext cx="90000" cy="818554"/>
            </a:xfrm>
            <a:prstGeom prst="rect">
              <a:avLst/>
            </a:prstGeom>
            <a:solidFill>
              <a:schemeClr val="bg1"/>
            </a:solidFill>
            <a:ln>
              <a:solidFill>
                <a:schemeClr val="tx1">
                  <a:lumMod val="90000"/>
                  <a:lumOff val="10000"/>
                </a:schemeClr>
              </a:solidFill>
            </a:ln>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ja-JP" altLang="en-US" sz="500" b="1" dirty="0">
                  <a:solidFill>
                    <a:schemeClr val="tx1"/>
                  </a:solidFill>
                </a:rPr>
                <a:t>コンテンツ</a:t>
              </a:r>
            </a:p>
          </p:txBody>
        </p:sp>
        <p:sp>
          <p:nvSpPr>
            <p:cNvPr id="47" name="正方形/長方形 46">
              <a:extLst>
                <a:ext uri="{FF2B5EF4-FFF2-40B4-BE49-F238E27FC236}">
                  <a16:creationId xmlns:a16="http://schemas.microsoft.com/office/drawing/2014/main" id="{23BCBA5A-42FA-46B9-9E66-A6E8FF2FA3EB}"/>
                </a:ext>
              </a:extLst>
            </p:cNvPr>
            <p:cNvSpPr/>
            <p:nvPr/>
          </p:nvSpPr>
          <p:spPr>
            <a:xfrm>
              <a:off x="7128207" y="3625837"/>
              <a:ext cx="90000" cy="818554"/>
            </a:xfrm>
            <a:prstGeom prst="rect">
              <a:avLst/>
            </a:prstGeom>
            <a:solidFill>
              <a:schemeClr val="bg1"/>
            </a:solidFill>
            <a:ln>
              <a:solidFill>
                <a:schemeClr val="tx1">
                  <a:lumMod val="90000"/>
                  <a:lumOff val="10000"/>
                </a:schemeClr>
              </a:solidFill>
            </a:ln>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ja-JP" altLang="en-US" sz="500" b="1">
                  <a:solidFill>
                    <a:schemeClr val="tx1"/>
                  </a:solidFill>
                </a:rPr>
                <a:t>コンテンツ</a:t>
              </a:r>
              <a:endParaRPr lang="ja-JP" altLang="en-US" sz="500" b="1" dirty="0">
                <a:solidFill>
                  <a:schemeClr val="tx1"/>
                </a:solidFill>
              </a:endParaRPr>
            </a:p>
          </p:txBody>
        </p:sp>
        <p:sp>
          <p:nvSpPr>
            <p:cNvPr id="48" name="正方形/長方形 47">
              <a:extLst>
                <a:ext uri="{FF2B5EF4-FFF2-40B4-BE49-F238E27FC236}">
                  <a16:creationId xmlns:a16="http://schemas.microsoft.com/office/drawing/2014/main" id="{9EA69658-41CC-4FC5-B4AC-8614EB5684FA}"/>
                </a:ext>
              </a:extLst>
            </p:cNvPr>
            <p:cNvSpPr/>
            <p:nvPr/>
          </p:nvSpPr>
          <p:spPr>
            <a:xfrm>
              <a:off x="7218619" y="3625837"/>
              <a:ext cx="180000" cy="818554"/>
            </a:xfrm>
            <a:prstGeom prst="rect">
              <a:avLst/>
            </a:prstGeom>
            <a:solidFill>
              <a:schemeClr val="accent1"/>
            </a:solidFill>
            <a:ln>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ja-JP" altLang="en-US" sz="800" b="1" dirty="0">
                  <a:solidFill>
                    <a:sysClr val="windowText" lastClr="000000"/>
                  </a:solidFill>
                </a:rPr>
                <a:t>広告枠</a:t>
              </a:r>
            </a:p>
          </p:txBody>
        </p:sp>
        <p:sp>
          <p:nvSpPr>
            <p:cNvPr id="49" name="正方形/長方形 48">
              <a:extLst>
                <a:ext uri="{FF2B5EF4-FFF2-40B4-BE49-F238E27FC236}">
                  <a16:creationId xmlns:a16="http://schemas.microsoft.com/office/drawing/2014/main" id="{B3ACD3E8-EF37-49C4-A232-931330DD4C2E}"/>
                </a:ext>
              </a:extLst>
            </p:cNvPr>
            <p:cNvSpPr/>
            <p:nvPr/>
          </p:nvSpPr>
          <p:spPr>
            <a:xfrm>
              <a:off x="7398519" y="3625837"/>
              <a:ext cx="90000" cy="818554"/>
            </a:xfrm>
            <a:prstGeom prst="rect">
              <a:avLst/>
            </a:prstGeom>
            <a:solidFill>
              <a:schemeClr val="bg1"/>
            </a:solidFill>
            <a:ln>
              <a:solidFill>
                <a:schemeClr val="tx1">
                  <a:lumMod val="90000"/>
                  <a:lumOff val="10000"/>
                </a:schemeClr>
              </a:solidFill>
            </a:ln>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ja-JP" altLang="en-US" sz="500" b="1">
                  <a:solidFill>
                    <a:schemeClr val="tx1"/>
                  </a:solidFill>
                </a:rPr>
                <a:t>コンテンツ</a:t>
              </a:r>
              <a:endParaRPr lang="ja-JP" altLang="en-US" sz="500" b="1" dirty="0">
                <a:solidFill>
                  <a:schemeClr val="tx1"/>
                </a:solidFill>
              </a:endParaRPr>
            </a:p>
          </p:txBody>
        </p:sp>
        <p:sp>
          <p:nvSpPr>
            <p:cNvPr id="50" name="正方形/長方形 49">
              <a:extLst>
                <a:ext uri="{FF2B5EF4-FFF2-40B4-BE49-F238E27FC236}">
                  <a16:creationId xmlns:a16="http://schemas.microsoft.com/office/drawing/2014/main" id="{1BF31ED1-1276-44AE-AD79-9F000C103D73}"/>
                </a:ext>
              </a:extLst>
            </p:cNvPr>
            <p:cNvSpPr/>
            <p:nvPr/>
          </p:nvSpPr>
          <p:spPr>
            <a:xfrm>
              <a:off x="7489039" y="3625837"/>
              <a:ext cx="180000" cy="818554"/>
            </a:xfrm>
            <a:prstGeom prst="rect">
              <a:avLst/>
            </a:prstGeom>
            <a:solidFill>
              <a:schemeClr val="accent1"/>
            </a:solidFill>
            <a:ln>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vert="vert270" rtlCol="0" anchor="ctr"/>
            <a:lstStyle/>
            <a:p>
              <a:pPr algn="ctr"/>
              <a:r>
                <a:rPr lang="ja-JP" altLang="en-US" sz="800" b="1" dirty="0">
                  <a:solidFill>
                    <a:sysClr val="windowText" lastClr="000000"/>
                  </a:solidFill>
                </a:rPr>
                <a:t>広告枠</a:t>
              </a:r>
            </a:p>
          </p:txBody>
        </p:sp>
      </p:grpSp>
    </p:spTree>
    <p:extLst>
      <p:ext uri="{BB962C8B-B14F-4D97-AF65-F5344CB8AC3E}">
        <p14:creationId xmlns:p14="http://schemas.microsoft.com/office/powerpoint/2010/main" val="2269967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0" y="1"/>
            <a:ext cx="9144000" cy="177164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Yu Mincho Regular" charset="-128"/>
              <a:ea typeface="Yu Mincho Regular" charset="-128"/>
            </a:endParaRPr>
          </a:p>
        </p:txBody>
      </p:sp>
      <p:sp>
        <p:nvSpPr>
          <p:cNvPr id="2" name="タイトル 1"/>
          <p:cNvSpPr>
            <a:spLocks noGrp="1"/>
          </p:cNvSpPr>
          <p:nvPr>
            <p:ph type="title"/>
          </p:nvPr>
        </p:nvSpPr>
        <p:spPr>
          <a:xfrm>
            <a:off x="260058" y="347386"/>
            <a:ext cx="8633776" cy="1125153"/>
          </a:xfrm>
        </p:spPr>
        <p:txBody>
          <a:bodyPr>
            <a:normAutofit/>
          </a:bodyPr>
          <a:lstStyle/>
          <a:p>
            <a:pPr algn="ctr"/>
            <a:r>
              <a:rPr kumimoji="1" lang="ja-JP" altLang="en-US" sz="3600" dirty="0">
                <a:solidFill>
                  <a:srgbClr val="FFFFFF"/>
                </a:solidFill>
              </a:rPr>
              <a:t>販売開始にあたって</a:t>
            </a:r>
          </a:p>
        </p:txBody>
      </p:sp>
      <p:pic>
        <p:nvPicPr>
          <p:cNvPr id="14" name="図 13"/>
          <p:cNvPicPr>
            <a:picLocks noChangeAspect="1"/>
          </p:cNvPicPr>
          <p:nvPr/>
        </p:nvPicPr>
        <p:blipFill>
          <a:blip r:embed="rId3"/>
          <a:stretch>
            <a:fillRect/>
          </a:stretch>
        </p:blipFill>
        <p:spPr>
          <a:xfrm>
            <a:off x="311089" y="44556"/>
            <a:ext cx="1392772" cy="365159"/>
          </a:xfrm>
          <a:prstGeom prst="rect">
            <a:avLst/>
          </a:prstGeom>
        </p:spPr>
      </p:pic>
      <p:sp>
        <p:nvSpPr>
          <p:cNvPr id="8" name="スライド番号プレースホルダー 10">
            <a:extLst>
              <a:ext uri="{FF2B5EF4-FFF2-40B4-BE49-F238E27FC236}">
                <a16:creationId xmlns:a16="http://schemas.microsoft.com/office/drawing/2014/main" id="{128F5523-679A-4321-9A07-40CCAFA7D26D}"/>
              </a:ext>
            </a:extLst>
          </p:cNvPr>
          <p:cNvSpPr>
            <a:spLocks noGrp="1"/>
          </p:cNvSpPr>
          <p:nvPr>
            <p:ph type="sldNum" sz="quarter" idx="12"/>
          </p:nvPr>
        </p:nvSpPr>
        <p:spPr>
          <a:xfrm>
            <a:off x="6457950" y="6356351"/>
            <a:ext cx="1898650" cy="365125"/>
          </a:xfrm>
        </p:spPr>
        <p:txBody>
          <a:bodyPr/>
          <a:lstStyle/>
          <a:p>
            <a:fld id="{806C013B-363C-A74E-9DE8-5ED61C0AA20F}" type="slidenum">
              <a:rPr kumimoji="1" lang="ja-JP" altLang="en-US" smtClean="0">
                <a:latin typeface="+mn-ea"/>
                <a:ea typeface="+mn-ea"/>
              </a:rPr>
              <a:t>2</a:t>
            </a:fld>
            <a:endParaRPr kumimoji="1" lang="ja-JP" altLang="en-US" dirty="0">
              <a:latin typeface="+mn-ea"/>
              <a:ea typeface="+mn-ea"/>
            </a:endParaRPr>
          </a:p>
        </p:txBody>
      </p:sp>
      <p:sp>
        <p:nvSpPr>
          <p:cNvPr id="9" name="コンテンツ プレースホルダー 2">
            <a:extLst>
              <a:ext uri="{FF2B5EF4-FFF2-40B4-BE49-F238E27FC236}">
                <a16:creationId xmlns:a16="http://schemas.microsoft.com/office/drawing/2014/main" id="{CC1859B7-332A-4145-9AAD-CF0E119EDC54}"/>
              </a:ext>
            </a:extLst>
          </p:cNvPr>
          <p:cNvSpPr>
            <a:spLocks noGrp="1"/>
          </p:cNvSpPr>
          <p:nvPr>
            <p:ph idx="1"/>
          </p:nvPr>
        </p:nvSpPr>
        <p:spPr>
          <a:xfrm>
            <a:off x="98612" y="1992602"/>
            <a:ext cx="6615697" cy="4728873"/>
          </a:xfrm>
        </p:spPr>
        <p:txBody>
          <a:bodyPr>
            <a:noAutofit/>
          </a:bodyPr>
          <a:lstStyle/>
          <a:p>
            <a:r>
              <a:rPr lang="en-US" altLang="ja-JP" sz="1200" dirty="0">
                <a:latin typeface="+mj-ea"/>
                <a:ea typeface="+mj-ea"/>
              </a:rPr>
              <a:t>2020</a:t>
            </a:r>
            <a:r>
              <a:rPr lang="ja-JP" altLang="en-US" sz="1200" dirty="0">
                <a:latin typeface="+mj-ea"/>
                <a:ea typeface="+mj-ea"/>
              </a:rPr>
              <a:t>年</a:t>
            </a:r>
            <a:r>
              <a:rPr lang="en-US" altLang="ja-JP" sz="1200" dirty="0">
                <a:latin typeface="+mj-ea"/>
                <a:ea typeface="+mj-ea"/>
              </a:rPr>
              <a:t>5</a:t>
            </a:r>
            <a:r>
              <a:rPr lang="ja-JP" altLang="en-US" sz="1200" dirty="0">
                <a:latin typeface="+mj-ea"/>
                <a:ea typeface="+mj-ea"/>
              </a:rPr>
              <a:t>月</a:t>
            </a:r>
            <a:r>
              <a:rPr lang="en-US" altLang="ja-JP" sz="1200" dirty="0">
                <a:latin typeface="+mj-ea"/>
                <a:ea typeface="+mj-ea"/>
              </a:rPr>
              <a:t>7</a:t>
            </a:r>
            <a:r>
              <a:rPr lang="ja-JP" altLang="en-US" sz="1200" dirty="0">
                <a:latin typeface="+mj-ea"/>
                <a:ea typeface="+mj-ea"/>
              </a:rPr>
              <a:t>日（木）</a:t>
            </a:r>
            <a:r>
              <a:rPr lang="en-US" altLang="ja-JP" sz="1200" dirty="0">
                <a:latin typeface="+mj-ea"/>
                <a:ea typeface="+mj-ea"/>
              </a:rPr>
              <a:t>10</a:t>
            </a:r>
            <a:r>
              <a:rPr lang="ja-JP" altLang="en-US" sz="1200" dirty="0">
                <a:latin typeface="+mj-ea"/>
                <a:ea typeface="+mj-ea"/>
              </a:rPr>
              <a:t>時</a:t>
            </a:r>
            <a:r>
              <a:rPr lang="en-US" altLang="ja-JP" sz="1200" dirty="0">
                <a:latin typeface="+mj-ea"/>
                <a:ea typeface="+mj-ea"/>
              </a:rPr>
              <a:t>00</a:t>
            </a:r>
            <a:r>
              <a:rPr lang="ja-JP" altLang="en-US" sz="1200" dirty="0">
                <a:latin typeface="+mj-ea"/>
                <a:ea typeface="+mj-ea"/>
              </a:rPr>
              <a:t>分</a:t>
            </a:r>
            <a:r>
              <a:rPr lang="en-US" altLang="ja-JP" sz="1200" dirty="0">
                <a:latin typeface="+mj-ea"/>
                <a:ea typeface="+mj-ea"/>
              </a:rPr>
              <a:t>		</a:t>
            </a:r>
            <a:r>
              <a:rPr lang="ja-JP" altLang="en-US" sz="1200" dirty="0">
                <a:latin typeface="+mj-ea"/>
                <a:ea typeface="+mj-ea"/>
              </a:rPr>
              <a:t>：　エントリー開始</a:t>
            </a:r>
            <a:endParaRPr lang="en-US" altLang="ja-JP" sz="1200" dirty="0">
              <a:latin typeface="+mj-ea"/>
              <a:ea typeface="+mj-ea"/>
            </a:endParaRPr>
          </a:p>
          <a:p>
            <a:pPr lvl="1">
              <a:buFont typeface=".Lucida Grande UI Regular"/>
              <a:buChar char="※"/>
            </a:pPr>
            <a:r>
              <a:rPr lang="ja-JP" altLang="en-US" sz="900" dirty="0">
                <a:solidFill>
                  <a:srgbClr val="000F2D"/>
                </a:solidFill>
                <a:latin typeface="游明朝 Demibold"/>
                <a:ea typeface="游明朝 Demibold"/>
              </a:rPr>
              <a:t>第</a:t>
            </a:r>
            <a:r>
              <a:rPr lang="en-US" altLang="ja-JP" sz="900" dirty="0">
                <a:solidFill>
                  <a:srgbClr val="000F2D"/>
                </a:solidFill>
                <a:latin typeface="游明朝 Demibold"/>
                <a:ea typeface="游明朝 Demibold"/>
              </a:rPr>
              <a:t>2</a:t>
            </a:r>
            <a:r>
              <a:rPr lang="ja-JP" altLang="en-US" sz="900" dirty="0">
                <a:solidFill>
                  <a:srgbClr val="000F2D"/>
                </a:solidFill>
                <a:latin typeface="游明朝 Demibold"/>
                <a:ea typeface="游明朝 Demibold"/>
              </a:rPr>
              <a:t>希望までのエントリーを承ります</a:t>
            </a:r>
            <a:endParaRPr lang="en-US" altLang="ja-JP" sz="900" dirty="0">
              <a:solidFill>
                <a:srgbClr val="000F2D"/>
              </a:solidFill>
              <a:latin typeface="游明朝 Demibold"/>
              <a:ea typeface="游明朝 Demibold"/>
            </a:endParaRPr>
          </a:p>
          <a:p>
            <a:pPr lvl="1">
              <a:buFont typeface=".Lucida Grande UI Regular"/>
              <a:buChar char="※"/>
            </a:pPr>
            <a:r>
              <a:rPr lang="ja-JP" altLang="en-US" sz="900" dirty="0">
                <a:latin typeface="+mj-ea"/>
                <a:ea typeface="+mj-ea"/>
              </a:rPr>
              <a:t>右記エントリーフォーマットに即してご連絡ください</a:t>
            </a:r>
            <a:endParaRPr lang="en-US" altLang="ja-JP" sz="900" dirty="0">
              <a:latin typeface="+mj-ea"/>
              <a:ea typeface="+mj-ea"/>
            </a:endParaRPr>
          </a:p>
          <a:p>
            <a:pPr lvl="1">
              <a:buFont typeface=".Lucida Grande UI Regular"/>
              <a:buChar char="※"/>
            </a:pPr>
            <a:r>
              <a:rPr lang="ja-JP" altLang="en-US" sz="900" dirty="0">
                <a:latin typeface="+mj-ea"/>
                <a:ea typeface="+mj-ea"/>
              </a:rPr>
              <a:t>初回申込のお取引先は掲載素材の事前考査を必須とさせていただきます</a:t>
            </a:r>
            <a:endParaRPr lang="en-US" altLang="ja-JP" sz="900" dirty="0">
              <a:latin typeface="+mj-ea"/>
              <a:ea typeface="+mj-ea"/>
            </a:endParaRPr>
          </a:p>
          <a:p>
            <a:endParaRPr lang="en-US" altLang="ja-JP" sz="1200" dirty="0">
              <a:latin typeface="+mj-ea"/>
              <a:ea typeface="+mj-ea"/>
            </a:endParaRPr>
          </a:p>
          <a:p>
            <a:r>
              <a:rPr lang="en-US" altLang="ja-JP" sz="1200" dirty="0">
                <a:latin typeface="+mj-ea"/>
                <a:ea typeface="+mj-ea"/>
              </a:rPr>
              <a:t>2020</a:t>
            </a:r>
            <a:r>
              <a:rPr lang="ja-JP" altLang="en-US" sz="1200" dirty="0">
                <a:latin typeface="+mj-ea"/>
                <a:ea typeface="+mj-ea"/>
              </a:rPr>
              <a:t>年</a:t>
            </a:r>
            <a:r>
              <a:rPr lang="en-US" altLang="ja-JP" sz="1200" dirty="0">
                <a:latin typeface="+mj-ea"/>
                <a:ea typeface="+mj-ea"/>
              </a:rPr>
              <a:t>5</a:t>
            </a:r>
            <a:r>
              <a:rPr lang="ja-JP" altLang="en-US" sz="1200" dirty="0">
                <a:latin typeface="+mj-ea"/>
                <a:ea typeface="+mj-ea"/>
              </a:rPr>
              <a:t>月</a:t>
            </a:r>
            <a:r>
              <a:rPr lang="en-US" altLang="ja-JP" sz="1200" dirty="0">
                <a:latin typeface="+mj-ea"/>
                <a:ea typeface="+mj-ea"/>
              </a:rPr>
              <a:t>8</a:t>
            </a:r>
            <a:r>
              <a:rPr lang="ja-JP" altLang="en-US" sz="1200" dirty="0">
                <a:latin typeface="+mj-ea"/>
                <a:ea typeface="+mj-ea"/>
              </a:rPr>
              <a:t>日（金）</a:t>
            </a:r>
            <a:r>
              <a:rPr lang="en-US" altLang="ja-JP" sz="1200" dirty="0">
                <a:latin typeface="+mj-ea"/>
                <a:ea typeface="+mj-ea"/>
              </a:rPr>
              <a:t>17</a:t>
            </a:r>
            <a:r>
              <a:rPr lang="ja-JP" altLang="en-US" sz="1200" dirty="0">
                <a:latin typeface="+mj-ea"/>
                <a:ea typeface="+mj-ea"/>
              </a:rPr>
              <a:t>時</a:t>
            </a:r>
            <a:r>
              <a:rPr lang="en-US" altLang="ja-JP" sz="1200" dirty="0">
                <a:latin typeface="+mj-ea"/>
                <a:ea typeface="+mj-ea"/>
              </a:rPr>
              <a:t>00</a:t>
            </a:r>
            <a:r>
              <a:rPr lang="ja-JP" altLang="en-US" sz="1200" dirty="0">
                <a:latin typeface="+mj-ea"/>
                <a:ea typeface="+mj-ea"/>
              </a:rPr>
              <a:t>分　　</a:t>
            </a:r>
            <a:r>
              <a:rPr lang="en-US" altLang="ja-JP" sz="1200" dirty="0">
                <a:latin typeface="+mj-ea"/>
                <a:ea typeface="+mj-ea"/>
              </a:rPr>
              <a:t>	</a:t>
            </a:r>
            <a:r>
              <a:rPr lang="ja-JP" altLang="en-US" sz="1200" dirty="0">
                <a:latin typeface="+mj-ea"/>
                <a:ea typeface="+mj-ea"/>
              </a:rPr>
              <a:t>　</a:t>
            </a:r>
            <a:r>
              <a:rPr lang="en-US" altLang="ja-JP" sz="1200" dirty="0">
                <a:latin typeface="+mj-ea"/>
                <a:ea typeface="+mj-ea"/>
              </a:rPr>
              <a:t>	</a:t>
            </a:r>
            <a:r>
              <a:rPr lang="ja-JP" altLang="en-US" sz="1200" dirty="0">
                <a:latin typeface="+mj-ea"/>
                <a:ea typeface="+mj-ea"/>
              </a:rPr>
              <a:t>：　エントリー終了</a:t>
            </a:r>
            <a:endParaRPr lang="en-US" altLang="ja-JP" sz="900" dirty="0">
              <a:latin typeface="+mj-ea"/>
              <a:ea typeface="+mj-ea"/>
            </a:endParaRPr>
          </a:p>
          <a:p>
            <a:endParaRPr lang="en-US" altLang="ja-JP" sz="1200" dirty="0">
              <a:latin typeface="+mj-ea"/>
              <a:ea typeface="+mj-ea"/>
            </a:endParaRPr>
          </a:p>
          <a:p>
            <a:r>
              <a:rPr lang="en-US" altLang="ja-JP" sz="1200" dirty="0">
                <a:latin typeface="+mj-ea"/>
                <a:ea typeface="+mj-ea"/>
              </a:rPr>
              <a:t>2020</a:t>
            </a:r>
            <a:r>
              <a:rPr lang="ja-JP" altLang="en-US" sz="1200" dirty="0">
                <a:latin typeface="+mj-ea"/>
                <a:ea typeface="+mj-ea"/>
              </a:rPr>
              <a:t>年</a:t>
            </a:r>
            <a:r>
              <a:rPr lang="en-US" altLang="ja-JP" sz="1200" dirty="0">
                <a:latin typeface="+mj-ea"/>
                <a:ea typeface="+mj-ea"/>
              </a:rPr>
              <a:t>5</a:t>
            </a:r>
            <a:r>
              <a:rPr lang="ja-JP" altLang="en-US" sz="1200" dirty="0">
                <a:latin typeface="+mj-ea"/>
                <a:ea typeface="+mj-ea"/>
              </a:rPr>
              <a:t>月</a:t>
            </a:r>
            <a:r>
              <a:rPr lang="en-US" altLang="ja-JP" sz="1200" dirty="0">
                <a:latin typeface="+mj-ea"/>
                <a:ea typeface="+mj-ea"/>
              </a:rPr>
              <a:t>11</a:t>
            </a:r>
            <a:r>
              <a:rPr lang="ja-JP" altLang="en-US" sz="1200" dirty="0">
                <a:latin typeface="+mj-ea"/>
                <a:ea typeface="+mj-ea"/>
              </a:rPr>
              <a:t>日（月）</a:t>
            </a:r>
            <a:r>
              <a:rPr lang="en-US" altLang="ja-JP" sz="1200" dirty="0">
                <a:latin typeface="+mj-ea"/>
                <a:ea typeface="+mj-ea"/>
              </a:rPr>
              <a:t>17</a:t>
            </a:r>
            <a:r>
              <a:rPr lang="ja-JP" altLang="en-US" sz="1200" dirty="0">
                <a:latin typeface="+mj-ea"/>
                <a:ea typeface="+mj-ea"/>
              </a:rPr>
              <a:t>時</a:t>
            </a:r>
            <a:r>
              <a:rPr lang="en-US" altLang="ja-JP" sz="1200" dirty="0">
                <a:latin typeface="+mj-ea"/>
                <a:ea typeface="+mj-ea"/>
              </a:rPr>
              <a:t>00</a:t>
            </a:r>
            <a:r>
              <a:rPr lang="ja-JP" altLang="en-US" sz="1200" dirty="0">
                <a:latin typeface="+mj-ea"/>
                <a:ea typeface="+mj-ea"/>
              </a:rPr>
              <a:t>分以降</a:t>
            </a:r>
            <a:r>
              <a:rPr lang="en-US" altLang="ja-JP" sz="1200" dirty="0">
                <a:latin typeface="+mj-ea"/>
                <a:ea typeface="+mj-ea"/>
              </a:rPr>
              <a:t>		</a:t>
            </a:r>
            <a:r>
              <a:rPr lang="ja-JP" altLang="en-US" sz="1200" dirty="0">
                <a:latin typeface="+mj-ea"/>
                <a:ea typeface="+mj-ea"/>
              </a:rPr>
              <a:t>：　ご成約可否連絡</a:t>
            </a:r>
          </a:p>
          <a:p>
            <a:pPr lvl="1">
              <a:buFont typeface=".Lucida Grande UI Regular"/>
              <a:buChar char="※"/>
            </a:pPr>
            <a:r>
              <a:rPr lang="ja-JP" altLang="en-US" sz="900" dirty="0">
                <a:latin typeface="+mj-ea"/>
                <a:ea typeface="+mj-ea"/>
              </a:rPr>
              <a:t>成約内容は弊社にて選定させていだきます</a:t>
            </a:r>
            <a:endParaRPr lang="en-US" altLang="ja-JP" sz="900" dirty="0">
              <a:latin typeface="+mj-ea"/>
              <a:ea typeface="+mj-ea"/>
            </a:endParaRPr>
          </a:p>
          <a:p>
            <a:pPr lvl="1">
              <a:buFont typeface=".Lucida Grande UI Regular"/>
              <a:buChar char="※"/>
            </a:pPr>
            <a:r>
              <a:rPr lang="ja-JP" altLang="en-US" sz="900" dirty="0">
                <a:solidFill>
                  <a:srgbClr val="000F2D"/>
                </a:solidFill>
                <a:latin typeface="+mj-ea"/>
                <a:ea typeface="+mj-ea"/>
              </a:rPr>
              <a:t>別途お申込みメールを頂戴いたしますが、成約可否連絡をもって契約の成立とし、キャンセル規定に則った違約金を頂戴いたします（</a:t>
            </a:r>
            <a:r>
              <a:rPr lang="en-US" altLang="ja-JP" sz="900" dirty="0">
                <a:solidFill>
                  <a:srgbClr val="000F2D"/>
                </a:solidFill>
                <a:latin typeface="+mj-ea"/>
                <a:ea typeface="+mj-ea"/>
              </a:rPr>
              <a:t>P.34</a:t>
            </a:r>
            <a:r>
              <a:rPr lang="ja-JP" altLang="en-US" sz="900" dirty="0">
                <a:solidFill>
                  <a:srgbClr val="000F2D"/>
                </a:solidFill>
                <a:latin typeface="+mj-ea"/>
                <a:ea typeface="+mj-ea"/>
              </a:rPr>
              <a:t>参照）</a:t>
            </a:r>
            <a:endParaRPr lang="en-US" altLang="ja-JP" sz="900" dirty="0">
              <a:latin typeface="+mj-ea"/>
              <a:ea typeface="+mj-ea"/>
            </a:endParaRPr>
          </a:p>
          <a:p>
            <a:endParaRPr lang="en-US" altLang="ja-JP" sz="1200" dirty="0">
              <a:latin typeface="+mj-ea"/>
              <a:ea typeface="+mj-ea"/>
            </a:endParaRPr>
          </a:p>
          <a:p>
            <a:r>
              <a:rPr lang="en-US" altLang="ja-JP" sz="1200" dirty="0">
                <a:latin typeface="+mj-ea"/>
                <a:ea typeface="+mj-ea"/>
              </a:rPr>
              <a:t>2020</a:t>
            </a:r>
            <a:r>
              <a:rPr lang="ja-JP" altLang="en-US" sz="1200" dirty="0">
                <a:latin typeface="+mj-ea"/>
                <a:ea typeface="+mj-ea"/>
              </a:rPr>
              <a:t>年</a:t>
            </a:r>
            <a:r>
              <a:rPr lang="en-US" altLang="ja-JP" sz="1200" dirty="0">
                <a:latin typeface="+mj-ea"/>
                <a:ea typeface="+mj-ea"/>
              </a:rPr>
              <a:t>5</a:t>
            </a:r>
            <a:r>
              <a:rPr lang="ja-JP" altLang="en-US" sz="1200" dirty="0">
                <a:latin typeface="+mj-ea"/>
                <a:ea typeface="+mj-ea"/>
              </a:rPr>
              <a:t>月</a:t>
            </a:r>
            <a:r>
              <a:rPr lang="en-US" altLang="ja-JP" sz="1200" dirty="0">
                <a:latin typeface="+mj-ea"/>
                <a:ea typeface="+mj-ea"/>
              </a:rPr>
              <a:t>12</a:t>
            </a:r>
            <a:r>
              <a:rPr lang="ja-JP" altLang="en-US" sz="1200" dirty="0">
                <a:latin typeface="+mj-ea"/>
                <a:ea typeface="+mj-ea"/>
              </a:rPr>
              <a:t>日（火）</a:t>
            </a:r>
            <a:r>
              <a:rPr lang="en-US" altLang="ja-JP" sz="1200" dirty="0">
                <a:latin typeface="+mj-ea"/>
                <a:ea typeface="+mj-ea"/>
              </a:rPr>
              <a:t>10</a:t>
            </a:r>
            <a:r>
              <a:rPr lang="ja-JP" altLang="en-US" sz="1200" dirty="0">
                <a:latin typeface="+mj-ea"/>
                <a:ea typeface="+mj-ea"/>
              </a:rPr>
              <a:t>時</a:t>
            </a:r>
            <a:r>
              <a:rPr lang="en-US" altLang="ja-JP" sz="1200" dirty="0">
                <a:latin typeface="+mj-ea"/>
                <a:ea typeface="+mj-ea"/>
              </a:rPr>
              <a:t>00</a:t>
            </a:r>
            <a:r>
              <a:rPr lang="ja-JP" altLang="en-US" sz="1200" dirty="0">
                <a:latin typeface="+mj-ea"/>
                <a:ea typeface="+mj-ea"/>
              </a:rPr>
              <a:t>分　</a:t>
            </a:r>
            <a:r>
              <a:rPr lang="en-US" altLang="ja-JP" sz="1200" dirty="0">
                <a:latin typeface="+mj-ea"/>
                <a:ea typeface="+mj-ea"/>
              </a:rPr>
              <a:t>		</a:t>
            </a:r>
            <a:r>
              <a:rPr lang="ja-JP" altLang="en-US" sz="1200" dirty="0">
                <a:latin typeface="+mj-ea"/>
                <a:ea typeface="+mj-ea"/>
              </a:rPr>
              <a:t>：　通常販売開始</a:t>
            </a:r>
            <a:endParaRPr lang="en-US" altLang="ja-JP" sz="1200" dirty="0">
              <a:latin typeface="+mj-ea"/>
              <a:ea typeface="+mj-ea"/>
            </a:endParaRPr>
          </a:p>
          <a:p>
            <a:pPr marL="0" indent="0">
              <a:buNone/>
            </a:pPr>
            <a:r>
              <a:rPr lang="en-US" altLang="ja-JP" sz="1200" dirty="0">
                <a:latin typeface="+mj-ea"/>
                <a:ea typeface="+mj-ea"/>
              </a:rPr>
              <a:t>			</a:t>
            </a:r>
            <a:r>
              <a:rPr lang="ja-JP" altLang="en-US" sz="1200" dirty="0">
                <a:latin typeface="+mj-ea"/>
                <a:ea typeface="+mj-ea"/>
              </a:rPr>
              <a:t>　　</a:t>
            </a:r>
            <a:r>
              <a:rPr lang="en-US" altLang="ja-JP" sz="1200" dirty="0">
                <a:latin typeface="+mj-ea"/>
                <a:ea typeface="+mj-ea"/>
              </a:rPr>
              <a:t>	</a:t>
            </a:r>
            <a:r>
              <a:rPr lang="ja-JP" altLang="en-US" sz="1200" dirty="0">
                <a:latin typeface="+mj-ea"/>
                <a:ea typeface="+mj-ea"/>
              </a:rPr>
              <a:t>　　</a:t>
            </a:r>
            <a:r>
              <a:rPr lang="en-US" altLang="ja-JP" sz="1200" dirty="0">
                <a:latin typeface="+mj-ea"/>
                <a:ea typeface="+mj-ea"/>
              </a:rPr>
              <a:t>※</a:t>
            </a:r>
            <a:r>
              <a:rPr lang="ja-JP" altLang="en-US" sz="1200" dirty="0">
                <a:latin typeface="+mj-ea"/>
                <a:ea typeface="+mj-ea"/>
              </a:rPr>
              <a:t>空き枠が出た場合／先着順</a:t>
            </a:r>
            <a:endParaRPr lang="en-US" altLang="ja-JP" sz="1200" dirty="0">
              <a:latin typeface="+mj-ea"/>
              <a:ea typeface="+mj-ea"/>
            </a:endParaRPr>
          </a:p>
          <a:p>
            <a:r>
              <a:rPr lang="en-US" altLang="ja-JP" sz="1200" dirty="0">
                <a:latin typeface="+mj-ea"/>
                <a:ea typeface="+mj-ea"/>
              </a:rPr>
              <a:t>2020</a:t>
            </a:r>
            <a:r>
              <a:rPr lang="ja-JP" altLang="en-US" sz="1200" dirty="0">
                <a:latin typeface="+mj-ea"/>
                <a:ea typeface="+mj-ea"/>
              </a:rPr>
              <a:t>年</a:t>
            </a:r>
            <a:r>
              <a:rPr lang="en-US" altLang="ja-JP" sz="1200" dirty="0">
                <a:latin typeface="+mj-ea"/>
                <a:ea typeface="+mj-ea"/>
              </a:rPr>
              <a:t>5</a:t>
            </a:r>
            <a:r>
              <a:rPr lang="ja-JP" altLang="en-US" sz="1200" dirty="0">
                <a:latin typeface="+mj-ea"/>
                <a:ea typeface="+mj-ea"/>
              </a:rPr>
              <a:t>月</a:t>
            </a:r>
            <a:r>
              <a:rPr lang="en-US" altLang="ja-JP" sz="1200" dirty="0">
                <a:latin typeface="+mj-ea"/>
                <a:ea typeface="+mj-ea"/>
              </a:rPr>
              <a:t>12</a:t>
            </a:r>
            <a:r>
              <a:rPr lang="ja-JP" altLang="en-US" sz="1200" dirty="0">
                <a:latin typeface="+mj-ea"/>
                <a:ea typeface="+mj-ea"/>
              </a:rPr>
              <a:t>日（火）</a:t>
            </a:r>
            <a:r>
              <a:rPr lang="en-US" altLang="ja-JP" sz="1200" dirty="0">
                <a:solidFill>
                  <a:srgbClr val="000F2D"/>
                </a:solidFill>
                <a:latin typeface="+mj-ea"/>
                <a:ea typeface="+mj-ea"/>
              </a:rPr>
              <a:t>10</a:t>
            </a:r>
            <a:r>
              <a:rPr lang="ja-JP" altLang="en-US" sz="1200" dirty="0">
                <a:solidFill>
                  <a:srgbClr val="000F2D"/>
                </a:solidFill>
                <a:latin typeface="+mj-ea"/>
                <a:ea typeface="+mj-ea"/>
              </a:rPr>
              <a:t>時</a:t>
            </a:r>
            <a:r>
              <a:rPr lang="en-US" altLang="ja-JP" sz="1200" dirty="0">
                <a:solidFill>
                  <a:srgbClr val="000F2D"/>
                </a:solidFill>
                <a:latin typeface="+mj-ea"/>
                <a:ea typeface="+mj-ea"/>
              </a:rPr>
              <a:t>00</a:t>
            </a:r>
            <a:r>
              <a:rPr lang="ja-JP" altLang="en-US" sz="1200" dirty="0">
                <a:solidFill>
                  <a:srgbClr val="000F2D"/>
                </a:solidFill>
                <a:latin typeface="+mj-ea"/>
                <a:ea typeface="+mj-ea"/>
              </a:rPr>
              <a:t>分</a:t>
            </a:r>
            <a:r>
              <a:rPr lang="en-US" altLang="ja-JP" sz="1200" dirty="0">
                <a:solidFill>
                  <a:srgbClr val="000F2D"/>
                </a:solidFill>
                <a:latin typeface="+mj-ea"/>
                <a:ea typeface="+mj-ea"/>
              </a:rPr>
              <a:t>		</a:t>
            </a:r>
            <a:r>
              <a:rPr lang="ja-JP" altLang="en-US" sz="1200" dirty="0">
                <a:solidFill>
                  <a:srgbClr val="000F2D"/>
                </a:solidFill>
                <a:latin typeface="+mj-ea"/>
                <a:ea typeface="+mj-ea"/>
              </a:rPr>
              <a:t>：　</a:t>
            </a:r>
            <a:r>
              <a:rPr lang="ja-JP" altLang="en-US" sz="1200" dirty="0">
                <a:latin typeface="+mj-ea"/>
                <a:ea typeface="+mj-ea"/>
              </a:rPr>
              <a:t>仮押え受付開始</a:t>
            </a:r>
            <a:endParaRPr lang="en-US" altLang="ja-JP" sz="1200" dirty="0">
              <a:latin typeface="+mj-ea"/>
              <a:ea typeface="+mj-ea"/>
            </a:endParaRPr>
          </a:p>
          <a:p>
            <a:endParaRPr lang="en-US" altLang="ja-JP" sz="1200" dirty="0">
              <a:latin typeface="+mj-ea"/>
              <a:ea typeface="+mj-ea"/>
            </a:endParaRPr>
          </a:p>
          <a:p>
            <a:r>
              <a:rPr lang="en-US" altLang="ja-JP" sz="1200" dirty="0">
                <a:latin typeface="+mj-ea"/>
                <a:ea typeface="+mj-ea"/>
              </a:rPr>
              <a:t>2020</a:t>
            </a:r>
            <a:r>
              <a:rPr lang="ja-JP" altLang="en-US" sz="1200" dirty="0">
                <a:latin typeface="+mj-ea"/>
                <a:ea typeface="+mj-ea"/>
              </a:rPr>
              <a:t>年</a:t>
            </a:r>
            <a:r>
              <a:rPr lang="en-US" altLang="ja-JP" sz="1200" dirty="0">
                <a:latin typeface="+mj-ea"/>
                <a:ea typeface="+mj-ea"/>
              </a:rPr>
              <a:t>5</a:t>
            </a:r>
            <a:r>
              <a:rPr lang="ja-JP" altLang="en-US" sz="1200" dirty="0">
                <a:latin typeface="+mj-ea"/>
                <a:ea typeface="+mj-ea"/>
              </a:rPr>
              <a:t>月</a:t>
            </a:r>
            <a:r>
              <a:rPr lang="en-US" altLang="ja-JP" sz="1200" dirty="0">
                <a:latin typeface="+mj-ea"/>
                <a:ea typeface="+mj-ea"/>
              </a:rPr>
              <a:t>22</a:t>
            </a:r>
            <a:r>
              <a:rPr lang="ja-JP" altLang="en-US" sz="1200" dirty="0">
                <a:latin typeface="+mj-ea"/>
                <a:ea typeface="+mj-ea"/>
              </a:rPr>
              <a:t>日（金）</a:t>
            </a:r>
            <a:r>
              <a:rPr lang="en-US" altLang="ja-JP" sz="1200" dirty="0">
                <a:latin typeface="+mj-ea"/>
                <a:ea typeface="+mj-ea"/>
              </a:rPr>
              <a:t>17</a:t>
            </a:r>
            <a:r>
              <a:rPr lang="ja-JP" altLang="en-US" sz="1200" dirty="0">
                <a:latin typeface="+mj-ea"/>
                <a:ea typeface="+mj-ea"/>
              </a:rPr>
              <a:t>時</a:t>
            </a:r>
            <a:r>
              <a:rPr lang="en-US" altLang="ja-JP" sz="1200" dirty="0">
                <a:latin typeface="+mj-ea"/>
                <a:ea typeface="+mj-ea"/>
              </a:rPr>
              <a:t>00</a:t>
            </a:r>
            <a:r>
              <a:rPr lang="ja-JP" altLang="en-US" sz="1200" dirty="0">
                <a:latin typeface="+mj-ea"/>
                <a:ea typeface="+mj-ea"/>
              </a:rPr>
              <a:t>分</a:t>
            </a:r>
            <a:r>
              <a:rPr lang="en-US" altLang="ja-JP" sz="1200" dirty="0">
                <a:latin typeface="+mj-ea"/>
                <a:ea typeface="+mj-ea"/>
              </a:rPr>
              <a:t>		</a:t>
            </a:r>
            <a:r>
              <a:rPr lang="ja-JP" altLang="en-US" sz="1200" dirty="0">
                <a:latin typeface="+mj-ea"/>
                <a:ea typeface="+mj-ea"/>
              </a:rPr>
              <a:t>：　成約枠の申込メール送付期日</a:t>
            </a:r>
            <a:endParaRPr lang="en-US" altLang="ja-JP" sz="1200" dirty="0">
              <a:latin typeface="+mj-ea"/>
              <a:ea typeface="+mj-ea"/>
            </a:endParaRPr>
          </a:p>
        </p:txBody>
      </p:sp>
      <p:sp>
        <p:nvSpPr>
          <p:cNvPr id="7" name="Rectangle 4">
            <a:extLst>
              <a:ext uri="{FF2B5EF4-FFF2-40B4-BE49-F238E27FC236}">
                <a16:creationId xmlns:a16="http://schemas.microsoft.com/office/drawing/2014/main" id="{3664882C-890F-4140-82FE-1733879F6B7D}"/>
              </a:ext>
            </a:extLst>
          </p:cNvPr>
          <p:cNvSpPr>
            <a:spLocks noChangeArrowheads="1"/>
          </p:cNvSpPr>
          <p:nvPr/>
        </p:nvSpPr>
        <p:spPr bwMode="auto">
          <a:xfrm>
            <a:off x="6816628" y="2010188"/>
            <a:ext cx="2077206" cy="4605766"/>
          </a:xfrm>
          <a:prstGeom prst="rect">
            <a:avLst/>
          </a:prstGeom>
          <a:noFill/>
          <a:ln>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oAutofit/>
          </a:bodyPr>
          <a:lstStyle/>
          <a:p>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エントリーフォーマット</a:t>
            </a:r>
            <a:r>
              <a:rPr lang="en-US" altLang="ja-JP" sz="700" dirty="0">
                <a:latin typeface="Yu Mincho" charset="-128"/>
                <a:ea typeface="Yu Mincho" charset="-128"/>
                <a:cs typeface="Yu Mincho" charset="-128"/>
              </a:rPr>
              <a:t>】</a:t>
            </a:r>
          </a:p>
          <a:p>
            <a:endParaRPr lang="en-US" altLang="ja-JP" sz="700" dirty="0">
              <a:latin typeface="Yu Mincho" charset="-128"/>
              <a:ea typeface="Yu Mincho" charset="-128"/>
              <a:cs typeface="Yu Mincho" charset="-128"/>
            </a:endParaRPr>
          </a:p>
          <a:p>
            <a:r>
              <a:rPr lang="en-US" altLang="ja-JP" sz="700" dirty="0">
                <a:latin typeface="Yu Mincho" charset="-128"/>
                <a:ea typeface="Yu Mincho" charset="-128"/>
                <a:cs typeface="Yu Mincho" charset="-128"/>
              </a:rPr>
              <a:t>TO</a:t>
            </a:r>
            <a:r>
              <a:rPr lang="ja-JP" altLang="en-US" sz="700" dirty="0">
                <a:latin typeface="Yu Mincho" charset="-128"/>
                <a:ea typeface="Yu Mincho" charset="-128"/>
                <a:cs typeface="Yu Mincho" charset="-128"/>
              </a:rPr>
              <a:t>：</a:t>
            </a:r>
            <a:r>
              <a:rPr lang="en-US" altLang="ja-JP" sz="700" dirty="0">
                <a:latin typeface="Yu Mincho" charset="-128"/>
                <a:ea typeface="Yu Mincho" charset="-128"/>
                <a:cs typeface="Yu Mincho" charset="-128"/>
              </a:rPr>
              <a:t> </a:t>
            </a:r>
            <a:r>
              <a:rPr lang="ja-JP" altLang="en-US" sz="700" dirty="0">
                <a:latin typeface="Yu Mincho" charset="-128"/>
                <a:ea typeface="Yu Mincho" charset="-128"/>
                <a:cs typeface="Yu Mincho" charset="-128"/>
              </a:rPr>
              <a:t>当社営業担当者</a:t>
            </a:r>
            <a:br>
              <a:rPr lang="en-US" altLang="ja-JP" sz="700" dirty="0">
                <a:latin typeface="Yu Mincho" charset="-128"/>
                <a:ea typeface="Yu Mincho" charset="-128"/>
                <a:cs typeface="Yu Mincho" charset="-128"/>
              </a:rPr>
            </a:br>
            <a:r>
              <a:rPr lang="en-US" altLang="ja-JP" sz="700" dirty="0">
                <a:latin typeface="Yu Mincho" charset="-128"/>
                <a:ea typeface="Yu Mincho" charset="-128"/>
                <a:cs typeface="Yu Mincho" charset="-128"/>
              </a:rPr>
              <a:t>CC</a:t>
            </a:r>
            <a:r>
              <a:rPr lang="ja-JP" altLang="en-US" sz="700" dirty="0">
                <a:latin typeface="Yu Mincho" charset="-128"/>
                <a:ea typeface="Yu Mincho" charset="-128"/>
                <a:cs typeface="Yu Mincho" charset="-128"/>
              </a:rPr>
              <a:t>：  </a:t>
            </a:r>
            <a:r>
              <a:rPr lang="en-US" altLang="ja-JP" sz="700" dirty="0">
                <a:latin typeface="Yu Mincho" charset="-128"/>
                <a:ea typeface="Yu Mincho" charset="-128"/>
                <a:cs typeface="Yu Mincho" charset="-128"/>
              </a:rPr>
              <a:t>entry@tokyo-prime.jp</a:t>
            </a:r>
            <a:endParaRPr lang="en-US" altLang="ja-JP" sz="700" b="1" dirty="0">
              <a:latin typeface="Yu Mincho" charset="-128"/>
              <a:ea typeface="Yu Mincho" charset="-128"/>
              <a:cs typeface="Yu Mincho" charset="-128"/>
            </a:endParaRPr>
          </a:p>
          <a:p>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件名：</a:t>
            </a:r>
            <a:endParaRPr lang="en-US" altLang="ja-JP" sz="700" dirty="0">
              <a:latin typeface="Yu Mincho" charset="-128"/>
              <a:ea typeface="Yu Mincho" charset="-128"/>
              <a:cs typeface="Yu Mincho" charset="-128"/>
            </a:endParaRPr>
          </a:p>
          <a:p>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エントリー</a:t>
            </a:r>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広告主</a:t>
            </a:r>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告知内容</a:t>
            </a:r>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a:t>
            </a:r>
            <a:r>
              <a:rPr lang="en-US" altLang="ja-JP" sz="700" dirty="0">
                <a:latin typeface="Yu Mincho" charset="-128"/>
                <a:ea typeface="Yu Mincho" charset="-128"/>
                <a:cs typeface="Yu Mincho" charset="-128"/>
              </a:rPr>
              <a:t>Tokyo Prime</a:t>
            </a:r>
            <a:r>
              <a:rPr lang="ja-JP" altLang="en-US" sz="700" dirty="0">
                <a:latin typeface="Yu Mincho" charset="-128"/>
                <a:ea typeface="Yu Mincho" charset="-128"/>
                <a:cs typeface="Yu Mincho" charset="-128"/>
              </a:rPr>
              <a:t>：月</a:t>
            </a:r>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日</a:t>
            </a:r>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月</a:t>
            </a:r>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日</a:t>
            </a:r>
            <a:endParaRPr lang="en-US" altLang="ja-JP" sz="700" dirty="0">
              <a:latin typeface="Yu Mincho" charset="-128"/>
              <a:ea typeface="Yu Mincho" charset="-128"/>
              <a:cs typeface="Yu Mincho" charset="-128"/>
            </a:endParaRPr>
          </a:p>
          <a:p>
            <a:endParaRPr lang="en-US" altLang="ja-JP" sz="700" dirty="0">
              <a:latin typeface="Yu Mincho" charset="-128"/>
              <a:ea typeface="Yu Mincho" charset="-128"/>
              <a:cs typeface="Yu Mincho" charset="-128"/>
            </a:endParaRPr>
          </a:p>
          <a:p>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お申込案件（第</a:t>
            </a:r>
            <a:r>
              <a:rPr lang="en-US" altLang="ja-JP" sz="700" dirty="0">
                <a:latin typeface="Yu Mincho" charset="-128"/>
                <a:ea typeface="Yu Mincho" charset="-128"/>
                <a:cs typeface="Yu Mincho" charset="-128"/>
              </a:rPr>
              <a:t>1</a:t>
            </a:r>
            <a:r>
              <a:rPr lang="ja-JP" altLang="en-US" sz="700" dirty="0">
                <a:latin typeface="Yu Mincho" charset="-128"/>
                <a:ea typeface="Yu Mincho" charset="-128"/>
                <a:cs typeface="Yu Mincho" charset="-128"/>
              </a:rPr>
              <a:t>希望）</a:t>
            </a:r>
            <a:r>
              <a:rPr lang="en-US" altLang="ja-JP" sz="700" dirty="0">
                <a:latin typeface="Yu Mincho" charset="-128"/>
                <a:ea typeface="Yu Mincho" charset="-128"/>
                <a:cs typeface="Yu Mincho" charset="-128"/>
              </a:rPr>
              <a:t>】</a:t>
            </a:r>
          </a:p>
          <a:p>
            <a:r>
              <a:rPr lang="en-US" altLang="ja-JP" sz="700" dirty="0">
                <a:latin typeface="Yu Mincho" charset="-128"/>
                <a:ea typeface="Yu Mincho" charset="-128"/>
                <a:cs typeface="Yu Mincho" charset="-128"/>
              </a:rPr>
              <a:t>------------------------------------------------</a:t>
            </a:r>
          </a:p>
          <a:p>
            <a:r>
              <a:rPr lang="ja-JP" altLang="en-US" sz="700" dirty="0">
                <a:latin typeface="Yu Mincho" charset="-128"/>
                <a:ea typeface="Yu Mincho" charset="-128"/>
                <a:cs typeface="Yu Mincho" charset="-128"/>
              </a:rPr>
              <a:t>・代理店名：</a:t>
            </a:r>
          </a:p>
          <a:p>
            <a:r>
              <a:rPr lang="ja-JP" altLang="en-US" sz="700" dirty="0">
                <a:latin typeface="Yu Mincho" charset="-128"/>
                <a:ea typeface="Yu Mincho" charset="-128"/>
                <a:cs typeface="Yu Mincho" charset="-128"/>
              </a:rPr>
              <a:t>・広告主名：</a:t>
            </a:r>
          </a:p>
          <a:p>
            <a:r>
              <a:rPr lang="ja-JP" altLang="en-US" sz="700" dirty="0">
                <a:latin typeface="Yu Mincho" charset="-128"/>
                <a:ea typeface="Yu Mincho" charset="-128"/>
                <a:cs typeface="Yu Mincho" charset="-128"/>
              </a:rPr>
              <a:t>・告知</a:t>
            </a:r>
            <a:r>
              <a:rPr lang="en-US" altLang="ja-JP" sz="700" dirty="0">
                <a:latin typeface="Yu Mincho" charset="-128"/>
                <a:ea typeface="Yu Mincho" charset="-128"/>
                <a:cs typeface="Yu Mincho" charset="-128"/>
              </a:rPr>
              <a:t>URL(</a:t>
            </a:r>
            <a:r>
              <a:rPr lang="ja-JP" altLang="en-US" sz="700" dirty="0">
                <a:latin typeface="Yu Mincho" charset="-128"/>
                <a:ea typeface="Yu Mincho" charset="-128"/>
                <a:cs typeface="Yu Mincho" charset="-128"/>
              </a:rPr>
              <a:t>出稿予定</a:t>
            </a:r>
            <a:r>
              <a:rPr lang="en-US" altLang="ja-JP" sz="700" dirty="0">
                <a:latin typeface="Yu Mincho" charset="-128"/>
                <a:ea typeface="Yu Mincho" charset="-128"/>
                <a:cs typeface="Yu Mincho" charset="-128"/>
              </a:rPr>
              <a:t>URL</a:t>
            </a:r>
            <a:r>
              <a:rPr lang="ja-JP" altLang="en-US" sz="700" dirty="0">
                <a:latin typeface="Yu Mincho" charset="-128"/>
                <a:ea typeface="Yu Mincho" charset="-128"/>
                <a:cs typeface="Yu Mincho" charset="-128"/>
              </a:rPr>
              <a:t>全て</a:t>
            </a:r>
            <a:r>
              <a:rPr lang="en-US" altLang="ja-JP" sz="700" dirty="0">
                <a:latin typeface="Yu Mincho" charset="-128"/>
                <a:ea typeface="Yu Mincho" charset="-128"/>
                <a:cs typeface="Yu Mincho" charset="-128"/>
              </a:rPr>
              <a:t>) </a:t>
            </a:r>
            <a:r>
              <a:rPr lang="ja-JP" altLang="en-US" sz="700" dirty="0">
                <a:latin typeface="Yu Mincho" charset="-128"/>
                <a:ea typeface="Yu Mincho" charset="-128"/>
                <a:cs typeface="Yu Mincho" charset="-128"/>
              </a:rPr>
              <a:t>：</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・告知内容：</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・掲載期間：</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・メニュー名：</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・保証形態：</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・課金形態：</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・表示単価：</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・申込金額（グロス・税別）：</a:t>
            </a:r>
          </a:p>
          <a:p>
            <a:r>
              <a:rPr lang="ja-JP" altLang="en-US" sz="700" dirty="0">
                <a:latin typeface="Yu Mincho" charset="-128"/>
                <a:ea typeface="Yu Mincho" charset="-128"/>
                <a:cs typeface="Yu Mincho" charset="-128"/>
              </a:rPr>
              <a:t>・申込金額（ネット・税別）：</a:t>
            </a:r>
            <a:endParaRPr lang="en-US" altLang="ja-JP" sz="700" dirty="0">
              <a:latin typeface="Yu Mincho" charset="-128"/>
              <a:ea typeface="Yu Mincho" charset="-128"/>
              <a:cs typeface="Yu Mincho" charset="-128"/>
            </a:endParaRPr>
          </a:p>
          <a:p>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備考：</a:t>
            </a:r>
            <a:endParaRPr lang="en-US" altLang="ja-JP" sz="700" dirty="0">
              <a:latin typeface="Yu Mincho" charset="-128"/>
              <a:ea typeface="Yu Mincho" charset="-128"/>
              <a:cs typeface="Yu Mincho" charset="-128"/>
            </a:endParaRPr>
          </a:p>
          <a:p>
            <a:r>
              <a:rPr lang="en-US" altLang="ja-JP" sz="700" dirty="0">
                <a:latin typeface="Yu Mincho" charset="-128"/>
                <a:ea typeface="Yu Mincho" charset="-128"/>
                <a:cs typeface="Yu Mincho" charset="-128"/>
              </a:rPr>
              <a:t>-------------------------------------------------</a:t>
            </a:r>
          </a:p>
          <a:p>
            <a:endParaRPr lang="en-US" altLang="ja-JP" sz="700" dirty="0">
              <a:latin typeface="Yu Mincho" charset="-128"/>
              <a:ea typeface="Yu Mincho" charset="-128"/>
              <a:cs typeface="Yu Mincho" charset="-128"/>
            </a:endParaRPr>
          </a:p>
          <a:p>
            <a:pPr lvl="0"/>
            <a:r>
              <a:rPr lang="en-US" altLang="ja-JP" sz="700" dirty="0">
                <a:solidFill>
                  <a:srgbClr val="000F2D"/>
                </a:solidFill>
                <a:latin typeface="Yu Mincho" charset="-128"/>
                <a:ea typeface="Yu Mincho" charset="-128"/>
                <a:cs typeface="Yu Mincho" charset="-128"/>
              </a:rPr>
              <a:t>【</a:t>
            </a:r>
            <a:r>
              <a:rPr lang="ja-JP" altLang="en-US" sz="700" dirty="0">
                <a:solidFill>
                  <a:srgbClr val="000F2D"/>
                </a:solidFill>
                <a:latin typeface="Yu Mincho" charset="-128"/>
                <a:ea typeface="Yu Mincho" charset="-128"/>
                <a:cs typeface="Yu Mincho" charset="-128"/>
              </a:rPr>
              <a:t>お申込案件（第</a:t>
            </a:r>
            <a:r>
              <a:rPr lang="en-US" altLang="ja-JP" sz="700" dirty="0">
                <a:solidFill>
                  <a:srgbClr val="000F2D"/>
                </a:solidFill>
                <a:latin typeface="Yu Mincho" charset="-128"/>
                <a:ea typeface="Yu Mincho" charset="-128"/>
                <a:cs typeface="Yu Mincho" charset="-128"/>
              </a:rPr>
              <a:t>2</a:t>
            </a:r>
            <a:r>
              <a:rPr lang="ja-JP" altLang="en-US" sz="700" dirty="0">
                <a:solidFill>
                  <a:srgbClr val="000F2D"/>
                </a:solidFill>
                <a:latin typeface="Yu Mincho" charset="-128"/>
                <a:ea typeface="Yu Mincho" charset="-128"/>
                <a:cs typeface="Yu Mincho" charset="-128"/>
              </a:rPr>
              <a:t>希望）</a:t>
            </a:r>
            <a:r>
              <a:rPr lang="en-US" altLang="ja-JP" sz="700" dirty="0">
                <a:solidFill>
                  <a:srgbClr val="000F2D"/>
                </a:solidFill>
                <a:latin typeface="Yu Mincho" charset="-128"/>
                <a:ea typeface="Yu Mincho" charset="-128"/>
                <a:cs typeface="Yu Mincho" charset="-128"/>
              </a:rPr>
              <a:t>】</a:t>
            </a:r>
          </a:p>
          <a:p>
            <a:pPr lvl="0"/>
            <a:r>
              <a:rPr lang="en-US" altLang="ja-JP" sz="700" dirty="0">
                <a:solidFill>
                  <a:srgbClr val="000F2D"/>
                </a:solidFill>
                <a:latin typeface="Yu Mincho" charset="-128"/>
                <a:ea typeface="Yu Mincho" charset="-128"/>
                <a:cs typeface="Yu Mincho" charset="-128"/>
              </a:rPr>
              <a:t>------------------------------------------------</a:t>
            </a:r>
          </a:p>
          <a:p>
            <a:pPr lvl="0"/>
            <a:r>
              <a:rPr lang="ja-JP" altLang="en-US" sz="700" dirty="0">
                <a:solidFill>
                  <a:srgbClr val="000F2D"/>
                </a:solidFill>
                <a:latin typeface="Yu Mincho" charset="-128"/>
                <a:ea typeface="Yu Mincho" charset="-128"/>
                <a:cs typeface="Yu Mincho" charset="-128"/>
              </a:rPr>
              <a:t>・代理店名：</a:t>
            </a:r>
          </a:p>
          <a:p>
            <a:pPr lvl="0"/>
            <a:r>
              <a:rPr lang="ja-JP" altLang="en-US" sz="700" dirty="0">
                <a:solidFill>
                  <a:srgbClr val="000F2D"/>
                </a:solidFill>
                <a:latin typeface="Yu Mincho" charset="-128"/>
                <a:ea typeface="Yu Mincho" charset="-128"/>
                <a:cs typeface="Yu Mincho" charset="-128"/>
              </a:rPr>
              <a:t>・広告主名：</a:t>
            </a:r>
          </a:p>
          <a:p>
            <a:pPr lvl="0"/>
            <a:r>
              <a:rPr lang="ja-JP" altLang="en-US" sz="700" dirty="0">
                <a:solidFill>
                  <a:srgbClr val="000F2D"/>
                </a:solidFill>
                <a:latin typeface="Yu Mincho" charset="-128"/>
                <a:ea typeface="Yu Mincho" charset="-128"/>
                <a:cs typeface="Yu Mincho" charset="-128"/>
              </a:rPr>
              <a:t>・告知</a:t>
            </a:r>
            <a:r>
              <a:rPr lang="en-US" altLang="ja-JP" sz="700" dirty="0">
                <a:solidFill>
                  <a:srgbClr val="000F2D"/>
                </a:solidFill>
                <a:latin typeface="Yu Mincho" charset="-128"/>
                <a:ea typeface="Yu Mincho" charset="-128"/>
                <a:cs typeface="Yu Mincho" charset="-128"/>
              </a:rPr>
              <a:t>URL(</a:t>
            </a:r>
            <a:r>
              <a:rPr lang="ja-JP" altLang="en-US" sz="700" dirty="0">
                <a:solidFill>
                  <a:srgbClr val="000F2D"/>
                </a:solidFill>
                <a:latin typeface="Yu Mincho" charset="-128"/>
                <a:ea typeface="Yu Mincho" charset="-128"/>
                <a:cs typeface="Yu Mincho" charset="-128"/>
              </a:rPr>
              <a:t>出稿予定</a:t>
            </a:r>
            <a:r>
              <a:rPr lang="en-US" altLang="ja-JP" sz="700" dirty="0">
                <a:solidFill>
                  <a:srgbClr val="000F2D"/>
                </a:solidFill>
                <a:latin typeface="Yu Mincho" charset="-128"/>
                <a:ea typeface="Yu Mincho" charset="-128"/>
                <a:cs typeface="Yu Mincho" charset="-128"/>
              </a:rPr>
              <a:t>URL</a:t>
            </a:r>
            <a:r>
              <a:rPr lang="ja-JP" altLang="en-US" sz="700" dirty="0">
                <a:solidFill>
                  <a:srgbClr val="000F2D"/>
                </a:solidFill>
                <a:latin typeface="Yu Mincho" charset="-128"/>
                <a:ea typeface="Yu Mincho" charset="-128"/>
                <a:cs typeface="Yu Mincho" charset="-128"/>
              </a:rPr>
              <a:t>全て</a:t>
            </a:r>
            <a:r>
              <a:rPr lang="en-US" altLang="ja-JP" sz="700" dirty="0">
                <a:solidFill>
                  <a:srgbClr val="000F2D"/>
                </a:solidFill>
                <a:latin typeface="Yu Mincho" charset="-128"/>
                <a:ea typeface="Yu Mincho" charset="-128"/>
                <a:cs typeface="Yu Mincho" charset="-128"/>
              </a:rPr>
              <a:t>) </a:t>
            </a:r>
            <a:r>
              <a:rPr lang="ja-JP" altLang="en-US" sz="700" dirty="0">
                <a:solidFill>
                  <a:srgbClr val="000F2D"/>
                </a:solidFill>
                <a:latin typeface="Yu Mincho" charset="-128"/>
                <a:ea typeface="Yu Mincho" charset="-128"/>
                <a:cs typeface="Yu Mincho" charset="-128"/>
              </a:rPr>
              <a:t>：</a:t>
            </a:r>
            <a:endParaRPr lang="en-US" altLang="ja-JP" sz="700" dirty="0">
              <a:solidFill>
                <a:srgbClr val="000F2D"/>
              </a:solidFill>
              <a:latin typeface="Yu Mincho" charset="-128"/>
              <a:ea typeface="Yu Mincho" charset="-128"/>
              <a:cs typeface="Yu Mincho" charset="-128"/>
            </a:endParaRPr>
          </a:p>
          <a:p>
            <a:pPr lvl="0"/>
            <a:r>
              <a:rPr lang="ja-JP" altLang="en-US" sz="700" dirty="0">
                <a:solidFill>
                  <a:srgbClr val="000F2D"/>
                </a:solidFill>
                <a:latin typeface="Yu Mincho" charset="-128"/>
                <a:ea typeface="Yu Mincho" charset="-128"/>
                <a:cs typeface="Yu Mincho" charset="-128"/>
              </a:rPr>
              <a:t>・告知内容：</a:t>
            </a:r>
            <a:endParaRPr lang="en-US" altLang="ja-JP" sz="700" dirty="0">
              <a:solidFill>
                <a:srgbClr val="000F2D"/>
              </a:solidFill>
              <a:latin typeface="Yu Mincho" charset="-128"/>
              <a:ea typeface="Yu Mincho" charset="-128"/>
              <a:cs typeface="Yu Mincho" charset="-128"/>
            </a:endParaRPr>
          </a:p>
          <a:p>
            <a:pPr lvl="0"/>
            <a:r>
              <a:rPr lang="ja-JP" altLang="en-US" sz="700" dirty="0">
                <a:solidFill>
                  <a:srgbClr val="000F2D"/>
                </a:solidFill>
                <a:latin typeface="Yu Mincho" charset="-128"/>
                <a:ea typeface="Yu Mincho" charset="-128"/>
                <a:cs typeface="Yu Mincho" charset="-128"/>
              </a:rPr>
              <a:t>・掲載期間：</a:t>
            </a:r>
            <a:endParaRPr lang="en-US" altLang="ja-JP" sz="700" dirty="0">
              <a:solidFill>
                <a:srgbClr val="000F2D"/>
              </a:solidFill>
              <a:latin typeface="Yu Mincho" charset="-128"/>
              <a:ea typeface="Yu Mincho" charset="-128"/>
              <a:cs typeface="Yu Mincho" charset="-128"/>
            </a:endParaRPr>
          </a:p>
          <a:p>
            <a:pPr lvl="0"/>
            <a:r>
              <a:rPr lang="ja-JP" altLang="en-US" sz="700" dirty="0">
                <a:solidFill>
                  <a:srgbClr val="000F2D"/>
                </a:solidFill>
                <a:latin typeface="Yu Mincho" charset="-128"/>
                <a:ea typeface="Yu Mincho" charset="-128"/>
                <a:cs typeface="Yu Mincho" charset="-128"/>
              </a:rPr>
              <a:t>・メニュー名：</a:t>
            </a:r>
            <a:endParaRPr lang="en-US" altLang="ja-JP" sz="700" dirty="0">
              <a:solidFill>
                <a:srgbClr val="000F2D"/>
              </a:solidFill>
              <a:latin typeface="Yu Mincho" charset="-128"/>
              <a:ea typeface="Yu Mincho" charset="-128"/>
              <a:cs typeface="Yu Mincho" charset="-128"/>
            </a:endParaRPr>
          </a:p>
          <a:p>
            <a:r>
              <a:rPr lang="ja-JP" altLang="en-US" sz="700" dirty="0">
                <a:latin typeface="Yu Mincho" charset="-128"/>
                <a:ea typeface="Yu Mincho" charset="-128"/>
                <a:cs typeface="Yu Mincho" charset="-128"/>
              </a:rPr>
              <a:t>・保証形態：</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・課金形態：</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・表示単価：</a:t>
            </a:r>
            <a:endParaRPr lang="en-US" altLang="ja-JP" sz="700" dirty="0">
              <a:solidFill>
                <a:srgbClr val="000F2D"/>
              </a:solidFill>
              <a:latin typeface="Yu Mincho" charset="-128"/>
              <a:ea typeface="Yu Mincho" charset="-128"/>
              <a:cs typeface="Yu Mincho" charset="-128"/>
            </a:endParaRPr>
          </a:p>
          <a:p>
            <a:pPr lvl="0"/>
            <a:r>
              <a:rPr lang="ja-JP" altLang="en-US" sz="700" dirty="0">
                <a:solidFill>
                  <a:srgbClr val="000F2D"/>
                </a:solidFill>
                <a:latin typeface="Yu Mincho" charset="-128"/>
                <a:ea typeface="Yu Mincho" charset="-128"/>
                <a:cs typeface="Yu Mincho" charset="-128"/>
              </a:rPr>
              <a:t>・申込金額（グロス・税別）：</a:t>
            </a:r>
          </a:p>
          <a:p>
            <a:pPr lvl="0"/>
            <a:r>
              <a:rPr lang="ja-JP" altLang="en-US" sz="700" dirty="0">
                <a:solidFill>
                  <a:srgbClr val="000F2D"/>
                </a:solidFill>
                <a:latin typeface="Yu Mincho" charset="-128"/>
                <a:ea typeface="Yu Mincho" charset="-128"/>
                <a:cs typeface="Yu Mincho" charset="-128"/>
              </a:rPr>
              <a:t>・申込金額（ネット・税別）：</a:t>
            </a:r>
            <a:endParaRPr lang="en-US" altLang="ja-JP" sz="700" dirty="0">
              <a:solidFill>
                <a:srgbClr val="000F2D"/>
              </a:solidFill>
              <a:latin typeface="Yu Mincho" charset="-128"/>
              <a:ea typeface="Yu Mincho" charset="-128"/>
              <a:cs typeface="Yu Mincho" charset="-128"/>
            </a:endParaRPr>
          </a:p>
          <a:p>
            <a:pPr lvl="0"/>
            <a:endParaRPr lang="en-US" altLang="ja-JP" sz="700" dirty="0">
              <a:solidFill>
                <a:srgbClr val="000F2D"/>
              </a:solidFill>
              <a:latin typeface="Yu Mincho" charset="-128"/>
              <a:ea typeface="Yu Mincho" charset="-128"/>
              <a:cs typeface="Yu Mincho" charset="-128"/>
            </a:endParaRPr>
          </a:p>
          <a:p>
            <a:pPr lvl="0"/>
            <a:r>
              <a:rPr lang="ja-JP" altLang="en-US" sz="700" dirty="0">
                <a:solidFill>
                  <a:srgbClr val="000F2D"/>
                </a:solidFill>
                <a:latin typeface="Yu Mincho" charset="-128"/>
                <a:ea typeface="Yu Mincho" charset="-128"/>
                <a:cs typeface="Yu Mincho" charset="-128"/>
              </a:rPr>
              <a:t>備考：</a:t>
            </a:r>
            <a:endParaRPr lang="en-US" altLang="ja-JP" sz="700" dirty="0">
              <a:solidFill>
                <a:srgbClr val="000F2D"/>
              </a:solidFill>
              <a:latin typeface="Yu Mincho" charset="-128"/>
              <a:ea typeface="Yu Mincho" charset="-128"/>
              <a:cs typeface="Yu Mincho" charset="-128"/>
            </a:endParaRPr>
          </a:p>
          <a:p>
            <a:pPr lvl="0"/>
            <a:r>
              <a:rPr lang="en-US" altLang="ja-JP" sz="700" dirty="0">
                <a:solidFill>
                  <a:srgbClr val="000F2D"/>
                </a:solidFill>
                <a:latin typeface="Yu Mincho" charset="-128"/>
                <a:ea typeface="Yu Mincho" charset="-128"/>
                <a:cs typeface="Yu Mincho" charset="-128"/>
              </a:rPr>
              <a:t>-------------------------------------------------</a:t>
            </a:r>
          </a:p>
          <a:p>
            <a:endParaRPr lang="en-US" altLang="ja-JP" sz="700" dirty="0">
              <a:latin typeface="Yu Mincho" charset="-128"/>
              <a:ea typeface="Yu Mincho" charset="-128"/>
              <a:cs typeface="Yu Mincho" charset="-128"/>
            </a:endParaRPr>
          </a:p>
        </p:txBody>
      </p:sp>
    </p:spTree>
    <p:extLst>
      <p:ext uri="{BB962C8B-B14F-4D97-AF65-F5344CB8AC3E}">
        <p14:creationId xmlns:p14="http://schemas.microsoft.com/office/powerpoint/2010/main" val="2233346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0" y="-69415"/>
            <a:ext cx="9144000" cy="13571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7" name="表 16"/>
          <p:cNvGraphicFramePr>
            <a:graphicFrameLocks noGrp="1"/>
          </p:cNvGraphicFramePr>
          <p:nvPr>
            <p:extLst>
              <p:ext uri="{D42A27DB-BD31-4B8C-83A1-F6EECF244321}">
                <p14:modId xmlns:p14="http://schemas.microsoft.com/office/powerpoint/2010/main" val="648101868"/>
              </p:ext>
            </p:extLst>
          </p:nvPr>
        </p:nvGraphicFramePr>
        <p:xfrm>
          <a:off x="301924" y="1685418"/>
          <a:ext cx="8601075" cy="1584960"/>
        </p:xfrm>
        <a:graphic>
          <a:graphicData uri="http://schemas.openxmlformats.org/drawingml/2006/table">
            <a:tbl>
              <a:tblPr firstRow="1" bandRow="1">
                <a:tableStyleId>{5940675A-B579-460E-94D1-54222C63F5DA}</a:tableStyleId>
              </a:tblPr>
              <a:tblGrid>
                <a:gridCol w="1411637">
                  <a:extLst>
                    <a:ext uri="{9D8B030D-6E8A-4147-A177-3AD203B41FA5}">
                      <a16:colId xmlns:a16="http://schemas.microsoft.com/office/drawing/2014/main" val="20000"/>
                    </a:ext>
                  </a:extLst>
                </a:gridCol>
                <a:gridCol w="819619">
                  <a:extLst>
                    <a:ext uri="{9D8B030D-6E8A-4147-A177-3AD203B41FA5}">
                      <a16:colId xmlns:a16="http://schemas.microsoft.com/office/drawing/2014/main" val="20001"/>
                    </a:ext>
                  </a:extLst>
                </a:gridCol>
                <a:gridCol w="948871">
                  <a:extLst>
                    <a:ext uri="{9D8B030D-6E8A-4147-A177-3AD203B41FA5}">
                      <a16:colId xmlns:a16="http://schemas.microsoft.com/office/drawing/2014/main" val="20002"/>
                    </a:ext>
                  </a:extLst>
                </a:gridCol>
                <a:gridCol w="741847">
                  <a:extLst>
                    <a:ext uri="{9D8B030D-6E8A-4147-A177-3AD203B41FA5}">
                      <a16:colId xmlns:a16="http://schemas.microsoft.com/office/drawing/2014/main" val="20003"/>
                    </a:ext>
                  </a:extLst>
                </a:gridCol>
                <a:gridCol w="741847">
                  <a:extLst>
                    <a:ext uri="{9D8B030D-6E8A-4147-A177-3AD203B41FA5}">
                      <a16:colId xmlns:a16="http://schemas.microsoft.com/office/drawing/2014/main" val="3930642214"/>
                    </a:ext>
                  </a:extLst>
                </a:gridCol>
                <a:gridCol w="741847">
                  <a:extLst>
                    <a:ext uri="{9D8B030D-6E8A-4147-A177-3AD203B41FA5}">
                      <a16:colId xmlns:a16="http://schemas.microsoft.com/office/drawing/2014/main" val="20004"/>
                    </a:ext>
                  </a:extLst>
                </a:gridCol>
                <a:gridCol w="1021190">
                  <a:extLst>
                    <a:ext uri="{9D8B030D-6E8A-4147-A177-3AD203B41FA5}">
                      <a16:colId xmlns:a16="http://schemas.microsoft.com/office/drawing/2014/main" val="20005"/>
                    </a:ext>
                  </a:extLst>
                </a:gridCol>
                <a:gridCol w="541417">
                  <a:extLst>
                    <a:ext uri="{9D8B030D-6E8A-4147-A177-3AD203B41FA5}">
                      <a16:colId xmlns:a16="http://schemas.microsoft.com/office/drawing/2014/main" val="20006"/>
                    </a:ext>
                  </a:extLst>
                </a:gridCol>
                <a:gridCol w="676259">
                  <a:extLst>
                    <a:ext uri="{9D8B030D-6E8A-4147-A177-3AD203B41FA5}">
                      <a16:colId xmlns:a16="http://schemas.microsoft.com/office/drawing/2014/main" val="13742345"/>
                    </a:ext>
                  </a:extLst>
                </a:gridCol>
                <a:gridCol w="956541">
                  <a:extLst>
                    <a:ext uri="{9D8B030D-6E8A-4147-A177-3AD203B41FA5}">
                      <a16:colId xmlns:a16="http://schemas.microsoft.com/office/drawing/2014/main" val="20007"/>
                    </a:ext>
                  </a:extLst>
                </a:gridCol>
              </a:tblGrid>
              <a:tr h="107933">
                <a:tc>
                  <a:txBody>
                    <a:bodyPr/>
                    <a:lstStyle/>
                    <a:p>
                      <a:pPr algn="ctr"/>
                      <a:r>
                        <a:rPr kumimoji="1" lang="ja-JP" altLang="en-US" sz="1000" b="1" dirty="0">
                          <a:solidFill>
                            <a:schemeClr val="tx1"/>
                          </a:solidFill>
                          <a:latin typeface="+mj-ea"/>
                          <a:ea typeface="+mj-ea"/>
                          <a:cs typeface="Yu Mincho" charset="-128"/>
                        </a:rPr>
                        <a:t>メニュー名</a:t>
                      </a:r>
                    </a:p>
                  </a:txBody>
                  <a:tcPr marL="68580" marR="68580" marT="34290" marB="34290" anchor="ctr">
                    <a:solidFill>
                      <a:schemeClr val="bg1">
                        <a:lumMod val="90000"/>
                      </a:schemeClr>
                    </a:solidFill>
                  </a:tcPr>
                </a:tc>
                <a:tc>
                  <a:txBody>
                    <a:bodyPr/>
                    <a:lstStyle/>
                    <a:p>
                      <a:pPr algn="ctr"/>
                      <a:r>
                        <a:rPr kumimoji="1" lang="ja-JP" altLang="en-US" sz="1000" b="1" dirty="0">
                          <a:solidFill>
                            <a:schemeClr val="tx1"/>
                          </a:solidFill>
                          <a:latin typeface="+mj-ea"/>
                          <a:ea typeface="+mj-ea"/>
                          <a:cs typeface="Yu Mincho" charset="-128"/>
                        </a:rPr>
                        <a:t>形式</a:t>
                      </a:r>
                    </a:p>
                  </a:txBody>
                  <a:tcPr marL="68580" marR="68580" marT="34290" marB="34290" anchor="ctr">
                    <a:solidFill>
                      <a:schemeClr val="bg1">
                        <a:lumMod val="90000"/>
                      </a:schemeClr>
                    </a:solidFill>
                  </a:tcPr>
                </a:tc>
                <a:tc>
                  <a:txBody>
                    <a:bodyPr/>
                    <a:lstStyle/>
                    <a:p>
                      <a:pPr algn="ctr"/>
                      <a:r>
                        <a:rPr kumimoji="1" lang="ja-JP" altLang="en-US" sz="1000" b="1" dirty="0">
                          <a:solidFill>
                            <a:schemeClr val="tx1"/>
                          </a:solidFill>
                          <a:latin typeface="+mj-ea"/>
                          <a:ea typeface="+mj-ea"/>
                          <a:cs typeface="Yu Mincho" charset="-128"/>
                        </a:rPr>
                        <a:t>タイミング</a:t>
                      </a:r>
                    </a:p>
                  </a:txBody>
                  <a:tcPr marL="68580" marR="68580" marT="34290" marB="34290" anchor="ctr">
                    <a:solidFill>
                      <a:schemeClr val="bg1">
                        <a:lumMod val="90000"/>
                      </a:schemeClr>
                    </a:solidFill>
                  </a:tcPr>
                </a:tc>
                <a:tc>
                  <a:txBody>
                    <a:bodyPr/>
                    <a:lstStyle/>
                    <a:p>
                      <a:pPr algn="ctr"/>
                      <a:r>
                        <a:rPr kumimoji="1" lang="ja-JP" altLang="en-US" sz="1000" b="1" dirty="0">
                          <a:solidFill>
                            <a:schemeClr val="tx1"/>
                          </a:solidFill>
                          <a:latin typeface="+mj-ea"/>
                          <a:ea typeface="+mj-ea"/>
                          <a:cs typeface="Yu Mincho" charset="-128"/>
                        </a:rPr>
                        <a:t>保証形態</a:t>
                      </a:r>
                    </a:p>
                  </a:txBody>
                  <a:tcPr marL="68580" marR="68580" marT="34290" marB="34290" anchor="ctr">
                    <a:solidFill>
                      <a:schemeClr val="bg1">
                        <a:lumMod val="90000"/>
                      </a:schemeClr>
                    </a:solidFill>
                  </a:tcPr>
                </a:tc>
                <a:tc>
                  <a:txBody>
                    <a:bodyPr/>
                    <a:lstStyle/>
                    <a:p>
                      <a:pPr algn="ctr"/>
                      <a:r>
                        <a:rPr kumimoji="1" lang="ja-JP" altLang="en-US" sz="1000" b="1" dirty="0">
                          <a:solidFill>
                            <a:schemeClr val="tx1"/>
                          </a:solidFill>
                          <a:latin typeface="+mj-ea"/>
                          <a:ea typeface="+mj-ea"/>
                          <a:cs typeface="Yu Mincho" charset="-128"/>
                        </a:rPr>
                        <a:t>課金形態</a:t>
                      </a:r>
                    </a:p>
                  </a:txBody>
                  <a:tcPr marL="68580" marR="68580" marT="34290" marB="34290" anchor="ctr">
                    <a:solidFill>
                      <a:schemeClr val="bg1">
                        <a:lumMod val="90000"/>
                      </a:schemeClr>
                    </a:solidFill>
                  </a:tcPr>
                </a:tc>
                <a:tc>
                  <a:txBody>
                    <a:bodyPr/>
                    <a:lstStyle/>
                    <a:p>
                      <a:pPr algn="ctr"/>
                      <a:r>
                        <a:rPr kumimoji="1" lang="ja-JP" altLang="en-US" sz="1000" b="1" dirty="0">
                          <a:solidFill>
                            <a:schemeClr val="tx1"/>
                          </a:solidFill>
                          <a:latin typeface="+mj-ea"/>
                          <a:ea typeface="+mj-ea"/>
                          <a:cs typeface="Yu Mincho" charset="-128"/>
                        </a:rPr>
                        <a:t>掲載期間</a:t>
                      </a:r>
                    </a:p>
                  </a:txBody>
                  <a:tcPr marL="68580" marR="68580" marT="34290" marB="34290" anchor="ctr">
                    <a:solidFill>
                      <a:schemeClr val="bg1">
                        <a:lumMod val="90000"/>
                      </a:schemeClr>
                    </a:solidFill>
                  </a:tcPr>
                </a:tc>
                <a:tc>
                  <a:txBody>
                    <a:bodyPr/>
                    <a:lstStyle/>
                    <a:p>
                      <a:pPr algn="ctr"/>
                      <a:r>
                        <a:rPr kumimoji="1" lang="ja-JP" altLang="en-US" sz="1000" b="1" dirty="0">
                          <a:solidFill>
                            <a:schemeClr val="tx1"/>
                          </a:solidFill>
                          <a:latin typeface="+mj-ea"/>
                          <a:ea typeface="+mj-ea"/>
                          <a:cs typeface="Yu Mincho" charset="-128"/>
                        </a:rPr>
                        <a:t>想定表示回数</a:t>
                      </a:r>
                    </a:p>
                  </a:txBody>
                  <a:tcPr marL="68580" marR="68580" marT="34290" marB="34290" anchor="ctr">
                    <a:solidFill>
                      <a:schemeClr val="bg1">
                        <a:lumMod val="90000"/>
                      </a:schemeClr>
                    </a:solidFill>
                  </a:tcPr>
                </a:tc>
                <a:tc>
                  <a:txBody>
                    <a:bodyPr/>
                    <a:lstStyle/>
                    <a:p>
                      <a:pPr algn="ctr"/>
                      <a:r>
                        <a:rPr kumimoji="1" lang="ja-JP" altLang="en-US" sz="1000" b="1" dirty="0">
                          <a:solidFill>
                            <a:schemeClr val="tx1"/>
                          </a:solidFill>
                          <a:latin typeface="+mj-ea"/>
                          <a:ea typeface="+mj-ea"/>
                          <a:cs typeface="Yu Mincho" charset="-128"/>
                        </a:rPr>
                        <a:t>枠数</a:t>
                      </a:r>
                    </a:p>
                  </a:txBody>
                  <a:tcPr marL="68580" marR="68580" marT="34290" marB="34290" anchor="ctr">
                    <a:solidFill>
                      <a:schemeClr val="bg1">
                        <a:lumMod val="90000"/>
                      </a:schemeClr>
                    </a:solidFill>
                  </a:tcPr>
                </a:tc>
                <a:tc>
                  <a:txBody>
                    <a:bodyPr/>
                    <a:lstStyle/>
                    <a:p>
                      <a:pPr algn="ctr"/>
                      <a:r>
                        <a:rPr kumimoji="1" lang="ja-JP" altLang="en-US" sz="1000" b="1" dirty="0">
                          <a:solidFill>
                            <a:schemeClr val="tx1"/>
                          </a:solidFill>
                          <a:latin typeface="+mj-ea"/>
                          <a:ea typeface="+mj-ea"/>
                          <a:cs typeface="Yu Mincho" charset="-128"/>
                        </a:rPr>
                        <a:t>台数</a:t>
                      </a:r>
                    </a:p>
                  </a:txBody>
                  <a:tcPr marL="68580" marR="68580" marT="34290" marB="34290" anchor="ctr">
                    <a:solidFill>
                      <a:schemeClr val="bg1">
                        <a:lumMod val="90000"/>
                      </a:schemeClr>
                    </a:solidFill>
                  </a:tcPr>
                </a:tc>
                <a:tc>
                  <a:txBody>
                    <a:bodyPr/>
                    <a:lstStyle/>
                    <a:p>
                      <a:pPr algn="ctr"/>
                      <a:r>
                        <a:rPr kumimoji="1" lang="ja-JP" altLang="en-US" sz="1000" b="1" dirty="0">
                          <a:solidFill>
                            <a:schemeClr val="tx1"/>
                          </a:solidFill>
                          <a:latin typeface="+mj-ea"/>
                          <a:ea typeface="+mj-ea"/>
                          <a:cs typeface="Yu Mincho" charset="-128"/>
                        </a:rPr>
                        <a:t>上限広告料金</a:t>
                      </a:r>
                      <a:r>
                        <a:rPr kumimoji="1" lang="en-US" altLang="ja-JP" sz="800" b="1" dirty="0">
                          <a:solidFill>
                            <a:schemeClr val="tx1"/>
                          </a:solidFill>
                          <a:latin typeface="+mj-ea"/>
                          <a:ea typeface="+mj-ea"/>
                          <a:cs typeface="Yu Mincho" charset="-128"/>
                        </a:rPr>
                        <a:t>(</a:t>
                      </a:r>
                      <a:r>
                        <a:rPr kumimoji="1" lang="ja-JP" altLang="en-US" sz="800" b="1" dirty="0">
                          <a:solidFill>
                            <a:schemeClr val="tx1"/>
                          </a:solidFill>
                          <a:latin typeface="+mj-ea"/>
                          <a:ea typeface="+mj-ea"/>
                          <a:cs typeface="Yu Mincho" charset="-128"/>
                        </a:rPr>
                        <a:t>税抜</a:t>
                      </a:r>
                      <a:r>
                        <a:rPr kumimoji="1" lang="en-US" altLang="ja-JP" sz="800" b="1" dirty="0">
                          <a:solidFill>
                            <a:schemeClr val="tx1"/>
                          </a:solidFill>
                          <a:latin typeface="+mj-ea"/>
                          <a:ea typeface="+mj-ea"/>
                          <a:cs typeface="Yu Mincho" charset="-128"/>
                        </a:rPr>
                        <a:t>)</a:t>
                      </a:r>
                      <a:endParaRPr kumimoji="1" lang="ja-JP" altLang="en-US" sz="800" b="1" dirty="0">
                        <a:solidFill>
                          <a:schemeClr val="tx1"/>
                        </a:solidFill>
                        <a:latin typeface="+mj-ea"/>
                        <a:ea typeface="+mj-ea"/>
                        <a:cs typeface="Yu Mincho" charset="-128"/>
                      </a:endParaRPr>
                    </a:p>
                  </a:txBody>
                  <a:tcPr marL="68580" marR="68580" marT="34290" marB="34290" anchor="ctr">
                    <a:solidFill>
                      <a:schemeClr val="bg1">
                        <a:lumMod val="90000"/>
                      </a:schemeClr>
                    </a:solidFill>
                  </a:tcPr>
                </a:tc>
                <a:extLst>
                  <a:ext uri="{0D108BD9-81ED-4DB2-BD59-A6C34878D82A}">
                    <a16:rowId xmlns:a16="http://schemas.microsoft.com/office/drawing/2014/main" val="10000"/>
                  </a:ext>
                </a:extLst>
              </a:tr>
              <a:tr h="183486">
                <a:tc>
                  <a:txBody>
                    <a:bodyPr/>
                    <a:lstStyle/>
                    <a:p>
                      <a:r>
                        <a:rPr kumimoji="1" lang="en-US" altLang="ja-JP" sz="1000" dirty="0">
                          <a:solidFill>
                            <a:schemeClr val="tx1"/>
                          </a:solidFill>
                          <a:latin typeface="+mn-ea"/>
                          <a:ea typeface="+mn-ea"/>
                          <a:cs typeface="Yu Mincho" charset="-128"/>
                        </a:rPr>
                        <a:t>Premium</a:t>
                      </a:r>
                      <a:r>
                        <a:rPr kumimoji="1" lang="en-US" altLang="ja-JP" sz="1000" baseline="0" dirty="0">
                          <a:solidFill>
                            <a:schemeClr val="tx1"/>
                          </a:solidFill>
                          <a:latin typeface="+mn-ea"/>
                          <a:ea typeface="+mn-ea"/>
                          <a:cs typeface="Yu Mincho" charset="-128"/>
                        </a:rPr>
                        <a:t> Video Ads</a:t>
                      </a:r>
                    </a:p>
                  </a:txBody>
                  <a:tcPr marL="68580" marR="68580" marT="34290" marB="34290" anchor="ctr">
                    <a:noFill/>
                  </a:tcPr>
                </a:tc>
                <a:tc>
                  <a:txBody>
                    <a:bodyPr/>
                    <a:lstStyle/>
                    <a:p>
                      <a:pPr marL="0" indent="0" algn="ctr">
                        <a:buFont typeface="Arial" charset="0"/>
                        <a:buNone/>
                      </a:pPr>
                      <a:r>
                        <a:rPr kumimoji="1" lang="ja-JP" altLang="en-US" sz="1000" baseline="0" dirty="0">
                          <a:solidFill>
                            <a:schemeClr val="tx1"/>
                          </a:solidFill>
                          <a:latin typeface="+mn-ea"/>
                          <a:ea typeface="+mn-ea"/>
                          <a:cs typeface="Yu Mincho" charset="-128"/>
                        </a:rPr>
                        <a:t>動画</a:t>
                      </a:r>
                      <a:r>
                        <a:rPr kumimoji="1" lang="en-US" altLang="ja-JP" sz="500" baseline="0" dirty="0">
                          <a:solidFill>
                            <a:schemeClr val="tx1"/>
                          </a:solidFill>
                          <a:latin typeface="+mn-ea"/>
                          <a:ea typeface="+mn-ea"/>
                          <a:cs typeface="Yu Mincho" charset="-128"/>
                        </a:rPr>
                        <a:t> </a:t>
                      </a:r>
                      <a:r>
                        <a:rPr kumimoji="1" lang="ja-JP" altLang="en-US" sz="500" baseline="0" dirty="0">
                          <a:solidFill>
                            <a:schemeClr val="tx1"/>
                          </a:solidFill>
                          <a:latin typeface="+mn-ea"/>
                          <a:ea typeface="+mn-ea"/>
                          <a:cs typeface="Yu Mincho" charset="-128"/>
                        </a:rPr>
                        <a:t>音声あり</a:t>
                      </a:r>
                      <a:br>
                        <a:rPr kumimoji="1" lang="en-US" altLang="ja-JP" sz="1000" baseline="0" dirty="0">
                          <a:solidFill>
                            <a:schemeClr val="tx1"/>
                          </a:solidFill>
                          <a:latin typeface="+mn-ea"/>
                          <a:ea typeface="+mn-ea"/>
                          <a:cs typeface="Yu Mincho" charset="-128"/>
                        </a:rPr>
                      </a:br>
                      <a:r>
                        <a:rPr kumimoji="1" lang="ja-JP" altLang="en-US" sz="500" baseline="0" dirty="0">
                          <a:solidFill>
                            <a:schemeClr val="tx1"/>
                          </a:solidFill>
                          <a:latin typeface="+mn-ea"/>
                          <a:ea typeface="+mn-ea"/>
                          <a:cs typeface="Yu Mincho" charset="-128"/>
                        </a:rPr>
                        <a:t>最大</a:t>
                      </a:r>
                      <a:r>
                        <a:rPr kumimoji="1" lang="en-US" altLang="ja-JP" sz="800" baseline="0" dirty="0">
                          <a:solidFill>
                            <a:schemeClr val="tx1"/>
                          </a:solidFill>
                          <a:latin typeface="+mn-ea"/>
                          <a:ea typeface="+mn-ea"/>
                          <a:cs typeface="Yu Mincho" charset="-128"/>
                        </a:rPr>
                        <a:t>60</a:t>
                      </a:r>
                      <a:r>
                        <a:rPr kumimoji="1" lang="ja-JP" altLang="en-US" sz="500" baseline="0" dirty="0">
                          <a:solidFill>
                            <a:schemeClr val="tx1"/>
                          </a:solidFill>
                          <a:latin typeface="+mn-ea"/>
                          <a:ea typeface="+mn-ea"/>
                          <a:cs typeface="Yu Mincho" charset="-128"/>
                        </a:rPr>
                        <a:t>秒</a:t>
                      </a:r>
                      <a:r>
                        <a:rPr kumimoji="1" lang="en-US" altLang="ja-JP" sz="500" baseline="0" dirty="0">
                          <a:solidFill>
                            <a:schemeClr val="tx1"/>
                          </a:solidFill>
                          <a:latin typeface="+mn-ea"/>
                          <a:ea typeface="+mn-ea"/>
                          <a:cs typeface="Yu Mincho" charset="-128"/>
                        </a:rPr>
                        <a:t> </a:t>
                      </a:r>
                    </a:p>
                  </a:txBody>
                  <a:tcPr marL="68580" marR="68580" marT="34290" marB="34290" anchor="ctr">
                    <a:noFill/>
                  </a:tcPr>
                </a:tc>
                <a:tc>
                  <a:txBody>
                    <a:bodyPr/>
                    <a:lstStyle/>
                    <a:p>
                      <a:pPr marL="0" indent="0" algn="ctr">
                        <a:buFont typeface="Arial" charset="0"/>
                        <a:buNone/>
                      </a:pPr>
                      <a:r>
                        <a:rPr kumimoji="1" lang="ja-JP" altLang="en-US" sz="1000" baseline="0" dirty="0">
                          <a:solidFill>
                            <a:schemeClr val="tx1"/>
                          </a:solidFill>
                          <a:latin typeface="+mn-ea"/>
                          <a:ea typeface="+mn-ea"/>
                          <a:cs typeface="Yu Mincho" charset="-128"/>
                        </a:rPr>
                        <a:t>発車直後</a:t>
                      </a:r>
                      <a:br>
                        <a:rPr kumimoji="1" lang="en-US" altLang="ja-JP" sz="1000" baseline="0" dirty="0">
                          <a:solidFill>
                            <a:schemeClr val="tx1"/>
                          </a:solidFill>
                          <a:latin typeface="+mn-ea"/>
                          <a:ea typeface="+mn-ea"/>
                          <a:cs typeface="Yu Mincho" charset="-128"/>
                        </a:rPr>
                      </a:br>
                      <a:r>
                        <a:rPr kumimoji="1" lang="en-US" altLang="ja-JP" sz="1000" baseline="0" dirty="0">
                          <a:solidFill>
                            <a:schemeClr val="tx1"/>
                          </a:solidFill>
                          <a:latin typeface="+mn-ea"/>
                          <a:ea typeface="+mn-ea"/>
                          <a:cs typeface="Yu Mincho" charset="-128"/>
                        </a:rPr>
                        <a:t>1</a:t>
                      </a:r>
                      <a:r>
                        <a:rPr kumimoji="1" lang="ja-JP" altLang="en-US" sz="1000" baseline="0" dirty="0">
                          <a:solidFill>
                            <a:schemeClr val="tx1"/>
                          </a:solidFill>
                          <a:latin typeface="+mn-ea"/>
                          <a:ea typeface="+mn-ea"/>
                          <a:cs typeface="Yu Mincho" charset="-128"/>
                        </a:rPr>
                        <a:t>本目</a:t>
                      </a:r>
                      <a:endParaRPr kumimoji="1" lang="en-US" altLang="ja-JP" sz="1000" baseline="0" dirty="0">
                        <a:solidFill>
                          <a:schemeClr val="tx1"/>
                        </a:solidFill>
                        <a:latin typeface="+mn-ea"/>
                        <a:ea typeface="+mn-ea"/>
                        <a:cs typeface="Yu Mincho" charset="-128"/>
                      </a:endParaRPr>
                    </a:p>
                  </a:txBody>
                  <a:tcPr marL="68580" marR="68580" marT="34290" marB="34290" anchor="ctr">
                    <a:noFill/>
                  </a:tcPr>
                </a:tc>
                <a:tc rowSpan="3">
                  <a:txBody>
                    <a:bodyPr/>
                    <a:lstStyle/>
                    <a:p>
                      <a:pPr marL="0" indent="0" algn="ctr">
                        <a:buFont typeface="Arial" charset="0"/>
                        <a:buNone/>
                      </a:pPr>
                      <a:r>
                        <a:rPr kumimoji="1" lang="ja-JP" altLang="en-US" sz="1000" baseline="0" dirty="0">
                          <a:solidFill>
                            <a:schemeClr val="tx1"/>
                          </a:solidFill>
                          <a:latin typeface="+mn-ea"/>
                          <a:ea typeface="+mn-ea"/>
                          <a:cs typeface="Yu Mincho" charset="-128"/>
                        </a:rPr>
                        <a:t>期間</a:t>
                      </a:r>
                      <a:br>
                        <a:rPr kumimoji="1" lang="en-US" altLang="ja-JP" sz="1000" baseline="0" dirty="0">
                          <a:solidFill>
                            <a:schemeClr val="tx1"/>
                          </a:solidFill>
                          <a:latin typeface="+mn-ea"/>
                          <a:ea typeface="+mn-ea"/>
                          <a:cs typeface="Yu Mincho" charset="-128"/>
                        </a:rPr>
                      </a:br>
                      <a:r>
                        <a:rPr kumimoji="1" lang="ja-JP" altLang="en-US" sz="1000" baseline="0" dirty="0">
                          <a:solidFill>
                            <a:schemeClr val="tx1"/>
                          </a:solidFill>
                          <a:latin typeface="+mn-ea"/>
                          <a:ea typeface="+mn-ea"/>
                          <a:cs typeface="Yu Mincho" charset="-128"/>
                        </a:rPr>
                        <a:t>掲載保証</a:t>
                      </a:r>
                    </a:p>
                  </a:txBody>
                  <a:tcPr marL="68580" marR="68580" marT="34290" marB="34290" anchor="c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dirty="0">
                          <a:ln>
                            <a:noFill/>
                          </a:ln>
                          <a:solidFill>
                            <a:srgbClr val="000F2D"/>
                          </a:solidFill>
                          <a:effectLst/>
                          <a:uLnTx/>
                          <a:uFillTx/>
                          <a:latin typeface="游明朝"/>
                          <a:ea typeface="+mn-ea"/>
                          <a:cs typeface="Yu Mincho" charset="-128"/>
                        </a:rPr>
                        <a:t>表示回数課金</a:t>
                      </a:r>
                    </a:p>
                  </a:txBody>
                  <a:tcPr marL="68580" marR="68580" marT="34290" marB="34290" anchor="ctr">
                    <a:noFill/>
                  </a:tcPr>
                </a:tc>
                <a:tc rowSpan="3">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aseline="0" dirty="0">
                          <a:solidFill>
                            <a:schemeClr val="tx1"/>
                          </a:solidFill>
                          <a:latin typeface="+mn-ea"/>
                          <a:ea typeface="+mn-ea"/>
                          <a:cs typeface="Yu Mincho" charset="-128"/>
                        </a:rPr>
                        <a:t>1</a:t>
                      </a:r>
                      <a:r>
                        <a:rPr kumimoji="1" lang="ja-JP" altLang="en-US" sz="1000" baseline="0" dirty="0">
                          <a:solidFill>
                            <a:schemeClr val="tx1"/>
                          </a:solidFill>
                          <a:latin typeface="+mn-ea"/>
                          <a:ea typeface="+mn-ea"/>
                          <a:cs typeface="Yu Mincho" charset="-128"/>
                        </a:rPr>
                        <a:t>週間</a:t>
                      </a:r>
                      <a:br>
                        <a:rPr kumimoji="1" lang="en-US" altLang="ja-JP" sz="800" baseline="0" dirty="0">
                          <a:solidFill>
                            <a:schemeClr val="tx1"/>
                          </a:solidFill>
                          <a:latin typeface="+mn-ea"/>
                          <a:ea typeface="+mn-ea"/>
                          <a:cs typeface="Yu Mincho" charset="-128"/>
                        </a:rPr>
                      </a:br>
                      <a:br>
                        <a:rPr kumimoji="1" lang="en-US" altLang="ja-JP" sz="600" baseline="0" dirty="0">
                          <a:solidFill>
                            <a:schemeClr val="tx1"/>
                          </a:solidFill>
                          <a:latin typeface="+mn-ea"/>
                          <a:ea typeface="+mn-ea"/>
                          <a:cs typeface="Yu Mincho" charset="-128"/>
                        </a:rPr>
                      </a:br>
                      <a:r>
                        <a:rPr kumimoji="1" lang="ja-JP" altLang="en-US" sz="600" baseline="0" dirty="0">
                          <a:solidFill>
                            <a:schemeClr val="tx1"/>
                          </a:solidFill>
                          <a:latin typeface="+mn-ea"/>
                          <a:ea typeface="+mn-ea"/>
                          <a:cs typeface="Yu Mincho" charset="-128"/>
                        </a:rPr>
                        <a:t>月曜日</a:t>
                      </a:r>
                      <a:br>
                        <a:rPr kumimoji="1" lang="en-US" altLang="ja-JP" sz="600" baseline="0" dirty="0">
                          <a:solidFill>
                            <a:schemeClr val="tx1"/>
                          </a:solidFill>
                          <a:latin typeface="+mn-ea"/>
                          <a:ea typeface="+mn-ea"/>
                          <a:cs typeface="Yu Mincho" charset="-128"/>
                        </a:rPr>
                      </a:br>
                      <a:r>
                        <a:rPr kumimoji="1" lang="ja-JP" altLang="en-US" sz="600" baseline="0" dirty="0">
                          <a:solidFill>
                            <a:schemeClr val="tx1"/>
                          </a:solidFill>
                          <a:latin typeface="+mn-ea"/>
                          <a:ea typeface="+mn-ea"/>
                          <a:cs typeface="Yu Mincho" charset="-128"/>
                        </a:rPr>
                        <a:t>午前</a:t>
                      </a:r>
                      <a:r>
                        <a:rPr kumimoji="1" lang="en-US" altLang="ja-JP" sz="600" baseline="0" dirty="0">
                          <a:solidFill>
                            <a:schemeClr val="tx1"/>
                          </a:solidFill>
                          <a:latin typeface="+mn-ea"/>
                          <a:ea typeface="+mn-ea"/>
                          <a:cs typeface="Yu Mincho" charset="-128"/>
                        </a:rPr>
                        <a:t>0</a:t>
                      </a:r>
                      <a:r>
                        <a:rPr kumimoji="1" lang="ja-JP" altLang="en-US" sz="600" baseline="0" dirty="0">
                          <a:solidFill>
                            <a:schemeClr val="tx1"/>
                          </a:solidFill>
                          <a:latin typeface="+mn-ea"/>
                          <a:ea typeface="+mn-ea"/>
                          <a:cs typeface="Yu Mincho" charset="-128"/>
                        </a:rPr>
                        <a:t>時</a:t>
                      </a:r>
                      <a:br>
                        <a:rPr kumimoji="1" lang="en-US" altLang="ja-JP" sz="600" baseline="0" dirty="0">
                          <a:solidFill>
                            <a:schemeClr val="tx1"/>
                          </a:solidFill>
                          <a:latin typeface="+mn-ea"/>
                          <a:ea typeface="+mn-ea"/>
                          <a:cs typeface="Yu Mincho" charset="-128"/>
                        </a:rPr>
                      </a:br>
                      <a:r>
                        <a:rPr kumimoji="1" lang="ja-JP" altLang="en-US" sz="600" baseline="0" dirty="0">
                          <a:solidFill>
                            <a:schemeClr val="tx1"/>
                          </a:solidFill>
                          <a:latin typeface="+mn-ea"/>
                          <a:ea typeface="+mn-ea"/>
                          <a:cs typeface="Yu Mincho" charset="-128"/>
                        </a:rPr>
                        <a:t>掲載開始</a:t>
                      </a:r>
                      <a:endParaRPr kumimoji="1" lang="en-US" altLang="ja-JP" sz="400" baseline="0" dirty="0">
                        <a:solidFill>
                          <a:schemeClr val="tx1"/>
                        </a:solidFill>
                        <a:latin typeface="+mn-ea"/>
                        <a:ea typeface="+mn-ea"/>
                        <a:cs typeface="Yu Mincho" charset="-128"/>
                      </a:endParaRPr>
                    </a:p>
                  </a:txBody>
                  <a:tcPr marL="68580" marR="68580" marT="34290" marB="34290" anchor="ctr">
                    <a:noFill/>
                  </a:tcPr>
                </a:tc>
                <a:tc>
                  <a:txBody>
                    <a:bodyPr/>
                    <a:lstStyle/>
                    <a:p>
                      <a:pPr marL="0" indent="0" algn="r">
                        <a:buFont typeface="Arial" charset="0"/>
                        <a:buNone/>
                      </a:pPr>
                      <a:r>
                        <a:rPr kumimoji="1" lang="en-US" altLang="ja-JP" sz="1000" baseline="0" dirty="0">
                          <a:solidFill>
                            <a:schemeClr val="tx1"/>
                          </a:solidFill>
                          <a:latin typeface="+mn-ea"/>
                          <a:ea typeface="+mn-ea"/>
                          <a:cs typeface="Yu Mincho" charset="-128"/>
                        </a:rPr>
                        <a:t>2,000,000</a:t>
                      </a:r>
                      <a:r>
                        <a:rPr kumimoji="1" lang="ja-JP" altLang="en-US" sz="1000" baseline="0" dirty="0">
                          <a:solidFill>
                            <a:schemeClr val="tx1"/>
                          </a:solidFill>
                          <a:latin typeface="+mn-ea"/>
                          <a:ea typeface="+mn-ea"/>
                          <a:cs typeface="Yu Mincho" charset="-128"/>
                        </a:rPr>
                        <a:t> </a:t>
                      </a:r>
                      <a:r>
                        <a:rPr kumimoji="1" lang="ja-JP" altLang="en-US" sz="700" baseline="0" dirty="0">
                          <a:solidFill>
                            <a:schemeClr val="tx1"/>
                          </a:solidFill>
                          <a:latin typeface="+mn-ea"/>
                          <a:ea typeface="+mn-ea"/>
                          <a:cs typeface="Yu Mincho" charset="-128"/>
                        </a:rPr>
                        <a:t>回</a:t>
                      </a:r>
                      <a:endParaRPr kumimoji="1" lang="en-US" altLang="ja-JP" sz="1000" baseline="0" dirty="0">
                        <a:solidFill>
                          <a:schemeClr val="tx1"/>
                        </a:solidFill>
                        <a:latin typeface="+mn-ea"/>
                        <a:ea typeface="+mn-ea"/>
                        <a:cs typeface="Yu Mincho" charset="-128"/>
                      </a:endParaRPr>
                    </a:p>
                  </a:txBody>
                  <a:tcPr marL="68580" marR="68580" marT="34290" marB="34290" anchor="ctr">
                    <a:noFill/>
                  </a:tcPr>
                </a:tc>
                <a:tc>
                  <a:txBody>
                    <a:bodyPr/>
                    <a:lstStyle/>
                    <a:p>
                      <a:pPr marL="0" indent="0" algn="ctr">
                        <a:buFont typeface="Arial" charset="0"/>
                        <a:buNone/>
                      </a:pPr>
                      <a:r>
                        <a:rPr kumimoji="1" lang="en-US" altLang="ja-JP" sz="1050" baseline="0" dirty="0">
                          <a:solidFill>
                            <a:schemeClr val="tx1"/>
                          </a:solidFill>
                          <a:latin typeface="+mn-ea"/>
                          <a:ea typeface="+mn-ea"/>
                          <a:cs typeface="Yu Mincho" charset="-128"/>
                        </a:rPr>
                        <a:t>1</a:t>
                      </a:r>
                      <a:r>
                        <a:rPr kumimoji="1" lang="ja-JP" altLang="en-US" sz="800" baseline="0" dirty="0">
                          <a:solidFill>
                            <a:schemeClr val="tx1"/>
                          </a:solidFill>
                          <a:latin typeface="+mn-ea"/>
                          <a:ea typeface="+mn-ea"/>
                          <a:cs typeface="Yu Mincho" charset="-128"/>
                        </a:rPr>
                        <a:t>枠のみ</a:t>
                      </a:r>
                      <a:endParaRPr kumimoji="1" lang="en-US" altLang="ja-JP" sz="1050" baseline="0" dirty="0">
                        <a:solidFill>
                          <a:schemeClr val="tx1"/>
                        </a:solidFill>
                        <a:latin typeface="+mn-ea"/>
                        <a:ea typeface="+mn-ea"/>
                        <a:cs typeface="Yu Mincho" charset="-128"/>
                      </a:endParaRPr>
                    </a:p>
                  </a:txBody>
                  <a:tcPr marL="68580" marR="68580" marT="34290" marB="34290" anchor="ctr">
                    <a:noFill/>
                  </a:tcPr>
                </a:tc>
                <a:tc rowSpan="3">
                  <a:txBody>
                    <a:bodyPr/>
                    <a:lstStyle/>
                    <a:p>
                      <a:pPr marL="0" indent="0" algn="ctr">
                        <a:buFont typeface="Arial" charset="0"/>
                        <a:buNone/>
                      </a:pPr>
                      <a:r>
                        <a:rPr kumimoji="1" lang="en-US" altLang="ja-JP" sz="1000" baseline="0">
                          <a:solidFill>
                            <a:schemeClr val="tx1"/>
                          </a:solidFill>
                          <a:latin typeface="+mn-ea"/>
                          <a:ea typeface="+mn-ea"/>
                          <a:cs typeface="Yu Mincho" charset="-128"/>
                        </a:rPr>
                        <a:t>30,000</a:t>
                      </a:r>
                      <a:r>
                        <a:rPr kumimoji="1" lang="ja-JP" altLang="en-US" sz="1000" baseline="0">
                          <a:solidFill>
                            <a:schemeClr val="tx1"/>
                          </a:solidFill>
                          <a:latin typeface="+mn-ea"/>
                          <a:ea typeface="+mn-ea"/>
                          <a:cs typeface="Yu Mincho" charset="-128"/>
                        </a:rPr>
                        <a:t>台</a:t>
                      </a:r>
                      <a:endParaRPr kumimoji="1" lang="en-US" altLang="ja-JP" sz="1000" baseline="0" dirty="0">
                        <a:solidFill>
                          <a:schemeClr val="tx1"/>
                        </a:solidFill>
                        <a:latin typeface="+mn-ea"/>
                        <a:ea typeface="+mn-ea"/>
                        <a:cs typeface="Yu Mincho" charset="-128"/>
                      </a:endParaRPr>
                    </a:p>
                  </a:txBody>
                  <a:tcPr marL="68580" marR="68580" marT="34290" marB="34290" anchor="ctr">
                    <a:noFill/>
                  </a:tcPr>
                </a:tc>
                <a:tc>
                  <a:txBody>
                    <a:bodyPr/>
                    <a:lstStyle/>
                    <a:p>
                      <a:pPr marL="0" indent="0" algn="ctr">
                        <a:buFont typeface="Arial" charset="0"/>
                        <a:buNone/>
                      </a:pPr>
                      <a:r>
                        <a:rPr kumimoji="1" lang="en-US" altLang="ja-JP" sz="1100" baseline="0" dirty="0">
                          <a:solidFill>
                            <a:schemeClr val="tx1"/>
                          </a:solidFill>
                          <a:latin typeface="+mn-ea"/>
                          <a:ea typeface="+mn-ea"/>
                          <a:cs typeface="Yu Mincho" charset="-128"/>
                        </a:rPr>
                        <a:t>720</a:t>
                      </a:r>
                      <a:r>
                        <a:rPr kumimoji="1" lang="ja-JP" altLang="en-US" sz="900" baseline="0" dirty="0">
                          <a:solidFill>
                            <a:schemeClr val="tx1"/>
                          </a:solidFill>
                          <a:latin typeface="+mn-ea"/>
                          <a:ea typeface="+mn-ea"/>
                          <a:cs typeface="Yu Mincho" charset="-128"/>
                        </a:rPr>
                        <a:t>万円</a:t>
                      </a:r>
                      <a:endParaRPr kumimoji="1" lang="en-US" altLang="ja-JP" sz="1100" baseline="0" dirty="0">
                        <a:solidFill>
                          <a:schemeClr val="tx1"/>
                        </a:solidFill>
                        <a:latin typeface="+mn-ea"/>
                        <a:ea typeface="+mn-ea"/>
                        <a:cs typeface="Yu Mincho" charset="-128"/>
                      </a:endParaRPr>
                    </a:p>
                    <a:p>
                      <a:pPr marL="0" indent="0" algn="ctr">
                        <a:buFont typeface="Arial" charset="0"/>
                        <a:buNone/>
                      </a:pPr>
                      <a:r>
                        <a:rPr kumimoji="1" lang="en-US" altLang="ja-JP" sz="600" baseline="0" dirty="0">
                          <a:solidFill>
                            <a:schemeClr val="tx1"/>
                          </a:solidFill>
                          <a:latin typeface="+mn-ea"/>
                          <a:ea typeface="+mn-ea"/>
                          <a:cs typeface="Yu Mincho" charset="-128"/>
                        </a:rPr>
                        <a:t>@3.6</a:t>
                      </a:r>
                      <a:r>
                        <a:rPr kumimoji="1" lang="ja-JP" altLang="en-US" sz="600" baseline="0" dirty="0">
                          <a:solidFill>
                            <a:schemeClr val="tx1"/>
                          </a:solidFill>
                          <a:latin typeface="+mn-ea"/>
                          <a:ea typeface="+mn-ea"/>
                          <a:cs typeface="Yu Mincho" charset="-128"/>
                        </a:rPr>
                        <a:t>円</a:t>
                      </a:r>
                      <a:endParaRPr kumimoji="1" lang="en-US" altLang="ja-JP" sz="600" baseline="0" dirty="0">
                        <a:solidFill>
                          <a:schemeClr val="tx1"/>
                        </a:solidFill>
                        <a:latin typeface="+mn-ea"/>
                        <a:ea typeface="+mn-ea"/>
                        <a:cs typeface="Yu Mincho" charset="-128"/>
                      </a:endParaRPr>
                    </a:p>
                  </a:txBody>
                  <a:tcPr marL="68580" marR="68580" marT="34290" marB="34290" anchor="ctr">
                    <a:noFill/>
                  </a:tcPr>
                </a:tc>
                <a:extLst>
                  <a:ext uri="{0D108BD9-81ED-4DB2-BD59-A6C34878D82A}">
                    <a16:rowId xmlns:a16="http://schemas.microsoft.com/office/drawing/2014/main" val="10001"/>
                  </a:ext>
                </a:extLst>
              </a:tr>
              <a:tr h="291419">
                <a:tc>
                  <a:txBody>
                    <a:bodyPr/>
                    <a:lstStyle/>
                    <a:p>
                      <a:r>
                        <a:rPr kumimoji="1" lang="en-US" altLang="ja-JP" sz="1000" baseline="0" dirty="0">
                          <a:solidFill>
                            <a:schemeClr val="tx1"/>
                          </a:solidFill>
                          <a:latin typeface="+mn-ea"/>
                          <a:ea typeface="+mn-ea"/>
                          <a:cs typeface="Yu Mincho" charset="-128"/>
                        </a:rPr>
                        <a:t>Collaboration Video Ads</a:t>
                      </a:r>
                    </a:p>
                  </a:txBody>
                  <a:tcPr marL="68580" marR="68580" marT="34290" marB="34290" anchor="ctr">
                    <a:noFill/>
                  </a:tcPr>
                </a:tc>
                <a:tc>
                  <a:txBody>
                    <a:bodyPr/>
                    <a:lstStyle/>
                    <a:p>
                      <a:pPr marL="0" indent="0" algn="ctr">
                        <a:buFont typeface="Arial" charset="0"/>
                        <a:buNone/>
                      </a:pPr>
                      <a:r>
                        <a:rPr kumimoji="1" lang="ja-JP" altLang="en-US" sz="500" baseline="0" dirty="0">
                          <a:solidFill>
                            <a:schemeClr val="tx1"/>
                          </a:solidFill>
                          <a:latin typeface="+mn-ea"/>
                          <a:ea typeface="+mn-ea"/>
                          <a:cs typeface="Yu Mincho" charset="-128"/>
                        </a:rPr>
                        <a:t>日経電子版</a:t>
                      </a:r>
                    </a:p>
                    <a:p>
                      <a:pPr marL="0" indent="0" algn="ctr">
                        <a:buFont typeface="Arial" charset="0"/>
                        <a:buNone/>
                      </a:pPr>
                      <a:r>
                        <a:rPr kumimoji="1" lang="ja-JP" altLang="en-US" sz="500" baseline="0" dirty="0">
                          <a:solidFill>
                            <a:schemeClr val="tx1"/>
                          </a:solidFill>
                          <a:latin typeface="+mn-ea"/>
                          <a:ea typeface="+mn-ea"/>
                          <a:cs typeface="Yu Mincho" charset="-128"/>
                        </a:rPr>
                        <a:t>記事横 静止画</a:t>
                      </a:r>
                    </a:p>
                    <a:p>
                      <a:pPr marL="0" indent="0" algn="ctr">
                        <a:buFont typeface="Arial" charset="0"/>
                        <a:buNone/>
                      </a:pPr>
                      <a:r>
                        <a:rPr kumimoji="1" lang="en-US" altLang="ja-JP" sz="500" baseline="0" dirty="0">
                          <a:solidFill>
                            <a:schemeClr val="tx1"/>
                          </a:solidFill>
                          <a:latin typeface="+mn-ea"/>
                          <a:ea typeface="+mn-ea"/>
                          <a:cs typeface="Yu Mincho" charset="-128"/>
                        </a:rPr>
                        <a:t>15</a:t>
                      </a:r>
                      <a:r>
                        <a:rPr kumimoji="1" lang="ja-JP" altLang="en-US" sz="500" baseline="0" dirty="0">
                          <a:solidFill>
                            <a:schemeClr val="tx1"/>
                          </a:solidFill>
                          <a:latin typeface="+mn-ea"/>
                          <a:ea typeface="+mn-ea"/>
                          <a:cs typeface="Yu Mincho" charset="-128"/>
                        </a:rPr>
                        <a:t>秒</a:t>
                      </a:r>
                    </a:p>
                    <a:p>
                      <a:pPr marL="0" indent="0" algn="ctr">
                        <a:buFont typeface="Arial" charset="0"/>
                        <a:buNone/>
                      </a:pPr>
                      <a:r>
                        <a:rPr kumimoji="1" lang="en-US" altLang="ja-JP" sz="500" baseline="0" dirty="0">
                          <a:solidFill>
                            <a:schemeClr val="tx1"/>
                          </a:solidFill>
                          <a:latin typeface="+mn-ea"/>
                          <a:ea typeface="+mn-ea"/>
                          <a:cs typeface="Yu Mincho" charset="-128"/>
                        </a:rPr>
                        <a:t>+</a:t>
                      </a:r>
                    </a:p>
                    <a:p>
                      <a:pPr marL="0" indent="0" algn="ctr">
                        <a:buFont typeface="Arial" charset="0"/>
                        <a:buNone/>
                      </a:pPr>
                      <a:r>
                        <a:rPr kumimoji="1" lang="ja-JP" altLang="en-US" sz="500" baseline="0" dirty="0">
                          <a:solidFill>
                            <a:schemeClr val="tx1"/>
                          </a:solidFill>
                          <a:latin typeface="+mn-ea"/>
                          <a:ea typeface="+mn-ea"/>
                          <a:cs typeface="Yu Mincho" charset="-128"/>
                        </a:rPr>
                        <a:t>動画 音声あり</a:t>
                      </a:r>
                      <a:br>
                        <a:rPr kumimoji="1" lang="ja-JP" altLang="en-US" sz="500" baseline="0" dirty="0">
                          <a:solidFill>
                            <a:schemeClr val="tx1"/>
                          </a:solidFill>
                          <a:latin typeface="+mn-ea"/>
                          <a:ea typeface="+mn-ea"/>
                          <a:cs typeface="Yu Mincho" charset="-128"/>
                        </a:rPr>
                      </a:br>
                      <a:r>
                        <a:rPr kumimoji="1" lang="ja-JP" altLang="en-US" sz="500" baseline="0" dirty="0">
                          <a:solidFill>
                            <a:schemeClr val="tx1"/>
                          </a:solidFill>
                          <a:latin typeface="+mn-ea"/>
                          <a:ea typeface="+mn-ea"/>
                          <a:cs typeface="Yu Mincho" charset="-128"/>
                        </a:rPr>
                        <a:t>最大</a:t>
                      </a:r>
                      <a:r>
                        <a:rPr kumimoji="1" lang="en-US" altLang="ja-JP" sz="500" baseline="0" dirty="0">
                          <a:solidFill>
                            <a:schemeClr val="tx1"/>
                          </a:solidFill>
                          <a:latin typeface="+mn-ea"/>
                          <a:ea typeface="+mn-ea"/>
                          <a:cs typeface="Yu Mincho" charset="-128"/>
                        </a:rPr>
                        <a:t>30</a:t>
                      </a:r>
                      <a:r>
                        <a:rPr kumimoji="1" lang="ja-JP" altLang="en-US" sz="500" baseline="0" dirty="0">
                          <a:solidFill>
                            <a:schemeClr val="tx1"/>
                          </a:solidFill>
                          <a:latin typeface="+mn-ea"/>
                          <a:ea typeface="+mn-ea"/>
                          <a:cs typeface="Yu Mincho" charset="-128"/>
                        </a:rPr>
                        <a:t>秒</a:t>
                      </a:r>
                    </a:p>
                  </a:txBody>
                  <a:tcPr marL="68580" marR="68580" marT="34290" marB="34290" anchor="ctr">
                    <a:noFill/>
                  </a:tcPr>
                </a:tc>
                <a:tc>
                  <a:txBody>
                    <a:bodyPr/>
                    <a:lstStyle/>
                    <a:p>
                      <a:pPr marL="0" indent="0" algn="ctr">
                        <a:buFont typeface="Arial" charset="0"/>
                        <a:buNone/>
                      </a:pPr>
                      <a:r>
                        <a:rPr kumimoji="1" lang="ja-JP" altLang="en-US" sz="1000" baseline="0" dirty="0">
                          <a:solidFill>
                            <a:schemeClr val="tx1"/>
                          </a:solidFill>
                          <a:latin typeface="+mn-ea"/>
                          <a:ea typeface="+mn-ea"/>
                          <a:cs typeface="Yu Mincho" charset="-128"/>
                        </a:rPr>
                        <a:t>発車から</a:t>
                      </a:r>
                      <a:endParaRPr kumimoji="1" lang="en-US" altLang="ja-JP" sz="1000" baseline="0" dirty="0">
                        <a:solidFill>
                          <a:schemeClr val="tx1"/>
                        </a:solidFill>
                        <a:latin typeface="+mn-ea"/>
                        <a:ea typeface="+mn-ea"/>
                        <a:cs typeface="Yu Mincho" charset="-128"/>
                      </a:endParaRPr>
                    </a:p>
                    <a:p>
                      <a:pPr marL="0" indent="0" algn="ctr">
                        <a:buFont typeface="Arial" charset="0"/>
                        <a:buNone/>
                      </a:pPr>
                      <a:r>
                        <a:rPr kumimoji="1" lang="en-US" altLang="ja-JP" sz="1000" baseline="0" dirty="0">
                          <a:solidFill>
                            <a:schemeClr val="tx1"/>
                          </a:solidFill>
                          <a:latin typeface="+mn-ea"/>
                          <a:ea typeface="+mn-ea"/>
                          <a:cs typeface="Yu Mincho" charset="-128"/>
                        </a:rPr>
                        <a:t>2</a:t>
                      </a:r>
                      <a:r>
                        <a:rPr kumimoji="1" lang="ja-JP" altLang="en-US" sz="1000" baseline="0" dirty="0">
                          <a:solidFill>
                            <a:schemeClr val="tx1"/>
                          </a:solidFill>
                          <a:latin typeface="+mn-ea"/>
                          <a:ea typeface="+mn-ea"/>
                          <a:cs typeface="Yu Mincho" charset="-128"/>
                        </a:rPr>
                        <a:t>本目～</a:t>
                      </a:r>
                      <a:r>
                        <a:rPr kumimoji="1" lang="en-US" altLang="ja-JP" sz="1000" baseline="0" dirty="0">
                          <a:solidFill>
                            <a:schemeClr val="tx1"/>
                          </a:solidFill>
                          <a:latin typeface="+mn-ea"/>
                          <a:ea typeface="+mn-ea"/>
                          <a:cs typeface="Yu Mincho" charset="-128"/>
                        </a:rPr>
                        <a:t>5</a:t>
                      </a:r>
                      <a:r>
                        <a:rPr kumimoji="1" lang="ja-JP" altLang="en-US" sz="1000" baseline="0" dirty="0">
                          <a:solidFill>
                            <a:schemeClr val="tx1"/>
                          </a:solidFill>
                          <a:latin typeface="+mn-ea"/>
                          <a:ea typeface="+mn-ea"/>
                          <a:cs typeface="Yu Mincho" charset="-128"/>
                        </a:rPr>
                        <a:t>本目</a:t>
                      </a:r>
                      <a:endParaRPr kumimoji="1" lang="en-US" altLang="ja-JP" sz="1000" baseline="0" dirty="0">
                        <a:solidFill>
                          <a:schemeClr val="tx1"/>
                        </a:solidFill>
                        <a:latin typeface="+mn-ea"/>
                        <a:ea typeface="+mn-ea"/>
                        <a:cs typeface="Yu Mincho" charset="-128"/>
                      </a:endParaRPr>
                    </a:p>
                  </a:txBody>
                  <a:tcPr marL="68580" marR="68580" marT="34290" marB="34290" anchor="ctr">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aseline="0" dirty="0">
                          <a:solidFill>
                            <a:schemeClr val="tx1"/>
                          </a:solidFill>
                          <a:latin typeface="+mn-ea"/>
                          <a:ea typeface="+mn-ea"/>
                          <a:cs typeface="Yu Mincho" charset="-128"/>
                        </a:rPr>
                        <a:t>1,600,000</a:t>
                      </a:r>
                      <a:r>
                        <a:rPr kumimoji="1" lang="ja-JP" altLang="en-US" sz="1000" baseline="0" dirty="0">
                          <a:solidFill>
                            <a:schemeClr val="tx1"/>
                          </a:solidFill>
                          <a:latin typeface="+mn-ea"/>
                          <a:ea typeface="+mn-ea"/>
                          <a:cs typeface="Yu Mincho" charset="-128"/>
                        </a:rPr>
                        <a:t> </a:t>
                      </a:r>
                      <a:r>
                        <a:rPr kumimoji="1" lang="ja-JP" altLang="en-US" sz="700" baseline="0" dirty="0">
                          <a:solidFill>
                            <a:schemeClr val="tx1"/>
                          </a:solidFill>
                          <a:latin typeface="+mn-ea"/>
                          <a:ea typeface="+mn-ea"/>
                          <a:cs typeface="Yu Mincho" charset="-128"/>
                        </a:rPr>
                        <a:t>回</a:t>
                      </a:r>
                      <a:endParaRPr kumimoji="1" lang="en-US" altLang="ja-JP" sz="1000" baseline="0" dirty="0">
                        <a:solidFill>
                          <a:schemeClr val="tx1"/>
                        </a:solidFill>
                        <a:latin typeface="+mn-ea"/>
                        <a:ea typeface="+mn-ea"/>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50" b="0" i="0" u="none" strike="noStrike" kern="1200" cap="none" spc="0" normalizeH="0" baseline="0" noProof="0" dirty="0">
                          <a:ln>
                            <a:noFill/>
                          </a:ln>
                          <a:solidFill>
                            <a:srgbClr val="000F2D"/>
                          </a:solidFill>
                          <a:effectLst/>
                          <a:uLnTx/>
                          <a:uFillTx/>
                          <a:latin typeface="+mn-ea"/>
                          <a:ea typeface="+mn-ea"/>
                          <a:cs typeface="Yu Mincho" charset="-128"/>
                        </a:rPr>
                        <a:t>4</a:t>
                      </a:r>
                      <a:r>
                        <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rPr>
                        <a:t>枠</a:t>
                      </a:r>
                      <a:endParaRPr kumimoji="1" lang="ja-JP" altLang="en-US" sz="4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000F2D"/>
                          </a:solidFill>
                          <a:effectLst/>
                          <a:uLnTx/>
                          <a:uFillTx/>
                          <a:latin typeface="+mn-ea"/>
                          <a:ea typeface="+mn-ea"/>
                          <a:cs typeface="Yu Mincho" charset="-128"/>
                        </a:rPr>
                        <a:t>480</a:t>
                      </a:r>
                      <a:r>
                        <a:rPr kumimoji="1" lang="ja-JP" altLang="en-US" sz="900" b="0" i="0" u="none" strike="noStrike" kern="1200" cap="none" spc="0" normalizeH="0" baseline="0" noProof="0" dirty="0">
                          <a:ln>
                            <a:noFill/>
                          </a:ln>
                          <a:solidFill>
                            <a:srgbClr val="000F2D"/>
                          </a:solidFill>
                          <a:effectLst/>
                          <a:uLnTx/>
                          <a:uFillTx/>
                          <a:latin typeface="+mn-ea"/>
                          <a:ea typeface="+mn-ea"/>
                          <a:cs typeface="Yu Mincho" charset="-128"/>
                        </a:rPr>
                        <a:t>万円</a:t>
                      </a:r>
                      <a:endParaRPr kumimoji="1" lang="en-US" altLang="ja-JP" sz="1100" b="0" i="0" u="none" strike="noStrike" kern="1200" cap="none" spc="0" normalizeH="0" baseline="0" noProof="0" dirty="0">
                        <a:ln>
                          <a:noFill/>
                        </a:ln>
                        <a:solidFill>
                          <a:srgbClr val="000F2D"/>
                        </a:solidFill>
                        <a:effectLst/>
                        <a:uLnTx/>
                        <a:uFillTx/>
                        <a:latin typeface="+mn-ea"/>
                        <a:ea typeface="+mn-ea"/>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600" b="0" i="0" u="none" strike="noStrike" kern="1200" cap="none" spc="0" normalizeH="0" baseline="0" noProof="0" dirty="0">
                          <a:ln>
                            <a:noFill/>
                          </a:ln>
                          <a:solidFill>
                            <a:srgbClr val="000F2D"/>
                          </a:solidFill>
                          <a:effectLst/>
                          <a:uLnTx/>
                          <a:uFillTx/>
                          <a:latin typeface="+mn-ea"/>
                          <a:ea typeface="+mn-ea"/>
                          <a:cs typeface="Yu Mincho" charset="-128"/>
                        </a:rPr>
                        <a:t>@3.0</a:t>
                      </a:r>
                      <a:r>
                        <a:rPr kumimoji="1" lang="ja-JP" altLang="en-US" sz="600" b="0" i="0" u="none" strike="noStrike" kern="1200" cap="none" spc="0" normalizeH="0" baseline="0" noProof="0" dirty="0">
                          <a:ln>
                            <a:noFill/>
                          </a:ln>
                          <a:solidFill>
                            <a:srgbClr val="000F2D"/>
                          </a:solidFill>
                          <a:effectLst/>
                          <a:uLnTx/>
                          <a:uFillTx/>
                          <a:latin typeface="+mn-ea"/>
                          <a:ea typeface="+mn-ea"/>
                          <a:cs typeface="Yu Mincho" charset="-128"/>
                        </a:rPr>
                        <a:t>円</a:t>
                      </a:r>
                      <a:endParaRPr kumimoji="1" lang="en-US" altLang="ja-JP" sz="6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noFill/>
                  </a:tcPr>
                </a:tc>
                <a:extLst>
                  <a:ext uri="{0D108BD9-81ED-4DB2-BD59-A6C34878D82A}">
                    <a16:rowId xmlns:a16="http://schemas.microsoft.com/office/drawing/2014/main" val="1997250013"/>
                  </a:ext>
                </a:extLst>
              </a:tr>
              <a:tr h="172693">
                <a:tc>
                  <a:txBody>
                    <a:bodyPr/>
                    <a:lstStyle/>
                    <a:p>
                      <a:r>
                        <a:rPr kumimoji="1" lang="en-US" altLang="ja-JP" sz="1000" dirty="0">
                          <a:solidFill>
                            <a:schemeClr val="tx1"/>
                          </a:solidFill>
                          <a:latin typeface="+mn-ea"/>
                          <a:ea typeface="+mn-ea"/>
                          <a:cs typeface="Yu Mincho" charset="-128"/>
                        </a:rPr>
                        <a:t>Standard</a:t>
                      </a:r>
                      <a:r>
                        <a:rPr kumimoji="1" lang="en-US" altLang="ja-JP" sz="1000" baseline="0" dirty="0">
                          <a:solidFill>
                            <a:schemeClr val="tx1"/>
                          </a:solidFill>
                          <a:latin typeface="+mn-ea"/>
                          <a:ea typeface="+mn-ea"/>
                          <a:cs typeface="Yu Mincho" charset="-128"/>
                        </a:rPr>
                        <a:t> Video Ads</a:t>
                      </a:r>
                    </a:p>
                  </a:txBody>
                  <a:tcPr marL="68580" marR="68580" marT="34290" marB="34290" anchor="ctr">
                    <a:noFill/>
                  </a:tcPr>
                </a:tc>
                <a:tc>
                  <a:txBody>
                    <a:bodyPr/>
                    <a:lstStyle/>
                    <a:p>
                      <a:pPr marL="0" indent="0" algn="ctr">
                        <a:buFont typeface="Arial" charset="0"/>
                        <a:buNone/>
                      </a:pPr>
                      <a:r>
                        <a:rPr kumimoji="1" lang="ja-JP" altLang="en-US" sz="1000" baseline="0" dirty="0">
                          <a:solidFill>
                            <a:schemeClr val="tx1"/>
                          </a:solidFill>
                          <a:latin typeface="+mn-ea"/>
                          <a:ea typeface="+mn-ea"/>
                          <a:cs typeface="Yu Mincho" charset="-128"/>
                        </a:rPr>
                        <a:t>動画</a:t>
                      </a:r>
                      <a:r>
                        <a:rPr kumimoji="1" lang="en-US" altLang="ja-JP" sz="500" baseline="0" dirty="0">
                          <a:solidFill>
                            <a:schemeClr val="tx1"/>
                          </a:solidFill>
                          <a:latin typeface="+mn-ea"/>
                          <a:ea typeface="+mn-ea"/>
                          <a:cs typeface="Yu Mincho" charset="-128"/>
                        </a:rPr>
                        <a:t> </a:t>
                      </a:r>
                      <a:r>
                        <a:rPr kumimoji="1" lang="ja-JP" altLang="en-US" sz="500" baseline="0" dirty="0">
                          <a:solidFill>
                            <a:schemeClr val="tx1"/>
                          </a:solidFill>
                          <a:latin typeface="+mn-ea"/>
                          <a:ea typeface="+mn-ea"/>
                          <a:cs typeface="Yu Mincho" charset="-128"/>
                        </a:rPr>
                        <a:t>音声あり</a:t>
                      </a:r>
                      <a:br>
                        <a:rPr kumimoji="1" lang="en-US" altLang="ja-JP" sz="1000" baseline="0" dirty="0">
                          <a:solidFill>
                            <a:schemeClr val="tx1"/>
                          </a:solidFill>
                          <a:latin typeface="+mn-ea"/>
                          <a:ea typeface="+mn-ea"/>
                          <a:cs typeface="Yu Mincho" charset="-128"/>
                        </a:rPr>
                      </a:br>
                      <a:r>
                        <a:rPr kumimoji="1" lang="ja-JP" altLang="en-US" sz="500" baseline="0" dirty="0">
                          <a:solidFill>
                            <a:schemeClr val="tx1"/>
                          </a:solidFill>
                          <a:latin typeface="+mn-ea"/>
                          <a:ea typeface="+mn-ea"/>
                          <a:cs typeface="Yu Mincho" charset="-128"/>
                        </a:rPr>
                        <a:t>最大</a:t>
                      </a:r>
                      <a:r>
                        <a:rPr kumimoji="1" lang="en-US" altLang="ja-JP" sz="800" baseline="0" dirty="0">
                          <a:solidFill>
                            <a:schemeClr val="tx1"/>
                          </a:solidFill>
                          <a:latin typeface="+mn-ea"/>
                          <a:ea typeface="+mn-ea"/>
                          <a:cs typeface="Yu Mincho" charset="-128"/>
                        </a:rPr>
                        <a:t>30</a:t>
                      </a:r>
                      <a:r>
                        <a:rPr kumimoji="1" lang="ja-JP" altLang="en-US" sz="500" baseline="0" dirty="0">
                          <a:solidFill>
                            <a:schemeClr val="tx1"/>
                          </a:solidFill>
                          <a:latin typeface="+mn-ea"/>
                          <a:ea typeface="+mn-ea"/>
                          <a:cs typeface="Yu Mincho" charset="-128"/>
                        </a:rPr>
                        <a:t>秒</a:t>
                      </a:r>
                      <a:endParaRPr kumimoji="1" lang="en-US" altLang="ja-JP" sz="500" baseline="0" dirty="0">
                        <a:solidFill>
                          <a:schemeClr val="tx1"/>
                        </a:solidFill>
                        <a:latin typeface="+mn-ea"/>
                        <a:ea typeface="+mn-ea"/>
                        <a:cs typeface="Yu Mincho" charset="-128"/>
                      </a:endParaRPr>
                    </a:p>
                  </a:txBody>
                  <a:tcPr marL="68580" marR="68580" marT="34290" marB="34290" anchor="ctr">
                    <a:noFill/>
                  </a:tcPr>
                </a:tc>
                <a:tc>
                  <a:txBody>
                    <a:bodyPr/>
                    <a:lstStyle/>
                    <a:p>
                      <a:pPr marL="0" indent="0" algn="ctr">
                        <a:buFont typeface="Arial" charset="0"/>
                        <a:buNone/>
                      </a:pPr>
                      <a:r>
                        <a:rPr kumimoji="1" lang="en-US" altLang="ja-JP" sz="700" baseline="0" dirty="0">
                          <a:solidFill>
                            <a:schemeClr val="tx1"/>
                          </a:solidFill>
                          <a:latin typeface="+mn-ea"/>
                          <a:ea typeface="+mn-ea"/>
                          <a:cs typeface="Yu Mincho" charset="-128"/>
                        </a:rPr>
                        <a:t>Collaboration</a:t>
                      </a:r>
                    </a:p>
                    <a:p>
                      <a:pPr marL="0" indent="0" algn="ctr">
                        <a:buFont typeface="Arial" charset="0"/>
                        <a:buNone/>
                      </a:pPr>
                      <a:r>
                        <a:rPr kumimoji="1" lang="en-US" altLang="ja-JP" sz="700" baseline="0" dirty="0">
                          <a:solidFill>
                            <a:schemeClr val="tx1"/>
                          </a:solidFill>
                          <a:latin typeface="+mn-ea"/>
                          <a:ea typeface="+mn-ea"/>
                          <a:cs typeface="Yu Mincho" charset="-128"/>
                        </a:rPr>
                        <a:t>Video Ads</a:t>
                      </a:r>
                      <a:r>
                        <a:rPr kumimoji="1" lang="ja-JP" altLang="en-US" sz="700" baseline="0" dirty="0">
                          <a:solidFill>
                            <a:schemeClr val="tx1"/>
                          </a:solidFill>
                          <a:latin typeface="+mn-ea"/>
                          <a:ea typeface="+mn-ea"/>
                          <a:cs typeface="Yu Mincho" charset="-128"/>
                        </a:rPr>
                        <a:t>終了後</a:t>
                      </a:r>
                      <a:endParaRPr kumimoji="1" lang="en-US" altLang="ja-JP" sz="700" baseline="0" dirty="0">
                        <a:solidFill>
                          <a:schemeClr val="tx1"/>
                        </a:solidFill>
                        <a:latin typeface="+mn-ea"/>
                        <a:ea typeface="+mn-ea"/>
                        <a:cs typeface="Yu Mincho" charset="-128"/>
                      </a:endParaRPr>
                    </a:p>
                  </a:txBody>
                  <a:tcPr marL="68580" marR="68580" marT="34290" marB="34290" anchor="ctr">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aseline="0" dirty="0">
                          <a:solidFill>
                            <a:schemeClr val="tx1"/>
                          </a:solidFill>
                          <a:latin typeface="+mn-ea"/>
                          <a:ea typeface="+mn-ea"/>
                          <a:cs typeface="Yu Mincho" charset="-128"/>
                        </a:rPr>
                        <a:t>1,200,000</a:t>
                      </a:r>
                      <a:r>
                        <a:rPr kumimoji="1" lang="ja-JP" altLang="en-US" sz="1000" baseline="0" dirty="0">
                          <a:solidFill>
                            <a:schemeClr val="tx1"/>
                          </a:solidFill>
                          <a:latin typeface="+mn-ea"/>
                          <a:ea typeface="+mn-ea"/>
                          <a:cs typeface="Yu Mincho" charset="-128"/>
                        </a:rPr>
                        <a:t> </a:t>
                      </a:r>
                      <a:r>
                        <a:rPr kumimoji="1" lang="ja-JP" altLang="en-US" sz="700" baseline="0" dirty="0">
                          <a:solidFill>
                            <a:schemeClr val="tx1"/>
                          </a:solidFill>
                          <a:latin typeface="+mn-ea"/>
                          <a:ea typeface="+mn-ea"/>
                          <a:cs typeface="Yu Mincho" charset="-128"/>
                        </a:rPr>
                        <a:t>回</a:t>
                      </a:r>
                      <a:endParaRPr kumimoji="1" lang="en-US" altLang="ja-JP" sz="1000" baseline="0" dirty="0">
                        <a:solidFill>
                          <a:schemeClr val="tx1"/>
                        </a:solidFill>
                        <a:latin typeface="+mn-ea"/>
                        <a:ea typeface="+mn-ea"/>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50" baseline="0" dirty="0">
                          <a:solidFill>
                            <a:schemeClr val="tx1"/>
                          </a:solidFill>
                          <a:latin typeface="+mn-ea"/>
                          <a:ea typeface="+mn-ea"/>
                          <a:cs typeface="Yu Mincho" charset="-128"/>
                        </a:rPr>
                        <a:t>12</a:t>
                      </a:r>
                      <a:r>
                        <a:rPr kumimoji="1" lang="ja-JP" altLang="en-US" sz="800" baseline="0" dirty="0">
                          <a:solidFill>
                            <a:schemeClr val="tx1"/>
                          </a:solidFill>
                          <a:latin typeface="+mn-ea"/>
                          <a:ea typeface="+mn-ea"/>
                          <a:cs typeface="Yu Mincho" charset="-128"/>
                        </a:rPr>
                        <a:t>枠</a:t>
                      </a:r>
                      <a:endParaRPr kumimoji="1" lang="ja-JP" altLang="en-US" sz="400" baseline="0" dirty="0">
                        <a:solidFill>
                          <a:schemeClr val="tx1"/>
                        </a:solidFill>
                        <a:latin typeface="+mn-ea"/>
                        <a:ea typeface="+mn-ea"/>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noFill/>
                  </a:tcPr>
                </a:tc>
                <a:tc>
                  <a:txBody>
                    <a:bodyPr/>
                    <a:lstStyle/>
                    <a:p>
                      <a:pPr marL="0" indent="0" algn="ctr">
                        <a:buFont typeface="Arial" charset="0"/>
                        <a:buNone/>
                      </a:pPr>
                      <a:r>
                        <a:rPr kumimoji="1" lang="en-US" altLang="ja-JP" sz="1100" baseline="0" dirty="0">
                          <a:solidFill>
                            <a:schemeClr val="tx1"/>
                          </a:solidFill>
                          <a:latin typeface="+mn-ea"/>
                          <a:ea typeface="+mn-ea"/>
                          <a:cs typeface="Yu Mincho" charset="-128"/>
                        </a:rPr>
                        <a:t>280</a:t>
                      </a:r>
                      <a:r>
                        <a:rPr kumimoji="1" lang="ja-JP" altLang="en-US" sz="900" baseline="0" dirty="0">
                          <a:solidFill>
                            <a:schemeClr val="tx1"/>
                          </a:solidFill>
                          <a:latin typeface="+mn-ea"/>
                          <a:ea typeface="+mn-ea"/>
                          <a:cs typeface="Yu Mincho" charset="-128"/>
                        </a:rPr>
                        <a:t>万円</a:t>
                      </a:r>
                      <a:br>
                        <a:rPr kumimoji="1" lang="en-US" altLang="ja-JP" sz="1100" baseline="0" dirty="0">
                          <a:solidFill>
                            <a:schemeClr val="tx1"/>
                          </a:solidFill>
                          <a:latin typeface="+mn-ea"/>
                          <a:ea typeface="+mn-ea"/>
                          <a:cs typeface="Yu Mincho" charset="-128"/>
                        </a:rPr>
                      </a:br>
                      <a:r>
                        <a:rPr kumimoji="1" lang="en-US" altLang="ja-JP" sz="600" baseline="0" dirty="0">
                          <a:solidFill>
                            <a:schemeClr val="tx1"/>
                          </a:solidFill>
                          <a:latin typeface="+mn-ea"/>
                          <a:ea typeface="+mn-ea"/>
                          <a:cs typeface="Yu Mincho" charset="-128"/>
                        </a:rPr>
                        <a:t>@2.3</a:t>
                      </a:r>
                      <a:r>
                        <a:rPr kumimoji="1" lang="ja-JP" altLang="en-US" sz="600" baseline="0" dirty="0">
                          <a:solidFill>
                            <a:schemeClr val="tx1"/>
                          </a:solidFill>
                          <a:latin typeface="+mn-ea"/>
                          <a:ea typeface="+mn-ea"/>
                          <a:cs typeface="Yu Mincho" charset="-128"/>
                        </a:rPr>
                        <a:t>円</a:t>
                      </a:r>
                      <a:endParaRPr kumimoji="1" lang="en-US" altLang="ja-JP" sz="500" baseline="0" dirty="0">
                        <a:solidFill>
                          <a:schemeClr val="tx1"/>
                        </a:solidFill>
                        <a:latin typeface="+mn-ea"/>
                        <a:ea typeface="+mn-ea"/>
                        <a:cs typeface="Yu Mincho" charset="-128"/>
                      </a:endParaRPr>
                    </a:p>
                  </a:txBody>
                  <a:tcPr marL="68580" marR="68580" marT="34290" marB="34290" anchor="ctr">
                    <a:noFill/>
                  </a:tcPr>
                </a:tc>
                <a:extLst>
                  <a:ext uri="{0D108BD9-81ED-4DB2-BD59-A6C34878D82A}">
                    <a16:rowId xmlns:a16="http://schemas.microsoft.com/office/drawing/2014/main" val="10002"/>
                  </a:ext>
                </a:extLst>
              </a:tr>
            </a:tbl>
          </a:graphicData>
        </a:graphic>
      </p:graphicFrame>
      <p:sp>
        <p:nvSpPr>
          <p:cNvPr id="19" name="Text Box 7"/>
          <p:cNvSpPr txBox="1">
            <a:spLocks noChangeArrowheads="1"/>
          </p:cNvSpPr>
          <p:nvPr/>
        </p:nvSpPr>
        <p:spPr bwMode="auto">
          <a:xfrm>
            <a:off x="262527" y="1332671"/>
            <a:ext cx="1872629"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altLang="ja-JP" sz="1400" b="1" dirty="0">
                <a:latin typeface="+mj-ea"/>
                <a:ea typeface="+mj-ea"/>
                <a:cs typeface="Yu Mincho" charset="-128"/>
              </a:rPr>
              <a:t>“Pure Ads” </a:t>
            </a:r>
            <a:r>
              <a:rPr lang="ja-JP" altLang="en-US" sz="1400" b="1" dirty="0">
                <a:latin typeface="+mj-ea"/>
                <a:ea typeface="+mj-ea"/>
                <a:cs typeface="Yu Mincho" charset="-128"/>
              </a:rPr>
              <a:t>メニュー</a:t>
            </a:r>
          </a:p>
        </p:txBody>
      </p:sp>
      <p:pic>
        <p:nvPicPr>
          <p:cNvPr id="22" name="図 21"/>
          <p:cNvPicPr>
            <a:picLocks noChangeAspect="1"/>
          </p:cNvPicPr>
          <p:nvPr/>
        </p:nvPicPr>
        <p:blipFill>
          <a:blip r:embed="rId3"/>
          <a:stretch>
            <a:fillRect/>
          </a:stretch>
        </p:blipFill>
        <p:spPr>
          <a:xfrm>
            <a:off x="262527" y="-49785"/>
            <a:ext cx="1392772" cy="365159"/>
          </a:xfrm>
          <a:prstGeom prst="rect">
            <a:avLst/>
          </a:prstGeom>
        </p:spPr>
      </p:pic>
      <p:sp>
        <p:nvSpPr>
          <p:cNvPr id="26" name="正方形/長方形 25"/>
          <p:cNvSpPr/>
          <p:nvPr/>
        </p:nvSpPr>
        <p:spPr>
          <a:xfrm>
            <a:off x="298422" y="5565338"/>
            <a:ext cx="8589104" cy="1292662"/>
          </a:xfrm>
          <a:prstGeom prst="rect">
            <a:avLst/>
          </a:prstGeom>
        </p:spPr>
        <p:txBody>
          <a:bodyPr wrap="square">
            <a:spAutoFit/>
          </a:bodyPr>
          <a:lstStyle/>
          <a:p>
            <a:pPr marL="171450" indent="-171450">
              <a:buFont typeface=".LucidaGrandeUI" charset="0"/>
              <a:buChar char="※"/>
            </a:pPr>
            <a:r>
              <a:rPr lang="ja-JP" altLang="en-US" sz="600" dirty="0">
                <a:solidFill>
                  <a:schemeClr val="accent6"/>
                </a:solidFill>
                <a:latin typeface="+mn-ea"/>
                <a:cs typeface="Yu Mincho" charset="-128"/>
              </a:rPr>
              <a:t>広告料金は手数料が含まれたグロス金額です。</a:t>
            </a:r>
            <a:endParaRPr lang="en-US" altLang="ja-JP" sz="600" dirty="0">
              <a:solidFill>
                <a:schemeClr val="accent6"/>
              </a:solidFill>
              <a:latin typeface="+mn-ea"/>
              <a:cs typeface="Yu Mincho" charset="-128"/>
            </a:endParaRPr>
          </a:p>
          <a:p>
            <a:pPr marL="171450" indent="-171450">
              <a:buFont typeface=".LucidaGrandeUI" charset="0"/>
              <a:buChar char="※"/>
            </a:pPr>
            <a:r>
              <a:rPr lang="en-US" altLang="ja-JP" sz="600" dirty="0">
                <a:solidFill>
                  <a:schemeClr val="accent6"/>
                </a:solidFill>
                <a:latin typeface="+mn-ea"/>
                <a:cs typeface="Yu Mincho" charset="-128"/>
              </a:rPr>
              <a:t>1</a:t>
            </a:r>
            <a:r>
              <a:rPr lang="ja-JP" altLang="en-US" sz="600" dirty="0">
                <a:solidFill>
                  <a:schemeClr val="accent6"/>
                </a:solidFill>
                <a:latin typeface="+mn-ea"/>
                <a:cs typeface="Yu Mincho" charset="-128"/>
              </a:rPr>
              <a:t>円未満の端数が発生した場合は、切り捨てしてご請求させていただきます。</a:t>
            </a:r>
            <a:endParaRPr lang="en-US" altLang="ja-JP" sz="600" dirty="0">
              <a:solidFill>
                <a:schemeClr val="accent6"/>
              </a:solidFill>
              <a:latin typeface="+mn-ea"/>
              <a:cs typeface="Yu Mincho" charset="-128"/>
            </a:endParaRPr>
          </a:p>
          <a:p>
            <a:pPr marL="171450" indent="-171450">
              <a:buFont typeface=".LucidaGrandeUI" charset="0"/>
              <a:buChar char="※"/>
            </a:pPr>
            <a:r>
              <a:rPr lang="ja-JP" altLang="en-US" sz="600" dirty="0">
                <a:solidFill>
                  <a:schemeClr val="accent6"/>
                </a:solidFill>
                <a:latin typeface="+mn-ea"/>
                <a:cs typeface="Yu Mincho" charset="-128"/>
              </a:rPr>
              <a:t>月を跨ぐ週の掲載につきましては、掲載終了月締めにてご請求させていただきます。また、複数の月に跨った掲載につきましては、掲載月毎に分割してご請求させていただきます。</a:t>
            </a:r>
            <a:endParaRPr lang="en-US" altLang="ja-JP" sz="600" dirty="0">
              <a:solidFill>
                <a:schemeClr val="accent6"/>
              </a:solidFill>
              <a:latin typeface="+mn-ea"/>
              <a:cs typeface="Yu Mincho" charset="-128"/>
            </a:endParaRPr>
          </a:p>
          <a:p>
            <a:pPr marL="171450" indent="-171450">
              <a:buFont typeface=".LucidaGrandeUI" charset="0"/>
              <a:buChar char="※"/>
            </a:pPr>
            <a:r>
              <a:rPr lang="ja-JP" altLang="en-US" sz="600" dirty="0">
                <a:solidFill>
                  <a:schemeClr val="accent6"/>
                </a:solidFill>
                <a:latin typeface="+mn-ea"/>
                <a:cs typeface="Yu Mincho" charset="-128"/>
              </a:rPr>
              <a:t>上限広告料金に達しても掲載は止まりません。</a:t>
            </a:r>
            <a:endParaRPr lang="en-US" altLang="ja-JP" sz="600" dirty="0">
              <a:solidFill>
                <a:schemeClr val="accent6"/>
              </a:solidFill>
              <a:latin typeface="+mn-ea"/>
              <a:cs typeface="Yu Mincho" charset="-128"/>
            </a:endParaRPr>
          </a:p>
          <a:p>
            <a:pPr marL="171450" indent="-171450">
              <a:buFont typeface=".LucidaGrandeUI" charset="0"/>
              <a:buChar char="※"/>
            </a:pPr>
            <a:r>
              <a:rPr lang="ja-JP" altLang="en-US" sz="600" dirty="0">
                <a:solidFill>
                  <a:schemeClr val="accent6"/>
                </a:solidFill>
                <a:latin typeface="+mn-ea"/>
                <a:cs typeface="Yu Mincho" charset="-128"/>
              </a:rPr>
              <a:t>表示回数はあくまで目安です。タクシーの営業</a:t>
            </a:r>
            <a:r>
              <a:rPr lang="en-US" altLang="ja-JP" sz="600" dirty="0">
                <a:solidFill>
                  <a:schemeClr val="accent6"/>
                </a:solidFill>
                <a:latin typeface="+mn-ea"/>
                <a:cs typeface="Yu Mincho" charset="-128"/>
              </a:rPr>
              <a:t>/</a:t>
            </a:r>
            <a:r>
              <a:rPr lang="ja-JP" altLang="en-US" sz="600" dirty="0">
                <a:solidFill>
                  <a:schemeClr val="accent6"/>
                </a:solidFill>
                <a:latin typeface="+mn-ea"/>
                <a:cs typeface="Yu Mincho" charset="-128"/>
              </a:rPr>
              <a:t>稼働状況により変動します。</a:t>
            </a:r>
            <a:endParaRPr lang="en-US" altLang="ja-JP" sz="600" dirty="0">
              <a:solidFill>
                <a:schemeClr val="accent6"/>
              </a:solidFill>
              <a:latin typeface="+mn-ea"/>
              <a:cs typeface="Yu Mincho" charset="-128"/>
            </a:endParaRPr>
          </a:p>
          <a:p>
            <a:pPr marL="171450" indent="-171450">
              <a:buFont typeface=".LucidaGrandeUI" charset="0"/>
              <a:buChar char="※"/>
            </a:pPr>
            <a:r>
              <a:rPr lang="en-US" altLang="ja-JP" sz="600" dirty="0">
                <a:solidFill>
                  <a:schemeClr val="accent6"/>
                </a:solidFill>
                <a:latin typeface="+mn-ea"/>
                <a:cs typeface="Yu Mincho" charset="-128"/>
              </a:rPr>
              <a:t>Collaboration Video Ads</a:t>
            </a:r>
            <a:r>
              <a:rPr lang="ja-JP" altLang="en-US" sz="600" dirty="0">
                <a:solidFill>
                  <a:schemeClr val="accent6"/>
                </a:solidFill>
                <a:latin typeface="+mn-ea"/>
                <a:cs typeface="Yu Mincho" charset="-128"/>
              </a:rPr>
              <a:t>、</a:t>
            </a:r>
            <a:r>
              <a:rPr lang="en-US" altLang="ja-JP" sz="600" dirty="0">
                <a:solidFill>
                  <a:schemeClr val="accent6"/>
                </a:solidFill>
                <a:latin typeface="+mn-ea"/>
                <a:cs typeface="Yu Mincho" charset="-128"/>
              </a:rPr>
              <a:t>Standard Video Ads </a:t>
            </a:r>
            <a:r>
              <a:rPr lang="ja-JP" altLang="en-US" sz="600" dirty="0">
                <a:solidFill>
                  <a:schemeClr val="accent6"/>
                </a:solidFill>
                <a:latin typeface="+mn-ea"/>
                <a:cs typeface="Yu Mincho" charset="-128"/>
              </a:rPr>
              <a:t>は各メニューの中でランダムローテーション（乗車毎に異なる順番）で掲載いたします。</a:t>
            </a:r>
            <a:endParaRPr lang="en-US" altLang="ja-JP" sz="600" dirty="0">
              <a:solidFill>
                <a:schemeClr val="accent6"/>
              </a:solidFill>
              <a:latin typeface="+mn-ea"/>
              <a:cs typeface="Yu Mincho" charset="-128"/>
            </a:endParaRPr>
          </a:p>
          <a:p>
            <a:pPr marL="171450" indent="-171450">
              <a:buFont typeface=".LucidaGrandeUI" charset="0"/>
              <a:buChar char="※"/>
            </a:pPr>
            <a:r>
              <a:rPr lang="en-US" altLang="ja-JP" sz="600" dirty="0">
                <a:solidFill>
                  <a:schemeClr val="accent6"/>
                </a:solidFill>
                <a:latin typeface="+mn-ea"/>
                <a:cs typeface="Yu Mincho" charset="-128"/>
              </a:rPr>
              <a:t>Collaboration Video Ads </a:t>
            </a:r>
            <a:r>
              <a:rPr lang="ja-JP" altLang="en-US" sz="600" dirty="0">
                <a:solidFill>
                  <a:schemeClr val="accent6"/>
                </a:solidFill>
                <a:latin typeface="+mn-ea"/>
                <a:cs typeface="Yu Mincho" charset="-128"/>
              </a:rPr>
              <a:t>の掲載記事を広告主の</a:t>
            </a:r>
            <a:r>
              <a:rPr lang="en-US" altLang="ja-JP" sz="600" dirty="0">
                <a:solidFill>
                  <a:schemeClr val="accent6"/>
                </a:solidFill>
                <a:latin typeface="+mn-ea"/>
                <a:cs typeface="Yu Mincho" charset="-128"/>
              </a:rPr>
              <a:t>Branded Contents</a:t>
            </a:r>
            <a:r>
              <a:rPr lang="ja-JP" altLang="en-US" sz="600" dirty="0">
                <a:solidFill>
                  <a:schemeClr val="accent6"/>
                </a:solidFill>
                <a:latin typeface="+mn-ea"/>
                <a:cs typeface="Yu Mincho" charset="-128"/>
              </a:rPr>
              <a:t>へ任意に変更することができます。</a:t>
            </a:r>
            <a:endParaRPr lang="en-US" altLang="ja-JP" sz="600" dirty="0">
              <a:solidFill>
                <a:schemeClr val="accent6"/>
              </a:solidFill>
              <a:latin typeface="+mn-ea"/>
              <a:cs typeface="Yu Mincho" charset="-128"/>
            </a:endParaRPr>
          </a:p>
          <a:p>
            <a:pPr marL="171450" indent="-171450">
              <a:buFont typeface=".LucidaGrandeUI" charset="0"/>
              <a:buChar char="※"/>
            </a:pPr>
            <a:r>
              <a:rPr lang="ja-JP" altLang="en-US" sz="600" dirty="0">
                <a:solidFill>
                  <a:schemeClr val="accent6"/>
                </a:solidFill>
                <a:latin typeface="+mn-ea"/>
                <a:cs typeface="Yu Mincho" charset="-128"/>
              </a:rPr>
              <a:t>掲載内容は１申込につき、</a:t>
            </a:r>
            <a:r>
              <a:rPr lang="en-US" altLang="ja-JP" sz="600" dirty="0">
                <a:solidFill>
                  <a:schemeClr val="accent6"/>
                </a:solidFill>
                <a:latin typeface="+mn-ea"/>
                <a:cs typeface="Yu Mincho" charset="-128"/>
              </a:rPr>
              <a:t>1</a:t>
            </a:r>
            <a:r>
              <a:rPr lang="ja-JP" altLang="en-US" sz="600" dirty="0">
                <a:solidFill>
                  <a:schemeClr val="accent6"/>
                </a:solidFill>
                <a:latin typeface="+mn-ea"/>
                <a:cs typeface="Yu Mincho" charset="-128"/>
              </a:rPr>
              <a:t>商品または</a:t>
            </a:r>
            <a:r>
              <a:rPr lang="en-US" altLang="ja-JP" sz="600" dirty="0">
                <a:solidFill>
                  <a:schemeClr val="accent6"/>
                </a:solidFill>
                <a:latin typeface="+mn-ea"/>
                <a:cs typeface="Yu Mincho" charset="-128"/>
              </a:rPr>
              <a:t>1</a:t>
            </a:r>
            <a:r>
              <a:rPr lang="ja-JP" altLang="en-US" sz="600" dirty="0">
                <a:solidFill>
                  <a:schemeClr val="accent6"/>
                </a:solidFill>
                <a:latin typeface="+mn-ea"/>
                <a:cs typeface="Yu Mincho" charset="-128"/>
              </a:rPr>
              <a:t>サービスを基本とします。</a:t>
            </a:r>
            <a:endParaRPr lang="en-US" altLang="ja-JP" sz="600" dirty="0">
              <a:solidFill>
                <a:schemeClr val="accent6"/>
              </a:solidFill>
              <a:latin typeface="+mn-ea"/>
              <a:cs typeface="Yu Mincho" charset="-128"/>
            </a:endParaRPr>
          </a:p>
          <a:p>
            <a:pPr marL="171450" indent="-171450">
              <a:buFont typeface=".LucidaGrandeUI" charset="0"/>
              <a:buChar char="※"/>
            </a:pPr>
            <a:r>
              <a:rPr lang="ja-JP" altLang="en-US" sz="600" dirty="0">
                <a:solidFill>
                  <a:schemeClr val="accent6"/>
                </a:solidFill>
                <a:latin typeface="+mn-ea"/>
                <a:cs typeface="Yu Mincho" charset="-128"/>
              </a:rPr>
              <a:t>すべての掲載内容について事前審査が必要です。修正可能な段階で必ず事前にご相談ください。</a:t>
            </a:r>
            <a:endParaRPr lang="en-US" altLang="ja-JP" sz="600" dirty="0">
              <a:solidFill>
                <a:schemeClr val="accent6"/>
              </a:solidFill>
              <a:latin typeface="+mn-ea"/>
              <a:cs typeface="Yu Mincho" charset="-128"/>
            </a:endParaRPr>
          </a:p>
          <a:p>
            <a:pPr marL="171450" indent="-171450">
              <a:buFont typeface=".LucidaGrandeUI" charset="0"/>
              <a:buChar char="※"/>
            </a:pPr>
            <a:r>
              <a:rPr lang="en-US" altLang="ja-JP" sz="600" dirty="0">
                <a:solidFill>
                  <a:srgbClr val="FF0000"/>
                </a:solidFill>
                <a:latin typeface="+mn-ea"/>
                <a:cs typeface="Yu Mincho" charset="-128"/>
              </a:rPr>
              <a:t>Premium Video Ads </a:t>
            </a:r>
            <a:r>
              <a:rPr lang="ja-JP" altLang="en-US" sz="600" dirty="0">
                <a:solidFill>
                  <a:srgbClr val="FF0000"/>
                </a:solidFill>
                <a:latin typeface="+mn-ea"/>
                <a:cs typeface="Yu Mincho" charset="-128"/>
              </a:rPr>
              <a:t>（</a:t>
            </a:r>
            <a:r>
              <a:rPr lang="en-US" altLang="ja-JP" sz="600" dirty="0">
                <a:solidFill>
                  <a:srgbClr val="FF0000"/>
                </a:solidFill>
                <a:latin typeface="+mn-ea"/>
                <a:cs typeface="Yu Mincho" charset="-128"/>
              </a:rPr>
              <a:t>HALF</a:t>
            </a:r>
            <a:r>
              <a:rPr lang="ja-JP" altLang="en-US" sz="600" dirty="0">
                <a:solidFill>
                  <a:srgbClr val="FF0000"/>
                </a:solidFill>
                <a:latin typeface="+mn-ea"/>
                <a:cs typeface="Yu Mincho" charset="-128"/>
              </a:rPr>
              <a:t>含む）は</a:t>
            </a:r>
            <a:r>
              <a:rPr lang="en-US" altLang="ja-JP" sz="600" dirty="0">
                <a:solidFill>
                  <a:srgbClr val="FF0000"/>
                </a:solidFill>
                <a:latin typeface="+mn-ea"/>
                <a:cs typeface="Yu Mincho" charset="-128"/>
              </a:rPr>
              <a:t>1</a:t>
            </a:r>
            <a:r>
              <a:rPr lang="ja-JP" altLang="en-US" sz="600" dirty="0">
                <a:solidFill>
                  <a:srgbClr val="FF0000"/>
                </a:solidFill>
                <a:latin typeface="+mn-ea"/>
                <a:cs typeface="Yu Mincho" charset="-128"/>
              </a:rPr>
              <a:t>広告主あたりの連続掲載を</a:t>
            </a:r>
            <a:r>
              <a:rPr lang="en-US" altLang="ja-JP" sz="600" dirty="0">
                <a:solidFill>
                  <a:srgbClr val="FF0000"/>
                </a:solidFill>
                <a:latin typeface="+mn-ea"/>
                <a:cs typeface="Yu Mincho" charset="-128"/>
              </a:rPr>
              <a:t>4</a:t>
            </a:r>
            <a:r>
              <a:rPr lang="ja-JP" altLang="en-US" sz="600" dirty="0">
                <a:solidFill>
                  <a:srgbClr val="FF0000"/>
                </a:solidFill>
                <a:latin typeface="+mn-ea"/>
                <a:cs typeface="Yu Mincho" charset="-128"/>
              </a:rPr>
              <a:t>週間までとし、</a:t>
            </a:r>
            <a:r>
              <a:rPr lang="en-US" altLang="ja-JP" sz="600" dirty="0">
                <a:solidFill>
                  <a:srgbClr val="FF0000"/>
                </a:solidFill>
                <a:latin typeface="+mn-ea"/>
                <a:cs typeface="Yu Mincho" charset="-128"/>
              </a:rPr>
              <a:t>1</a:t>
            </a:r>
            <a:r>
              <a:rPr lang="ja-JP" altLang="en-US" sz="600" dirty="0">
                <a:solidFill>
                  <a:srgbClr val="FF0000"/>
                </a:solidFill>
                <a:latin typeface="+mn-ea"/>
                <a:cs typeface="Yu Mincho" charset="-128"/>
              </a:rPr>
              <a:t>回の発注期間に関らず</a:t>
            </a:r>
            <a:r>
              <a:rPr lang="en-US" altLang="ja-JP" sz="600" dirty="0">
                <a:solidFill>
                  <a:srgbClr val="FF0000"/>
                </a:solidFill>
                <a:latin typeface="+mn-ea"/>
                <a:cs typeface="Yu Mincho" charset="-128"/>
              </a:rPr>
              <a:t>4</a:t>
            </a:r>
            <a:r>
              <a:rPr lang="ja-JP" altLang="en-US" sz="600" dirty="0">
                <a:solidFill>
                  <a:srgbClr val="FF0000"/>
                </a:solidFill>
                <a:latin typeface="+mn-ea"/>
                <a:cs typeface="Yu Mincho" charset="-128"/>
              </a:rPr>
              <a:t>週間の掲載インターバルを空けていただくこととします。</a:t>
            </a:r>
            <a:endParaRPr lang="en-US" altLang="ja-JP" sz="600" dirty="0">
              <a:solidFill>
                <a:srgbClr val="FF0000"/>
              </a:solidFill>
              <a:latin typeface="+mn-ea"/>
              <a:cs typeface="Yu Mincho" charset="-128"/>
            </a:endParaRPr>
          </a:p>
          <a:p>
            <a:pPr marL="171450" indent="-171450">
              <a:buFont typeface=".LucidaGrandeUI" charset="0"/>
              <a:buChar char="※"/>
            </a:pPr>
            <a:r>
              <a:rPr lang="en-US" altLang="ja-JP" sz="600" dirty="0">
                <a:solidFill>
                  <a:srgbClr val="FF0000"/>
                </a:solidFill>
                <a:latin typeface="+mn-ea"/>
                <a:cs typeface="Yu Mincho" charset="-128"/>
              </a:rPr>
              <a:t>HALF</a:t>
            </a:r>
            <a:r>
              <a:rPr lang="ja-JP" altLang="en-US" sz="600" dirty="0">
                <a:solidFill>
                  <a:srgbClr val="FF0000"/>
                </a:solidFill>
                <a:latin typeface="+mn-ea"/>
                <a:cs typeface="Yu Mincho" charset="-128"/>
              </a:rPr>
              <a:t>メニュー</a:t>
            </a:r>
            <a:r>
              <a:rPr lang="en-US" altLang="ja-JP" sz="600" dirty="0">
                <a:solidFill>
                  <a:srgbClr val="FF0000"/>
                </a:solidFill>
                <a:latin typeface="+mn-ea"/>
                <a:cs typeface="Yu Mincho" charset="-128"/>
              </a:rPr>
              <a:t> </a:t>
            </a:r>
            <a:r>
              <a:rPr lang="ja-JP" altLang="en-US" sz="600" dirty="0">
                <a:solidFill>
                  <a:srgbClr val="FF0000"/>
                </a:solidFill>
                <a:latin typeface="+mn-ea"/>
                <a:cs typeface="Yu Mincho" charset="-128"/>
              </a:rPr>
              <a:t>の</a:t>
            </a:r>
            <a:r>
              <a:rPr lang="en-US" altLang="ja-JP" sz="600" dirty="0">
                <a:solidFill>
                  <a:srgbClr val="FF0000"/>
                </a:solidFill>
                <a:latin typeface="+mn-ea"/>
                <a:cs typeface="Yu Mincho" charset="-128"/>
              </a:rPr>
              <a:t>15,000</a:t>
            </a:r>
            <a:r>
              <a:rPr lang="ja-JP" altLang="en-US" sz="600" dirty="0">
                <a:solidFill>
                  <a:srgbClr val="FF0000"/>
                </a:solidFill>
                <a:latin typeface="+mn-ea"/>
                <a:cs typeface="Yu Mincho" charset="-128"/>
              </a:rPr>
              <a:t>台あたりのエリア内訳は、東京都 </a:t>
            </a:r>
            <a:r>
              <a:rPr lang="en-US" altLang="ja-JP" sz="600" dirty="0">
                <a:solidFill>
                  <a:srgbClr val="FF0000"/>
                </a:solidFill>
                <a:latin typeface="+mn-ea"/>
                <a:cs typeface="Yu Mincho" charset="-128"/>
              </a:rPr>
              <a:t>5,250</a:t>
            </a:r>
            <a:r>
              <a:rPr lang="ja-JP" altLang="en-US" sz="600" dirty="0">
                <a:solidFill>
                  <a:srgbClr val="FF0000"/>
                </a:solidFill>
                <a:latin typeface="+mn-ea"/>
                <a:cs typeface="Yu Mincho" charset="-128"/>
              </a:rPr>
              <a:t>台、地方主要都市 </a:t>
            </a:r>
            <a:r>
              <a:rPr lang="en-US" altLang="ja-JP" sz="600" dirty="0">
                <a:solidFill>
                  <a:srgbClr val="FF0000"/>
                </a:solidFill>
                <a:latin typeface="+mn-ea"/>
                <a:cs typeface="Yu Mincho" charset="-128"/>
              </a:rPr>
              <a:t>9,750</a:t>
            </a:r>
            <a:r>
              <a:rPr lang="ja-JP" altLang="en-US" sz="600" dirty="0">
                <a:solidFill>
                  <a:srgbClr val="FF0000"/>
                </a:solidFill>
                <a:latin typeface="+mn-ea"/>
                <a:cs typeface="Yu Mincho" charset="-128"/>
              </a:rPr>
              <a:t>台 となり、エリアとタクシー会社に偏りが出ないよう制御して配信されます。</a:t>
            </a:r>
            <a:endParaRPr lang="en-US" altLang="ja-JP" sz="600" dirty="0">
              <a:solidFill>
                <a:srgbClr val="FF0000"/>
              </a:solidFill>
              <a:latin typeface="+mn-ea"/>
              <a:cs typeface="Yu Mincho" charset="-128"/>
            </a:endParaRPr>
          </a:p>
          <a:p>
            <a:pPr marL="171450" indent="-171450">
              <a:buFont typeface=".LucidaGrandeUI" charset="0"/>
              <a:buChar char="※"/>
            </a:pPr>
            <a:r>
              <a:rPr lang="en-US" altLang="ja-JP" sz="600" dirty="0">
                <a:solidFill>
                  <a:srgbClr val="FF0000"/>
                </a:solidFill>
                <a:latin typeface="+mn-ea"/>
                <a:cs typeface="Yu Mincho" charset="-128"/>
              </a:rPr>
              <a:t>Collaboration Video Ads </a:t>
            </a:r>
            <a:r>
              <a:rPr lang="ja-JP" altLang="en-US" sz="600" dirty="0">
                <a:solidFill>
                  <a:srgbClr val="FF0000"/>
                </a:solidFill>
                <a:latin typeface="+mn-ea"/>
                <a:cs typeface="Yu Mincho" charset="-128"/>
              </a:rPr>
              <a:t>の</a:t>
            </a:r>
            <a:r>
              <a:rPr lang="en-US" altLang="ja-JP" sz="600" dirty="0" err="1">
                <a:solidFill>
                  <a:srgbClr val="FF0000"/>
                </a:solidFill>
                <a:latin typeface="+mn-ea"/>
                <a:cs typeface="Yu Mincho" charset="-128"/>
              </a:rPr>
              <a:t>BtoB</a:t>
            </a:r>
            <a:r>
              <a:rPr lang="ja-JP" altLang="en-US" sz="600" dirty="0">
                <a:solidFill>
                  <a:srgbClr val="FF0000"/>
                </a:solidFill>
                <a:latin typeface="+mn-ea"/>
                <a:cs typeface="Yu Mincho" charset="-128"/>
              </a:rPr>
              <a:t>商材（企業向けサービス）の掲載本数は週あたり</a:t>
            </a:r>
            <a:r>
              <a:rPr lang="en-US" altLang="ja-JP" sz="600" dirty="0">
                <a:solidFill>
                  <a:srgbClr val="FF0000"/>
                </a:solidFill>
                <a:latin typeface="+mn-ea"/>
                <a:cs typeface="Yu Mincho" charset="-128"/>
              </a:rPr>
              <a:t>2</a:t>
            </a:r>
            <a:r>
              <a:rPr lang="ja-JP" altLang="en-US" sz="600" dirty="0">
                <a:solidFill>
                  <a:srgbClr val="FF0000"/>
                </a:solidFill>
                <a:latin typeface="+mn-ea"/>
                <a:cs typeface="Yu Mincho" charset="-128"/>
              </a:rPr>
              <a:t>広告主まで（</a:t>
            </a:r>
            <a:r>
              <a:rPr lang="en-US" altLang="ja-JP" sz="600" dirty="0">
                <a:solidFill>
                  <a:srgbClr val="FF0000"/>
                </a:solidFill>
                <a:latin typeface="+mn-ea"/>
                <a:cs typeface="Yu Mincho" charset="-128"/>
              </a:rPr>
              <a:t>[HALF]</a:t>
            </a:r>
            <a:r>
              <a:rPr lang="ja-JP" altLang="en-US" sz="600" dirty="0">
                <a:solidFill>
                  <a:srgbClr val="FF0000"/>
                </a:solidFill>
                <a:latin typeface="+mn-ea"/>
                <a:cs typeface="Yu Mincho" charset="-128"/>
              </a:rPr>
              <a:t>は週あたり</a:t>
            </a:r>
            <a:r>
              <a:rPr lang="en-US" altLang="ja-JP" sz="600" dirty="0">
                <a:solidFill>
                  <a:srgbClr val="FF0000"/>
                </a:solidFill>
                <a:latin typeface="+mn-ea"/>
                <a:cs typeface="Yu Mincho" charset="-128"/>
              </a:rPr>
              <a:t>4</a:t>
            </a:r>
            <a:r>
              <a:rPr lang="ja-JP" altLang="en-US" sz="600" dirty="0">
                <a:solidFill>
                  <a:srgbClr val="FF0000"/>
                </a:solidFill>
                <a:latin typeface="+mn-ea"/>
                <a:cs typeface="Yu Mincho" charset="-128"/>
              </a:rPr>
              <a:t>広告主まで）を目安とさせて頂きます。</a:t>
            </a:r>
            <a:endParaRPr lang="en-US" altLang="ja-JP" sz="600" dirty="0">
              <a:solidFill>
                <a:srgbClr val="FF0000"/>
              </a:solidFill>
              <a:latin typeface="+mn-ea"/>
              <a:cs typeface="Yu Mincho" charset="-128"/>
            </a:endParaRPr>
          </a:p>
          <a:p>
            <a:pPr marL="171450" indent="-171450">
              <a:buFont typeface=".LucidaGrandeUI" charset="0"/>
              <a:buChar char="※"/>
            </a:pPr>
            <a:r>
              <a:rPr lang="en-US" altLang="ja-JP" sz="600" dirty="0">
                <a:solidFill>
                  <a:srgbClr val="FF0000"/>
                </a:solidFill>
                <a:latin typeface="+mn-ea"/>
                <a:cs typeface="Yu Mincho" charset="-128"/>
              </a:rPr>
              <a:t>Standard Video Ads </a:t>
            </a:r>
            <a:r>
              <a:rPr lang="ja-JP" altLang="en-US" sz="600" dirty="0">
                <a:solidFill>
                  <a:srgbClr val="FF0000"/>
                </a:solidFill>
                <a:latin typeface="+mn-ea"/>
                <a:cs typeface="Yu Mincho" charset="-128"/>
              </a:rPr>
              <a:t>の</a:t>
            </a:r>
            <a:r>
              <a:rPr lang="en-US" altLang="ja-JP" sz="600" dirty="0" err="1">
                <a:solidFill>
                  <a:srgbClr val="FF0000"/>
                </a:solidFill>
                <a:latin typeface="+mn-ea"/>
                <a:cs typeface="Yu Mincho" charset="-128"/>
              </a:rPr>
              <a:t>BtoB</a:t>
            </a:r>
            <a:r>
              <a:rPr lang="ja-JP" altLang="en-US" sz="600" dirty="0">
                <a:solidFill>
                  <a:srgbClr val="FF0000"/>
                </a:solidFill>
                <a:latin typeface="+mn-ea"/>
                <a:cs typeface="Yu Mincho" charset="-128"/>
              </a:rPr>
              <a:t>商材（企業向けサービス）の掲載本数は週あたり</a:t>
            </a:r>
            <a:r>
              <a:rPr lang="en-US" altLang="ja-JP" sz="600" dirty="0">
                <a:solidFill>
                  <a:srgbClr val="FF0000"/>
                </a:solidFill>
                <a:latin typeface="+mn-ea"/>
                <a:cs typeface="Yu Mincho" charset="-128"/>
              </a:rPr>
              <a:t>6</a:t>
            </a:r>
            <a:r>
              <a:rPr lang="ja-JP" altLang="en-US" sz="600" dirty="0">
                <a:solidFill>
                  <a:srgbClr val="FF0000"/>
                </a:solidFill>
                <a:latin typeface="+mn-ea"/>
                <a:cs typeface="Yu Mincho" charset="-128"/>
              </a:rPr>
              <a:t>広告主まで（</a:t>
            </a:r>
            <a:r>
              <a:rPr lang="en-US" altLang="ja-JP" sz="600" dirty="0">
                <a:solidFill>
                  <a:srgbClr val="FF0000"/>
                </a:solidFill>
                <a:latin typeface="+mn-ea"/>
                <a:cs typeface="Yu Mincho" charset="-128"/>
              </a:rPr>
              <a:t>[HALF]</a:t>
            </a:r>
            <a:r>
              <a:rPr lang="ja-JP" altLang="en-US" sz="600" dirty="0">
                <a:solidFill>
                  <a:srgbClr val="FF0000"/>
                </a:solidFill>
                <a:latin typeface="+mn-ea"/>
                <a:cs typeface="Yu Mincho" charset="-128"/>
              </a:rPr>
              <a:t>は週あたり</a:t>
            </a:r>
            <a:r>
              <a:rPr lang="en-US" altLang="ja-JP" sz="600" dirty="0">
                <a:solidFill>
                  <a:srgbClr val="FF0000"/>
                </a:solidFill>
                <a:latin typeface="+mn-ea"/>
                <a:cs typeface="Yu Mincho" charset="-128"/>
              </a:rPr>
              <a:t>12</a:t>
            </a:r>
            <a:r>
              <a:rPr lang="ja-JP" altLang="en-US" sz="600" dirty="0">
                <a:solidFill>
                  <a:srgbClr val="FF0000"/>
                </a:solidFill>
                <a:latin typeface="+mn-ea"/>
                <a:cs typeface="Yu Mincho" charset="-128"/>
              </a:rPr>
              <a:t>広告主まで）を目安とさせて頂きます。</a:t>
            </a:r>
            <a:endParaRPr lang="en-US" altLang="ja-JP" sz="600" dirty="0">
              <a:solidFill>
                <a:srgbClr val="FF0000"/>
              </a:solidFill>
              <a:latin typeface="+mn-ea"/>
              <a:cs typeface="Yu Mincho" charset="-128"/>
            </a:endParaRPr>
          </a:p>
        </p:txBody>
      </p:sp>
      <p:sp>
        <p:nvSpPr>
          <p:cNvPr id="28" name="タイトル 1"/>
          <p:cNvSpPr txBox="1">
            <a:spLocks/>
          </p:cNvSpPr>
          <p:nvPr/>
        </p:nvSpPr>
        <p:spPr>
          <a:xfrm>
            <a:off x="301924" y="339420"/>
            <a:ext cx="8601075" cy="572831"/>
          </a:xfrm>
          <a:prstGeom prst="rect">
            <a:avLst/>
          </a:prstGeom>
        </p:spPr>
        <p:txBody>
          <a:bodyPr>
            <a:noAutofit/>
          </a:bodyPr>
          <a:lstStyle>
            <a:lvl1pPr algn="l" defTabSz="914400" rtl="0" eaLnBrk="1" latinLnBrk="0" hangingPunct="1">
              <a:lnSpc>
                <a:spcPct val="90000"/>
              </a:lnSpc>
              <a:spcBef>
                <a:spcPct val="0"/>
              </a:spcBef>
              <a:buNone/>
              <a:defRPr kumimoji="1" sz="3600" kern="1200">
                <a:solidFill>
                  <a:schemeClr val="tx1"/>
                </a:solidFill>
                <a:latin typeface="+mj-lt"/>
                <a:ea typeface="+mj-ea"/>
                <a:cs typeface="Yu Mincho" charset="-128"/>
              </a:defRPr>
            </a:lvl1pPr>
          </a:lstStyle>
          <a:p>
            <a:r>
              <a:rPr lang="ja-JP" altLang="en-US" dirty="0">
                <a:solidFill>
                  <a:srgbClr val="FFFFFF"/>
                </a:solidFill>
                <a:latin typeface="+mj-ea"/>
              </a:rPr>
              <a:t>広告メニュー 詳細</a:t>
            </a:r>
          </a:p>
        </p:txBody>
      </p:sp>
      <p:sp>
        <p:nvSpPr>
          <p:cNvPr id="11" name="スライド番号プレースホルダー 10">
            <a:extLst>
              <a:ext uri="{FF2B5EF4-FFF2-40B4-BE49-F238E27FC236}">
                <a16:creationId xmlns:a16="http://schemas.microsoft.com/office/drawing/2014/main" id="{8F34094F-B448-4687-BB88-7051188228B2}"/>
              </a:ext>
            </a:extLst>
          </p:cNvPr>
          <p:cNvSpPr>
            <a:spLocks noGrp="1"/>
          </p:cNvSpPr>
          <p:nvPr>
            <p:ph type="sldNum" sz="quarter" idx="12"/>
          </p:nvPr>
        </p:nvSpPr>
        <p:spPr>
          <a:xfrm>
            <a:off x="6457950" y="6356351"/>
            <a:ext cx="1898650" cy="365125"/>
          </a:xfrm>
        </p:spPr>
        <p:txBody>
          <a:bodyPr/>
          <a:lstStyle/>
          <a:p>
            <a:fld id="{806C013B-363C-A74E-9DE8-5ED61C0AA20F}" type="slidenum">
              <a:rPr kumimoji="1" lang="ja-JP" altLang="en-US" smtClean="0">
                <a:latin typeface="+mn-ea"/>
                <a:ea typeface="+mn-ea"/>
              </a:rPr>
              <a:t>20</a:t>
            </a:fld>
            <a:endParaRPr kumimoji="1" lang="ja-JP" altLang="en-US" dirty="0">
              <a:latin typeface="+mn-ea"/>
              <a:ea typeface="+mn-ea"/>
            </a:endParaRPr>
          </a:p>
        </p:txBody>
      </p:sp>
      <p:sp>
        <p:nvSpPr>
          <p:cNvPr id="12" name="Text Box 7">
            <a:extLst>
              <a:ext uri="{FF2B5EF4-FFF2-40B4-BE49-F238E27FC236}">
                <a16:creationId xmlns:a16="http://schemas.microsoft.com/office/drawing/2014/main" id="{9768B8E2-3DF1-4CAB-9B3F-F72ABEBFDF43}"/>
              </a:ext>
            </a:extLst>
          </p:cNvPr>
          <p:cNvSpPr txBox="1">
            <a:spLocks noChangeArrowheads="1"/>
          </p:cNvSpPr>
          <p:nvPr/>
        </p:nvSpPr>
        <p:spPr bwMode="auto">
          <a:xfrm>
            <a:off x="262526" y="3407129"/>
            <a:ext cx="163859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altLang="ja-JP" sz="1400" b="1" dirty="0">
                <a:latin typeface="+mj-ea"/>
                <a:ea typeface="+mj-ea"/>
                <a:cs typeface="Yu Mincho" charset="-128"/>
              </a:rPr>
              <a:t>“HALF” </a:t>
            </a:r>
            <a:r>
              <a:rPr lang="ja-JP" altLang="en-US" sz="1400" b="1" dirty="0">
                <a:latin typeface="+mj-ea"/>
                <a:ea typeface="+mj-ea"/>
                <a:cs typeface="Yu Mincho" charset="-128"/>
              </a:rPr>
              <a:t>メニュー</a:t>
            </a:r>
          </a:p>
        </p:txBody>
      </p:sp>
      <p:graphicFrame>
        <p:nvGraphicFramePr>
          <p:cNvPr id="13" name="表 12">
            <a:extLst>
              <a:ext uri="{FF2B5EF4-FFF2-40B4-BE49-F238E27FC236}">
                <a16:creationId xmlns:a16="http://schemas.microsoft.com/office/drawing/2014/main" id="{A555C88D-A772-4F83-B4E8-148A9E6AA4F3}"/>
              </a:ext>
            </a:extLst>
          </p:cNvPr>
          <p:cNvGraphicFramePr>
            <a:graphicFrameLocks noGrp="1"/>
          </p:cNvGraphicFramePr>
          <p:nvPr>
            <p:extLst>
              <p:ext uri="{D42A27DB-BD31-4B8C-83A1-F6EECF244321}">
                <p14:modId xmlns:p14="http://schemas.microsoft.com/office/powerpoint/2010/main" val="3371382039"/>
              </p:ext>
            </p:extLst>
          </p:nvPr>
        </p:nvGraphicFramePr>
        <p:xfrm>
          <a:off x="301924" y="3723615"/>
          <a:ext cx="8601075" cy="1783080"/>
        </p:xfrm>
        <a:graphic>
          <a:graphicData uri="http://schemas.openxmlformats.org/drawingml/2006/table">
            <a:tbl>
              <a:tblPr firstRow="1" bandRow="1">
                <a:tableStyleId>{5940675A-B579-460E-94D1-54222C63F5DA}</a:tableStyleId>
              </a:tblPr>
              <a:tblGrid>
                <a:gridCol w="1411637">
                  <a:extLst>
                    <a:ext uri="{9D8B030D-6E8A-4147-A177-3AD203B41FA5}">
                      <a16:colId xmlns:a16="http://schemas.microsoft.com/office/drawing/2014/main" val="20000"/>
                    </a:ext>
                  </a:extLst>
                </a:gridCol>
                <a:gridCol w="819619">
                  <a:extLst>
                    <a:ext uri="{9D8B030D-6E8A-4147-A177-3AD203B41FA5}">
                      <a16:colId xmlns:a16="http://schemas.microsoft.com/office/drawing/2014/main" val="20001"/>
                    </a:ext>
                  </a:extLst>
                </a:gridCol>
                <a:gridCol w="948871">
                  <a:extLst>
                    <a:ext uri="{9D8B030D-6E8A-4147-A177-3AD203B41FA5}">
                      <a16:colId xmlns:a16="http://schemas.microsoft.com/office/drawing/2014/main" val="20002"/>
                    </a:ext>
                  </a:extLst>
                </a:gridCol>
                <a:gridCol w="741847">
                  <a:extLst>
                    <a:ext uri="{9D8B030D-6E8A-4147-A177-3AD203B41FA5}">
                      <a16:colId xmlns:a16="http://schemas.microsoft.com/office/drawing/2014/main" val="20003"/>
                    </a:ext>
                  </a:extLst>
                </a:gridCol>
                <a:gridCol w="741847">
                  <a:extLst>
                    <a:ext uri="{9D8B030D-6E8A-4147-A177-3AD203B41FA5}">
                      <a16:colId xmlns:a16="http://schemas.microsoft.com/office/drawing/2014/main" val="89144593"/>
                    </a:ext>
                  </a:extLst>
                </a:gridCol>
                <a:gridCol w="741847">
                  <a:extLst>
                    <a:ext uri="{9D8B030D-6E8A-4147-A177-3AD203B41FA5}">
                      <a16:colId xmlns:a16="http://schemas.microsoft.com/office/drawing/2014/main" val="20004"/>
                    </a:ext>
                  </a:extLst>
                </a:gridCol>
                <a:gridCol w="1021190">
                  <a:extLst>
                    <a:ext uri="{9D8B030D-6E8A-4147-A177-3AD203B41FA5}">
                      <a16:colId xmlns:a16="http://schemas.microsoft.com/office/drawing/2014/main" val="20005"/>
                    </a:ext>
                  </a:extLst>
                </a:gridCol>
                <a:gridCol w="541417">
                  <a:extLst>
                    <a:ext uri="{9D8B030D-6E8A-4147-A177-3AD203B41FA5}">
                      <a16:colId xmlns:a16="http://schemas.microsoft.com/office/drawing/2014/main" val="20006"/>
                    </a:ext>
                  </a:extLst>
                </a:gridCol>
                <a:gridCol w="676259">
                  <a:extLst>
                    <a:ext uri="{9D8B030D-6E8A-4147-A177-3AD203B41FA5}">
                      <a16:colId xmlns:a16="http://schemas.microsoft.com/office/drawing/2014/main" val="13742345"/>
                    </a:ext>
                  </a:extLst>
                </a:gridCol>
                <a:gridCol w="956541">
                  <a:extLst>
                    <a:ext uri="{9D8B030D-6E8A-4147-A177-3AD203B41FA5}">
                      <a16:colId xmlns:a16="http://schemas.microsoft.com/office/drawing/2014/main" val="20007"/>
                    </a:ext>
                  </a:extLst>
                </a:gridCol>
              </a:tblGrid>
              <a:tr h="107933">
                <a:tc>
                  <a:txBody>
                    <a:bodyPr/>
                    <a:lstStyle/>
                    <a:p>
                      <a:pPr algn="ctr"/>
                      <a:r>
                        <a:rPr kumimoji="1" lang="ja-JP" altLang="en-US" sz="1000" b="1" dirty="0">
                          <a:solidFill>
                            <a:schemeClr val="tx1"/>
                          </a:solidFill>
                          <a:latin typeface="+mj-ea"/>
                          <a:ea typeface="+mj-ea"/>
                          <a:cs typeface="Yu Mincho" charset="-128"/>
                        </a:rPr>
                        <a:t>メニュー名</a:t>
                      </a:r>
                    </a:p>
                  </a:txBody>
                  <a:tcPr marL="68580" marR="68580" marT="34290" marB="34290" anchor="ctr">
                    <a:solidFill>
                      <a:schemeClr val="bg1">
                        <a:lumMod val="90000"/>
                      </a:schemeClr>
                    </a:solidFill>
                  </a:tcPr>
                </a:tc>
                <a:tc>
                  <a:txBody>
                    <a:bodyPr/>
                    <a:lstStyle/>
                    <a:p>
                      <a:pPr algn="ctr"/>
                      <a:r>
                        <a:rPr kumimoji="1" lang="ja-JP" altLang="en-US" sz="1000" b="1" dirty="0">
                          <a:solidFill>
                            <a:schemeClr val="tx1"/>
                          </a:solidFill>
                          <a:latin typeface="+mj-ea"/>
                          <a:ea typeface="+mj-ea"/>
                          <a:cs typeface="Yu Mincho" charset="-128"/>
                        </a:rPr>
                        <a:t>形式</a:t>
                      </a:r>
                    </a:p>
                  </a:txBody>
                  <a:tcPr marL="68580" marR="68580" marT="34290" marB="34290" anchor="ctr">
                    <a:solidFill>
                      <a:schemeClr val="bg1">
                        <a:lumMod val="90000"/>
                      </a:schemeClr>
                    </a:solidFill>
                  </a:tcPr>
                </a:tc>
                <a:tc>
                  <a:txBody>
                    <a:bodyPr/>
                    <a:lstStyle/>
                    <a:p>
                      <a:pPr algn="ctr"/>
                      <a:r>
                        <a:rPr kumimoji="1" lang="ja-JP" altLang="en-US" sz="1000" b="1" dirty="0">
                          <a:solidFill>
                            <a:schemeClr val="tx1"/>
                          </a:solidFill>
                          <a:latin typeface="+mj-ea"/>
                          <a:ea typeface="+mj-ea"/>
                          <a:cs typeface="Yu Mincho" charset="-128"/>
                        </a:rPr>
                        <a:t>タイミング</a:t>
                      </a:r>
                    </a:p>
                  </a:txBody>
                  <a:tcPr marL="68580" marR="68580" marT="34290" marB="34290" anchor="ctr">
                    <a:solidFill>
                      <a:schemeClr val="bg1">
                        <a:lumMod val="90000"/>
                      </a:schemeClr>
                    </a:solidFill>
                  </a:tcPr>
                </a:tc>
                <a:tc>
                  <a:txBody>
                    <a:bodyPr/>
                    <a:lstStyle/>
                    <a:p>
                      <a:pPr algn="ctr"/>
                      <a:r>
                        <a:rPr kumimoji="1" lang="ja-JP" altLang="en-US" sz="1000" b="1" dirty="0">
                          <a:solidFill>
                            <a:schemeClr val="tx1"/>
                          </a:solidFill>
                          <a:latin typeface="+mj-ea"/>
                          <a:ea typeface="+mj-ea"/>
                          <a:cs typeface="Yu Mincho" charset="-128"/>
                        </a:rPr>
                        <a:t>保証形態</a:t>
                      </a:r>
                    </a:p>
                  </a:txBody>
                  <a:tcPr marL="68580" marR="68580" marT="34290" marB="34290" anchor="ctr">
                    <a:solidFill>
                      <a:schemeClr val="bg1">
                        <a:lumMod val="90000"/>
                      </a:schemeClr>
                    </a:solidFill>
                  </a:tcPr>
                </a:tc>
                <a:tc>
                  <a:txBody>
                    <a:bodyPr/>
                    <a:lstStyle/>
                    <a:p>
                      <a:pPr algn="ctr"/>
                      <a:r>
                        <a:rPr kumimoji="1" lang="ja-JP" altLang="en-US" sz="1000" b="1" dirty="0">
                          <a:solidFill>
                            <a:schemeClr val="tx1"/>
                          </a:solidFill>
                          <a:latin typeface="+mj-ea"/>
                          <a:ea typeface="+mj-ea"/>
                          <a:cs typeface="Yu Mincho" charset="-128"/>
                        </a:rPr>
                        <a:t>課金形態</a:t>
                      </a:r>
                    </a:p>
                  </a:txBody>
                  <a:tcPr marL="68580" marR="68580" marT="34290" marB="34290" anchor="ctr">
                    <a:solidFill>
                      <a:schemeClr val="bg1">
                        <a:lumMod val="90000"/>
                      </a:schemeClr>
                    </a:solidFill>
                  </a:tcPr>
                </a:tc>
                <a:tc>
                  <a:txBody>
                    <a:bodyPr/>
                    <a:lstStyle/>
                    <a:p>
                      <a:pPr algn="ctr"/>
                      <a:r>
                        <a:rPr kumimoji="1" lang="ja-JP" altLang="en-US" sz="1000" b="1" dirty="0">
                          <a:solidFill>
                            <a:schemeClr val="tx1"/>
                          </a:solidFill>
                          <a:latin typeface="+mj-ea"/>
                          <a:ea typeface="+mj-ea"/>
                          <a:cs typeface="Yu Mincho" charset="-128"/>
                        </a:rPr>
                        <a:t>掲載期間</a:t>
                      </a:r>
                    </a:p>
                  </a:txBody>
                  <a:tcPr marL="68580" marR="68580" marT="34290" marB="34290" anchor="ctr">
                    <a:solidFill>
                      <a:schemeClr val="bg1">
                        <a:lumMod val="90000"/>
                      </a:schemeClr>
                    </a:solidFill>
                  </a:tcPr>
                </a:tc>
                <a:tc>
                  <a:txBody>
                    <a:bodyPr/>
                    <a:lstStyle/>
                    <a:p>
                      <a:pPr algn="ctr"/>
                      <a:r>
                        <a:rPr kumimoji="1" lang="ja-JP" altLang="en-US" sz="1000" b="1" dirty="0">
                          <a:solidFill>
                            <a:schemeClr val="tx1"/>
                          </a:solidFill>
                          <a:latin typeface="+mj-ea"/>
                          <a:ea typeface="+mj-ea"/>
                          <a:cs typeface="Yu Mincho" charset="-128"/>
                        </a:rPr>
                        <a:t>想定表示回数</a:t>
                      </a:r>
                    </a:p>
                  </a:txBody>
                  <a:tcPr marL="68580" marR="68580" marT="34290" marB="34290" anchor="ctr">
                    <a:solidFill>
                      <a:schemeClr val="bg1">
                        <a:lumMod val="90000"/>
                      </a:schemeClr>
                    </a:solidFill>
                  </a:tcPr>
                </a:tc>
                <a:tc>
                  <a:txBody>
                    <a:bodyPr/>
                    <a:lstStyle/>
                    <a:p>
                      <a:pPr algn="ctr"/>
                      <a:r>
                        <a:rPr kumimoji="1" lang="ja-JP" altLang="en-US" sz="1000" b="1" dirty="0">
                          <a:solidFill>
                            <a:schemeClr val="tx1"/>
                          </a:solidFill>
                          <a:latin typeface="+mj-ea"/>
                          <a:ea typeface="+mj-ea"/>
                          <a:cs typeface="Yu Mincho" charset="-128"/>
                        </a:rPr>
                        <a:t>枠数</a:t>
                      </a:r>
                    </a:p>
                  </a:txBody>
                  <a:tcPr marL="68580" marR="68580" marT="34290" marB="34290" anchor="ctr">
                    <a:solidFill>
                      <a:schemeClr val="bg1">
                        <a:lumMod val="90000"/>
                      </a:schemeClr>
                    </a:solidFill>
                  </a:tcPr>
                </a:tc>
                <a:tc>
                  <a:txBody>
                    <a:bodyPr/>
                    <a:lstStyle/>
                    <a:p>
                      <a:pPr algn="ctr"/>
                      <a:r>
                        <a:rPr kumimoji="1" lang="ja-JP" altLang="en-US" sz="1000" b="1" dirty="0">
                          <a:solidFill>
                            <a:schemeClr val="tx1"/>
                          </a:solidFill>
                          <a:latin typeface="+mj-ea"/>
                          <a:ea typeface="+mj-ea"/>
                          <a:cs typeface="Yu Mincho" charset="-128"/>
                        </a:rPr>
                        <a:t>台数</a:t>
                      </a:r>
                    </a:p>
                  </a:txBody>
                  <a:tcPr marL="68580" marR="68580" marT="34290" marB="34290" anchor="ctr">
                    <a:solidFill>
                      <a:schemeClr val="bg1">
                        <a:lumMod val="90000"/>
                      </a:schemeClr>
                    </a:solidFill>
                  </a:tcPr>
                </a:tc>
                <a:tc>
                  <a:txBody>
                    <a:bodyPr/>
                    <a:lstStyle/>
                    <a:p>
                      <a:pPr algn="ctr"/>
                      <a:r>
                        <a:rPr kumimoji="1" lang="ja-JP" altLang="en-US" sz="1000" b="1" dirty="0">
                          <a:solidFill>
                            <a:schemeClr val="tx1"/>
                          </a:solidFill>
                          <a:latin typeface="+mj-ea"/>
                          <a:ea typeface="+mj-ea"/>
                          <a:cs typeface="Yu Mincho" charset="-128"/>
                        </a:rPr>
                        <a:t>上限広告料金</a:t>
                      </a:r>
                      <a:r>
                        <a:rPr kumimoji="1" lang="en-US" altLang="ja-JP" sz="800" b="1" dirty="0">
                          <a:solidFill>
                            <a:schemeClr val="tx1"/>
                          </a:solidFill>
                          <a:latin typeface="+mj-ea"/>
                          <a:ea typeface="+mj-ea"/>
                          <a:cs typeface="Yu Mincho" charset="-128"/>
                        </a:rPr>
                        <a:t>(</a:t>
                      </a:r>
                      <a:r>
                        <a:rPr kumimoji="1" lang="ja-JP" altLang="en-US" sz="800" b="1" dirty="0">
                          <a:solidFill>
                            <a:schemeClr val="tx1"/>
                          </a:solidFill>
                          <a:latin typeface="+mj-ea"/>
                          <a:ea typeface="+mj-ea"/>
                          <a:cs typeface="Yu Mincho" charset="-128"/>
                        </a:rPr>
                        <a:t>税抜</a:t>
                      </a:r>
                      <a:r>
                        <a:rPr kumimoji="1" lang="en-US" altLang="ja-JP" sz="800" b="1" dirty="0">
                          <a:solidFill>
                            <a:schemeClr val="tx1"/>
                          </a:solidFill>
                          <a:latin typeface="+mj-ea"/>
                          <a:ea typeface="+mj-ea"/>
                          <a:cs typeface="Yu Mincho" charset="-128"/>
                        </a:rPr>
                        <a:t>)</a:t>
                      </a:r>
                      <a:endParaRPr kumimoji="1" lang="ja-JP" altLang="en-US" sz="800" b="1" dirty="0">
                        <a:solidFill>
                          <a:schemeClr val="tx1"/>
                        </a:solidFill>
                        <a:latin typeface="+mj-ea"/>
                        <a:ea typeface="+mj-ea"/>
                        <a:cs typeface="Yu Mincho" charset="-128"/>
                      </a:endParaRPr>
                    </a:p>
                  </a:txBody>
                  <a:tcPr marL="68580" marR="68580" marT="34290" marB="34290" anchor="ctr">
                    <a:solidFill>
                      <a:schemeClr val="bg1">
                        <a:lumMod val="90000"/>
                      </a:schemeClr>
                    </a:solidFill>
                  </a:tcPr>
                </a:tc>
                <a:extLst>
                  <a:ext uri="{0D108BD9-81ED-4DB2-BD59-A6C34878D82A}">
                    <a16:rowId xmlns:a16="http://schemas.microsoft.com/office/drawing/2014/main" val="10000"/>
                  </a:ext>
                </a:extLst>
              </a:tr>
              <a:tr h="183486">
                <a:tc>
                  <a:txBody>
                    <a:bodyPr/>
                    <a:lstStyle/>
                    <a:p>
                      <a:r>
                        <a:rPr kumimoji="1" lang="en-US" altLang="ja-JP" sz="1000" dirty="0">
                          <a:solidFill>
                            <a:schemeClr val="tx1"/>
                          </a:solidFill>
                          <a:latin typeface="+mn-ea"/>
                          <a:ea typeface="+mn-ea"/>
                          <a:cs typeface="Yu Mincho" charset="-128"/>
                        </a:rPr>
                        <a:t>Premium</a:t>
                      </a:r>
                      <a:r>
                        <a:rPr kumimoji="1" lang="en-US" altLang="ja-JP" sz="1000" baseline="0" dirty="0">
                          <a:solidFill>
                            <a:schemeClr val="tx1"/>
                          </a:solidFill>
                          <a:latin typeface="+mn-ea"/>
                          <a:ea typeface="+mn-ea"/>
                          <a:cs typeface="Yu Mincho" charset="-128"/>
                        </a:rPr>
                        <a:t> Video Ads</a:t>
                      </a:r>
                    </a:p>
                    <a:p>
                      <a:r>
                        <a:rPr kumimoji="1" lang="en-US" altLang="ja-JP" sz="1000" baseline="0" dirty="0">
                          <a:solidFill>
                            <a:schemeClr val="tx1"/>
                          </a:solidFill>
                          <a:latin typeface="+mn-ea"/>
                          <a:ea typeface="+mn-ea"/>
                          <a:cs typeface="Yu Mincho" charset="-128"/>
                        </a:rPr>
                        <a:t>[HALF]</a:t>
                      </a:r>
                    </a:p>
                  </a:txBody>
                  <a:tcPr marL="68580" marR="68580" marT="34290" marB="34290" anchor="ctr">
                    <a:noFill/>
                  </a:tcPr>
                </a:tc>
                <a:tc>
                  <a:txBody>
                    <a:bodyPr/>
                    <a:lstStyle/>
                    <a:p>
                      <a:pPr marL="0" indent="0" algn="ctr">
                        <a:buFont typeface="Arial" charset="0"/>
                        <a:buNone/>
                      </a:pPr>
                      <a:r>
                        <a:rPr kumimoji="1" lang="ja-JP" altLang="en-US" sz="1000" baseline="0" dirty="0">
                          <a:solidFill>
                            <a:schemeClr val="tx1"/>
                          </a:solidFill>
                          <a:latin typeface="+mn-ea"/>
                          <a:ea typeface="+mn-ea"/>
                          <a:cs typeface="Yu Mincho" charset="-128"/>
                        </a:rPr>
                        <a:t>動画</a:t>
                      </a:r>
                      <a:r>
                        <a:rPr kumimoji="1" lang="en-US" altLang="ja-JP" sz="500" baseline="0" dirty="0">
                          <a:solidFill>
                            <a:schemeClr val="tx1"/>
                          </a:solidFill>
                          <a:latin typeface="+mn-ea"/>
                          <a:ea typeface="+mn-ea"/>
                          <a:cs typeface="Yu Mincho" charset="-128"/>
                        </a:rPr>
                        <a:t> </a:t>
                      </a:r>
                      <a:r>
                        <a:rPr kumimoji="1" lang="ja-JP" altLang="en-US" sz="500" baseline="0" dirty="0">
                          <a:solidFill>
                            <a:schemeClr val="tx1"/>
                          </a:solidFill>
                          <a:latin typeface="+mn-ea"/>
                          <a:ea typeface="+mn-ea"/>
                          <a:cs typeface="Yu Mincho" charset="-128"/>
                        </a:rPr>
                        <a:t>音声あり</a:t>
                      </a:r>
                      <a:br>
                        <a:rPr kumimoji="1" lang="en-US" altLang="ja-JP" sz="1000" baseline="0" dirty="0">
                          <a:solidFill>
                            <a:schemeClr val="tx1"/>
                          </a:solidFill>
                          <a:latin typeface="+mn-ea"/>
                          <a:ea typeface="+mn-ea"/>
                          <a:cs typeface="Yu Mincho" charset="-128"/>
                        </a:rPr>
                      </a:br>
                      <a:r>
                        <a:rPr kumimoji="1" lang="ja-JP" altLang="en-US" sz="500" baseline="0" dirty="0">
                          <a:solidFill>
                            <a:schemeClr val="tx1"/>
                          </a:solidFill>
                          <a:latin typeface="+mn-ea"/>
                          <a:ea typeface="+mn-ea"/>
                          <a:cs typeface="Yu Mincho" charset="-128"/>
                        </a:rPr>
                        <a:t>最大</a:t>
                      </a:r>
                      <a:r>
                        <a:rPr kumimoji="1" lang="en-US" altLang="ja-JP" sz="800" baseline="0" dirty="0">
                          <a:solidFill>
                            <a:schemeClr val="tx1"/>
                          </a:solidFill>
                          <a:latin typeface="+mn-ea"/>
                          <a:ea typeface="+mn-ea"/>
                          <a:cs typeface="Yu Mincho" charset="-128"/>
                        </a:rPr>
                        <a:t>60</a:t>
                      </a:r>
                      <a:r>
                        <a:rPr kumimoji="1" lang="ja-JP" altLang="en-US" sz="500" baseline="0" dirty="0">
                          <a:solidFill>
                            <a:schemeClr val="tx1"/>
                          </a:solidFill>
                          <a:latin typeface="+mn-ea"/>
                          <a:ea typeface="+mn-ea"/>
                          <a:cs typeface="Yu Mincho" charset="-128"/>
                        </a:rPr>
                        <a:t>秒</a:t>
                      </a:r>
                      <a:r>
                        <a:rPr kumimoji="1" lang="en-US" altLang="ja-JP" sz="500" baseline="0" dirty="0">
                          <a:solidFill>
                            <a:schemeClr val="tx1"/>
                          </a:solidFill>
                          <a:latin typeface="+mn-ea"/>
                          <a:ea typeface="+mn-ea"/>
                          <a:cs typeface="Yu Mincho" charset="-128"/>
                        </a:rPr>
                        <a:t> </a:t>
                      </a:r>
                    </a:p>
                  </a:txBody>
                  <a:tcPr marL="68580" marR="68580" marT="34290" marB="34290" anchor="ctr">
                    <a:noFill/>
                  </a:tcPr>
                </a:tc>
                <a:tc>
                  <a:txBody>
                    <a:bodyPr/>
                    <a:lstStyle/>
                    <a:p>
                      <a:pPr marL="0" indent="0" algn="ctr">
                        <a:buFont typeface="Arial" charset="0"/>
                        <a:buNone/>
                      </a:pPr>
                      <a:r>
                        <a:rPr kumimoji="1" lang="ja-JP" altLang="en-US" sz="1000" baseline="0" dirty="0">
                          <a:solidFill>
                            <a:schemeClr val="tx1"/>
                          </a:solidFill>
                          <a:latin typeface="+mn-ea"/>
                          <a:ea typeface="+mn-ea"/>
                          <a:cs typeface="Yu Mincho" charset="-128"/>
                        </a:rPr>
                        <a:t>発車直後</a:t>
                      </a:r>
                      <a:br>
                        <a:rPr kumimoji="1" lang="en-US" altLang="ja-JP" sz="1000" baseline="0" dirty="0">
                          <a:solidFill>
                            <a:schemeClr val="tx1"/>
                          </a:solidFill>
                          <a:latin typeface="+mn-ea"/>
                          <a:ea typeface="+mn-ea"/>
                          <a:cs typeface="Yu Mincho" charset="-128"/>
                        </a:rPr>
                      </a:br>
                      <a:r>
                        <a:rPr kumimoji="1" lang="en-US" altLang="ja-JP" sz="1000" baseline="0" dirty="0">
                          <a:solidFill>
                            <a:schemeClr val="tx1"/>
                          </a:solidFill>
                          <a:latin typeface="+mn-ea"/>
                          <a:ea typeface="+mn-ea"/>
                          <a:cs typeface="Yu Mincho" charset="-128"/>
                        </a:rPr>
                        <a:t>1</a:t>
                      </a:r>
                      <a:r>
                        <a:rPr kumimoji="1" lang="ja-JP" altLang="en-US" sz="1000" baseline="0" dirty="0">
                          <a:solidFill>
                            <a:schemeClr val="tx1"/>
                          </a:solidFill>
                          <a:latin typeface="+mn-ea"/>
                          <a:ea typeface="+mn-ea"/>
                          <a:cs typeface="Yu Mincho" charset="-128"/>
                        </a:rPr>
                        <a:t>本目</a:t>
                      </a:r>
                      <a:endParaRPr kumimoji="1" lang="en-US" altLang="ja-JP" sz="1000" baseline="0" dirty="0">
                        <a:solidFill>
                          <a:schemeClr val="tx1"/>
                        </a:solidFill>
                        <a:latin typeface="+mn-ea"/>
                        <a:ea typeface="+mn-ea"/>
                        <a:cs typeface="Yu Mincho" charset="-128"/>
                      </a:endParaRPr>
                    </a:p>
                  </a:txBody>
                  <a:tcPr marL="68580" marR="68580" marT="34290" marB="34290" anchor="ctr">
                    <a:noFill/>
                  </a:tcPr>
                </a:tc>
                <a:tc rowSpan="3">
                  <a:txBody>
                    <a:bodyPr/>
                    <a:lstStyle/>
                    <a:p>
                      <a:pPr marL="0" indent="0" algn="ctr">
                        <a:buFont typeface="Arial" charset="0"/>
                        <a:buNone/>
                      </a:pPr>
                      <a:r>
                        <a:rPr kumimoji="1" lang="ja-JP" altLang="en-US" sz="1000" baseline="0" dirty="0">
                          <a:solidFill>
                            <a:schemeClr val="tx1"/>
                          </a:solidFill>
                          <a:latin typeface="+mn-ea"/>
                          <a:ea typeface="+mn-ea"/>
                          <a:cs typeface="Yu Mincho" charset="-128"/>
                        </a:rPr>
                        <a:t>期間</a:t>
                      </a:r>
                      <a:br>
                        <a:rPr kumimoji="1" lang="en-US" altLang="ja-JP" sz="1000" baseline="0" dirty="0">
                          <a:solidFill>
                            <a:schemeClr val="tx1"/>
                          </a:solidFill>
                          <a:latin typeface="+mn-ea"/>
                          <a:ea typeface="+mn-ea"/>
                          <a:cs typeface="Yu Mincho" charset="-128"/>
                        </a:rPr>
                      </a:br>
                      <a:r>
                        <a:rPr kumimoji="1" lang="ja-JP" altLang="en-US" sz="1000" baseline="0" dirty="0">
                          <a:solidFill>
                            <a:schemeClr val="tx1"/>
                          </a:solidFill>
                          <a:latin typeface="+mn-ea"/>
                          <a:ea typeface="+mn-ea"/>
                          <a:cs typeface="Yu Mincho" charset="-128"/>
                        </a:rPr>
                        <a:t>掲載保証</a:t>
                      </a:r>
                    </a:p>
                  </a:txBody>
                  <a:tcPr marL="68580" marR="68580" marT="34290" marB="34290" anchor="c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dirty="0">
                          <a:ln>
                            <a:noFill/>
                          </a:ln>
                          <a:solidFill>
                            <a:srgbClr val="000F2D"/>
                          </a:solidFill>
                          <a:effectLst/>
                          <a:uLnTx/>
                          <a:uFillTx/>
                          <a:latin typeface="游明朝"/>
                          <a:ea typeface="+mn-ea"/>
                          <a:cs typeface="Yu Mincho" charset="-128"/>
                        </a:rPr>
                        <a:t>表示回数課金</a:t>
                      </a:r>
                    </a:p>
                  </a:txBody>
                  <a:tcPr marL="68580" marR="68580" marT="34290" marB="34290" anchor="ctr">
                    <a:noFill/>
                  </a:tcPr>
                </a:tc>
                <a:tc rowSpan="3">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aseline="0" dirty="0">
                          <a:solidFill>
                            <a:schemeClr val="tx1"/>
                          </a:solidFill>
                          <a:latin typeface="+mn-ea"/>
                          <a:ea typeface="+mn-ea"/>
                          <a:cs typeface="Yu Mincho" charset="-128"/>
                        </a:rPr>
                        <a:t>1</a:t>
                      </a:r>
                      <a:r>
                        <a:rPr kumimoji="1" lang="ja-JP" altLang="en-US" sz="1000" baseline="0" dirty="0">
                          <a:solidFill>
                            <a:schemeClr val="tx1"/>
                          </a:solidFill>
                          <a:latin typeface="+mn-ea"/>
                          <a:ea typeface="+mn-ea"/>
                          <a:cs typeface="Yu Mincho" charset="-128"/>
                        </a:rPr>
                        <a:t>週間</a:t>
                      </a:r>
                      <a:br>
                        <a:rPr kumimoji="1" lang="en-US" altLang="ja-JP" sz="800" baseline="0" dirty="0">
                          <a:solidFill>
                            <a:schemeClr val="tx1"/>
                          </a:solidFill>
                          <a:latin typeface="+mn-ea"/>
                          <a:ea typeface="+mn-ea"/>
                          <a:cs typeface="Yu Mincho" charset="-128"/>
                        </a:rPr>
                      </a:br>
                      <a:br>
                        <a:rPr kumimoji="1" lang="en-US" altLang="ja-JP" sz="600" baseline="0" dirty="0">
                          <a:solidFill>
                            <a:schemeClr val="tx1"/>
                          </a:solidFill>
                          <a:latin typeface="+mn-ea"/>
                          <a:ea typeface="+mn-ea"/>
                          <a:cs typeface="Yu Mincho" charset="-128"/>
                        </a:rPr>
                      </a:br>
                      <a:r>
                        <a:rPr kumimoji="1" lang="ja-JP" altLang="en-US" sz="600" baseline="0" dirty="0">
                          <a:solidFill>
                            <a:schemeClr val="tx1"/>
                          </a:solidFill>
                          <a:latin typeface="+mn-ea"/>
                          <a:ea typeface="+mn-ea"/>
                          <a:cs typeface="Yu Mincho" charset="-128"/>
                        </a:rPr>
                        <a:t>月曜日</a:t>
                      </a:r>
                      <a:br>
                        <a:rPr kumimoji="1" lang="en-US" altLang="ja-JP" sz="600" baseline="0" dirty="0">
                          <a:solidFill>
                            <a:schemeClr val="tx1"/>
                          </a:solidFill>
                          <a:latin typeface="+mn-ea"/>
                          <a:ea typeface="+mn-ea"/>
                          <a:cs typeface="Yu Mincho" charset="-128"/>
                        </a:rPr>
                      </a:br>
                      <a:r>
                        <a:rPr kumimoji="1" lang="ja-JP" altLang="en-US" sz="600" baseline="0" dirty="0">
                          <a:solidFill>
                            <a:schemeClr val="tx1"/>
                          </a:solidFill>
                          <a:latin typeface="+mn-ea"/>
                          <a:ea typeface="+mn-ea"/>
                          <a:cs typeface="Yu Mincho" charset="-128"/>
                        </a:rPr>
                        <a:t>午前</a:t>
                      </a:r>
                      <a:r>
                        <a:rPr kumimoji="1" lang="en-US" altLang="ja-JP" sz="600" baseline="0" dirty="0">
                          <a:solidFill>
                            <a:schemeClr val="tx1"/>
                          </a:solidFill>
                          <a:latin typeface="+mn-ea"/>
                          <a:ea typeface="+mn-ea"/>
                          <a:cs typeface="Yu Mincho" charset="-128"/>
                        </a:rPr>
                        <a:t>0</a:t>
                      </a:r>
                      <a:r>
                        <a:rPr kumimoji="1" lang="ja-JP" altLang="en-US" sz="600" baseline="0" dirty="0">
                          <a:solidFill>
                            <a:schemeClr val="tx1"/>
                          </a:solidFill>
                          <a:latin typeface="+mn-ea"/>
                          <a:ea typeface="+mn-ea"/>
                          <a:cs typeface="Yu Mincho" charset="-128"/>
                        </a:rPr>
                        <a:t>時</a:t>
                      </a:r>
                      <a:br>
                        <a:rPr kumimoji="1" lang="en-US" altLang="ja-JP" sz="600" baseline="0" dirty="0">
                          <a:solidFill>
                            <a:schemeClr val="tx1"/>
                          </a:solidFill>
                          <a:latin typeface="+mn-ea"/>
                          <a:ea typeface="+mn-ea"/>
                          <a:cs typeface="Yu Mincho" charset="-128"/>
                        </a:rPr>
                      </a:br>
                      <a:r>
                        <a:rPr kumimoji="1" lang="ja-JP" altLang="en-US" sz="600" baseline="0" dirty="0">
                          <a:solidFill>
                            <a:schemeClr val="tx1"/>
                          </a:solidFill>
                          <a:latin typeface="+mn-ea"/>
                          <a:ea typeface="+mn-ea"/>
                          <a:cs typeface="Yu Mincho" charset="-128"/>
                        </a:rPr>
                        <a:t>掲載開始</a:t>
                      </a:r>
                      <a:endParaRPr kumimoji="1" lang="en-US" altLang="ja-JP" sz="400" baseline="0" dirty="0">
                        <a:solidFill>
                          <a:schemeClr val="tx1"/>
                        </a:solidFill>
                        <a:latin typeface="+mn-ea"/>
                        <a:ea typeface="+mn-ea"/>
                        <a:cs typeface="Yu Mincho" charset="-128"/>
                      </a:endParaRPr>
                    </a:p>
                  </a:txBody>
                  <a:tcPr marL="68580" marR="68580" marT="34290" marB="34290" anchor="ctr">
                    <a:noFill/>
                  </a:tcPr>
                </a:tc>
                <a:tc>
                  <a:txBody>
                    <a:bodyPr/>
                    <a:lstStyle/>
                    <a:p>
                      <a:pPr marL="0" indent="0" algn="r">
                        <a:buFont typeface="Arial" charset="0"/>
                        <a:buNone/>
                      </a:pPr>
                      <a:r>
                        <a:rPr kumimoji="1" lang="en-US" altLang="ja-JP" sz="1000" baseline="0" dirty="0">
                          <a:solidFill>
                            <a:schemeClr val="tx1"/>
                          </a:solidFill>
                          <a:latin typeface="+mn-ea"/>
                          <a:ea typeface="+mn-ea"/>
                          <a:cs typeface="Yu Mincho" charset="-128"/>
                        </a:rPr>
                        <a:t>1,000,000</a:t>
                      </a:r>
                      <a:r>
                        <a:rPr kumimoji="1" lang="ja-JP" altLang="en-US" sz="1000" baseline="0" dirty="0">
                          <a:solidFill>
                            <a:schemeClr val="tx1"/>
                          </a:solidFill>
                          <a:latin typeface="+mn-ea"/>
                          <a:ea typeface="+mn-ea"/>
                          <a:cs typeface="Yu Mincho" charset="-128"/>
                        </a:rPr>
                        <a:t> </a:t>
                      </a:r>
                      <a:r>
                        <a:rPr kumimoji="1" lang="ja-JP" altLang="en-US" sz="700" baseline="0" dirty="0">
                          <a:solidFill>
                            <a:schemeClr val="tx1"/>
                          </a:solidFill>
                          <a:latin typeface="+mn-ea"/>
                          <a:ea typeface="+mn-ea"/>
                          <a:cs typeface="Yu Mincho" charset="-128"/>
                        </a:rPr>
                        <a:t>回</a:t>
                      </a:r>
                      <a:endParaRPr kumimoji="1" lang="en-US" altLang="ja-JP" sz="1000" baseline="0" dirty="0">
                        <a:solidFill>
                          <a:schemeClr val="tx1"/>
                        </a:solidFill>
                        <a:latin typeface="+mn-ea"/>
                        <a:ea typeface="+mn-ea"/>
                        <a:cs typeface="Yu Mincho" charset="-128"/>
                      </a:endParaRPr>
                    </a:p>
                  </a:txBody>
                  <a:tcPr marL="68580" marR="68580" marT="34290" marB="34290" anchor="ctr">
                    <a:noFill/>
                  </a:tcPr>
                </a:tc>
                <a:tc>
                  <a:txBody>
                    <a:bodyPr/>
                    <a:lstStyle/>
                    <a:p>
                      <a:pPr marL="0" indent="0" algn="ctr">
                        <a:buFont typeface="Arial" charset="0"/>
                        <a:buNone/>
                      </a:pPr>
                      <a:r>
                        <a:rPr kumimoji="1" lang="en-US" altLang="ja-JP" sz="1050" baseline="0" dirty="0">
                          <a:solidFill>
                            <a:schemeClr val="tx1"/>
                          </a:solidFill>
                          <a:latin typeface="+mn-ea"/>
                          <a:ea typeface="+mn-ea"/>
                          <a:cs typeface="Yu Mincho" charset="-128"/>
                        </a:rPr>
                        <a:t>2</a:t>
                      </a:r>
                      <a:r>
                        <a:rPr kumimoji="1" lang="ja-JP" altLang="en-US" sz="800" baseline="0" dirty="0">
                          <a:solidFill>
                            <a:schemeClr val="tx1"/>
                          </a:solidFill>
                          <a:latin typeface="+mn-ea"/>
                          <a:ea typeface="+mn-ea"/>
                          <a:cs typeface="Yu Mincho" charset="-128"/>
                        </a:rPr>
                        <a:t>枠</a:t>
                      </a:r>
                      <a:endParaRPr kumimoji="1" lang="en-US" altLang="ja-JP" sz="800" baseline="0" dirty="0">
                        <a:solidFill>
                          <a:schemeClr val="tx1"/>
                        </a:solidFill>
                        <a:latin typeface="+mn-ea"/>
                        <a:ea typeface="+mn-ea"/>
                        <a:cs typeface="Yu Mincho" charset="-128"/>
                      </a:endParaRPr>
                    </a:p>
                    <a:p>
                      <a:pPr marL="0" indent="0" algn="ctr">
                        <a:buFont typeface="Arial" charset="0"/>
                        <a:buNone/>
                      </a:pPr>
                      <a:r>
                        <a:rPr kumimoji="1" lang="en-US" altLang="ja-JP" sz="500" b="0" i="0" u="none" strike="noStrike" kern="1200" cap="none" spc="0" normalizeH="0" baseline="0" noProof="0" dirty="0">
                          <a:ln>
                            <a:noFill/>
                          </a:ln>
                          <a:solidFill>
                            <a:srgbClr val="000F2D"/>
                          </a:solidFill>
                          <a:effectLst/>
                          <a:uLnTx/>
                          <a:uFillTx/>
                          <a:latin typeface="游明朝"/>
                          <a:ea typeface="+mn-ea"/>
                          <a:cs typeface="Yu Mincho" charset="-128"/>
                        </a:rPr>
                        <a:t>Premium Video Ads </a:t>
                      </a:r>
                      <a:r>
                        <a:rPr kumimoji="1" lang="ja-JP" altLang="en-US" sz="500" b="0" i="0" u="none" strike="noStrike" kern="1200" cap="none" spc="0" normalizeH="0" baseline="0" noProof="0" dirty="0">
                          <a:ln>
                            <a:noFill/>
                          </a:ln>
                          <a:solidFill>
                            <a:srgbClr val="000F2D"/>
                          </a:solidFill>
                          <a:effectLst/>
                          <a:uLnTx/>
                          <a:uFillTx/>
                          <a:latin typeface="游明朝"/>
                          <a:ea typeface="+mn-ea"/>
                          <a:cs typeface="Yu Mincho" charset="-128"/>
                        </a:rPr>
                        <a:t>共有枠</a:t>
                      </a:r>
                      <a:endParaRPr kumimoji="1" lang="en-US" altLang="ja-JP" sz="1050" baseline="0" dirty="0">
                        <a:solidFill>
                          <a:schemeClr val="tx1"/>
                        </a:solidFill>
                        <a:latin typeface="+mn-ea"/>
                        <a:ea typeface="+mn-ea"/>
                        <a:cs typeface="Yu Mincho" charset="-128"/>
                      </a:endParaRPr>
                    </a:p>
                  </a:txBody>
                  <a:tcPr marL="68580" marR="68580" marT="34290" marB="34290" anchor="ctr">
                    <a:noFill/>
                  </a:tcPr>
                </a:tc>
                <a:tc rowSpan="3">
                  <a:txBody>
                    <a:bodyPr/>
                    <a:lstStyle/>
                    <a:p>
                      <a:pPr marL="0" indent="0" algn="ctr">
                        <a:buFont typeface="Arial" charset="0"/>
                        <a:buNone/>
                      </a:pPr>
                      <a:r>
                        <a:rPr kumimoji="1" lang="en-US" altLang="ja-JP" sz="1000" baseline="0" dirty="0">
                          <a:solidFill>
                            <a:schemeClr val="tx1"/>
                          </a:solidFill>
                          <a:latin typeface="+mn-ea"/>
                          <a:ea typeface="+mn-ea"/>
                          <a:cs typeface="Yu Mincho" charset="-128"/>
                        </a:rPr>
                        <a:t>15,000</a:t>
                      </a:r>
                      <a:r>
                        <a:rPr kumimoji="1" lang="ja-JP" altLang="en-US" sz="1000" baseline="0" dirty="0">
                          <a:solidFill>
                            <a:schemeClr val="tx1"/>
                          </a:solidFill>
                          <a:latin typeface="+mn-ea"/>
                          <a:ea typeface="+mn-ea"/>
                          <a:cs typeface="Yu Mincho" charset="-128"/>
                        </a:rPr>
                        <a:t>台</a:t>
                      </a:r>
                      <a:endParaRPr kumimoji="1" lang="en-US" altLang="ja-JP" sz="1000" baseline="0" dirty="0">
                        <a:solidFill>
                          <a:schemeClr val="tx1"/>
                        </a:solidFill>
                        <a:latin typeface="+mn-ea"/>
                        <a:ea typeface="+mn-ea"/>
                        <a:cs typeface="Yu Mincho" charset="-128"/>
                      </a:endParaRPr>
                    </a:p>
                  </a:txBody>
                  <a:tcPr marL="68580" marR="68580" marT="34290" marB="34290" anchor="ctr">
                    <a:noFill/>
                  </a:tcPr>
                </a:tc>
                <a:tc>
                  <a:txBody>
                    <a:bodyPr/>
                    <a:lstStyle/>
                    <a:p>
                      <a:pPr marL="0" indent="0" algn="ctr">
                        <a:buFont typeface="Arial" charset="0"/>
                        <a:buNone/>
                      </a:pPr>
                      <a:r>
                        <a:rPr kumimoji="1" lang="en-US" altLang="ja-JP" sz="1100" baseline="0" dirty="0">
                          <a:solidFill>
                            <a:schemeClr val="tx1"/>
                          </a:solidFill>
                          <a:latin typeface="+mn-ea"/>
                          <a:ea typeface="+mn-ea"/>
                          <a:cs typeface="Yu Mincho" charset="-128"/>
                        </a:rPr>
                        <a:t>400</a:t>
                      </a:r>
                      <a:r>
                        <a:rPr kumimoji="1" lang="ja-JP" altLang="en-US" sz="900" baseline="0" dirty="0">
                          <a:solidFill>
                            <a:schemeClr val="tx1"/>
                          </a:solidFill>
                          <a:latin typeface="+mn-ea"/>
                          <a:ea typeface="+mn-ea"/>
                          <a:cs typeface="Yu Mincho" charset="-128"/>
                        </a:rPr>
                        <a:t>万円</a:t>
                      </a:r>
                      <a:endParaRPr kumimoji="1" lang="en-US" altLang="ja-JP" sz="1100" baseline="0" dirty="0">
                        <a:solidFill>
                          <a:schemeClr val="tx1"/>
                        </a:solidFill>
                        <a:latin typeface="+mn-ea"/>
                        <a:ea typeface="+mn-ea"/>
                        <a:cs typeface="Yu Mincho" charset="-128"/>
                      </a:endParaRPr>
                    </a:p>
                    <a:p>
                      <a:pPr marL="0" indent="0" algn="ctr">
                        <a:buFont typeface="Arial" charset="0"/>
                        <a:buNone/>
                      </a:pPr>
                      <a:r>
                        <a:rPr kumimoji="1" lang="en-US" altLang="ja-JP" sz="600" baseline="0" dirty="0">
                          <a:solidFill>
                            <a:schemeClr val="tx1"/>
                          </a:solidFill>
                          <a:latin typeface="+mn-ea"/>
                          <a:ea typeface="+mn-ea"/>
                          <a:cs typeface="Yu Mincho" charset="-128"/>
                        </a:rPr>
                        <a:t>@4.0</a:t>
                      </a:r>
                      <a:r>
                        <a:rPr kumimoji="1" lang="ja-JP" altLang="en-US" sz="600" baseline="0" dirty="0">
                          <a:solidFill>
                            <a:schemeClr val="tx1"/>
                          </a:solidFill>
                          <a:latin typeface="+mn-ea"/>
                          <a:ea typeface="+mn-ea"/>
                          <a:cs typeface="Yu Mincho" charset="-128"/>
                        </a:rPr>
                        <a:t>円</a:t>
                      </a:r>
                      <a:endParaRPr kumimoji="1" lang="en-US" altLang="ja-JP" sz="600" baseline="0" dirty="0">
                        <a:solidFill>
                          <a:schemeClr val="tx1"/>
                        </a:solidFill>
                        <a:latin typeface="+mn-ea"/>
                        <a:ea typeface="+mn-ea"/>
                        <a:cs typeface="Yu Mincho" charset="-128"/>
                      </a:endParaRPr>
                    </a:p>
                  </a:txBody>
                  <a:tcPr marL="68580" marR="68580" marT="34290" marB="34290" anchor="ctr">
                    <a:noFill/>
                  </a:tcPr>
                </a:tc>
                <a:extLst>
                  <a:ext uri="{0D108BD9-81ED-4DB2-BD59-A6C34878D82A}">
                    <a16:rowId xmlns:a16="http://schemas.microsoft.com/office/drawing/2014/main" val="10001"/>
                  </a:ext>
                </a:extLst>
              </a:tr>
              <a:tr h="291419">
                <a:tc>
                  <a:txBody>
                    <a:bodyPr/>
                    <a:lstStyle/>
                    <a:p>
                      <a:r>
                        <a:rPr kumimoji="1" lang="en-US" altLang="ja-JP" sz="1000" baseline="0" dirty="0">
                          <a:solidFill>
                            <a:schemeClr val="tx1"/>
                          </a:solidFill>
                          <a:latin typeface="+mn-ea"/>
                          <a:ea typeface="+mn-ea"/>
                          <a:cs typeface="Yu Mincho" charset="-128"/>
                        </a:rPr>
                        <a:t>Collaboration Video Ads</a:t>
                      </a:r>
                    </a:p>
                    <a:p>
                      <a:r>
                        <a:rPr kumimoji="1" lang="en-US" altLang="ja-JP" sz="1000" baseline="0" dirty="0">
                          <a:solidFill>
                            <a:schemeClr val="tx1"/>
                          </a:solidFill>
                          <a:latin typeface="+mn-ea"/>
                          <a:ea typeface="+mn-ea"/>
                          <a:cs typeface="Yu Mincho" charset="-128"/>
                        </a:rPr>
                        <a:t>[HALF]</a:t>
                      </a:r>
                    </a:p>
                  </a:txBody>
                  <a:tcPr marL="68580" marR="68580" marT="34290" marB="34290" anchor="ctr">
                    <a:noFill/>
                  </a:tcPr>
                </a:tc>
                <a:tc>
                  <a:txBody>
                    <a:bodyPr/>
                    <a:lstStyle/>
                    <a:p>
                      <a:pPr marL="0" indent="0" algn="ctr">
                        <a:buFont typeface="Arial" charset="0"/>
                        <a:buNone/>
                      </a:pPr>
                      <a:r>
                        <a:rPr kumimoji="1" lang="ja-JP" altLang="en-US" sz="500" baseline="0" dirty="0">
                          <a:solidFill>
                            <a:schemeClr val="tx1"/>
                          </a:solidFill>
                          <a:latin typeface="+mn-ea"/>
                          <a:ea typeface="+mn-ea"/>
                          <a:cs typeface="Yu Mincho" charset="-128"/>
                        </a:rPr>
                        <a:t>日経電子版</a:t>
                      </a:r>
                    </a:p>
                    <a:p>
                      <a:pPr marL="0" indent="0" algn="ctr">
                        <a:buFont typeface="Arial" charset="0"/>
                        <a:buNone/>
                      </a:pPr>
                      <a:r>
                        <a:rPr kumimoji="1" lang="ja-JP" altLang="en-US" sz="500" baseline="0" dirty="0">
                          <a:solidFill>
                            <a:schemeClr val="tx1"/>
                          </a:solidFill>
                          <a:latin typeface="+mn-ea"/>
                          <a:ea typeface="+mn-ea"/>
                          <a:cs typeface="Yu Mincho" charset="-128"/>
                        </a:rPr>
                        <a:t>記事横 静止画</a:t>
                      </a:r>
                    </a:p>
                    <a:p>
                      <a:pPr marL="0" indent="0" algn="ctr">
                        <a:buFont typeface="Arial" charset="0"/>
                        <a:buNone/>
                      </a:pPr>
                      <a:r>
                        <a:rPr kumimoji="1" lang="en-US" altLang="ja-JP" sz="500" baseline="0" dirty="0">
                          <a:solidFill>
                            <a:schemeClr val="tx1"/>
                          </a:solidFill>
                          <a:latin typeface="+mn-ea"/>
                          <a:ea typeface="+mn-ea"/>
                          <a:cs typeface="Yu Mincho" charset="-128"/>
                        </a:rPr>
                        <a:t>15</a:t>
                      </a:r>
                      <a:r>
                        <a:rPr kumimoji="1" lang="ja-JP" altLang="en-US" sz="500" baseline="0" dirty="0">
                          <a:solidFill>
                            <a:schemeClr val="tx1"/>
                          </a:solidFill>
                          <a:latin typeface="+mn-ea"/>
                          <a:ea typeface="+mn-ea"/>
                          <a:cs typeface="Yu Mincho" charset="-128"/>
                        </a:rPr>
                        <a:t>秒</a:t>
                      </a:r>
                    </a:p>
                    <a:p>
                      <a:pPr marL="0" indent="0" algn="ctr">
                        <a:buFont typeface="Arial" charset="0"/>
                        <a:buNone/>
                      </a:pPr>
                      <a:r>
                        <a:rPr kumimoji="1" lang="en-US" altLang="ja-JP" sz="500" baseline="0" dirty="0">
                          <a:solidFill>
                            <a:schemeClr val="tx1"/>
                          </a:solidFill>
                          <a:latin typeface="+mn-ea"/>
                          <a:ea typeface="+mn-ea"/>
                          <a:cs typeface="Yu Mincho" charset="-128"/>
                        </a:rPr>
                        <a:t>+</a:t>
                      </a:r>
                    </a:p>
                    <a:p>
                      <a:pPr marL="0" indent="0" algn="ctr">
                        <a:buFont typeface="Arial" charset="0"/>
                        <a:buNone/>
                      </a:pPr>
                      <a:r>
                        <a:rPr kumimoji="1" lang="ja-JP" altLang="en-US" sz="500" baseline="0" dirty="0">
                          <a:solidFill>
                            <a:schemeClr val="tx1"/>
                          </a:solidFill>
                          <a:latin typeface="+mn-ea"/>
                          <a:ea typeface="+mn-ea"/>
                          <a:cs typeface="Yu Mincho" charset="-128"/>
                        </a:rPr>
                        <a:t>動画 音声あり</a:t>
                      </a:r>
                      <a:br>
                        <a:rPr kumimoji="1" lang="ja-JP" altLang="en-US" sz="500" baseline="0" dirty="0">
                          <a:solidFill>
                            <a:schemeClr val="tx1"/>
                          </a:solidFill>
                          <a:latin typeface="+mn-ea"/>
                          <a:ea typeface="+mn-ea"/>
                          <a:cs typeface="Yu Mincho" charset="-128"/>
                        </a:rPr>
                      </a:br>
                      <a:r>
                        <a:rPr kumimoji="1" lang="ja-JP" altLang="en-US" sz="500" baseline="0" dirty="0">
                          <a:solidFill>
                            <a:schemeClr val="tx1"/>
                          </a:solidFill>
                          <a:latin typeface="+mn-ea"/>
                          <a:ea typeface="+mn-ea"/>
                          <a:cs typeface="Yu Mincho" charset="-128"/>
                        </a:rPr>
                        <a:t>最大</a:t>
                      </a:r>
                      <a:r>
                        <a:rPr kumimoji="1" lang="en-US" altLang="ja-JP" sz="500" baseline="0" dirty="0">
                          <a:solidFill>
                            <a:schemeClr val="tx1"/>
                          </a:solidFill>
                          <a:latin typeface="+mn-ea"/>
                          <a:ea typeface="+mn-ea"/>
                          <a:cs typeface="Yu Mincho" charset="-128"/>
                        </a:rPr>
                        <a:t>30</a:t>
                      </a:r>
                      <a:r>
                        <a:rPr kumimoji="1" lang="ja-JP" altLang="en-US" sz="500" baseline="0" dirty="0">
                          <a:solidFill>
                            <a:schemeClr val="tx1"/>
                          </a:solidFill>
                          <a:latin typeface="+mn-ea"/>
                          <a:ea typeface="+mn-ea"/>
                          <a:cs typeface="Yu Mincho" charset="-128"/>
                        </a:rPr>
                        <a:t>秒</a:t>
                      </a:r>
                    </a:p>
                  </a:txBody>
                  <a:tcPr marL="68580" marR="68580" marT="34290" marB="34290" anchor="ctr">
                    <a:noFill/>
                  </a:tcPr>
                </a:tc>
                <a:tc>
                  <a:txBody>
                    <a:bodyPr/>
                    <a:lstStyle/>
                    <a:p>
                      <a:pPr marL="0" indent="0" algn="ctr">
                        <a:buFont typeface="Arial" charset="0"/>
                        <a:buNone/>
                      </a:pPr>
                      <a:r>
                        <a:rPr kumimoji="1" lang="ja-JP" altLang="en-US" sz="1000" baseline="0" dirty="0">
                          <a:solidFill>
                            <a:schemeClr val="tx1"/>
                          </a:solidFill>
                          <a:latin typeface="+mn-ea"/>
                          <a:ea typeface="+mn-ea"/>
                          <a:cs typeface="Yu Mincho" charset="-128"/>
                        </a:rPr>
                        <a:t>発車から</a:t>
                      </a:r>
                      <a:endParaRPr kumimoji="1" lang="en-US" altLang="ja-JP" sz="1000" baseline="0" dirty="0">
                        <a:solidFill>
                          <a:schemeClr val="tx1"/>
                        </a:solidFill>
                        <a:latin typeface="+mn-ea"/>
                        <a:ea typeface="+mn-ea"/>
                        <a:cs typeface="Yu Mincho" charset="-128"/>
                      </a:endParaRPr>
                    </a:p>
                    <a:p>
                      <a:pPr marL="0" indent="0" algn="ctr">
                        <a:buFont typeface="Arial" charset="0"/>
                        <a:buNone/>
                      </a:pPr>
                      <a:r>
                        <a:rPr kumimoji="1" lang="en-US" altLang="ja-JP" sz="1000" baseline="0" dirty="0">
                          <a:solidFill>
                            <a:schemeClr val="tx1"/>
                          </a:solidFill>
                          <a:latin typeface="+mn-ea"/>
                          <a:ea typeface="+mn-ea"/>
                          <a:cs typeface="Yu Mincho" charset="-128"/>
                        </a:rPr>
                        <a:t>2</a:t>
                      </a:r>
                      <a:r>
                        <a:rPr kumimoji="1" lang="ja-JP" altLang="en-US" sz="1000" baseline="0" dirty="0">
                          <a:solidFill>
                            <a:schemeClr val="tx1"/>
                          </a:solidFill>
                          <a:latin typeface="+mn-ea"/>
                          <a:ea typeface="+mn-ea"/>
                          <a:cs typeface="Yu Mincho" charset="-128"/>
                        </a:rPr>
                        <a:t>本目～</a:t>
                      </a:r>
                      <a:r>
                        <a:rPr kumimoji="1" lang="en-US" altLang="ja-JP" sz="1000" baseline="0" dirty="0">
                          <a:solidFill>
                            <a:schemeClr val="tx1"/>
                          </a:solidFill>
                          <a:latin typeface="+mn-ea"/>
                          <a:ea typeface="+mn-ea"/>
                          <a:cs typeface="Yu Mincho" charset="-128"/>
                        </a:rPr>
                        <a:t>5</a:t>
                      </a:r>
                      <a:r>
                        <a:rPr kumimoji="1" lang="ja-JP" altLang="en-US" sz="1000" baseline="0" dirty="0">
                          <a:solidFill>
                            <a:schemeClr val="tx1"/>
                          </a:solidFill>
                          <a:latin typeface="+mn-ea"/>
                          <a:ea typeface="+mn-ea"/>
                          <a:cs typeface="Yu Mincho" charset="-128"/>
                        </a:rPr>
                        <a:t>本目</a:t>
                      </a:r>
                      <a:endParaRPr kumimoji="1" lang="en-US" altLang="ja-JP" sz="1000" baseline="0" dirty="0">
                        <a:solidFill>
                          <a:schemeClr val="tx1"/>
                        </a:solidFill>
                        <a:latin typeface="+mn-ea"/>
                        <a:ea typeface="+mn-ea"/>
                        <a:cs typeface="Yu Mincho" charset="-128"/>
                      </a:endParaRPr>
                    </a:p>
                  </a:txBody>
                  <a:tcPr marL="68580" marR="68580" marT="34290" marB="34290" anchor="ctr">
                    <a:noFill/>
                  </a:tcPr>
                </a:tc>
                <a:tc vMerge="1">
                  <a:txBody>
                    <a:bodyPr/>
                    <a:lstStyle/>
                    <a:p>
                      <a:endParaRPr kumimoji="1" lang="ja-JP" altLang="en-US"/>
                    </a:p>
                  </a:txBody>
                  <a:tcPr/>
                </a:tc>
                <a:tc vMerge="1">
                  <a:txBody>
                    <a:bodyPr/>
                    <a:lstStyle/>
                    <a:p>
                      <a:endParaRPr kumimoji="1" lang="ja-JP" altLang="en-US" dirty="0"/>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aseline="0" dirty="0">
                          <a:solidFill>
                            <a:schemeClr val="tx1"/>
                          </a:solidFill>
                          <a:latin typeface="+mn-ea"/>
                          <a:ea typeface="+mn-ea"/>
                          <a:cs typeface="Yu Mincho" charset="-128"/>
                        </a:rPr>
                        <a:t>800,000</a:t>
                      </a:r>
                      <a:r>
                        <a:rPr kumimoji="1" lang="ja-JP" altLang="en-US" sz="1000" baseline="0" dirty="0">
                          <a:solidFill>
                            <a:schemeClr val="tx1"/>
                          </a:solidFill>
                          <a:latin typeface="+mn-ea"/>
                          <a:ea typeface="+mn-ea"/>
                          <a:cs typeface="Yu Mincho" charset="-128"/>
                        </a:rPr>
                        <a:t> </a:t>
                      </a:r>
                      <a:r>
                        <a:rPr kumimoji="1" lang="ja-JP" altLang="en-US" sz="700" baseline="0" dirty="0">
                          <a:solidFill>
                            <a:schemeClr val="tx1"/>
                          </a:solidFill>
                          <a:latin typeface="+mn-ea"/>
                          <a:ea typeface="+mn-ea"/>
                          <a:cs typeface="Yu Mincho" charset="-128"/>
                        </a:rPr>
                        <a:t>回</a:t>
                      </a:r>
                      <a:endParaRPr kumimoji="1" lang="en-US" altLang="ja-JP" sz="1000" baseline="0" dirty="0">
                        <a:solidFill>
                          <a:schemeClr val="tx1"/>
                        </a:solidFill>
                        <a:latin typeface="+mn-ea"/>
                        <a:ea typeface="+mn-ea"/>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50" b="0" i="0" u="none" strike="noStrike" kern="1200" cap="none" spc="0" normalizeH="0" baseline="0" noProof="0" dirty="0">
                          <a:ln>
                            <a:noFill/>
                          </a:ln>
                          <a:solidFill>
                            <a:srgbClr val="000F2D"/>
                          </a:solidFill>
                          <a:effectLst/>
                          <a:uLnTx/>
                          <a:uFillTx/>
                          <a:latin typeface="+mn-ea"/>
                          <a:ea typeface="+mn-ea"/>
                          <a:cs typeface="Yu Mincho" charset="-128"/>
                        </a:rPr>
                        <a:t>8</a:t>
                      </a:r>
                      <a:r>
                        <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rPr>
                        <a:t>枠</a:t>
                      </a:r>
                      <a:endParaRPr kumimoji="1" lang="en-US" altLang="ja-JP" sz="800" b="0" i="0" u="none" strike="noStrike" kern="1200" cap="none" spc="0" normalizeH="0" baseline="0" noProof="0" dirty="0">
                        <a:ln>
                          <a:noFill/>
                        </a:ln>
                        <a:solidFill>
                          <a:srgbClr val="000F2D"/>
                        </a:solidFill>
                        <a:effectLst/>
                        <a:uLnTx/>
                        <a:uFillTx/>
                        <a:latin typeface="+mn-ea"/>
                        <a:ea typeface="+mn-ea"/>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500" b="0" i="0" u="none" strike="noStrike" kern="1200" cap="none" spc="0" normalizeH="0" baseline="0" noProof="0" dirty="0">
                          <a:ln>
                            <a:noFill/>
                          </a:ln>
                          <a:solidFill>
                            <a:srgbClr val="000F2D"/>
                          </a:solidFill>
                          <a:effectLst/>
                          <a:uLnTx/>
                          <a:uFillTx/>
                          <a:latin typeface="游明朝"/>
                          <a:ea typeface="+mn-ea"/>
                          <a:cs typeface="Yu Mincho" charset="-128"/>
                        </a:rPr>
                        <a:t>Collaboration Video Ads</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500" b="0" i="0" u="none" strike="noStrike" kern="1200" cap="none" spc="0" normalizeH="0" baseline="0" noProof="0" dirty="0">
                          <a:ln>
                            <a:noFill/>
                          </a:ln>
                          <a:solidFill>
                            <a:srgbClr val="000F2D"/>
                          </a:solidFill>
                          <a:effectLst/>
                          <a:uLnTx/>
                          <a:uFillTx/>
                          <a:latin typeface="游明朝"/>
                          <a:ea typeface="+mn-ea"/>
                          <a:cs typeface="Yu Mincho" charset="-128"/>
                        </a:rPr>
                        <a:t>共有枠</a:t>
                      </a:r>
                      <a:endParaRPr kumimoji="1" lang="en-US" altLang="ja-JP" sz="1050" baseline="0" dirty="0">
                        <a:solidFill>
                          <a:schemeClr val="tx1"/>
                        </a:solidFill>
                        <a:latin typeface="+mn-ea"/>
                        <a:ea typeface="+mn-ea"/>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000F2D"/>
                          </a:solidFill>
                          <a:effectLst/>
                          <a:uLnTx/>
                          <a:uFillTx/>
                          <a:latin typeface="+mn-ea"/>
                          <a:ea typeface="+mn-ea"/>
                          <a:cs typeface="Yu Mincho" charset="-128"/>
                        </a:rPr>
                        <a:t>260</a:t>
                      </a:r>
                      <a:r>
                        <a:rPr kumimoji="1" lang="ja-JP" altLang="en-US" sz="900" b="0" i="0" u="none" strike="noStrike" kern="1200" cap="none" spc="0" normalizeH="0" baseline="0" noProof="0" dirty="0">
                          <a:ln>
                            <a:noFill/>
                          </a:ln>
                          <a:solidFill>
                            <a:srgbClr val="000F2D"/>
                          </a:solidFill>
                          <a:effectLst/>
                          <a:uLnTx/>
                          <a:uFillTx/>
                          <a:latin typeface="+mn-ea"/>
                          <a:ea typeface="+mn-ea"/>
                          <a:cs typeface="Yu Mincho" charset="-128"/>
                        </a:rPr>
                        <a:t>万円</a:t>
                      </a:r>
                      <a:endParaRPr kumimoji="1" lang="en-US" altLang="ja-JP" sz="1100" b="0" i="0" u="none" strike="noStrike" kern="1200" cap="none" spc="0" normalizeH="0" baseline="0" noProof="0" dirty="0">
                        <a:ln>
                          <a:noFill/>
                        </a:ln>
                        <a:solidFill>
                          <a:srgbClr val="000F2D"/>
                        </a:solidFill>
                        <a:effectLst/>
                        <a:uLnTx/>
                        <a:uFillTx/>
                        <a:latin typeface="+mn-ea"/>
                        <a:ea typeface="+mn-ea"/>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600" b="0" i="0" u="none" strike="noStrike" kern="1200" cap="none" spc="0" normalizeH="0" baseline="0" noProof="0" dirty="0">
                          <a:ln>
                            <a:noFill/>
                          </a:ln>
                          <a:solidFill>
                            <a:srgbClr val="000F2D"/>
                          </a:solidFill>
                          <a:effectLst/>
                          <a:uLnTx/>
                          <a:uFillTx/>
                          <a:latin typeface="+mn-ea"/>
                          <a:ea typeface="+mn-ea"/>
                          <a:cs typeface="Yu Mincho" charset="-128"/>
                        </a:rPr>
                        <a:t>@3.3</a:t>
                      </a:r>
                      <a:r>
                        <a:rPr kumimoji="1" lang="ja-JP" altLang="en-US" sz="600" b="0" i="0" u="none" strike="noStrike" kern="1200" cap="none" spc="0" normalizeH="0" baseline="0" noProof="0" dirty="0">
                          <a:ln>
                            <a:noFill/>
                          </a:ln>
                          <a:solidFill>
                            <a:srgbClr val="000F2D"/>
                          </a:solidFill>
                          <a:effectLst/>
                          <a:uLnTx/>
                          <a:uFillTx/>
                          <a:latin typeface="+mn-ea"/>
                          <a:ea typeface="+mn-ea"/>
                          <a:cs typeface="Yu Mincho" charset="-128"/>
                        </a:rPr>
                        <a:t>円</a:t>
                      </a:r>
                      <a:endParaRPr kumimoji="1" lang="en-US" altLang="ja-JP" sz="6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noFill/>
                  </a:tcPr>
                </a:tc>
                <a:extLst>
                  <a:ext uri="{0D108BD9-81ED-4DB2-BD59-A6C34878D82A}">
                    <a16:rowId xmlns:a16="http://schemas.microsoft.com/office/drawing/2014/main" val="1997250013"/>
                  </a:ext>
                </a:extLst>
              </a:tr>
              <a:tr h="172693">
                <a:tc>
                  <a:txBody>
                    <a:bodyPr/>
                    <a:lstStyle/>
                    <a:p>
                      <a:r>
                        <a:rPr kumimoji="1" lang="en-US" altLang="ja-JP" sz="1000" dirty="0">
                          <a:solidFill>
                            <a:schemeClr val="tx1"/>
                          </a:solidFill>
                          <a:latin typeface="+mn-ea"/>
                          <a:ea typeface="+mn-ea"/>
                          <a:cs typeface="Yu Mincho" charset="-128"/>
                        </a:rPr>
                        <a:t>Standard</a:t>
                      </a:r>
                      <a:r>
                        <a:rPr kumimoji="1" lang="en-US" altLang="ja-JP" sz="1000" baseline="0" dirty="0">
                          <a:solidFill>
                            <a:schemeClr val="tx1"/>
                          </a:solidFill>
                          <a:latin typeface="+mn-ea"/>
                          <a:ea typeface="+mn-ea"/>
                          <a:cs typeface="Yu Mincho" charset="-128"/>
                        </a:rPr>
                        <a:t> Video Ads</a:t>
                      </a:r>
                    </a:p>
                    <a:p>
                      <a:r>
                        <a:rPr kumimoji="1" lang="en-US" altLang="ja-JP" sz="1000" baseline="0" dirty="0">
                          <a:solidFill>
                            <a:schemeClr val="tx1"/>
                          </a:solidFill>
                          <a:latin typeface="+mn-ea"/>
                          <a:ea typeface="+mn-ea"/>
                          <a:cs typeface="Yu Mincho" charset="-128"/>
                        </a:rPr>
                        <a:t>[HALF]</a:t>
                      </a:r>
                    </a:p>
                  </a:txBody>
                  <a:tcPr marL="68580" marR="68580" marT="34290" marB="34290" anchor="ctr">
                    <a:noFill/>
                  </a:tcPr>
                </a:tc>
                <a:tc>
                  <a:txBody>
                    <a:bodyPr/>
                    <a:lstStyle/>
                    <a:p>
                      <a:pPr marL="0" indent="0" algn="ctr">
                        <a:buFont typeface="Arial" charset="0"/>
                        <a:buNone/>
                      </a:pPr>
                      <a:r>
                        <a:rPr kumimoji="1" lang="ja-JP" altLang="en-US" sz="1000" baseline="0" dirty="0">
                          <a:solidFill>
                            <a:schemeClr val="tx1"/>
                          </a:solidFill>
                          <a:latin typeface="+mn-ea"/>
                          <a:ea typeface="+mn-ea"/>
                          <a:cs typeface="Yu Mincho" charset="-128"/>
                        </a:rPr>
                        <a:t>動画</a:t>
                      </a:r>
                      <a:r>
                        <a:rPr kumimoji="1" lang="en-US" altLang="ja-JP" sz="500" baseline="0" dirty="0">
                          <a:solidFill>
                            <a:schemeClr val="tx1"/>
                          </a:solidFill>
                          <a:latin typeface="+mn-ea"/>
                          <a:ea typeface="+mn-ea"/>
                          <a:cs typeface="Yu Mincho" charset="-128"/>
                        </a:rPr>
                        <a:t> </a:t>
                      </a:r>
                      <a:r>
                        <a:rPr kumimoji="1" lang="ja-JP" altLang="en-US" sz="500" baseline="0" dirty="0">
                          <a:solidFill>
                            <a:schemeClr val="tx1"/>
                          </a:solidFill>
                          <a:latin typeface="+mn-ea"/>
                          <a:ea typeface="+mn-ea"/>
                          <a:cs typeface="Yu Mincho" charset="-128"/>
                        </a:rPr>
                        <a:t>音声あり</a:t>
                      </a:r>
                      <a:br>
                        <a:rPr kumimoji="1" lang="en-US" altLang="ja-JP" sz="1000" baseline="0" dirty="0">
                          <a:solidFill>
                            <a:schemeClr val="tx1"/>
                          </a:solidFill>
                          <a:latin typeface="+mn-ea"/>
                          <a:ea typeface="+mn-ea"/>
                          <a:cs typeface="Yu Mincho" charset="-128"/>
                        </a:rPr>
                      </a:br>
                      <a:r>
                        <a:rPr kumimoji="1" lang="ja-JP" altLang="en-US" sz="500" baseline="0" dirty="0">
                          <a:solidFill>
                            <a:schemeClr val="tx1"/>
                          </a:solidFill>
                          <a:latin typeface="+mn-ea"/>
                          <a:ea typeface="+mn-ea"/>
                          <a:cs typeface="Yu Mincho" charset="-128"/>
                        </a:rPr>
                        <a:t>最大</a:t>
                      </a:r>
                      <a:r>
                        <a:rPr kumimoji="1" lang="en-US" altLang="ja-JP" sz="800" baseline="0" dirty="0">
                          <a:solidFill>
                            <a:schemeClr val="tx1"/>
                          </a:solidFill>
                          <a:latin typeface="+mn-ea"/>
                          <a:ea typeface="+mn-ea"/>
                          <a:cs typeface="Yu Mincho" charset="-128"/>
                        </a:rPr>
                        <a:t>30</a:t>
                      </a:r>
                      <a:r>
                        <a:rPr kumimoji="1" lang="ja-JP" altLang="en-US" sz="500" baseline="0" dirty="0">
                          <a:solidFill>
                            <a:schemeClr val="tx1"/>
                          </a:solidFill>
                          <a:latin typeface="+mn-ea"/>
                          <a:ea typeface="+mn-ea"/>
                          <a:cs typeface="Yu Mincho" charset="-128"/>
                        </a:rPr>
                        <a:t>秒</a:t>
                      </a:r>
                      <a:endParaRPr kumimoji="1" lang="en-US" altLang="ja-JP" sz="500" baseline="0" dirty="0">
                        <a:solidFill>
                          <a:schemeClr val="tx1"/>
                        </a:solidFill>
                        <a:latin typeface="+mn-ea"/>
                        <a:ea typeface="+mn-ea"/>
                        <a:cs typeface="Yu Mincho" charset="-128"/>
                      </a:endParaRPr>
                    </a:p>
                  </a:txBody>
                  <a:tcPr marL="68580" marR="68580" marT="34290" marB="34290" anchor="ctr">
                    <a:noFill/>
                  </a:tcPr>
                </a:tc>
                <a:tc>
                  <a:txBody>
                    <a:bodyPr/>
                    <a:lstStyle/>
                    <a:p>
                      <a:pPr marL="0" indent="0" algn="ctr">
                        <a:buFont typeface="Arial" charset="0"/>
                        <a:buNone/>
                      </a:pPr>
                      <a:r>
                        <a:rPr kumimoji="1" lang="en-US" altLang="ja-JP" sz="700" baseline="0" dirty="0">
                          <a:solidFill>
                            <a:schemeClr val="tx1"/>
                          </a:solidFill>
                          <a:latin typeface="+mn-ea"/>
                          <a:ea typeface="+mn-ea"/>
                          <a:cs typeface="Yu Mincho" charset="-128"/>
                        </a:rPr>
                        <a:t>Collaboration</a:t>
                      </a:r>
                    </a:p>
                    <a:p>
                      <a:pPr marL="0" indent="0" algn="ctr">
                        <a:buFont typeface="Arial" charset="0"/>
                        <a:buNone/>
                      </a:pPr>
                      <a:r>
                        <a:rPr kumimoji="1" lang="en-US" altLang="ja-JP" sz="700" baseline="0" dirty="0">
                          <a:solidFill>
                            <a:schemeClr val="tx1"/>
                          </a:solidFill>
                          <a:latin typeface="+mn-ea"/>
                          <a:ea typeface="+mn-ea"/>
                          <a:cs typeface="Yu Mincho" charset="-128"/>
                        </a:rPr>
                        <a:t>Video Ads</a:t>
                      </a:r>
                      <a:r>
                        <a:rPr kumimoji="1" lang="ja-JP" altLang="en-US" sz="700" baseline="0" dirty="0">
                          <a:solidFill>
                            <a:schemeClr val="tx1"/>
                          </a:solidFill>
                          <a:latin typeface="+mn-ea"/>
                          <a:ea typeface="+mn-ea"/>
                          <a:cs typeface="Yu Mincho" charset="-128"/>
                        </a:rPr>
                        <a:t>終了後</a:t>
                      </a:r>
                      <a:endParaRPr kumimoji="1" lang="en-US" altLang="ja-JP" sz="700" baseline="0" dirty="0">
                        <a:solidFill>
                          <a:schemeClr val="tx1"/>
                        </a:solidFill>
                        <a:latin typeface="+mn-ea"/>
                        <a:ea typeface="+mn-ea"/>
                        <a:cs typeface="Yu Mincho" charset="-128"/>
                      </a:endParaRPr>
                    </a:p>
                  </a:txBody>
                  <a:tcPr marL="68580" marR="68580" marT="34290" marB="34290" anchor="ctr">
                    <a:noFill/>
                  </a:tcPr>
                </a:tc>
                <a:tc vMerge="1">
                  <a:txBody>
                    <a:bodyPr/>
                    <a:lstStyle/>
                    <a:p>
                      <a:endParaRPr kumimoji="1" lang="ja-JP" altLang="en-US"/>
                    </a:p>
                  </a:txBody>
                  <a:tcPr/>
                </a:tc>
                <a:tc vMerge="1">
                  <a:txBody>
                    <a:bodyPr/>
                    <a:lstStyle/>
                    <a:p>
                      <a:endParaRPr kumimoji="1" lang="ja-JP" altLang="en-US" dirty="0"/>
                    </a:p>
                  </a:txBody>
                  <a:tcPr/>
                </a:tc>
                <a:tc vMerge="1">
                  <a:txBody>
                    <a:bodyPr/>
                    <a:lstStyle/>
                    <a:p>
                      <a:endParaRPr kumimoji="1" lang="ja-JP" altLang="en-US"/>
                    </a:p>
                  </a:txBody>
                  <a:tcPr/>
                </a:tc>
                <a:tc>
                  <a:txBody>
                    <a:bodyPr/>
                    <a:lstStyle/>
                    <a:p>
                      <a:pPr marL="0" indent="0" algn="r">
                        <a:buFont typeface="Arial" charset="0"/>
                        <a:buNone/>
                      </a:pPr>
                      <a:r>
                        <a:rPr kumimoji="1" lang="en-US" altLang="ja-JP" sz="1000" baseline="0" dirty="0">
                          <a:solidFill>
                            <a:schemeClr val="tx1"/>
                          </a:solidFill>
                          <a:latin typeface="+mn-ea"/>
                          <a:ea typeface="+mn-ea"/>
                          <a:cs typeface="Yu Mincho" charset="-128"/>
                        </a:rPr>
                        <a:t>600,000</a:t>
                      </a:r>
                      <a:r>
                        <a:rPr kumimoji="1" lang="ja-JP" altLang="en-US" sz="1000" baseline="0" dirty="0">
                          <a:solidFill>
                            <a:schemeClr val="tx1"/>
                          </a:solidFill>
                          <a:latin typeface="+mn-ea"/>
                          <a:ea typeface="+mn-ea"/>
                          <a:cs typeface="Yu Mincho" charset="-128"/>
                        </a:rPr>
                        <a:t> </a:t>
                      </a:r>
                      <a:r>
                        <a:rPr kumimoji="1" lang="ja-JP" altLang="en-US" sz="700" baseline="0" dirty="0">
                          <a:solidFill>
                            <a:schemeClr val="tx1"/>
                          </a:solidFill>
                          <a:latin typeface="+mn-ea"/>
                          <a:ea typeface="+mn-ea"/>
                          <a:cs typeface="Yu Mincho" charset="-128"/>
                        </a:rPr>
                        <a:t>回</a:t>
                      </a:r>
                      <a:endParaRPr kumimoji="1" lang="en-US" altLang="ja-JP" sz="1000" baseline="0" dirty="0">
                        <a:solidFill>
                          <a:schemeClr val="tx1"/>
                        </a:solidFill>
                        <a:latin typeface="+mn-ea"/>
                        <a:ea typeface="+mn-ea"/>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50" baseline="0" dirty="0">
                          <a:solidFill>
                            <a:schemeClr val="tx1"/>
                          </a:solidFill>
                          <a:latin typeface="+mn-ea"/>
                          <a:ea typeface="+mn-ea"/>
                          <a:cs typeface="Yu Mincho" charset="-128"/>
                        </a:rPr>
                        <a:t>24</a:t>
                      </a:r>
                      <a:r>
                        <a:rPr kumimoji="1" lang="ja-JP" altLang="en-US" sz="800" baseline="0" dirty="0">
                          <a:solidFill>
                            <a:schemeClr val="tx1"/>
                          </a:solidFill>
                          <a:latin typeface="+mn-ea"/>
                          <a:ea typeface="+mn-ea"/>
                          <a:cs typeface="Yu Mincho" charset="-128"/>
                        </a:rPr>
                        <a:t>枠</a:t>
                      </a:r>
                      <a:endParaRPr kumimoji="1" lang="en-US" altLang="ja-JP" sz="800" baseline="0" dirty="0">
                        <a:solidFill>
                          <a:schemeClr val="tx1"/>
                        </a:solidFill>
                        <a:latin typeface="+mn-ea"/>
                        <a:ea typeface="+mn-ea"/>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500" b="0" i="0" u="none" strike="noStrike" kern="1200" cap="none" spc="0" normalizeH="0" baseline="0" noProof="0" dirty="0">
                          <a:ln>
                            <a:noFill/>
                          </a:ln>
                          <a:solidFill>
                            <a:srgbClr val="000F2D"/>
                          </a:solidFill>
                          <a:effectLst/>
                          <a:uLnTx/>
                          <a:uFillTx/>
                          <a:latin typeface="游明朝"/>
                          <a:ea typeface="+mn-ea"/>
                          <a:cs typeface="Yu Mincho" charset="-128"/>
                        </a:rPr>
                        <a:t>Standard Video Ads </a:t>
                      </a:r>
                      <a:r>
                        <a:rPr kumimoji="1" lang="ja-JP" altLang="en-US" sz="500" b="0" i="0" u="none" strike="noStrike" kern="1200" cap="none" spc="0" normalizeH="0" baseline="0" noProof="0" dirty="0">
                          <a:ln>
                            <a:noFill/>
                          </a:ln>
                          <a:solidFill>
                            <a:srgbClr val="000F2D"/>
                          </a:solidFill>
                          <a:effectLst/>
                          <a:uLnTx/>
                          <a:uFillTx/>
                          <a:latin typeface="游明朝"/>
                          <a:ea typeface="+mn-ea"/>
                          <a:cs typeface="Yu Mincho" charset="-128"/>
                        </a:rPr>
                        <a:t>共有枠</a:t>
                      </a:r>
                      <a:endParaRPr kumimoji="1" lang="en-US" altLang="ja-JP" sz="1050" baseline="0" dirty="0">
                        <a:solidFill>
                          <a:schemeClr val="tx1"/>
                        </a:solidFill>
                        <a:latin typeface="+mn-ea"/>
                        <a:ea typeface="+mn-ea"/>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noFill/>
                  </a:tcPr>
                </a:tc>
                <a:tc>
                  <a:txBody>
                    <a:bodyPr/>
                    <a:lstStyle/>
                    <a:p>
                      <a:pPr marL="0" indent="0" algn="ctr">
                        <a:buFont typeface="Arial" charset="0"/>
                        <a:buNone/>
                      </a:pPr>
                      <a:r>
                        <a:rPr kumimoji="1" lang="en-US" altLang="ja-JP" sz="1100" baseline="0" dirty="0">
                          <a:solidFill>
                            <a:schemeClr val="tx1"/>
                          </a:solidFill>
                          <a:latin typeface="+mn-ea"/>
                          <a:ea typeface="+mn-ea"/>
                          <a:cs typeface="Yu Mincho" charset="-128"/>
                        </a:rPr>
                        <a:t>160</a:t>
                      </a:r>
                      <a:r>
                        <a:rPr kumimoji="1" lang="ja-JP" altLang="en-US" sz="900" baseline="0" dirty="0">
                          <a:solidFill>
                            <a:schemeClr val="tx1"/>
                          </a:solidFill>
                          <a:latin typeface="+mn-ea"/>
                          <a:ea typeface="+mn-ea"/>
                          <a:cs typeface="Yu Mincho" charset="-128"/>
                        </a:rPr>
                        <a:t>万円</a:t>
                      </a:r>
                      <a:br>
                        <a:rPr kumimoji="1" lang="en-US" altLang="ja-JP" sz="1100" baseline="0" dirty="0">
                          <a:solidFill>
                            <a:schemeClr val="tx1"/>
                          </a:solidFill>
                          <a:latin typeface="+mn-ea"/>
                          <a:ea typeface="+mn-ea"/>
                          <a:cs typeface="Yu Mincho" charset="-128"/>
                        </a:rPr>
                      </a:br>
                      <a:r>
                        <a:rPr kumimoji="1" lang="en-US" altLang="ja-JP" sz="600" baseline="0" dirty="0">
                          <a:solidFill>
                            <a:schemeClr val="tx1"/>
                          </a:solidFill>
                          <a:latin typeface="+mn-ea"/>
                          <a:ea typeface="+mn-ea"/>
                          <a:cs typeface="Yu Mincho" charset="-128"/>
                        </a:rPr>
                        <a:t>@2.7</a:t>
                      </a:r>
                      <a:r>
                        <a:rPr kumimoji="1" lang="ja-JP" altLang="en-US" sz="600" baseline="0" dirty="0">
                          <a:solidFill>
                            <a:schemeClr val="tx1"/>
                          </a:solidFill>
                          <a:latin typeface="+mn-ea"/>
                          <a:ea typeface="+mn-ea"/>
                          <a:cs typeface="Yu Mincho" charset="-128"/>
                        </a:rPr>
                        <a:t>円</a:t>
                      </a:r>
                      <a:endParaRPr kumimoji="1" lang="en-US" altLang="ja-JP" sz="500" baseline="0" dirty="0">
                        <a:solidFill>
                          <a:schemeClr val="tx1"/>
                        </a:solidFill>
                        <a:latin typeface="+mn-ea"/>
                        <a:ea typeface="+mn-ea"/>
                        <a:cs typeface="Yu Mincho" charset="-128"/>
                      </a:endParaRPr>
                    </a:p>
                  </a:txBody>
                  <a:tcPr marL="68580" marR="68580" marT="34290" marB="34290" anchor="ctr">
                    <a:noFill/>
                  </a:tcPr>
                </a:tc>
                <a:extLst>
                  <a:ext uri="{0D108BD9-81ED-4DB2-BD59-A6C34878D82A}">
                    <a16:rowId xmlns:a16="http://schemas.microsoft.com/office/drawing/2014/main" val="10002"/>
                  </a:ext>
                </a:extLst>
              </a:tr>
            </a:tbl>
          </a:graphicData>
        </a:graphic>
      </p:graphicFrame>
      <p:sp>
        <p:nvSpPr>
          <p:cNvPr id="15" name="正方形/長方形 14">
            <a:extLst>
              <a:ext uri="{FF2B5EF4-FFF2-40B4-BE49-F238E27FC236}">
                <a16:creationId xmlns:a16="http://schemas.microsoft.com/office/drawing/2014/main" id="{1BEFF514-6D74-4EB5-A4FF-43B6713FB3E9}"/>
              </a:ext>
            </a:extLst>
          </p:cNvPr>
          <p:cNvSpPr/>
          <p:nvPr/>
        </p:nvSpPr>
        <p:spPr>
          <a:xfrm>
            <a:off x="301924" y="894663"/>
            <a:ext cx="8582100" cy="338554"/>
          </a:xfrm>
          <a:prstGeom prst="rect">
            <a:avLst/>
          </a:prstGeom>
        </p:spPr>
        <p:txBody>
          <a:bodyPr wrap="square">
            <a:spAutoFit/>
          </a:bodyPr>
          <a:lstStyle/>
          <a:p>
            <a:r>
              <a:rPr lang="en-US" altLang="ja-JP" sz="800" dirty="0">
                <a:solidFill>
                  <a:schemeClr val="bg1"/>
                </a:solidFill>
                <a:latin typeface="+mn-ea"/>
                <a:cs typeface="Yu Mincho" charset="-128"/>
              </a:rPr>
              <a:t>※7-9</a:t>
            </a:r>
            <a:r>
              <a:rPr lang="ja-JP" altLang="en-US" sz="800" dirty="0">
                <a:solidFill>
                  <a:schemeClr val="bg1"/>
                </a:solidFill>
                <a:latin typeface="+mn-ea"/>
                <a:cs typeface="Yu Mincho" charset="-128"/>
              </a:rPr>
              <a:t>月の全国枠メニューは、表示回数課金です。</a:t>
            </a:r>
            <a:endParaRPr lang="en-US" altLang="ja-JP" sz="800" dirty="0">
              <a:solidFill>
                <a:schemeClr val="bg1"/>
              </a:solidFill>
              <a:latin typeface="+mn-ea"/>
              <a:cs typeface="Yu Mincho" charset="-128"/>
            </a:endParaRPr>
          </a:p>
          <a:p>
            <a:r>
              <a:rPr lang="ja-JP" altLang="en-US" sz="800" dirty="0">
                <a:solidFill>
                  <a:schemeClr val="bg1"/>
                </a:solidFill>
                <a:latin typeface="+mn-ea"/>
                <a:cs typeface="Yu Mincho" charset="-128"/>
              </a:rPr>
              <a:t>想定表示回数を下回った場合は表示回数分を、上回った場合は上限広告料金をご請求させていただきます。各メニューの表示単価は、上限広告料金欄の＠単価をご参照ください。</a:t>
            </a:r>
            <a:endParaRPr lang="en-US" altLang="ja-JP" sz="800" dirty="0">
              <a:solidFill>
                <a:schemeClr val="bg1"/>
              </a:solidFill>
              <a:latin typeface="+mn-ea"/>
              <a:cs typeface="Yu Mincho" charset="-128"/>
            </a:endParaRPr>
          </a:p>
        </p:txBody>
      </p:sp>
    </p:spTree>
    <p:extLst>
      <p:ext uri="{BB962C8B-B14F-4D97-AF65-F5344CB8AC3E}">
        <p14:creationId xmlns:p14="http://schemas.microsoft.com/office/powerpoint/2010/main" val="134457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0" y="-33556"/>
            <a:ext cx="9144000" cy="12664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Text Box 7"/>
          <p:cNvSpPr txBox="1">
            <a:spLocks noChangeArrowheads="1"/>
          </p:cNvSpPr>
          <p:nvPr/>
        </p:nvSpPr>
        <p:spPr bwMode="auto">
          <a:xfrm>
            <a:off x="262527" y="1350085"/>
            <a:ext cx="1863011"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altLang="ja-JP" sz="1400" b="1" dirty="0">
                <a:latin typeface="+mj-ea"/>
                <a:ea typeface="+mj-ea"/>
                <a:cs typeface="Yu Mincho" charset="-128"/>
              </a:rPr>
              <a:t>“Area Ads” </a:t>
            </a:r>
            <a:r>
              <a:rPr lang="ja-JP" altLang="en-US" sz="1400" b="1" dirty="0">
                <a:latin typeface="+mj-ea"/>
                <a:ea typeface="+mj-ea"/>
                <a:cs typeface="Yu Mincho" charset="-128"/>
              </a:rPr>
              <a:t>メニュー</a:t>
            </a:r>
          </a:p>
        </p:txBody>
      </p:sp>
      <p:pic>
        <p:nvPicPr>
          <p:cNvPr id="22" name="図 21"/>
          <p:cNvPicPr>
            <a:picLocks noChangeAspect="1"/>
          </p:cNvPicPr>
          <p:nvPr/>
        </p:nvPicPr>
        <p:blipFill>
          <a:blip r:embed="rId3"/>
          <a:stretch>
            <a:fillRect/>
          </a:stretch>
        </p:blipFill>
        <p:spPr>
          <a:xfrm>
            <a:off x="311089" y="44556"/>
            <a:ext cx="1392772" cy="365159"/>
          </a:xfrm>
          <a:prstGeom prst="rect">
            <a:avLst/>
          </a:prstGeom>
        </p:spPr>
      </p:pic>
      <p:sp>
        <p:nvSpPr>
          <p:cNvPr id="26" name="正方形/長方形 25"/>
          <p:cNvSpPr/>
          <p:nvPr/>
        </p:nvSpPr>
        <p:spPr>
          <a:xfrm>
            <a:off x="262527" y="4225407"/>
            <a:ext cx="7564600" cy="830997"/>
          </a:xfrm>
          <a:prstGeom prst="rect">
            <a:avLst/>
          </a:prstGeom>
        </p:spPr>
        <p:txBody>
          <a:bodyPr wrap="square">
            <a:spAutoFit/>
          </a:bodyPr>
          <a:lstStyle/>
          <a:p>
            <a:pPr marL="171450" indent="-171450">
              <a:buFont typeface=".LucidaGrandeUI" charset="0"/>
              <a:buChar char="※"/>
            </a:pPr>
            <a:r>
              <a:rPr lang="ja-JP" altLang="en-US" sz="800" dirty="0">
                <a:latin typeface="+mn-ea"/>
                <a:cs typeface="Yu Mincho" charset="-128"/>
              </a:rPr>
              <a:t>広告料金は手数料が含まれたグロス金額です。</a:t>
            </a:r>
            <a:endParaRPr lang="en-US" altLang="ja-JP" sz="800" dirty="0">
              <a:latin typeface="+mn-ea"/>
              <a:cs typeface="Yu Mincho" charset="-128"/>
            </a:endParaRPr>
          </a:p>
          <a:p>
            <a:pPr marL="171450" indent="-171450">
              <a:buFont typeface=".LucidaGrandeUI" charset="0"/>
              <a:buChar char="※"/>
            </a:pPr>
            <a:r>
              <a:rPr lang="ja-JP" altLang="en-US" sz="800" dirty="0">
                <a:latin typeface="+mn-ea"/>
                <a:cs typeface="Yu Mincho" charset="-128"/>
              </a:rPr>
              <a:t>表示回数及び表示単価はあくまで目安です。タクシーの営業</a:t>
            </a:r>
            <a:r>
              <a:rPr lang="en-US" altLang="ja-JP" sz="800" dirty="0">
                <a:latin typeface="+mn-ea"/>
                <a:cs typeface="Yu Mincho" charset="-128"/>
              </a:rPr>
              <a:t>/</a:t>
            </a:r>
            <a:r>
              <a:rPr lang="ja-JP" altLang="en-US" sz="800" dirty="0">
                <a:latin typeface="+mn-ea"/>
                <a:cs typeface="Yu Mincho" charset="-128"/>
              </a:rPr>
              <a:t>稼働状況により変動します。</a:t>
            </a:r>
            <a:endParaRPr lang="en-US" altLang="ja-JP" sz="800" dirty="0">
              <a:latin typeface="+mn-ea"/>
              <a:cs typeface="Yu Mincho" charset="-128"/>
            </a:endParaRPr>
          </a:p>
          <a:p>
            <a:pPr marL="171450" indent="-171450">
              <a:buFont typeface=".LucidaGrandeUI" charset="0"/>
              <a:buChar char="※"/>
            </a:pPr>
            <a:r>
              <a:rPr lang="ja-JP" altLang="en-US" sz="800" dirty="0">
                <a:latin typeface="+mn-ea"/>
                <a:cs typeface="Yu Mincho" charset="-128"/>
              </a:rPr>
              <a:t>掲載内容は１申込につき、</a:t>
            </a:r>
            <a:r>
              <a:rPr lang="en-US" altLang="ja-JP" sz="800" dirty="0">
                <a:latin typeface="+mn-ea"/>
                <a:cs typeface="Yu Mincho" charset="-128"/>
              </a:rPr>
              <a:t>1</a:t>
            </a:r>
            <a:r>
              <a:rPr lang="ja-JP" altLang="en-US" sz="800" dirty="0">
                <a:latin typeface="+mn-ea"/>
                <a:cs typeface="Yu Mincho" charset="-128"/>
              </a:rPr>
              <a:t>商品または</a:t>
            </a:r>
            <a:r>
              <a:rPr lang="en-US" altLang="ja-JP" sz="800" dirty="0">
                <a:latin typeface="+mn-ea"/>
                <a:cs typeface="Yu Mincho" charset="-128"/>
              </a:rPr>
              <a:t>1</a:t>
            </a:r>
            <a:r>
              <a:rPr lang="ja-JP" altLang="en-US" sz="800" dirty="0">
                <a:latin typeface="+mn-ea"/>
                <a:cs typeface="Yu Mincho" charset="-128"/>
              </a:rPr>
              <a:t>サービスを基本とします。</a:t>
            </a:r>
            <a:endParaRPr lang="en-US" altLang="ja-JP" sz="800" dirty="0">
              <a:latin typeface="+mn-ea"/>
              <a:cs typeface="Yu Mincho" charset="-128"/>
            </a:endParaRPr>
          </a:p>
          <a:p>
            <a:pPr marL="171450" indent="-171450">
              <a:buFont typeface=".LucidaGrandeUI" charset="0"/>
              <a:buChar char="※"/>
            </a:pPr>
            <a:r>
              <a:rPr lang="ja-JP" altLang="en-US" sz="800" dirty="0">
                <a:latin typeface="+mn-ea"/>
                <a:cs typeface="Yu Mincho" charset="-128"/>
              </a:rPr>
              <a:t>すべての掲載内容について事前審査が必要です。修正可能な段階で必ず事前にご相談ください。</a:t>
            </a:r>
            <a:endParaRPr lang="en-US" altLang="ja-JP" sz="800" dirty="0">
              <a:latin typeface="+mn-ea"/>
              <a:cs typeface="Yu Mincho" charset="-128"/>
            </a:endParaRPr>
          </a:p>
          <a:p>
            <a:pPr marL="171450" indent="-171450">
              <a:buFont typeface=".LucidaGrandeUI" charset="0"/>
              <a:buChar char="※"/>
            </a:pPr>
            <a:r>
              <a:rPr lang="en-US" altLang="ja-JP" sz="800" dirty="0">
                <a:latin typeface="+mn-ea"/>
                <a:cs typeface="Yu Mincho" charset="-128"/>
              </a:rPr>
              <a:t>Area Ads </a:t>
            </a:r>
            <a:r>
              <a:rPr lang="ja-JP" altLang="en-US" sz="800" dirty="0">
                <a:latin typeface="+mn-ea"/>
                <a:cs typeface="Yu Mincho" charset="-128"/>
              </a:rPr>
              <a:t>の掲載キャプチャはご用意できませんので、予めご容赦ください。</a:t>
            </a:r>
            <a:endParaRPr lang="en-US" altLang="ja-JP" sz="800" dirty="0">
              <a:latin typeface="+mn-ea"/>
              <a:cs typeface="Yu Mincho" charset="-128"/>
            </a:endParaRPr>
          </a:p>
          <a:p>
            <a:pPr marL="171450" indent="-171450">
              <a:buFont typeface=".LucidaGrandeUI" charset="0"/>
              <a:buChar char="※"/>
            </a:pPr>
            <a:r>
              <a:rPr lang="en-US" altLang="ja-JP" sz="800" dirty="0">
                <a:latin typeface="+mn-ea"/>
                <a:cs typeface="Yu Mincho" charset="-128"/>
              </a:rPr>
              <a:t>Area</a:t>
            </a:r>
            <a:r>
              <a:rPr lang="ja-JP" altLang="en-US" sz="800" dirty="0">
                <a:latin typeface="+mn-ea"/>
                <a:cs typeface="Yu Mincho" charset="-128"/>
              </a:rPr>
              <a:t> </a:t>
            </a:r>
            <a:r>
              <a:rPr lang="en-US" altLang="ja-JP" sz="800" dirty="0">
                <a:latin typeface="+mn-ea"/>
                <a:cs typeface="Yu Mincho" charset="-128"/>
              </a:rPr>
              <a:t>Ads </a:t>
            </a:r>
            <a:r>
              <a:rPr lang="ja-JP" altLang="en-US" sz="800" dirty="0">
                <a:latin typeface="+mn-ea"/>
                <a:cs typeface="Yu Mincho" charset="-128"/>
              </a:rPr>
              <a:t>のマーケティングリサーチによる広告効果測定は原則不可とさせて頂きます。</a:t>
            </a:r>
          </a:p>
        </p:txBody>
      </p:sp>
      <p:sp>
        <p:nvSpPr>
          <p:cNvPr id="11" name="スライド番号プレースホルダー 10">
            <a:extLst>
              <a:ext uri="{FF2B5EF4-FFF2-40B4-BE49-F238E27FC236}">
                <a16:creationId xmlns:a16="http://schemas.microsoft.com/office/drawing/2014/main" id="{8F34094F-B448-4687-BB88-7051188228B2}"/>
              </a:ext>
            </a:extLst>
          </p:cNvPr>
          <p:cNvSpPr>
            <a:spLocks noGrp="1"/>
          </p:cNvSpPr>
          <p:nvPr>
            <p:ph type="sldNum" sz="quarter" idx="12"/>
          </p:nvPr>
        </p:nvSpPr>
        <p:spPr>
          <a:xfrm>
            <a:off x="6457950" y="6356351"/>
            <a:ext cx="1898650" cy="365125"/>
          </a:xfrm>
        </p:spPr>
        <p:txBody>
          <a:bodyPr/>
          <a:lstStyle/>
          <a:p>
            <a:fld id="{806C013B-363C-A74E-9DE8-5ED61C0AA20F}" type="slidenum">
              <a:rPr kumimoji="1" lang="ja-JP" altLang="en-US" smtClean="0">
                <a:latin typeface="+mn-ea"/>
                <a:ea typeface="+mn-ea"/>
              </a:rPr>
              <a:t>21</a:t>
            </a:fld>
            <a:endParaRPr kumimoji="1" lang="ja-JP" altLang="en-US" dirty="0">
              <a:latin typeface="+mn-ea"/>
              <a:ea typeface="+mn-ea"/>
            </a:endParaRPr>
          </a:p>
        </p:txBody>
      </p:sp>
      <p:graphicFrame>
        <p:nvGraphicFramePr>
          <p:cNvPr id="13" name="表 12">
            <a:extLst>
              <a:ext uri="{FF2B5EF4-FFF2-40B4-BE49-F238E27FC236}">
                <a16:creationId xmlns:a16="http://schemas.microsoft.com/office/drawing/2014/main" id="{A555C88D-A772-4F83-B4E8-148A9E6AA4F3}"/>
              </a:ext>
            </a:extLst>
          </p:cNvPr>
          <p:cNvGraphicFramePr>
            <a:graphicFrameLocks noGrp="1"/>
          </p:cNvGraphicFramePr>
          <p:nvPr>
            <p:extLst>
              <p:ext uri="{D42A27DB-BD31-4B8C-83A1-F6EECF244321}">
                <p14:modId xmlns:p14="http://schemas.microsoft.com/office/powerpoint/2010/main" val="4067578402"/>
              </p:ext>
            </p:extLst>
          </p:nvPr>
        </p:nvGraphicFramePr>
        <p:xfrm>
          <a:off x="301924" y="1955783"/>
          <a:ext cx="8601074" cy="2164080"/>
        </p:xfrm>
        <a:graphic>
          <a:graphicData uri="http://schemas.openxmlformats.org/drawingml/2006/table">
            <a:tbl>
              <a:tblPr firstRow="1" bandRow="1">
                <a:tableStyleId>{5940675A-B579-460E-94D1-54222C63F5DA}</a:tableStyleId>
              </a:tblPr>
              <a:tblGrid>
                <a:gridCol w="1544884">
                  <a:extLst>
                    <a:ext uri="{9D8B030D-6E8A-4147-A177-3AD203B41FA5}">
                      <a16:colId xmlns:a16="http://schemas.microsoft.com/office/drawing/2014/main" val="20000"/>
                    </a:ext>
                  </a:extLst>
                </a:gridCol>
                <a:gridCol w="896984">
                  <a:extLst>
                    <a:ext uri="{9D8B030D-6E8A-4147-A177-3AD203B41FA5}">
                      <a16:colId xmlns:a16="http://schemas.microsoft.com/office/drawing/2014/main" val="20001"/>
                    </a:ext>
                  </a:extLst>
                </a:gridCol>
                <a:gridCol w="1038437">
                  <a:extLst>
                    <a:ext uri="{9D8B030D-6E8A-4147-A177-3AD203B41FA5}">
                      <a16:colId xmlns:a16="http://schemas.microsoft.com/office/drawing/2014/main" val="20002"/>
                    </a:ext>
                  </a:extLst>
                </a:gridCol>
                <a:gridCol w="811871">
                  <a:extLst>
                    <a:ext uri="{9D8B030D-6E8A-4147-A177-3AD203B41FA5}">
                      <a16:colId xmlns:a16="http://schemas.microsoft.com/office/drawing/2014/main" val="20003"/>
                    </a:ext>
                  </a:extLst>
                </a:gridCol>
                <a:gridCol w="811871">
                  <a:extLst>
                    <a:ext uri="{9D8B030D-6E8A-4147-A177-3AD203B41FA5}">
                      <a16:colId xmlns:a16="http://schemas.microsoft.com/office/drawing/2014/main" val="20004"/>
                    </a:ext>
                  </a:extLst>
                </a:gridCol>
                <a:gridCol w="1117582">
                  <a:extLst>
                    <a:ext uri="{9D8B030D-6E8A-4147-A177-3AD203B41FA5}">
                      <a16:colId xmlns:a16="http://schemas.microsoft.com/office/drawing/2014/main" val="20005"/>
                    </a:ext>
                  </a:extLst>
                </a:gridCol>
                <a:gridCol w="592522">
                  <a:extLst>
                    <a:ext uri="{9D8B030D-6E8A-4147-A177-3AD203B41FA5}">
                      <a16:colId xmlns:a16="http://schemas.microsoft.com/office/drawing/2014/main" val="20006"/>
                    </a:ext>
                  </a:extLst>
                </a:gridCol>
                <a:gridCol w="740092">
                  <a:extLst>
                    <a:ext uri="{9D8B030D-6E8A-4147-A177-3AD203B41FA5}">
                      <a16:colId xmlns:a16="http://schemas.microsoft.com/office/drawing/2014/main" val="13742345"/>
                    </a:ext>
                  </a:extLst>
                </a:gridCol>
                <a:gridCol w="1046831">
                  <a:extLst>
                    <a:ext uri="{9D8B030D-6E8A-4147-A177-3AD203B41FA5}">
                      <a16:colId xmlns:a16="http://schemas.microsoft.com/office/drawing/2014/main" val="20007"/>
                    </a:ext>
                  </a:extLst>
                </a:gridCol>
              </a:tblGrid>
              <a:tr h="0">
                <a:tc>
                  <a:txBody>
                    <a:bodyPr/>
                    <a:lstStyle/>
                    <a:p>
                      <a:pPr algn="ctr"/>
                      <a:r>
                        <a:rPr kumimoji="1" lang="ja-JP" altLang="en-US" sz="800" b="1" dirty="0">
                          <a:solidFill>
                            <a:schemeClr val="tx1"/>
                          </a:solidFill>
                          <a:latin typeface="+mj-ea"/>
                          <a:ea typeface="+mj-ea"/>
                          <a:cs typeface="Yu Mincho" charset="-128"/>
                        </a:rPr>
                        <a:t>掲載エリア</a:t>
                      </a:r>
                    </a:p>
                  </a:txBody>
                  <a:tcPr marL="68580" marR="68580" marT="34290" marB="34290">
                    <a:solidFill>
                      <a:schemeClr val="bg1">
                        <a:lumMod val="90000"/>
                      </a:schemeClr>
                    </a:solidFill>
                  </a:tcPr>
                </a:tc>
                <a:tc>
                  <a:txBody>
                    <a:bodyPr/>
                    <a:lstStyle/>
                    <a:p>
                      <a:pPr algn="ctr"/>
                      <a:r>
                        <a:rPr kumimoji="1" lang="ja-JP" altLang="en-US" sz="800" b="1" dirty="0">
                          <a:solidFill>
                            <a:schemeClr val="tx1"/>
                          </a:solidFill>
                          <a:latin typeface="+mj-ea"/>
                          <a:ea typeface="+mj-ea"/>
                          <a:cs typeface="Yu Mincho" charset="-128"/>
                        </a:rPr>
                        <a:t>形式</a:t>
                      </a:r>
                    </a:p>
                  </a:txBody>
                  <a:tcPr marL="68580" marR="68580" marT="34290" marB="34290">
                    <a:solidFill>
                      <a:schemeClr val="bg1">
                        <a:lumMod val="90000"/>
                      </a:schemeClr>
                    </a:solidFill>
                  </a:tcPr>
                </a:tc>
                <a:tc>
                  <a:txBody>
                    <a:bodyPr/>
                    <a:lstStyle/>
                    <a:p>
                      <a:pPr algn="ctr"/>
                      <a:r>
                        <a:rPr kumimoji="1" lang="ja-JP" altLang="en-US" sz="800" b="1" dirty="0">
                          <a:solidFill>
                            <a:schemeClr val="tx1"/>
                          </a:solidFill>
                          <a:latin typeface="+mj-ea"/>
                          <a:ea typeface="+mj-ea"/>
                          <a:cs typeface="Yu Mincho" charset="-128"/>
                        </a:rPr>
                        <a:t>タイミング</a:t>
                      </a:r>
                    </a:p>
                  </a:txBody>
                  <a:tcPr marL="68580" marR="68580" marT="34290" marB="34290">
                    <a:solidFill>
                      <a:schemeClr val="bg1">
                        <a:lumMod val="90000"/>
                      </a:schemeClr>
                    </a:solidFill>
                  </a:tcPr>
                </a:tc>
                <a:tc>
                  <a:txBody>
                    <a:bodyPr/>
                    <a:lstStyle/>
                    <a:p>
                      <a:pPr algn="ctr"/>
                      <a:r>
                        <a:rPr kumimoji="1" lang="ja-JP" altLang="en-US" sz="800" b="1" dirty="0">
                          <a:solidFill>
                            <a:schemeClr val="tx1"/>
                          </a:solidFill>
                          <a:latin typeface="+mj-ea"/>
                          <a:ea typeface="+mj-ea"/>
                          <a:cs typeface="Yu Mincho" charset="-128"/>
                        </a:rPr>
                        <a:t>保証形態</a:t>
                      </a:r>
                    </a:p>
                  </a:txBody>
                  <a:tcPr marL="68580" marR="68580" marT="34290" marB="34290">
                    <a:solidFill>
                      <a:schemeClr val="bg1">
                        <a:lumMod val="90000"/>
                      </a:schemeClr>
                    </a:solidFill>
                  </a:tcPr>
                </a:tc>
                <a:tc>
                  <a:txBody>
                    <a:bodyPr/>
                    <a:lstStyle/>
                    <a:p>
                      <a:pPr algn="ctr"/>
                      <a:r>
                        <a:rPr kumimoji="1" lang="ja-JP" altLang="en-US" sz="800" b="1" dirty="0">
                          <a:solidFill>
                            <a:schemeClr val="tx1"/>
                          </a:solidFill>
                          <a:latin typeface="+mj-ea"/>
                          <a:ea typeface="+mj-ea"/>
                          <a:cs typeface="Yu Mincho" charset="-128"/>
                        </a:rPr>
                        <a:t>掲載期間</a:t>
                      </a:r>
                    </a:p>
                  </a:txBody>
                  <a:tcPr marL="68580" marR="68580" marT="34290" marB="34290">
                    <a:solidFill>
                      <a:schemeClr val="bg1">
                        <a:lumMod val="90000"/>
                      </a:schemeClr>
                    </a:solidFill>
                  </a:tcPr>
                </a:tc>
                <a:tc>
                  <a:txBody>
                    <a:bodyPr/>
                    <a:lstStyle/>
                    <a:p>
                      <a:pPr algn="ctr"/>
                      <a:r>
                        <a:rPr kumimoji="1" lang="ja-JP" altLang="en-US" sz="800" b="1" dirty="0">
                          <a:solidFill>
                            <a:schemeClr val="tx1"/>
                          </a:solidFill>
                          <a:latin typeface="+mj-ea"/>
                          <a:ea typeface="+mj-ea"/>
                          <a:cs typeface="Yu Mincho" charset="-128"/>
                        </a:rPr>
                        <a:t>想定表示回数</a:t>
                      </a:r>
                    </a:p>
                  </a:txBody>
                  <a:tcPr marL="68580" marR="68580" marT="34290" marB="34290">
                    <a:solidFill>
                      <a:schemeClr val="bg1">
                        <a:lumMod val="90000"/>
                      </a:schemeClr>
                    </a:solidFill>
                  </a:tcPr>
                </a:tc>
                <a:tc>
                  <a:txBody>
                    <a:bodyPr/>
                    <a:lstStyle/>
                    <a:p>
                      <a:pPr algn="ctr"/>
                      <a:r>
                        <a:rPr kumimoji="1" lang="ja-JP" altLang="en-US" sz="800" b="1" dirty="0">
                          <a:solidFill>
                            <a:schemeClr val="tx1"/>
                          </a:solidFill>
                          <a:latin typeface="+mj-ea"/>
                          <a:ea typeface="+mj-ea"/>
                          <a:cs typeface="Yu Mincho" charset="-128"/>
                        </a:rPr>
                        <a:t>枠数</a:t>
                      </a:r>
                    </a:p>
                  </a:txBody>
                  <a:tcPr marL="68580" marR="68580" marT="34290" marB="34290">
                    <a:solidFill>
                      <a:schemeClr val="bg1">
                        <a:lumMod val="90000"/>
                      </a:schemeClr>
                    </a:solidFill>
                  </a:tcPr>
                </a:tc>
                <a:tc>
                  <a:txBody>
                    <a:bodyPr/>
                    <a:lstStyle/>
                    <a:p>
                      <a:pPr algn="ctr"/>
                      <a:r>
                        <a:rPr kumimoji="1" lang="ja-JP" altLang="en-US" sz="800" b="1" dirty="0">
                          <a:solidFill>
                            <a:schemeClr val="tx1"/>
                          </a:solidFill>
                          <a:latin typeface="+mj-ea"/>
                          <a:ea typeface="+mj-ea"/>
                          <a:cs typeface="Yu Mincho" charset="-128"/>
                        </a:rPr>
                        <a:t>台数</a:t>
                      </a:r>
                    </a:p>
                  </a:txBody>
                  <a:tcPr marL="68580" marR="68580" marT="34290" marB="34290">
                    <a:solidFill>
                      <a:schemeClr val="bg1">
                        <a:lumMod val="90000"/>
                      </a:schemeClr>
                    </a:solidFill>
                  </a:tcPr>
                </a:tc>
                <a:tc>
                  <a:txBody>
                    <a:bodyPr/>
                    <a:lstStyle/>
                    <a:p>
                      <a:pPr algn="ctr"/>
                      <a:r>
                        <a:rPr kumimoji="1" lang="ja-JP" altLang="en-US" sz="800" b="1" dirty="0">
                          <a:solidFill>
                            <a:schemeClr val="tx1"/>
                          </a:solidFill>
                          <a:latin typeface="+mj-ea"/>
                          <a:ea typeface="+mj-ea"/>
                          <a:cs typeface="Yu Mincho" charset="-128"/>
                        </a:rPr>
                        <a:t>広告料金</a:t>
                      </a:r>
                      <a:r>
                        <a:rPr kumimoji="1" lang="en-US" altLang="ja-JP" sz="600" b="1" dirty="0">
                          <a:solidFill>
                            <a:schemeClr val="tx1"/>
                          </a:solidFill>
                          <a:latin typeface="+mj-ea"/>
                          <a:ea typeface="+mj-ea"/>
                          <a:cs typeface="Yu Mincho" charset="-128"/>
                        </a:rPr>
                        <a:t>(</a:t>
                      </a:r>
                      <a:r>
                        <a:rPr kumimoji="1" lang="ja-JP" altLang="en-US" sz="600" b="1" dirty="0">
                          <a:solidFill>
                            <a:schemeClr val="tx1"/>
                          </a:solidFill>
                          <a:latin typeface="+mj-ea"/>
                          <a:ea typeface="+mj-ea"/>
                          <a:cs typeface="Yu Mincho" charset="-128"/>
                        </a:rPr>
                        <a:t>税抜</a:t>
                      </a:r>
                      <a:r>
                        <a:rPr kumimoji="1" lang="en-US" altLang="ja-JP" sz="600" b="1" dirty="0">
                          <a:solidFill>
                            <a:schemeClr val="tx1"/>
                          </a:solidFill>
                          <a:latin typeface="+mj-ea"/>
                          <a:ea typeface="+mj-ea"/>
                          <a:cs typeface="Yu Mincho" charset="-128"/>
                        </a:rPr>
                        <a:t>)</a:t>
                      </a:r>
                      <a:endParaRPr kumimoji="1" lang="ja-JP" altLang="en-US" sz="600" b="1" dirty="0">
                        <a:solidFill>
                          <a:schemeClr val="tx1"/>
                        </a:solidFill>
                        <a:latin typeface="+mj-ea"/>
                        <a:ea typeface="+mj-ea"/>
                        <a:cs typeface="Yu Mincho" charset="-128"/>
                      </a:endParaRPr>
                    </a:p>
                  </a:txBody>
                  <a:tcPr marL="68580" marR="68580" marT="34290" marB="34290">
                    <a:solidFill>
                      <a:schemeClr val="bg1">
                        <a:lumMod val="90000"/>
                      </a:schemeClr>
                    </a:solidFill>
                  </a:tcPr>
                </a:tc>
                <a:extLst>
                  <a:ext uri="{0D108BD9-81ED-4DB2-BD59-A6C34878D82A}">
                    <a16:rowId xmlns:a16="http://schemas.microsoft.com/office/drawing/2014/main" val="10000"/>
                  </a:ext>
                </a:extLst>
              </a:tr>
              <a:tr h="0">
                <a:tc>
                  <a:txBody>
                    <a:bodyPr/>
                    <a:lstStyle/>
                    <a:p>
                      <a:r>
                        <a:rPr kumimoji="1" lang="ja-JP" altLang="en-US" sz="1000" baseline="0" dirty="0">
                          <a:solidFill>
                            <a:schemeClr val="tx1"/>
                          </a:solidFill>
                          <a:latin typeface="+mn-ea"/>
                          <a:ea typeface="+mn-ea"/>
                          <a:cs typeface="Yu Mincho" charset="-128"/>
                        </a:rPr>
                        <a:t>札幌</a:t>
                      </a:r>
                      <a:endParaRPr kumimoji="1" lang="en-US" altLang="ja-JP" sz="1000" baseline="0" dirty="0">
                        <a:solidFill>
                          <a:schemeClr val="tx1"/>
                        </a:solidFill>
                        <a:latin typeface="+mn-ea"/>
                        <a:ea typeface="+mn-ea"/>
                        <a:cs typeface="Yu Mincho" charset="-128"/>
                      </a:endParaRPr>
                    </a:p>
                  </a:txBody>
                  <a:tcPr marL="68580" marR="68580" marT="34290" marB="34290" anchor="ctr">
                    <a:noFill/>
                  </a:tcPr>
                </a:tc>
                <a:tc rowSpan="7">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dirty="0">
                          <a:ln>
                            <a:noFill/>
                          </a:ln>
                          <a:solidFill>
                            <a:srgbClr val="000F2D"/>
                          </a:solidFill>
                          <a:effectLst/>
                          <a:uLnTx/>
                          <a:uFillTx/>
                          <a:latin typeface="游明朝"/>
                          <a:ea typeface="游明朝"/>
                          <a:cs typeface="Yu Mincho" charset="-128"/>
                        </a:rPr>
                        <a:t>動画</a:t>
                      </a:r>
                      <a:r>
                        <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rPr>
                        <a:t> </a:t>
                      </a:r>
                      <a:r>
                        <a:rPr kumimoji="1" lang="ja-JP" altLang="en-US" sz="500" b="0" i="0" u="none" strike="noStrike" kern="1200" cap="none" spc="0" normalizeH="0" baseline="0" noProof="0" dirty="0">
                          <a:ln>
                            <a:noFill/>
                          </a:ln>
                          <a:solidFill>
                            <a:srgbClr val="000F2D"/>
                          </a:solidFill>
                          <a:effectLst/>
                          <a:uLnTx/>
                          <a:uFillTx/>
                          <a:latin typeface="游明朝"/>
                          <a:ea typeface="游明朝"/>
                          <a:cs typeface="Yu Mincho" charset="-128"/>
                        </a:rPr>
                        <a:t>音声あり</a:t>
                      </a:r>
                      <a:br>
                        <a:rPr kumimoji="1" lang="en-US" altLang="ja-JP" sz="1000" b="0" i="0" u="none" strike="noStrike" kern="1200" cap="none" spc="0" normalizeH="0" baseline="0" noProof="0" dirty="0">
                          <a:ln>
                            <a:noFill/>
                          </a:ln>
                          <a:solidFill>
                            <a:srgbClr val="000F2D"/>
                          </a:solidFill>
                          <a:effectLst/>
                          <a:uLnTx/>
                          <a:uFillTx/>
                          <a:latin typeface="游明朝"/>
                          <a:ea typeface="游明朝"/>
                          <a:cs typeface="Yu Mincho" charset="-128"/>
                        </a:rPr>
                      </a:br>
                      <a:r>
                        <a:rPr kumimoji="1" lang="ja-JP" altLang="en-US" sz="500" b="0" i="0" u="none" strike="noStrike" kern="1200" cap="none" spc="0" normalizeH="0" baseline="0" noProof="0" dirty="0">
                          <a:ln>
                            <a:noFill/>
                          </a:ln>
                          <a:solidFill>
                            <a:srgbClr val="000F2D"/>
                          </a:solidFill>
                          <a:effectLst/>
                          <a:uLnTx/>
                          <a:uFillTx/>
                          <a:latin typeface="游明朝"/>
                          <a:ea typeface="游明朝"/>
                          <a:cs typeface="Yu Mincho" charset="-128"/>
                        </a:rPr>
                        <a:t>最大</a:t>
                      </a:r>
                      <a:r>
                        <a:rPr kumimoji="1" lang="en-US" altLang="ja-JP" sz="800" b="0" i="0" u="none" strike="noStrike" kern="1200" cap="none" spc="0" normalizeH="0" baseline="0" noProof="0" dirty="0">
                          <a:ln>
                            <a:noFill/>
                          </a:ln>
                          <a:solidFill>
                            <a:srgbClr val="000F2D"/>
                          </a:solidFill>
                          <a:effectLst/>
                          <a:uLnTx/>
                          <a:uFillTx/>
                          <a:latin typeface="游明朝"/>
                          <a:ea typeface="游明朝"/>
                          <a:cs typeface="Yu Mincho" charset="-128"/>
                        </a:rPr>
                        <a:t>30</a:t>
                      </a:r>
                      <a:r>
                        <a:rPr kumimoji="1" lang="ja-JP" altLang="en-US" sz="500" b="0" i="0" u="none" strike="noStrike" kern="1200" cap="none" spc="0" normalizeH="0" baseline="0" noProof="0" dirty="0">
                          <a:ln>
                            <a:noFill/>
                          </a:ln>
                          <a:solidFill>
                            <a:srgbClr val="000F2D"/>
                          </a:solidFill>
                          <a:effectLst/>
                          <a:uLnTx/>
                          <a:uFillTx/>
                          <a:latin typeface="游明朝"/>
                          <a:ea typeface="游明朝"/>
                          <a:cs typeface="Yu Mincho" charset="-128"/>
                        </a:rPr>
                        <a:t>秒</a:t>
                      </a: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rowSpan="7">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900" b="0" i="0" u="none" strike="noStrike" kern="1200" cap="none" spc="0" normalizeH="0" baseline="0" noProof="0" dirty="0">
                          <a:ln>
                            <a:noFill/>
                          </a:ln>
                          <a:solidFill>
                            <a:srgbClr val="000F2D"/>
                          </a:solidFill>
                          <a:effectLst/>
                          <a:uLnTx/>
                          <a:uFillTx/>
                          <a:latin typeface="游明朝"/>
                          <a:ea typeface="游明朝"/>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900" b="0" i="0" u="none" strike="noStrike" kern="1200" cap="none" spc="0" normalizeH="0" baseline="0" noProof="0" dirty="0">
                          <a:ln>
                            <a:noFill/>
                          </a:ln>
                          <a:solidFill>
                            <a:srgbClr val="000F2D"/>
                          </a:solidFill>
                          <a:effectLst/>
                          <a:uLnTx/>
                          <a:uFillTx/>
                          <a:latin typeface="游明朝"/>
                          <a:ea typeface="游明朝"/>
                          <a:cs typeface="Yu Mincho" charset="-128"/>
                        </a:rPr>
                        <a:t>Video Ads</a:t>
                      </a:r>
                      <a:r>
                        <a:rPr kumimoji="1" lang="ja-JP" altLang="en-US" sz="900" b="0" i="0" u="none" strike="noStrike" kern="1200" cap="none" spc="0" normalizeH="0" baseline="0" noProof="0" dirty="0">
                          <a:ln>
                            <a:noFill/>
                          </a:ln>
                          <a:solidFill>
                            <a:srgbClr val="000F2D"/>
                          </a:solidFill>
                          <a:effectLst/>
                          <a:uLnTx/>
                          <a:uFillTx/>
                          <a:latin typeface="游明朝"/>
                          <a:ea typeface="游明朝"/>
                          <a:cs typeface="Yu Mincho" charset="-128"/>
                        </a:rPr>
                        <a:t>終了後</a:t>
                      </a:r>
                      <a:endParaRPr kumimoji="1" lang="en-US" altLang="ja-JP" sz="8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rowSpan="7">
                  <a:txBody>
                    <a:bodyPr/>
                    <a:lstStyle/>
                    <a:p>
                      <a:pPr marL="0" indent="0" algn="ctr">
                        <a:buFont typeface="Arial" charset="0"/>
                        <a:buNone/>
                      </a:pPr>
                      <a:r>
                        <a:rPr kumimoji="1" lang="ja-JP" altLang="en-US" sz="1000" baseline="0" dirty="0">
                          <a:solidFill>
                            <a:schemeClr val="tx1"/>
                          </a:solidFill>
                          <a:latin typeface="+mn-ea"/>
                          <a:ea typeface="+mn-ea"/>
                          <a:cs typeface="Yu Mincho" charset="-128"/>
                        </a:rPr>
                        <a:t>期間</a:t>
                      </a:r>
                      <a:br>
                        <a:rPr kumimoji="1" lang="en-US" altLang="ja-JP" sz="1000" baseline="0" dirty="0">
                          <a:solidFill>
                            <a:schemeClr val="tx1"/>
                          </a:solidFill>
                          <a:latin typeface="+mn-ea"/>
                          <a:ea typeface="+mn-ea"/>
                          <a:cs typeface="Yu Mincho" charset="-128"/>
                        </a:rPr>
                      </a:br>
                      <a:r>
                        <a:rPr kumimoji="1" lang="ja-JP" altLang="en-US" sz="1000" baseline="0" dirty="0">
                          <a:solidFill>
                            <a:schemeClr val="tx1"/>
                          </a:solidFill>
                          <a:latin typeface="+mn-ea"/>
                          <a:ea typeface="+mn-ea"/>
                          <a:cs typeface="Yu Mincho" charset="-128"/>
                        </a:rPr>
                        <a:t>掲載保証</a:t>
                      </a:r>
                    </a:p>
                  </a:txBody>
                  <a:tcPr marL="68580" marR="68580" marT="34290" marB="34290" anchor="ctr">
                    <a:noFill/>
                  </a:tcPr>
                </a:tc>
                <a:tc rowSpan="7">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aseline="0" dirty="0">
                          <a:solidFill>
                            <a:schemeClr val="tx1"/>
                          </a:solidFill>
                          <a:latin typeface="+mn-ea"/>
                          <a:ea typeface="+mn-ea"/>
                          <a:cs typeface="Yu Mincho" charset="-128"/>
                        </a:rPr>
                        <a:t>1</a:t>
                      </a:r>
                      <a:r>
                        <a:rPr kumimoji="1" lang="ja-JP" altLang="en-US" sz="1000" baseline="0" dirty="0">
                          <a:solidFill>
                            <a:schemeClr val="tx1"/>
                          </a:solidFill>
                          <a:latin typeface="+mn-ea"/>
                          <a:ea typeface="+mn-ea"/>
                          <a:cs typeface="Yu Mincho" charset="-128"/>
                        </a:rPr>
                        <a:t>週間</a:t>
                      </a:r>
                      <a:br>
                        <a:rPr kumimoji="1" lang="en-US" altLang="ja-JP" sz="800" baseline="0" dirty="0">
                          <a:solidFill>
                            <a:schemeClr val="tx1"/>
                          </a:solidFill>
                          <a:latin typeface="+mn-ea"/>
                          <a:ea typeface="+mn-ea"/>
                          <a:cs typeface="Yu Mincho" charset="-128"/>
                        </a:rPr>
                      </a:br>
                      <a:br>
                        <a:rPr kumimoji="1" lang="en-US" altLang="ja-JP" sz="600" baseline="0" dirty="0">
                          <a:solidFill>
                            <a:schemeClr val="tx1"/>
                          </a:solidFill>
                          <a:latin typeface="+mn-ea"/>
                          <a:ea typeface="+mn-ea"/>
                          <a:cs typeface="Yu Mincho" charset="-128"/>
                        </a:rPr>
                      </a:br>
                      <a:r>
                        <a:rPr kumimoji="1" lang="ja-JP" altLang="en-US" sz="600" baseline="0" dirty="0">
                          <a:solidFill>
                            <a:schemeClr val="tx1"/>
                          </a:solidFill>
                          <a:latin typeface="+mn-ea"/>
                          <a:ea typeface="+mn-ea"/>
                          <a:cs typeface="Yu Mincho" charset="-128"/>
                        </a:rPr>
                        <a:t>月曜日</a:t>
                      </a:r>
                      <a:br>
                        <a:rPr kumimoji="1" lang="en-US" altLang="ja-JP" sz="600" baseline="0" dirty="0">
                          <a:solidFill>
                            <a:schemeClr val="tx1"/>
                          </a:solidFill>
                          <a:latin typeface="+mn-ea"/>
                          <a:ea typeface="+mn-ea"/>
                          <a:cs typeface="Yu Mincho" charset="-128"/>
                        </a:rPr>
                      </a:br>
                      <a:r>
                        <a:rPr kumimoji="1" lang="ja-JP" altLang="en-US" sz="600" baseline="0" dirty="0">
                          <a:solidFill>
                            <a:schemeClr val="tx1"/>
                          </a:solidFill>
                          <a:latin typeface="+mn-ea"/>
                          <a:ea typeface="+mn-ea"/>
                          <a:cs typeface="Yu Mincho" charset="-128"/>
                        </a:rPr>
                        <a:t>午前</a:t>
                      </a:r>
                      <a:r>
                        <a:rPr kumimoji="1" lang="en-US" altLang="ja-JP" sz="600" baseline="0" dirty="0">
                          <a:solidFill>
                            <a:schemeClr val="tx1"/>
                          </a:solidFill>
                          <a:latin typeface="+mn-ea"/>
                          <a:ea typeface="+mn-ea"/>
                          <a:cs typeface="Yu Mincho" charset="-128"/>
                        </a:rPr>
                        <a:t>0</a:t>
                      </a:r>
                      <a:r>
                        <a:rPr kumimoji="1" lang="ja-JP" altLang="en-US" sz="600" baseline="0" dirty="0">
                          <a:solidFill>
                            <a:schemeClr val="tx1"/>
                          </a:solidFill>
                          <a:latin typeface="+mn-ea"/>
                          <a:ea typeface="+mn-ea"/>
                          <a:cs typeface="Yu Mincho" charset="-128"/>
                        </a:rPr>
                        <a:t>時</a:t>
                      </a:r>
                      <a:br>
                        <a:rPr kumimoji="1" lang="en-US" altLang="ja-JP" sz="600" baseline="0" dirty="0">
                          <a:solidFill>
                            <a:schemeClr val="tx1"/>
                          </a:solidFill>
                          <a:latin typeface="+mn-ea"/>
                          <a:ea typeface="+mn-ea"/>
                          <a:cs typeface="Yu Mincho" charset="-128"/>
                        </a:rPr>
                      </a:br>
                      <a:r>
                        <a:rPr kumimoji="1" lang="ja-JP" altLang="en-US" sz="600" baseline="0" dirty="0">
                          <a:solidFill>
                            <a:schemeClr val="tx1"/>
                          </a:solidFill>
                          <a:latin typeface="+mn-ea"/>
                          <a:ea typeface="+mn-ea"/>
                          <a:cs typeface="Yu Mincho" charset="-128"/>
                        </a:rPr>
                        <a:t>掲載開始</a:t>
                      </a:r>
                      <a:endParaRPr kumimoji="1" lang="en-US" altLang="ja-JP" sz="400" baseline="0" dirty="0">
                        <a:solidFill>
                          <a:schemeClr val="tx1"/>
                        </a:solidFill>
                        <a:latin typeface="+mn-ea"/>
                        <a:ea typeface="+mn-ea"/>
                        <a:cs typeface="Yu Mincho" charset="-128"/>
                      </a:endParaRPr>
                    </a:p>
                  </a:txBody>
                  <a:tcPr marL="68580" marR="68580" marT="34290" marB="34290" anchor="ctr">
                    <a:noFill/>
                  </a:tcPr>
                </a:tc>
                <a:tc>
                  <a:txBody>
                    <a:bodyPr/>
                    <a:lstStyle/>
                    <a:p>
                      <a:pPr marL="0" indent="0" algn="r">
                        <a:buFont typeface="Arial" charset="0"/>
                        <a:buNone/>
                      </a:pPr>
                      <a:r>
                        <a:rPr kumimoji="1" lang="en-US" altLang="ja-JP" sz="1000" baseline="0" dirty="0">
                          <a:solidFill>
                            <a:schemeClr val="tx1"/>
                          </a:solidFill>
                          <a:latin typeface="+mn-ea"/>
                          <a:ea typeface="+mn-ea"/>
                          <a:cs typeface="Yu Mincho" charset="-128"/>
                        </a:rPr>
                        <a:t>50,000</a:t>
                      </a:r>
                      <a:r>
                        <a:rPr kumimoji="1" lang="ja-JP" altLang="en-US" sz="1000" baseline="0" dirty="0">
                          <a:solidFill>
                            <a:schemeClr val="tx1"/>
                          </a:solidFill>
                          <a:latin typeface="+mn-ea"/>
                          <a:ea typeface="+mn-ea"/>
                          <a:cs typeface="Yu Mincho" charset="-128"/>
                        </a:rPr>
                        <a:t> </a:t>
                      </a:r>
                      <a:r>
                        <a:rPr kumimoji="1" lang="ja-JP" altLang="en-US" sz="700" baseline="0" dirty="0">
                          <a:solidFill>
                            <a:schemeClr val="tx1"/>
                          </a:solidFill>
                          <a:latin typeface="+mn-ea"/>
                          <a:ea typeface="+mn-ea"/>
                          <a:cs typeface="Yu Mincho" charset="-128"/>
                        </a:rPr>
                        <a:t>回</a:t>
                      </a:r>
                      <a:endParaRPr kumimoji="1" lang="en-US" altLang="ja-JP" sz="1000" baseline="0" dirty="0">
                        <a:solidFill>
                          <a:schemeClr val="tx1"/>
                        </a:solidFill>
                        <a:latin typeface="+mn-ea"/>
                        <a:ea typeface="+mn-ea"/>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50" b="0" i="0" u="none" strike="noStrike" kern="1200" cap="none" spc="0" normalizeH="0" baseline="0" noProof="0" dirty="0">
                          <a:ln>
                            <a:noFill/>
                          </a:ln>
                          <a:solidFill>
                            <a:srgbClr val="000F2D"/>
                          </a:solidFill>
                          <a:effectLst/>
                          <a:uLnTx/>
                          <a:uFillTx/>
                          <a:latin typeface="游明朝"/>
                          <a:ea typeface="游明朝"/>
                          <a:cs typeface="Yu Mincho" charset="-128"/>
                        </a:rPr>
                        <a:t>4</a:t>
                      </a:r>
                      <a:r>
                        <a:rPr kumimoji="1" lang="ja-JP" altLang="en-US" sz="800" b="0" i="0" u="none" strike="noStrike" kern="1200" cap="none" spc="0" normalizeH="0" baseline="0" noProof="0" dirty="0">
                          <a:ln>
                            <a:noFill/>
                          </a:ln>
                          <a:solidFill>
                            <a:srgbClr val="000F2D"/>
                          </a:solidFill>
                          <a:effectLst/>
                          <a:uLnTx/>
                          <a:uFillTx/>
                          <a:latin typeface="游明朝"/>
                          <a:ea typeface="游明朝"/>
                          <a:cs typeface="Yu Mincho" charset="-128"/>
                        </a:rPr>
                        <a:t>枠</a:t>
                      </a:r>
                      <a:endParaRPr kumimoji="1" lang="en-US" altLang="ja-JP" sz="8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000F2D"/>
                          </a:solidFill>
                          <a:effectLst/>
                          <a:uLnTx/>
                          <a:uFillTx/>
                          <a:latin typeface="游明朝"/>
                          <a:ea typeface="游明朝"/>
                          <a:cs typeface="Yu Mincho" charset="-128"/>
                        </a:rPr>
                        <a:t>2,000</a:t>
                      </a:r>
                      <a:r>
                        <a:rPr kumimoji="1" lang="ja-JP" altLang="en-US" sz="1000" b="0" i="0" u="none" strike="noStrike" kern="1200" cap="none" spc="0" normalizeH="0" baseline="0" noProof="0" dirty="0">
                          <a:ln>
                            <a:noFill/>
                          </a:ln>
                          <a:solidFill>
                            <a:srgbClr val="000F2D"/>
                          </a:solidFill>
                          <a:effectLst/>
                          <a:uLnTx/>
                          <a:uFillTx/>
                          <a:latin typeface="游明朝"/>
                          <a:ea typeface="游明朝"/>
                          <a:cs typeface="Yu Mincho" charset="-128"/>
                        </a:rPr>
                        <a:t> </a:t>
                      </a:r>
                      <a:r>
                        <a:rPr kumimoji="1" lang="ja-JP" altLang="en-US" sz="700" b="0" i="0" u="none" strike="noStrike" kern="1200" cap="none" spc="0" normalizeH="0" baseline="0" noProof="0" dirty="0">
                          <a:ln>
                            <a:noFill/>
                          </a:ln>
                          <a:solidFill>
                            <a:srgbClr val="000F2D"/>
                          </a:solidFill>
                          <a:effectLst/>
                          <a:uLnTx/>
                          <a:uFillTx/>
                          <a:latin typeface="游明朝"/>
                          <a:ea typeface="游明朝"/>
                          <a:cs typeface="Yu Mincho" charset="-128"/>
                        </a:rPr>
                        <a:t>台</a:t>
                      </a:r>
                      <a:endParaRPr kumimoji="1" lang="en-US" altLang="ja-JP" sz="10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000F2D"/>
                          </a:solidFill>
                          <a:effectLst/>
                          <a:uLnTx/>
                          <a:uFillTx/>
                          <a:latin typeface="游明朝"/>
                          <a:ea typeface="游明朝"/>
                          <a:cs typeface="Yu Mincho" charset="-128"/>
                        </a:rPr>
                        <a:t>10</a:t>
                      </a:r>
                      <a:r>
                        <a:rPr kumimoji="1" lang="ja-JP" altLang="en-US" sz="700" b="0" i="0" u="none" strike="noStrike" kern="1200" cap="none" spc="0" normalizeH="0" baseline="0" noProof="0" dirty="0">
                          <a:ln>
                            <a:noFill/>
                          </a:ln>
                          <a:solidFill>
                            <a:srgbClr val="000F2D"/>
                          </a:solidFill>
                          <a:effectLst/>
                          <a:uLnTx/>
                          <a:uFillTx/>
                          <a:latin typeface="游明朝"/>
                          <a:ea typeface="游明朝"/>
                          <a:cs typeface="Yu Mincho" charset="-128"/>
                        </a:rPr>
                        <a:t>万円</a:t>
                      </a:r>
                      <a:endParaRPr kumimoji="1" lang="en-US" altLang="ja-JP" sz="1000" b="0" i="0" u="none" strike="noStrike" kern="1200" cap="none" spc="0" normalizeH="0" baseline="0" noProof="0" dirty="0">
                        <a:ln>
                          <a:noFill/>
                        </a:ln>
                        <a:solidFill>
                          <a:srgbClr val="000F2D"/>
                        </a:solidFill>
                        <a:effectLst/>
                        <a:uLnTx/>
                        <a:uFillTx/>
                        <a:latin typeface="游明朝"/>
                        <a:ea typeface="游明朝"/>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400" b="0" i="0" u="none" strike="noStrike" kern="1200" cap="none" spc="0" normalizeH="0" baseline="0" noProof="0" dirty="0">
                          <a:ln>
                            <a:noFill/>
                          </a:ln>
                          <a:solidFill>
                            <a:srgbClr val="000F2D"/>
                          </a:solidFill>
                          <a:effectLst/>
                          <a:uLnTx/>
                          <a:uFillTx/>
                          <a:latin typeface="游明朝"/>
                          <a:ea typeface="游明朝"/>
                          <a:cs typeface="Yu Mincho" charset="-128"/>
                        </a:rPr>
                        <a:t>@2.0</a:t>
                      </a:r>
                      <a:r>
                        <a:rPr kumimoji="1" lang="ja-JP" altLang="en-US" sz="400" b="0" i="0" u="none" strike="noStrike" kern="1200" cap="none" spc="0" normalizeH="0" baseline="0" noProof="0" dirty="0">
                          <a:ln>
                            <a:noFill/>
                          </a:ln>
                          <a:solidFill>
                            <a:srgbClr val="000F2D"/>
                          </a:solidFill>
                          <a:effectLst/>
                          <a:uLnTx/>
                          <a:uFillTx/>
                          <a:latin typeface="游明朝"/>
                          <a:ea typeface="游明朝"/>
                          <a:cs typeface="Yu Mincho" charset="-128"/>
                        </a:rPr>
                        <a:t>円</a:t>
                      </a:r>
                      <a:r>
                        <a:rPr kumimoji="1" lang="en-US" altLang="ja-JP" sz="400" b="0" i="0" u="none" strike="noStrike" kern="1200" cap="none" spc="0" normalizeH="0" baseline="0" noProof="0" dirty="0">
                          <a:ln>
                            <a:noFill/>
                          </a:ln>
                          <a:solidFill>
                            <a:srgbClr val="000F2D"/>
                          </a:solidFill>
                          <a:effectLst/>
                          <a:uLnTx/>
                          <a:uFillTx/>
                          <a:latin typeface="游明朝"/>
                          <a:ea typeface="游明朝"/>
                          <a:cs typeface="Yu Mincho" charset="-128"/>
                        </a:rPr>
                        <a:t> ※</a:t>
                      </a:r>
                      <a:r>
                        <a:rPr kumimoji="1" lang="ja-JP" altLang="en-US" sz="400" b="0" i="0" u="none" strike="noStrike" kern="1200" cap="none" spc="0" normalizeH="0" baseline="0" noProof="0" dirty="0">
                          <a:ln>
                            <a:noFill/>
                          </a:ln>
                          <a:solidFill>
                            <a:srgbClr val="000F2D"/>
                          </a:solidFill>
                          <a:effectLst/>
                          <a:uLnTx/>
                          <a:uFillTx/>
                          <a:latin typeface="游明朝"/>
                          <a:ea typeface="游明朝"/>
                          <a:cs typeface="Yu Mincho" charset="-128"/>
                        </a:rPr>
                        <a:t>目安</a:t>
                      </a:r>
                      <a:endParaRPr kumimoji="1" lang="en-US" altLang="ja-JP" sz="4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extLst>
                  <a:ext uri="{0D108BD9-81ED-4DB2-BD59-A6C34878D82A}">
                    <a16:rowId xmlns:a16="http://schemas.microsoft.com/office/drawing/2014/main" val="10001"/>
                  </a:ext>
                </a:extLst>
              </a:tr>
              <a:tr h="0">
                <a:tc>
                  <a:txBody>
                    <a:bodyPr/>
                    <a:lstStyle/>
                    <a:p>
                      <a:r>
                        <a:rPr kumimoji="1" lang="ja-JP" altLang="en-US" sz="1000" baseline="0" dirty="0">
                          <a:solidFill>
                            <a:schemeClr val="tx1"/>
                          </a:solidFill>
                          <a:latin typeface="+mn-ea"/>
                          <a:ea typeface="+mn-ea"/>
                          <a:cs typeface="Yu Mincho" charset="-128"/>
                        </a:rPr>
                        <a:t>神奈川</a:t>
                      </a:r>
                      <a:endParaRPr kumimoji="1" lang="en-US" altLang="ja-JP" sz="1000" baseline="0" dirty="0">
                        <a:solidFill>
                          <a:schemeClr val="tx1"/>
                        </a:solidFill>
                        <a:latin typeface="+mn-ea"/>
                        <a:ea typeface="+mn-ea"/>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7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aseline="0" dirty="0">
                          <a:solidFill>
                            <a:schemeClr val="tx1"/>
                          </a:solidFill>
                          <a:latin typeface="+mn-ea"/>
                          <a:ea typeface="+mn-ea"/>
                          <a:cs typeface="Yu Mincho" charset="-128"/>
                        </a:rPr>
                        <a:t>100,000</a:t>
                      </a:r>
                      <a:r>
                        <a:rPr kumimoji="1" lang="ja-JP" altLang="en-US" sz="1000" baseline="0" dirty="0">
                          <a:solidFill>
                            <a:schemeClr val="tx1"/>
                          </a:solidFill>
                          <a:latin typeface="+mn-ea"/>
                          <a:ea typeface="+mn-ea"/>
                          <a:cs typeface="Yu Mincho" charset="-128"/>
                        </a:rPr>
                        <a:t> </a:t>
                      </a:r>
                      <a:r>
                        <a:rPr kumimoji="1" lang="ja-JP" altLang="en-US" sz="700" baseline="0" dirty="0">
                          <a:solidFill>
                            <a:schemeClr val="tx1"/>
                          </a:solidFill>
                          <a:latin typeface="+mn-ea"/>
                          <a:ea typeface="+mn-ea"/>
                          <a:cs typeface="Yu Mincho" charset="-128"/>
                        </a:rPr>
                        <a:t>回</a:t>
                      </a:r>
                      <a:endParaRPr kumimoji="1" lang="en-US" altLang="ja-JP" sz="1000" baseline="0" dirty="0">
                        <a:solidFill>
                          <a:schemeClr val="tx1"/>
                        </a:solidFill>
                        <a:latin typeface="+mn-ea"/>
                        <a:ea typeface="+mn-ea"/>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50" b="0" i="0" u="none" strike="noStrike" kern="1200" cap="none" spc="0" normalizeH="0" baseline="0" noProof="0">
                          <a:ln>
                            <a:noFill/>
                          </a:ln>
                          <a:solidFill>
                            <a:srgbClr val="000F2D"/>
                          </a:solidFill>
                          <a:effectLst/>
                          <a:uLnTx/>
                          <a:uFillTx/>
                          <a:latin typeface="游明朝"/>
                          <a:ea typeface="游明朝"/>
                          <a:cs typeface="Yu Mincho" charset="-128"/>
                        </a:rPr>
                        <a:t>4</a:t>
                      </a:r>
                      <a:r>
                        <a:rPr kumimoji="1" lang="ja-JP" altLang="en-US" sz="800" b="0" i="0" u="none" strike="noStrike" kern="1200" cap="none" spc="0" normalizeH="0" baseline="0" noProof="0">
                          <a:ln>
                            <a:noFill/>
                          </a:ln>
                          <a:solidFill>
                            <a:srgbClr val="000F2D"/>
                          </a:solidFill>
                          <a:effectLst/>
                          <a:uLnTx/>
                          <a:uFillTx/>
                          <a:latin typeface="游明朝"/>
                          <a:ea typeface="游明朝"/>
                          <a:cs typeface="Yu Mincho" charset="-128"/>
                        </a:rPr>
                        <a:t>枠</a:t>
                      </a:r>
                      <a:endParaRPr kumimoji="1" lang="en-US" altLang="ja-JP" sz="8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000F2D"/>
                          </a:solidFill>
                          <a:effectLst/>
                          <a:uLnTx/>
                          <a:uFillTx/>
                          <a:latin typeface="游明朝"/>
                          <a:ea typeface="游明朝"/>
                          <a:cs typeface="Yu Mincho" charset="-128"/>
                        </a:rPr>
                        <a:t>2,500</a:t>
                      </a:r>
                      <a:r>
                        <a:rPr kumimoji="1" lang="ja-JP" altLang="en-US" sz="1000" b="0" i="0" u="none" strike="noStrike" kern="1200" cap="none" spc="0" normalizeH="0" baseline="0" noProof="0" dirty="0">
                          <a:ln>
                            <a:noFill/>
                          </a:ln>
                          <a:solidFill>
                            <a:srgbClr val="000F2D"/>
                          </a:solidFill>
                          <a:effectLst/>
                          <a:uLnTx/>
                          <a:uFillTx/>
                          <a:latin typeface="游明朝"/>
                          <a:ea typeface="游明朝"/>
                          <a:cs typeface="Yu Mincho" charset="-128"/>
                        </a:rPr>
                        <a:t> </a:t>
                      </a:r>
                      <a:r>
                        <a:rPr kumimoji="1" lang="ja-JP" altLang="en-US" sz="700" b="0" i="0" u="none" strike="noStrike" kern="1200" cap="none" spc="0" normalizeH="0" baseline="0" noProof="0" dirty="0">
                          <a:ln>
                            <a:noFill/>
                          </a:ln>
                          <a:solidFill>
                            <a:srgbClr val="000F2D"/>
                          </a:solidFill>
                          <a:effectLst/>
                          <a:uLnTx/>
                          <a:uFillTx/>
                          <a:latin typeface="游明朝"/>
                          <a:ea typeface="游明朝"/>
                          <a:cs typeface="Yu Mincho" charset="-128"/>
                        </a:rPr>
                        <a:t>台</a:t>
                      </a:r>
                      <a:endParaRPr kumimoji="1" lang="en-US" altLang="ja-JP" sz="10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000F2D"/>
                          </a:solidFill>
                          <a:effectLst/>
                          <a:uLnTx/>
                          <a:uFillTx/>
                          <a:latin typeface="游明朝"/>
                          <a:ea typeface="游明朝"/>
                          <a:cs typeface="Yu Mincho" charset="-128"/>
                        </a:rPr>
                        <a:t>20</a:t>
                      </a:r>
                      <a:r>
                        <a:rPr kumimoji="1" lang="ja-JP" altLang="en-US" sz="700" b="0" i="0" u="none" strike="noStrike" kern="1200" cap="none" spc="0" normalizeH="0" baseline="0" noProof="0" dirty="0">
                          <a:ln>
                            <a:noFill/>
                          </a:ln>
                          <a:solidFill>
                            <a:srgbClr val="000F2D"/>
                          </a:solidFill>
                          <a:effectLst/>
                          <a:uLnTx/>
                          <a:uFillTx/>
                          <a:latin typeface="游明朝"/>
                          <a:ea typeface="游明朝"/>
                          <a:cs typeface="Yu Mincho" charset="-128"/>
                        </a:rPr>
                        <a:t>万円</a:t>
                      </a:r>
                      <a:endParaRPr kumimoji="1" lang="en-US" altLang="ja-JP" sz="1000" b="0" i="0" u="none" strike="noStrike" kern="1200" cap="none" spc="0" normalizeH="0" baseline="0" noProof="0" dirty="0">
                        <a:ln>
                          <a:noFill/>
                        </a:ln>
                        <a:solidFill>
                          <a:srgbClr val="000F2D"/>
                        </a:solidFill>
                        <a:effectLst/>
                        <a:uLnTx/>
                        <a:uFillTx/>
                        <a:latin typeface="游明朝"/>
                        <a:ea typeface="游明朝"/>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400" b="0" i="0" u="none" strike="noStrike" kern="1200" cap="none" spc="0" normalizeH="0" baseline="0" noProof="0" dirty="0">
                          <a:ln>
                            <a:noFill/>
                          </a:ln>
                          <a:solidFill>
                            <a:srgbClr val="000F2D"/>
                          </a:solidFill>
                          <a:effectLst/>
                          <a:uLnTx/>
                          <a:uFillTx/>
                          <a:latin typeface="游明朝"/>
                          <a:ea typeface="游明朝"/>
                          <a:cs typeface="Yu Mincho" charset="-128"/>
                        </a:rPr>
                        <a:t>@2.0</a:t>
                      </a:r>
                      <a:r>
                        <a:rPr kumimoji="1" lang="ja-JP" altLang="en-US" sz="400" b="0" i="0" u="none" strike="noStrike" kern="1200" cap="none" spc="0" normalizeH="0" baseline="0" noProof="0" dirty="0">
                          <a:ln>
                            <a:noFill/>
                          </a:ln>
                          <a:solidFill>
                            <a:srgbClr val="000F2D"/>
                          </a:solidFill>
                          <a:effectLst/>
                          <a:uLnTx/>
                          <a:uFillTx/>
                          <a:latin typeface="游明朝"/>
                          <a:ea typeface="游明朝"/>
                          <a:cs typeface="Yu Mincho" charset="-128"/>
                        </a:rPr>
                        <a:t>円</a:t>
                      </a:r>
                      <a:r>
                        <a:rPr kumimoji="1" lang="en-US" altLang="ja-JP" sz="400" b="0" i="0" u="none" strike="noStrike" kern="1200" cap="none" spc="0" normalizeH="0" baseline="0" noProof="0" dirty="0">
                          <a:ln>
                            <a:noFill/>
                          </a:ln>
                          <a:solidFill>
                            <a:srgbClr val="000F2D"/>
                          </a:solidFill>
                          <a:effectLst/>
                          <a:uLnTx/>
                          <a:uFillTx/>
                          <a:latin typeface="游明朝"/>
                          <a:ea typeface="游明朝"/>
                          <a:cs typeface="Yu Mincho" charset="-128"/>
                        </a:rPr>
                        <a:t> ※</a:t>
                      </a:r>
                      <a:r>
                        <a:rPr kumimoji="1" lang="ja-JP" altLang="en-US" sz="400" b="0" i="0" u="none" strike="noStrike" kern="1200" cap="none" spc="0" normalizeH="0" baseline="0" noProof="0" dirty="0">
                          <a:ln>
                            <a:noFill/>
                          </a:ln>
                          <a:solidFill>
                            <a:srgbClr val="000F2D"/>
                          </a:solidFill>
                          <a:effectLst/>
                          <a:uLnTx/>
                          <a:uFillTx/>
                          <a:latin typeface="游明朝"/>
                          <a:ea typeface="游明朝"/>
                          <a:cs typeface="Yu Mincho" charset="-128"/>
                        </a:rPr>
                        <a:t>目安</a:t>
                      </a:r>
                      <a:endParaRPr kumimoji="1" lang="en-US" altLang="ja-JP" sz="4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extLst>
                  <a:ext uri="{0D108BD9-81ED-4DB2-BD59-A6C34878D82A}">
                    <a16:rowId xmlns:a16="http://schemas.microsoft.com/office/drawing/2014/main" val="1997250013"/>
                  </a:ext>
                </a:extLst>
              </a:tr>
              <a:tr h="0">
                <a:tc>
                  <a:txBody>
                    <a:bodyPr/>
                    <a:lstStyle/>
                    <a:p>
                      <a:r>
                        <a:rPr kumimoji="1" lang="ja-JP" altLang="en-US" sz="1000" baseline="0" dirty="0">
                          <a:solidFill>
                            <a:schemeClr val="tx1"/>
                          </a:solidFill>
                          <a:latin typeface="+mn-ea"/>
                          <a:ea typeface="+mn-ea"/>
                          <a:cs typeface="Yu Mincho" charset="-128"/>
                        </a:rPr>
                        <a:t>埼玉</a:t>
                      </a:r>
                      <a:endParaRPr kumimoji="1" lang="en-US" altLang="ja-JP" sz="1000" baseline="0" dirty="0">
                        <a:solidFill>
                          <a:schemeClr val="tx1"/>
                        </a:solidFill>
                        <a:latin typeface="+mn-ea"/>
                        <a:ea typeface="+mn-ea"/>
                        <a:cs typeface="Yu Mincho" charset="-128"/>
                      </a:endParaRPr>
                    </a:p>
                  </a:txBody>
                  <a:tcPr marL="68580" marR="68580" marT="34290" marB="34290" anchor="ctr">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aseline="0" dirty="0">
                          <a:solidFill>
                            <a:schemeClr val="tx1"/>
                          </a:solidFill>
                          <a:latin typeface="+mn-ea"/>
                          <a:ea typeface="+mn-ea"/>
                          <a:cs typeface="Yu Mincho" charset="-128"/>
                        </a:rPr>
                        <a:t>50,000</a:t>
                      </a:r>
                      <a:r>
                        <a:rPr kumimoji="1" lang="ja-JP" altLang="en-US" sz="1000" baseline="0" dirty="0">
                          <a:solidFill>
                            <a:schemeClr val="tx1"/>
                          </a:solidFill>
                          <a:latin typeface="+mn-ea"/>
                          <a:ea typeface="+mn-ea"/>
                          <a:cs typeface="Yu Mincho" charset="-128"/>
                        </a:rPr>
                        <a:t> </a:t>
                      </a:r>
                      <a:r>
                        <a:rPr kumimoji="1" lang="ja-JP" altLang="en-US" sz="700" baseline="0" dirty="0">
                          <a:solidFill>
                            <a:schemeClr val="tx1"/>
                          </a:solidFill>
                          <a:latin typeface="+mn-ea"/>
                          <a:ea typeface="+mn-ea"/>
                          <a:cs typeface="Yu Mincho" charset="-128"/>
                        </a:rPr>
                        <a:t>回</a:t>
                      </a:r>
                      <a:endParaRPr kumimoji="1" lang="en-US" altLang="ja-JP" sz="1000" baseline="0" dirty="0">
                        <a:solidFill>
                          <a:schemeClr val="tx1"/>
                        </a:solidFill>
                        <a:latin typeface="+mn-ea"/>
                        <a:ea typeface="+mn-ea"/>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50" b="0" i="0" u="none" strike="noStrike" kern="1200" cap="none" spc="0" normalizeH="0" baseline="0" noProof="0">
                          <a:ln>
                            <a:noFill/>
                          </a:ln>
                          <a:solidFill>
                            <a:srgbClr val="000F2D"/>
                          </a:solidFill>
                          <a:effectLst/>
                          <a:uLnTx/>
                          <a:uFillTx/>
                          <a:latin typeface="游明朝"/>
                          <a:ea typeface="游明朝"/>
                          <a:cs typeface="Yu Mincho" charset="-128"/>
                        </a:rPr>
                        <a:t>4</a:t>
                      </a:r>
                      <a:r>
                        <a:rPr kumimoji="1" lang="ja-JP" altLang="en-US" sz="800" b="0" i="0" u="none" strike="noStrike" kern="1200" cap="none" spc="0" normalizeH="0" baseline="0" noProof="0">
                          <a:ln>
                            <a:noFill/>
                          </a:ln>
                          <a:solidFill>
                            <a:srgbClr val="000F2D"/>
                          </a:solidFill>
                          <a:effectLst/>
                          <a:uLnTx/>
                          <a:uFillTx/>
                          <a:latin typeface="游明朝"/>
                          <a:ea typeface="游明朝"/>
                          <a:cs typeface="Yu Mincho" charset="-128"/>
                        </a:rPr>
                        <a:t>枠</a:t>
                      </a:r>
                      <a:endParaRPr kumimoji="1" lang="en-US" altLang="ja-JP" sz="8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000F2D"/>
                          </a:solidFill>
                          <a:effectLst/>
                          <a:uLnTx/>
                          <a:uFillTx/>
                          <a:latin typeface="游明朝"/>
                          <a:ea typeface="游明朝"/>
                          <a:cs typeface="Yu Mincho" charset="-128"/>
                        </a:rPr>
                        <a:t>2,000</a:t>
                      </a:r>
                      <a:r>
                        <a:rPr kumimoji="1" lang="ja-JP" altLang="en-US" sz="1000" b="0" i="0" u="none" strike="noStrike" kern="1200" cap="none" spc="0" normalizeH="0" baseline="0" noProof="0" dirty="0">
                          <a:ln>
                            <a:noFill/>
                          </a:ln>
                          <a:solidFill>
                            <a:srgbClr val="000F2D"/>
                          </a:solidFill>
                          <a:effectLst/>
                          <a:uLnTx/>
                          <a:uFillTx/>
                          <a:latin typeface="游明朝"/>
                          <a:ea typeface="游明朝"/>
                          <a:cs typeface="Yu Mincho" charset="-128"/>
                        </a:rPr>
                        <a:t> </a:t>
                      </a:r>
                      <a:r>
                        <a:rPr kumimoji="1" lang="ja-JP" altLang="en-US" sz="700" b="0" i="0" u="none" strike="noStrike" kern="1200" cap="none" spc="0" normalizeH="0" baseline="0" noProof="0" dirty="0">
                          <a:ln>
                            <a:noFill/>
                          </a:ln>
                          <a:solidFill>
                            <a:srgbClr val="000F2D"/>
                          </a:solidFill>
                          <a:effectLst/>
                          <a:uLnTx/>
                          <a:uFillTx/>
                          <a:latin typeface="游明朝"/>
                          <a:ea typeface="游明朝"/>
                          <a:cs typeface="Yu Mincho" charset="-128"/>
                        </a:rPr>
                        <a:t>台</a:t>
                      </a:r>
                      <a:endParaRPr kumimoji="1" lang="en-US" altLang="ja-JP" sz="10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000F2D"/>
                          </a:solidFill>
                          <a:effectLst/>
                          <a:uLnTx/>
                          <a:uFillTx/>
                          <a:latin typeface="游明朝"/>
                          <a:ea typeface="游明朝"/>
                          <a:cs typeface="Yu Mincho" charset="-128"/>
                        </a:rPr>
                        <a:t>10</a:t>
                      </a:r>
                      <a:r>
                        <a:rPr kumimoji="1" lang="ja-JP" altLang="en-US" sz="700" b="0" i="0" u="none" strike="noStrike" kern="1200" cap="none" spc="0" normalizeH="0" baseline="0" noProof="0" dirty="0">
                          <a:ln>
                            <a:noFill/>
                          </a:ln>
                          <a:solidFill>
                            <a:srgbClr val="000F2D"/>
                          </a:solidFill>
                          <a:effectLst/>
                          <a:uLnTx/>
                          <a:uFillTx/>
                          <a:latin typeface="游明朝"/>
                          <a:ea typeface="游明朝"/>
                          <a:cs typeface="Yu Mincho" charset="-128"/>
                        </a:rPr>
                        <a:t>万円</a:t>
                      </a:r>
                      <a:endParaRPr kumimoji="1" lang="en-US" altLang="ja-JP" sz="1000" b="0" i="0" u="none" strike="noStrike" kern="1200" cap="none" spc="0" normalizeH="0" baseline="0" noProof="0" dirty="0">
                        <a:ln>
                          <a:noFill/>
                        </a:ln>
                        <a:solidFill>
                          <a:srgbClr val="000F2D"/>
                        </a:solidFill>
                        <a:effectLst/>
                        <a:uLnTx/>
                        <a:uFillTx/>
                        <a:latin typeface="游明朝"/>
                        <a:ea typeface="游明朝"/>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400" b="0" i="0" u="none" strike="noStrike" kern="1200" cap="none" spc="0" normalizeH="0" baseline="0" noProof="0" dirty="0">
                          <a:ln>
                            <a:noFill/>
                          </a:ln>
                          <a:solidFill>
                            <a:srgbClr val="000F2D"/>
                          </a:solidFill>
                          <a:effectLst/>
                          <a:uLnTx/>
                          <a:uFillTx/>
                          <a:latin typeface="游明朝"/>
                          <a:ea typeface="游明朝"/>
                          <a:cs typeface="Yu Mincho" charset="-128"/>
                        </a:rPr>
                        <a:t>@2.0</a:t>
                      </a:r>
                      <a:r>
                        <a:rPr kumimoji="1" lang="ja-JP" altLang="en-US" sz="400" b="0" i="0" u="none" strike="noStrike" kern="1200" cap="none" spc="0" normalizeH="0" baseline="0" noProof="0" dirty="0">
                          <a:ln>
                            <a:noFill/>
                          </a:ln>
                          <a:solidFill>
                            <a:srgbClr val="000F2D"/>
                          </a:solidFill>
                          <a:effectLst/>
                          <a:uLnTx/>
                          <a:uFillTx/>
                          <a:latin typeface="游明朝"/>
                          <a:ea typeface="游明朝"/>
                          <a:cs typeface="Yu Mincho" charset="-128"/>
                        </a:rPr>
                        <a:t>円</a:t>
                      </a:r>
                      <a:r>
                        <a:rPr kumimoji="1" lang="en-US" altLang="ja-JP" sz="400" b="0" i="0" u="none" strike="noStrike" kern="1200" cap="none" spc="0" normalizeH="0" baseline="0" noProof="0" dirty="0">
                          <a:ln>
                            <a:noFill/>
                          </a:ln>
                          <a:solidFill>
                            <a:srgbClr val="000F2D"/>
                          </a:solidFill>
                          <a:effectLst/>
                          <a:uLnTx/>
                          <a:uFillTx/>
                          <a:latin typeface="游明朝"/>
                          <a:ea typeface="游明朝"/>
                          <a:cs typeface="Yu Mincho" charset="-128"/>
                        </a:rPr>
                        <a:t> ※</a:t>
                      </a:r>
                      <a:r>
                        <a:rPr kumimoji="1" lang="ja-JP" altLang="en-US" sz="400" b="0" i="0" u="none" strike="noStrike" kern="1200" cap="none" spc="0" normalizeH="0" baseline="0" noProof="0" dirty="0">
                          <a:ln>
                            <a:noFill/>
                          </a:ln>
                          <a:solidFill>
                            <a:srgbClr val="000F2D"/>
                          </a:solidFill>
                          <a:effectLst/>
                          <a:uLnTx/>
                          <a:uFillTx/>
                          <a:latin typeface="游明朝"/>
                          <a:ea typeface="游明朝"/>
                          <a:cs typeface="Yu Mincho" charset="-128"/>
                        </a:rPr>
                        <a:t>目安</a:t>
                      </a:r>
                      <a:endParaRPr kumimoji="1" lang="en-US" altLang="ja-JP" sz="4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extLst>
                  <a:ext uri="{0D108BD9-81ED-4DB2-BD59-A6C34878D82A}">
                    <a16:rowId xmlns:a16="http://schemas.microsoft.com/office/drawing/2014/main" val="136576299"/>
                  </a:ext>
                </a:extLst>
              </a:tr>
              <a:tr h="0">
                <a:tc>
                  <a:txBody>
                    <a:bodyPr/>
                    <a:lstStyle/>
                    <a:p>
                      <a:r>
                        <a:rPr kumimoji="1" lang="ja-JP" altLang="en-US" sz="1000" baseline="0" dirty="0">
                          <a:solidFill>
                            <a:schemeClr val="tx1"/>
                          </a:solidFill>
                          <a:latin typeface="+mn-ea"/>
                          <a:ea typeface="+mn-ea"/>
                          <a:cs typeface="Yu Mincho" charset="-128"/>
                        </a:rPr>
                        <a:t>千葉</a:t>
                      </a:r>
                      <a:endParaRPr kumimoji="1" lang="en-US" altLang="ja-JP" sz="1000" baseline="0" dirty="0">
                        <a:solidFill>
                          <a:schemeClr val="tx1"/>
                        </a:solidFill>
                        <a:latin typeface="+mn-ea"/>
                        <a:ea typeface="+mn-ea"/>
                        <a:cs typeface="Yu Mincho" charset="-128"/>
                      </a:endParaRPr>
                    </a:p>
                  </a:txBody>
                  <a:tcPr marL="68580" marR="68580" marT="34290" marB="34290" anchor="ctr">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aseline="0" dirty="0">
                          <a:solidFill>
                            <a:schemeClr val="tx1"/>
                          </a:solidFill>
                          <a:latin typeface="+mn-ea"/>
                          <a:ea typeface="+mn-ea"/>
                          <a:cs typeface="Yu Mincho" charset="-128"/>
                        </a:rPr>
                        <a:t>50,000</a:t>
                      </a:r>
                      <a:r>
                        <a:rPr kumimoji="1" lang="ja-JP" altLang="en-US" sz="1000" baseline="0" dirty="0">
                          <a:solidFill>
                            <a:schemeClr val="tx1"/>
                          </a:solidFill>
                          <a:latin typeface="+mn-ea"/>
                          <a:ea typeface="+mn-ea"/>
                          <a:cs typeface="Yu Mincho" charset="-128"/>
                        </a:rPr>
                        <a:t> </a:t>
                      </a:r>
                      <a:r>
                        <a:rPr kumimoji="1" lang="ja-JP" altLang="en-US" sz="700" baseline="0" dirty="0">
                          <a:solidFill>
                            <a:schemeClr val="tx1"/>
                          </a:solidFill>
                          <a:latin typeface="+mn-ea"/>
                          <a:ea typeface="+mn-ea"/>
                          <a:cs typeface="Yu Mincho" charset="-128"/>
                        </a:rPr>
                        <a:t>回</a:t>
                      </a:r>
                      <a:endParaRPr kumimoji="1" lang="en-US" altLang="ja-JP" sz="1000" baseline="0" dirty="0">
                        <a:solidFill>
                          <a:schemeClr val="tx1"/>
                        </a:solidFill>
                        <a:latin typeface="+mn-ea"/>
                        <a:ea typeface="+mn-ea"/>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50" b="0" i="0" u="none" strike="noStrike" kern="1200" cap="none" spc="0" normalizeH="0" baseline="0" noProof="0">
                          <a:ln>
                            <a:noFill/>
                          </a:ln>
                          <a:solidFill>
                            <a:srgbClr val="000F2D"/>
                          </a:solidFill>
                          <a:effectLst/>
                          <a:uLnTx/>
                          <a:uFillTx/>
                          <a:latin typeface="游明朝"/>
                          <a:ea typeface="游明朝"/>
                          <a:cs typeface="Yu Mincho" charset="-128"/>
                        </a:rPr>
                        <a:t>4</a:t>
                      </a:r>
                      <a:r>
                        <a:rPr kumimoji="1" lang="ja-JP" altLang="en-US" sz="800" b="0" i="0" u="none" strike="noStrike" kern="1200" cap="none" spc="0" normalizeH="0" baseline="0" noProof="0">
                          <a:ln>
                            <a:noFill/>
                          </a:ln>
                          <a:solidFill>
                            <a:srgbClr val="000F2D"/>
                          </a:solidFill>
                          <a:effectLst/>
                          <a:uLnTx/>
                          <a:uFillTx/>
                          <a:latin typeface="游明朝"/>
                          <a:ea typeface="游明朝"/>
                          <a:cs typeface="Yu Mincho" charset="-128"/>
                        </a:rPr>
                        <a:t>枠</a:t>
                      </a:r>
                      <a:endParaRPr kumimoji="1" lang="en-US" altLang="ja-JP" sz="8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000F2D"/>
                          </a:solidFill>
                          <a:effectLst/>
                          <a:uLnTx/>
                          <a:uFillTx/>
                          <a:latin typeface="游明朝"/>
                          <a:ea typeface="游明朝"/>
                          <a:cs typeface="Yu Mincho" charset="-128"/>
                        </a:rPr>
                        <a:t>2,000</a:t>
                      </a:r>
                      <a:r>
                        <a:rPr kumimoji="1" lang="ja-JP" altLang="en-US" sz="1000" b="0" i="0" u="none" strike="noStrike" kern="1200" cap="none" spc="0" normalizeH="0" baseline="0" noProof="0" dirty="0">
                          <a:ln>
                            <a:noFill/>
                          </a:ln>
                          <a:solidFill>
                            <a:srgbClr val="000F2D"/>
                          </a:solidFill>
                          <a:effectLst/>
                          <a:uLnTx/>
                          <a:uFillTx/>
                          <a:latin typeface="游明朝"/>
                          <a:ea typeface="游明朝"/>
                          <a:cs typeface="Yu Mincho" charset="-128"/>
                        </a:rPr>
                        <a:t> </a:t>
                      </a:r>
                      <a:r>
                        <a:rPr kumimoji="1" lang="ja-JP" altLang="en-US" sz="700" b="0" i="0" u="none" strike="noStrike" kern="1200" cap="none" spc="0" normalizeH="0" baseline="0" noProof="0" dirty="0">
                          <a:ln>
                            <a:noFill/>
                          </a:ln>
                          <a:solidFill>
                            <a:srgbClr val="000F2D"/>
                          </a:solidFill>
                          <a:effectLst/>
                          <a:uLnTx/>
                          <a:uFillTx/>
                          <a:latin typeface="游明朝"/>
                          <a:ea typeface="游明朝"/>
                          <a:cs typeface="Yu Mincho" charset="-128"/>
                        </a:rPr>
                        <a:t>台</a:t>
                      </a:r>
                      <a:endParaRPr kumimoji="1" lang="en-US" altLang="ja-JP" sz="10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000F2D"/>
                          </a:solidFill>
                          <a:effectLst/>
                          <a:uLnTx/>
                          <a:uFillTx/>
                          <a:latin typeface="游明朝"/>
                          <a:ea typeface="游明朝"/>
                          <a:cs typeface="Yu Mincho" charset="-128"/>
                        </a:rPr>
                        <a:t>10</a:t>
                      </a:r>
                      <a:r>
                        <a:rPr kumimoji="1" lang="ja-JP" altLang="en-US" sz="700" b="0" i="0" u="none" strike="noStrike" kern="1200" cap="none" spc="0" normalizeH="0" baseline="0" noProof="0" dirty="0">
                          <a:ln>
                            <a:noFill/>
                          </a:ln>
                          <a:solidFill>
                            <a:srgbClr val="000F2D"/>
                          </a:solidFill>
                          <a:effectLst/>
                          <a:uLnTx/>
                          <a:uFillTx/>
                          <a:latin typeface="游明朝"/>
                          <a:ea typeface="游明朝"/>
                          <a:cs typeface="Yu Mincho" charset="-128"/>
                        </a:rPr>
                        <a:t>万円</a:t>
                      </a:r>
                      <a:endParaRPr kumimoji="1" lang="en-US" altLang="ja-JP" sz="1000" b="0" i="0" u="none" strike="noStrike" kern="1200" cap="none" spc="0" normalizeH="0" baseline="0" noProof="0" dirty="0">
                        <a:ln>
                          <a:noFill/>
                        </a:ln>
                        <a:solidFill>
                          <a:srgbClr val="000F2D"/>
                        </a:solidFill>
                        <a:effectLst/>
                        <a:uLnTx/>
                        <a:uFillTx/>
                        <a:latin typeface="游明朝"/>
                        <a:ea typeface="游明朝"/>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400" b="0" i="0" u="none" strike="noStrike" kern="1200" cap="none" spc="0" normalizeH="0" baseline="0" noProof="0" dirty="0">
                          <a:ln>
                            <a:noFill/>
                          </a:ln>
                          <a:solidFill>
                            <a:srgbClr val="000F2D"/>
                          </a:solidFill>
                          <a:effectLst/>
                          <a:uLnTx/>
                          <a:uFillTx/>
                          <a:latin typeface="游明朝"/>
                          <a:ea typeface="游明朝"/>
                          <a:cs typeface="Yu Mincho" charset="-128"/>
                        </a:rPr>
                        <a:t>@2.0</a:t>
                      </a:r>
                      <a:r>
                        <a:rPr kumimoji="1" lang="ja-JP" altLang="en-US" sz="400" b="0" i="0" u="none" strike="noStrike" kern="1200" cap="none" spc="0" normalizeH="0" baseline="0" noProof="0" dirty="0">
                          <a:ln>
                            <a:noFill/>
                          </a:ln>
                          <a:solidFill>
                            <a:srgbClr val="000F2D"/>
                          </a:solidFill>
                          <a:effectLst/>
                          <a:uLnTx/>
                          <a:uFillTx/>
                          <a:latin typeface="游明朝"/>
                          <a:ea typeface="游明朝"/>
                          <a:cs typeface="Yu Mincho" charset="-128"/>
                        </a:rPr>
                        <a:t>円</a:t>
                      </a:r>
                      <a:r>
                        <a:rPr kumimoji="1" lang="en-US" altLang="ja-JP" sz="400" b="0" i="0" u="none" strike="noStrike" kern="1200" cap="none" spc="0" normalizeH="0" baseline="0" noProof="0" dirty="0">
                          <a:ln>
                            <a:noFill/>
                          </a:ln>
                          <a:solidFill>
                            <a:srgbClr val="000F2D"/>
                          </a:solidFill>
                          <a:effectLst/>
                          <a:uLnTx/>
                          <a:uFillTx/>
                          <a:latin typeface="游明朝"/>
                          <a:ea typeface="游明朝"/>
                          <a:cs typeface="Yu Mincho" charset="-128"/>
                        </a:rPr>
                        <a:t> ※</a:t>
                      </a:r>
                      <a:r>
                        <a:rPr kumimoji="1" lang="ja-JP" altLang="en-US" sz="400" b="0" i="0" u="none" strike="noStrike" kern="1200" cap="none" spc="0" normalizeH="0" baseline="0" noProof="0" dirty="0">
                          <a:ln>
                            <a:noFill/>
                          </a:ln>
                          <a:solidFill>
                            <a:srgbClr val="000F2D"/>
                          </a:solidFill>
                          <a:effectLst/>
                          <a:uLnTx/>
                          <a:uFillTx/>
                          <a:latin typeface="游明朝"/>
                          <a:ea typeface="游明朝"/>
                          <a:cs typeface="Yu Mincho" charset="-128"/>
                        </a:rPr>
                        <a:t>目安</a:t>
                      </a:r>
                      <a:endParaRPr kumimoji="1" lang="en-US" altLang="ja-JP" sz="4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extLst>
                  <a:ext uri="{0D108BD9-81ED-4DB2-BD59-A6C34878D82A}">
                    <a16:rowId xmlns:a16="http://schemas.microsoft.com/office/drawing/2014/main" val="1423019114"/>
                  </a:ext>
                </a:extLst>
              </a:tr>
              <a:tr h="0">
                <a:tc>
                  <a:txBody>
                    <a:bodyPr/>
                    <a:lstStyle/>
                    <a:p>
                      <a:r>
                        <a:rPr kumimoji="1" lang="ja-JP" altLang="en-US" sz="1000" baseline="0" dirty="0">
                          <a:solidFill>
                            <a:schemeClr val="tx1"/>
                          </a:solidFill>
                          <a:latin typeface="+mn-ea"/>
                          <a:ea typeface="+mn-ea"/>
                          <a:cs typeface="Yu Mincho" charset="-128"/>
                        </a:rPr>
                        <a:t>名古屋</a:t>
                      </a:r>
                      <a:endParaRPr kumimoji="1" lang="en-US" altLang="ja-JP" sz="1000" baseline="0" dirty="0">
                        <a:solidFill>
                          <a:schemeClr val="tx1"/>
                        </a:solidFill>
                        <a:latin typeface="+mn-ea"/>
                        <a:ea typeface="+mn-ea"/>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7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aseline="0" dirty="0">
                          <a:solidFill>
                            <a:schemeClr val="tx1"/>
                          </a:solidFill>
                          <a:latin typeface="+mn-ea"/>
                          <a:ea typeface="+mn-ea"/>
                          <a:cs typeface="Yu Mincho" charset="-128"/>
                        </a:rPr>
                        <a:t>150,000</a:t>
                      </a:r>
                      <a:r>
                        <a:rPr kumimoji="1" lang="ja-JP" altLang="en-US" sz="1000" baseline="0" dirty="0">
                          <a:solidFill>
                            <a:schemeClr val="tx1"/>
                          </a:solidFill>
                          <a:latin typeface="+mn-ea"/>
                          <a:ea typeface="+mn-ea"/>
                          <a:cs typeface="Yu Mincho" charset="-128"/>
                        </a:rPr>
                        <a:t> </a:t>
                      </a:r>
                      <a:r>
                        <a:rPr kumimoji="1" lang="ja-JP" altLang="en-US" sz="700" baseline="0" dirty="0">
                          <a:solidFill>
                            <a:schemeClr val="tx1"/>
                          </a:solidFill>
                          <a:latin typeface="+mn-ea"/>
                          <a:ea typeface="+mn-ea"/>
                          <a:cs typeface="Yu Mincho" charset="-128"/>
                        </a:rPr>
                        <a:t>回</a:t>
                      </a:r>
                      <a:endParaRPr kumimoji="1" lang="en-US" altLang="ja-JP" sz="1000" baseline="0" dirty="0">
                        <a:solidFill>
                          <a:schemeClr val="tx1"/>
                        </a:solidFill>
                        <a:latin typeface="+mn-ea"/>
                        <a:ea typeface="+mn-ea"/>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50" b="0" i="0" u="none" strike="noStrike" kern="1200" cap="none" spc="0" normalizeH="0" baseline="0" noProof="0">
                          <a:ln>
                            <a:noFill/>
                          </a:ln>
                          <a:solidFill>
                            <a:srgbClr val="000F2D"/>
                          </a:solidFill>
                          <a:effectLst/>
                          <a:uLnTx/>
                          <a:uFillTx/>
                          <a:latin typeface="游明朝"/>
                          <a:ea typeface="游明朝"/>
                          <a:cs typeface="Yu Mincho" charset="-128"/>
                        </a:rPr>
                        <a:t>4</a:t>
                      </a:r>
                      <a:r>
                        <a:rPr kumimoji="1" lang="ja-JP" altLang="en-US" sz="800" b="0" i="0" u="none" strike="noStrike" kern="1200" cap="none" spc="0" normalizeH="0" baseline="0" noProof="0">
                          <a:ln>
                            <a:noFill/>
                          </a:ln>
                          <a:solidFill>
                            <a:srgbClr val="000F2D"/>
                          </a:solidFill>
                          <a:effectLst/>
                          <a:uLnTx/>
                          <a:uFillTx/>
                          <a:latin typeface="游明朝"/>
                          <a:ea typeface="游明朝"/>
                          <a:cs typeface="Yu Mincho" charset="-128"/>
                        </a:rPr>
                        <a:t>枠</a:t>
                      </a:r>
                      <a:endParaRPr kumimoji="1" lang="en-US" altLang="ja-JP" sz="8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000F2D"/>
                          </a:solidFill>
                          <a:effectLst/>
                          <a:uLnTx/>
                          <a:uFillTx/>
                          <a:latin typeface="游明朝"/>
                          <a:ea typeface="游明朝"/>
                          <a:cs typeface="Yu Mincho" charset="-128"/>
                        </a:rPr>
                        <a:t>3,500</a:t>
                      </a:r>
                      <a:r>
                        <a:rPr kumimoji="1" lang="ja-JP" altLang="en-US" sz="1000" b="0" i="0" u="none" strike="noStrike" kern="1200" cap="none" spc="0" normalizeH="0" baseline="0" noProof="0" dirty="0">
                          <a:ln>
                            <a:noFill/>
                          </a:ln>
                          <a:solidFill>
                            <a:srgbClr val="000F2D"/>
                          </a:solidFill>
                          <a:effectLst/>
                          <a:uLnTx/>
                          <a:uFillTx/>
                          <a:latin typeface="游明朝"/>
                          <a:ea typeface="游明朝"/>
                          <a:cs typeface="Yu Mincho" charset="-128"/>
                        </a:rPr>
                        <a:t> </a:t>
                      </a:r>
                      <a:r>
                        <a:rPr kumimoji="1" lang="ja-JP" altLang="en-US" sz="700" b="0" i="0" u="none" strike="noStrike" kern="1200" cap="none" spc="0" normalizeH="0" baseline="0" noProof="0" dirty="0">
                          <a:ln>
                            <a:noFill/>
                          </a:ln>
                          <a:solidFill>
                            <a:srgbClr val="000F2D"/>
                          </a:solidFill>
                          <a:effectLst/>
                          <a:uLnTx/>
                          <a:uFillTx/>
                          <a:latin typeface="游明朝"/>
                          <a:ea typeface="游明朝"/>
                          <a:cs typeface="Yu Mincho" charset="-128"/>
                        </a:rPr>
                        <a:t>台</a:t>
                      </a:r>
                      <a:endParaRPr kumimoji="1" lang="en-US" altLang="ja-JP" sz="10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000F2D"/>
                          </a:solidFill>
                          <a:effectLst/>
                          <a:uLnTx/>
                          <a:uFillTx/>
                          <a:latin typeface="游明朝"/>
                          <a:ea typeface="游明朝"/>
                          <a:cs typeface="Yu Mincho" charset="-128"/>
                        </a:rPr>
                        <a:t>30</a:t>
                      </a:r>
                      <a:r>
                        <a:rPr kumimoji="1" lang="ja-JP" altLang="en-US" sz="700" b="0" i="0" u="none" strike="noStrike" kern="1200" cap="none" spc="0" normalizeH="0" baseline="0" noProof="0" dirty="0">
                          <a:ln>
                            <a:noFill/>
                          </a:ln>
                          <a:solidFill>
                            <a:srgbClr val="000F2D"/>
                          </a:solidFill>
                          <a:effectLst/>
                          <a:uLnTx/>
                          <a:uFillTx/>
                          <a:latin typeface="游明朝"/>
                          <a:ea typeface="游明朝"/>
                          <a:cs typeface="Yu Mincho" charset="-128"/>
                        </a:rPr>
                        <a:t>万円</a:t>
                      </a:r>
                      <a:endParaRPr kumimoji="1" lang="en-US" altLang="ja-JP" sz="1000" b="0" i="0" u="none" strike="noStrike" kern="1200" cap="none" spc="0" normalizeH="0" baseline="0" noProof="0" dirty="0">
                        <a:ln>
                          <a:noFill/>
                        </a:ln>
                        <a:solidFill>
                          <a:srgbClr val="000F2D"/>
                        </a:solidFill>
                        <a:effectLst/>
                        <a:uLnTx/>
                        <a:uFillTx/>
                        <a:latin typeface="游明朝"/>
                        <a:ea typeface="游明朝"/>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400" b="0" i="0" u="none" strike="noStrike" kern="1200" cap="none" spc="0" normalizeH="0" baseline="0" noProof="0" dirty="0">
                          <a:ln>
                            <a:noFill/>
                          </a:ln>
                          <a:solidFill>
                            <a:srgbClr val="000F2D"/>
                          </a:solidFill>
                          <a:effectLst/>
                          <a:uLnTx/>
                          <a:uFillTx/>
                          <a:latin typeface="游明朝"/>
                          <a:ea typeface="游明朝"/>
                          <a:cs typeface="Yu Mincho" charset="-128"/>
                        </a:rPr>
                        <a:t>@2.0</a:t>
                      </a:r>
                      <a:r>
                        <a:rPr kumimoji="1" lang="ja-JP" altLang="en-US" sz="400" b="0" i="0" u="none" strike="noStrike" kern="1200" cap="none" spc="0" normalizeH="0" baseline="0" noProof="0" dirty="0">
                          <a:ln>
                            <a:noFill/>
                          </a:ln>
                          <a:solidFill>
                            <a:srgbClr val="000F2D"/>
                          </a:solidFill>
                          <a:effectLst/>
                          <a:uLnTx/>
                          <a:uFillTx/>
                          <a:latin typeface="游明朝"/>
                          <a:ea typeface="游明朝"/>
                          <a:cs typeface="Yu Mincho" charset="-128"/>
                        </a:rPr>
                        <a:t>円</a:t>
                      </a:r>
                      <a:r>
                        <a:rPr kumimoji="1" lang="en-US" altLang="ja-JP" sz="400" b="0" i="0" u="none" strike="noStrike" kern="1200" cap="none" spc="0" normalizeH="0" baseline="0" noProof="0" dirty="0">
                          <a:ln>
                            <a:noFill/>
                          </a:ln>
                          <a:solidFill>
                            <a:srgbClr val="000F2D"/>
                          </a:solidFill>
                          <a:effectLst/>
                          <a:uLnTx/>
                          <a:uFillTx/>
                          <a:latin typeface="游明朝"/>
                          <a:ea typeface="游明朝"/>
                          <a:cs typeface="Yu Mincho" charset="-128"/>
                        </a:rPr>
                        <a:t> ※</a:t>
                      </a:r>
                      <a:r>
                        <a:rPr kumimoji="1" lang="ja-JP" altLang="en-US" sz="400" b="0" i="0" u="none" strike="noStrike" kern="1200" cap="none" spc="0" normalizeH="0" baseline="0" noProof="0" dirty="0">
                          <a:ln>
                            <a:noFill/>
                          </a:ln>
                          <a:solidFill>
                            <a:srgbClr val="000F2D"/>
                          </a:solidFill>
                          <a:effectLst/>
                          <a:uLnTx/>
                          <a:uFillTx/>
                          <a:latin typeface="游明朝"/>
                          <a:ea typeface="游明朝"/>
                          <a:cs typeface="Yu Mincho" charset="-128"/>
                        </a:rPr>
                        <a:t>目安</a:t>
                      </a:r>
                      <a:endParaRPr kumimoji="1" lang="en-US" altLang="ja-JP" sz="4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extLst>
                  <a:ext uri="{0D108BD9-81ED-4DB2-BD59-A6C34878D82A}">
                    <a16:rowId xmlns:a16="http://schemas.microsoft.com/office/drawing/2014/main" val="10002"/>
                  </a:ext>
                </a:extLst>
              </a:tr>
              <a:tr h="0">
                <a:tc>
                  <a:txBody>
                    <a:bodyPr/>
                    <a:lstStyle/>
                    <a:p>
                      <a:r>
                        <a:rPr kumimoji="1" lang="ja-JP" altLang="en-US" sz="1000" baseline="0" dirty="0">
                          <a:solidFill>
                            <a:schemeClr val="tx1"/>
                          </a:solidFill>
                          <a:latin typeface="+mn-ea"/>
                          <a:ea typeface="+mn-ea"/>
                          <a:cs typeface="Yu Mincho" charset="-128"/>
                        </a:rPr>
                        <a:t>京都・大阪・神戸</a:t>
                      </a:r>
                      <a:endParaRPr kumimoji="1" lang="en-US" altLang="ja-JP" sz="1000" baseline="0" dirty="0">
                        <a:solidFill>
                          <a:schemeClr val="tx1"/>
                        </a:solidFill>
                        <a:latin typeface="+mn-ea"/>
                        <a:ea typeface="+mn-ea"/>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7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endParaRPr kumimoji="1" lang="ja-JP" altLang="en-US" dirty="0"/>
                    </a:p>
                  </a:txBody>
                  <a:tcPr>
                    <a:noFill/>
                  </a:tcPr>
                </a:tc>
                <a:tc vMerge="1">
                  <a:txBody>
                    <a:bodyPr/>
                    <a:lstStyle/>
                    <a:p>
                      <a:endParaRPr kumimoji="1" lang="ja-JP" altLang="en-US" dirty="0"/>
                    </a:p>
                  </a:txBody>
                  <a:tcPr>
                    <a:noFill/>
                  </a:tcPr>
                </a:tc>
                <a:tc>
                  <a:txBody>
                    <a:bodyPr/>
                    <a:lstStyle/>
                    <a:p>
                      <a:pPr marL="0" indent="0" algn="r">
                        <a:buFont typeface="Arial" charset="0"/>
                        <a:buNone/>
                      </a:pPr>
                      <a:r>
                        <a:rPr kumimoji="1" lang="en-US" altLang="ja-JP" sz="1000" baseline="0" dirty="0">
                          <a:solidFill>
                            <a:schemeClr val="tx1"/>
                          </a:solidFill>
                          <a:latin typeface="+mn-ea"/>
                          <a:ea typeface="+mn-ea"/>
                          <a:cs typeface="Yu Mincho" charset="-128"/>
                        </a:rPr>
                        <a:t>200,000</a:t>
                      </a:r>
                      <a:r>
                        <a:rPr kumimoji="1" lang="ja-JP" altLang="en-US" sz="1000" baseline="0" dirty="0">
                          <a:solidFill>
                            <a:schemeClr val="tx1"/>
                          </a:solidFill>
                          <a:latin typeface="+mn-ea"/>
                          <a:ea typeface="+mn-ea"/>
                          <a:cs typeface="Yu Mincho" charset="-128"/>
                        </a:rPr>
                        <a:t> </a:t>
                      </a:r>
                      <a:r>
                        <a:rPr kumimoji="1" lang="ja-JP" altLang="en-US" sz="700" baseline="0" dirty="0">
                          <a:solidFill>
                            <a:schemeClr val="tx1"/>
                          </a:solidFill>
                          <a:latin typeface="+mn-ea"/>
                          <a:ea typeface="+mn-ea"/>
                          <a:cs typeface="Yu Mincho" charset="-128"/>
                        </a:rPr>
                        <a:t>回</a:t>
                      </a:r>
                      <a:endParaRPr kumimoji="1" lang="en-US" altLang="ja-JP" sz="1000" baseline="0" dirty="0">
                        <a:solidFill>
                          <a:schemeClr val="tx1"/>
                        </a:solidFill>
                        <a:latin typeface="+mn-ea"/>
                        <a:ea typeface="+mn-ea"/>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50" b="0" i="0" u="none" strike="noStrike" kern="1200" cap="none" spc="0" normalizeH="0" baseline="0" noProof="0">
                          <a:ln>
                            <a:noFill/>
                          </a:ln>
                          <a:solidFill>
                            <a:srgbClr val="000F2D"/>
                          </a:solidFill>
                          <a:effectLst/>
                          <a:uLnTx/>
                          <a:uFillTx/>
                          <a:latin typeface="游明朝"/>
                          <a:ea typeface="游明朝"/>
                          <a:cs typeface="Yu Mincho" charset="-128"/>
                        </a:rPr>
                        <a:t>4</a:t>
                      </a:r>
                      <a:r>
                        <a:rPr kumimoji="1" lang="ja-JP" altLang="en-US" sz="800" b="0" i="0" u="none" strike="noStrike" kern="1200" cap="none" spc="0" normalizeH="0" baseline="0" noProof="0">
                          <a:ln>
                            <a:noFill/>
                          </a:ln>
                          <a:solidFill>
                            <a:srgbClr val="000F2D"/>
                          </a:solidFill>
                          <a:effectLst/>
                          <a:uLnTx/>
                          <a:uFillTx/>
                          <a:latin typeface="游明朝"/>
                          <a:ea typeface="游明朝"/>
                          <a:cs typeface="Yu Mincho" charset="-128"/>
                        </a:rPr>
                        <a:t>枠</a:t>
                      </a:r>
                      <a:endParaRPr kumimoji="1" lang="en-US" altLang="ja-JP" sz="8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000F2D"/>
                          </a:solidFill>
                          <a:effectLst/>
                          <a:uLnTx/>
                          <a:uFillTx/>
                          <a:latin typeface="游明朝"/>
                          <a:ea typeface="游明朝"/>
                          <a:cs typeface="Yu Mincho" charset="-128"/>
                        </a:rPr>
                        <a:t>5,500</a:t>
                      </a:r>
                      <a:r>
                        <a:rPr kumimoji="1" lang="ja-JP" altLang="en-US" sz="1000" b="0" i="0" u="none" strike="noStrike" kern="1200" cap="none" spc="0" normalizeH="0" baseline="0" noProof="0" dirty="0">
                          <a:ln>
                            <a:noFill/>
                          </a:ln>
                          <a:solidFill>
                            <a:srgbClr val="000F2D"/>
                          </a:solidFill>
                          <a:effectLst/>
                          <a:uLnTx/>
                          <a:uFillTx/>
                          <a:latin typeface="游明朝"/>
                          <a:ea typeface="游明朝"/>
                          <a:cs typeface="Yu Mincho" charset="-128"/>
                        </a:rPr>
                        <a:t> </a:t>
                      </a:r>
                      <a:r>
                        <a:rPr kumimoji="1" lang="ja-JP" altLang="en-US" sz="700" b="0" i="0" u="none" strike="noStrike" kern="1200" cap="none" spc="0" normalizeH="0" baseline="0" noProof="0" dirty="0">
                          <a:ln>
                            <a:noFill/>
                          </a:ln>
                          <a:solidFill>
                            <a:srgbClr val="000F2D"/>
                          </a:solidFill>
                          <a:effectLst/>
                          <a:uLnTx/>
                          <a:uFillTx/>
                          <a:latin typeface="游明朝"/>
                          <a:ea typeface="游明朝"/>
                          <a:cs typeface="Yu Mincho" charset="-128"/>
                        </a:rPr>
                        <a:t>台</a:t>
                      </a:r>
                      <a:endParaRPr kumimoji="1" lang="en-US" altLang="ja-JP" sz="10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000F2D"/>
                          </a:solidFill>
                          <a:effectLst/>
                          <a:uLnTx/>
                          <a:uFillTx/>
                          <a:latin typeface="游明朝"/>
                          <a:ea typeface="游明朝"/>
                          <a:cs typeface="Yu Mincho" charset="-128"/>
                        </a:rPr>
                        <a:t>40</a:t>
                      </a:r>
                      <a:r>
                        <a:rPr kumimoji="1" lang="ja-JP" altLang="en-US" sz="700" b="0" i="0" u="none" strike="noStrike" kern="1200" cap="none" spc="0" normalizeH="0" baseline="0" noProof="0" dirty="0">
                          <a:ln>
                            <a:noFill/>
                          </a:ln>
                          <a:solidFill>
                            <a:srgbClr val="000F2D"/>
                          </a:solidFill>
                          <a:effectLst/>
                          <a:uLnTx/>
                          <a:uFillTx/>
                          <a:latin typeface="游明朝"/>
                          <a:ea typeface="游明朝"/>
                          <a:cs typeface="Yu Mincho" charset="-128"/>
                        </a:rPr>
                        <a:t>万円</a:t>
                      </a:r>
                      <a:endParaRPr kumimoji="1" lang="en-US" altLang="ja-JP" sz="1000" b="0" i="0" u="none" strike="noStrike" kern="1200" cap="none" spc="0" normalizeH="0" baseline="0" noProof="0" dirty="0">
                        <a:ln>
                          <a:noFill/>
                        </a:ln>
                        <a:solidFill>
                          <a:srgbClr val="000F2D"/>
                        </a:solidFill>
                        <a:effectLst/>
                        <a:uLnTx/>
                        <a:uFillTx/>
                        <a:latin typeface="游明朝"/>
                        <a:ea typeface="游明朝"/>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400" b="0" i="0" u="none" strike="noStrike" kern="1200" cap="none" spc="0" normalizeH="0" baseline="0" noProof="0" dirty="0">
                          <a:ln>
                            <a:noFill/>
                          </a:ln>
                          <a:solidFill>
                            <a:srgbClr val="000F2D"/>
                          </a:solidFill>
                          <a:effectLst/>
                          <a:uLnTx/>
                          <a:uFillTx/>
                          <a:latin typeface="游明朝"/>
                          <a:ea typeface="游明朝"/>
                          <a:cs typeface="Yu Mincho" charset="-128"/>
                        </a:rPr>
                        <a:t>@2.0</a:t>
                      </a:r>
                      <a:r>
                        <a:rPr kumimoji="1" lang="ja-JP" altLang="en-US" sz="400" b="0" i="0" u="none" strike="noStrike" kern="1200" cap="none" spc="0" normalizeH="0" baseline="0" noProof="0" dirty="0">
                          <a:ln>
                            <a:noFill/>
                          </a:ln>
                          <a:solidFill>
                            <a:srgbClr val="000F2D"/>
                          </a:solidFill>
                          <a:effectLst/>
                          <a:uLnTx/>
                          <a:uFillTx/>
                          <a:latin typeface="游明朝"/>
                          <a:ea typeface="游明朝"/>
                          <a:cs typeface="Yu Mincho" charset="-128"/>
                        </a:rPr>
                        <a:t>円</a:t>
                      </a:r>
                      <a:r>
                        <a:rPr kumimoji="1" lang="en-US" altLang="ja-JP" sz="400" b="0" i="0" u="none" strike="noStrike" kern="1200" cap="none" spc="0" normalizeH="0" baseline="0" noProof="0" dirty="0">
                          <a:ln>
                            <a:noFill/>
                          </a:ln>
                          <a:solidFill>
                            <a:srgbClr val="000F2D"/>
                          </a:solidFill>
                          <a:effectLst/>
                          <a:uLnTx/>
                          <a:uFillTx/>
                          <a:latin typeface="游明朝"/>
                          <a:ea typeface="游明朝"/>
                          <a:cs typeface="Yu Mincho" charset="-128"/>
                        </a:rPr>
                        <a:t> ※</a:t>
                      </a:r>
                      <a:r>
                        <a:rPr kumimoji="1" lang="ja-JP" altLang="en-US" sz="400" b="0" i="0" u="none" strike="noStrike" kern="1200" cap="none" spc="0" normalizeH="0" baseline="0" noProof="0" dirty="0">
                          <a:ln>
                            <a:noFill/>
                          </a:ln>
                          <a:solidFill>
                            <a:srgbClr val="000F2D"/>
                          </a:solidFill>
                          <a:effectLst/>
                          <a:uLnTx/>
                          <a:uFillTx/>
                          <a:latin typeface="游明朝"/>
                          <a:ea typeface="游明朝"/>
                          <a:cs typeface="Yu Mincho" charset="-128"/>
                        </a:rPr>
                        <a:t>目安</a:t>
                      </a:r>
                      <a:endParaRPr kumimoji="1" lang="en-US" altLang="ja-JP" sz="4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extLst>
                  <a:ext uri="{0D108BD9-81ED-4DB2-BD59-A6C34878D82A}">
                    <a16:rowId xmlns:a16="http://schemas.microsoft.com/office/drawing/2014/main" val="750554867"/>
                  </a:ext>
                </a:extLst>
              </a:tr>
              <a:tr h="0">
                <a:tc>
                  <a:txBody>
                    <a:bodyPr/>
                    <a:lstStyle/>
                    <a:p>
                      <a:r>
                        <a:rPr kumimoji="1" lang="ja-JP" altLang="en-US" sz="1000" baseline="0" dirty="0">
                          <a:solidFill>
                            <a:schemeClr val="tx1"/>
                          </a:solidFill>
                          <a:latin typeface="+mn-ea"/>
                          <a:ea typeface="+mn-ea"/>
                          <a:cs typeface="Yu Mincho" charset="-128"/>
                        </a:rPr>
                        <a:t>福岡</a:t>
                      </a:r>
                      <a:endParaRPr kumimoji="1" lang="en-US" altLang="ja-JP" sz="1000" baseline="0" dirty="0">
                        <a:solidFill>
                          <a:schemeClr val="tx1"/>
                        </a:solidFill>
                        <a:latin typeface="+mn-ea"/>
                        <a:ea typeface="+mn-ea"/>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8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indent="0" algn="ctr">
                        <a:buFont typeface="Arial" charset="0"/>
                        <a:buNone/>
                      </a:pPr>
                      <a:endParaRPr kumimoji="1" lang="ja-JP" altLang="en-US" sz="1000" baseline="0" dirty="0">
                        <a:solidFill>
                          <a:schemeClr val="tx1"/>
                        </a:solidFill>
                        <a:latin typeface="+mn-ea"/>
                        <a:ea typeface="+mn-ea"/>
                        <a:cs typeface="Yu Mincho" charset="-128"/>
                      </a:endParaRPr>
                    </a:p>
                  </a:txBody>
                  <a:tcPr marL="68580" marR="68580" marT="34290" marB="34290" anchor="ctr">
                    <a:no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400" baseline="0" dirty="0">
                        <a:solidFill>
                          <a:schemeClr val="tx1"/>
                        </a:solidFill>
                        <a:latin typeface="+mn-ea"/>
                        <a:ea typeface="+mn-ea"/>
                        <a:cs typeface="Yu Mincho" charset="-128"/>
                      </a:endParaRPr>
                    </a:p>
                  </a:txBody>
                  <a:tcPr marL="68580" marR="68580" marT="34290" marB="34290" anchor="ctr">
                    <a:noFill/>
                  </a:tcPr>
                </a:tc>
                <a:tc>
                  <a:txBody>
                    <a:bodyPr/>
                    <a:lstStyle/>
                    <a:p>
                      <a:pPr marL="0" indent="0" algn="r">
                        <a:buFont typeface="Arial" charset="0"/>
                        <a:buNone/>
                      </a:pPr>
                      <a:r>
                        <a:rPr kumimoji="1" lang="en-US" altLang="ja-JP" sz="1000" baseline="0" dirty="0">
                          <a:solidFill>
                            <a:schemeClr val="tx1"/>
                          </a:solidFill>
                          <a:latin typeface="+mn-ea"/>
                          <a:ea typeface="+mn-ea"/>
                          <a:cs typeface="Yu Mincho" charset="-128"/>
                        </a:rPr>
                        <a:t>100,000</a:t>
                      </a:r>
                      <a:r>
                        <a:rPr kumimoji="1" lang="ja-JP" altLang="en-US" sz="1000" baseline="0" dirty="0">
                          <a:solidFill>
                            <a:schemeClr val="tx1"/>
                          </a:solidFill>
                          <a:latin typeface="+mn-ea"/>
                          <a:ea typeface="+mn-ea"/>
                          <a:cs typeface="Yu Mincho" charset="-128"/>
                        </a:rPr>
                        <a:t> </a:t>
                      </a:r>
                      <a:r>
                        <a:rPr kumimoji="1" lang="ja-JP" altLang="en-US" sz="700" baseline="0" dirty="0">
                          <a:solidFill>
                            <a:schemeClr val="tx1"/>
                          </a:solidFill>
                          <a:latin typeface="+mn-ea"/>
                          <a:ea typeface="+mn-ea"/>
                          <a:cs typeface="Yu Mincho" charset="-128"/>
                        </a:rPr>
                        <a:t>回</a:t>
                      </a:r>
                      <a:endParaRPr kumimoji="1" lang="en-US" altLang="ja-JP" sz="1000" baseline="0" dirty="0">
                        <a:solidFill>
                          <a:schemeClr val="tx1"/>
                        </a:solidFill>
                        <a:latin typeface="+mn-ea"/>
                        <a:ea typeface="+mn-ea"/>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50" b="0" i="0" u="none" strike="noStrike" kern="1200" cap="none" spc="0" normalizeH="0" baseline="0" noProof="0" dirty="0">
                          <a:ln>
                            <a:noFill/>
                          </a:ln>
                          <a:solidFill>
                            <a:srgbClr val="000F2D"/>
                          </a:solidFill>
                          <a:effectLst/>
                          <a:uLnTx/>
                          <a:uFillTx/>
                          <a:latin typeface="游明朝"/>
                          <a:ea typeface="游明朝"/>
                          <a:cs typeface="Yu Mincho" charset="-128"/>
                        </a:rPr>
                        <a:t>4</a:t>
                      </a:r>
                      <a:r>
                        <a:rPr kumimoji="1" lang="ja-JP" altLang="en-US" sz="800" b="0" i="0" u="none" strike="noStrike" kern="1200" cap="none" spc="0" normalizeH="0" baseline="0" noProof="0" dirty="0">
                          <a:ln>
                            <a:noFill/>
                          </a:ln>
                          <a:solidFill>
                            <a:srgbClr val="000F2D"/>
                          </a:solidFill>
                          <a:effectLst/>
                          <a:uLnTx/>
                          <a:uFillTx/>
                          <a:latin typeface="游明朝"/>
                          <a:ea typeface="游明朝"/>
                          <a:cs typeface="Yu Mincho" charset="-128"/>
                        </a:rPr>
                        <a:t>枠</a:t>
                      </a:r>
                      <a:endParaRPr kumimoji="1" lang="en-US" altLang="ja-JP" sz="8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000F2D"/>
                          </a:solidFill>
                          <a:effectLst/>
                          <a:uLnTx/>
                          <a:uFillTx/>
                          <a:latin typeface="游明朝"/>
                          <a:ea typeface="游明朝"/>
                          <a:cs typeface="Yu Mincho" charset="-128"/>
                        </a:rPr>
                        <a:t>2,000</a:t>
                      </a:r>
                      <a:r>
                        <a:rPr kumimoji="1" lang="ja-JP" altLang="en-US" sz="1000" b="0" i="0" u="none" strike="noStrike" kern="1200" cap="none" spc="0" normalizeH="0" baseline="0" noProof="0" dirty="0">
                          <a:ln>
                            <a:noFill/>
                          </a:ln>
                          <a:solidFill>
                            <a:srgbClr val="000F2D"/>
                          </a:solidFill>
                          <a:effectLst/>
                          <a:uLnTx/>
                          <a:uFillTx/>
                          <a:latin typeface="游明朝"/>
                          <a:ea typeface="游明朝"/>
                          <a:cs typeface="Yu Mincho" charset="-128"/>
                        </a:rPr>
                        <a:t> </a:t>
                      </a:r>
                      <a:r>
                        <a:rPr kumimoji="1" lang="ja-JP" altLang="en-US" sz="700" b="0" i="0" u="none" strike="noStrike" kern="1200" cap="none" spc="0" normalizeH="0" baseline="0" noProof="0" dirty="0">
                          <a:ln>
                            <a:noFill/>
                          </a:ln>
                          <a:solidFill>
                            <a:srgbClr val="000F2D"/>
                          </a:solidFill>
                          <a:effectLst/>
                          <a:uLnTx/>
                          <a:uFillTx/>
                          <a:latin typeface="游明朝"/>
                          <a:ea typeface="游明朝"/>
                          <a:cs typeface="Yu Mincho" charset="-128"/>
                        </a:rPr>
                        <a:t>台</a:t>
                      </a:r>
                      <a:endParaRPr kumimoji="1" lang="en-US" altLang="ja-JP" sz="10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000F2D"/>
                          </a:solidFill>
                          <a:effectLst/>
                          <a:uLnTx/>
                          <a:uFillTx/>
                          <a:latin typeface="游明朝"/>
                          <a:ea typeface="游明朝"/>
                          <a:cs typeface="Yu Mincho" charset="-128"/>
                        </a:rPr>
                        <a:t>20</a:t>
                      </a:r>
                      <a:r>
                        <a:rPr kumimoji="1" lang="ja-JP" altLang="en-US" sz="700" b="0" i="0" u="none" strike="noStrike" kern="1200" cap="none" spc="0" normalizeH="0" baseline="0" noProof="0" dirty="0">
                          <a:ln>
                            <a:noFill/>
                          </a:ln>
                          <a:solidFill>
                            <a:srgbClr val="000F2D"/>
                          </a:solidFill>
                          <a:effectLst/>
                          <a:uLnTx/>
                          <a:uFillTx/>
                          <a:latin typeface="游明朝"/>
                          <a:ea typeface="游明朝"/>
                          <a:cs typeface="Yu Mincho" charset="-128"/>
                        </a:rPr>
                        <a:t>万円</a:t>
                      </a:r>
                      <a:endParaRPr kumimoji="1" lang="en-US" altLang="ja-JP" sz="1000" b="0" i="0" u="none" strike="noStrike" kern="1200" cap="none" spc="0" normalizeH="0" baseline="0" noProof="0" dirty="0">
                        <a:ln>
                          <a:noFill/>
                        </a:ln>
                        <a:solidFill>
                          <a:srgbClr val="000F2D"/>
                        </a:solidFill>
                        <a:effectLst/>
                        <a:uLnTx/>
                        <a:uFillTx/>
                        <a:latin typeface="游明朝"/>
                        <a:ea typeface="游明朝"/>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400" b="0" i="0" u="none" strike="noStrike" kern="1200" cap="none" spc="0" normalizeH="0" baseline="0" noProof="0" dirty="0">
                          <a:ln>
                            <a:noFill/>
                          </a:ln>
                          <a:solidFill>
                            <a:srgbClr val="000F2D"/>
                          </a:solidFill>
                          <a:effectLst/>
                          <a:uLnTx/>
                          <a:uFillTx/>
                          <a:latin typeface="游明朝"/>
                          <a:ea typeface="游明朝"/>
                          <a:cs typeface="Yu Mincho" charset="-128"/>
                        </a:rPr>
                        <a:t>@2.0</a:t>
                      </a:r>
                      <a:r>
                        <a:rPr kumimoji="1" lang="ja-JP" altLang="en-US" sz="400" b="0" i="0" u="none" strike="noStrike" kern="1200" cap="none" spc="0" normalizeH="0" baseline="0" noProof="0" dirty="0">
                          <a:ln>
                            <a:noFill/>
                          </a:ln>
                          <a:solidFill>
                            <a:srgbClr val="000F2D"/>
                          </a:solidFill>
                          <a:effectLst/>
                          <a:uLnTx/>
                          <a:uFillTx/>
                          <a:latin typeface="游明朝"/>
                          <a:ea typeface="游明朝"/>
                          <a:cs typeface="Yu Mincho" charset="-128"/>
                        </a:rPr>
                        <a:t>円</a:t>
                      </a:r>
                      <a:r>
                        <a:rPr kumimoji="1" lang="en-US" altLang="ja-JP" sz="400" b="0" i="0" u="none" strike="noStrike" kern="1200" cap="none" spc="0" normalizeH="0" baseline="0" noProof="0" dirty="0">
                          <a:ln>
                            <a:noFill/>
                          </a:ln>
                          <a:solidFill>
                            <a:srgbClr val="000F2D"/>
                          </a:solidFill>
                          <a:effectLst/>
                          <a:uLnTx/>
                          <a:uFillTx/>
                          <a:latin typeface="游明朝"/>
                          <a:ea typeface="游明朝"/>
                          <a:cs typeface="Yu Mincho" charset="-128"/>
                        </a:rPr>
                        <a:t> ※</a:t>
                      </a:r>
                      <a:r>
                        <a:rPr kumimoji="1" lang="ja-JP" altLang="en-US" sz="400" b="0" i="0" u="none" strike="noStrike" kern="1200" cap="none" spc="0" normalizeH="0" baseline="0" noProof="0" dirty="0">
                          <a:ln>
                            <a:noFill/>
                          </a:ln>
                          <a:solidFill>
                            <a:srgbClr val="000F2D"/>
                          </a:solidFill>
                          <a:effectLst/>
                          <a:uLnTx/>
                          <a:uFillTx/>
                          <a:latin typeface="游明朝"/>
                          <a:ea typeface="游明朝"/>
                          <a:cs typeface="Yu Mincho" charset="-128"/>
                        </a:rPr>
                        <a:t>目安</a:t>
                      </a:r>
                      <a:endParaRPr kumimoji="1" lang="en-US" altLang="ja-JP" sz="4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extLst>
                  <a:ext uri="{0D108BD9-81ED-4DB2-BD59-A6C34878D82A}">
                    <a16:rowId xmlns:a16="http://schemas.microsoft.com/office/drawing/2014/main" val="1107804107"/>
                  </a:ext>
                </a:extLst>
              </a:tr>
            </a:tbl>
          </a:graphicData>
        </a:graphic>
      </p:graphicFrame>
      <p:sp>
        <p:nvSpPr>
          <p:cNvPr id="23" name="正方形/長方形 22">
            <a:extLst>
              <a:ext uri="{FF2B5EF4-FFF2-40B4-BE49-F238E27FC236}">
                <a16:creationId xmlns:a16="http://schemas.microsoft.com/office/drawing/2014/main" id="{2150A2BF-5449-438C-8019-F866B61E7246}"/>
              </a:ext>
            </a:extLst>
          </p:cNvPr>
          <p:cNvSpPr/>
          <p:nvPr/>
        </p:nvSpPr>
        <p:spPr>
          <a:xfrm>
            <a:off x="301924" y="1618648"/>
            <a:ext cx="8589103" cy="246221"/>
          </a:xfrm>
          <a:prstGeom prst="rect">
            <a:avLst/>
          </a:prstGeom>
        </p:spPr>
        <p:txBody>
          <a:bodyPr wrap="square">
            <a:spAutoFit/>
          </a:bodyPr>
          <a:lstStyle/>
          <a:p>
            <a:r>
              <a:rPr lang="ja-JP" altLang="en-US" sz="1000" dirty="0">
                <a:latin typeface="+mn-ea"/>
                <a:cs typeface="Yu Mincho" charset="-128"/>
              </a:rPr>
              <a:t>エリア別に掲載できるメニュー。掲載位置は </a:t>
            </a:r>
            <a:r>
              <a:rPr lang="en-US" altLang="ja-JP" sz="1000" dirty="0">
                <a:latin typeface="+mn-ea"/>
                <a:cs typeface="Yu Mincho" charset="-128"/>
              </a:rPr>
              <a:t>Standard</a:t>
            </a:r>
            <a:r>
              <a:rPr lang="ja-JP" altLang="en-US" sz="1000" dirty="0">
                <a:latin typeface="+mn-ea"/>
                <a:cs typeface="Yu Mincho" charset="-128"/>
              </a:rPr>
              <a:t> </a:t>
            </a:r>
            <a:r>
              <a:rPr lang="en-US" altLang="ja-JP" sz="1000" dirty="0">
                <a:latin typeface="+mn-ea"/>
                <a:cs typeface="Yu Mincho" charset="-128"/>
              </a:rPr>
              <a:t>Video</a:t>
            </a:r>
            <a:r>
              <a:rPr lang="ja-JP" altLang="en-US" sz="1000" dirty="0">
                <a:latin typeface="+mn-ea"/>
                <a:cs typeface="Yu Mincho" charset="-128"/>
              </a:rPr>
              <a:t> </a:t>
            </a:r>
            <a:r>
              <a:rPr lang="en-US" altLang="ja-JP" sz="1000" dirty="0">
                <a:latin typeface="+mn-ea"/>
                <a:cs typeface="Yu Mincho" charset="-128"/>
              </a:rPr>
              <a:t>Ads</a:t>
            </a:r>
            <a:r>
              <a:rPr lang="ja-JP" altLang="en-US" sz="1000" dirty="0">
                <a:latin typeface="+mn-ea"/>
                <a:cs typeface="Yu Mincho" charset="-128"/>
              </a:rPr>
              <a:t> ポジションとなります。</a:t>
            </a:r>
            <a:endParaRPr lang="en-US" altLang="ja-JP" sz="1000" dirty="0">
              <a:latin typeface="+mn-ea"/>
              <a:cs typeface="Yu Mincho" charset="-128"/>
            </a:endParaRPr>
          </a:p>
        </p:txBody>
      </p:sp>
      <p:sp>
        <p:nvSpPr>
          <p:cNvPr id="10" name="タイトル 1">
            <a:extLst>
              <a:ext uri="{FF2B5EF4-FFF2-40B4-BE49-F238E27FC236}">
                <a16:creationId xmlns:a16="http://schemas.microsoft.com/office/drawing/2014/main" id="{C5E543BC-6DCE-46D6-B1EF-77107E8AD05C}"/>
              </a:ext>
            </a:extLst>
          </p:cNvPr>
          <p:cNvSpPr txBox="1">
            <a:spLocks/>
          </p:cNvSpPr>
          <p:nvPr/>
        </p:nvSpPr>
        <p:spPr>
          <a:xfrm>
            <a:off x="313895" y="399991"/>
            <a:ext cx="8625624" cy="706600"/>
          </a:xfrm>
          <a:prstGeom prst="rect">
            <a:avLst/>
          </a:prstGeom>
        </p:spPr>
        <p:txBody>
          <a:bodyPr>
            <a:normAutofit/>
          </a:bodyPr>
          <a:lstStyle>
            <a:lvl1pPr algn="l" defTabSz="914400" rtl="0" eaLnBrk="1" latinLnBrk="0" hangingPunct="1">
              <a:lnSpc>
                <a:spcPct val="90000"/>
              </a:lnSpc>
              <a:spcBef>
                <a:spcPct val="0"/>
              </a:spcBef>
              <a:buNone/>
              <a:defRPr kumimoji="1" sz="3600" kern="1200">
                <a:solidFill>
                  <a:schemeClr val="tx1"/>
                </a:solidFill>
                <a:latin typeface="+mj-lt"/>
                <a:ea typeface="+mj-ea"/>
                <a:cs typeface="Yu Mincho" charset="-128"/>
              </a:defRPr>
            </a:lvl1pPr>
          </a:lstStyle>
          <a:p>
            <a:r>
              <a:rPr lang="ja-JP" altLang="en-US" dirty="0">
                <a:solidFill>
                  <a:srgbClr val="FFFFFF"/>
                </a:solidFill>
                <a:latin typeface="+mj-ea"/>
              </a:rPr>
              <a:t>広告メニュー 詳細</a:t>
            </a:r>
            <a:endParaRPr lang="ja-JP" altLang="en-US" sz="1500" dirty="0">
              <a:solidFill>
                <a:srgbClr val="FFFFFF"/>
              </a:solidFill>
              <a:latin typeface="+mj-ea"/>
            </a:endParaRPr>
          </a:p>
        </p:txBody>
      </p:sp>
    </p:spTree>
    <p:extLst>
      <p:ext uri="{BB962C8B-B14F-4D97-AF65-F5344CB8AC3E}">
        <p14:creationId xmlns:p14="http://schemas.microsoft.com/office/powerpoint/2010/main" val="799633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0" y="-33556"/>
            <a:ext cx="9144000" cy="12664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p:cNvPicPr>
            <a:picLocks noChangeAspect="1"/>
          </p:cNvPicPr>
          <p:nvPr/>
        </p:nvPicPr>
        <p:blipFill>
          <a:blip r:embed="rId3"/>
          <a:stretch>
            <a:fillRect/>
          </a:stretch>
        </p:blipFill>
        <p:spPr>
          <a:xfrm>
            <a:off x="311089" y="44556"/>
            <a:ext cx="1392772" cy="365159"/>
          </a:xfrm>
          <a:prstGeom prst="rect">
            <a:avLst/>
          </a:prstGeom>
        </p:spPr>
      </p:pic>
      <p:sp>
        <p:nvSpPr>
          <p:cNvPr id="28" name="タイトル 1"/>
          <p:cNvSpPr txBox="1">
            <a:spLocks/>
          </p:cNvSpPr>
          <p:nvPr/>
        </p:nvSpPr>
        <p:spPr>
          <a:xfrm>
            <a:off x="5077102" y="466089"/>
            <a:ext cx="3431172" cy="552814"/>
          </a:xfrm>
          <a:prstGeom prst="rect">
            <a:avLst/>
          </a:prstGeom>
        </p:spPr>
        <p:txBody>
          <a:bodyPr>
            <a:normAutofit/>
          </a:bodyPr>
          <a:lstStyle>
            <a:lvl1pPr algn="l" defTabSz="914400" rtl="0" eaLnBrk="1" latinLnBrk="0" hangingPunct="1">
              <a:lnSpc>
                <a:spcPct val="90000"/>
              </a:lnSpc>
              <a:spcBef>
                <a:spcPct val="0"/>
              </a:spcBef>
              <a:buNone/>
              <a:defRPr kumimoji="1" sz="3600" kern="1200">
                <a:solidFill>
                  <a:schemeClr val="tx1"/>
                </a:solidFill>
                <a:latin typeface="+mj-lt"/>
                <a:ea typeface="+mj-ea"/>
                <a:cs typeface="Yu Mincho" charset="-128"/>
              </a:defRPr>
            </a:lvl1pPr>
          </a:lstStyle>
          <a:p>
            <a:r>
              <a:rPr lang="ja-JP" altLang="en-US" sz="3200" dirty="0">
                <a:solidFill>
                  <a:srgbClr val="FFFFFF"/>
                </a:solidFill>
                <a:latin typeface="+mj-ea"/>
              </a:rPr>
              <a:t>メニュー 詳細</a:t>
            </a:r>
          </a:p>
        </p:txBody>
      </p:sp>
      <p:sp>
        <p:nvSpPr>
          <p:cNvPr id="11" name="スライド番号プレースホルダー 10">
            <a:extLst>
              <a:ext uri="{FF2B5EF4-FFF2-40B4-BE49-F238E27FC236}">
                <a16:creationId xmlns:a16="http://schemas.microsoft.com/office/drawing/2014/main" id="{8F34094F-B448-4687-BB88-7051188228B2}"/>
              </a:ext>
            </a:extLst>
          </p:cNvPr>
          <p:cNvSpPr>
            <a:spLocks noGrp="1"/>
          </p:cNvSpPr>
          <p:nvPr>
            <p:ph type="sldNum" sz="quarter" idx="12"/>
          </p:nvPr>
        </p:nvSpPr>
        <p:spPr>
          <a:xfrm>
            <a:off x="6457950" y="6356351"/>
            <a:ext cx="1898650" cy="365125"/>
          </a:xfrm>
        </p:spPr>
        <p:txBody>
          <a:bodyPr/>
          <a:lstStyle/>
          <a:p>
            <a:fld id="{806C013B-363C-A74E-9DE8-5ED61C0AA20F}" type="slidenum">
              <a:rPr kumimoji="1" lang="ja-JP" altLang="en-US" smtClean="0">
                <a:latin typeface="+mn-ea"/>
                <a:ea typeface="+mn-ea"/>
              </a:rPr>
              <a:t>22</a:t>
            </a:fld>
            <a:endParaRPr kumimoji="1" lang="ja-JP" altLang="en-US" dirty="0">
              <a:latin typeface="+mn-ea"/>
              <a:ea typeface="+mn-ea"/>
            </a:endParaRPr>
          </a:p>
        </p:txBody>
      </p:sp>
      <p:sp>
        <p:nvSpPr>
          <p:cNvPr id="15" name="Text Box 7">
            <a:extLst>
              <a:ext uri="{FF2B5EF4-FFF2-40B4-BE49-F238E27FC236}">
                <a16:creationId xmlns:a16="http://schemas.microsoft.com/office/drawing/2014/main" id="{0C363AF6-A807-4D05-8080-0C8AC7F68643}"/>
              </a:ext>
            </a:extLst>
          </p:cNvPr>
          <p:cNvSpPr txBox="1">
            <a:spLocks noChangeArrowheads="1"/>
          </p:cNvSpPr>
          <p:nvPr/>
        </p:nvSpPr>
        <p:spPr bwMode="auto">
          <a:xfrm>
            <a:off x="284506" y="1397170"/>
            <a:ext cx="860107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ja-JP" altLang="en-US" sz="1200" b="1" dirty="0">
                <a:latin typeface="+mj-ea"/>
                <a:ea typeface="+mj-ea"/>
                <a:cs typeface="Yu Mincho" charset="-128"/>
              </a:rPr>
              <a:t>広告主がメディアとタイアップする映像を、</a:t>
            </a:r>
            <a:r>
              <a:rPr lang="en-US" altLang="ja-JP" sz="1200" b="1" dirty="0">
                <a:latin typeface="+mj-ea"/>
                <a:ea typeface="+mj-ea"/>
                <a:cs typeface="Yu Mincho" charset="-128"/>
              </a:rPr>
              <a:t>Tokyo</a:t>
            </a:r>
            <a:r>
              <a:rPr lang="ja-JP" altLang="en-US" sz="1200" b="1" dirty="0">
                <a:latin typeface="+mj-ea"/>
                <a:ea typeface="+mj-ea"/>
                <a:cs typeface="Yu Mincho" charset="-128"/>
              </a:rPr>
              <a:t> </a:t>
            </a:r>
            <a:r>
              <a:rPr lang="en-US" altLang="ja-JP" sz="1200" b="1" dirty="0">
                <a:latin typeface="+mj-ea"/>
                <a:ea typeface="+mj-ea"/>
                <a:cs typeface="Yu Mincho" charset="-128"/>
              </a:rPr>
              <a:t>Prime</a:t>
            </a:r>
            <a:r>
              <a:rPr lang="ja-JP" altLang="en-US" sz="1200" b="1" dirty="0">
                <a:latin typeface="+mj-ea"/>
                <a:ea typeface="+mj-ea"/>
                <a:cs typeface="Yu Mincho" charset="-128"/>
              </a:rPr>
              <a:t> のコンテンツ枠で掲載できるメニューです。</a:t>
            </a:r>
            <a:endParaRPr lang="en-US" altLang="ja-JP" sz="1200" b="1" dirty="0">
              <a:latin typeface="+mj-ea"/>
              <a:ea typeface="+mj-ea"/>
              <a:cs typeface="Yu Mincho" charset="-128"/>
            </a:endParaRPr>
          </a:p>
          <a:p>
            <a:r>
              <a:rPr lang="ja-JP" altLang="en-US" sz="1200" b="1" dirty="0">
                <a:latin typeface="+mj-ea"/>
                <a:ea typeface="+mj-ea"/>
                <a:cs typeface="Yu Mincho" charset="-128"/>
              </a:rPr>
              <a:t>コンテンツとしての自然な映像接触により、より高いブランド理解を得ることが可能です。</a:t>
            </a:r>
            <a:endParaRPr lang="en-US" altLang="ja-JP" sz="1200" b="1" dirty="0">
              <a:latin typeface="+mj-ea"/>
              <a:ea typeface="+mj-ea"/>
              <a:cs typeface="Yu Mincho" charset="-128"/>
            </a:endParaRPr>
          </a:p>
        </p:txBody>
      </p:sp>
      <p:graphicFrame>
        <p:nvGraphicFramePr>
          <p:cNvPr id="18" name="表 17">
            <a:extLst>
              <a:ext uri="{FF2B5EF4-FFF2-40B4-BE49-F238E27FC236}">
                <a16:creationId xmlns:a16="http://schemas.microsoft.com/office/drawing/2014/main" id="{652F1AF0-3CDD-42C3-8EDA-EC29B3A25DA3}"/>
              </a:ext>
            </a:extLst>
          </p:cNvPr>
          <p:cNvGraphicFramePr>
            <a:graphicFrameLocks noGrp="1"/>
          </p:cNvGraphicFramePr>
          <p:nvPr>
            <p:extLst>
              <p:ext uri="{D42A27DB-BD31-4B8C-83A1-F6EECF244321}">
                <p14:modId xmlns:p14="http://schemas.microsoft.com/office/powerpoint/2010/main" val="1877871739"/>
              </p:ext>
            </p:extLst>
          </p:nvPr>
        </p:nvGraphicFramePr>
        <p:xfrm>
          <a:off x="311089" y="1988503"/>
          <a:ext cx="8601074" cy="1143000"/>
        </p:xfrm>
        <a:graphic>
          <a:graphicData uri="http://schemas.openxmlformats.org/drawingml/2006/table">
            <a:tbl>
              <a:tblPr firstRow="1" bandRow="1">
                <a:tableStyleId>{5940675A-B579-460E-94D1-54222C63F5DA}</a:tableStyleId>
              </a:tblPr>
              <a:tblGrid>
                <a:gridCol w="1544884">
                  <a:extLst>
                    <a:ext uri="{9D8B030D-6E8A-4147-A177-3AD203B41FA5}">
                      <a16:colId xmlns:a16="http://schemas.microsoft.com/office/drawing/2014/main" val="20000"/>
                    </a:ext>
                  </a:extLst>
                </a:gridCol>
                <a:gridCol w="896984">
                  <a:extLst>
                    <a:ext uri="{9D8B030D-6E8A-4147-A177-3AD203B41FA5}">
                      <a16:colId xmlns:a16="http://schemas.microsoft.com/office/drawing/2014/main" val="20001"/>
                    </a:ext>
                  </a:extLst>
                </a:gridCol>
                <a:gridCol w="1038437">
                  <a:extLst>
                    <a:ext uri="{9D8B030D-6E8A-4147-A177-3AD203B41FA5}">
                      <a16:colId xmlns:a16="http://schemas.microsoft.com/office/drawing/2014/main" val="20002"/>
                    </a:ext>
                  </a:extLst>
                </a:gridCol>
                <a:gridCol w="811871">
                  <a:extLst>
                    <a:ext uri="{9D8B030D-6E8A-4147-A177-3AD203B41FA5}">
                      <a16:colId xmlns:a16="http://schemas.microsoft.com/office/drawing/2014/main" val="20003"/>
                    </a:ext>
                  </a:extLst>
                </a:gridCol>
                <a:gridCol w="811871">
                  <a:extLst>
                    <a:ext uri="{9D8B030D-6E8A-4147-A177-3AD203B41FA5}">
                      <a16:colId xmlns:a16="http://schemas.microsoft.com/office/drawing/2014/main" val="20004"/>
                    </a:ext>
                  </a:extLst>
                </a:gridCol>
                <a:gridCol w="1117582">
                  <a:extLst>
                    <a:ext uri="{9D8B030D-6E8A-4147-A177-3AD203B41FA5}">
                      <a16:colId xmlns:a16="http://schemas.microsoft.com/office/drawing/2014/main" val="20005"/>
                    </a:ext>
                  </a:extLst>
                </a:gridCol>
                <a:gridCol w="592522">
                  <a:extLst>
                    <a:ext uri="{9D8B030D-6E8A-4147-A177-3AD203B41FA5}">
                      <a16:colId xmlns:a16="http://schemas.microsoft.com/office/drawing/2014/main" val="20006"/>
                    </a:ext>
                  </a:extLst>
                </a:gridCol>
                <a:gridCol w="740092">
                  <a:extLst>
                    <a:ext uri="{9D8B030D-6E8A-4147-A177-3AD203B41FA5}">
                      <a16:colId xmlns:a16="http://schemas.microsoft.com/office/drawing/2014/main" val="13742345"/>
                    </a:ext>
                  </a:extLst>
                </a:gridCol>
                <a:gridCol w="1046831">
                  <a:extLst>
                    <a:ext uri="{9D8B030D-6E8A-4147-A177-3AD203B41FA5}">
                      <a16:colId xmlns:a16="http://schemas.microsoft.com/office/drawing/2014/main" val="20007"/>
                    </a:ext>
                  </a:extLst>
                </a:gridCol>
              </a:tblGrid>
              <a:tr h="0">
                <a:tc>
                  <a:txBody>
                    <a:bodyPr/>
                    <a:lstStyle/>
                    <a:p>
                      <a:pPr algn="ctr"/>
                      <a:r>
                        <a:rPr kumimoji="1" lang="ja-JP" altLang="en-US" sz="1000" b="1" dirty="0">
                          <a:solidFill>
                            <a:schemeClr val="tx1"/>
                          </a:solidFill>
                          <a:latin typeface="+mj-ea"/>
                          <a:ea typeface="+mj-ea"/>
                          <a:cs typeface="Yu Mincho" charset="-128"/>
                        </a:rPr>
                        <a:t>メニュー名</a:t>
                      </a:r>
                    </a:p>
                  </a:txBody>
                  <a:tcPr marL="68580" marR="68580" marT="34290" marB="34290">
                    <a:solidFill>
                      <a:schemeClr val="bg1">
                        <a:lumMod val="90000"/>
                      </a:schemeClr>
                    </a:solidFill>
                  </a:tcPr>
                </a:tc>
                <a:tc>
                  <a:txBody>
                    <a:bodyPr/>
                    <a:lstStyle/>
                    <a:p>
                      <a:pPr algn="ctr"/>
                      <a:r>
                        <a:rPr kumimoji="1" lang="ja-JP" altLang="en-US" sz="1000" b="1" dirty="0">
                          <a:solidFill>
                            <a:schemeClr val="tx1"/>
                          </a:solidFill>
                          <a:latin typeface="+mj-ea"/>
                          <a:ea typeface="+mj-ea"/>
                          <a:cs typeface="Yu Mincho" charset="-128"/>
                        </a:rPr>
                        <a:t>形式</a:t>
                      </a:r>
                    </a:p>
                  </a:txBody>
                  <a:tcPr marL="68580" marR="68580" marT="34290" marB="34290">
                    <a:solidFill>
                      <a:schemeClr val="bg1">
                        <a:lumMod val="90000"/>
                      </a:schemeClr>
                    </a:solidFill>
                  </a:tcPr>
                </a:tc>
                <a:tc>
                  <a:txBody>
                    <a:bodyPr/>
                    <a:lstStyle/>
                    <a:p>
                      <a:pPr algn="ctr"/>
                      <a:r>
                        <a:rPr kumimoji="1" lang="ja-JP" altLang="en-US" sz="1000" b="1" dirty="0">
                          <a:solidFill>
                            <a:schemeClr val="tx1"/>
                          </a:solidFill>
                          <a:latin typeface="+mj-ea"/>
                          <a:ea typeface="+mj-ea"/>
                          <a:cs typeface="Yu Mincho" charset="-128"/>
                        </a:rPr>
                        <a:t>タイミング</a:t>
                      </a:r>
                    </a:p>
                  </a:txBody>
                  <a:tcPr marL="68580" marR="68580" marT="34290" marB="34290">
                    <a:solidFill>
                      <a:schemeClr val="bg1">
                        <a:lumMod val="90000"/>
                      </a:schemeClr>
                    </a:solidFill>
                  </a:tcPr>
                </a:tc>
                <a:tc>
                  <a:txBody>
                    <a:bodyPr/>
                    <a:lstStyle/>
                    <a:p>
                      <a:pPr algn="ctr"/>
                      <a:r>
                        <a:rPr kumimoji="1" lang="ja-JP" altLang="en-US" sz="1000" b="1" dirty="0">
                          <a:solidFill>
                            <a:schemeClr val="tx1"/>
                          </a:solidFill>
                          <a:latin typeface="+mj-ea"/>
                          <a:ea typeface="+mj-ea"/>
                          <a:cs typeface="Yu Mincho" charset="-128"/>
                        </a:rPr>
                        <a:t>保証形態</a:t>
                      </a:r>
                    </a:p>
                  </a:txBody>
                  <a:tcPr marL="68580" marR="68580" marT="34290" marB="34290">
                    <a:solidFill>
                      <a:schemeClr val="bg1">
                        <a:lumMod val="90000"/>
                      </a:schemeClr>
                    </a:solidFill>
                  </a:tcPr>
                </a:tc>
                <a:tc>
                  <a:txBody>
                    <a:bodyPr/>
                    <a:lstStyle/>
                    <a:p>
                      <a:pPr algn="ctr"/>
                      <a:r>
                        <a:rPr kumimoji="1" lang="ja-JP" altLang="en-US" sz="1000" b="1" dirty="0">
                          <a:solidFill>
                            <a:schemeClr val="tx1"/>
                          </a:solidFill>
                          <a:latin typeface="+mj-ea"/>
                          <a:ea typeface="+mj-ea"/>
                          <a:cs typeface="Yu Mincho" charset="-128"/>
                        </a:rPr>
                        <a:t>掲載期間</a:t>
                      </a:r>
                    </a:p>
                  </a:txBody>
                  <a:tcPr marL="68580" marR="68580" marT="34290" marB="34290">
                    <a:solidFill>
                      <a:schemeClr val="bg1">
                        <a:lumMod val="90000"/>
                      </a:schemeClr>
                    </a:solidFill>
                  </a:tcPr>
                </a:tc>
                <a:tc>
                  <a:txBody>
                    <a:bodyPr/>
                    <a:lstStyle/>
                    <a:p>
                      <a:pPr algn="ctr"/>
                      <a:r>
                        <a:rPr kumimoji="1" lang="ja-JP" altLang="en-US" sz="1000" b="1" dirty="0">
                          <a:solidFill>
                            <a:schemeClr val="tx1"/>
                          </a:solidFill>
                          <a:latin typeface="+mj-ea"/>
                          <a:ea typeface="+mj-ea"/>
                          <a:cs typeface="Yu Mincho" charset="-128"/>
                        </a:rPr>
                        <a:t>想定表示回数</a:t>
                      </a:r>
                    </a:p>
                  </a:txBody>
                  <a:tcPr marL="68580" marR="68580" marT="34290" marB="34290">
                    <a:solidFill>
                      <a:schemeClr val="bg1">
                        <a:lumMod val="90000"/>
                      </a:schemeClr>
                    </a:solidFill>
                  </a:tcPr>
                </a:tc>
                <a:tc>
                  <a:txBody>
                    <a:bodyPr/>
                    <a:lstStyle/>
                    <a:p>
                      <a:pPr algn="ctr"/>
                      <a:r>
                        <a:rPr kumimoji="1" lang="ja-JP" altLang="en-US" sz="1000" b="1" dirty="0">
                          <a:solidFill>
                            <a:schemeClr val="tx1"/>
                          </a:solidFill>
                          <a:latin typeface="+mj-ea"/>
                          <a:ea typeface="+mj-ea"/>
                          <a:cs typeface="Yu Mincho" charset="-128"/>
                        </a:rPr>
                        <a:t>枠数</a:t>
                      </a:r>
                    </a:p>
                  </a:txBody>
                  <a:tcPr marL="68580" marR="68580" marT="34290" marB="34290">
                    <a:solidFill>
                      <a:schemeClr val="bg1">
                        <a:lumMod val="90000"/>
                      </a:schemeClr>
                    </a:solidFill>
                  </a:tcPr>
                </a:tc>
                <a:tc>
                  <a:txBody>
                    <a:bodyPr/>
                    <a:lstStyle/>
                    <a:p>
                      <a:pPr algn="ctr"/>
                      <a:r>
                        <a:rPr kumimoji="1" lang="ja-JP" altLang="en-US" sz="1000" b="1" dirty="0">
                          <a:solidFill>
                            <a:schemeClr val="tx1"/>
                          </a:solidFill>
                          <a:latin typeface="+mj-ea"/>
                          <a:ea typeface="+mj-ea"/>
                          <a:cs typeface="Yu Mincho" charset="-128"/>
                        </a:rPr>
                        <a:t>台数</a:t>
                      </a:r>
                    </a:p>
                  </a:txBody>
                  <a:tcPr marL="68580" marR="68580" marT="34290" marB="34290">
                    <a:solidFill>
                      <a:schemeClr val="bg1">
                        <a:lumMod val="90000"/>
                      </a:schemeClr>
                    </a:solidFill>
                  </a:tcPr>
                </a:tc>
                <a:tc>
                  <a:txBody>
                    <a:bodyPr/>
                    <a:lstStyle/>
                    <a:p>
                      <a:pPr algn="ctr"/>
                      <a:r>
                        <a:rPr kumimoji="1" lang="ja-JP" altLang="en-US" sz="1000" b="1" dirty="0">
                          <a:solidFill>
                            <a:schemeClr val="tx1"/>
                          </a:solidFill>
                          <a:latin typeface="+mj-ea"/>
                          <a:ea typeface="+mj-ea"/>
                          <a:cs typeface="Yu Mincho" charset="-128"/>
                        </a:rPr>
                        <a:t>広告料金</a:t>
                      </a:r>
                      <a:r>
                        <a:rPr kumimoji="1" lang="en-US" altLang="ja-JP" sz="800" b="1" dirty="0">
                          <a:solidFill>
                            <a:schemeClr val="tx1"/>
                          </a:solidFill>
                          <a:latin typeface="+mj-ea"/>
                          <a:ea typeface="+mj-ea"/>
                          <a:cs typeface="Yu Mincho" charset="-128"/>
                        </a:rPr>
                        <a:t>(</a:t>
                      </a:r>
                      <a:r>
                        <a:rPr kumimoji="1" lang="ja-JP" altLang="en-US" sz="800" b="1" dirty="0">
                          <a:solidFill>
                            <a:schemeClr val="tx1"/>
                          </a:solidFill>
                          <a:latin typeface="+mj-ea"/>
                          <a:ea typeface="+mj-ea"/>
                          <a:cs typeface="Yu Mincho" charset="-128"/>
                        </a:rPr>
                        <a:t>税抜</a:t>
                      </a:r>
                      <a:r>
                        <a:rPr kumimoji="1" lang="en-US" altLang="ja-JP" sz="800" b="1" dirty="0">
                          <a:solidFill>
                            <a:schemeClr val="tx1"/>
                          </a:solidFill>
                          <a:latin typeface="+mj-ea"/>
                          <a:ea typeface="+mj-ea"/>
                          <a:cs typeface="Yu Mincho" charset="-128"/>
                        </a:rPr>
                        <a:t>)</a:t>
                      </a:r>
                      <a:endParaRPr kumimoji="1" lang="ja-JP" altLang="en-US" sz="800" b="1" dirty="0">
                        <a:solidFill>
                          <a:schemeClr val="tx1"/>
                        </a:solidFill>
                        <a:latin typeface="+mj-ea"/>
                        <a:ea typeface="+mj-ea"/>
                        <a:cs typeface="Yu Mincho" charset="-128"/>
                      </a:endParaRPr>
                    </a:p>
                  </a:txBody>
                  <a:tcPr marL="68580" marR="68580" marT="34290" marB="34290">
                    <a:solidFill>
                      <a:schemeClr val="bg1">
                        <a:lumMod val="90000"/>
                      </a:schemeClr>
                    </a:solidFill>
                  </a:tcPr>
                </a:tc>
                <a:extLst>
                  <a:ext uri="{0D108BD9-81ED-4DB2-BD59-A6C34878D82A}">
                    <a16:rowId xmlns:a16="http://schemas.microsoft.com/office/drawing/2014/main" val="10000"/>
                  </a:ext>
                </a:extLst>
              </a:tr>
              <a:tr h="0">
                <a:tc>
                  <a:txBody>
                    <a:bodyPr/>
                    <a:lstStyle/>
                    <a:p>
                      <a:r>
                        <a:rPr kumimoji="1" lang="en-US" altLang="ja-JP" sz="1000" baseline="0" dirty="0">
                          <a:solidFill>
                            <a:schemeClr val="tx1"/>
                          </a:solidFill>
                          <a:latin typeface="+mn-ea"/>
                          <a:ea typeface="+mn-ea"/>
                          <a:cs typeface="Yu Mincho" charset="-128"/>
                        </a:rPr>
                        <a:t>Branded Contents</a:t>
                      </a:r>
                    </a:p>
                  </a:txBody>
                  <a:tcPr marL="68580" marR="68580" marT="34290" marB="34290" anchor="ctr">
                    <a:noFill/>
                  </a:tcPr>
                </a:tc>
                <a:tc>
                  <a:txBody>
                    <a:bodyPr/>
                    <a:lstStyle/>
                    <a:p>
                      <a:pPr marL="0" indent="0" algn="ctr">
                        <a:buFont typeface="Arial" charset="0"/>
                        <a:buNone/>
                      </a:pPr>
                      <a:r>
                        <a:rPr kumimoji="1" lang="ja-JP" altLang="en-US" sz="1000" baseline="0" dirty="0">
                          <a:solidFill>
                            <a:schemeClr val="tx1"/>
                          </a:solidFill>
                          <a:latin typeface="+mn-ea"/>
                          <a:ea typeface="+mn-ea"/>
                          <a:cs typeface="Yu Mincho" charset="-128"/>
                        </a:rPr>
                        <a:t>動画</a:t>
                      </a:r>
                      <a:r>
                        <a:rPr kumimoji="1" lang="en-US" altLang="ja-JP" sz="500" baseline="0" dirty="0">
                          <a:solidFill>
                            <a:schemeClr val="tx1"/>
                          </a:solidFill>
                          <a:latin typeface="+mn-ea"/>
                          <a:ea typeface="+mn-ea"/>
                          <a:cs typeface="Yu Mincho" charset="-128"/>
                        </a:rPr>
                        <a:t> </a:t>
                      </a:r>
                      <a:r>
                        <a:rPr kumimoji="1" lang="ja-JP" altLang="en-US" sz="500" baseline="0" dirty="0">
                          <a:solidFill>
                            <a:schemeClr val="tx1"/>
                          </a:solidFill>
                          <a:latin typeface="+mn-ea"/>
                          <a:ea typeface="+mn-ea"/>
                          <a:cs typeface="Yu Mincho" charset="-128"/>
                        </a:rPr>
                        <a:t>音声あり</a:t>
                      </a:r>
                      <a:br>
                        <a:rPr kumimoji="1" lang="en-US" altLang="ja-JP" sz="1000" baseline="0" dirty="0">
                          <a:solidFill>
                            <a:schemeClr val="tx1"/>
                          </a:solidFill>
                          <a:latin typeface="+mn-ea"/>
                          <a:ea typeface="+mn-ea"/>
                          <a:cs typeface="Yu Mincho" charset="-128"/>
                        </a:rPr>
                      </a:br>
                      <a:r>
                        <a:rPr kumimoji="1" lang="ja-JP" altLang="en-US" sz="500" baseline="0" dirty="0">
                          <a:solidFill>
                            <a:schemeClr val="tx1"/>
                          </a:solidFill>
                          <a:latin typeface="+mn-ea"/>
                          <a:ea typeface="+mn-ea"/>
                          <a:cs typeface="Yu Mincho" charset="-128"/>
                        </a:rPr>
                        <a:t>最大</a:t>
                      </a:r>
                      <a:r>
                        <a:rPr kumimoji="1" lang="en-US" altLang="ja-JP" sz="800" baseline="0" dirty="0">
                          <a:solidFill>
                            <a:schemeClr val="tx1"/>
                          </a:solidFill>
                          <a:latin typeface="+mn-ea"/>
                          <a:ea typeface="+mn-ea"/>
                          <a:cs typeface="Yu Mincho" charset="-128"/>
                        </a:rPr>
                        <a:t>30</a:t>
                      </a:r>
                      <a:r>
                        <a:rPr kumimoji="1" lang="ja-JP" altLang="en-US" sz="500" baseline="0" dirty="0">
                          <a:solidFill>
                            <a:schemeClr val="tx1"/>
                          </a:solidFill>
                          <a:latin typeface="+mn-ea"/>
                          <a:ea typeface="+mn-ea"/>
                          <a:cs typeface="Yu Mincho" charset="-128"/>
                        </a:rPr>
                        <a:t>秒</a:t>
                      </a:r>
                      <a:r>
                        <a:rPr kumimoji="1" lang="en-US" altLang="ja-JP" sz="500" baseline="0" dirty="0">
                          <a:solidFill>
                            <a:schemeClr val="tx1"/>
                          </a:solidFill>
                          <a:latin typeface="+mn-ea"/>
                          <a:ea typeface="+mn-ea"/>
                          <a:cs typeface="Yu Mincho" charset="-128"/>
                        </a:rPr>
                        <a:t> </a:t>
                      </a:r>
                    </a:p>
                    <a:p>
                      <a:pPr marL="0" indent="0" algn="ctr">
                        <a:buFont typeface="Arial" charset="0"/>
                        <a:buNone/>
                      </a:pPr>
                      <a:endParaRPr kumimoji="1" lang="en-US" altLang="ja-JP" sz="500" baseline="0" dirty="0">
                        <a:solidFill>
                          <a:schemeClr val="tx1"/>
                        </a:solidFill>
                        <a:latin typeface="+mn-ea"/>
                        <a:ea typeface="+mn-ea"/>
                        <a:cs typeface="Yu Mincho" charset="-128"/>
                      </a:endParaRPr>
                    </a:p>
                    <a:p>
                      <a:pPr marL="0" indent="0" algn="ctr">
                        <a:buFont typeface="Arial" charset="0"/>
                        <a:buNone/>
                      </a:pPr>
                      <a:r>
                        <a:rPr kumimoji="1" lang="ja-JP" altLang="en-US" sz="500" baseline="0" dirty="0">
                          <a:solidFill>
                            <a:schemeClr val="tx1"/>
                          </a:solidFill>
                          <a:latin typeface="+mn-ea"/>
                          <a:ea typeface="+mn-ea"/>
                          <a:cs typeface="Yu Mincho" charset="-128"/>
                        </a:rPr>
                        <a:t>もしくは</a:t>
                      </a:r>
                      <a:endParaRPr kumimoji="1" lang="en-US" altLang="ja-JP" sz="500" baseline="0" dirty="0">
                        <a:solidFill>
                          <a:schemeClr val="tx1"/>
                        </a:solidFill>
                        <a:latin typeface="+mn-ea"/>
                        <a:ea typeface="+mn-ea"/>
                        <a:cs typeface="Yu Mincho" charset="-128"/>
                      </a:endParaRPr>
                    </a:p>
                    <a:p>
                      <a:pPr marL="0" indent="0" algn="ctr">
                        <a:buFont typeface="Arial" charset="0"/>
                        <a:buNone/>
                      </a:pPr>
                      <a:endParaRPr kumimoji="1" lang="en-US" altLang="ja-JP" sz="500" baseline="0" dirty="0">
                        <a:solidFill>
                          <a:schemeClr val="tx1"/>
                        </a:solidFill>
                        <a:latin typeface="+mn-ea"/>
                        <a:ea typeface="+mn-ea"/>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aseline="0" dirty="0">
                          <a:solidFill>
                            <a:schemeClr val="tx1"/>
                          </a:solidFill>
                          <a:latin typeface="+mn-ea"/>
                          <a:ea typeface="+mn-ea"/>
                          <a:cs typeface="Yu Mincho" charset="-128"/>
                        </a:rPr>
                        <a:t>静止画</a:t>
                      </a:r>
                      <a:r>
                        <a:rPr kumimoji="1" lang="en-US" altLang="ja-JP" sz="500" baseline="0" dirty="0">
                          <a:solidFill>
                            <a:schemeClr val="tx1"/>
                          </a:solidFill>
                          <a:latin typeface="+mn-ea"/>
                          <a:ea typeface="+mn-ea"/>
                          <a:cs typeface="Yu Mincho" charset="-128"/>
                        </a:rPr>
                        <a:t> </a:t>
                      </a:r>
                      <a:r>
                        <a:rPr kumimoji="1" lang="ja-JP" altLang="en-US" sz="500" baseline="0" dirty="0">
                          <a:solidFill>
                            <a:schemeClr val="tx1"/>
                          </a:solidFill>
                          <a:latin typeface="+mn-ea"/>
                          <a:ea typeface="+mn-ea"/>
                          <a:cs typeface="Yu Mincho" charset="-128"/>
                        </a:rPr>
                        <a:t>音声なし</a:t>
                      </a:r>
                      <a:br>
                        <a:rPr kumimoji="1" lang="en-US" altLang="ja-JP" sz="1000" baseline="0" dirty="0">
                          <a:solidFill>
                            <a:schemeClr val="tx1"/>
                          </a:solidFill>
                          <a:latin typeface="+mn-ea"/>
                          <a:ea typeface="+mn-ea"/>
                          <a:cs typeface="Yu Mincho" charset="-128"/>
                        </a:rPr>
                      </a:br>
                      <a:r>
                        <a:rPr kumimoji="1" lang="ja-JP" altLang="en-US" sz="500" baseline="0" dirty="0">
                          <a:solidFill>
                            <a:schemeClr val="tx1"/>
                          </a:solidFill>
                          <a:latin typeface="+mn-ea"/>
                          <a:ea typeface="+mn-ea"/>
                          <a:cs typeface="Yu Mincho" charset="-128"/>
                        </a:rPr>
                        <a:t>最大</a:t>
                      </a:r>
                      <a:r>
                        <a:rPr kumimoji="1" lang="en-US" altLang="ja-JP" sz="800" baseline="0" dirty="0">
                          <a:solidFill>
                            <a:schemeClr val="tx1"/>
                          </a:solidFill>
                          <a:latin typeface="+mn-ea"/>
                          <a:ea typeface="+mn-ea"/>
                          <a:cs typeface="Yu Mincho" charset="-128"/>
                        </a:rPr>
                        <a:t>15</a:t>
                      </a:r>
                      <a:r>
                        <a:rPr kumimoji="1" lang="ja-JP" altLang="en-US" sz="500" baseline="0" dirty="0">
                          <a:solidFill>
                            <a:schemeClr val="tx1"/>
                          </a:solidFill>
                          <a:latin typeface="+mn-ea"/>
                          <a:ea typeface="+mn-ea"/>
                          <a:cs typeface="Yu Mincho" charset="-128"/>
                        </a:rPr>
                        <a:t>秒</a:t>
                      </a:r>
                      <a:r>
                        <a:rPr kumimoji="1" lang="en-US" altLang="ja-JP" sz="500" baseline="0" dirty="0">
                          <a:solidFill>
                            <a:schemeClr val="tx1"/>
                          </a:solidFill>
                          <a:latin typeface="+mn-ea"/>
                          <a:ea typeface="+mn-ea"/>
                          <a:cs typeface="Yu Mincho" charset="-128"/>
                        </a:rPr>
                        <a:t> </a:t>
                      </a:r>
                    </a:p>
                    <a:p>
                      <a:pPr marL="0" indent="0" algn="ctr">
                        <a:buFont typeface="Arial" charset="0"/>
                        <a:buNone/>
                      </a:pPr>
                      <a:endParaRPr kumimoji="1" lang="en-US" altLang="ja-JP" sz="500" baseline="0" dirty="0">
                        <a:solidFill>
                          <a:schemeClr val="tx1"/>
                        </a:solidFill>
                        <a:latin typeface="+mn-ea"/>
                        <a:ea typeface="+mn-ea"/>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000F2D"/>
                          </a:solidFill>
                          <a:effectLst/>
                          <a:uLnTx/>
                          <a:uFillTx/>
                          <a:latin typeface="游明朝"/>
                          <a:ea typeface="+mn-ea"/>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000F2D"/>
                          </a:solidFill>
                          <a:effectLst/>
                          <a:uLnTx/>
                          <a:uFillTx/>
                          <a:latin typeface="游明朝"/>
                          <a:ea typeface="+mn-ea"/>
                          <a:cs typeface="Yu Mincho" charset="-128"/>
                        </a:rPr>
                        <a:t>Video Ads</a:t>
                      </a:r>
                      <a:r>
                        <a:rPr kumimoji="1" lang="ja-JP" altLang="en-US" sz="700" b="0" i="0" u="none" strike="noStrike" kern="1200" cap="none" spc="0" normalizeH="0" baseline="0" noProof="0" dirty="0">
                          <a:ln>
                            <a:noFill/>
                          </a:ln>
                          <a:solidFill>
                            <a:srgbClr val="000F2D"/>
                          </a:solidFill>
                          <a:effectLst/>
                          <a:uLnTx/>
                          <a:uFillTx/>
                          <a:latin typeface="游明朝"/>
                          <a:ea typeface="+mn-ea"/>
                          <a:cs typeface="Yu Mincho" charset="-128"/>
                        </a:rPr>
                        <a:t>終了後</a:t>
                      </a:r>
                      <a:endParaRPr kumimoji="1" lang="en-US" altLang="ja-JP" sz="700" b="0" i="0" u="none" strike="noStrike" kern="1200" cap="none" spc="0" normalizeH="0" baseline="0" noProof="0" dirty="0">
                        <a:ln>
                          <a:noFill/>
                        </a:ln>
                        <a:solidFill>
                          <a:srgbClr val="000F2D"/>
                        </a:solidFill>
                        <a:effectLst/>
                        <a:uLnTx/>
                        <a:uFillTx/>
                        <a:latin typeface="游明朝"/>
                        <a:ea typeface="+mn-ea"/>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300" b="0" i="0" u="none" strike="noStrike" kern="1200" cap="none" spc="0" normalizeH="0" baseline="0" noProof="0" dirty="0">
                        <a:ln>
                          <a:noFill/>
                        </a:ln>
                        <a:solidFill>
                          <a:srgbClr val="000F2D"/>
                        </a:solidFill>
                        <a:effectLst/>
                        <a:uLnTx/>
                        <a:uFillTx/>
                        <a:latin typeface="游明朝"/>
                        <a:ea typeface="+mn-ea"/>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000F2D"/>
                          </a:solidFill>
                          <a:effectLst/>
                          <a:uLnTx/>
                          <a:uFillTx/>
                          <a:latin typeface="游明朝"/>
                          <a:ea typeface="+mn-ea"/>
                          <a:cs typeface="Yu Mincho" charset="-128"/>
                        </a:rPr>
                        <a:t>Contents</a:t>
                      </a:r>
                      <a:r>
                        <a:rPr kumimoji="1" lang="ja-JP" altLang="en-US" sz="700" b="0" i="0" u="none" strike="noStrike" kern="1200" cap="none" spc="0" normalizeH="0" baseline="0" noProof="0" dirty="0">
                          <a:ln>
                            <a:noFill/>
                          </a:ln>
                          <a:solidFill>
                            <a:srgbClr val="000F2D"/>
                          </a:solidFill>
                          <a:effectLst/>
                          <a:uLnTx/>
                          <a:uFillTx/>
                          <a:latin typeface="游明朝"/>
                          <a:ea typeface="+mn-ea"/>
                          <a:cs typeface="Yu Mincho" charset="-128"/>
                        </a:rPr>
                        <a:t>枠ポジション</a:t>
                      </a:r>
                      <a:endParaRPr kumimoji="1" lang="en-US" altLang="ja-JP" sz="600" b="0" i="0" u="none" strike="noStrike" kern="1200" cap="none" spc="0" normalizeH="0" baseline="0" noProof="0" dirty="0">
                        <a:ln>
                          <a:noFill/>
                        </a:ln>
                        <a:solidFill>
                          <a:srgbClr val="000F2D"/>
                        </a:solidFill>
                        <a:effectLst/>
                        <a:uLnTx/>
                        <a:uFillTx/>
                        <a:latin typeface="游明朝"/>
                        <a:ea typeface="+mn-ea"/>
                        <a:cs typeface="Yu Mincho" charset="-128"/>
                      </a:endParaRPr>
                    </a:p>
                  </a:txBody>
                  <a:tcPr marL="68580" marR="68580" marT="34290" marB="34290" anchor="ctr">
                    <a:noFill/>
                  </a:tcPr>
                </a:tc>
                <a:tc>
                  <a:txBody>
                    <a:bodyPr/>
                    <a:lstStyle/>
                    <a:p>
                      <a:pPr marL="0" indent="0" algn="ctr">
                        <a:buFont typeface="Arial" charset="0"/>
                        <a:buNone/>
                      </a:pPr>
                      <a:r>
                        <a:rPr kumimoji="1" lang="ja-JP" altLang="en-US" sz="1000" baseline="0" dirty="0">
                          <a:solidFill>
                            <a:schemeClr val="tx1"/>
                          </a:solidFill>
                          <a:latin typeface="+mn-ea"/>
                          <a:ea typeface="+mn-ea"/>
                          <a:cs typeface="Yu Mincho" charset="-128"/>
                        </a:rPr>
                        <a:t>期間</a:t>
                      </a:r>
                      <a:br>
                        <a:rPr kumimoji="1" lang="en-US" altLang="ja-JP" sz="1000" baseline="0" dirty="0">
                          <a:solidFill>
                            <a:schemeClr val="tx1"/>
                          </a:solidFill>
                          <a:latin typeface="+mn-ea"/>
                          <a:ea typeface="+mn-ea"/>
                          <a:cs typeface="Yu Mincho" charset="-128"/>
                        </a:rPr>
                      </a:br>
                      <a:r>
                        <a:rPr kumimoji="1" lang="ja-JP" altLang="en-US" sz="1000" baseline="0" dirty="0">
                          <a:solidFill>
                            <a:schemeClr val="tx1"/>
                          </a:solidFill>
                          <a:latin typeface="+mn-ea"/>
                          <a:ea typeface="+mn-ea"/>
                          <a:cs typeface="Yu Mincho" charset="-128"/>
                        </a:rPr>
                        <a:t>掲載保証</a:t>
                      </a:r>
                    </a:p>
                  </a:txBody>
                  <a:tcPr marL="68580" marR="68580" marT="34290" marB="34290" anchor="ctr">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aseline="0" dirty="0">
                          <a:solidFill>
                            <a:schemeClr val="tx1"/>
                          </a:solidFill>
                          <a:latin typeface="+mn-ea"/>
                          <a:ea typeface="+mn-ea"/>
                          <a:cs typeface="Yu Mincho" charset="-128"/>
                        </a:rPr>
                        <a:t>1</a:t>
                      </a:r>
                      <a:r>
                        <a:rPr kumimoji="1" lang="ja-JP" altLang="en-US" sz="1000" baseline="0" dirty="0">
                          <a:solidFill>
                            <a:schemeClr val="tx1"/>
                          </a:solidFill>
                          <a:latin typeface="+mn-ea"/>
                          <a:ea typeface="+mn-ea"/>
                          <a:cs typeface="Yu Mincho" charset="-128"/>
                        </a:rPr>
                        <a:t>週間</a:t>
                      </a:r>
                      <a:br>
                        <a:rPr kumimoji="1" lang="en-US" altLang="ja-JP" sz="800" baseline="0" dirty="0">
                          <a:solidFill>
                            <a:schemeClr val="tx1"/>
                          </a:solidFill>
                          <a:latin typeface="+mn-ea"/>
                          <a:ea typeface="+mn-ea"/>
                          <a:cs typeface="Yu Mincho" charset="-128"/>
                        </a:rPr>
                      </a:br>
                      <a:br>
                        <a:rPr kumimoji="1" lang="en-US" altLang="ja-JP" sz="600" baseline="0" dirty="0">
                          <a:solidFill>
                            <a:schemeClr val="tx1"/>
                          </a:solidFill>
                          <a:latin typeface="+mn-ea"/>
                          <a:ea typeface="+mn-ea"/>
                          <a:cs typeface="Yu Mincho" charset="-128"/>
                        </a:rPr>
                      </a:br>
                      <a:r>
                        <a:rPr kumimoji="1" lang="ja-JP" altLang="en-US" sz="600" baseline="0" dirty="0">
                          <a:solidFill>
                            <a:schemeClr val="tx1"/>
                          </a:solidFill>
                          <a:latin typeface="+mn-ea"/>
                          <a:ea typeface="+mn-ea"/>
                          <a:cs typeface="Yu Mincho" charset="-128"/>
                        </a:rPr>
                        <a:t>月曜日</a:t>
                      </a:r>
                      <a:br>
                        <a:rPr kumimoji="1" lang="en-US" altLang="ja-JP" sz="600" baseline="0" dirty="0">
                          <a:solidFill>
                            <a:schemeClr val="tx1"/>
                          </a:solidFill>
                          <a:latin typeface="+mn-ea"/>
                          <a:ea typeface="+mn-ea"/>
                          <a:cs typeface="Yu Mincho" charset="-128"/>
                        </a:rPr>
                      </a:br>
                      <a:r>
                        <a:rPr kumimoji="1" lang="ja-JP" altLang="en-US" sz="600" baseline="0" dirty="0">
                          <a:solidFill>
                            <a:schemeClr val="tx1"/>
                          </a:solidFill>
                          <a:latin typeface="+mn-ea"/>
                          <a:ea typeface="+mn-ea"/>
                          <a:cs typeface="Yu Mincho" charset="-128"/>
                        </a:rPr>
                        <a:t>午前</a:t>
                      </a:r>
                      <a:r>
                        <a:rPr kumimoji="1" lang="en-US" altLang="ja-JP" sz="600" baseline="0" dirty="0">
                          <a:solidFill>
                            <a:schemeClr val="tx1"/>
                          </a:solidFill>
                          <a:latin typeface="+mn-ea"/>
                          <a:ea typeface="+mn-ea"/>
                          <a:cs typeface="Yu Mincho" charset="-128"/>
                        </a:rPr>
                        <a:t>0</a:t>
                      </a:r>
                      <a:r>
                        <a:rPr kumimoji="1" lang="ja-JP" altLang="en-US" sz="600" baseline="0" dirty="0">
                          <a:solidFill>
                            <a:schemeClr val="tx1"/>
                          </a:solidFill>
                          <a:latin typeface="+mn-ea"/>
                          <a:ea typeface="+mn-ea"/>
                          <a:cs typeface="Yu Mincho" charset="-128"/>
                        </a:rPr>
                        <a:t>時</a:t>
                      </a:r>
                      <a:br>
                        <a:rPr kumimoji="1" lang="en-US" altLang="ja-JP" sz="600" baseline="0" dirty="0">
                          <a:solidFill>
                            <a:schemeClr val="tx1"/>
                          </a:solidFill>
                          <a:latin typeface="+mn-ea"/>
                          <a:ea typeface="+mn-ea"/>
                          <a:cs typeface="Yu Mincho" charset="-128"/>
                        </a:rPr>
                      </a:br>
                      <a:r>
                        <a:rPr kumimoji="1" lang="ja-JP" altLang="en-US" sz="600" baseline="0" dirty="0">
                          <a:solidFill>
                            <a:schemeClr val="tx1"/>
                          </a:solidFill>
                          <a:latin typeface="+mn-ea"/>
                          <a:ea typeface="+mn-ea"/>
                          <a:cs typeface="Yu Mincho" charset="-128"/>
                        </a:rPr>
                        <a:t>掲載開始</a:t>
                      </a:r>
                      <a:endParaRPr kumimoji="1" lang="en-US" altLang="ja-JP" sz="400" baseline="0" dirty="0">
                        <a:solidFill>
                          <a:schemeClr val="tx1"/>
                        </a:solidFill>
                        <a:latin typeface="+mn-ea"/>
                        <a:ea typeface="+mn-ea"/>
                        <a:cs typeface="Yu Mincho" charset="-128"/>
                      </a:endParaRPr>
                    </a:p>
                  </a:txBody>
                  <a:tcPr marL="68580" marR="68580" marT="34290" marB="34290" anchor="ctr">
                    <a:noFill/>
                  </a:tcPr>
                </a:tc>
                <a:tc>
                  <a:txBody>
                    <a:bodyPr/>
                    <a:lstStyle/>
                    <a:p>
                      <a:pPr marL="0" indent="0" algn="r">
                        <a:buFont typeface="Arial" charset="0"/>
                        <a:buNone/>
                      </a:pPr>
                      <a:r>
                        <a:rPr kumimoji="1" lang="en-US" altLang="ja-JP" sz="1000" baseline="0" dirty="0">
                          <a:solidFill>
                            <a:schemeClr val="tx1"/>
                          </a:solidFill>
                          <a:latin typeface="+mn-ea"/>
                          <a:ea typeface="+mn-ea"/>
                          <a:cs typeface="Yu Mincho" charset="-128"/>
                        </a:rPr>
                        <a:t>1,000,000</a:t>
                      </a:r>
                      <a:r>
                        <a:rPr kumimoji="1" lang="ja-JP" altLang="en-US" sz="1000" baseline="0" dirty="0">
                          <a:solidFill>
                            <a:schemeClr val="tx1"/>
                          </a:solidFill>
                          <a:latin typeface="+mn-ea"/>
                          <a:ea typeface="+mn-ea"/>
                          <a:cs typeface="Yu Mincho" charset="-128"/>
                        </a:rPr>
                        <a:t> </a:t>
                      </a:r>
                      <a:r>
                        <a:rPr kumimoji="1" lang="ja-JP" altLang="en-US" sz="700" baseline="0" dirty="0">
                          <a:solidFill>
                            <a:schemeClr val="tx1"/>
                          </a:solidFill>
                          <a:latin typeface="+mn-ea"/>
                          <a:ea typeface="+mn-ea"/>
                          <a:cs typeface="Yu Mincho" charset="-128"/>
                        </a:rPr>
                        <a:t>回</a:t>
                      </a:r>
                      <a:endParaRPr kumimoji="1" lang="en-US" altLang="ja-JP" sz="1000" baseline="0" dirty="0">
                        <a:solidFill>
                          <a:schemeClr val="tx1"/>
                        </a:solidFill>
                        <a:latin typeface="+mn-ea"/>
                        <a:ea typeface="+mn-ea"/>
                        <a:cs typeface="Yu Mincho" charset="-128"/>
                      </a:endParaRPr>
                    </a:p>
                  </a:txBody>
                  <a:tcPr marL="68580" marR="68580" marT="34290" marB="34290" anchor="ctr">
                    <a:noFill/>
                  </a:tcPr>
                </a:tc>
                <a:tc>
                  <a:txBody>
                    <a:bodyPr/>
                    <a:lstStyle/>
                    <a:p>
                      <a:pPr marL="0" indent="0" algn="ctr">
                        <a:buFont typeface="Arial" charset="0"/>
                        <a:buNone/>
                      </a:pPr>
                      <a:r>
                        <a:rPr kumimoji="1" lang="en-US" altLang="ja-JP" sz="1050" baseline="0" dirty="0">
                          <a:solidFill>
                            <a:schemeClr val="tx1"/>
                          </a:solidFill>
                          <a:latin typeface="+mn-ea"/>
                          <a:ea typeface="+mn-ea"/>
                          <a:cs typeface="Yu Mincho" charset="-128"/>
                        </a:rPr>
                        <a:t>6</a:t>
                      </a:r>
                      <a:r>
                        <a:rPr kumimoji="1" lang="ja-JP" altLang="en-US" sz="800" baseline="0" dirty="0">
                          <a:solidFill>
                            <a:schemeClr val="tx1"/>
                          </a:solidFill>
                          <a:latin typeface="+mn-ea"/>
                          <a:ea typeface="+mn-ea"/>
                          <a:cs typeface="Yu Mincho" charset="-128"/>
                        </a:rPr>
                        <a:t>枠</a:t>
                      </a:r>
                      <a:endParaRPr kumimoji="1" lang="en-US" altLang="ja-JP" sz="1050" baseline="0" dirty="0">
                        <a:solidFill>
                          <a:schemeClr val="tx1"/>
                        </a:solidFill>
                        <a:latin typeface="+mn-ea"/>
                        <a:ea typeface="+mn-ea"/>
                        <a:cs typeface="Yu Mincho" charset="-128"/>
                      </a:endParaRPr>
                    </a:p>
                  </a:txBody>
                  <a:tcPr marL="68580" marR="68580" marT="34290" marB="34290" anchor="ctr">
                    <a:noFill/>
                  </a:tcPr>
                </a:tc>
                <a:tc>
                  <a:txBody>
                    <a:bodyPr/>
                    <a:lstStyle/>
                    <a:p>
                      <a:pPr marL="0" indent="0" algn="ctr">
                        <a:buFont typeface="Arial" charset="0"/>
                        <a:buNone/>
                      </a:pPr>
                      <a:r>
                        <a:rPr kumimoji="1" lang="en-US" altLang="ja-JP" sz="1000" baseline="0" dirty="0">
                          <a:solidFill>
                            <a:schemeClr val="tx1"/>
                          </a:solidFill>
                          <a:latin typeface="+mn-ea"/>
                          <a:ea typeface="+mn-ea"/>
                          <a:cs typeface="Yu Mincho" charset="-128"/>
                        </a:rPr>
                        <a:t>30,000</a:t>
                      </a:r>
                      <a:r>
                        <a:rPr kumimoji="1" lang="ja-JP" altLang="en-US" sz="1000" baseline="0" dirty="0">
                          <a:solidFill>
                            <a:schemeClr val="tx1"/>
                          </a:solidFill>
                          <a:latin typeface="+mn-ea"/>
                          <a:ea typeface="+mn-ea"/>
                          <a:cs typeface="Yu Mincho" charset="-128"/>
                        </a:rPr>
                        <a:t>台</a:t>
                      </a:r>
                      <a:endParaRPr kumimoji="1" lang="en-US" altLang="ja-JP" sz="1000" baseline="0" dirty="0">
                        <a:solidFill>
                          <a:schemeClr val="tx1"/>
                        </a:solidFill>
                        <a:latin typeface="+mn-ea"/>
                        <a:ea typeface="+mn-ea"/>
                        <a:cs typeface="Yu Mincho" charset="-128"/>
                      </a:endParaRPr>
                    </a:p>
                  </a:txBody>
                  <a:tcPr marL="68580" marR="68580" marT="34290" marB="34290" anchor="ctr">
                    <a:noFill/>
                  </a:tcPr>
                </a:tc>
                <a:tc>
                  <a:txBody>
                    <a:bodyPr/>
                    <a:lstStyle/>
                    <a:p>
                      <a:pPr marL="0" indent="0" algn="ctr">
                        <a:buFont typeface="Arial" charset="0"/>
                        <a:buNone/>
                      </a:pPr>
                      <a:r>
                        <a:rPr kumimoji="1" lang="en-US" altLang="ja-JP" sz="1100" baseline="0" dirty="0">
                          <a:solidFill>
                            <a:schemeClr val="tx1"/>
                          </a:solidFill>
                          <a:latin typeface="+mn-ea"/>
                          <a:ea typeface="+mn-ea"/>
                          <a:cs typeface="Yu Mincho" charset="-128"/>
                        </a:rPr>
                        <a:t>100</a:t>
                      </a:r>
                      <a:r>
                        <a:rPr kumimoji="1" lang="ja-JP" altLang="en-US" sz="900" baseline="0" dirty="0">
                          <a:solidFill>
                            <a:schemeClr val="tx1"/>
                          </a:solidFill>
                          <a:latin typeface="+mn-ea"/>
                          <a:ea typeface="+mn-ea"/>
                          <a:cs typeface="Yu Mincho" charset="-128"/>
                        </a:rPr>
                        <a:t>万円</a:t>
                      </a:r>
                      <a:endParaRPr kumimoji="1" lang="en-US" altLang="ja-JP" sz="1100" baseline="0" dirty="0">
                        <a:solidFill>
                          <a:schemeClr val="tx1"/>
                        </a:solidFill>
                        <a:latin typeface="+mn-ea"/>
                        <a:ea typeface="+mn-ea"/>
                        <a:cs typeface="Yu Mincho" charset="-128"/>
                      </a:endParaRPr>
                    </a:p>
                    <a:p>
                      <a:pPr marL="0" indent="0" algn="ctr">
                        <a:buFont typeface="Arial" charset="0"/>
                        <a:buNone/>
                      </a:pPr>
                      <a:r>
                        <a:rPr kumimoji="1" lang="en-US" altLang="ja-JP" sz="600" baseline="0" dirty="0">
                          <a:solidFill>
                            <a:schemeClr val="tx1"/>
                          </a:solidFill>
                          <a:latin typeface="+mn-ea"/>
                          <a:ea typeface="+mn-ea"/>
                          <a:cs typeface="Yu Mincho" charset="-128"/>
                        </a:rPr>
                        <a:t>@1.0</a:t>
                      </a:r>
                      <a:r>
                        <a:rPr kumimoji="1" lang="ja-JP" altLang="en-US" sz="600" baseline="0" dirty="0">
                          <a:solidFill>
                            <a:schemeClr val="tx1"/>
                          </a:solidFill>
                          <a:latin typeface="+mn-ea"/>
                          <a:ea typeface="+mn-ea"/>
                          <a:cs typeface="Yu Mincho" charset="-128"/>
                        </a:rPr>
                        <a:t>円</a:t>
                      </a:r>
                      <a:r>
                        <a:rPr kumimoji="1" lang="en-US" altLang="ja-JP" sz="600" baseline="0" dirty="0">
                          <a:solidFill>
                            <a:schemeClr val="tx1"/>
                          </a:solidFill>
                          <a:latin typeface="+mn-ea"/>
                          <a:ea typeface="+mn-ea"/>
                          <a:cs typeface="Yu Mincho" charset="-128"/>
                        </a:rPr>
                        <a:t> ※</a:t>
                      </a:r>
                      <a:r>
                        <a:rPr kumimoji="1" lang="ja-JP" altLang="en-US" sz="600" baseline="0" dirty="0">
                          <a:solidFill>
                            <a:schemeClr val="tx1"/>
                          </a:solidFill>
                          <a:latin typeface="+mn-ea"/>
                          <a:ea typeface="+mn-ea"/>
                          <a:cs typeface="Yu Mincho" charset="-128"/>
                        </a:rPr>
                        <a:t>目安</a:t>
                      </a:r>
                      <a:endParaRPr kumimoji="1" lang="en-US" altLang="ja-JP" sz="600" baseline="0" dirty="0">
                        <a:solidFill>
                          <a:schemeClr val="tx1"/>
                        </a:solidFill>
                        <a:latin typeface="+mn-ea"/>
                        <a:ea typeface="+mn-ea"/>
                        <a:cs typeface="Yu Mincho" charset="-128"/>
                      </a:endParaRPr>
                    </a:p>
                  </a:txBody>
                  <a:tcPr marL="68580" marR="68580" marT="34290" marB="34290" anchor="ctr">
                    <a:noFill/>
                  </a:tcPr>
                </a:tc>
                <a:extLst>
                  <a:ext uri="{0D108BD9-81ED-4DB2-BD59-A6C34878D82A}">
                    <a16:rowId xmlns:a16="http://schemas.microsoft.com/office/drawing/2014/main" val="10001"/>
                  </a:ext>
                </a:extLst>
              </a:tr>
            </a:tbl>
          </a:graphicData>
        </a:graphic>
      </p:graphicFrame>
      <p:sp>
        <p:nvSpPr>
          <p:cNvPr id="21" name="正方形/長方形 20">
            <a:extLst>
              <a:ext uri="{FF2B5EF4-FFF2-40B4-BE49-F238E27FC236}">
                <a16:creationId xmlns:a16="http://schemas.microsoft.com/office/drawing/2014/main" id="{5599E19B-1DFD-4D1D-8CFB-D0CF049A8455}"/>
              </a:ext>
            </a:extLst>
          </p:cNvPr>
          <p:cNvSpPr/>
          <p:nvPr/>
        </p:nvSpPr>
        <p:spPr>
          <a:xfrm>
            <a:off x="284505" y="3429000"/>
            <a:ext cx="8601073" cy="2723823"/>
          </a:xfrm>
          <a:prstGeom prst="rect">
            <a:avLst/>
          </a:prstGeom>
        </p:spPr>
        <p:txBody>
          <a:bodyPr wrap="square">
            <a:spAutoFit/>
          </a:bodyPr>
          <a:lstStyle/>
          <a:p>
            <a:r>
              <a:rPr lang="ja-JP" altLang="en-US" sz="1050" u="sng" dirty="0">
                <a:latin typeface="+mn-ea"/>
                <a:cs typeface="Yu Mincho" charset="-128"/>
              </a:rPr>
              <a:t>■</a:t>
            </a:r>
            <a:r>
              <a:rPr lang="en-US" altLang="ja-JP" sz="1050" u="sng" dirty="0">
                <a:latin typeface="+mn-ea"/>
                <a:cs typeface="Yu Mincho" charset="-128"/>
              </a:rPr>
              <a:t>Branded Contents </a:t>
            </a:r>
            <a:r>
              <a:rPr lang="ja-JP" altLang="en-US" sz="1050" u="sng" dirty="0">
                <a:latin typeface="+mn-ea"/>
                <a:cs typeface="Yu Mincho" charset="-128"/>
              </a:rPr>
              <a:t>掲載可否基準</a:t>
            </a:r>
            <a:endParaRPr lang="en-US" altLang="ja-JP" sz="1050" u="sng" dirty="0">
              <a:latin typeface="+mn-ea"/>
              <a:cs typeface="Yu Mincho" charset="-128"/>
            </a:endParaRPr>
          </a:p>
          <a:p>
            <a:r>
              <a:rPr lang="ja-JP" altLang="en-US" sz="1000" dirty="0">
                <a:latin typeface="+mn-ea"/>
                <a:cs typeface="Yu Mincho" charset="-128"/>
              </a:rPr>
              <a:t>・業種、商材、クリエイティブ考査基準は広告メニューに準拠</a:t>
            </a:r>
            <a:endParaRPr lang="en-US" altLang="ja-JP" sz="1000" dirty="0">
              <a:latin typeface="+mn-ea"/>
              <a:cs typeface="Yu Mincho" charset="-128"/>
            </a:endParaRPr>
          </a:p>
          <a:p>
            <a:r>
              <a:rPr lang="ja-JP" altLang="en-US" sz="1000" dirty="0">
                <a:latin typeface="+mn-ea"/>
                <a:cs typeface="Yu Mincho" charset="-128"/>
              </a:rPr>
              <a:t>・第三者（自社以外のメディア）がユーザー目線で企業、商品、サービス、ブランドの特徴をまとめた映像構成になっている</a:t>
            </a:r>
            <a:endParaRPr lang="en-US" altLang="ja-JP" sz="1000" dirty="0">
              <a:latin typeface="+mn-ea"/>
              <a:cs typeface="Yu Mincho" charset="-128"/>
            </a:endParaRPr>
          </a:p>
          <a:p>
            <a:r>
              <a:rPr lang="ja-JP" altLang="en-US" sz="1000" dirty="0">
                <a:latin typeface="+mn-ea"/>
                <a:cs typeface="Yu Mincho" charset="-128"/>
              </a:rPr>
              <a:t>　タイアップ動画を </a:t>
            </a:r>
            <a:r>
              <a:rPr lang="en-US" altLang="ja-JP" sz="1000" dirty="0">
                <a:latin typeface="+mn-ea"/>
                <a:cs typeface="Yu Mincho" charset="-128"/>
              </a:rPr>
              <a:t>Branded Contents </a:t>
            </a:r>
            <a:r>
              <a:rPr lang="ja-JP" altLang="en-US" sz="1000" dirty="0">
                <a:latin typeface="+mn-ea"/>
                <a:cs typeface="Yu Mincho" charset="-128"/>
              </a:rPr>
              <a:t>と定義</a:t>
            </a:r>
            <a:endParaRPr lang="en-US" altLang="ja-JP" sz="1000" dirty="0">
              <a:latin typeface="+mn-ea"/>
              <a:cs typeface="Yu Mincho" charset="-128"/>
            </a:endParaRPr>
          </a:p>
          <a:p>
            <a:r>
              <a:rPr lang="ja-JP" altLang="en-US" sz="1000" dirty="0">
                <a:latin typeface="+mn-ea"/>
                <a:cs typeface="Yu Mincho" charset="-128"/>
              </a:rPr>
              <a:t>・素材に「</a:t>
            </a:r>
            <a:r>
              <a:rPr lang="en-US" altLang="ja-JP" sz="1000" dirty="0">
                <a:latin typeface="+mn-ea"/>
                <a:cs typeface="Yu Mincho" charset="-128"/>
              </a:rPr>
              <a:t>PR</a:t>
            </a:r>
            <a:r>
              <a:rPr lang="ja-JP" altLang="en-US" sz="1000" dirty="0">
                <a:latin typeface="+mn-ea"/>
                <a:cs typeface="Yu Mincho" charset="-128"/>
              </a:rPr>
              <a:t>表記」「スポンサード表記」が必要</a:t>
            </a:r>
          </a:p>
          <a:p>
            <a:r>
              <a:rPr lang="ja-JP" altLang="en-US" sz="1000" dirty="0">
                <a:latin typeface="+mn-ea"/>
                <a:cs typeface="Yu Mincho" charset="-128"/>
              </a:rPr>
              <a:t>・</a:t>
            </a:r>
            <a:r>
              <a:rPr lang="en-US" altLang="ja-JP" sz="1000" dirty="0">
                <a:latin typeface="+mn-ea"/>
                <a:cs typeface="Yu Mincho" charset="-128"/>
              </a:rPr>
              <a:t>CM</a:t>
            </a:r>
            <a:r>
              <a:rPr lang="ja-JP" altLang="en-US" sz="1000" dirty="0">
                <a:latin typeface="+mn-ea"/>
                <a:cs typeface="Yu Mincho" charset="-128"/>
              </a:rPr>
              <a:t>素材と同じものは</a:t>
            </a:r>
            <a:r>
              <a:rPr lang="en-US" altLang="ja-JP" sz="1000" dirty="0">
                <a:latin typeface="+mn-ea"/>
                <a:cs typeface="Yu Mincho" charset="-128"/>
              </a:rPr>
              <a:t>NG</a:t>
            </a:r>
          </a:p>
          <a:p>
            <a:r>
              <a:rPr lang="ja-JP" altLang="en-US" sz="1000" dirty="0">
                <a:latin typeface="+mn-ea"/>
                <a:cs typeface="Yu Mincho" charset="-128"/>
              </a:rPr>
              <a:t>・トンマナが </a:t>
            </a:r>
            <a:r>
              <a:rPr lang="en-US" altLang="ja-JP" sz="1000" dirty="0">
                <a:latin typeface="+mn-ea"/>
                <a:cs typeface="Yu Mincho" charset="-128"/>
              </a:rPr>
              <a:t>Tokyo Prime </a:t>
            </a:r>
            <a:r>
              <a:rPr lang="ja-JP" altLang="en-US" sz="1000" dirty="0">
                <a:latin typeface="+mn-ea"/>
                <a:cs typeface="Yu Mincho" charset="-128"/>
              </a:rPr>
              <a:t>にそぐわないものは</a:t>
            </a:r>
            <a:r>
              <a:rPr lang="en-US" altLang="ja-JP" sz="1000" dirty="0">
                <a:latin typeface="+mn-ea"/>
                <a:cs typeface="Yu Mincho" charset="-128"/>
              </a:rPr>
              <a:t>NG</a:t>
            </a:r>
          </a:p>
          <a:p>
            <a:endParaRPr lang="en-US" altLang="ja-JP" sz="1000" dirty="0">
              <a:latin typeface="+mn-ea"/>
              <a:cs typeface="Yu Mincho" charset="-128"/>
            </a:endParaRPr>
          </a:p>
          <a:p>
            <a:endParaRPr lang="en-US" altLang="ja-JP" sz="1000" dirty="0">
              <a:latin typeface="+mn-ea"/>
              <a:cs typeface="Yu Mincho" charset="-128"/>
            </a:endParaRPr>
          </a:p>
          <a:p>
            <a:r>
              <a:rPr lang="ja-JP" altLang="en-US" sz="1050" dirty="0">
                <a:latin typeface="+mn-ea"/>
                <a:cs typeface="Yu Mincho" charset="-128"/>
              </a:rPr>
              <a:t>■</a:t>
            </a:r>
            <a:r>
              <a:rPr lang="ja-JP" altLang="en-US" sz="1050" u="sng" dirty="0">
                <a:latin typeface="+mn-ea"/>
                <a:cs typeface="Yu Mincho" charset="-128"/>
              </a:rPr>
              <a:t>注意事項</a:t>
            </a:r>
            <a:endParaRPr lang="en-US" altLang="ja-JP" sz="1000" u="sng" dirty="0">
              <a:latin typeface="+mn-ea"/>
              <a:cs typeface="Yu Mincho" charset="-128"/>
            </a:endParaRPr>
          </a:p>
          <a:p>
            <a:r>
              <a:rPr lang="ja-JP" altLang="en-US" sz="1000" dirty="0">
                <a:latin typeface="+mn-ea"/>
                <a:cs typeface="Yu Mincho" charset="-128"/>
              </a:rPr>
              <a:t>・同一素材は</a:t>
            </a:r>
            <a:r>
              <a:rPr lang="en-US" altLang="ja-JP" sz="1000" dirty="0">
                <a:latin typeface="+mn-ea"/>
                <a:cs typeface="Yu Mincho" charset="-128"/>
              </a:rPr>
              <a:t>2</a:t>
            </a:r>
            <a:r>
              <a:rPr lang="ja-JP" altLang="en-US" sz="1000" dirty="0">
                <a:latin typeface="+mn-ea"/>
                <a:cs typeface="Yu Mincho" charset="-128"/>
              </a:rPr>
              <a:t>週間まで掲載可（</a:t>
            </a:r>
            <a:r>
              <a:rPr lang="en-US" altLang="ja-JP" sz="1000" dirty="0">
                <a:latin typeface="+mn-ea"/>
                <a:cs typeface="Yu Mincho" charset="-128"/>
              </a:rPr>
              <a:t>※3</a:t>
            </a:r>
            <a:r>
              <a:rPr lang="ja-JP" altLang="en-US" sz="1000">
                <a:latin typeface="+mn-ea"/>
                <a:cs typeface="Yu Mincho" charset="-128"/>
              </a:rPr>
              <a:t>週間以上の掲載は不可）</a:t>
            </a:r>
            <a:endParaRPr lang="ja-JP" altLang="en-US" sz="1000" dirty="0">
              <a:latin typeface="+mn-ea"/>
              <a:cs typeface="Yu Mincho" charset="-128"/>
            </a:endParaRPr>
          </a:p>
          <a:p>
            <a:r>
              <a:rPr lang="ja-JP" altLang="en-US" sz="1000" dirty="0">
                <a:latin typeface="+mn-ea"/>
                <a:cs typeface="Yu Mincho" charset="-128"/>
              </a:rPr>
              <a:t>・「エンドキャップ」、「詳細説明画像」の入稿不可、自動生成二次元バーコードのみ詳細ボタンタップ後に表示可</a:t>
            </a:r>
            <a:endParaRPr lang="en-US" altLang="ja-JP" sz="1000" dirty="0">
              <a:latin typeface="+mn-ea"/>
              <a:cs typeface="Yu Mincho" charset="-128"/>
            </a:endParaRPr>
          </a:p>
          <a:p>
            <a:r>
              <a:rPr lang="ja-JP" altLang="en-US" sz="1000" dirty="0">
                <a:latin typeface="+mn-ea"/>
                <a:cs typeface="Yu Mincho" charset="-128"/>
              </a:rPr>
              <a:t>・弊社コンテンツパートナーの独自メニューと金額が異なる場合があります</a:t>
            </a:r>
            <a:endParaRPr lang="en-US" altLang="ja-JP" sz="1000" dirty="0">
              <a:latin typeface="+mn-ea"/>
              <a:cs typeface="Yu Mincho" charset="-128"/>
            </a:endParaRPr>
          </a:p>
          <a:p>
            <a:r>
              <a:rPr lang="ja-JP" altLang="en-US" sz="1000" dirty="0">
                <a:latin typeface="+mn-ea"/>
                <a:cs typeface="Yu Mincho" charset="-128"/>
              </a:rPr>
              <a:t>・料金は手数料が含まれたグロス金額です。</a:t>
            </a:r>
          </a:p>
          <a:p>
            <a:r>
              <a:rPr lang="ja-JP" altLang="en-US" sz="1000" dirty="0">
                <a:latin typeface="+mn-ea"/>
                <a:cs typeface="Yu Mincho" charset="-128"/>
              </a:rPr>
              <a:t>・表示回数及び表示単価はあくまで目安です。タクシーの営業</a:t>
            </a:r>
            <a:r>
              <a:rPr lang="en-US" altLang="ja-JP" sz="1000" dirty="0">
                <a:latin typeface="+mn-ea"/>
                <a:cs typeface="Yu Mincho" charset="-128"/>
              </a:rPr>
              <a:t>/</a:t>
            </a:r>
            <a:r>
              <a:rPr lang="ja-JP" altLang="en-US" sz="1000" dirty="0">
                <a:latin typeface="+mn-ea"/>
                <a:cs typeface="Yu Mincho" charset="-128"/>
              </a:rPr>
              <a:t>稼働状況により変動します。</a:t>
            </a:r>
          </a:p>
          <a:p>
            <a:r>
              <a:rPr lang="ja-JP" altLang="en-US" sz="1000" dirty="0">
                <a:latin typeface="+mn-ea"/>
                <a:cs typeface="Yu Mincho" charset="-128"/>
              </a:rPr>
              <a:t>・掲載内容は１申込につき、</a:t>
            </a:r>
            <a:r>
              <a:rPr lang="en-US" altLang="ja-JP" sz="1000" dirty="0">
                <a:latin typeface="+mn-ea"/>
                <a:cs typeface="Yu Mincho" charset="-128"/>
              </a:rPr>
              <a:t>1</a:t>
            </a:r>
            <a:r>
              <a:rPr lang="ja-JP" altLang="en-US" sz="1000" dirty="0">
                <a:latin typeface="+mn-ea"/>
                <a:cs typeface="Yu Mincho" charset="-128"/>
              </a:rPr>
              <a:t>商品または</a:t>
            </a:r>
            <a:r>
              <a:rPr lang="en-US" altLang="ja-JP" sz="1000" dirty="0">
                <a:latin typeface="+mn-ea"/>
                <a:cs typeface="Yu Mincho" charset="-128"/>
              </a:rPr>
              <a:t>1</a:t>
            </a:r>
            <a:r>
              <a:rPr lang="ja-JP" altLang="en-US" sz="1000" dirty="0">
                <a:latin typeface="+mn-ea"/>
                <a:cs typeface="Yu Mincho" charset="-128"/>
              </a:rPr>
              <a:t>サービスを基本とします。</a:t>
            </a:r>
          </a:p>
          <a:p>
            <a:r>
              <a:rPr lang="ja-JP" altLang="en-US" sz="1000" dirty="0">
                <a:latin typeface="+mn-ea"/>
                <a:cs typeface="Yu Mincho" charset="-128"/>
              </a:rPr>
              <a:t>・すべての掲載内容について事前審査が必要です。修正可能な段階で必ず事前にご相談ください。</a:t>
            </a:r>
          </a:p>
        </p:txBody>
      </p:sp>
      <p:pic>
        <p:nvPicPr>
          <p:cNvPr id="10" name="図 9">
            <a:extLst>
              <a:ext uri="{FF2B5EF4-FFF2-40B4-BE49-F238E27FC236}">
                <a16:creationId xmlns:a16="http://schemas.microsoft.com/office/drawing/2014/main" id="{FFBE9EFC-3404-401C-90AF-A63A4E8D51E1}"/>
              </a:ext>
            </a:extLst>
          </p:cNvPr>
          <p:cNvPicPr>
            <a:picLocks noChangeAspect="1"/>
          </p:cNvPicPr>
          <p:nvPr/>
        </p:nvPicPr>
        <p:blipFill>
          <a:blip r:embed="rId4"/>
          <a:stretch>
            <a:fillRect/>
          </a:stretch>
        </p:blipFill>
        <p:spPr>
          <a:xfrm>
            <a:off x="265424" y="293398"/>
            <a:ext cx="5060038" cy="906506"/>
          </a:xfrm>
          <a:prstGeom prst="rect">
            <a:avLst/>
          </a:prstGeom>
        </p:spPr>
      </p:pic>
    </p:spTree>
    <p:extLst>
      <p:ext uri="{BB962C8B-B14F-4D97-AF65-F5344CB8AC3E}">
        <p14:creationId xmlns:p14="http://schemas.microsoft.com/office/powerpoint/2010/main" val="412714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0" y="-33556"/>
            <a:ext cx="9144000" cy="12664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2" name="表 11"/>
          <p:cNvGraphicFramePr>
            <a:graphicFrameLocks noGrp="1"/>
          </p:cNvGraphicFramePr>
          <p:nvPr>
            <p:extLst>
              <p:ext uri="{D42A27DB-BD31-4B8C-83A1-F6EECF244321}">
                <p14:modId xmlns:p14="http://schemas.microsoft.com/office/powerpoint/2010/main" val="3168911121"/>
              </p:ext>
            </p:extLst>
          </p:nvPr>
        </p:nvGraphicFramePr>
        <p:xfrm>
          <a:off x="277658" y="1482381"/>
          <a:ext cx="8633260" cy="5096988"/>
        </p:xfrm>
        <a:graphic>
          <a:graphicData uri="http://schemas.openxmlformats.org/drawingml/2006/table">
            <a:tbl>
              <a:tblPr firstRow="1" bandRow="1">
                <a:tableStyleId>{2D5ABB26-0587-4C30-8999-92F81FD0307C}</a:tableStyleId>
              </a:tblPr>
              <a:tblGrid>
                <a:gridCol w="1160993">
                  <a:extLst>
                    <a:ext uri="{9D8B030D-6E8A-4147-A177-3AD203B41FA5}">
                      <a16:colId xmlns:a16="http://schemas.microsoft.com/office/drawing/2014/main" val="20000"/>
                    </a:ext>
                  </a:extLst>
                </a:gridCol>
                <a:gridCol w="1495411">
                  <a:extLst>
                    <a:ext uri="{9D8B030D-6E8A-4147-A177-3AD203B41FA5}">
                      <a16:colId xmlns:a16="http://schemas.microsoft.com/office/drawing/2014/main" val="20001"/>
                    </a:ext>
                  </a:extLst>
                </a:gridCol>
                <a:gridCol w="1495411">
                  <a:extLst>
                    <a:ext uri="{9D8B030D-6E8A-4147-A177-3AD203B41FA5}">
                      <a16:colId xmlns:a16="http://schemas.microsoft.com/office/drawing/2014/main" val="1912024327"/>
                    </a:ext>
                  </a:extLst>
                </a:gridCol>
                <a:gridCol w="1551321">
                  <a:extLst>
                    <a:ext uri="{9D8B030D-6E8A-4147-A177-3AD203B41FA5}">
                      <a16:colId xmlns:a16="http://schemas.microsoft.com/office/drawing/2014/main" val="948621967"/>
                    </a:ext>
                  </a:extLst>
                </a:gridCol>
                <a:gridCol w="1465062">
                  <a:extLst>
                    <a:ext uri="{9D8B030D-6E8A-4147-A177-3AD203B41FA5}">
                      <a16:colId xmlns:a16="http://schemas.microsoft.com/office/drawing/2014/main" val="346720468"/>
                    </a:ext>
                  </a:extLst>
                </a:gridCol>
                <a:gridCol w="1465062">
                  <a:extLst>
                    <a:ext uri="{9D8B030D-6E8A-4147-A177-3AD203B41FA5}">
                      <a16:colId xmlns:a16="http://schemas.microsoft.com/office/drawing/2014/main" val="1920745743"/>
                    </a:ext>
                  </a:extLst>
                </a:gridCol>
              </a:tblGrid>
              <a:tr h="260176">
                <a:tc>
                  <a:txBody>
                    <a:bodyPr/>
                    <a:lstStyle/>
                    <a:p>
                      <a:r>
                        <a:rPr kumimoji="1" lang="ja-JP" altLang="en-US" sz="800" b="0" dirty="0">
                          <a:latin typeface="+mn-ea"/>
                          <a:ea typeface="+mn-ea"/>
                          <a:cs typeface="Yu Mincho" charset="-128"/>
                        </a:rPr>
                        <a:t>メニュー名</a:t>
                      </a:r>
                    </a:p>
                  </a:txBody>
                  <a:tcPr>
                    <a:lnR w="12700" cap="flat" cmpd="sng" algn="ctr">
                      <a:solidFill>
                        <a:schemeClr val="bg1">
                          <a:lumMod val="90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lumMod val="90000"/>
                      </a:schemeClr>
                    </a:solidFill>
                  </a:tcPr>
                </a:tc>
                <a:tc>
                  <a:txBody>
                    <a:bodyPr/>
                    <a:lstStyle/>
                    <a:p>
                      <a:pPr algn="ctr"/>
                      <a:r>
                        <a:rPr kumimoji="1" lang="en-US" altLang="ja-JP" sz="900" b="0" dirty="0">
                          <a:latin typeface="+mn-ea"/>
                          <a:ea typeface="+mn-ea"/>
                          <a:cs typeface="Yu Mincho" charset="-128"/>
                        </a:rPr>
                        <a:t>Premium Video Ads</a:t>
                      </a:r>
                      <a:endParaRPr kumimoji="1" lang="ja-JP" altLang="en-US" sz="900" b="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lumMod val="90000"/>
                      </a:schemeClr>
                    </a:solidFill>
                  </a:tcPr>
                </a:tc>
                <a:tc>
                  <a:txBody>
                    <a:bodyPr/>
                    <a:lstStyle/>
                    <a:p>
                      <a:pPr algn="ctr"/>
                      <a:r>
                        <a:rPr kumimoji="1" lang="en-US" altLang="ja-JP" sz="900" b="0" dirty="0">
                          <a:latin typeface="+mn-ea"/>
                          <a:ea typeface="+mn-ea"/>
                          <a:cs typeface="Yu Mincho" charset="-128"/>
                        </a:rPr>
                        <a:t>Collaboration Video Ads</a:t>
                      </a:r>
                      <a:endParaRPr kumimoji="1" lang="ja-JP" altLang="en-US" sz="900" b="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lumMod val="90000"/>
                      </a:schemeClr>
                    </a:solidFill>
                  </a:tcPr>
                </a:tc>
                <a:tc>
                  <a:txBody>
                    <a:bodyPr/>
                    <a:lstStyle/>
                    <a:p>
                      <a:pPr algn="ctr"/>
                      <a:r>
                        <a:rPr kumimoji="1" lang="en-US" altLang="ja-JP" sz="900" b="0" dirty="0">
                          <a:latin typeface="+mn-ea"/>
                          <a:ea typeface="+mn-ea"/>
                          <a:cs typeface="Yu Mincho" charset="-128"/>
                        </a:rPr>
                        <a:t>Standard Video Ads</a:t>
                      </a:r>
                      <a:endParaRPr kumimoji="1" lang="ja-JP" altLang="en-US" sz="900" b="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lumMod val="90000"/>
                      </a:schemeClr>
                    </a:solidFill>
                  </a:tcPr>
                </a:tc>
                <a:tc>
                  <a:txBody>
                    <a:bodyPr/>
                    <a:lstStyle/>
                    <a:p>
                      <a:pPr algn="ctr"/>
                      <a:r>
                        <a:rPr kumimoji="1" lang="en-US" altLang="ja-JP" sz="900" b="0" dirty="0">
                          <a:latin typeface="+mn-ea"/>
                          <a:ea typeface="+mn-ea"/>
                          <a:cs typeface="Yu Mincho" charset="-128"/>
                        </a:rPr>
                        <a:t>Area Ads</a:t>
                      </a:r>
                      <a:endParaRPr kumimoji="1" lang="ja-JP" altLang="en-US" sz="900" b="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lumMod val="90000"/>
                      </a:schemeClr>
                    </a:solidFill>
                  </a:tcPr>
                </a:tc>
                <a:tc>
                  <a:txBody>
                    <a:bodyPr/>
                    <a:lstStyle/>
                    <a:p>
                      <a:pPr algn="ctr"/>
                      <a:r>
                        <a:rPr kumimoji="1" lang="en-US" altLang="ja-JP" sz="900" b="0" dirty="0">
                          <a:latin typeface="+mn-ea"/>
                          <a:ea typeface="+mn-ea"/>
                          <a:cs typeface="Yu Mincho" charset="-128"/>
                        </a:rPr>
                        <a:t>Branded Contents</a:t>
                      </a:r>
                      <a:endParaRPr kumimoji="1" lang="ja-JP" altLang="en-US" sz="900" b="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B w="12700" cap="flat" cmpd="sng" algn="ctr">
                      <a:solidFill>
                        <a:schemeClr val="bg1">
                          <a:lumMod val="75000"/>
                        </a:schemeClr>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10000"/>
                  </a:ext>
                </a:extLst>
              </a:tr>
              <a:tr h="589733">
                <a:tc>
                  <a:txBody>
                    <a:bodyPr/>
                    <a:lstStyle/>
                    <a:p>
                      <a:r>
                        <a:rPr kumimoji="1" lang="ja-JP" altLang="en-US" sz="800" b="0" dirty="0">
                          <a:latin typeface="+mn-ea"/>
                          <a:ea typeface="+mn-ea"/>
                          <a:cs typeface="Yu Mincho" charset="-128"/>
                        </a:rPr>
                        <a:t>表示タイミング</a:t>
                      </a:r>
                    </a:p>
                  </a:txBody>
                  <a:tcPr>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700" dirty="0">
                          <a:latin typeface="+mn-ea"/>
                          <a:ea typeface="+mn-ea"/>
                          <a:cs typeface="Yu Mincho" charset="-128"/>
                        </a:rPr>
                        <a:t>発車後</a:t>
                      </a:r>
                      <a:r>
                        <a:rPr kumimoji="1" lang="en-US" altLang="ja-JP" sz="700" dirty="0">
                          <a:latin typeface="+mn-ea"/>
                          <a:ea typeface="+mn-ea"/>
                          <a:cs typeface="Yu Mincho" charset="-128"/>
                        </a:rPr>
                        <a:t>1</a:t>
                      </a:r>
                      <a:r>
                        <a:rPr kumimoji="1" lang="ja-JP" altLang="en-US" sz="700" dirty="0">
                          <a:latin typeface="+mn-ea"/>
                          <a:ea typeface="+mn-ea"/>
                          <a:cs typeface="Yu Mincho" charset="-128"/>
                        </a:rPr>
                        <a:t>本目</a:t>
                      </a:r>
                      <a:br>
                        <a:rPr kumimoji="1" lang="en-US" altLang="ja-JP" sz="500" dirty="0">
                          <a:latin typeface="+mn-ea"/>
                          <a:ea typeface="+mn-ea"/>
                          <a:cs typeface="Yu Mincho" charset="-128"/>
                        </a:rPr>
                      </a:br>
                      <a:r>
                        <a:rPr kumimoji="1" lang="en-US" altLang="ja-JP" sz="700" dirty="0">
                          <a:latin typeface="+mn-ea"/>
                          <a:ea typeface="+mn-ea"/>
                          <a:cs typeface="Yu Mincho" charset="-128"/>
                        </a:rPr>
                        <a:t>1</a:t>
                      </a:r>
                      <a:r>
                        <a:rPr kumimoji="1" lang="ja-JP" altLang="en-US" sz="700" dirty="0">
                          <a:latin typeface="+mn-ea"/>
                          <a:ea typeface="+mn-ea"/>
                          <a:cs typeface="Yu Mincho" charset="-128"/>
                        </a:rPr>
                        <a:t>回の乗車に</a:t>
                      </a:r>
                      <a:r>
                        <a:rPr kumimoji="1" lang="en-US" altLang="ja-JP" sz="700" dirty="0">
                          <a:latin typeface="+mn-ea"/>
                          <a:ea typeface="+mn-ea"/>
                          <a:cs typeface="Yu Mincho" charset="-128"/>
                        </a:rPr>
                        <a:t>1</a:t>
                      </a:r>
                      <a:r>
                        <a:rPr kumimoji="1" lang="ja-JP" altLang="en-US" sz="700" dirty="0">
                          <a:latin typeface="+mn-ea"/>
                          <a:ea typeface="+mn-ea"/>
                          <a:cs typeface="Yu Mincho" charset="-128"/>
                        </a:rPr>
                        <a:t>回のみ表示</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700" dirty="0">
                          <a:latin typeface="+mn-ea"/>
                          <a:ea typeface="+mn-ea"/>
                          <a:cs typeface="Yu Mincho" charset="-128"/>
                        </a:rPr>
                        <a:t>発車後</a:t>
                      </a:r>
                      <a:r>
                        <a:rPr kumimoji="1" lang="en-US" altLang="ja-JP" sz="700" dirty="0">
                          <a:latin typeface="+mn-ea"/>
                          <a:ea typeface="+mn-ea"/>
                          <a:cs typeface="Yu Mincho" charset="-128"/>
                        </a:rPr>
                        <a:t>2</a:t>
                      </a:r>
                      <a:r>
                        <a:rPr kumimoji="1" lang="ja-JP" altLang="en-US" sz="700" dirty="0">
                          <a:latin typeface="+mn-ea"/>
                          <a:ea typeface="+mn-ea"/>
                          <a:cs typeface="Yu Mincho" charset="-128"/>
                        </a:rPr>
                        <a:t>本目～</a:t>
                      </a:r>
                      <a:r>
                        <a:rPr kumimoji="1" lang="en-US" altLang="ja-JP" sz="700" dirty="0">
                          <a:latin typeface="+mn-ea"/>
                          <a:ea typeface="+mn-ea"/>
                          <a:cs typeface="Yu Mincho" charset="-128"/>
                        </a:rPr>
                        <a:t>5</a:t>
                      </a:r>
                      <a:r>
                        <a:rPr kumimoji="1" lang="ja-JP" altLang="en-US" sz="700" dirty="0">
                          <a:latin typeface="+mn-ea"/>
                          <a:ea typeface="+mn-ea"/>
                          <a:cs typeface="Yu Mincho" charset="-128"/>
                        </a:rPr>
                        <a:t>本目</a:t>
                      </a:r>
                      <a:br>
                        <a:rPr kumimoji="1" lang="en-US" altLang="ja-JP" sz="500" dirty="0">
                          <a:latin typeface="+mn-ea"/>
                          <a:ea typeface="+mn-ea"/>
                          <a:cs typeface="Yu Mincho" charset="-128"/>
                        </a:rPr>
                      </a:br>
                      <a:r>
                        <a:rPr kumimoji="1" lang="en-US" altLang="ja-JP" sz="700" dirty="0">
                          <a:latin typeface="+mn-ea"/>
                          <a:ea typeface="+mn-ea"/>
                          <a:cs typeface="Yu Mincho" charset="-128"/>
                        </a:rPr>
                        <a:t>1</a:t>
                      </a:r>
                      <a:r>
                        <a:rPr kumimoji="1" lang="ja-JP" altLang="en-US" sz="700" dirty="0">
                          <a:latin typeface="+mn-ea"/>
                          <a:ea typeface="+mn-ea"/>
                          <a:cs typeface="Yu Mincho" charset="-128"/>
                        </a:rPr>
                        <a:t>回の乗車に</a:t>
                      </a:r>
                      <a:r>
                        <a:rPr kumimoji="1" lang="en-US" altLang="ja-JP" sz="700" dirty="0">
                          <a:latin typeface="+mn-ea"/>
                          <a:ea typeface="+mn-ea"/>
                          <a:cs typeface="Yu Mincho" charset="-128"/>
                        </a:rPr>
                        <a:t>1</a:t>
                      </a:r>
                      <a:r>
                        <a:rPr kumimoji="1" lang="ja-JP" altLang="en-US" sz="700" dirty="0">
                          <a:latin typeface="+mn-ea"/>
                          <a:ea typeface="+mn-ea"/>
                          <a:cs typeface="Yu Mincho" charset="-128"/>
                        </a:rPr>
                        <a:t>回のみ表示</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en-US" altLang="ja-JP" sz="700" dirty="0">
                          <a:latin typeface="+mn-ea"/>
                          <a:ea typeface="+mn-ea"/>
                          <a:cs typeface="Yu Mincho" charset="-128"/>
                        </a:rPr>
                        <a:t>Collaboration Video Ads </a:t>
                      </a:r>
                      <a:r>
                        <a:rPr kumimoji="1" lang="ja-JP" altLang="en-US" sz="700" dirty="0">
                          <a:latin typeface="+mn-ea"/>
                          <a:ea typeface="+mn-ea"/>
                          <a:cs typeface="Yu Mincho" charset="-128"/>
                        </a:rPr>
                        <a:t>終了後</a:t>
                      </a:r>
                      <a:endParaRPr kumimoji="1" lang="en-US" altLang="ja-JP" sz="700" dirty="0">
                        <a:latin typeface="+mn-ea"/>
                        <a:ea typeface="+mn-ea"/>
                        <a:cs typeface="Yu Mincho" charset="-128"/>
                      </a:endParaRPr>
                    </a:p>
                    <a:p>
                      <a:r>
                        <a:rPr kumimoji="1" lang="ja-JP" altLang="en-US" sz="700" dirty="0">
                          <a:latin typeface="+mn-ea"/>
                          <a:ea typeface="+mn-ea"/>
                          <a:cs typeface="Yu Mincho" charset="-128"/>
                        </a:rPr>
                        <a:t>ランダムローテーション</a:t>
                      </a:r>
                      <a:endParaRPr kumimoji="1" lang="en-US" altLang="ja-JP" sz="700" dirty="0">
                        <a:latin typeface="+mn-ea"/>
                        <a:ea typeface="+mn-ea"/>
                        <a:cs typeface="Yu Mincho" charset="-128"/>
                      </a:endParaRPr>
                    </a:p>
                    <a:p>
                      <a:r>
                        <a:rPr kumimoji="1" lang="en-US" altLang="ja-JP" sz="700" dirty="0">
                          <a:latin typeface="+mn-ea"/>
                          <a:ea typeface="+mn-ea"/>
                          <a:cs typeface="Yu Mincho" charset="-128"/>
                        </a:rPr>
                        <a:t>1</a:t>
                      </a:r>
                      <a:r>
                        <a:rPr kumimoji="1" lang="ja-JP" altLang="en-US" sz="700" dirty="0">
                          <a:latin typeface="+mn-ea"/>
                          <a:ea typeface="+mn-ea"/>
                          <a:cs typeface="Yu Mincho" charset="-128"/>
                        </a:rPr>
                        <a:t>乗車あたり複数回表示</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en-US" altLang="ja-JP" sz="700" dirty="0">
                          <a:latin typeface="+mn-ea"/>
                          <a:ea typeface="+mn-ea"/>
                          <a:cs typeface="Yu Mincho" charset="-128"/>
                        </a:rPr>
                        <a:t>Collaboration Video Ads </a:t>
                      </a:r>
                      <a:r>
                        <a:rPr kumimoji="1" lang="ja-JP" altLang="en-US" sz="700" dirty="0">
                          <a:latin typeface="+mn-ea"/>
                          <a:ea typeface="+mn-ea"/>
                          <a:cs typeface="Yu Mincho" charset="-128"/>
                        </a:rPr>
                        <a:t>終了後</a:t>
                      </a:r>
                      <a:endParaRPr kumimoji="1" lang="en-US" altLang="ja-JP" sz="700" dirty="0">
                        <a:latin typeface="+mn-ea"/>
                        <a:ea typeface="+mn-ea"/>
                        <a:cs typeface="Yu Mincho" charset="-128"/>
                      </a:endParaRPr>
                    </a:p>
                    <a:p>
                      <a:r>
                        <a:rPr kumimoji="1" lang="ja-JP" altLang="en-US" sz="700" dirty="0">
                          <a:latin typeface="+mn-ea"/>
                          <a:ea typeface="+mn-ea"/>
                          <a:cs typeface="Yu Mincho" charset="-128"/>
                        </a:rPr>
                        <a:t>ランダムローテーション</a:t>
                      </a:r>
                      <a:endParaRPr kumimoji="1" lang="en-US" altLang="ja-JP" sz="700" dirty="0">
                        <a:latin typeface="+mn-ea"/>
                        <a:ea typeface="+mn-ea"/>
                        <a:cs typeface="Yu Mincho" charset="-128"/>
                      </a:endParaRPr>
                    </a:p>
                    <a:p>
                      <a:r>
                        <a:rPr kumimoji="1" lang="en-US" altLang="ja-JP" sz="700" dirty="0">
                          <a:latin typeface="+mn-ea"/>
                          <a:ea typeface="+mn-ea"/>
                          <a:cs typeface="Yu Mincho" charset="-128"/>
                        </a:rPr>
                        <a:t>1</a:t>
                      </a:r>
                      <a:r>
                        <a:rPr kumimoji="1" lang="ja-JP" altLang="en-US" sz="700" dirty="0">
                          <a:latin typeface="+mn-ea"/>
                          <a:ea typeface="+mn-ea"/>
                          <a:cs typeface="Yu Mincho" charset="-128"/>
                        </a:rPr>
                        <a:t>乗車あたり複数回表示</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en-US" altLang="ja-JP" sz="700" dirty="0">
                          <a:latin typeface="+mn-ea"/>
                          <a:ea typeface="+mn-ea"/>
                          <a:cs typeface="Yu Mincho" charset="-128"/>
                        </a:rPr>
                        <a:t>Collaboration Video Ads </a:t>
                      </a:r>
                      <a:r>
                        <a:rPr kumimoji="1" lang="ja-JP" altLang="en-US" sz="700" dirty="0">
                          <a:latin typeface="+mn-ea"/>
                          <a:ea typeface="+mn-ea"/>
                          <a:cs typeface="Yu Mincho" charset="-128"/>
                        </a:rPr>
                        <a:t>終了後</a:t>
                      </a:r>
                      <a:endParaRPr kumimoji="1" lang="en-US" altLang="ja-JP" sz="700" dirty="0">
                        <a:latin typeface="+mn-ea"/>
                        <a:ea typeface="+mn-ea"/>
                        <a:cs typeface="Yu Mincho" charset="-128"/>
                      </a:endParaRPr>
                    </a:p>
                    <a:p>
                      <a:r>
                        <a:rPr kumimoji="1" lang="ja-JP" altLang="en-US" sz="700" dirty="0">
                          <a:latin typeface="+mn-ea"/>
                          <a:ea typeface="+mn-ea"/>
                          <a:cs typeface="Yu Mincho" charset="-128"/>
                        </a:rPr>
                        <a:t>ランダムローテーション</a:t>
                      </a:r>
                      <a:endParaRPr kumimoji="1" lang="en-US" altLang="ja-JP" sz="700" dirty="0">
                        <a:latin typeface="+mn-ea"/>
                        <a:ea typeface="+mn-ea"/>
                        <a:cs typeface="Yu Mincho" charset="-128"/>
                      </a:endParaRPr>
                    </a:p>
                    <a:p>
                      <a:r>
                        <a:rPr kumimoji="1" lang="en-US" altLang="ja-JP" sz="700" dirty="0">
                          <a:latin typeface="+mn-ea"/>
                          <a:ea typeface="+mn-ea"/>
                          <a:cs typeface="Yu Mincho" charset="-128"/>
                        </a:rPr>
                        <a:t>1</a:t>
                      </a:r>
                      <a:r>
                        <a:rPr kumimoji="1" lang="ja-JP" altLang="en-US" sz="700" dirty="0">
                          <a:latin typeface="+mn-ea"/>
                          <a:ea typeface="+mn-ea"/>
                          <a:cs typeface="Yu Mincho" charset="-128"/>
                        </a:rPr>
                        <a:t>乗車あたり複数回表示</a:t>
                      </a:r>
                    </a:p>
                  </a:txBody>
                  <a:tcPr>
                    <a:lnL w="12700" cap="flat" cmpd="sng" algn="ctr">
                      <a:solidFill>
                        <a:schemeClr val="bg1">
                          <a:lumMod val="90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520353">
                <a:tc>
                  <a:txBody>
                    <a:bodyPr/>
                    <a:lstStyle/>
                    <a:p>
                      <a:r>
                        <a:rPr kumimoji="1" lang="ja-JP" altLang="en-US" sz="800" b="0" dirty="0">
                          <a:latin typeface="+mn-ea"/>
                          <a:ea typeface="+mn-ea"/>
                          <a:cs typeface="Yu Mincho" charset="-128"/>
                        </a:rPr>
                        <a:t>グロス価格</a:t>
                      </a:r>
                      <a:r>
                        <a:rPr kumimoji="1" lang="en-US" altLang="ja-JP" sz="600" dirty="0">
                          <a:latin typeface="+mn-ea"/>
                          <a:ea typeface="+mn-ea"/>
                          <a:cs typeface="Yu Mincho" charset="-128"/>
                        </a:rPr>
                        <a:t>(</a:t>
                      </a:r>
                      <a:r>
                        <a:rPr kumimoji="1" lang="ja-JP" altLang="en-US" sz="600" dirty="0">
                          <a:latin typeface="+mn-ea"/>
                          <a:ea typeface="+mn-ea"/>
                          <a:cs typeface="Yu Mincho" charset="-128"/>
                        </a:rPr>
                        <a:t>表示単価</a:t>
                      </a:r>
                      <a:r>
                        <a:rPr kumimoji="1" lang="en-US" altLang="ja-JP" sz="600" dirty="0">
                          <a:latin typeface="+mn-ea"/>
                          <a:ea typeface="+mn-ea"/>
                          <a:cs typeface="Yu Mincho" charset="-128"/>
                        </a:rPr>
                        <a:t>)</a:t>
                      </a:r>
                      <a:r>
                        <a:rPr kumimoji="1" lang="en-US" altLang="ja-JP" sz="800" b="0" baseline="0" dirty="0">
                          <a:latin typeface="+mn-ea"/>
                          <a:ea typeface="+mn-ea"/>
                          <a:cs typeface="Yu Mincho" charset="-128"/>
                        </a:rPr>
                        <a:t> / </a:t>
                      </a:r>
                    </a:p>
                    <a:p>
                      <a:r>
                        <a:rPr kumimoji="1" lang="ja-JP" altLang="en-US" sz="800" b="0" baseline="0" dirty="0">
                          <a:latin typeface="+mn-ea"/>
                          <a:ea typeface="+mn-ea"/>
                          <a:cs typeface="Yu Mincho" charset="-128"/>
                        </a:rPr>
                        <a:t>販売枠数</a:t>
                      </a:r>
                      <a:endParaRPr kumimoji="1" lang="ja-JP" altLang="en-US" sz="800" b="0" dirty="0">
                        <a:latin typeface="+mn-ea"/>
                        <a:ea typeface="+mn-ea"/>
                        <a:cs typeface="Yu Mincho" charset="-128"/>
                      </a:endParaRPr>
                    </a:p>
                  </a:txBody>
                  <a:tcPr>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en-US" altLang="ja-JP" sz="800" u="none" strike="noStrike" baseline="0" dirty="0">
                          <a:latin typeface="+mn-ea"/>
                          <a:ea typeface="+mn-ea"/>
                          <a:cs typeface="Yu Mincho" charset="-128"/>
                        </a:rPr>
                        <a:t>720</a:t>
                      </a:r>
                      <a:r>
                        <a:rPr kumimoji="1" lang="ja-JP" altLang="en-US" sz="800" dirty="0">
                          <a:latin typeface="+mn-ea"/>
                          <a:ea typeface="+mn-ea"/>
                          <a:cs typeface="Yu Mincho" charset="-128"/>
                        </a:rPr>
                        <a:t>万円</a:t>
                      </a:r>
                      <a:r>
                        <a:rPr kumimoji="1" lang="en-US" altLang="ja-JP" sz="500" dirty="0">
                          <a:latin typeface="+mn-ea"/>
                          <a:ea typeface="+mn-ea"/>
                          <a:cs typeface="Yu Mincho" charset="-128"/>
                        </a:rPr>
                        <a:t> (@3.6</a:t>
                      </a:r>
                      <a:r>
                        <a:rPr kumimoji="1" lang="ja-JP" altLang="en-US" sz="500" dirty="0">
                          <a:latin typeface="+mn-ea"/>
                          <a:ea typeface="+mn-ea"/>
                          <a:cs typeface="Yu Mincho" charset="-128"/>
                        </a:rPr>
                        <a:t>円</a:t>
                      </a:r>
                      <a:r>
                        <a:rPr kumimoji="1" lang="en-US" altLang="ja-JP" sz="500" dirty="0">
                          <a:latin typeface="+mn-ea"/>
                          <a:ea typeface="+mn-ea"/>
                          <a:cs typeface="Yu Mincho" charset="-128"/>
                        </a:rPr>
                        <a:t>)</a:t>
                      </a:r>
                      <a:r>
                        <a:rPr kumimoji="1" lang="en-US" altLang="ja-JP" sz="500" baseline="0" dirty="0">
                          <a:latin typeface="+mn-ea"/>
                          <a:ea typeface="+mn-ea"/>
                          <a:cs typeface="Yu Mincho" charset="-128"/>
                        </a:rPr>
                        <a:t> </a:t>
                      </a:r>
                      <a:r>
                        <a:rPr kumimoji="1" lang="en-US" altLang="ja-JP" sz="800" baseline="0" dirty="0">
                          <a:latin typeface="+mn-ea"/>
                          <a:ea typeface="+mn-ea"/>
                          <a:cs typeface="Yu Mincho" charset="-128"/>
                        </a:rPr>
                        <a:t>/ </a:t>
                      </a:r>
                      <a:r>
                        <a:rPr kumimoji="1" lang="en-US" altLang="ja-JP" sz="800" dirty="0">
                          <a:latin typeface="+mn-ea"/>
                          <a:ea typeface="+mn-ea"/>
                          <a:cs typeface="Yu Mincho" charset="-128"/>
                        </a:rPr>
                        <a:t>1</a:t>
                      </a:r>
                      <a:r>
                        <a:rPr kumimoji="1" lang="ja-JP" altLang="en-US" sz="800" dirty="0">
                          <a:latin typeface="+mn-ea"/>
                          <a:ea typeface="+mn-ea"/>
                          <a:cs typeface="Yu Mincho" charset="-128"/>
                        </a:rPr>
                        <a:t>枠のみ</a:t>
                      </a:r>
                      <a:endParaRPr kumimoji="1" lang="en-US" altLang="ja-JP" sz="800" dirty="0">
                        <a:latin typeface="+mn-ea"/>
                        <a:ea typeface="+mn-ea"/>
                        <a:cs typeface="Yu Minch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000F2D"/>
                          </a:solidFill>
                          <a:effectLst/>
                          <a:uLnTx/>
                          <a:uFillTx/>
                          <a:latin typeface="+mn-ea"/>
                          <a:ea typeface="+mn-ea"/>
                          <a:cs typeface="Yu Mincho" charset="-128"/>
                        </a:rPr>
                        <a:t>[HALF]</a:t>
                      </a:r>
                      <a:r>
                        <a:rPr kumimoji="1" lang="en-US" altLang="ja-JP" sz="800" u="none" strike="noStrike" baseline="0" dirty="0">
                          <a:latin typeface="+mn-ea"/>
                          <a:ea typeface="+mn-ea"/>
                          <a:cs typeface="Yu Mincho" charset="-128"/>
                        </a:rPr>
                        <a:t> 400</a:t>
                      </a:r>
                      <a:r>
                        <a:rPr kumimoji="1" lang="ja-JP" altLang="en-US" sz="800" dirty="0">
                          <a:latin typeface="+mn-ea"/>
                          <a:ea typeface="+mn-ea"/>
                          <a:cs typeface="Yu Mincho" charset="-128"/>
                        </a:rPr>
                        <a:t>万円</a:t>
                      </a:r>
                      <a:r>
                        <a:rPr kumimoji="1" lang="en-US" altLang="ja-JP" sz="500" dirty="0">
                          <a:latin typeface="+mn-ea"/>
                          <a:ea typeface="+mn-ea"/>
                          <a:cs typeface="Yu Mincho" charset="-128"/>
                        </a:rPr>
                        <a:t> (@4.0</a:t>
                      </a:r>
                      <a:r>
                        <a:rPr kumimoji="1" lang="ja-JP" altLang="en-US" sz="500" dirty="0">
                          <a:latin typeface="+mn-ea"/>
                          <a:ea typeface="+mn-ea"/>
                          <a:cs typeface="Yu Mincho" charset="-128"/>
                        </a:rPr>
                        <a:t>円</a:t>
                      </a:r>
                      <a:r>
                        <a:rPr kumimoji="1" lang="en-US" altLang="ja-JP" sz="500" dirty="0">
                          <a:latin typeface="+mn-ea"/>
                          <a:ea typeface="+mn-ea"/>
                          <a:cs typeface="Yu Mincho" charset="-128"/>
                        </a:rPr>
                        <a:t>)</a:t>
                      </a:r>
                      <a:r>
                        <a:rPr kumimoji="1" lang="en-US" altLang="ja-JP" sz="500" baseline="0" dirty="0">
                          <a:latin typeface="+mn-ea"/>
                          <a:ea typeface="+mn-ea"/>
                          <a:cs typeface="Yu Mincho" charset="-128"/>
                        </a:rPr>
                        <a:t> </a:t>
                      </a:r>
                      <a:r>
                        <a:rPr kumimoji="1" lang="en-US" altLang="ja-JP" sz="800" baseline="0" dirty="0">
                          <a:latin typeface="+mn-ea"/>
                          <a:ea typeface="+mn-ea"/>
                          <a:cs typeface="Yu Mincho" charset="-128"/>
                        </a:rPr>
                        <a:t>/ </a:t>
                      </a:r>
                      <a:r>
                        <a:rPr kumimoji="1" lang="en-US" altLang="ja-JP" sz="800" b="0" i="0" u="none" strike="noStrike" kern="1200" cap="none" spc="0" normalizeH="0" baseline="0" noProof="0" dirty="0">
                          <a:ln>
                            <a:noFill/>
                          </a:ln>
                          <a:solidFill>
                            <a:srgbClr val="000F2D"/>
                          </a:solidFill>
                          <a:effectLst/>
                          <a:uLnTx/>
                          <a:uFillTx/>
                          <a:latin typeface="+mn-ea"/>
                          <a:ea typeface="+mn-ea"/>
                          <a:cs typeface="Yu Mincho" charset="-128"/>
                        </a:rPr>
                        <a:t>2</a:t>
                      </a:r>
                      <a:r>
                        <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rPr>
                        <a:t>枠</a:t>
                      </a:r>
                      <a:endParaRPr kumimoji="1" lang="en-US" altLang="ja-JP" sz="800" b="0" i="0" u="none" strike="noStrike" kern="1200" cap="none" spc="0" normalizeH="0" baseline="0" noProof="0" dirty="0">
                        <a:ln>
                          <a:noFill/>
                        </a:ln>
                        <a:solidFill>
                          <a:srgbClr val="000F2D"/>
                        </a:solidFill>
                        <a:effectLst/>
                        <a:uLnTx/>
                        <a:uFillTx/>
                        <a:latin typeface="+mn-ea"/>
                        <a:ea typeface="+mn-ea"/>
                        <a:cs typeface="Yu Minch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rgbClr val="000F2D"/>
                          </a:solidFill>
                          <a:effectLst/>
                          <a:uLnTx/>
                          <a:uFillTx/>
                          <a:latin typeface="+mn-ea"/>
                          <a:ea typeface="+mn-ea"/>
                          <a:cs typeface="Yu Mincho" charset="-128"/>
                        </a:rPr>
                        <a:t>(15,000</a:t>
                      </a:r>
                      <a:r>
                        <a:rPr kumimoji="1" lang="ja-JP" altLang="en-US" sz="600" b="0" i="0" u="none" strike="noStrike" kern="1200" cap="none" spc="0" normalizeH="0" baseline="0" noProof="0" dirty="0">
                          <a:ln>
                            <a:noFill/>
                          </a:ln>
                          <a:solidFill>
                            <a:srgbClr val="000F2D"/>
                          </a:solidFill>
                          <a:effectLst/>
                          <a:uLnTx/>
                          <a:uFillTx/>
                          <a:latin typeface="+mn-ea"/>
                          <a:ea typeface="+mn-ea"/>
                          <a:cs typeface="Yu Mincho" charset="-128"/>
                        </a:rPr>
                        <a:t>台あたりで配信</a:t>
                      </a:r>
                      <a:r>
                        <a:rPr kumimoji="1" lang="en-US" altLang="ja-JP" sz="600" b="0" i="0" u="none" strike="noStrike" kern="1200" cap="none" spc="0" normalizeH="0" baseline="0" noProof="0" dirty="0">
                          <a:ln>
                            <a:noFill/>
                          </a:ln>
                          <a:solidFill>
                            <a:srgbClr val="000F2D"/>
                          </a:solidFill>
                          <a:effectLst/>
                          <a:uLnTx/>
                          <a:uFillTx/>
                          <a:latin typeface="+mn-ea"/>
                          <a:ea typeface="+mn-ea"/>
                          <a:cs typeface="Yu Mincho" charset="-128"/>
                        </a:rPr>
                        <a:t>)</a:t>
                      </a:r>
                      <a:endParaRPr kumimoji="1" lang="en-US" altLang="ja-JP" sz="800" b="0" i="0" u="none" strike="noStrike" kern="1200" cap="none" spc="0" normalizeH="0" baseline="0" noProof="0" dirty="0">
                        <a:ln>
                          <a:noFill/>
                        </a:ln>
                        <a:solidFill>
                          <a:srgbClr val="000F2D"/>
                        </a:solidFill>
                        <a:effectLst/>
                        <a:uLnTx/>
                        <a:uFillTx/>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en-US" altLang="ja-JP" sz="800" u="none" strike="noStrike" baseline="0" dirty="0">
                          <a:latin typeface="+mn-ea"/>
                          <a:ea typeface="+mn-ea"/>
                          <a:cs typeface="Yu Mincho" charset="-128"/>
                        </a:rPr>
                        <a:t>480</a:t>
                      </a:r>
                      <a:r>
                        <a:rPr kumimoji="1" lang="ja-JP" altLang="en-US" sz="800" dirty="0">
                          <a:latin typeface="+mn-ea"/>
                          <a:ea typeface="+mn-ea"/>
                          <a:cs typeface="Yu Mincho" charset="-128"/>
                        </a:rPr>
                        <a:t>万円</a:t>
                      </a:r>
                      <a:r>
                        <a:rPr kumimoji="1" lang="en-US" altLang="ja-JP" sz="500" dirty="0">
                          <a:latin typeface="+mn-ea"/>
                          <a:ea typeface="+mn-ea"/>
                          <a:cs typeface="Yu Mincho" charset="-128"/>
                        </a:rPr>
                        <a:t> (@3.0</a:t>
                      </a:r>
                      <a:r>
                        <a:rPr kumimoji="1" lang="ja-JP" altLang="en-US" sz="500" dirty="0">
                          <a:latin typeface="+mn-ea"/>
                          <a:ea typeface="+mn-ea"/>
                          <a:cs typeface="Yu Mincho" charset="-128"/>
                        </a:rPr>
                        <a:t>円</a:t>
                      </a:r>
                      <a:r>
                        <a:rPr kumimoji="1" lang="en-US" altLang="ja-JP" sz="500" dirty="0">
                          <a:latin typeface="+mn-ea"/>
                          <a:ea typeface="+mn-ea"/>
                          <a:cs typeface="Yu Mincho" charset="-128"/>
                        </a:rPr>
                        <a:t>)</a:t>
                      </a:r>
                      <a:r>
                        <a:rPr kumimoji="1" lang="en-US" altLang="ja-JP" sz="500" baseline="0" dirty="0">
                          <a:latin typeface="+mn-ea"/>
                          <a:ea typeface="+mn-ea"/>
                          <a:cs typeface="Yu Mincho" charset="-128"/>
                        </a:rPr>
                        <a:t> </a:t>
                      </a:r>
                      <a:r>
                        <a:rPr kumimoji="1" lang="en-US" altLang="ja-JP" sz="800" baseline="0" dirty="0">
                          <a:latin typeface="+mn-ea"/>
                          <a:ea typeface="+mn-ea"/>
                          <a:cs typeface="Yu Mincho" charset="-128"/>
                        </a:rPr>
                        <a:t>/ 4</a:t>
                      </a:r>
                      <a:r>
                        <a:rPr kumimoji="1" lang="ja-JP" altLang="en-US" sz="800" dirty="0">
                          <a:latin typeface="+mn-ea"/>
                          <a:ea typeface="+mn-ea"/>
                          <a:cs typeface="Yu Mincho" charset="-128"/>
                        </a:rPr>
                        <a:t>枠</a:t>
                      </a:r>
                      <a:endParaRPr kumimoji="1" lang="en-US" altLang="ja-JP" sz="800" dirty="0">
                        <a:latin typeface="+mn-ea"/>
                        <a:ea typeface="+mn-ea"/>
                        <a:cs typeface="Yu Minch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000F2D"/>
                          </a:solidFill>
                          <a:effectLst/>
                          <a:uLnTx/>
                          <a:uFillTx/>
                          <a:latin typeface="+mn-ea"/>
                          <a:ea typeface="+mn-ea"/>
                          <a:cs typeface="Yu Mincho" charset="-128"/>
                        </a:rPr>
                        <a:t>[HALF]</a:t>
                      </a:r>
                      <a:r>
                        <a:rPr kumimoji="1" lang="en-US" altLang="ja-JP" sz="800" u="none" strike="noStrike" baseline="0" dirty="0">
                          <a:latin typeface="+mn-ea"/>
                          <a:ea typeface="+mn-ea"/>
                          <a:cs typeface="Yu Mincho" charset="-128"/>
                        </a:rPr>
                        <a:t> 260</a:t>
                      </a:r>
                      <a:r>
                        <a:rPr kumimoji="1" lang="ja-JP" altLang="en-US" sz="800" dirty="0">
                          <a:latin typeface="+mn-ea"/>
                          <a:ea typeface="+mn-ea"/>
                          <a:cs typeface="Yu Mincho" charset="-128"/>
                        </a:rPr>
                        <a:t>万円</a:t>
                      </a:r>
                      <a:r>
                        <a:rPr kumimoji="1" lang="en-US" altLang="ja-JP" sz="500" dirty="0">
                          <a:latin typeface="+mn-ea"/>
                          <a:ea typeface="+mn-ea"/>
                          <a:cs typeface="Yu Mincho" charset="-128"/>
                        </a:rPr>
                        <a:t> (@3.3</a:t>
                      </a:r>
                      <a:r>
                        <a:rPr kumimoji="1" lang="ja-JP" altLang="en-US" sz="500" dirty="0">
                          <a:latin typeface="+mn-ea"/>
                          <a:ea typeface="+mn-ea"/>
                          <a:cs typeface="Yu Mincho" charset="-128"/>
                        </a:rPr>
                        <a:t>円</a:t>
                      </a:r>
                      <a:r>
                        <a:rPr kumimoji="1" lang="en-US" altLang="ja-JP" sz="500" dirty="0">
                          <a:latin typeface="+mn-ea"/>
                          <a:ea typeface="+mn-ea"/>
                          <a:cs typeface="Yu Mincho" charset="-128"/>
                        </a:rPr>
                        <a:t>)</a:t>
                      </a:r>
                      <a:r>
                        <a:rPr kumimoji="1" lang="en-US" altLang="ja-JP" sz="500" baseline="0" dirty="0">
                          <a:latin typeface="+mn-ea"/>
                          <a:ea typeface="+mn-ea"/>
                          <a:cs typeface="Yu Mincho" charset="-128"/>
                        </a:rPr>
                        <a:t> </a:t>
                      </a:r>
                      <a:r>
                        <a:rPr kumimoji="1" lang="en-US" altLang="ja-JP" sz="800" baseline="0" dirty="0">
                          <a:latin typeface="+mn-ea"/>
                          <a:ea typeface="+mn-ea"/>
                          <a:cs typeface="Yu Mincho" charset="-128"/>
                        </a:rPr>
                        <a:t>/ </a:t>
                      </a:r>
                      <a:r>
                        <a:rPr kumimoji="1" lang="en-US" altLang="ja-JP" sz="800" b="0" i="0" u="none" strike="noStrike" kern="1200" cap="none" spc="0" normalizeH="0" baseline="0" noProof="0" dirty="0">
                          <a:ln>
                            <a:noFill/>
                          </a:ln>
                          <a:solidFill>
                            <a:srgbClr val="000F2D"/>
                          </a:solidFill>
                          <a:effectLst/>
                          <a:uLnTx/>
                          <a:uFillTx/>
                          <a:latin typeface="+mn-ea"/>
                          <a:ea typeface="+mn-ea"/>
                          <a:cs typeface="Yu Mincho" charset="-128"/>
                        </a:rPr>
                        <a:t>8</a:t>
                      </a:r>
                      <a:r>
                        <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rPr>
                        <a:t>枠</a:t>
                      </a:r>
                      <a:endParaRPr kumimoji="1" lang="en-US" altLang="ja-JP" sz="800" b="0" i="0" u="none" strike="noStrike" kern="1200" cap="none" spc="0" normalizeH="0" baseline="0" noProof="0" dirty="0">
                        <a:ln>
                          <a:noFill/>
                        </a:ln>
                        <a:solidFill>
                          <a:srgbClr val="000F2D"/>
                        </a:solidFill>
                        <a:effectLst/>
                        <a:uLnTx/>
                        <a:uFillTx/>
                        <a:latin typeface="+mn-ea"/>
                        <a:ea typeface="+mn-ea"/>
                        <a:cs typeface="Yu Minch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rgbClr val="000F2D"/>
                          </a:solidFill>
                          <a:effectLst/>
                          <a:uLnTx/>
                          <a:uFillTx/>
                          <a:latin typeface="+mn-ea"/>
                          <a:ea typeface="+mn-ea"/>
                          <a:cs typeface="Yu Mincho" charset="-128"/>
                        </a:rPr>
                        <a:t>(15,000</a:t>
                      </a:r>
                      <a:r>
                        <a:rPr kumimoji="1" lang="ja-JP" altLang="en-US" sz="600" b="0" i="0" u="none" strike="noStrike" kern="1200" cap="none" spc="0" normalizeH="0" baseline="0" noProof="0" dirty="0">
                          <a:ln>
                            <a:noFill/>
                          </a:ln>
                          <a:solidFill>
                            <a:srgbClr val="000F2D"/>
                          </a:solidFill>
                          <a:effectLst/>
                          <a:uLnTx/>
                          <a:uFillTx/>
                          <a:latin typeface="+mn-ea"/>
                          <a:ea typeface="+mn-ea"/>
                          <a:cs typeface="Yu Mincho" charset="-128"/>
                        </a:rPr>
                        <a:t>台あたりで配信</a:t>
                      </a:r>
                      <a:r>
                        <a:rPr kumimoji="1" lang="en-US" altLang="ja-JP" sz="600" b="0" i="0" u="none" strike="noStrike" kern="1200" cap="none" spc="0" normalizeH="0" baseline="0" noProof="0" dirty="0">
                          <a:ln>
                            <a:noFill/>
                          </a:ln>
                          <a:solidFill>
                            <a:srgbClr val="000F2D"/>
                          </a:solidFill>
                          <a:effectLst/>
                          <a:uLnTx/>
                          <a:uFillTx/>
                          <a:latin typeface="+mn-ea"/>
                          <a:ea typeface="+mn-ea"/>
                          <a:cs typeface="Yu Mincho" charset="-128"/>
                        </a:rPr>
                        <a:t>)</a:t>
                      </a:r>
                      <a:endParaRPr kumimoji="1" lang="en-US" altLang="ja-JP" sz="800" b="0" i="0" u="none" strike="noStrike" kern="1200" cap="none" spc="0" normalizeH="0" baseline="0" noProof="0" dirty="0">
                        <a:ln>
                          <a:noFill/>
                        </a:ln>
                        <a:solidFill>
                          <a:srgbClr val="000F2D"/>
                        </a:solidFill>
                        <a:effectLst/>
                        <a:uLnTx/>
                        <a:uFillTx/>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en-US" altLang="ja-JP" sz="800" u="none" strike="noStrike" baseline="0" dirty="0">
                          <a:latin typeface="+mn-ea"/>
                          <a:ea typeface="+mn-ea"/>
                          <a:cs typeface="Yu Mincho" charset="-128"/>
                        </a:rPr>
                        <a:t>280</a:t>
                      </a:r>
                      <a:r>
                        <a:rPr kumimoji="1" lang="ja-JP" altLang="en-US" sz="800" dirty="0">
                          <a:latin typeface="+mn-ea"/>
                          <a:ea typeface="+mn-ea"/>
                          <a:cs typeface="Yu Mincho" charset="-128"/>
                        </a:rPr>
                        <a:t>万円</a:t>
                      </a:r>
                      <a:r>
                        <a:rPr kumimoji="1" lang="en-US" altLang="ja-JP" sz="500" dirty="0">
                          <a:latin typeface="+mn-ea"/>
                          <a:ea typeface="+mn-ea"/>
                          <a:cs typeface="Yu Mincho" charset="-128"/>
                        </a:rPr>
                        <a:t> (@2.3</a:t>
                      </a:r>
                      <a:r>
                        <a:rPr kumimoji="1" lang="ja-JP" altLang="en-US" sz="500" dirty="0">
                          <a:latin typeface="+mn-ea"/>
                          <a:ea typeface="+mn-ea"/>
                          <a:cs typeface="Yu Mincho" charset="-128"/>
                        </a:rPr>
                        <a:t>円</a:t>
                      </a:r>
                      <a:r>
                        <a:rPr kumimoji="1" lang="en-US" altLang="ja-JP" sz="500" dirty="0">
                          <a:latin typeface="+mn-ea"/>
                          <a:ea typeface="+mn-ea"/>
                          <a:cs typeface="Yu Mincho" charset="-128"/>
                        </a:rPr>
                        <a:t>)</a:t>
                      </a:r>
                      <a:r>
                        <a:rPr kumimoji="1" lang="en-US" altLang="ja-JP" sz="500" baseline="0" dirty="0">
                          <a:latin typeface="+mn-ea"/>
                          <a:ea typeface="+mn-ea"/>
                          <a:cs typeface="Yu Mincho" charset="-128"/>
                        </a:rPr>
                        <a:t> </a:t>
                      </a:r>
                      <a:r>
                        <a:rPr kumimoji="1" lang="en-US" altLang="ja-JP" sz="800" baseline="0" dirty="0">
                          <a:latin typeface="+mn-ea"/>
                          <a:ea typeface="+mn-ea"/>
                          <a:cs typeface="Yu Mincho" charset="-128"/>
                        </a:rPr>
                        <a:t>/ </a:t>
                      </a:r>
                      <a:r>
                        <a:rPr kumimoji="1" lang="en-US" altLang="ja-JP" sz="800" b="0" i="0" u="none" strike="noStrike" kern="1200" cap="none" spc="0" normalizeH="0" baseline="0" noProof="0" dirty="0">
                          <a:ln>
                            <a:noFill/>
                          </a:ln>
                          <a:solidFill>
                            <a:srgbClr val="000F2D"/>
                          </a:solidFill>
                          <a:effectLst/>
                          <a:uLnTx/>
                          <a:uFillTx/>
                          <a:latin typeface="+mn-ea"/>
                          <a:ea typeface="+mn-ea"/>
                          <a:cs typeface="Yu Mincho" charset="-128"/>
                        </a:rPr>
                        <a:t>12</a:t>
                      </a:r>
                      <a:r>
                        <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rPr>
                        <a:t>枠</a:t>
                      </a:r>
                      <a:endParaRPr kumimoji="1" lang="en-US" altLang="ja-JP" sz="800" b="0" i="0" u="none" strike="noStrike" kern="1200" cap="none" spc="0" normalizeH="0" baseline="0" noProof="0" dirty="0">
                        <a:ln>
                          <a:noFill/>
                        </a:ln>
                        <a:solidFill>
                          <a:srgbClr val="000F2D"/>
                        </a:solidFill>
                        <a:effectLst/>
                        <a:uLnTx/>
                        <a:uFillTx/>
                        <a:latin typeface="+mn-ea"/>
                        <a:ea typeface="+mn-ea"/>
                        <a:cs typeface="Yu Minch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000F2D"/>
                          </a:solidFill>
                          <a:effectLst/>
                          <a:uLnTx/>
                          <a:uFillTx/>
                          <a:latin typeface="+mn-ea"/>
                          <a:ea typeface="+mn-ea"/>
                          <a:cs typeface="Yu Mincho" charset="-128"/>
                        </a:rPr>
                        <a:t>[HALF]</a:t>
                      </a:r>
                      <a:r>
                        <a:rPr kumimoji="1" lang="en-US" altLang="ja-JP" sz="800" u="none" strike="noStrike" baseline="0" dirty="0">
                          <a:latin typeface="+mn-ea"/>
                          <a:ea typeface="+mn-ea"/>
                          <a:cs typeface="Yu Mincho" charset="-128"/>
                        </a:rPr>
                        <a:t> 160</a:t>
                      </a:r>
                      <a:r>
                        <a:rPr kumimoji="1" lang="ja-JP" altLang="en-US" sz="800" dirty="0">
                          <a:latin typeface="+mn-ea"/>
                          <a:ea typeface="+mn-ea"/>
                          <a:cs typeface="Yu Mincho" charset="-128"/>
                        </a:rPr>
                        <a:t>万円</a:t>
                      </a:r>
                      <a:r>
                        <a:rPr kumimoji="1" lang="en-US" altLang="ja-JP" sz="500" dirty="0">
                          <a:latin typeface="+mn-ea"/>
                          <a:ea typeface="+mn-ea"/>
                          <a:cs typeface="Yu Mincho" charset="-128"/>
                        </a:rPr>
                        <a:t> (@2.7</a:t>
                      </a:r>
                      <a:r>
                        <a:rPr kumimoji="1" lang="ja-JP" altLang="en-US" sz="500" dirty="0">
                          <a:latin typeface="+mn-ea"/>
                          <a:ea typeface="+mn-ea"/>
                          <a:cs typeface="Yu Mincho" charset="-128"/>
                        </a:rPr>
                        <a:t>円</a:t>
                      </a:r>
                      <a:r>
                        <a:rPr kumimoji="1" lang="en-US" altLang="ja-JP" sz="500" dirty="0">
                          <a:latin typeface="+mn-ea"/>
                          <a:ea typeface="+mn-ea"/>
                          <a:cs typeface="Yu Mincho" charset="-128"/>
                        </a:rPr>
                        <a:t>)</a:t>
                      </a:r>
                      <a:r>
                        <a:rPr kumimoji="1" lang="en-US" altLang="ja-JP" sz="500" baseline="0" dirty="0">
                          <a:latin typeface="+mn-ea"/>
                          <a:ea typeface="+mn-ea"/>
                          <a:cs typeface="Yu Mincho" charset="-128"/>
                        </a:rPr>
                        <a:t> </a:t>
                      </a:r>
                      <a:r>
                        <a:rPr kumimoji="1" lang="en-US" altLang="ja-JP" sz="800" baseline="0" dirty="0">
                          <a:latin typeface="+mn-ea"/>
                          <a:ea typeface="+mn-ea"/>
                          <a:cs typeface="Yu Mincho" charset="-128"/>
                        </a:rPr>
                        <a:t>/ </a:t>
                      </a:r>
                      <a:r>
                        <a:rPr kumimoji="1" lang="en-US" altLang="ja-JP" sz="800" b="0" i="0" u="none" strike="noStrike" kern="1200" cap="none" spc="0" normalizeH="0" baseline="0" noProof="0" dirty="0">
                          <a:ln>
                            <a:noFill/>
                          </a:ln>
                          <a:solidFill>
                            <a:srgbClr val="000F2D"/>
                          </a:solidFill>
                          <a:effectLst/>
                          <a:uLnTx/>
                          <a:uFillTx/>
                          <a:latin typeface="+mn-ea"/>
                          <a:ea typeface="+mn-ea"/>
                          <a:cs typeface="Yu Mincho" charset="-128"/>
                        </a:rPr>
                        <a:t>24</a:t>
                      </a:r>
                      <a:r>
                        <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rPr>
                        <a:t>枠</a:t>
                      </a:r>
                      <a:endParaRPr kumimoji="1" lang="en-US" altLang="ja-JP" sz="800" b="0" i="0" u="none" strike="noStrike" kern="1200" cap="none" spc="0" normalizeH="0" baseline="0" noProof="0" dirty="0">
                        <a:ln>
                          <a:noFill/>
                        </a:ln>
                        <a:solidFill>
                          <a:srgbClr val="000F2D"/>
                        </a:solidFill>
                        <a:effectLst/>
                        <a:uLnTx/>
                        <a:uFillTx/>
                        <a:latin typeface="+mn-ea"/>
                        <a:ea typeface="+mn-ea"/>
                        <a:cs typeface="Yu Minch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rgbClr val="000F2D"/>
                          </a:solidFill>
                          <a:effectLst/>
                          <a:uLnTx/>
                          <a:uFillTx/>
                          <a:latin typeface="+mn-ea"/>
                          <a:ea typeface="+mn-ea"/>
                          <a:cs typeface="Yu Mincho" charset="-128"/>
                        </a:rPr>
                        <a:t>(15,000</a:t>
                      </a:r>
                      <a:r>
                        <a:rPr kumimoji="1" lang="ja-JP" altLang="en-US" sz="600" b="0" i="0" u="none" strike="noStrike" kern="1200" cap="none" spc="0" normalizeH="0" baseline="0" noProof="0" dirty="0">
                          <a:ln>
                            <a:noFill/>
                          </a:ln>
                          <a:solidFill>
                            <a:srgbClr val="000F2D"/>
                          </a:solidFill>
                          <a:effectLst/>
                          <a:uLnTx/>
                          <a:uFillTx/>
                          <a:latin typeface="+mn-ea"/>
                          <a:ea typeface="+mn-ea"/>
                          <a:cs typeface="Yu Mincho" charset="-128"/>
                        </a:rPr>
                        <a:t>台あたりで配信</a:t>
                      </a:r>
                      <a:r>
                        <a:rPr kumimoji="1" lang="en-US" altLang="ja-JP" sz="600" b="0" i="0" u="none" strike="noStrike" kern="1200" cap="none" spc="0" normalizeH="0" baseline="0" noProof="0" dirty="0">
                          <a:ln>
                            <a:noFill/>
                          </a:ln>
                          <a:solidFill>
                            <a:srgbClr val="000F2D"/>
                          </a:solidFill>
                          <a:effectLst/>
                          <a:uLnTx/>
                          <a:uFillTx/>
                          <a:latin typeface="+mn-ea"/>
                          <a:ea typeface="+mn-ea"/>
                          <a:cs typeface="Yu Mincho" charset="-128"/>
                        </a:rPr>
                        <a:t>)</a:t>
                      </a:r>
                      <a:endParaRPr kumimoji="1" lang="en-US" altLang="ja-JP" sz="800" b="0" i="0" u="none" strike="noStrike" kern="1200" cap="none" spc="0" normalizeH="0" baseline="0" noProof="0" dirty="0">
                        <a:ln>
                          <a:noFill/>
                        </a:ln>
                        <a:solidFill>
                          <a:srgbClr val="000F2D"/>
                        </a:solidFill>
                        <a:effectLst/>
                        <a:uLnTx/>
                        <a:uFillTx/>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sz="800" u="none" strike="noStrike" baseline="0" dirty="0">
                          <a:latin typeface="+mn-ea"/>
                          <a:ea typeface="+mn-ea"/>
                          <a:cs typeface="Yu Mincho" charset="-128"/>
                        </a:rPr>
                        <a:t>価格は別表を</a:t>
                      </a:r>
                      <a:endParaRPr kumimoji="1" lang="en-US" altLang="ja-JP" sz="800" u="none" strike="noStrike" baseline="0" dirty="0">
                        <a:latin typeface="+mn-ea"/>
                        <a:ea typeface="+mn-ea"/>
                        <a:cs typeface="Yu Mincho" charset="-128"/>
                      </a:endParaRPr>
                    </a:p>
                    <a:p>
                      <a:r>
                        <a:rPr kumimoji="1" lang="ja-JP" altLang="en-US" sz="800" u="none" strike="noStrike" baseline="0" dirty="0">
                          <a:latin typeface="+mn-ea"/>
                          <a:ea typeface="+mn-ea"/>
                          <a:cs typeface="Yu Mincho" charset="-128"/>
                        </a:rPr>
                        <a:t>ご参照ください</a:t>
                      </a:r>
                      <a:r>
                        <a:rPr kumimoji="1" lang="en-US" altLang="ja-JP" sz="500" baseline="0" dirty="0">
                          <a:latin typeface="+mn-ea"/>
                          <a:ea typeface="+mn-ea"/>
                          <a:cs typeface="Yu Mincho" charset="-128"/>
                        </a:rPr>
                        <a:t> </a:t>
                      </a:r>
                    </a:p>
                    <a:p>
                      <a:r>
                        <a:rPr kumimoji="1" lang="ja-JP" altLang="en-US" sz="800" baseline="0" dirty="0">
                          <a:latin typeface="+mn-ea"/>
                          <a:ea typeface="+mn-ea"/>
                          <a:cs typeface="Yu Mincho" charset="-128"/>
                        </a:rPr>
                        <a:t>各エリア</a:t>
                      </a:r>
                      <a:r>
                        <a:rPr kumimoji="1" lang="en-US" altLang="ja-JP" sz="800" b="0" i="0" u="none" strike="noStrike" kern="1200" cap="none" spc="0" normalizeH="0" baseline="0" noProof="0" dirty="0">
                          <a:ln>
                            <a:noFill/>
                          </a:ln>
                          <a:solidFill>
                            <a:srgbClr val="000F2D"/>
                          </a:solidFill>
                          <a:effectLst/>
                          <a:uLnTx/>
                          <a:uFillTx/>
                          <a:latin typeface="+mn-ea"/>
                          <a:ea typeface="+mn-ea"/>
                          <a:cs typeface="Yu Mincho" charset="-128"/>
                        </a:rPr>
                        <a:t>4</a:t>
                      </a:r>
                      <a:r>
                        <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rPr>
                        <a:t>枠ずつ</a:t>
                      </a:r>
                      <a:endParaRPr kumimoji="1" lang="en-US" altLang="ja-JP" sz="800" b="0" i="0" u="none" strike="noStrike" kern="1200" cap="none" spc="0" normalizeH="0" baseline="0" noProof="0" dirty="0">
                        <a:ln>
                          <a:noFill/>
                        </a:ln>
                        <a:solidFill>
                          <a:srgbClr val="000F2D"/>
                        </a:solidFill>
                        <a:effectLst/>
                        <a:uLnTx/>
                        <a:uFillTx/>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en-US" altLang="ja-JP" sz="800" u="none" strike="noStrike" baseline="0" dirty="0">
                          <a:latin typeface="+mn-ea"/>
                          <a:ea typeface="+mn-ea"/>
                          <a:cs typeface="Yu Mincho" charset="-128"/>
                        </a:rPr>
                        <a:t>100</a:t>
                      </a:r>
                      <a:r>
                        <a:rPr kumimoji="1" lang="ja-JP" altLang="en-US" sz="800" dirty="0">
                          <a:latin typeface="+mn-ea"/>
                          <a:ea typeface="+mn-ea"/>
                          <a:cs typeface="Yu Mincho" charset="-128"/>
                        </a:rPr>
                        <a:t>万円</a:t>
                      </a:r>
                      <a:r>
                        <a:rPr kumimoji="1" lang="en-US" altLang="ja-JP" sz="500" dirty="0">
                          <a:latin typeface="+mn-ea"/>
                          <a:ea typeface="+mn-ea"/>
                          <a:cs typeface="Yu Mincho" charset="-128"/>
                        </a:rPr>
                        <a:t> (@1.0</a:t>
                      </a:r>
                      <a:r>
                        <a:rPr kumimoji="1" lang="ja-JP" altLang="en-US" sz="500" dirty="0">
                          <a:latin typeface="+mn-ea"/>
                          <a:ea typeface="+mn-ea"/>
                          <a:cs typeface="Yu Mincho" charset="-128"/>
                        </a:rPr>
                        <a:t>円目安</a:t>
                      </a:r>
                      <a:r>
                        <a:rPr kumimoji="1" lang="en-US" altLang="ja-JP" sz="500" dirty="0">
                          <a:latin typeface="+mn-ea"/>
                          <a:ea typeface="+mn-ea"/>
                          <a:cs typeface="Yu Mincho" charset="-128"/>
                        </a:rPr>
                        <a:t>)</a:t>
                      </a:r>
                      <a:r>
                        <a:rPr kumimoji="1" lang="en-US" altLang="ja-JP" sz="500" baseline="0" dirty="0">
                          <a:latin typeface="+mn-ea"/>
                          <a:ea typeface="+mn-ea"/>
                          <a:cs typeface="Yu Mincho" charset="-128"/>
                        </a:rPr>
                        <a:t> </a:t>
                      </a:r>
                      <a:r>
                        <a:rPr kumimoji="1" lang="en-US" altLang="ja-JP" sz="800" baseline="0" dirty="0">
                          <a:latin typeface="+mn-ea"/>
                          <a:ea typeface="+mn-ea"/>
                          <a:cs typeface="Yu Mincho" charset="-128"/>
                        </a:rPr>
                        <a:t>/ </a:t>
                      </a:r>
                      <a:r>
                        <a:rPr kumimoji="1" lang="en-US" altLang="ja-JP" sz="800" b="0" i="0" u="none" strike="noStrike" kern="1200" cap="none" spc="0" normalizeH="0" baseline="0" noProof="0" dirty="0">
                          <a:ln>
                            <a:noFill/>
                          </a:ln>
                          <a:solidFill>
                            <a:srgbClr val="000F2D"/>
                          </a:solidFill>
                          <a:effectLst/>
                          <a:uLnTx/>
                          <a:uFillTx/>
                          <a:latin typeface="+mn-ea"/>
                          <a:ea typeface="+mn-ea"/>
                          <a:cs typeface="Yu Mincho" charset="-128"/>
                        </a:rPr>
                        <a:t>6</a:t>
                      </a:r>
                      <a:r>
                        <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rPr>
                        <a:t>枠</a:t>
                      </a:r>
                      <a:endParaRPr kumimoji="1" lang="en-US" altLang="ja-JP" sz="800" b="0" i="0" u="none" strike="noStrike" kern="1200" cap="none" spc="0" normalizeH="0" baseline="0" noProof="0" dirty="0">
                        <a:ln>
                          <a:noFill/>
                        </a:ln>
                        <a:solidFill>
                          <a:srgbClr val="000F2D"/>
                        </a:solidFill>
                        <a:effectLst/>
                        <a:uLnTx/>
                        <a:uFillTx/>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520353">
                <a:tc>
                  <a:txBody>
                    <a:bodyPr/>
                    <a:lstStyle/>
                    <a:p>
                      <a:r>
                        <a:rPr kumimoji="1" lang="ja-JP" altLang="en-US" sz="800" b="0" dirty="0">
                          <a:latin typeface="+mn-ea"/>
                          <a:ea typeface="+mn-ea"/>
                          <a:cs typeface="Yu Mincho" charset="-128"/>
                        </a:rPr>
                        <a:t>保証形態</a:t>
                      </a:r>
                    </a:p>
                  </a:txBody>
                  <a:tcPr>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sz="800" dirty="0">
                          <a:latin typeface="+mn-ea"/>
                          <a:ea typeface="+mn-ea"/>
                          <a:cs typeface="Yu Mincho" charset="-128"/>
                        </a:rPr>
                        <a:t>期間掲載保証</a:t>
                      </a:r>
                      <a:endParaRPr kumimoji="1" lang="en-US" altLang="ja-JP" sz="800" dirty="0">
                        <a:latin typeface="+mn-ea"/>
                        <a:ea typeface="+mn-ea"/>
                        <a:cs typeface="Yu Mincho" charset="-128"/>
                      </a:endParaRPr>
                    </a:p>
                    <a:p>
                      <a:r>
                        <a:rPr kumimoji="1" lang="ja-JP" altLang="en-US" sz="600" dirty="0">
                          <a:latin typeface="+mn-ea"/>
                          <a:ea typeface="+mn-ea"/>
                          <a:cs typeface="Yu Mincho" charset="-128"/>
                        </a:rPr>
                        <a:t> </a:t>
                      </a:r>
                      <a:r>
                        <a:rPr kumimoji="1" lang="en-US" altLang="ja-JP" sz="600" dirty="0">
                          <a:latin typeface="+mn-ea"/>
                          <a:ea typeface="+mn-ea"/>
                          <a:cs typeface="Yu Mincho" charset="-128"/>
                        </a:rPr>
                        <a:t>(</a:t>
                      </a:r>
                      <a:r>
                        <a:rPr kumimoji="1" lang="ja-JP" altLang="en-US" sz="600" dirty="0">
                          <a:latin typeface="+mn-ea"/>
                          <a:ea typeface="+mn-ea"/>
                          <a:cs typeface="Yu Mincho" charset="-128"/>
                        </a:rPr>
                        <a:t>表示回数目安</a:t>
                      </a:r>
                      <a:r>
                        <a:rPr kumimoji="1" lang="en-US" altLang="ja-JP" sz="600" dirty="0">
                          <a:latin typeface="+mn-ea"/>
                          <a:ea typeface="+mn-ea"/>
                          <a:cs typeface="Yu Mincho" charset="-128"/>
                        </a:rPr>
                        <a:t>:</a:t>
                      </a:r>
                      <a:r>
                        <a:rPr kumimoji="1" lang="en-US" altLang="ja-JP" sz="600" baseline="0" dirty="0">
                          <a:latin typeface="+mn-ea"/>
                          <a:ea typeface="+mn-ea"/>
                          <a:cs typeface="Yu Mincho" charset="-128"/>
                        </a:rPr>
                        <a:t> 2,000,000</a:t>
                      </a:r>
                      <a:r>
                        <a:rPr kumimoji="1" lang="ja-JP" altLang="en-US" sz="600" baseline="0" dirty="0">
                          <a:latin typeface="+mn-ea"/>
                          <a:ea typeface="+mn-ea"/>
                          <a:cs typeface="Yu Mincho" charset="-128"/>
                        </a:rPr>
                        <a:t>回</a:t>
                      </a:r>
                      <a:r>
                        <a:rPr kumimoji="1" lang="en-US" altLang="ja-JP" sz="600" baseline="0" dirty="0">
                          <a:latin typeface="+mn-ea"/>
                          <a:ea typeface="+mn-ea"/>
                          <a:cs typeface="Yu Mincho" charset="-128"/>
                        </a:rPr>
                        <a:t>/1</a:t>
                      </a:r>
                      <a:r>
                        <a:rPr kumimoji="1" lang="ja-JP" altLang="en-US" sz="600" baseline="0" dirty="0">
                          <a:latin typeface="+mn-ea"/>
                          <a:ea typeface="+mn-ea"/>
                          <a:cs typeface="Yu Mincho" charset="-128"/>
                        </a:rPr>
                        <a:t>週間</a:t>
                      </a:r>
                      <a:r>
                        <a:rPr kumimoji="1" lang="en-US" altLang="ja-JP" sz="600" baseline="0" dirty="0">
                          <a:latin typeface="+mn-ea"/>
                          <a:ea typeface="+mn-ea"/>
                          <a:cs typeface="Yu Mincho"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aseline="0" dirty="0">
                          <a:latin typeface="+mn-ea"/>
                          <a:ea typeface="+mn-ea"/>
                          <a:cs typeface="Yu Mincho" charset="-128"/>
                        </a:rPr>
                        <a:t>※[HALF]</a:t>
                      </a:r>
                      <a:r>
                        <a:rPr kumimoji="1" lang="ja-JP" altLang="en-US" sz="600" baseline="0" dirty="0">
                          <a:latin typeface="+mn-ea"/>
                          <a:ea typeface="+mn-ea"/>
                          <a:cs typeface="Yu Mincho" charset="-128"/>
                        </a:rPr>
                        <a:t>は表示回数目安</a:t>
                      </a:r>
                      <a:endParaRPr kumimoji="1" lang="en-US" altLang="ja-JP" sz="600" baseline="0" dirty="0">
                        <a:latin typeface="+mn-ea"/>
                        <a:ea typeface="+mn-ea"/>
                        <a:cs typeface="Yu Minch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aseline="0" dirty="0">
                          <a:latin typeface="+mn-ea"/>
                          <a:ea typeface="+mn-ea"/>
                          <a:cs typeface="Yu Mincho" charset="-128"/>
                        </a:rPr>
                        <a:t>　 </a:t>
                      </a:r>
                      <a:r>
                        <a:rPr kumimoji="1" lang="en-US" altLang="ja-JP" sz="600" baseline="0" dirty="0">
                          <a:latin typeface="+mn-ea"/>
                          <a:ea typeface="+mn-ea"/>
                          <a:cs typeface="Yu Mincho" charset="-128"/>
                        </a:rPr>
                        <a:t>1,000,000</a:t>
                      </a:r>
                      <a:r>
                        <a:rPr kumimoji="1" lang="ja-JP" altLang="en-US" sz="600" baseline="0" dirty="0">
                          <a:latin typeface="+mn-ea"/>
                          <a:ea typeface="+mn-ea"/>
                          <a:cs typeface="Yu Mincho" charset="-128"/>
                        </a:rPr>
                        <a:t>回</a:t>
                      </a:r>
                      <a:r>
                        <a:rPr kumimoji="1" lang="en-US" altLang="ja-JP" sz="600" baseline="0" dirty="0">
                          <a:latin typeface="+mn-ea"/>
                          <a:ea typeface="+mn-ea"/>
                          <a:cs typeface="Yu Mincho" charset="-128"/>
                        </a:rPr>
                        <a:t>/1</a:t>
                      </a:r>
                      <a:r>
                        <a:rPr kumimoji="1" lang="ja-JP" altLang="en-US" sz="600" baseline="0" dirty="0">
                          <a:latin typeface="+mn-ea"/>
                          <a:ea typeface="+mn-ea"/>
                          <a:cs typeface="Yu Mincho" charset="-128"/>
                        </a:rPr>
                        <a:t>週間</a:t>
                      </a:r>
                      <a:endParaRPr kumimoji="1" lang="ja-JP" altLang="en-US" sz="6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sz="800" dirty="0">
                          <a:latin typeface="+mn-ea"/>
                          <a:ea typeface="+mn-ea"/>
                          <a:cs typeface="Yu Mincho" charset="-128"/>
                        </a:rPr>
                        <a:t>期間掲載保証</a:t>
                      </a:r>
                      <a:r>
                        <a:rPr kumimoji="1" lang="ja-JP" altLang="en-US" sz="600" dirty="0">
                          <a:latin typeface="+mn-ea"/>
                          <a:ea typeface="+mn-ea"/>
                          <a:cs typeface="Yu Mincho" charset="-128"/>
                        </a:rPr>
                        <a:t> </a:t>
                      </a:r>
                      <a:endParaRPr kumimoji="1" lang="en-US" altLang="ja-JP" sz="600" dirty="0">
                        <a:latin typeface="+mn-ea"/>
                        <a:ea typeface="+mn-ea"/>
                        <a:cs typeface="Yu Mincho" charset="-128"/>
                      </a:endParaRPr>
                    </a:p>
                    <a:p>
                      <a:r>
                        <a:rPr kumimoji="1" lang="en-US" altLang="ja-JP" sz="600" dirty="0">
                          <a:latin typeface="+mn-ea"/>
                          <a:ea typeface="+mn-ea"/>
                          <a:cs typeface="Yu Mincho" charset="-128"/>
                        </a:rPr>
                        <a:t>(</a:t>
                      </a:r>
                      <a:r>
                        <a:rPr kumimoji="1" lang="ja-JP" altLang="en-US" sz="600" dirty="0">
                          <a:latin typeface="+mn-ea"/>
                          <a:ea typeface="+mn-ea"/>
                          <a:cs typeface="Yu Mincho" charset="-128"/>
                        </a:rPr>
                        <a:t>表示回数目安</a:t>
                      </a:r>
                      <a:r>
                        <a:rPr kumimoji="1" lang="en-US" altLang="ja-JP" sz="600" dirty="0">
                          <a:latin typeface="+mn-ea"/>
                          <a:ea typeface="+mn-ea"/>
                          <a:cs typeface="Yu Mincho" charset="-128"/>
                        </a:rPr>
                        <a:t>:</a:t>
                      </a:r>
                      <a:r>
                        <a:rPr kumimoji="1" lang="en-US" altLang="ja-JP" sz="600" baseline="0" dirty="0">
                          <a:latin typeface="+mn-ea"/>
                          <a:ea typeface="+mn-ea"/>
                          <a:cs typeface="Yu Mincho" charset="-128"/>
                        </a:rPr>
                        <a:t> 1,600,000</a:t>
                      </a:r>
                      <a:r>
                        <a:rPr kumimoji="1" lang="ja-JP" altLang="en-US" sz="600" baseline="0" dirty="0">
                          <a:latin typeface="+mn-ea"/>
                          <a:ea typeface="+mn-ea"/>
                          <a:cs typeface="Yu Mincho" charset="-128"/>
                        </a:rPr>
                        <a:t>回</a:t>
                      </a:r>
                      <a:r>
                        <a:rPr kumimoji="1" lang="en-US" altLang="ja-JP" sz="600" baseline="0" dirty="0">
                          <a:latin typeface="+mn-ea"/>
                          <a:ea typeface="+mn-ea"/>
                          <a:cs typeface="Yu Mincho" charset="-128"/>
                        </a:rPr>
                        <a:t>/1</a:t>
                      </a:r>
                      <a:r>
                        <a:rPr kumimoji="1" lang="ja-JP" altLang="en-US" sz="600" baseline="0" dirty="0">
                          <a:latin typeface="+mn-ea"/>
                          <a:ea typeface="+mn-ea"/>
                          <a:cs typeface="Yu Mincho" charset="-128"/>
                        </a:rPr>
                        <a:t>週間</a:t>
                      </a:r>
                      <a:r>
                        <a:rPr kumimoji="1" lang="en-US" altLang="ja-JP" sz="600" baseline="0" dirty="0">
                          <a:latin typeface="+mn-ea"/>
                          <a:ea typeface="+mn-ea"/>
                          <a:cs typeface="Yu Mincho"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aseline="0" dirty="0">
                          <a:latin typeface="+mn-ea"/>
                          <a:ea typeface="+mn-ea"/>
                          <a:cs typeface="Yu Mincho" charset="-128"/>
                        </a:rPr>
                        <a:t>※[HALF]</a:t>
                      </a:r>
                      <a:r>
                        <a:rPr kumimoji="1" lang="ja-JP" altLang="en-US" sz="600" baseline="0" dirty="0">
                          <a:latin typeface="+mn-ea"/>
                          <a:ea typeface="+mn-ea"/>
                          <a:cs typeface="Yu Mincho" charset="-128"/>
                        </a:rPr>
                        <a:t>は表示回数目安</a:t>
                      </a:r>
                      <a:endParaRPr kumimoji="1" lang="en-US" altLang="ja-JP" sz="600" baseline="0" dirty="0">
                        <a:latin typeface="+mn-ea"/>
                        <a:ea typeface="+mn-ea"/>
                        <a:cs typeface="Yu Minch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aseline="0" dirty="0">
                          <a:latin typeface="+mn-ea"/>
                          <a:ea typeface="+mn-ea"/>
                          <a:cs typeface="Yu Mincho" charset="-128"/>
                        </a:rPr>
                        <a:t> </a:t>
                      </a:r>
                      <a:r>
                        <a:rPr kumimoji="1" lang="ja-JP" altLang="en-US" sz="600" baseline="0" dirty="0">
                          <a:latin typeface="+mn-ea"/>
                          <a:ea typeface="+mn-ea"/>
                          <a:cs typeface="Yu Mincho" charset="-128"/>
                        </a:rPr>
                        <a:t>　</a:t>
                      </a:r>
                      <a:r>
                        <a:rPr kumimoji="1" lang="en-US" altLang="ja-JP" sz="600" baseline="0" dirty="0">
                          <a:latin typeface="+mn-ea"/>
                          <a:ea typeface="+mn-ea"/>
                          <a:cs typeface="Yu Mincho" charset="-128"/>
                        </a:rPr>
                        <a:t>800,000</a:t>
                      </a:r>
                      <a:r>
                        <a:rPr kumimoji="1" lang="ja-JP" altLang="en-US" sz="600" baseline="0" dirty="0">
                          <a:latin typeface="+mn-ea"/>
                          <a:ea typeface="+mn-ea"/>
                          <a:cs typeface="Yu Mincho" charset="-128"/>
                        </a:rPr>
                        <a:t>回</a:t>
                      </a:r>
                      <a:r>
                        <a:rPr kumimoji="1" lang="en-US" altLang="ja-JP" sz="600" baseline="0" dirty="0">
                          <a:latin typeface="+mn-ea"/>
                          <a:ea typeface="+mn-ea"/>
                          <a:cs typeface="Yu Mincho" charset="-128"/>
                        </a:rPr>
                        <a:t>/1</a:t>
                      </a:r>
                      <a:r>
                        <a:rPr kumimoji="1" lang="ja-JP" altLang="en-US" sz="600" baseline="0" dirty="0">
                          <a:latin typeface="+mn-ea"/>
                          <a:ea typeface="+mn-ea"/>
                          <a:cs typeface="Yu Mincho" charset="-128"/>
                        </a:rPr>
                        <a:t>週間</a:t>
                      </a:r>
                      <a:endParaRPr kumimoji="1" lang="ja-JP" altLang="en-US" sz="6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sz="800" dirty="0">
                          <a:latin typeface="+mn-ea"/>
                          <a:ea typeface="+mn-ea"/>
                          <a:cs typeface="Yu Mincho" charset="-128"/>
                        </a:rPr>
                        <a:t>期間掲載保証</a:t>
                      </a:r>
                      <a:endParaRPr kumimoji="1" lang="en-US" altLang="ja-JP" sz="800" dirty="0">
                        <a:latin typeface="+mn-ea"/>
                        <a:ea typeface="+mn-ea"/>
                        <a:cs typeface="Yu Mincho" charset="-128"/>
                      </a:endParaRPr>
                    </a:p>
                    <a:p>
                      <a:r>
                        <a:rPr kumimoji="1" lang="ja-JP" altLang="en-US" sz="600" dirty="0">
                          <a:latin typeface="+mn-ea"/>
                          <a:ea typeface="+mn-ea"/>
                          <a:cs typeface="Yu Mincho" charset="-128"/>
                        </a:rPr>
                        <a:t> </a:t>
                      </a:r>
                      <a:r>
                        <a:rPr kumimoji="1" lang="en-US" altLang="ja-JP" sz="600" dirty="0">
                          <a:latin typeface="+mn-ea"/>
                          <a:ea typeface="+mn-ea"/>
                          <a:cs typeface="Yu Mincho" charset="-128"/>
                        </a:rPr>
                        <a:t>(</a:t>
                      </a:r>
                      <a:r>
                        <a:rPr kumimoji="1" lang="ja-JP" altLang="en-US" sz="600" dirty="0">
                          <a:latin typeface="+mn-ea"/>
                          <a:ea typeface="+mn-ea"/>
                          <a:cs typeface="Yu Mincho" charset="-128"/>
                        </a:rPr>
                        <a:t>表示回数目安</a:t>
                      </a:r>
                      <a:r>
                        <a:rPr kumimoji="1" lang="en-US" altLang="ja-JP" sz="600" dirty="0">
                          <a:latin typeface="+mn-ea"/>
                          <a:ea typeface="+mn-ea"/>
                          <a:cs typeface="Yu Mincho" charset="-128"/>
                        </a:rPr>
                        <a:t>:</a:t>
                      </a:r>
                      <a:r>
                        <a:rPr kumimoji="1" lang="en-US" altLang="ja-JP" sz="600" baseline="0" dirty="0">
                          <a:latin typeface="+mn-ea"/>
                          <a:ea typeface="+mn-ea"/>
                          <a:cs typeface="Yu Mincho" charset="-128"/>
                        </a:rPr>
                        <a:t> 1,200,000</a:t>
                      </a:r>
                      <a:r>
                        <a:rPr kumimoji="1" lang="ja-JP" altLang="en-US" sz="600" baseline="0" dirty="0">
                          <a:latin typeface="+mn-ea"/>
                          <a:ea typeface="+mn-ea"/>
                          <a:cs typeface="Yu Mincho" charset="-128"/>
                        </a:rPr>
                        <a:t>回</a:t>
                      </a:r>
                      <a:r>
                        <a:rPr kumimoji="1" lang="en-US" altLang="ja-JP" sz="600" baseline="0" dirty="0">
                          <a:latin typeface="+mn-ea"/>
                          <a:ea typeface="+mn-ea"/>
                          <a:cs typeface="Yu Mincho" charset="-128"/>
                        </a:rPr>
                        <a:t>/1</a:t>
                      </a:r>
                      <a:r>
                        <a:rPr kumimoji="1" lang="ja-JP" altLang="en-US" sz="600" baseline="0" dirty="0">
                          <a:latin typeface="+mn-ea"/>
                          <a:ea typeface="+mn-ea"/>
                          <a:cs typeface="Yu Mincho" charset="-128"/>
                        </a:rPr>
                        <a:t>週間</a:t>
                      </a:r>
                      <a:r>
                        <a:rPr kumimoji="1" lang="en-US" altLang="ja-JP" sz="600" baseline="0" dirty="0">
                          <a:latin typeface="+mn-ea"/>
                          <a:ea typeface="+mn-ea"/>
                          <a:cs typeface="Yu Mincho" charset="-128"/>
                        </a:rPr>
                        <a:t>)</a:t>
                      </a:r>
                    </a:p>
                    <a:p>
                      <a:r>
                        <a:rPr kumimoji="1" lang="en-US" altLang="ja-JP" sz="600" baseline="0" dirty="0">
                          <a:latin typeface="+mn-ea"/>
                          <a:ea typeface="+mn-ea"/>
                          <a:cs typeface="Yu Mincho" charset="-128"/>
                        </a:rPr>
                        <a:t>※[HALF]</a:t>
                      </a:r>
                      <a:r>
                        <a:rPr kumimoji="1" lang="ja-JP" altLang="en-US" sz="600" baseline="0" dirty="0">
                          <a:latin typeface="+mn-ea"/>
                          <a:ea typeface="+mn-ea"/>
                          <a:cs typeface="Yu Mincho" charset="-128"/>
                        </a:rPr>
                        <a:t>は表示回数目安</a:t>
                      </a:r>
                      <a:endParaRPr kumimoji="1" lang="en-US" altLang="ja-JP" sz="600" baseline="0" dirty="0">
                        <a:latin typeface="+mn-ea"/>
                        <a:ea typeface="+mn-ea"/>
                        <a:cs typeface="Yu Mincho" charset="-128"/>
                      </a:endParaRPr>
                    </a:p>
                    <a:p>
                      <a:r>
                        <a:rPr kumimoji="1" lang="en-US" altLang="ja-JP" sz="600" baseline="0" dirty="0">
                          <a:latin typeface="+mn-ea"/>
                          <a:ea typeface="+mn-ea"/>
                          <a:cs typeface="Yu Mincho" charset="-128"/>
                        </a:rPr>
                        <a:t> </a:t>
                      </a:r>
                      <a:r>
                        <a:rPr kumimoji="1" lang="ja-JP" altLang="en-US" sz="600" baseline="0" dirty="0">
                          <a:latin typeface="+mn-ea"/>
                          <a:ea typeface="+mn-ea"/>
                          <a:cs typeface="Yu Mincho" charset="-128"/>
                        </a:rPr>
                        <a:t>　</a:t>
                      </a:r>
                      <a:r>
                        <a:rPr kumimoji="1" lang="en-US" altLang="ja-JP" sz="600" baseline="0" dirty="0">
                          <a:latin typeface="+mn-ea"/>
                          <a:ea typeface="+mn-ea"/>
                          <a:cs typeface="Yu Mincho" charset="-128"/>
                        </a:rPr>
                        <a:t>600,000</a:t>
                      </a:r>
                      <a:r>
                        <a:rPr kumimoji="1" lang="ja-JP" altLang="en-US" sz="600" baseline="0" dirty="0">
                          <a:latin typeface="+mn-ea"/>
                          <a:ea typeface="+mn-ea"/>
                          <a:cs typeface="Yu Mincho" charset="-128"/>
                        </a:rPr>
                        <a:t>回</a:t>
                      </a:r>
                      <a:r>
                        <a:rPr kumimoji="1" lang="en-US" altLang="ja-JP" sz="600" baseline="0" dirty="0">
                          <a:latin typeface="+mn-ea"/>
                          <a:ea typeface="+mn-ea"/>
                          <a:cs typeface="Yu Mincho" charset="-128"/>
                        </a:rPr>
                        <a:t>/1</a:t>
                      </a:r>
                      <a:r>
                        <a:rPr kumimoji="1" lang="ja-JP" altLang="en-US" sz="600" baseline="0" dirty="0">
                          <a:latin typeface="+mn-ea"/>
                          <a:ea typeface="+mn-ea"/>
                          <a:cs typeface="Yu Mincho" charset="-128"/>
                        </a:rPr>
                        <a:t>週間</a:t>
                      </a:r>
                      <a:endParaRPr kumimoji="1" lang="ja-JP" altLang="en-US" sz="6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sz="800" dirty="0">
                          <a:latin typeface="+mn-ea"/>
                          <a:ea typeface="+mn-ea"/>
                          <a:cs typeface="Yu Mincho" charset="-128"/>
                        </a:rPr>
                        <a:t>期間掲載保証</a:t>
                      </a:r>
                      <a:endParaRPr kumimoji="1" lang="en-US" altLang="ja-JP" sz="800" dirty="0">
                        <a:latin typeface="+mn-ea"/>
                        <a:ea typeface="+mn-ea"/>
                        <a:cs typeface="Yu Mincho" charset="-128"/>
                      </a:endParaRPr>
                    </a:p>
                    <a:p>
                      <a:r>
                        <a:rPr kumimoji="1" lang="ja-JP" altLang="en-US" sz="600" dirty="0">
                          <a:latin typeface="+mn-ea"/>
                          <a:ea typeface="+mn-ea"/>
                          <a:cs typeface="Yu Mincho" charset="-128"/>
                        </a:rPr>
                        <a:t> </a:t>
                      </a:r>
                      <a:r>
                        <a:rPr kumimoji="1" lang="en-US" altLang="ja-JP" sz="600" dirty="0">
                          <a:latin typeface="+mn-ea"/>
                          <a:ea typeface="+mn-ea"/>
                          <a:cs typeface="Yu Mincho" charset="-128"/>
                        </a:rPr>
                        <a:t>※</a:t>
                      </a:r>
                      <a:r>
                        <a:rPr kumimoji="1" lang="ja-JP" altLang="en-US" sz="600" dirty="0">
                          <a:latin typeface="+mn-ea"/>
                          <a:ea typeface="+mn-ea"/>
                          <a:cs typeface="Yu Mincho" charset="-128"/>
                        </a:rPr>
                        <a:t>表示回数目安は別表を</a:t>
                      </a:r>
                      <a:endParaRPr kumimoji="1" lang="en-US" altLang="ja-JP" sz="600" dirty="0">
                        <a:latin typeface="+mn-ea"/>
                        <a:ea typeface="+mn-ea"/>
                        <a:cs typeface="Yu Mincho" charset="-128"/>
                      </a:endParaRPr>
                    </a:p>
                    <a:p>
                      <a:r>
                        <a:rPr kumimoji="1" lang="ja-JP" altLang="en-US" sz="600" dirty="0">
                          <a:latin typeface="+mn-ea"/>
                          <a:ea typeface="+mn-ea"/>
                          <a:cs typeface="Yu Mincho" charset="-128"/>
                        </a:rPr>
                        <a:t>　 ご参照ください</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sz="800" dirty="0">
                          <a:latin typeface="+mn-ea"/>
                          <a:ea typeface="+mn-ea"/>
                          <a:cs typeface="Yu Mincho" charset="-128"/>
                        </a:rPr>
                        <a:t>期間掲載保証</a:t>
                      </a:r>
                      <a:endParaRPr kumimoji="1" lang="en-US" altLang="ja-JP" sz="800" dirty="0">
                        <a:latin typeface="+mn-ea"/>
                        <a:ea typeface="+mn-ea"/>
                        <a:cs typeface="Yu Mincho" charset="-128"/>
                      </a:endParaRPr>
                    </a:p>
                    <a:p>
                      <a:r>
                        <a:rPr kumimoji="1" lang="ja-JP" altLang="en-US" sz="600" dirty="0">
                          <a:latin typeface="+mn-ea"/>
                          <a:ea typeface="+mn-ea"/>
                          <a:cs typeface="Yu Mincho" charset="-128"/>
                        </a:rPr>
                        <a:t> </a:t>
                      </a:r>
                      <a:r>
                        <a:rPr kumimoji="1" lang="en-US" altLang="ja-JP" sz="600" dirty="0">
                          <a:latin typeface="+mn-ea"/>
                          <a:ea typeface="+mn-ea"/>
                          <a:cs typeface="Yu Mincho" charset="-128"/>
                        </a:rPr>
                        <a:t>(</a:t>
                      </a:r>
                      <a:r>
                        <a:rPr kumimoji="1" lang="ja-JP" altLang="en-US" sz="600" dirty="0">
                          <a:latin typeface="+mn-ea"/>
                          <a:ea typeface="+mn-ea"/>
                          <a:cs typeface="Yu Mincho" charset="-128"/>
                        </a:rPr>
                        <a:t>表示回数目安</a:t>
                      </a:r>
                      <a:r>
                        <a:rPr kumimoji="1" lang="en-US" altLang="ja-JP" sz="600" dirty="0">
                          <a:latin typeface="+mn-ea"/>
                          <a:ea typeface="+mn-ea"/>
                          <a:cs typeface="Yu Mincho" charset="-128"/>
                        </a:rPr>
                        <a:t>:</a:t>
                      </a:r>
                      <a:r>
                        <a:rPr kumimoji="1" lang="en-US" altLang="ja-JP" sz="600" baseline="0" dirty="0">
                          <a:latin typeface="+mn-ea"/>
                          <a:ea typeface="+mn-ea"/>
                          <a:cs typeface="Yu Mincho" charset="-128"/>
                        </a:rPr>
                        <a:t> 1,000,000</a:t>
                      </a:r>
                      <a:r>
                        <a:rPr kumimoji="1" lang="ja-JP" altLang="en-US" sz="600" baseline="0" dirty="0">
                          <a:latin typeface="+mn-ea"/>
                          <a:ea typeface="+mn-ea"/>
                          <a:cs typeface="Yu Mincho" charset="-128"/>
                        </a:rPr>
                        <a:t>回</a:t>
                      </a:r>
                      <a:r>
                        <a:rPr kumimoji="1" lang="en-US" altLang="ja-JP" sz="600" baseline="0" dirty="0">
                          <a:latin typeface="+mn-ea"/>
                          <a:ea typeface="+mn-ea"/>
                          <a:cs typeface="Yu Mincho" charset="-128"/>
                        </a:rPr>
                        <a:t>/1</a:t>
                      </a:r>
                      <a:r>
                        <a:rPr kumimoji="1" lang="ja-JP" altLang="en-US" sz="600" baseline="0" dirty="0">
                          <a:latin typeface="+mn-ea"/>
                          <a:ea typeface="+mn-ea"/>
                          <a:cs typeface="Yu Mincho" charset="-128"/>
                        </a:rPr>
                        <a:t>週間</a:t>
                      </a:r>
                      <a:r>
                        <a:rPr kumimoji="1" lang="en-US" altLang="ja-JP" sz="600" baseline="0" dirty="0">
                          <a:latin typeface="+mn-ea"/>
                          <a:ea typeface="+mn-ea"/>
                          <a:cs typeface="Yu Mincho" charset="-128"/>
                        </a:rPr>
                        <a:t>)</a:t>
                      </a:r>
                    </a:p>
                  </a:txBody>
                  <a:tcPr>
                    <a:lnL w="12700" cap="flat" cmpd="sng" algn="ctr">
                      <a:solidFill>
                        <a:schemeClr val="bg1">
                          <a:lumMod val="90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061107886"/>
                  </a:ext>
                </a:extLst>
              </a:tr>
              <a:tr h="257710">
                <a:tc>
                  <a:txBody>
                    <a:bodyPr/>
                    <a:lstStyle/>
                    <a:p>
                      <a:r>
                        <a:rPr kumimoji="1" lang="ja-JP" altLang="en-US" sz="800" b="0" dirty="0">
                          <a:latin typeface="+mn-ea"/>
                          <a:ea typeface="+mn-ea"/>
                          <a:cs typeface="Yu Mincho" charset="-128"/>
                        </a:rPr>
                        <a:t>課金形態</a:t>
                      </a:r>
                    </a:p>
                  </a:txBody>
                  <a:tcPr>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n-ea"/>
                          <a:ea typeface="+mn-ea"/>
                          <a:cs typeface="Yu Mincho" charset="-128"/>
                        </a:rPr>
                        <a:t>表示回数課金</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6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kumimoji="1" lang="ja-JP" altLang="en-US" sz="6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n-ea"/>
                          <a:ea typeface="+mn-ea"/>
                          <a:cs typeface="Yu Mincho" charset="-128"/>
                        </a:rPr>
                        <a:t>掲載期間課金</a:t>
                      </a:r>
                    </a:p>
                  </a:txBody>
                  <a:tcPr>
                    <a:lnL w="12700" cap="flat" cmpd="sng" algn="ctr">
                      <a:solidFill>
                        <a:schemeClr val="bg1">
                          <a:lumMod val="90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kumimoji="1" lang="en-US" altLang="ja-JP" sz="600" baseline="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226859117"/>
                  </a:ext>
                </a:extLst>
              </a:tr>
              <a:tr h="260176">
                <a:tc>
                  <a:txBody>
                    <a:bodyPr/>
                    <a:lstStyle/>
                    <a:p>
                      <a:r>
                        <a:rPr kumimoji="1" lang="ja-JP" altLang="en-US" sz="800" b="0" dirty="0">
                          <a:latin typeface="+mn-ea"/>
                          <a:ea typeface="+mn-ea"/>
                          <a:cs typeface="Yu Mincho" charset="-128"/>
                        </a:rPr>
                        <a:t>画面</a:t>
                      </a:r>
                    </a:p>
                  </a:txBody>
                  <a:tcPr>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gridSpan="5">
                  <a:txBody>
                    <a:bodyPr/>
                    <a:lstStyle/>
                    <a:p>
                      <a:pPr algn="l"/>
                      <a:r>
                        <a:rPr kumimoji="1" lang="en-US" altLang="ja-JP" sz="800" dirty="0">
                          <a:latin typeface="+mn-ea"/>
                          <a:ea typeface="+mn-ea"/>
                          <a:cs typeface="Yu Mincho" charset="-128"/>
                        </a:rPr>
                        <a:t>10</a:t>
                      </a:r>
                      <a:r>
                        <a:rPr kumimoji="1" lang="ja-JP" altLang="en-US" sz="800" dirty="0">
                          <a:latin typeface="+mn-ea"/>
                          <a:ea typeface="+mn-ea"/>
                          <a:cs typeface="Yu Mincho" charset="-128"/>
                        </a:rPr>
                        <a:t>インチ横型</a:t>
                      </a:r>
                      <a:r>
                        <a:rPr kumimoji="1" lang="en-US" altLang="ja-JP" sz="800" dirty="0">
                          <a:latin typeface="+mn-ea"/>
                          <a:ea typeface="+mn-ea"/>
                          <a:cs typeface="Yu Mincho" charset="-128"/>
                        </a:rPr>
                        <a:t> HD </a:t>
                      </a:r>
                      <a:r>
                        <a:rPr kumimoji="1" lang="ja-JP" altLang="en-US" sz="800" dirty="0">
                          <a:latin typeface="+mn-ea"/>
                          <a:ea typeface="+mn-ea"/>
                          <a:cs typeface="Yu Mincho" charset="-128"/>
                        </a:rPr>
                        <a:t>タッチパネル</a:t>
                      </a:r>
                      <a:endParaRPr kumimoji="1" lang="en-US" altLang="ja-JP" sz="8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kumimoji="1" lang="ja-JP" altLang="en-US" sz="700" b="0" i="0" u="none" strike="noStrike" kern="1200" cap="none" spc="0" normalizeH="0" baseline="0" noProof="0" dirty="0">
                        <a:ln>
                          <a:noFill/>
                        </a:ln>
                        <a:solidFill>
                          <a:srgbClr val="000F2D"/>
                        </a:solidFill>
                        <a:effectLst/>
                        <a:uLnTx/>
                        <a:uFillTx/>
                        <a:latin typeface="游明朝"/>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kumimoji="1" lang="ja-JP" altLang="en-US" sz="700" b="0" i="0" u="none" strike="noStrike" kern="1200" cap="none" spc="0" normalizeH="0" baseline="0" noProof="0" dirty="0">
                        <a:ln>
                          <a:noFill/>
                        </a:ln>
                        <a:solidFill>
                          <a:srgbClr val="000F2D"/>
                        </a:solidFill>
                        <a:effectLst/>
                        <a:uLnTx/>
                        <a:uFillTx/>
                        <a:latin typeface="游明朝"/>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kumimoji="1" lang="en-US" altLang="ja-JP" sz="9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kumimoji="1" lang="ja-JP" altLang="en-US" sz="700" b="0" i="0" u="none" strike="noStrike" kern="1200" cap="none" spc="0" normalizeH="0" baseline="0" noProof="0" dirty="0">
                        <a:ln>
                          <a:noFill/>
                        </a:ln>
                        <a:solidFill>
                          <a:srgbClr val="000F2D"/>
                        </a:solidFill>
                        <a:effectLst/>
                        <a:uLnTx/>
                        <a:uFillTx/>
                        <a:latin typeface="游明朝"/>
                        <a:ea typeface="+mn-ea"/>
                        <a:cs typeface="Yu Mincho" charset="-128"/>
                      </a:endParaRPr>
                    </a:p>
                  </a:txBody>
                  <a:tcPr>
                    <a:lnL w="12700" cap="flat" cmpd="sng" algn="ctr">
                      <a:solidFill>
                        <a:schemeClr val="bg1">
                          <a:lumMod val="90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468317">
                <a:tc>
                  <a:txBody>
                    <a:bodyPr/>
                    <a:lstStyle/>
                    <a:p>
                      <a:r>
                        <a:rPr kumimoji="1" lang="ja-JP" altLang="en-US" sz="800" b="0" dirty="0">
                          <a:latin typeface="+mn-ea"/>
                          <a:ea typeface="+mn-ea"/>
                          <a:cs typeface="Yu Mincho" charset="-128"/>
                        </a:rPr>
                        <a:t>映像</a:t>
                      </a:r>
                    </a:p>
                  </a:txBody>
                  <a:tcPr>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sz="700" dirty="0">
                          <a:latin typeface="+mn-ea"/>
                          <a:ea typeface="+mn-ea"/>
                          <a:cs typeface="Yu Mincho" charset="-128"/>
                        </a:rPr>
                        <a:t>動画 最大</a:t>
                      </a:r>
                      <a:r>
                        <a:rPr kumimoji="1" lang="en-US" altLang="ja-JP" sz="700" dirty="0">
                          <a:latin typeface="+mn-ea"/>
                          <a:ea typeface="+mn-ea"/>
                          <a:cs typeface="Yu Mincho" charset="-128"/>
                        </a:rPr>
                        <a:t>60</a:t>
                      </a:r>
                      <a:r>
                        <a:rPr kumimoji="1" lang="ja-JP" altLang="en-US" sz="700" dirty="0">
                          <a:latin typeface="+mn-ea"/>
                          <a:ea typeface="+mn-ea"/>
                          <a:cs typeface="Yu Mincho" charset="-128"/>
                        </a:rPr>
                        <a:t>秒まで</a:t>
                      </a:r>
                      <a:br>
                        <a:rPr kumimoji="1" lang="en-US" altLang="ja-JP" sz="700" dirty="0">
                          <a:latin typeface="+mn-ea"/>
                          <a:ea typeface="+mn-ea"/>
                          <a:cs typeface="Yu Mincho" charset="-128"/>
                        </a:rPr>
                      </a:br>
                      <a:r>
                        <a:rPr kumimoji="1" lang="ja-JP" altLang="en-US" sz="700" dirty="0">
                          <a:latin typeface="+mn-ea"/>
                          <a:ea typeface="+mn-ea"/>
                          <a:cs typeface="Yu Mincho" charset="-128"/>
                        </a:rPr>
                        <a:t>エンドキャップ表示可</a:t>
                      </a:r>
                      <a:r>
                        <a:rPr kumimoji="1" lang="en-US" altLang="ja-JP" sz="700" dirty="0">
                          <a:latin typeface="+mn-ea"/>
                          <a:ea typeface="+mn-ea"/>
                          <a:cs typeface="Yu Mincho" charset="-128"/>
                        </a:rPr>
                        <a:t> (+5</a:t>
                      </a:r>
                      <a:r>
                        <a:rPr kumimoji="1" lang="ja-JP" altLang="en-US" sz="700" dirty="0">
                          <a:latin typeface="+mn-ea"/>
                          <a:ea typeface="+mn-ea"/>
                          <a:cs typeface="Yu Mincho" charset="-128"/>
                        </a:rPr>
                        <a:t>秒</a:t>
                      </a:r>
                      <a:r>
                        <a:rPr kumimoji="1" lang="en-US" altLang="ja-JP" sz="700" dirty="0">
                          <a:latin typeface="+mn-ea"/>
                          <a:ea typeface="+mn-ea"/>
                          <a:cs typeface="Yu Mincho" charset="-128"/>
                        </a:rPr>
                        <a:t>)</a:t>
                      </a:r>
                      <a:endParaRPr kumimoji="1" lang="ja-JP" altLang="en-US" sz="7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sz="700" dirty="0">
                          <a:latin typeface="+mn-ea"/>
                          <a:ea typeface="+mn-ea"/>
                          <a:cs typeface="Yu Mincho" charset="-128"/>
                        </a:rPr>
                        <a:t>記事横静止画</a:t>
                      </a:r>
                      <a:r>
                        <a:rPr kumimoji="1" lang="en-US" altLang="ja-JP" sz="700" dirty="0">
                          <a:latin typeface="+mn-ea"/>
                          <a:ea typeface="+mn-ea"/>
                          <a:cs typeface="Yu Mincho" charset="-128"/>
                        </a:rPr>
                        <a:t>15</a:t>
                      </a:r>
                      <a:r>
                        <a:rPr kumimoji="1" lang="ja-JP" altLang="en-US" sz="700" dirty="0">
                          <a:latin typeface="+mn-ea"/>
                          <a:ea typeface="+mn-ea"/>
                          <a:cs typeface="Yu Mincho" charset="-128"/>
                        </a:rPr>
                        <a:t>秒</a:t>
                      </a:r>
                      <a:endParaRPr kumimoji="1" lang="en-US" altLang="ja-JP" sz="700" dirty="0">
                        <a:latin typeface="+mn-ea"/>
                        <a:ea typeface="+mn-ea"/>
                        <a:cs typeface="Yu Mincho" charset="-128"/>
                      </a:endParaRPr>
                    </a:p>
                    <a:p>
                      <a:r>
                        <a:rPr kumimoji="1" lang="ja-JP" altLang="en-US" sz="700" dirty="0">
                          <a:latin typeface="+mn-ea"/>
                          <a:ea typeface="+mn-ea"/>
                          <a:cs typeface="Yu Mincho" charset="-128"/>
                        </a:rPr>
                        <a:t>動画 最大</a:t>
                      </a:r>
                      <a:r>
                        <a:rPr kumimoji="1" lang="en-US" altLang="ja-JP" sz="700" dirty="0">
                          <a:latin typeface="+mn-ea"/>
                          <a:ea typeface="+mn-ea"/>
                          <a:cs typeface="Yu Mincho" charset="-128"/>
                        </a:rPr>
                        <a:t>30</a:t>
                      </a:r>
                      <a:r>
                        <a:rPr kumimoji="1" lang="ja-JP" altLang="en-US" sz="700" dirty="0">
                          <a:latin typeface="+mn-ea"/>
                          <a:ea typeface="+mn-ea"/>
                          <a:cs typeface="Yu Mincho" charset="-128"/>
                        </a:rPr>
                        <a:t>秒まで</a:t>
                      </a:r>
                      <a:br>
                        <a:rPr kumimoji="1" lang="en-US" altLang="ja-JP" sz="700" dirty="0">
                          <a:latin typeface="+mn-ea"/>
                          <a:ea typeface="+mn-ea"/>
                          <a:cs typeface="Yu Mincho" charset="-128"/>
                        </a:rPr>
                      </a:br>
                      <a:r>
                        <a:rPr kumimoji="1" lang="ja-JP" altLang="en-US" sz="700" dirty="0">
                          <a:latin typeface="+mn-ea"/>
                          <a:ea typeface="+mn-ea"/>
                          <a:cs typeface="Yu Mincho" charset="-128"/>
                        </a:rPr>
                        <a:t>エンドキャップ表示可</a:t>
                      </a:r>
                      <a:r>
                        <a:rPr kumimoji="1" lang="en-US" altLang="ja-JP" sz="700" dirty="0">
                          <a:latin typeface="+mn-ea"/>
                          <a:ea typeface="+mn-ea"/>
                          <a:cs typeface="Yu Mincho" charset="-128"/>
                        </a:rPr>
                        <a:t> (+5</a:t>
                      </a:r>
                      <a:r>
                        <a:rPr kumimoji="1" lang="ja-JP" altLang="en-US" sz="700" dirty="0">
                          <a:latin typeface="+mn-ea"/>
                          <a:ea typeface="+mn-ea"/>
                          <a:cs typeface="Yu Mincho" charset="-128"/>
                        </a:rPr>
                        <a:t>秒</a:t>
                      </a:r>
                      <a:r>
                        <a:rPr kumimoji="1" lang="en-US" altLang="ja-JP" sz="700" dirty="0">
                          <a:latin typeface="+mn-ea"/>
                          <a:ea typeface="+mn-ea"/>
                          <a:cs typeface="Yu Mincho" charset="-128"/>
                        </a:rPr>
                        <a:t>)</a:t>
                      </a:r>
                      <a:endParaRPr kumimoji="1" lang="ja-JP" altLang="en-US" sz="7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dirty="0">
                          <a:latin typeface="+mn-ea"/>
                          <a:ea typeface="+mn-ea"/>
                          <a:cs typeface="Yu Mincho" charset="-128"/>
                        </a:rPr>
                        <a:t>動画 最大</a:t>
                      </a:r>
                      <a:r>
                        <a:rPr kumimoji="1" lang="en-US" altLang="ja-JP" sz="700" dirty="0">
                          <a:latin typeface="+mn-ea"/>
                          <a:ea typeface="+mn-ea"/>
                          <a:cs typeface="Yu Mincho" charset="-128"/>
                        </a:rPr>
                        <a:t>30</a:t>
                      </a:r>
                      <a:r>
                        <a:rPr kumimoji="1" lang="ja-JP" altLang="en-US" sz="700" dirty="0">
                          <a:latin typeface="+mn-ea"/>
                          <a:ea typeface="+mn-ea"/>
                          <a:cs typeface="Yu Mincho" charset="-128"/>
                        </a:rPr>
                        <a:t>秒まで</a:t>
                      </a:r>
                      <a:br>
                        <a:rPr kumimoji="1" lang="en-US" altLang="ja-JP" sz="700" dirty="0">
                          <a:latin typeface="+mn-ea"/>
                          <a:ea typeface="+mn-ea"/>
                          <a:cs typeface="Yu Mincho" charset="-128"/>
                        </a:rPr>
                      </a:br>
                      <a:r>
                        <a:rPr kumimoji="1" lang="ja-JP" altLang="en-US" sz="700" dirty="0">
                          <a:latin typeface="+mn-ea"/>
                          <a:ea typeface="+mn-ea"/>
                          <a:cs typeface="Yu Mincho" charset="-128"/>
                        </a:rPr>
                        <a:t>エンドキャップ表示可</a:t>
                      </a:r>
                      <a:r>
                        <a:rPr kumimoji="1" lang="en-US" altLang="ja-JP" sz="700" dirty="0">
                          <a:latin typeface="+mn-ea"/>
                          <a:ea typeface="+mn-ea"/>
                          <a:cs typeface="Yu Mincho" charset="-128"/>
                        </a:rPr>
                        <a:t> (+5</a:t>
                      </a:r>
                      <a:r>
                        <a:rPr kumimoji="1" lang="ja-JP" altLang="en-US" sz="700" dirty="0">
                          <a:latin typeface="+mn-ea"/>
                          <a:ea typeface="+mn-ea"/>
                          <a:cs typeface="Yu Mincho" charset="-128"/>
                        </a:rPr>
                        <a:t>秒</a:t>
                      </a:r>
                      <a:r>
                        <a:rPr kumimoji="1" lang="en-US" altLang="ja-JP" sz="700" dirty="0">
                          <a:latin typeface="+mn-ea"/>
                          <a:ea typeface="+mn-ea"/>
                          <a:cs typeface="Yu Mincho" charset="-128"/>
                        </a:rPr>
                        <a:t>)</a:t>
                      </a:r>
                      <a:endParaRPr kumimoji="1" lang="ja-JP" altLang="en-US" sz="7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kumimoji="1" lang="ja-JP" altLang="en-US" sz="9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dirty="0">
                          <a:latin typeface="+mn-ea"/>
                          <a:ea typeface="+mn-ea"/>
                          <a:cs typeface="Yu Mincho" charset="-128"/>
                        </a:rPr>
                        <a:t>動画 最大</a:t>
                      </a:r>
                      <a:r>
                        <a:rPr kumimoji="1" lang="en-US" altLang="ja-JP" sz="700" dirty="0">
                          <a:latin typeface="+mn-ea"/>
                          <a:ea typeface="+mn-ea"/>
                          <a:cs typeface="Yu Mincho" charset="-128"/>
                        </a:rPr>
                        <a:t>30</a:t>
                      </a:r>
                      <a:r>
                        <a:rPr kumimoji="1" lang="ja-JP" altLang="en-US" sz="700" dirty="0">
                          <a:latin typeface="+mn-ea"/>
                          <a:ea typeface="+mn-ea"/>
                          <a:cs typeface="Yu Mincho" charset="-128"/>
                        </a:rPr>
                        <a:t>秒まで</a:t>
                      </a:r>
                      <a:endParaRPr kumimoji="1" lang="en-US" altLang="ja-JP" sz="700" dirty="0">
                        <a:latin typeface="+mn-ea"/>
                        <a:ea typeface="+mn-ea"/>
                        <a:cs typeface="Yu Minch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dirty="0">
                          <a:latin typeface="+mn-ea"/>
                          <a:ea typeface="+mn-ea"/>
                          <a:cs typeface="Yu Mincho" charset="-128"/>
                        </a:rPr>
                        <a:t>静止画 最大</a:t>
                      </a:r>
                      <a:r>
                        <a:rPr kumimoji="1" lang="en-US" altLang="ja-JP" sz="700" dirty="0">
                          <a:latin typeface="+mn-ea"/>
                          <a:ea typeface="+mn-ea"/>
                          <a:cs typeface="Yu Mincho" charset="-128"/>
                        </a:rPr>
                        <a:t>15</a:t>
                      </a:r>
                      <a:r>
                        <a:rPr kumimoji="1" lang="ja-JP" altLang="en-US" sz="700" dirty="0">
                          <a:latin typeface="+mn-ea"/>
                          <a:ea typeface="+mn-ea"/>
                          <a:cs typeface="Yu Mincho" charset="-128"/>
                        </a:rPr>
                        <a:t>秒まで</a:t>
                      </a:r>
                      <a:br>
                        <a:rPr kumimoji="1" lang="en-US" altLang="ja-JP" sz="700" dirty="0">
                          <a:latin typeface="+mn-ea"/>
                          <a:ea typeface="+mn-ea"/>
                          <a:cs typeface="Yu Mincho" charset="-128"/>
                        </a:rPr>
                      </a:br>
                      <a:r>
                        <a:rPr kumimoji="1" lang="ja-JP" altLang="en-US" sz="700" dirty="0">
                          <a:latin typeface="+mn-ea"/>
                          <a:ea typeface="+mn-ea"/>
                          <a:cs typeface="Yu Mincho" charset="-128"/>
                        </a:rPr>
                        <a:t>エンドキャップ表示</a:t>
                      </a:r>
                      <a:r>
                        <a:rPr kumimoji="1" lang="en-US" altLang="ja-JP" sz="700" dirty="0">
                          <a:latin typeface="+mn-ea"/>
                          <a:ea typeface="+mn-ea"/>
                          <a:cs typeface="Yu Mincho" charset="-128"/>
                        </a:rPr>
                        <a:t>[</a:t>
                      </a:r>
                      <a:r>
                        <a:rPr kumimoji="1" lang="ja-JP" altLang="en-US" sz="700" dirty="0">
                          <a:latin typeface="+mn-ea"/>
                          <a:ea typeface="+mn-ea"/>
                          <a:cs typeface="Yu Mincho" charset="-128"/>
                        </a:rPr>
                        <a:t>不可</a:t>
                      </a:r>
                      <a:r>
                        <a:rPr kumimoji="1" lang="en-US" altLang="ja-JP" sz="700" dirty="0">
                          <a:latin typeface="+mn-ea"/>
                          <a:ea typeface="+mn-ea"/>
                          <a:cs typeface="Yu Mincho" charset="-128"/>
                        </a:rPr>
                        <a:t>]</a:t>
                      </a:r>
                      <a:endParaRPr kumimoji="1" lang="ja-JP" altLang="en-US" sz="7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242831">
                <a:tc>
                  <a:txBody>
                    <a:bodyPr/>
                    <a:lstStyle/>
                    <a:p>
                      <a:r>
                        <a:rPr kumimoji="1" lang="ja-JP" altLang="en-US" sz="800" b="0" dirty="0">
                          <a:latin typeface="+mn-ea"/>
                          <a:ea typeface="+mn-ea"/>
                          <a:cs typeface="Yu Mincho" charset="-128"/>
                        </a:rPr>
                        <a:t>音声</a:t>
                      </a:r>
                    </a:p>
                  </a:txBody>
                  <a:tcPr>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gridSpan="5">
                  <a:txBody>
                    <a:bodyPr/>
                    <a:lstStyle/>
                    <a:p>
                      <a:pPr algn="l"/>
                      <a:r>
                        <a:rPr kumimoji="1" lang="ja-JP" altLang="en-US" sz="800" dirty="0">
                          <a:latin typeface="+mn-ea"/>
                          <a:ea typeface="+mn-ea"/>
                          <a:cs typeface="Yu Mincho" charset="-128"/>
                        </a:rPr>
                        <a:t>あり</a:t>
                      </a:r>
                      <a:r>
                        <a:rPr kumimoji="1" lang="en-US" altLang="ja-JP" sz="800" baseline="0" dirty="0">
                          <a:latin typeface="+mn-ea"/>
                          <a:ea typeface="+mn-ea"/>
                          <a:cs typeface="Yu Mincho" charset="-128"/>
                        </a:rPr>
                        <a:t> </a:t>
                      </a:r>
                      <a:r>
                        <a:rPr kumimoji="1" lang="en-US" altLang="ja-JP" sz="800" dirty="0">
                          <a:latin typeface="+mn-ea"/>
                          <a:ea typeface="+mn-ea"/>
                          <a:cs typeface="Yu Mincho" charset="-128"/>
                        </a:rPr>
                        <a:t>※ </a:t>
                      </a:r>
                      <a:r>
                        <a:rPr kumimoji="1" lang="ja-JP" altLang="en-US" sz="800" dirty="0">
                          <a:latin typeface="+mn-ea"/>
                          <a:ea typeface="+mn-ea"/>
                          <a:cs typeface="Yu Mincho" charset="-128"/>
                        </a:rPr>
                        <a:t>深夜時間帯</a:t>
                      </a:r>
                      <a:r>
                        <a:rPr kumimoji="1" lang="en-US" altLang="ja-JP" sz="800" dirty="0">
                          <a:latin typeface="+mn-ea"/>
                          <a:ea typeface="+mn-ea"/>
                          <a:cs typeface="Yu Mincho" charset="-128"/>
                        </a:rPr>
                        <a:t> 22:00〜5:59 </a:t>
                      </a:r>
                      <a:r>
                        <a:rPr kumimoji="1" lang="ja-JP" altLang="en-US" sz="800" dirty="0">
                          <a:latin typeface="+mn-ea"/>
                          <a:ea typeface="+mn-ea"/>
                          <a:cs typeface="Yu Mincho" charset="-128"/>
                        </a:rPr>
                        <a:t>はデフォルト音声</a:t>
                      </a:r>
                      <a:r>
                        <a:rPr kumimoji="1" lang="en-US" altLang="ja-JP" sz="800" dirty="0">
                          <a:latin typeface="+mn-ea"/>
                          <a:ea typeface="+mn-ea"/>
                          <a:cs typeface="Yu Mincho" charset="-128"/>
                        </a:rPr>
                        <a:t>OFF</a:t>
                      </a:r>
                      <a:endParaRPr kumimoji="1" lang="ja-JP" altLang="en-US" sz="8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kumimoji="1" lang="ja-JP" altLang="en-US" sz="6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kumimoji="1" lang="ja-JP" altLang="en-US" sz="6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kumimoji="1" lang="ja-JP" altLang="en-US" sz="6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kumimoji="1" lang="ja-JP" altLang="en-US" sz="6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r h="242831">
                <a:tc>
                  <a:txBody>
                    <a:bodyPr/>
                    <a:lstStyle/>
                    <a:p>
                      <a:r>
                        <a:rPr kumimoji="1" lang="ja-JP" altLang="en-US" sz="800" b="0" dirty="0">
                          <a:latin typeface="+mn-ea"/>
                          <a:ea typeface="+mn-ea"/>
                          <a:cs typeface="Yu Mincho" charset="-128"/>
                        </a:rPr>
                        <a:t>掲載期間</a:t>
                      </a:r>
                    </a:p>
                  </a:txBody>
                  <a:tcPr>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gridSpan="5">
                  <a:txBody>
                    <a:bodyPr/>
                    <a:lstStyle/>
                    <a:p>
                      <a:pPr algn="l"/>
                      <a:r>
                        <a:rPr kumimoji="1" lang="ja-JP" altLang="en-US" sz="800" dirty="0">
                          <a:latin typeface="+mn-ea"/>
                          <a:ea typeface="+mn-ea"/>
                          <a:cs typeface="Yu Mincho" charset="-128"/>
                        </a:rPr>
                        <a:t>月曜日</a:t>
                      </a:r>
                      <a:r>
                        <a:rPr kumimoji="1" lang="en-US" altLang="ja-JP" sz="800" baseline="0" dirty="0">
                          <a:latin typeface="+mn-ea"/>
                          <a:ea typeface="+mn-ea"/>
                          <a:cs typeface="Yu Mincho" charset="-128"/>
                        </a:rPr>
                        <a:t>0:00〜</a:t>
                      </a:r>
                      <a:r>
                        <a:rPr kumimoji="1" lang="zh-TW" altLang="en-US" sz="800" baseline="0" dirty="0">
                          <a:latin typeface="+mn-ea"/>
                          <a:ea typeface="+mn-ea"/>
                          <a:cs typeface="Yu Mincho" charset="-128"/>
                        </a:rPr>
                        <a:t>日曜日</a:t>
                      </a:r>
                      <a:r>
                        <a:rPr kumimoji="1" lang="en-US" altLang="zh-TW" sz="800" baseline="0" dirty="0">
                          <a:latin typeface="+mn-ea"/>
                          <a:ea typeface="+mn-ea"/>
                          <a:cs typeface="Yu Mincho" charset="-128"/>
                        </a:rPr>
                        <a:t>23:59</a:t>
                      </a:r>
                      <a:r>
                        <a:rPr kumimoji="1" lang="zh-TW" altLang="en-US" sz="800" baseline="0" dirty="0">
                          <a:latin typeface="+mn-ea"/>
                          <a:ea typeface="+mn-ea"/>
                          <a:cs typeface="Yu Mincho" charset="-128"/>
                        </a:rPr>
                        <a:t>（</a:t>
                      </a:r>
                      <a:r>
                        <a:rPr kumimoji="1" lang="en-US" altLang="zh-TW" sz="800" baseline="0" dirty="0">
                          <a:latin typeface="+mn-ea"/>
                          <a:ea typeface="+mn-ea"/>
                          <a:cs typeface="Yu Mincho" charset="-128"/>
                        </a:rPr>
                        <a:t>1</a:t>
                      </a:r>
                      <a:r>
                        <a:rPr kumimoji="1" lang="zh-TW" altLang="en-US" sz="800" baseline="0" dirty="0">
                          <a:latin typeface="+mn-ea"/>
                          <a:ea typeface="+mn-ea"/>
                          <a:cs typeface="Yu Mincho" charset="-128"/>
                        </a:rPr>
                        <a:t>週間掲載）</a:t>
                      </a:r>
                      <a:endParaRPr kumimoji="1" lang="ja-JP" altLang="en-US" sz="8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kumimoji="1" lang="zh-TW" altLang="en-US" sz="9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kumimoji="1" lang="zh-TW" altLang="en-US" sz="9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kumimoji="1" lang="zh-TW" altLang="en-US" sz="9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kumimoji="1" lang="zh-TW" altLang="en-US" sz="9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7"/>
                  </a:ext>
                </a:extLst>
              </a:tr>
              <a:tr h="242831">
                <a:tc>
                  <a:txBody>
                    <a:bodyPr/>
                    <a:lstStyle/>
                    <a:p>
                      <a:r>
                        <a:rPr kumimoji="1" lang="ja-JP" altLang="en-US" sz="800" b="0" dirty="0">
                          <a:latin typeface="+mn-ea"/>
                          <a:ea typeface="+mn-ea"/>
                          <a:cs typeface="Yu Mincho" charset="-128"/>
                        </a:rPr>
                        <a:t>入稿仕様</a:t>
                      </a:r>
                    </a:p>
                  </a:txBody>
                  <a:tcPr>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gridSpan="5">
                  <a:txBody>
                    <a:bodyPr/>
                    <a:lstStyle/>
                    <a:p>
                      <a:r>
                        <a:rPr kumimoji="1" lang="ja-JP" altLang="en-US" sz="800" dirty="0">
                          <a:latin typeface="+mn-ea"/>
                          <a:ea typeface="+mn-ea"/>
                          <a:cs typeface="Yu Mincho" charset="-128"/>
                        </a:rPr>
                        <a:t>詳細は入稿規定をご確認ください。</a:t>
                      </a:r>
                      <a:endParaRPr kumimoji="1" lang="ja-JP" altLang="en-US" sz="6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kumimoji="1" lang="ja-JP" altLang="en-US" sz="7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kumimoji="1" lang="ja-JP" altLang="en-US" sz="7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kumimoji="1" lang="ja-JP" altLang="en-US" sz="7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kumimoji="1" lang="ja-JP" altLang="en-US" sz="7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9"/>
                  </a:ext>
                </a:extLst>
              </a:tr>
              <a:tr h="659113">
                <a:tc>
                  <a:txBody>
                    <a:bodyPr/>
                    <a:lstStyle/>
                    <a:p>
                      <a:r>
                        <a:rPr kumimoji="1" lang="ja-JP" altLang="en-US" sz="800" b="0" dirty="0">
                          <a:latin typeface="+mn-ea"/>
                          <a:ea typeface="+mn-ea"/>
                          <a:cs typeface="Yu Mincho" charset="-128"/>
                        </a:rPr>
                        <a:t>最大入稿本数</a:t>
                      </a:r>
                    </a:p>
                  </a:txBody>
                  <a:tcPr>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sz="800" dirty="0">
                          <a:latin typeface="+mn-ea"/>
                          <a:ea typeface="+mn-ea"/>
                          <a:cs typeface="Yu Mincho" charset="-128"/>
                        </a:rPr>
                        <a:t>同時最大</a:t>
                      </a:r>
                      <a:r>
                        <a:rPr kumimoji="1" lang="en-US" altLang="ja-JP" sz="800" dirty="0">
                          <a:latin typeface="+mn-ea"/>
                          <a:ea typeface="+mn-ea"/>
                          <a:cs typeface="Yu Mincho" charset="-128"/>
                        </a:rPr>
                        <a:t> 2</a:t>
                      </a:r>
                      <a:r>
                        <a:rPr kumimoji="1" lang="ja-JP" altLang="en-US" sz="800" dirty="0">
                          <a:latin typeface="+mn-ea"/>
                          <a:ea typeface="+mn-ea"/>
                          <a:cs typeface="Yu Mincho" charset="-128"/>
                        </a:rPr>
                        <a:t>セット</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n-ea"/>
                          <a:ea typeface="+mn-ea"/>
                          <a:cs typeface="Yu Mincho" charset="-128"/>
                        </a:rPr>
                        <a:t>同時最大</a:t>
                      </a:r>
                      <a:r>
                        <a:rPr kumimoji="1" lang="en-US" altLang="ja-JP" sz="800" dirty="0">
                          <a:latin typeface="+mn-ea"/>
                          <a:ea typeface="+mn-ea"/>
                          <a:cs typeface="Yu Mincho" charset="-128"/>
                        </a:rPr>
                        <a:t> 1</a:t>
                      </a:r>
                      <a:r>
                        <a:rPr kumimoji="1" lang="ja-JP" altLang="en-US" sz="800" dirty="0">
                          <a:latin typeface="+mn-ea"/>
                          <a:ea typeface="+mn-ea"/>
                          <a:cs typeface="Yu Mincho" charset="-128"/>
                        </a:rPr>
                        <a:t>セット</a:t>
                      </a:r>
                      <a:endParaRPr kumimoji="1" lang="en-US" altLang="ja-JP" sz="800" dirty="0">
                        <a:latin typeface="+mn-ea"/>
                        <a:ea typeface="+mn-ea"/>
                        <a:cs typeface="Yu Minch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n-ea"/>
                          <a:ea typeface="+mn-ea"/>
                          <a:cs typeface="Yu Mincho" charset="-128"/>
                        </a:rPr>
                        <a:t>（記事横静止画）</a:t>
                      </a:r>
                      <a:endParaRPr kumimoji="1" lang="en-US" altLang="ja-JP" sz="800" dirty="0">
                        <a:latin typeface="+mn-ea"/>
                        <a:ea typeface="+mn-ea"/>
                        <a:cs typeface="Yu Mincho" charset="-128"/>
                      </a:endParaRPr>
                    </a:p>
                    <a:p>
                      <a:r>
                        <a:rPr kumimoji="1" lang="ja-JP" altLang="en-US" sz="800" dirty="0">
                          <a:latin typeface="+mn-ea"/>
                          <a:ea typeface="+mn-ea"/>
                          <a:cs typeface="Yu Mincho" charset="-128"/>
                        </a:rPr>
                        <a:t>同時最大</a:t>
                      </a:r>
                      <a:r>
                        <a:rPr kumimoji="1" lang="en-US" altLang="ja-JP" sz="800" dirty="0">
                          <a:latin typeface="+mn-ea"/>
                          <a:ea typeface="+mn-ea"/>
                          <a:cs typeface="Yu Mincho" charset="-128"/>
                        </a:rPr>
                        <a:t> 2</a:t>
                      </a:r>
                      <a:r>
                        <a:rPr kumimoji="1" lang="ja-JP" altLang="en-US" sz="800" dirty="0">
                          <a:latin typeface="+mn-ea"/>
                          <a:ea typeface="+mn-ea"/>
                          <a:cs typeface="Yu Mincho" charset="-128"/>
                        </a:rPr>
                        <a:t>セット</a:t>
                      </a:r>
                      <a:endParaRPr kumimoji="1" lang="en-US" altLang="ja-JP" sz="800" dirty="0">
                        <a:latin typeface="+mn-ea"/>
                        <a:ea typeface="+mn-ea"/>
                        <a:cs typeface="Yu Mincho" charset="-128"/>
                      </a:endParaRPr>
                    </a:p>
                    <a:p>
                      <a:r>
                        <a:rPr kumimoji="1" lang="ja-JP" altLang="en-US" sz="800" dirty="0">
                          <a:latin typeface="+mn-ea"/>
                          <a:ea typeface="+mn-ea"/>
                          <a:cs typeface="Yu Mincho" charset="-128"/>
                        </a:rPr>
                        <a:t>（動画）</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gridSpan="3">
                  <a:txBody>
                    <a:bodyPr/>
                    <a:lstStyle/>
                    <a:p>
                      <a:r>
                        <a:rPr kumimoji="1" lang="ja-JP" altLang="en-US" sz="800" dirty="0">
                          <a:latin typeface="+mn-ea"/>
                          <a:ea typeface="+mn-ea"/>
                          <a:cs typeface="Yu Mincho" charset="-128"/>
                        </a:rPr>
                        <a:t>同時最大</a:t>
                      </a:r>
                      <a:r>
                        <a:rPr kumimoji="1" lang="en-US" altLang="ja-JP" sz="800" dirty="0">
                          <a:latin typeface="+mn-ea"/>
                          <a:ea typeface="+mn-ea"/>
                          <a:cs typeface="Yu Mincho" charset="-128"/>
                        </a:rPr>
                        <a:t> 2</a:t>
                      </a:r>
                      <a:r>
                        <a:rPr kumimoji="1" lang="ja-JP" altLang="en-US" sz="800" dirty="0">
                          <a:latin typeface="+mn-ea"/>
                          <a:ea typeface="+mn-ea"/>
                          <a:cs typeface="Yu Mincho" charset="-128"/>
                        </a:rPr>
                        <a:t>セット</a:t>
                      </a:r>
                    </a:p>
                  </a:txBody>
                  <a:tcPr>
                    <a:lnL w="12700" cap="flat" cmpd="sng" algn="ctr">
                      <a:solidFill>
                        <a:schemeClr val="bg1">
                          <a:lumMod val="90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kumimoji="1" lang="ja-JP" altLang="en-US" sz="9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kumimoji="1" lang="ja-JP" altLang="en-US" sz="9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10"/>
                  </a:ext>
                </a:extLst>
              </a:tr>
              <a:tr h="242831">
                <a:tc>
                  <a:txBody>
                    <a:bodyPr/>
                    <a:lstStyle/>
                    <a:p>
                      <a:r>
                        <a:rPr kumimoji="1" lang="ja-JP" altLang="en-US" sz="800" b="0" dirty="0">
                          <a:latin typeface="+mn-ea"/>
                          <a:ea typeface="+mn-ea"/>
                          <a:cs typeface="Yu Mincho" charset="-128"/>
                        </a:rPr>
                        <a:t>途中差し替え</a:t>
                      </a:r>
                    </a:p>
                  </a:txBody>
                  <a:tcPr>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gridSpan="5">
                  <a:txBody>
                    <a:bodyPr/>
                    <a:lstStyle/>
                    <a:p>
                      <a:r>
                        <a:rPr kumimoji="1" lang="en-US" altLang="ja-JP" sz="800" dirty="0">
                          <a:latin typeface="+mn-ea"/>
                          <a:ea typeface="+mn-ea"/>
                          <a:cs typeface="Yu Mincho" charset="-128"/>
                        </a:rPr>
                        <a:t>1</a:t>
                      </a:r>
                      <a:r>
                        <a:rPr kumimoji="1" lang="ja-JP" altLang="en-US" sz="800" dirty="0">
                          <a:latin typeface="+mn-ea"/>
                          <a:ea typeface="+mn-ea"/>
                          <a:cs typeface="Yu Mincho" charset="-128"/>
                        </a:rPr>
                        <a:t>週間に</a:t>
                      </a:r>
                      <a:r>
                        <a:rPr kumimoji="1" lang="en-US" altLang="ja-JP" sz="800" dirty="0">
                          <a:latin typeface="+mn-ea"/>
                          <a:ea typeface="+mn-ea"/>
                          <a:cs typeface="Yu Mincho" charset="-128"/>
                        </a:rPr>
                        <a:t>1</a:t>
                      </a:r>
                      <a:r>
                        <a:rPr kumimoji="1" lang="ja-JP" altLang="en-US" sz="800" dirty="0">
                          <a:latin typeface="+mn-ea"/>
                          <a:ea typeface="+mn-ea"/>
                          <a:cs typeface="Yu Mincho" charset="-128"/>
                        </a:rPr>
                        <a:t>回まで</a:t>
                      </a:r>
                    </a:p>
                  </a:txBody>
                  <a:tcPr>
                    <a:lnL w="12700" cap="flat" cmpd="sng" algn="ctr">
                      <a:solidFill>
                        <a:schemeClr val="bg1">
                          <a:lumMod val="90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kumimoji="1" lang="ja-JP" altLang="en-US" sz="9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kumimoji="1" lang="ja-JP" altLang="en-US" sz="9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kumimoji="1" lang="ja-JP" altLang="en-US" sz="9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kumimoji="1" lang="ja-JP" altLang="en-US" sz="9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11"/>
                  </a:ext>
                </a:extLst>
              </a:tr>
              <a:tr h="242831">
                <a:tc>
                  <a:txBody>
                    <a:bodyPr/>
                    <a:lstStyle/>
                    <a:p>
                      <a:r>
                        <a:rPr kumimoji="1" lang="ja-JP" altLang="en-US" sz="800" b="0" dirty="0">
                          <a:latin typeface="+mn-ea"/>
                          <a:ea typeface="+mn-ea"/>
                          <a:cs typeface="Yu Mincho" charset="-128"/>
                        </a:rPr>
                        <a:t>入稿期日</a:t>
                      </a:r>
                    </a:p>
                  </a:txBody>
                  <a:tcPr>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gridSpan="5">
                  <a:txBody>
                    <a:bodyPr/>
                    <a:lstStyle/>
                    <a:p>
                      <a:r>
                        <a:rPr kumimoji="1" lang="ja-JP" altLang="en-US" sz="800" dirty="0">
                          <a:latin typeface="+mn-ea"/>
                          <a:ea typeface="+mn-ea"/>
                          <a:cs typeface="Yu Mincho" charset="-128"/>
                        </a:rPr>
                        <a:t>配信開始日の</a:t>
                      </a:r>
                      <a:r>
                        <a:rPr kumimoji="1" lang="en-US" altLang="ja-JP" sz="800" dirty="0">
                          <a:latin typeface="+mn-ea"/>
                          <a:ea typeface="+mn-ea"/>
                          <a:cs typeface="Yu Mincho" charset="-128"/>
                        </a:rPr>
                        <a:t>7</a:t>
                      </a:r>
                      <a:r>
                        <a:rPr kumimoji="1" lang="ja-JP" altLang="en-US" sz="800" dirty="0">
                          <a:latin typeface="+mn-ea"/>
                          <a:ea typeface="+mn-ea"/>
                          <a:cs typeface="Yu Mincho" charset="-128"/>
                        </a:rPr>
                        <a:t>営業日前の</a:t>
                      </a:r>
                      <a:r>
                        <a:rPr kumimoji="1" lang="en-US" altLang="ja-JP" sz="800" dirty="0">
                          <a:latin typeface="+mn-ea"/>
                          <a:ea typeface="+mn-ea"/>
                          <a:cs typeface="Yu Mincho" charset="-128"/>
                        </a:rPr>
                        <a:t>17:00</a:t>
                      </a:r>
                      <a:endParaRPr kumimoji="1" lang="ja-JP" altLang="en-US" sz="8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kumimoji="1" lang="ja-JP" altLang="en-US" sz="9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kumimoji="1" lang="ja-JP" altLang="en-US" sz="9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kumimoji="1" lang="ja-JP" altLang="en-US" sz="9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kumimoji="1" lang="ja-JP" altLang="en-US" sz="90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12"/>
                  </a:ext>
                </a:extLst>
              </a:tr>
              <a:tr h="346902">
                <a:tc>
                  <a:txBody>
                    <a:bodyPr/>
                    <a:lstStyle/>
                    <a:p>
                      <a:r>
                        <a:rPr kumimoji="1" lang="ja-JP" altLang="en-US" sz="800" b="0" dirty="0">
                          <a:latin typeface="+mn-ea"/>
                          <a:ea typeface="+mn-ea"/>
                          <a:cs typeface="Yu Mincho" charset="-128"/>
                        </a:rPr>
                        <a:t>レポーティング</a:t>
                      </a:r>
                    </a:p>
                  </a:txBody>
                  <a:tcPr>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tcPr>
                </a:tc>
                <a:tc gridSpan="5">
                  <a:txBody>
                    <a:bodyPr/>
                    <a:lstStyle/>
                    <a:p>
                      <a:r>
                        <a:rPr kumimoji="1" lang="ja-JP" altLang="en-US" sz="800" dirty="0">
                          <a:latin typeface="+mn-ea"/>
                          <a:ea typeface="+mn-ea"/>
                          <a:cs typeface="Yu Mincho" charset="-128"/>
                        </a:rPr>
                        <a:t>配信終了後レポート</a:t>
                      </a:r>
                      <a:br>
                        <a:rPr kumimoji="1" lang="en-US" altLang="ja-JP" sz="800" baseline="0" dirty="0">
                          <a:latin typeface="+mn-ea"/>
                          <a:ea typeface="+mn-ea"/>
                          <a:cs typeface="Yu Mincho" charset="-128"/>
                        </a:rPr>
                      </a:br>
                      <a:r>
                        <a:rPr kumimoji="1" lang="ja-JP" altLang="en-US" sz="600" dirty="0">
                          <a:latin typeface="+mn-ea"/>
                          <a:ea typeface="+mn-ea"/>
                          <a:cs typeface="Yu Mincho" charset="-128"/>
                        </a:rPr>
                        <a:t>再生</a:t>
                      </a:r>
                      <a:r>
                        <a:rPr kumimoji="1" lang="ja-JP" altLang="en-US" sz="600" baseline="0" dirty="0">
                          <a:latin typeface="+mn-ea"/>
                          <a:ea typeface="+mn-ea"/>
                          <a:cs typeface="Yu Mincho" charset="-128"/>
                        </a:rPr>
                        <a:t>数</a:t>
                      </a:r>
                      <a:r>
                        <a:rPr kumimoji="1" lang="en-US" altLang="ja-JP" sz="600" baseline="0" dirty="0">
                          <a:latin typeface="+mn-ea"/>
                          <a:ea typeface="+mn-ea"/>
                          <a:cs typeface="Yu Mincho" charset="-128"/>
                        </a:rPr>
                        <a:t> / </a:t>
                      </a:r>
                      <a:r>
                        <a:rPr kumimoji="1" lang="ja-JP" altLang="en-US" sz="600" baseline="0" dirty="0">
                          <a:latin typeface="+mn-ea"/>
                          <a:ea typeface="+mn-ea"/>
                          <a:cs typeface="Yu Mincho" charset="-128"/>
                        </a:rPr>
                        <a:t>再生完了数</a:t>
                      </a:r>
                      <a:r>
                        <a:rPr kumimoji="1" lang="en-US" altLang="ja-JP" sz="600" baseline="0" dirty="0">
                          <a:latin typeface="+mn-ea"/>
                          <a:ea typeface="+mn-ea"/>
                          <a:cs typeface="Yu Mincho" charset="-128"/>
                        </a:rPr>
                        <a:t> / </a:t>
                      </a:r>
                      <a:r>
                        <a:rPr kumimoji="1" lang="ja-JP" altLang="en-US" sz="600" dirty="0">
                          <a:latin typeface="+mn-ea"/>
                          <a:ea typeface="+mn-ea"/>
                          <a:cs typeface="Yu Mincho" charset="-128"/>
                        </a:rPr>
                        <a:t>詳細タップ数</a:t>
                      </a:r>
                      <a:endParaRPr kumimoji="1" lang="en-US" altLang="ja-JP" sz="600" baseline="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tcPr>
                </a:tc>
                <a:tc hMerge="1">
                  <a:txBody>
                    <a:bodyPr/>
                    <a:lstStyle/>
                    <a:p>
                      <a:endParaRPr kumimoji="1" lang="en-US" altLang="ja-JP" sz="700" baseline="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tcPr>
                </a:tc>
                <a:tc hMerge="1">
                  <a:txBody>
                    <a:bodyPr/>
                    <a:lstStyle/>
                    <a:p>
                      <a:endParaRPr kumimoji="1" lang="en-US" altLang="ja-JP" sz="700" baseline="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tcPr>
                </a:tc>
                <a:tc hMerge="1">
                  <a:txBody>
                    <a:bodyPr/>
                    <a:lstStyle/>
                    <a:p>
                      <a:endParaRPr kumimoji="1" lang="en-US" altLang="ja-JP" sz="700" baseline="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tcPr>
                </a:tc>
                <a:tc hMerge="1">
                  <a:txBody>
                    <a:bodyPr/>
                    <a:lstStyle/>
                    <a:p>
                      <a:endParaRPr kumimoji="1" lang="en-US" altLang="ja-JP" sz="700" baseline="0" dirty="0">
                        <a:latin typeface="+mn-ea"/>
                        <a:ea typeface="+mn-ea"/>
                        <a:cs typeface="Yu Mincho" charset="-128"/>
                      </a:endParaRPr>
                    </a:p>
                  </a:txBody>
                  <a:tcPr>
                    <a:lnL w="12700" cap="flat" cmpd="sng" algn="ctr">
                      <a:solidFill>
                        <a:schemeClr val="bg1">
                          <a:lumMod val="90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tcPr>
                </a:tc>
                <a:extLst>
                  <a:ext uri="{0D108BD9-81ED-4DB2-BD59-A6C34878D82A}">
                    <a16:rowId xmlns:a16="http://schemas.microsoft.com/office/drawing/2014/main" val="10013"/>
                  </a:ext>
                </a:extLst>
              </a:tr>
            </a:tbl>
          </a:graphicData>
        </a:graphic>
      </p:graphicFrame>
      <p:pic>
        <p:nvPicPr>
          <p:cNvPr id="18" name="図 17"/>
          <p:cNvPicPr>
            <a:picLocks noChangeAspect="1"/>
          </p:cNvPicPr>
          <p:nvPr/>
        </p:nvPicPr>
        <p:blipFill>
          <a:blip r:embed="rId3"/>
          <a:stretch>
            <a:fillRect/>
          </a:stretch>
        </p:blipFill>
        <p:spPr>
          <a:xfrm>
            <a:off x="311089" y="44556"/>
            <a:ext cx="1392772" cy="365159"/>
          </a:xfrm>
          <a:prstGeom prst="rect">
            <a:avLst/>
          </a:prstGeom>
        </p:spPr>
      </p:pic>
      <p:sp>
        <p:nvSpPr>
          <p:cNvPr id="13" name="スライド番号プレースホルダー 10">
            <a:extLst>
              <a:ext uri="{FF2B5EF4-FFF2-40B4-BE49-F238E27FC236}">
                <a16:creationId xmlns:a16="http://schemas.microsoft.com/office/drawing/2014/main" id="{74CCAC5C-5FFD-4897-A502-35E01DABF92F}"/>
              </a:ext>
            </a:extLst>
          </p:cNvPr>
          <p:cNvSpPr>
            <a:spLocks noGrp="1"/>
          </p:cNvSpPr>
          <p:nvPr>
            <p:ph type="sldNum" sz="quarter" idx="12"/>
          </p:nvPr>
        </p:nvSpPr>
        <p:spPr>
          <a:xfrm>
            <a:off x="6457950" y="6356351"/>
            <a:ext cx="1898650" cy="365125"/>
          </a:xfrm>
        </p:spPr>
        <p:txBody>
          <a:bodyPr/>
          <a:lstStyle/>
          <a:p>
            <a:fld id="{806C013B-363C-A74E-9DE8-5ED61C0AA20F}" type="slidenum">
              <a:rPr kumimoji="1" lang="ja-JP" altLang="en-US" smtClean="0">
                <a:latin typeface="+mn-ea"/>
                <a:ea typeface="+mn-ea"/>
              </a:rPr>
              <a:t>23</a:t>
            </a:fld>
            <a:endParaRPr kumimoji="1" lang="ja-JP" altLang="en-US" dirty="0">
              <a:latin typeface="+mn-ea"/>
              <a:ea typeface="+mn-ea"/>
            </a:endParaRPr>
          </a:p>
        </p:txBody>
      </p:sp>
      <p:sp>
        <p:nvSpPr>
          <p:cNvPr id="15" name="タイトル 1">
            <a:extLst>
              <a:ext uri="{FF2B5EF4-FFF2-40B4-BE49-F238E27FC236}">
                <a16:creationId xmlns:a16="http://schemas.microsoft.com/office/drawing/2014/main" id="{BE796ADF-26B2-4FEB-8338-83E39917CC07}"/>
              </a:ext>
            </a:extLst>
          </p:cNvPr>
          <p:cNvSpPr txBox="1">
            <a:spLocks/>
          </p:cNvSpPr>
          <p:nvPr/>
        </p:nvSpPr>
        <p:spPr>
          <a:xfrm>
            <a:off x="313895" y="399991"/>
            <a:ext cx="8625624" cy="706600"/>
          </a:xfrm>
          <a:prstGeom prst="rect">
            <a:avLst/>
          </a:prstGeom>
        </p:spPr>
        <p:txBody>
          <a:bodyPr>
            <a:normAutofit/>
          </a:bodyPr>
          <a:lstStyle>
            <a:lvl1pPr algn="l" defTabSz="914400" rtl="0" eaLnBrk="1" latinLnBrk="0" hangingPunct="1">
              <a:lnSpc>
                <a:spcPct val="90000"/>
              </a:lnSpc>
              <a:spcBef>
                <a:spcPct val="0"/>
              </a:spcBef>
              <a:buNone/>
              <a:defRPr kumimoji="1" sz="3600" kern="1200">
                <a:solidFill>
                  <a:schemeClr val="tx1"/>
                </a:solidFill>
                <a:latin typeface="+mj-lt"/>
                <a:ea typeface="+mj-ea"/>
                <a:cs typeface="Yu Mincho" charset="-128"/>
              </a:defRPr>
            </a:lvl1pPr>
          </a:lstStyle>
          <a:p>
            <a:r>
              <a:rPr lang="ja-JP" altLang="en-US" dirty="0">
                <a:solidFill>
                  <a:srgbClr val="FFFFFF"/>
                </a:solidFill>
                <a:latin typeface="+mj-ea"/>
              </a:rPr>
              <a:t>メニュー別 規定一覧</a:t>
            </a:r>
          </a:p>
        </p:txBody>
      </p:sp>
    </p:spTree>
    <p:extLst>
      <p:ext uri="{BB962C8B-B14F-4D97-AF65-F5344CB8AC3E}">
        <p14:creationId xmlns:p14="http://schemas.microsoft.com/office/powerpoint/2010/main" val="2208285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スライド番号プレースホルダー 10">
            <a:extLst>
              <a:ext uri="{FF2B5EF4-FFF2-40B4-BE49-F238E27FC236}">
                <a16:creationId xmlns:a16="http://schemas.microsoft.com/office/drawing/2014/main" id="{75D9F6C9-02AF-4626-A369-A47A695FAD7D}"/>
              </a:ext>
            </a:extLst>
          </p:cNvPr>
          <p:cNvSpPr>
            <a:spLocks noGrp="1"/>
          </p:cNvSpPr>
          <p:nvPr>
            <p:ph type="sldNum" sz="quarter" idx="12"/>
          </p:nvPr>
        </p:nvSpPr>
        <p:spPr>
          <a:xfrm>
            <a:off x="6457950" y="6356351"/>
            <a:ext cx="1898650" cy="365125"/>
          </a:xfrm>
        </p:spPr>
        <p:txBody>
          <a:bodyPr/>
          <a:lstStyle/>
          <a:p>
            <a:fld id="{806C013B-363C-A74E-9DE8-5ED61C0AA20F}" type="slidenum">
              <a:rPr kumimoji="1" lang="ja-JP" altLang="en-US" smtClean="0">
                <a:latin typeface="+mn-ea"/>
                <a:ea typeface="+mn-ea"/>
              </a:rPr>
              <a:t>24</a:t>
            </a:fld>
            <a:endParaRPr kumimoji="1" lang="ja-JP" altLang="en-US" dirty="0">
              <a:latin typeface="+mn-ea"/>
              <a:ea typeface="+mn-ea"/>
            </a:endParaRPr>
          </a:p>
        </p:txBody>
      </p:sp>
      <p:sp>
        <p:nvSpPr>
          <p:cNvPr id="20" name="コンテンツ プレースホルダー 2">
            <a:extLst>
              <a:ext uri="{FF2B5EF4-FFF2-40B4-BE49-F238E27FC236}">
                <a16:creationId xmlns:a16="http://schemas.microsoft.com/office/drawing/2014/main" id="{0D98397E-7F5B-4287-8A09-6C8E1F9B668E}"/>
              </a:ext>
            </a:extLst>
          </p:cNvPr>
          <p:cNvSpPr txBox="1">
            <a:spLocks/>
          </p:cNvSpPr>
          <p:nvPr/>
        </p:nvSpPr>
        <p:spPr>
          <a:xfrm>
            <a:off x="269966" y="1362058"/>
            <a:ext cx="8760823" cy="63828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400" kern="1200">
                <a:solidFill>
                  <a:schemeClr val="tx1"/>
                </a:solidFill>
                <a:latin typeface="+mn-lt"/>
                <a:ea typeface="Yu Mincho" charset="-128"/>
                <a:cs typeface="Yu Mincho"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Yu Mincho" charset="-128"/>
                <a:cs typeface="Yu Minch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Yu Mincho" charset="-128"/>
                <a:cs typeface="Yu Minch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Yu Mincho" charset="-128"/>
                <a:cs typeface="Yu Minch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Yu Mincho" charset="-128"/>
                <a:cs typeface="Yu Minch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ts val="0"/>
              </a:spcBef>
              <a:buNone/>
            </a:pPr>
            <a:r>
              <a:rPr lang="en-US" altLang="ja-JP" sz="1400" dirty="0">
                <a:latin typeface="+mj-ea"/>
                <a:ea typeface="+mj-ea"/>
              </a:rPr>
              <a:t>Tokyo Prime </a:t>
            </a:r>
            <a:r>
              <a:rPr lang="ja-JP" altLang="en-US" sz="1400" dirty="0">
                <a:latin typeface="+mj-ea"/>
                <a:ea typeface="+mj-ea"/>
              </a:rPr>
              <a:t>での広告掲載と同時に、格式があり高級感のある日本交通のタクシー車内で</a:t>
            </a:r>
            <a:endParaRPr lang="en-US" altLang="ja-JP" sz="1400" dirty="0">
              <a:latin typeface="+mj-ea"/>
              <a:ea typeface="+mj-ea"/>
            </a:endParaRPr>
          </a:p>
          <a:p>
            <a:pPr marL="0" indent="0">
              <a:spcBef>
                <a:spcPts val="0"/>
              </a:spcBef>
              <a:buNone/>
            </a:pPr>
            <a:r>
              <a:rPr lang="ja-JP" altLang="en-US" sz="1400" dirty="0">
                <a:latin typeface="+mj-ea"/>
                <a:ea typeface="+mj-ea"/>
              </a:rPr>
              <a:t>商品をサンプリングできるメニューです。</a:t>
            </a:r>
          </a:p>
        </p:txBody>
      </p:sp>
      <p:graphicFrame>
        <p:nvGraphicFramePr>
          <p:cNvPr id="13" name="表 12">
            <a:extLst>
              <a:ext uri="{FF2B5EF4-FFF2-40B4-BE49-F238E27FC236}">
                <a16:creationId xmlns:a16="http://schemas.microsoft.com/office/drawing/2014/main" id="{F8319BC6-0880-423E-BC5B-B2FDDAB8A272}"/>
              </a:ext>
            </a:extLst>
          </p:cNvPr>
          <p:cNvGraphicFramePr>
            <a:graphicFrameLocks noGrp="1"/>
          </p:cNvGraphicFramePr>
          <p:nvPr/>
        </p:nvGraphicFramePr>
        <p:xfrm>
          <a:off x="261242" y="2064671"/>
          <a:ext cx="4197547" cy="3918119"/>
        </p:xfrm>
        <a:graphic>
          <a:graphicData uri="http://schemas.openxmlformats.org/drawingml/2006/table">
            <a:tbl>
              <a:tblPr firstRow="1" bandRow="1">
                <a:tableStyleId>{2D5ABB26-0587-4C30-8999-92F81FD0307C}</a:tableStyleId>
              </a:tblPr>
              <a:tblGrid>
                <a:gridCol w="1311349">
                  <a:extLst>
                    <a:ext uri="{9D8B030D-6E8A-4147-A177-3AD203B41FA5}">
                      <a16:colId xmlns:a16="http://schemas.microsoft.com/office/drawing/2014/main" val="20000"/>
                    </a:ext>
                  </a:extLst>
                </a:gridCol>
                <a:gridCol w="2886198">
                  <a:extLst>
                    <a:ext uri="{9D8B030D-6E8A-4147-A177-3AD203B41FA5}">
                      <a16:colId xmlns:a16="http://schemas.microsoft.com/office/drawing/2014/main" val="20001"/>
                    </a:ext>
                  </a:extLst>
                </a:gridCol>
              </a:tblGrid>
              <a:tr h="341155">
                <a:tc>
                  <a:txBody>
                    <a:bodyPr/>
                    <a:lstStyle/>
                    <a:p>
                      <a:r>
                        <a:rPr kumimoji="1" lang="ja-JP" altLang="en-US" sz="1050" b="0" dirty="0">
                          <a:latin typeface="+mn-ea"/>
                          <a:ea typeface="+mn-ea"/>
                          <a:cs typeface="Yu Mincho" charset="-128"/>
                        </a:rPr>
                        <a:t>メニュー名</a:t>
                      </a:r>
                    </a:p>
                  </a:txBody>
                  <a:tcPr>
                    <a:lnB w="12700" cap="flat" cmpd="sng" algn="ctr">
                      <a:solidFill>
                        <a:schemeClr val="bg1">
                          <a:lumMod val="75000"/>
                        </a:schemeClr>
                      </a:solidFill>
                      <a:prstDash val="solid"/>
                      <a:round/>
                      <a:headEnd type="none" w="med" len="med"/>
                      <a:tailEnd type="none" w="med" len="med"/>
                    </a:lnB>
                  </a:tcPr>
                </a:tc>
                <a:tc>
                  <a:txBody>
                    <a:bodyPr/>
                    <a:lstStyle/>
                    <a:p>
                      <a:r>
                        <a:rPr kumimoji="1" lang="ja-JP" altLang="en-US" sz="1050" dirty="0">
                          <a:latin typeface="+mn-ea"/>
                          <a:ea typeface="+mn-ea"/>
                          <a:cs typeface="Yu Mincho" charset="-128"/>
                        </a:rPr>
                        <a:t>タクシー車内サンプリング</a:t>
                      </a:r>
                      <a:endParaRPr kumimoji="1" lang="en-US" altLang="ja-JP" sz="1050" dirty="0">
                        <a:latin typeface="+mn-ea"/>
                        <a:ea typeface="+mn-ea"/>
                        <a:cs typeface="Yu Mincho" charset="-128"/>
                      </a:endParaRPr>
                    </a:p>
                  </a:txBody>
                  <a:tcPr>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750540">
                <a:tc>
                  <a:txBody>
                    <a:bodyPr/>
                    <a:lstStyle/>
                    <a:p>
                      <a:r>
                        <a:rPr kumimoji="1" lang="ja-JP" altLang="en-US" sz="1050" b="0">
                          <a:latin typeface="+mn-ea"/>
                          <a:ea typeface="+mn-ea"/>
                          <a:cs typeface="Yu Mincho" charset="-128"/>
                        </a:rPr>
                        <a:t>実施条件</a:t>
                      </a:r>
                      <a:endParaRPr kumimoji="1" lang="ja-JP" altLang="en-US" sz="1050" b="0" dirty="0">
                        <a:latin typeface="+mn-ea"/>
                        <a:ea typeface="+mn-ea"/>
                        <a:cs typeface="Yu Mincho" charset="-128"/>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mn-ea"/>
                          <a:ea typeface="+mn-ea"/>
                          <a:cs typeface="Yu Mincho" charset="-128"/>
                        </a:rPr>
                        <a:t>Tokyo Prime </a:t>
                      </a:r>
                      <a:r>
                        <a:rPr kumimoji="1" lang="ja-JP" altLang="en-US" sz="1050" dirty="0">
                          <a:latin typeface="+mn-ea"/>
                          <a:ea typeface="+mn-ea"/>
                          <a:cs typeface="Yu Mincho" charset="-128"/>
                        </a:rPr>
                        <a:t>での連続</a:t>
                      </a:r>
                      <a:r>
                        <a:rPr kumimoji="1" lang="en-US" altLang="ja-JP" sz="1050" dirty="0">
                          <a:latin typeface="+mn-ea"/>
                          <a:ea typeface="+mn-ea"/>
                          <a:cs typeface="Yu Mincho" charset="-128"/>
                        </a:rPr>
                        <a:t>2</a:t>
                      </a:r>
                      <a:r>
                        <a:rPr kumimoji="1" lang="ja-JP" altLang="en-US" sz="1050" dirty="0">
                          <a:latin typeface="+mn-ea"/>
                          <a:ea typeface="+mn-ea"/>
                          <a:cs typeface="Yu Mincho" charset="-128"/>
                        </a:rPr>
                        <a:t>週間以上の広告出稿</a:t>
                      </a:r>
                      <a:endParaRPr kumimoji="1" lang="en-US" altLang="ja-JP" sz="1050" dirty="0">
                        <a:latin typeface="+mn-ea"/>
                        <a:ea typeface="+mn-ea"/>
                        <a:cs typeface="Yu Mincho"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dirty="0">
                        <a:latin typeface="+mn-ea"/>
                        <a:ea typeface="+mn-ea"/>
                        <a:cs typeface="Yu Mincho"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mn-ea"/>
                          <a:ea typeface="+mn-ea"/>
                          <a:cs typeface="Yu Mincho" charset="-128"/>
                        </a:rPr>
                        <a:t>※HALF</a:t>
                      </a:r>
                      <a:r>
                        <a:rPr kumimoji="1" lang="ja-JP" altLang="en-US" sz="1050" dirty="0">
                          <a:latin typeface="+mn-ea"/>
                          <a:ea typeface="+mn-ea"/>
                          <a:cs typeface="Yu Mincho" charset="-128"/>
                        </a:rPr>
                        <a:t>メニューでの実施は不可</a:t>
                      </a:r>
                      <a:endParaRPr kumimoji="1" lang="en-US" altLang="ja-JP" sz="1050" dirty="0">
                        <a:latin typeface="+mn-ea"/>
                        <a:ea typeface="+mn-ea"/>
                        <a:cs typeface="Yu Mincho" charset="-128"/>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545847">
                <a:tc>
                  <a:txBody>
                    <a:bodyPr/>
                    <a:lstStyle/>
                    <a:p>
                      <a:r>
                        <a:rPr kumimoji="1" lang="ja-JP" altLang="en-US" sz="1050" b="0" dirty="0">
                          <a:latin typeface="+mn-ea"/>
                          <a:ea typeface="+mn-ea"/>
                          <a:cs typeface="Yu Mincho" charset="-128"/>
                        </a:rPr>
                        <a:t>サンプリング</a:t>
                      </a:r>
                      <a:endParaRPr kumimoji="1" lang="en-US" altLang="ja-JP" sz="1050" b="0" dirty="0">
                        <a:latin typeface="+mn-ea"/>
                        <a:ea typeface="+mn-ea"/>
                        <a:cs typeface="Yu Mincho" charset="-128"/>
                      </a:endParaRPr>
                    </a:p>
                    <a:p>
                      <a:r>
                        <a:rPr kumimoji="1" lang="ja-JP" altLang="en-US" sz="1050" b="0" dirty="0">
                          <a:latin typeface="+mn-ea"/>
                          <a:ea typeface="+mn-ea"/>
                          <a:cs typeface="Yu Mincho" charset="-128"/>
                        </a:rPr>
                        <a:t>タクシー台数</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sz="1050" dirty="0">
                          <a:latin typeface="+mn-ea"/>
                          <a:ea typeface="+mn-ea"/>
                          <a:cs typeface="Yu Mincho" charset="-128"/>
                        </a:rPr>
                        <a:t>東京都内を走る日本交通タクシー</a:t>
                      </a:r>
                      <a:r>
                        <a:rPr kumimoji="1" lang="en-US" altLang="ja-JP" sz="1050" dirty="0">
                          <a:latin typeface="+mn-ea"/>
                          <a:ea typeface="+mn-ea"/>
                          <a:cs typeface="Yu Mincho" charset="-128"/>
                        </a:rPr>
                        <a:t> 150</a:t>
                      </a:r>
                      <a:r>
                        <a:rPr kumimoji="1" lang="ja-JP" altLang="en-US" sz="1050" dirty="0">
                          <a:latin typeface="+mn-ea"/>
                          <a:ea typeface="+mn-ea"/>
                          <a:cs typeface="Yu Mincho" charset="-128"/>
                        </a:rPr>
                        <a:t>台</a:t>
                      </a:r>
                      <a:endParaRPr kumimoji="1" lang="en-US" altLang="ja-JP" sz="1050" dirty="0">
                        <a:latin typeface="+mn-ea"/>
                        <a:ea typeface="+mn-ea"/>
                        <a:cs typeface="Yu Mincho" charset="-128"/>
                      </a:endParaRPr>
                    </a:p>
                    <a:p>
                      <a:r>
                        <a:rPr kumimoji="1" lang="en-US" altLang="ja-JP" sz="1000" dirty="0">
                          <a:latin typeface="+mn-ea"/>
                          <a:ea typeface="+mn-ea"/>
                          <a:cs typeface="Yu Mincho" charset="-128"/>
                        </a:rPr>
                        <a:t>※</a:t>
                      </a:r>
                      <a:r>
                        <a:rPr kumimoji="1" lang="ja-JP" altLang="en-US" sz="1000" dirty="0">
                          <a:latin typeface="+mn-ea"/>
                          <a:ea typeface="+mn-ea"/>
                          <a:cs typeface="Yu Mincho" charset="-128"/>
                        </a:rPr>
                        <a:t>東京都内以外は不可</a:t>
                      </a:r>
                      <a:endParaRPr kumimoji="1" lang="en-US" altLang="ja-JP" sz="1050" dirty="0">
                        <a:latin typeface="+mn-ea"/>
                        <a:ea typeface="+mn-ea"/>
                        <a:cs typeface="Yu Mincho" charset="-128"/>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341155">
                <a:tc>
                  <a:txBody>
                    <a:bodyPr/>
                    <a:lstStyle/>
                    <a:p>
                      <a:r>
                        <a:rPr kumimoji="1" lang="ja-JP" altLang="en-US" sz="1050" b="0">
                          <a:latin typeface="+mn-ea"/>
                          <a:ea typeface="+mn-ea"/>
                          <a:cs typeface="Yu Mincho" charset="-128"/>
                        </a:rPr>
                        <a:t>配布方法</a:t>
                      </a:r>
                      <a:endParaRPr kumimoji="1" lang="ja-JP" altLang="en-US" sz="1050" b="0" dirty="0">
                        <a:latin typeface="+mn-ea"/>
                        <a:ea typeface="+mn-ea"/>
                        <a:cs typeface="Yu Mincho" charset="-128"/>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n-ea"/>
                          <a:ea typeface="+mn-ea"/>
                          <a:cs typeface="Yu Mincho" charset="-128"/>
                        </a:rPr>
                        <a:t>タクシー乗務員からの手渡し配布</a:t>
                      </a:r>
                      <a:endParaRPr kumimoji="1" lang="en-US" altLang="ja-JP" sz="1050" dirty="0">
                        <a:latin typeface="+mn-ea"/>
                        <a:ea typeface="+mn-ea"/>
                        <a:cs typeface="Yu Mincho" charset="-128"/>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5003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baseline="0" dirty="0">
                          <a:latin typeface="+mn-ea"/>
                          <a:ea typeface="+mn-ea"/>
                          <a:cs typeface="Yu Mincho" charset="-128"/>
                        </a:rPr>
                        <a:t>配布単価</a:t>
                      </a:r>
                      <a:r>
                        <a:rPr kumimoji="1" lang="ja-JP" altLang="en-US" sz="800" b="0" baseline="0" dirty="0">
                          <a:latin typeface="+mn-ea"/>
                          <a:ea typeface="+mn-ea"/>
                          <a:cs typeface="Yu Mincho" charset="-128"/>
                        </a:rPr>
                        <a:t>（税抜き）</a:t>
                      </a:r>
                      <a:r>
                        <a:rPr kumimoji="1" lang="en-US" altLang="ja-JP" sz="1050" b="0" baseline="0" dirty="0">
                          <a:latin typeface="+mn-ea"/>
                          <a:ea typeface="+mn-ea"/>
                          <a:cs typeface="Yu Mincho" charset="-128"/>
                        </a:rPr>
                        <a:t> </a:t>
                      </a:r>
                      <a:endParaRPr kumimoji="1" lang="ja-JP" altLang="en-US" sz="1050" b="0" dirty="0">
                        <a:latin typeface="+mn-ea"/>
                        <a:ea typeface="+mn-ea"/>
                        <a:cs typeface="Yu Mincho" charset="-128"/>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sz="1050" dirty="0">
                          <a:latin typeface="+mn-ea"/>
                          <a:ea typeface="+mn-ea"/>
                          <a:cs typeface="Yu Mincho" charset="-128"/>
                        </a:rPr>
                        <a:t>オールターゲット　</a:t>
                      </a:r>
                      <a:r>
                        <a:rPr kumimoji="1" lang="en-US" altLang="ja-JP" sz="1050" dirty="0">
                          <a:latin typeface="+mn-ea"/>
                          <a:ea typeface="+mn-ea"/>
                          <a:cs typeface="Yu Mincho" charset="-128"/>
                        </a:rPr>
                        <a:t>@60</a:t>
                      </a:r>
                      <a:r>
                        <a:rPr kumimoji="1" lang="ja-JP" altLang="en-US" sz="1050" dirty="0">
                          <a:latin typeface="+mn-ea"/>
                          <a:ea typeface="+mn-ea"/>
                          <a:cs typeface="Yu Mincho" charset="-128"/>
                        </a:rPr>
                        <a:t>円</a:t>
                      </a:r>
                      <a:endParaRPr kumimoji="1" lang="en-US" altLang="ja-JP" sz="1050" dirty="0">
                        <a:latin typeface="+mn-ea"/>
                        <a:ea typeface="+mn-ea"/>
                        <a:cs typeface="Yu Mincho" charset="-128"/>
                      </a:endParaRPr>
                    </a:p>
                    <a:p>
                      <a:r>
                        <a:rPr kumimoji="1" lang="en-US" altLang="ja-JP" sz="900" dirty="0">
                          <a:latin typeface="+mn-ea"/>
                          <a:ea typeface="+mn-ea"/>
                          <a:cs typeface="Yu Mincho" charset="-128"/>
                        </a:rPr>
                        <a:t>※</a:t>
                      </a:r>
                      <a:r>
                        <a:rPr kumimoji="1" lang="ja-JP" altLang="en-US" sz="900" dirty="0">
                          <a:latin typeface="+mn-ea"/>
                          <a:ea typeface="+mn-ea"/>
                          <a:cs typeface="Yu Mincho" charset="-128"/>
                        </a:rPr>
                        <a:t>料金は手数料が含まれたグロス金額です</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r h="3442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a:latin typeface="+mn-ea"/>
                          <a:ea typeface="+mn-ea"/>
                          <a:cs typeface="Yu Mincho" charset="-128"/>
                        </a:rPr>
                        <a:t>最低配布個数</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en-US" altLang="ja-JP" sz="1050" dirty="0">
                          <a:latin typeface="+mn-ea"/>
                          <a:ea typeface="+mn-ea"/>
                          <a:cs typeface="Yu Mincho" charset="-128"/>
                        </a:rPr>
                        <a:t>10,000</a:t>
                      </a:r>
                      <a:r>
                        <a:rPr kumimoji="1" lang="ja-JP" altLang="en-US" sz="1050" dirty="0">
                          <a:latin typeface="+mn-ea"/>
                          <a:ea typeface="+mn-ea"/>
                          <a:cs typeface="Yu Mincho" charset="-128"/>
                        </a:rPr>
                        <a:t>個</a:t>
                      </a:r>
                      <a:endParaRPr kumimoji="1" lang="en-US" altLang="ja-JP" sz="1050" dirty="0">
                        <a:latin typeface="+mn-ea"/>
                        <a:ea typeface="+mn-ea"/>
                        <a:cs typeface="Yu Mincho" charset="-128"/>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575311291"/>
                  </a:ext>
                </a:extLst>
              </a:tr>
              <a:tr h="344261">
                <a:tc>
                  <a:txBody>
                    <a:bodyPr/>
                    <a:lstStyle/>
                    <a:p>
                      <a:r>
                        <a:rPr kumimoji="1" lang="ja-JP" altLang="en-US" sz="1050" b="0" dirty="0">
                          <a:latin typeface="+mn-ea"/>
                          <a:ea typeface="+mn-ea"/>
                          <a:cs typeface="Yu Mincho" charset="-128"/>
                        </a:rPr>
                        <a:t>配布期間</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en-US" altLang="ja-JP" sz="1050" dirty="0">
                          <a:latin typeface="+mn-ea"/>
                          <a:ea typeface="+mn-ea"/>
                          <a:cs typeface="Yu Mincho" charset="-128"/>
                        </a:rPr>
                        <a:t>10,000</a:t>
                      </a:r>
                      <a:r>
                        <a:rPr kumimoji="1" lang="ja-JP" altLang="en-US" sz="1050" dirty="0">
                          <a:latin typeface="+mn-ea"/>
                          <a:ea typeface="+mn-ea"/>
                          <a:cs typeface="Yu Mincho" charset="-128"/>
                        </a:rPr>
                        <a:t>個 配布あたり</a:t>
                      </a:r>
                      <a:r>
                        <a:rPr kumimoji="1" lang="en-US" altLang="ja-JP" sz="1050" dirty="0">
                          <a:latin typeface="+mn-ea"/>
                          <a:ea typeface="+mn-ea"/>
                          <a:cs typeface="Yu Mincho" charset="-128"/>
                        </a:rPr>
                        <a:t>/ 2</a:t>
                      </a:r>
                      <a:r>
                        <a:rPr kumimoji="1" lang="ja-JP" altLang="en-US" sz="1050" dirty="0">
                          <a:latin typeface="+mn-ea"/>
                          <a:ea typeface="+mn-ea"/>
                          <a:cs typeface="Yu Mincho" charset="-128"/>
                        </a:rPr>
                        <a:t>週間</a:t>
                      </a:r>
                      <a:endParaRPr kumimoji="1" lang="en-US" altLang="ja-JP" sz="1050" dirty="0">
                        <a:latin typeface="+mn-ea"/>
                        <a:ea typeface="+mn-ea"/>
                        <a:cs typeface="Yu Mincho" charset="-128"/>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7"/>
                  </a:ext>
                </a:extLst>
              </a:tr>
              <a:tr h="750540">
                <a:tc>
                  <a:txBody>
                    <a:bodyPr/>
                    <a:lstStyle/>
                    <a:p>
                      <a:r>
                        <a:rPr kumimoji="1" lang="ja-JP" altLang="en-US" sz="1050" b="0" dirty="0">
                          <a:latin typeface="+mn-ea"/>
                          <a:ea typeface="+mn-ea"/>
                          <a:cs typeface="Yu Mincho" charset="-128"/>
                        </a:rPr>
                        <a:t>枠数</a:t>
                      </a:r>
                      <a:endParaRPr kumimoji="1" lang="en-US" altLang="ja-JP" sz="1050" b="0" dirty="0">
                        <a:latin typeface="+mn-ea"/>
                        <a:ea typeface="+mn-ea"/>
                        <a:cs typeface="Yu Mincho" charset="-128"/>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sz="1050" dirty="0">
                          <a:latin typeface="+mn-ea"/>
                          <a:ea typeface="+mn-ea"/>
                          <a:cs typeface="Yu Mincho" charset="-128"/>
                        </a:rPr>
                        <a:t>各週 </a:t>
                      </a:r>
                      <a:r>
                        <a:rPr kumimoji="1" lang="en-US" altLang="ja-JP" sz="1050" dirty="0">
                          <a:latin typeface="+mn-ea"/>
                          <a:ea typeface="+mn-ea"/>
                          <a:cs typeface="Yu Mincho" charset="-128"/>
                        </a:rPr>
                        <a:t>1</a:t>
                      </a:r>
                      <a:r>
                        <a:rPr kumimoji="1" lang="ja-JP" altLang="en-US" sz="1050" dirty="0">
                          <a:latin typeface="+mn-ea"/>
                          <a:ea typeface="+mn-ea"/>
                          <a:cs typeface="Yu Mincho" charset="-128"/>
                        </a:rPr>
                        <a:t>枠</a:t>
                      </a:r>
                      <a:endParaRPr kumimoji="1" lang="en-US" altLang="ja-JP" sz="1050" dirty="0">
                        <a:latin typeface="+mn-ea"/>
                        <a:ea typeface="+mn-ea"/>
                        <a:cs typeface="Yu Mincho" charset="-128"/>
                      </a:endParaRPr>
                    </a:p>
                    <a:p>
                      <a:r>
                        <a:rPr kumimoji="1" lang="ja-JP" altLang="en-US" sz="1050" dirty="0">
                          <a:latin typeface="+mn-ea"/>
                          <a:ea typeface="+mn-ea"/>
                          <a:cs typeface="Yu Mincho" charset="-128"/>
                        </a:rPr>
                        <a:t>空き枠状況は営業担当までお問合せください</a:t>
                      </a:r>
                      <a:endParaRPr kumimoji="1" lang="en-US" altLang="ja-JP" sz="1050" dirty="0">
                        <a:latin typeface="+mn-ea"/>
                        <a:ea typeface="+mn-ea"/>
                        <a:cs typeface="Yu Mincho" charset="-128"/>
                      </a:endParaRPr>
                    </a:p>
                    <a:p>
                      <a:endParaRPr kumimoji="1" lang="en-US" altLang="ja-JP" sz="1050" dirty="0">
                        <a:latin typeface="+mn-ea"/>
                        <a:ea typeface="+mn-ea"/>
                        <a:cs typeface="Yu Mincho" charset="-128"/>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898455420"/>
                  </a:ext>
                </a:extLst>
              </a:tr>
            </a:tbl>
          </a:graphicData>
        </a:graphic>
      </p:graphicFrame>
      <p:sp>
        <p:nvSpPr>
          <p:cNvPr id="14" name="テキスト ボックス 13">
            <a:extLst>
              <a:ext uri="{FF2B5EF4-FFF2-40B4-BE49-F238E27FC236}">
                <a16:creationId xmlns:a16="http://schemas.microsoft.com/office/drawing/2014/main" id="{7BCB9EB8-0E8C-4BFA-AD78-1D6A9CFDA72E}"/>
              </a:ext>
            </a:extLst>
          </p:cNvPr>
          <p:cNvSpPr txBox="1"/>
          <p:nvPr/>
        </p:nvSpPr>
        <p:spPr>
          <a:xfrm>
            <a:off x="4849234" y="2000347"/>
            <a:ext cx="4074059" cy="4170372"/>
          </a:xfrm>
          <a:prstGeom prst="rect">
            <a:avLst/>
          </a:prstGeom>
          <a:noFill/>
        </p:spPr>
        <p:txBody>
          <a:bodyPr wrap="square" rtlCol="0">
            <a:spAutoFit/>
          </a:bodyPr>
          <a:lstStyle/>
          <a:p>
            <a:r>
              <a:rPr lang="ja-JP" altLang="en-US" sz="900" b="1" dirty="0">
                <a:latin typeface="+mn-ea"/>
                <a:cs typeface="Meiryo" charset="-128"/>
              </a:rPr>
              <a:t>■</a:t>
            </a:r>
            <a:r>
              <a:rPr kumimoji="1" lang="en-US" altLang="ja-JP" sz="900" b="1" u="sng" dirty="0">
                <a:latin typeface="+mn-ea"/>
                <a:cs typeface="Meiryo" charset="-128"/>
              </a:rPr>
              <a:t>NG</a:t>
            </a:r>
            <a:r>
              <a:rPr kumimoji="1" lang="ja-JP" altLang="en-US" sz="900" b="1" u="sng" dirty="0">
                <a:latin typeface="+mn-ea"/>
                <a:cs typeface="Meiryo" charset="-128"/>
              </a:rPr>
              <a:t>配布物</a:t>
            </a:r>
            <a:endParaRPr kumimoji="1" lang="en-US" altLang="ja-JP" sz="900" b="1" u="sng" dirty="0">
              <a:latin typeface="+mn-ea"/>
              <a:cs typeface="Meiryo" charset="-128"/>
            </a:endParaRPr>
          </a:p>
          <a:p>
            <a:r>
              <a:rPr lang="ja-JP" altLang="en-US" sz="700" dirty="0">
                <a:latin typeface="+mn-ea"/>
                <a:cs typeface="Meiryo" charset="-128"/>
              </a:rPr>
              <a:t>・チラシ</a:t>
            </a:r>
            <a:endParaRPr lang="en-US" altLang="ja-JP" sz="700" dirty="0">
              <a:latin typeface="+mn-ea"/>
              <a:cs typeface="Meiryo" charset="-128"/>
            </a:endParaRPr>
          </a:p>
          <a:p>
            <a:r>
              <a:rPr lang="ja-JP" altLang="en-US" sz="700" dirty="0">
                <a:latin typeface="+mn-ea"/>
                <a:cs typeface="Meiryo" charset="-128"/>
              </a:rPr>
              <a:t>・パンフレット</a:t>
            </a:r>
            <a:endParaRPr lang="en-US" altLang="ja-JP" sz="700" dirty="0">
              <a:latin typeface="+mn-ea"/>
              <a:cs typeface="Meiryo" charset="-128"/>
            </a:endParaRPr>
          </a:p>
          <a:p>
            <a:r>
              <a:rPr kumimoji="1" lang="ja-JP" altLang="en-US" sz="700" dirty="0">
                <a:latin typeface="+mn-ea"/>
                <a:cs typeface="Meiryo" charset="-128"/>
              </a:rPr>
              <a:t>・ティッシュ</a:t>
            </a:r>
            <a:endParaRPr kumimoji="1" lang="en-US" altLang="ja-JP" sz="700" dirty="0">
              <a:latin typeface="+mn-ea"/>
              <a:cs typeface="Meiryo" charset="-128"/>
            </a:endParaRPr>
          </a:p>
          <a:p>
            <a:r>
              <a:rPr kumimoji="1" lang="ja-JP" altLang="en-US" sz="700" dirty="0">
                <a:latin typeface="+mn-ea"/>
                <a:cs typeface="Meiryo" charset="-128"/>
              </a:rPr>
              <a:t>・ノベルティ類</a:t>
            </a:r>
            <a:endParaRPr kumimoji="1" lang="en-US" altLang="ja-JP" sz="700" dirty="0">
              <a:latin typeface="+mn-ea"/>
              <a:cs typeface="Meiryo" charset="-128"/>
            </a:endParaRPr>
          </a:p>
          <a:p>
            <a:r>
              <a:rPr lang="ja-JP" altLang="en-US" sz="700" dirty="0">
                <a:latin typeface="+mn-ea"/>
                <a:cs typeface="Meiryo" charset="-128"/>
              </a:rPr>
              <a:t>・冷蔵保存が必要な食品、飲料</a:t>
            </a:r>
            <a:endParaRPr lang="en-US" altLang="ja-JP" sz="700" dirty="0">
              <a:latin typeface="+mn-ea"/>
              <a:cs typeface="Meiryo" charset="-128"/>
            </a:endParaRPr>
          </a:p>
          <a:p>
            <a:r>
              <a:rPr lang="ja-JP" altLang="en-US" sz="700" dirty="0">
                <a:latin typeface="+mn-ea"/>
                <a:cs typeface="Meiryo" charset="-128"/>
              </a:rPr>
              <a:t>・車内美化に影響を与える食品（ポテトチップスなど）</a:t>
            </a:r>
            <a:endParaRPr lang="en-US" altLang="ja-JP" sz="700" dirty="0">
              <a:latin typeface="+mn-ea"/>
              <a:cs typeface="Meiryo" charset="-128"/>
            </a:endParaRPr>
          </a:p>
          <a:p>
            <a:r>
              <a:rPr lang="ja-JP" altLang="en-US" sz="700" dirty="0">
                <a:latin typeface="+mn-ea"/>
                <a:cs typeface="Meiryo" charset="-128"/>
              </a:rPr>
              <a:t>・酒類、アルコール飲料（ノンアルコール飲料含む）</a:t>
            </a:r>
            <a:endParaRPr lang="en-US" altLang="ja-JP" sz="700" dirty="0">
              <a:latin typeface="+mn-ea"/>
              <a:cs typeface="Meiryo" charset="-128"/>
            </a:endParaRPr>
          </a:p>
          <a:p>
            <a:r>
              <a:rPr lang="ja-JP" altLang="en-US" sz="700" dirty="0">
                <a:latin typeface="+mn-ea"/>
                <a:cs typeface="Meiryo" charset="-128"/>
              </a:rPr>
              <a:t>・においが強いもの</a:t>
            </a:r>
            <a:endParaRPr lang="en-US" altLang="ja-JP" sz="700" dirty="0">
              <a:latin typeface="+mn-ea"/>
              <a:cs typeface="Meiryo" charset="-128"/>
            </a:endParaRPr>
          </a:p>
          <a:p>
            <a:r>
              <a:rPr lang="ja-JP" altLang="en-US" sz="700" dirty="0">
                <a:latin typeface="+mn-ea"/>
                <a:cs typeface="Meiryo" charset="-128"/>
              </a:rPr>
              <a:t>・容積が著しく大きいもの（都度ご相談ください）</a:t>
            </a:r>
            <a:endParaRPr lang="en-US" altLang="ja-JP" sz="700" dirty="0">
              <a:latin typeface="+mn-ea"/>
              <a:cs typeface="Meiryo" charset="-128"/>
            </a:endParaRPr>
          </a:p>
          <a:p>
            <a:r>
              <a:rPr lang="ja-JP" altLang="en-US" sz="700" dirty="0">
                <a:latin typeface="+mn-ea"/>
                <a:cs typeface="Meiryo" charset="-128"/>
              </a:rPr>
              <a:t>・医薬品、医薬部外品</a:t>
            </a:r>
            <a:endParaRPr lang="en-US" altLang="ja-JP" sz="700" dirty="0">
              <a:latin typeface="+mn-ea"/>
              <a:cs typeface="Meiryo" charset="-128"/>
            </a:endParaRPr>
          </a:p>
          <a:p>
            <a:r>
              <a:rPr lang="ja-JP" altLang="en-US" sz="700" dirty="0">
                <a:latin typeface="+mn-ea"/>
                <a:cs typeface="Meiryo" charset="-128"/>
              </a:rPr>
              <a:t>・たばこ、電子たばこ（</a:t>
            </a:r>
            <a:r>
              <a:rPr lang="en-US" altLang="ja-JP" sz="700" dirty="0">
                <a:latin typeface="+mn-ea"/>
                <a:cs typeface="Meiryo" charset="-128"/>
              </a:rPr>
              <a:t>VAPER</a:t>
            </a:r>
            <a:r>
              <a:rPr lang="ja-JP" altLang="en-US" sz="700" dirty="0">
                <a:latin typeface="+mn-ea"/>
                <a:cs typeface="Meiryo" charset="-128"/>
              </a:rPr>
              <a:t>含む）</a:t>
            </a:r>
            <a:endParaRPr lang="en-US" altLang="ja-JP" sz="700" dirty="0">
              <a:latin typeface="+mn-ea"/>
              <a:cs typeface="Meiryo" charset="-128"/>
            </a:endParaRPr>
          </a:p>
          <a:p>
            <a:r>
              <a:rPr kumimoji="1" lang="ja-JP" altLang="en-US" sz="700" dirty="0">
                <a:latin typeface="+mn-ea"/>
                <a:cs typeface="Meiryo" charset="-128"/>
              </a:rPr>
              <a:t>・その他弊社が</a:t>
            </a:r>
            <a:r>
              <a:rPr lang="ja-JP" altLang="en-US" sz="700" dirty="0">
                <a:latin typeface="+mn-ea"/>
                <a:cs typeface="Meiryo" charset="-128"/>
              </a:rPr>
              <a:t>不可と判断したもの</a:t>
            </a:r>
            <a:endParaRPr lang="en-US" altLang="ja-JP" sz="700" dirty="0">
              <a:latin typeface="+mn-ea"/>
              <a:cs typeface="Meiryo" charset="-128"/>
            </a:endParaRPr>
          </a:p>
          <a:p>
            <a:endParaRPr lang="en-US" altLang="ja-JP" sz="700" dirty="0">
              <a:latin typeface="+mn-ea"/>
              <a:cs typeface="Meiryo" charset="-128"/>
            </a:endParaRPr>
          </a:p>
          <a:p>
            <a:r>
              <a:rPr lang="ja-JP" altLang="en-US" sz="900" b="1" dirty="0">
                <a:latin typeface="+mn-ea"/>
                <a:cs typeface="Meiryo" charset="-128"/>
              </a:rPr>
              <a:t>■</a:t>
            </a:r>
            <a:r>
              <a:rPr lang="ja-JP" altLang="en-US" sz="900" b="1" u="sng" dirty="0">
                <a:latin typeface="+mn-ea"/>
                <a:cs typeface="Meiryo" charset="-128"/>
              </a:rPr>
              <a:t>配布物 納品規定</a:t>
            </a:r>
            <a:endParaRPr lang="en-US" altLang="ja-JP" sz="900" b="1" u="sng" dirty="0">
              <a:latin typeface="+mn-ea"/>
              <a:cs typeface="Meiryo" charset="-128"/>
            </a:endParaRPr>
          </a:p>
          <a:p>
            <a:r>
              <a:rPr lang="ja-JP" altLang="en-US" sz="700" dirty="0">
                <a:latin typeface="+mn-ea"/>
                <a:cs typeface="Meiryo" charset="-128"/>
              </a:rPr>
              <a:t>・営業所のキャパシティに鑑みて、</a:t>
            </a:r>
            <a:r>
              <a:rPr lang="en-US" altLang="ja-JP" sz="700" dirty="0">
                <a:latin typeface="+mn-ea"/>
                <a:cs typeface="Meiryo" charset="-128"/>
              </a:rPr>
              <a:t>1</a:t>
            </a:r>
            <a:r>
              <a:rPr lang="ja-JP" altLang="en-US" sz="700" dirty="0">
                <a:latin typeface="+mn-ea"/>
                <a:cs typeface="Meiryo" charset="-128"/>
              </a:rPr>
              <a:t>営業所あたり</a:t>
            </a:r>
            <a:r>
              <a:rPr lang="en-US" altLang="ja-JP" sz="700" dirty="0">
                <a:latin typeface="+mn-ea"/>
                <a:cs typeface="Meiryo" charset="-128"/>
              </a:rPr>
              <a:t>1</a:t>
            </a:r>
            <a:r>
              <a:rPr lang="ja-JP" altLang="en-US" sz="700" dirty="0">
                <a:latin typeface="+mn-ea"/>
                <a:cs typeface="Meiryo" charset="-128"/>
              </a:rPr>
              <a:t>週間に</a:t>
            </a:r>
            <a:r>
              <a:rPr lang="en-US" altLang="ja-JP" sz="700" dirty="0">
                <a:latin typeface="+mn-ea"/>
                <a:cs typeface="Meiryo" charset="-128"/>
              </a:rPr>
              <a:t>5,000</a:t>
            </a:r>
            <a:r>
              <a:rPr lang="ja-JP" altLang="en-US" sz="700" dirty="0">
                <a:latin typeface="+mn-ea"/>
                <a:cs typeface="Meiryo" charset="-128"/>
              </a:rPr>
              <a:t>個までの納品といたします（</a:t>
            </a:r>
            <a:r>
              <a:rPr lang="en-US" altLang="ja-JP" sz="700" dirty="0">
                <a:latin typeface="+mn-ea"/>
                <a:cs typeface="Meiryo" charset="-128"/>
              </a:rPr>
              <a:t>10,000</a:t>
            </a:r>
            <a:r>
              <a:rPr lang="ja-JP" altLang="en-US" sz="700" dirty="0">
                <a:latin typeface="+mn-ea"/>
                <a:cs typeface="Meiryo" charset="-128"/>
              </a:rPr>
              <a:t>個配布の場合は</a:t>
            </a:r>
            <a:r>
              <a:rPr lang="en-US" altLang="ja-JP" sz="700" dirty="0">
                <a:latin typeface="+mn-ea"/>
                <a:cs typeface="Meiryo" charset="-128"/>
              </a:rPr>
              <a:t>2</a:t>
            </a:r>
            <a:r>
              <a:rPr lang="ja-JP" altLang="en-US" sz="700" dirty="0">
                <a:latin typeface="+mn-ea"/>
                <a:cs typeface="Meiryo" charset="-128"/>
              </a:rPr>
              <a:t>営業所に</a:t>
            </a:r>
            <a:r>
              <a:rPr lang="en-US" altLang="ja-JP" sz="700" dirty="0">
                <a:latin typeface="+mn-ea"/>
                <a:cs typeface="Meiryo" charset="-128"/>
              </a:rPr>
              <a:t>5,000</a:t>
            </a:r>
            <a:r>
              <a:rPr lang="ja-JP" altLang="en-US" sz="700" dirty="0">
                <a:latin typeface="+mn-ea"/>
                <a:cs typeface="Meiryo" charset="-128"/>
              </a:rPr>
              <a:t>個ずつの納品となります）</a:t>
            </a:r>
            <a:endParaRPr lang="en-US" altLang="ja-JP" sz="700" dirty="0">
              <a:latin typeface="+mn-ea"/>
              <a:cs typeface="Meiryo" charset="-128"/>
            </a:endParaRPr>
          </a:p>
          <a:p>
            <a:r>
              <a:rPr lang="ja-JP" altLang="en-US" sz="700" dirty="0">
                <a:latin typeface="+mn-ea"/>
                <a:cs typeface="Meiryo" charset="-128"/>
              </a:rPr>
              <a:t>・配布開始</a:t>
            </a:r>
            <a:r>
              <a:rPr lang="en-US" altLang="ja-JP" sz="700" dirty="0">
                <a:latin typeface="+mn-ea"/>
                <a:cs typeface="Meiryo" charset="-128"/>
              </a:rPr>
              <a:t>5</a:t>
            </a:r>
            <a:r>
              <a:rPr lang="ja-JP" altLang="en-US" sz="700" dirty="0">
                <a:latin typeface="+mn-ea"/>
                <a:cs typeface="Meiryo" charset="-128"/>
              </a:rPr>
              <a:t>営業日前までに配布物を指定の営業所までお送りください</a:t>
            </a:r>
            <a:endParaRPr lang="en-US" altLang="ja-JP" sz="700" dirty="0">
              <a:latin typeface="+mn-ea"/>
              <a:cs typeface="Meiryo" charset="-128"/>
            </a:endParaRPr>
          </a:p>
          <a:p>
            <a:r>
              <a:rPr lang="ja-JP" altLang="en-US" sz="700" dirty="0">
                <a:latin typeface="+mn-ea"/>
                <a:cs typeface="Meiryo" charset="-128"/>
              </a:rPr>
              <a:t>・</a:t>
            </a:r>
            <a:r>
              <a:rPr lang="ja-JP" altLang="en-US" sz="700" dirty="0">
                <a:latin typeface="+mn-ea"/>
              </a:rPr>
              <a:t>アッセンブリはできませんので、指定場所にサンプリングできる状態で納品ください。</a:t>
            </a:r>
            <a:endParaRPr lang="en-US" altLang="ja-JP" sz="700" dirty="0">
              <a:latin typeface="+mn-ea"/>
            </a:endParaRPr>
          </a:p>
          <a:p>
            <a:endParaRPr lang="en-US" altLang="ja-JP" sz="700" dirty="0">
              <a:latin typeface="+mn-ea"/>
              <a:cs typeface="Meiryo" charset="-128"/>
            </a:endParaRPr>
          </a:p>
          <a:p>
            <a:r>
              <a:rPr lang="ja-JP" altLang="en-US" sz="900" b="1" dirty="0">
                <a:latin typeface="+mn-ea"/>
                <a:cs typeface="Meiryo" charset="-128"/>
              </a:rPr>
              <a:t>■</a:t>
            </a:r>
            <a:r>
              <a:rPr lang="ja-JP" altLang="en-US" sz="900" b="1" u="sng" dirty="0">
                <a:latin typeface="+mn-ea"/>
                <a:cs typeface="Meiryo" charset="-128"/>
              </a:rPr>
              <a:t>注意事項</a:t>
            </a:r>
            <a:endParaRPr lang="en-US" altLang="ja-JP" sz="900" b="1" u="sng" dirty="0">
              <a:latin typeface="+mn-ea"/>
              <a:cs typeface="Meiryo" charset="-128"/>
            </a:endParaRPr>
          </a:p>
          <a:p>
            <a:r>
              <a:rPr lang="ja-JP" altLang="en-US" sz="700" dirty="0">
                <a:latin typeface="+mn-ea"/>
                <a:cs typeface="Meiryo" charset="-128"/>
              </a:rPr>
              <a:t>・運行に支障の無い範囲でサンプリングを実施致します。場合によっては配布数に満たない場合もございますのでご了承ください</a:t>
            </a:r>
            <a:r>
              <a:rPr lang="en-US" altLang="ja-JP" sz="700" dirty="0">
                <a:latin typeface="+mn-ea"/>
                <a:cs typeface="Meiryo" charset="-128"/>
              </a:rPr>
              <a:t>(</a:t>
            </a:r>
            <a:r>
              <a:rPr lang="ja-JP" altLang="en-US" sz="700" dirty="0">
                <a:latin typeface="+mn-ea"/>
                <a:cs typeface="Meiryo" charset="-128"/>
              </a:rPr>
              <a:t>返金なし、製品は弊社負担にて廃棄</a:t>
            </a:r>
            <a:r>
              <a:rPr lang="en-US" altLang="ja-JP" sz="700" dirty="0">
                <a:latin typeface="+mn-ea"/>
                <a:cs typeface="Meiryo" charset="-128"/>
              </a:rPr>
              <a:t>)</a:t>
            </a:r>
          </a:p>
          <a:p>
            <a:r>
              <a:rPr lang="ja-JP" altLang="en-US" sz="700" dirty="0">
                <a:latin typeface="+mn-ea"/>
                <a:cs typeface="Meiryo" charset="-128"/>
              </a:rPr>
              <a:t>・男性、女性以外のターゲティングはできません</a:t>
            </a:r>
            <a:endParaRPr lang="en-US" altLang="ja-JP" sz="700" dirty="0">
              <a:latin typeface="+mn-ea"/>
              <a:cs typeface="Meiryo" charset="-128"/>
            </a:endParaRPr>
          </a:p>
          <a:p>
            <a:r>
              <a:rPr lang="ja-JP" altLang="en-US" sz="700" dirty="0">
                <a:latin typeface="+mn-ea"/>
                <a:cs typeface="Meiryo" charset="-128"/>
              </a:rPr>
              <a:t>・配送費は広告主様負担にてお願いいたします</a:t>
            </a:r>
            <a:endParaRPr lang="en-US" altLang="ja-JP" sz="700" dirty="0">
              <a:latin typeface="+mn-ea"/>
              <a:cs typeface="Meiryo" charset="-128"/>
            </a:endParaRPr>
          </a:p>
          <a:p>
            <a:endParaRPr lang="en-US" altLang="ja-JP" sz="700" dirty="0">
              <a:latin typeface="+mn-ea"/>
              <a:cs typeface="Meiryo" charset="-128"/>
            </a:endParaRPr>
          </a:p>
          <a:p>
            <a:r>
              <a:rPr lang="ja-JP" altLang="en-US" sz="700" dirty="0">
                <a:latin typeface="+mn-ea"/>
                <a:cs typeface="Meiryo" charset="-128"/>
              </a:rPr>
              <a:t>・配布物に関して当社が第三者よりクレーム、請求等を受けた場合、広告主様の責任および費用において、当該クレーム、請求等に対応するものとします。また、配布物に関連して当社が損害を被った場合は、広告主様は当該損害（逸失利益、特別損害、合理的な範囲での弁護士費用などを含みますがこれらに限られません。）を当社に対して速やかに賠償するものとします。</a:t>
            </a:r>
          </a:p>
          <a:p>
            <a:endParaRPr lang="en-US" altLang="ja-JP" sz="700" dirty="0">
              <a:latin typeface="+mn-ea"/>
              <a:cs typeface="Meiryo" charset="-128"/>
            </a:endParaRPr>
          </a:p>
          <a:p>
            <a:r>
              <a:rPr lang="ja-JP" altLang="en-US" sz="700" dirty="0">
                <a:latin typeface="+mn-ea"/>
                <a:cs typeface="Meiryo" charset="-128"/>
              </a:rPr>
              <a:t>・社会的要因により配布物が当社の裁量において不適切とみなされる事情が発生した場合、車内サンプリングの履行契約が成立した後またはサンプリングが開始された後においても、当社の裁量において、広告主様に対する債務不履行責任、損害賠償責任等の一切の法的責任を負うことなく、広告主様より受注しておりますサンプリング業務の全部または一部の掲載を直ちに停止、中断、または中止できるものとします。</a:t>
            </a:r>
            <a:endParaRPr kumimoji="1" lang="en-US" altLang="ja-JP" sz="700" dirty="0">
              <a:latin typeface="+mn-ea"/>
              <a:cs typeface="Meiryo" charset="-128"/>
            </a:endParaRPr>
          </a:p>
        </p:txBody>
      </p:sp>
      <p:sp>
        <p:nvSpPr>
          <p:cNvPr id="15" name="正方形/長方形 14">
            <a:extLst>
              <a:ext uri="{FF2B5EF4-FFF2-40B4-BE49-F238E27FC236}">
                <a16:creationId xmlns:a16="http://schemas.microsoft.com/office/drawing/2014/main" id="{3A687E7A-25AD-43CE-98F4-F5A2F88D4D98}"/>
              </a:ext>
            </a:extLst>
          </p:cNvPr>
          <p:cNvSpPr/>
          <p:nvPr/>
        </p:nvSpPr>
        <p:spPr>
          <a:xfrm>
            <a:off x="0" y="-33556"/>
            <a:ext cx="9144000" cy="12664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3EA82BDE-62F8-41ED-A68E-47B6A9A5151E}"/>
              </a:ext>
            </a:extLst>
          </p:cNvPr>
          <p:cNvPicPr>
            <a:picLocks noChangeAspect="1"/>
          </p:cNvPicPr>
          <p:nvPr/>
        </p:nvPicPr>
        <p:blipFill>
          <a:blip r:embed="rId3"/>
          <a:stretch>
            <a:fillRect/>
          </a:stretch>
        </p:blipFill>
        <p:spPr>
          <a:xfrm>
            <a:off x="311089" y="44556"/>
            <a:ext cx="1392772" cy="365159"/>
          </a:xfrm>
          <a:prstGeom prst="rect">
            <a:avLst/>
          </a:prstGeom>
        </p:spPr>
      </p:pic>
      <p:sp>
        <p:nvSpPr>
          <p:cNvPr id="18" name="タイトル 1">
            <a:extLst>
              <a:ext uri="{FF2B5EF4-FFF2-40B4-BE49-F238E27FC236}">
                <a16:creationId xmlns:a16="http://schemas.microsoft.com/office/drawing/2014/main" id="{67B0828C-3762-486D-9470-A831015D1BC1}"/>
              </a:ext>
            </a:extLst>
          </p:cNvPr>
          <p:cNvSpPr txBox="1">
            <a:spLocks/>
          </p:cNvSpPr>
          <p:nvPr/>
        </p:nvSpPr>
        <p:spPr>
          <a:xfrm>
            <a:off x="313895" y="399991"/>
            <a:ext cx="8625624" cy="706600"/>
          </a:xfrm>
          <a:prstGeom prst="rect">
            <a:avLst/>
          </a:prstGeom>
        </p:spPr>
        <p:txBody>
          <a:bodyPr>
            <a:normAutofit/>
          </a:bodyPr>
          <a:lstStyle>
            <a:lvl1pPr algn="l" defTabSz="914400" rtl="0" eaLnBrk="1" latinLnBrk="0" hangingPunct="1">
              <a:lnSpc>
                <a:spcPct val="90000"/>
              </a:lnSpc>
              <a:spcBef>
                <a:spcPct val="0"/>
              </a:spcBef>
              <a:buNone/>
              <a:defRPr kumimoji="1" sz="3600" kern="1200">
                <a:solidFill>
                  <a:schemeClr val="tx1"/>
                </a:solidFill>
                <a:latin typeface="+mj-lt"/>
                <a:ea typeface="+mj-ea"/>
                <a:cs typeface="Yu Mincho" charset="-128"/>
              </a:defRPr>
            </a:lvl1pPr>
          </a:lstStyle>
          <a:p>
            <a:r>
              <a:rPr lang="ja-JP" altLang="en-US" dirty="0">
                <a:solidFill>
                  <a:srgbClr val="FFFFFF"/>
                </a:solidFill>
                <a:latin typeface="+mj-ea"/>
              </a:rPr>
              <a:t>タクシー車内サンプリング オプション</a:t>
            </a:r>
          </a:p>
        </p:txBody>
      </p:sp>
    </p:spTree>
    <p:extLst>
      <p:ext uri="{BB962C8B-B14F-4D97-AF65-F5344CB8AC3E}">
        <p14:creationId xmlns:p14="http://schemas.microsoft.com/office/powerpoint/2010/main" val="365284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611559" y="5928203"/>
            <a:ext cx="7549029" cy="830997"/>
          </a:xfrm>
          <a:prstGeom prst="rect">
            <a:avLst/>
          </a:prstGeom>
        </p:spPr>
        <p:txBody>
          <a:bodyPr wrap="square">
            <a:spAutoFit/>
          </a:bodyPr>
          <a:lstStyle/>
          <a:p>
            <a:pPr marL="171450" indent="-171450">
              <a:buFont typeface=".LucidaGrandeUI" charset="0"/>
              <a:buChar char="※"/>
            </a:pPr>
            <a:r>
              <a:rPr lang="ja-JP" altLang="en-US" sz="600" dirty="0">
                <a:latin typeface="+mn-ea"/>
                <a:cs typeface="Yu Mincho Regular" charset="-128"/>
              </a:rPr>
              <a:t>マーケティングリサーチの実施内容、調査項目、レポート内容は弊社で規定した内容のみのご提供となります。</a:t>
            </a:r>
            <a:endParaRPr lang="en-US" altLang="ja-JP" sz="600" dirty="0">
              <a:latin typeface="+mn-ea"/>
              <a:cs typeface="Yu Mincho Regular" charset="-128"/>
            </a:endParaRPr>
          </a:p>
          <a:p>
            <a:pPr marL="171450" indent="-171450">
              <a:buFont typeface=".LucidaGrandeUI" charset="0"/>
              <a:buChar char="※"/>
            </a:pPr>
            <a:r>
              <a:rPr lang="ja-JP" altLang="en-US" sz="600" dirty="0">
                <a:latin typeface="+mn-ea"/>
                <a:cs typeface="Yu Mincho Regular" charset="-128"/>
              </a:rPr>
              <a:t>業務範囲は、調査実施～集計・分析～レポート納品となります。</a:t>
            </a:r>
            <a:endParaRPr lang="en-US" altLang="ja-JP" sz="600" dirty="0">
              <a:latin typeface="+mn-ea"/>
              <a:cs typeface="Yu Mincho Regular" charset="-128"/>
            </a:endParaRPr>
          </a:p>
          <a:p>
            <a:pPr marL="171450" indent="-171450">
              <a:buFont typeface=".LucidaGrandeUI" charset="0"/>
              <a:buChar char="※"/>
            </a:pPr>
            <a:r>
              <a:rPr lang="ja-JP" altLang="en-US" sz="600" dirty="0">
                <a:latin typeface="+mn-ea"/>
                <a:cs typeface="Yu Mincho Regular" charset="-128"/>
              </a:rPr>
              <a:t>最終納品物は</a:t>
            </a:r>
            <a:r>
              <a:rPr lang="en-US" altLang="ja-JP" sz="600" dirty="0">
                <a:latin typeface="+mn-ea"/>
                <a:cs typeface="Yu Mincho Regular" charset="-128"/>
              </a:rPr>
              <a:t>PPT</a:t>
            </a:r>
            <a:r>
              <a:rPr lang="ja-JP" altLang="en-US" sz="600" dirty="0">
                <a:latin typeface="+mn-ea"/>
                <a:cs typeface="Yu Mincho Regular" charset="-128"/>
              </a:rPr>
              <a:t>レポート、</a:t>
            </a:r>
            <a:r>
              <a:rPr lang="en-US" altLang="ja-JP" sz="600" dirty="0">
                <a:latin typeface="+mn-ea"/>
                <a:cs typeface="Yu Mincho Regular" charset="-128"/>
              </a:rPr>
              <a:t>Excel</a:t>
            </a:r>
            <a:r>
              <a:rPr lang="ja-JP" altLang="en-US" sz="600" dirty="0">
                <a:latin typeface="+mn-ea"/>
                <a:cs typeface="Yu Mincho Regular" charset="-128"/>
              </a:rPr>
              <a:t>ベース集計表となり、ローデータのご提供はいたしません。</a:t>
            </a:r>
            <a:endParaRPr lang="en-US" altLang="ja-JP" sz="600" dirty="0">
              <a:latin typeface="+mn-ea"/>
              <a:cs typeface="Yu Mincho Regular" charset="-128"/>
            </a:endParaRPr>
          </a:p>
          <a:p>
            <a:pPr marL="171450" indent="-171450">
              <a:buFont typeface=".LucidaGrandeUI" charset="0"/>
              <a:buChar char="※"/>
            </a:pPr>
            <a:r>
              <a:rPr lang="ja-JP" altLang="en-US" sz="600" dirty="0">
                <a:latin typeface="+mn-ea"/>
                <a:cs typeface="Yu Mincho Regular" charset="-128"/>
              </a:rPr>
              <a:t>ウエイトバック集計は不可となります。</a:t>
            </a:r>
            <a:endParaRPr lang="en-US" altLang="ja-JP" sz="600" dirty="0">
              <a:latin typeface="+mn-ea"/>
              <a:cs typeface="Yu Mincho Regular" charset="-128"/>
            </a:endParaRPr>
          </a:p>
          <a:p>
            <a:pPr marL="171450" indent="-171450">
              <a:buFont typeface=".LucidaGrandeUI" charset="0"/>
              <a:buChar char="※"/>
            </a:pPr>
            <a:r>
              <a:rPr lang="ja-JP" altLang="en-US" sz="600" dirty="0">
                <a:latin typeface="+mn-ea"/>
                <a:cs typeface="Yu Mincho Regular" charset="-128"/>
              </a:rPr>
              <a:t>詳細は営業担当者までお問い合わせください。</a:t>
            </a:r>
            <a:endParaRPr lang="en-US" altLang="ja-JP" sz="600" dirty="0">
              <a:latin typeface="+mn-ea"/>
              <a:cs typeface="Yu Mincho Regular" charset="-128"/>
            </a:endParaRPr>
          </a:p>
          <a:p>
            <a:pPr marL="171450" indent="-171450">
              <a:buFont typeface=".LucidaGrandeUI" charset="0"/>
              <a:buChar char="※"/>
            </a:pPr>
            <a:r>
              <a:rPr lang="ja-JP" altLang="en-US" sz="600" dirty="0">
                <a:latin typeface="+mn-ea"/>
                <a:cs typeface="Yu Mincho Regular" charset="-128"/>
              </a:rPr>
              <a:t>実施を希望される場合は、事前に営業担当者までお問い合わせください。</a:t>
            </a:r>
            <a:endParaRPr lang="en-US" altLang="ja-JP" sz="600" dirty="0">
              <a:latin typeface="+mn-ea"/>
              <a:cs typeface="Yu Mincho Regular" charset="-128"/>
            </a:endParaRPr>
          </a:p>
          <a:p>
            <a:pPr marL="171450" indent="-171450">
              <a:buFont typeface=".LucidaGrandeUI" charset="0"/>
              <a:buChar char="※"/>
            </a:pPr>
            <a:r>
              <a:rPr lang="en-US" altLang="ja-JP" sz="600" dirty="0">
                <a:latin typeface="+mn-ea"/>
                <a:cs typeface="Yu Mincho Regular" charset="-128"/>
              </a:rPr>
              <a:t>TVCM</a:t>
            </a:r>
            <a:r>
              <a:rPr lang="ja-JP" altLang="en-US" sz="600" dirty="0">
                <a:latin typeface="+mn-ea"/>
                <a:cs typeface="Yu Mincho Regular" charset="-128"/>
              </a:rPr>
              <a:t>連動調査など、上記以外のメニューを実施する場合は弊社営業担当までお問い合わせください。</a:t>
            </a:r>
            <a:endParaRPr lang="en-US" altLang="ja-JP" sz="600" dirty="0">
              <a:latin typeface="+mn-ea"/>
              <a:cs typeface="Yu Mincho Regular" charset="-128"/>
            </a:endParaRPr>
          </a:p>
          <a:p>
            <a:pPr marL="171450" indent="-171450">
              <a:buFont typeface=".LucidaGrandeUI" charset="0"/>
              <a:buChar char="※"/>
            </a:pPr>
            <a:r>
              <a:rPr lang="en-US" altLang="ja-JP" sz="600" dirty="0">
                <a:latin typeface="+mn-ea"/>
                <a:cs typeface="Yu Mincho Regular" charset="-128"/>
              </a:rPr>
              <a:t>Area Ads </a:t>
            </a:r>
            <a:r>
              <a:rPr lang="ja-JP" altLang="en-US" sz="600" dirty="0">
                <a:latin typeface="+mn-ea"/>
                <a:cs typeface="Yu Mincho Regular" charset="-128"/>
              </a:rPr>
              <a:t>のマーケティングリサーチによる広告効果測定は原則不可とさせて頂きます。</a:t>
            </a:r>
          </a:p>
        </p:txBody>
      </p:sp>
      <p:cxnSp>
        <p:nvCxnSpPr>
          <p:cNvPr id="41" name="直線矢印コネクタ 40"/>
          <p:cNvCxnSpPr>
            <a:cxnSpLocks/>
          </p:cNvCxnSpPr>
          <p:nvPr/>
        </p:nvCxnSpPr>
        <p:spPr>
          <a:xfrm>
            <a:off x="3005696" y="2631291"/>
            <a:ext cx="360000" cy="0"/>
          </a:xfrm>
          <a:prstGeom prst="straightConnector1">
            <a:avLst/>
          </a:prstGeom>
          <a:ln w="57150">
            <a:solidFill>
              <a:schemeClr val="accent3"/>
            </a:solidFill>
            <a:tailEnd type="triangle"/>
          </a:ln>
        </p:spPr>
        <p:style>
          <a:lnRef idx="1">
            <a:schemeClr val="dk1"/>
          </a:lnRef>
          <a:fillRef idx="0">
            <a:schemeClr val="dk1"/>
          </a:fillRef>
          <a:effectRef idx="0">
            <a:schemeClr val="dk1"/>
          </a:effectRef>
          <a:fontRef idx="minor">
            <a:schemeClr val="tx1"/>
          </a:fontRef>
        </p:style>
      </p:cxnSp>
      <p:grpSp>
        <p:nvGrpSpPr>
          <p:cNvPr id="2" name="グループ化 1"/>
          <p:cNvGrpSpPr/>
          <p:nvPr/>
        </p:nvGrpSpPr>
        <p:grpSpPr>
          <a:xfrm>
            <a:off x="3665052" y="2267325"/>
            <a:ext cx="1846721" cy="769932"/>
            <a:chOff x="2908477" y="2496151"/>
            <a:chExt cx="1846721" cy="769932"/>
          </a:xfrm>
        </p:grpSpPr>
        <p:pic>
          <p:nvPicPr>
            <p:cNvPr id="50" name="図 5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917230" y="2511842"/>
              <a:ext cx="284757" cy="308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 name="図 5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24268" y="2511842"/>
              <a:ext cx="284757" cy="308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 name="図 5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55255" y="2511842"/>
              <a:ext cx="284757" cy="308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 name="図 5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86242" y="2511842"/>
              <a:ext cx="284757" cy="308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 name="図 5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931307" y="2511842"/>
              <a:ext cx="284757" cy="308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 name="図 54"/>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62293" y="2511842"/>
              <a:ext cx="284757" cy="308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 name="図 55"/>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593280" y="2511842"/>
              <a:ext cx="284757" cy="308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 name="図 51"/>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908477" y="2893184"/>
              <a:ext cx="284757" cy="308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 name="図 51"/>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415515" y="2893184"/>
              <a:ext cx="284757" cy="308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 name="図 58"/>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246502" y="2893184"/>
              <a:ext cx="284757" cy="308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 name="図 59"/>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077490" y="2893184"/>
              <a:ext cx="284757" cy="308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 name="図 51"/>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922554" y="2893184"/>
              <a:ext cx="284757" cy="308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 name="図 61"/>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753540" y="2893184"/>
              <a:ext cx="284757" cy="308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 name="図 62"/>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584528" y="2893184"/>
              <a:ext cx="284757" cy="308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 name="角丸四角形 104"/>
            <p:cNvSpPr/>
            <p:nvPr/>
          </p:nvSpPr>
          <p:spPr>
            <a:xfrm>
              <a:off x="2917230" y="2496151"/>
              <a:ext cx="1837968" cy="769932"/>
            </a:xfrm>
            <a:prstGeom prst="roundRect">
              <a:avLst>
                <a:gd name="adj" fmla="val 8108"/>
              </a:avLst>
            </a:prstGeom>
            <a:noFill/>
            <a:ln>
              <a:solidFill>
                <a:schemeClr val="accent3"/>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Yu Mincho Regular" charset="-128"/>
                <a:ea typeface="Yu Mincho Regular" charset="-128"/>
              </a:endParaRPr>
            </a:p>
          </p:txBody>
        </p:sp>
        <p:sp>
          <p:nvSpPr>
            <p:cNvPr id="67" name="テキスト ボックス 66"/>
            <p:cNvSpPr txBox="1"/>
            <p:nvPr/>
          </p:nvSpPr>
          <p:spPr>
            <a:xfrm>
              <a:off x="4171393" y="2572113"/>
              <a:ext cx="491894" cy="218897"/>
            </a:xfrm>
            <a:prstGeom prst="rect">
              <a:avLst/>
            </a:prstGeom>
          </p:spPr>
          <p:txBody>
            <a:bodyPr vert="horz" wrap="none" lIns="0" tIns="0" rIns="0" bIns="0" rtlCol="0" anchor="ctr">
              <a:noAutofit/>
            </a:bodyPr>
            <a:lstStyle/>
            <a:p>
              <a:pPr algn="l"/>
              <a:r>
                <a:rPr lang="ja-JP" altLang="en-US" sz="800" dirty="0">
                  <a:solidFill>
                    <a:schemeClr val="tx2"/>
                  </a:solidFill>
                  <a:latin typeface="游明朝" panose="02020400000000000000" pitchFamily="18" charset="-128"/>
                  <a:ea typeface="游明朝" panose="02020400000000000000" pitchFamily="18" charset="-128"/>
                </a:rPr>
                <a:t>接触者</a:t>
              </a:r>
              <a:endParaRPr kumimoji="1" lang="ja-JP" altLang="en-US" sz="800" dirty="0">
                <a:solidFill>
                  <a:schemeClr val="tx2"/>
                </a:solidFill>
                <a:latin typeface="游明朝" panose="02020400000000000000" pitchFamily="18" charset="-128"/>
                <a:ea typeface="游明朝" panose="02020400000000000000" pitchFamily="18" charset="-128"/>
              </a:endParaRPr>
            </a:p>
          </p:txBody>
        </p:sp>
        <p:sp>
          <p:nvSpPr>
            <p:cNvPr id="68" name="テキスト ボックス 67"/>
            <p:cNvSpPr txBox="1"/>
            <p:nvPr/>
          </p:nvSpPr>
          <p:spPr>
            <a:xfrm>
              <a:off x="4168765" y="2929664"/>
              <a:ext cx="494521" cy="218897"/>
            </a:xfrm>
            <a:prstGeom prst="rect">
              <a:avLst/>
            </a:prstGeom>
            <a:ln>
              <a:noFill/>
            </a:ln>
          </p:spPr>
          <p:txBody>
            <a:bodyPr vert="horz" wrap="none" lIns="0" tIns="0" rIns="0" bIns="0" rtlCol="0" anchor="ctr">
              <a:noAutofit/>
            </a:bodyPr>
            <a:lstStyle/>
            <a:p>
              <a:pPr algn="l"/>
              <a:r>
                <a:rPr kumimoji="1" lang="ja-JP" altLang="en-US" sz="800" dirty="0">
                  <a:solidFill>
                    <a:schemeClr val="accent3"/>
                  </a:solidFill>
                  <a:latin typeface="游明朝" panose="02020400000000000000" pitchFamily="18" charset="-128"/>
                  <a:ea typeface="游明朝" panose="02020400000000000000" pitchFamily="18" charset="-128"/>
                </a:rPr>
                <a:t>非接触者</a:t>
              </a:r>
            </a:p>
          </p:txBody>
        </p:sp>
      </p:grpSp>
      <p:cxnSp>
        <p:nvCxnSpPr>
          <p:cNvPr id="84" name="直線矢印コネクタ 83"/>
          <p:cNvCxnSpPr/>
          <p:nvPr/>
        </p:nvCxnSpPr>
        <p:spPr>
          <a:xfrm>
            <a:off x="5872569" y="2633570"/>
            <a:ext cx="360000" cy="0"/>
          </a:xfrm>
          <a:prstGeom prst="straightConnector1">
            <a:avLst/>
          </a:prstGeom>
          <a:ln w="57150">
            <a:solidFill>
              <a:schemeClr val="accent3"/>
            </a:solidFill>
            <a:tailEnd type="triangle"/>
          </a:ln>
        </p:spPr>
        <p:style>
          <a:lnRef idx="1">
            <a:schemeClr val="dk1"/>
          </a:lnRef>
          <a:fillRef idx="0">
            <a:schemeClr val="dk1"/>
          </a:fillRef>
          <a:effectRef idx="0">
            <a:schemeClr val="dk1"/>
          </a:effectRef>
          <a:fontRef idx="minor">
            <a:schemeClr val="tx1"/>
          </a:fontRef>
        </p:style>
      </p:cxnSp>
      <p:sp>
        <p:nvSpPr>
          <p:cNvPr id="91" name="テキスト ボックス 90"/>
          <p:cNvSpPr txBox="1"/>
          <p:nvPr/>
        </p:nvSpPr>
        <p:spPr>
          <a:xfrm>
            <a:off x="1660359" y="3287314"/>
            <a:ext cx="990976" cy="415498"/>
          </a:xfrm>
          <a:prstGeom prst="rect">
            <a:avLst/>
          </a:prstGeom>
          <a:noFill/>
        </p:spPr>
        <p:txBody>
          <a:bodyPr wrap="none" rtlCol="0">
            <a:spAutoFit/>
          </a:bodyPr>
          <a:lstStyle/>
          <a:p>
            <a:pPr algn="ctr"/>
            <a:r>
              <a:rPr kumimoji="1" lang="en-US" altLang="ja-JP" sz="1050" dirty="0">
                <a:latin typeface="游明朝" panose="02020400000000000000" pitchFamily="18" charset="-128"/>
                <a:ea typeface="游明朝" panose="02020400000000000000" pitchFamily="18" charset="-128"/>
                <a:cs typeface="Yu Mincho Regular" charset="-128"/>
              </a:rPr>
              <a:t>Tokyo Prime </a:t>
            </a:r>
            <a:endParaRPr lang="en-US" altLang="ja-JP" sz="1050" dirty="0">
              <a:latin typeface="游明朝" panose="02020400000000000000" pitchFamily="18" charset="-128"/>
              <a:ea typeface="游明朝" panose="02020400000000000000" pitchFamily="18" charset="-128"/>
              <a:cs typeface="Yu Mincho Regular" charset="-128"/>
            </a:endParaRPr>
          </a:p>
          <a:p>
            <a:pPr algn="ctr"/>
            <a:r>
              <a:rPr kumimoji="1" lang="ja-JP" altLang="en-US" sz="1050" dirty="0">
                <a:latin typeface="游明朝" panose="02020400000000000000" pitchFamily="18" charset="-128"/>
                <a:ea typeface="游明朝" panose="02020400000000000000" pitchFamily="18" charset="-128"/>
                <a:cs typeface="Yu Mincho Regular" charset="-128"/>
              </a:rPr>
              <a:t>広告接触</a:t>
            </a:r>
          </a:p>
        </p:txBody>
      </p:sp>
      <p:pic>
        <p:nvPicPr>
          <p:cNvPr id="92" name="図 9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260" b="97740" l="2000" r="99000"/>
                    </a14:imgEffect>
                  </a14:imgLayer>
                </a14:imgProps>
              </a:ext>
              <a:ext uri="{28A0092B-C50C-407E-A947-70E740481C1C}">
                <a14:useLocalDpi xmlns:a14="http://schemas.microsoft.com/office/drawing/2010/main"/>
              </a:ext>
            </a:extLst>
          </a:blip>
          <a:srcRect/>
          <a:stretch/>
        </p:blipFill>
        <p:spPr>
          <a:xfrm>
            <a:off x="1558586" y="1885846"/>
            <a:ext cx="1181909" cy="695820"/>
          </a:xfrm>
          <a:prstGeom prst="rect">
            <a:avLst/>
          </a:prstGeom>
        </p:spPr>
      </p:pic>
      <p:pic>
        <p:nvPicPr>
          <p:cNvPr id="93" name="図 92"/>
          <p:cNvPicPr>
            <a:picLocks noChangeAspect="1"/>
          </p:cNvPicPr>
          <p:nvPr/>
        </p:nvPicPr>
        <p:blipFill>
          <a:blip r:embed="rId6" cstate="print">
            <a:extLst>
              <a:ext uri="{BEBA8EAE-BF5A-486C-A8C5-ECC9F3942E4B}">
                <a14:imgProps xmlns:a14="http://schemas.microsoft.com/office/drawing/2010/main">
                  <a14:imgLayer r:embed="rId7">
                    <a14:imgEffect>
                      <a14:backgroundRemoval t="2817" b="96479" l="0" r="100000"/>
                    </a14:imgEffect>
                  </a14:imgLayer>
                </a14:imgProps>
              </a:ext>
              <a:ext uri="{28A0092B-C50C-407E-A947-70E740481C1C}">
                <a14:useLocalDpi xmlns:a14="http://schemas.microsoft.com/office/drawing/2010/main"/>
              </a:ext>
            </a:extLst>
          </a:blip>
          <a:stretch>
            <a:fillRect/>
          </a:stretch>
        </p:blipFill>
        <p:spPr>
          <a:xfrm>
            <a:off x="1709441" y="2543220"/>
            <a:ext cx="880198" cy="704159"/>
          </a:xfrm>
          <a:prstGeom prst="rect">
            <a:avLst/>
          </a:prstGeom>
        </p:spPr>
      </p:pic>
      <p:sp>
        <p:nvSpPr>
          <p:cNvPr id="94" name="テキスト ボックス 93"/>
          <p:cNvSpPr txBox="1"/>
          <p:nvPr/>
        </p:nvSpPr>
        <p:spPr>
          <a:xfrm>
            <a:off x="3742453" y="3165391"/>
            <a:ext cx="1665841" cy="577081"/>
          </a:xfrm>
          <a:prstGeom prst="rect">
            <a:avLst/>
          </a:prstGeom>
          <a:noFill/>
        </p:spPr>
        <p:txBody>
          <a:bodyPr wrap="none" rtlCol="0">
            <a:spAutoFit/>
          </a:bodyPr>
          <a:lstStyle/>
          <a:p>
            <a:pPr algn="ctr"/>
            <a:r>
              <a:rPr kumimoji="1" lang="ja-JP" altLang="en-US" sz="1050" dirty="0">
                <a:latin typeface="游明朝" panose="02020400000000000000" pitchFamily="18" charset="-128"/>
                <a:ea typeface="游明朝" panose="02020400000000000000" pitchFamily="18" charset="-128"/>
                <a:cs typeface="Yu Mincho Regular" charset="-128"/>
              </a:rPr>
              <a:t>提携リサーチ会社の</a:t>
            </a:r>
            <a:endParaRPr kumimoji="1" lang="en-US" altLang="ja-JP" sz="1050" dirty="0">
              <a:latin typeface="游明朝" panose="02020400000000000000" pitchFamily="18" charset="-128"/>
              <a:ea typeface="游明朝" panose="02020400000000000000" pitchFamily="18" charset="-128"/>
              <a:cs typeface="Yu Mincho Regular" charset="-128"/>
            </a:endParaRPr>
          </a:p>
          <a:p>
            <a:pPr algn="ctr"/>
            <a:r>
              <a:rPr lang="ja-JP" altLang="en-US" sz="1050" dirty="0">
                <a:latin typeface="游明朝" panose="02020400000000000000" pitchFamily="18" charset="-128"/>
                <a:ea typeface="游明朝" panose="02020400000000000000" pitchFamily="18" charset="-128"/>
                <a:cs typeface="Yu Mincho Regular" charset="-128"/>
              </a:rPr>
              <a:t>パネルから接触者を抽出</a:t>
            </a:r>
            <a:endParaRPr lang="en-US" altLang="ja-JP" sz="1050" dirty="0">
              <a:latin typeface="游明朝" panose="02020400000000000000" pitchFamily="18" charset="-128"/>
              <a:ea typeface="游明朝" panose="02020400000000000000" pitchFamily="18" charset="-128"/>
              <a:cs typeface="Yu Mincho Regular" charset="-128"/>
            </a:endParaRPr>
          </a:p>
          <a:p>
            <a:pPr algn="ctr"/>
            <a:r>
              <a:rPr kumimoji="1" lang="en-US" altLang="ja-JP" sz="1050" dirty="0">
                <a:latin typeface="游明朝" panose="02020400000000000000" pitchFamily="18" charset="-128"/>
                <a:ea typeface="游明朝" panose="02020400000000000000" pitchFamily="18" charset="-128"/>
                <a:cs typeface="Yu Mincho Regular" charset="-128"/>
              </a:rPr>
              <a:t>※</a:t>
            </a:r>
            <a:r>
              <a:rPr kumimoji="1" lang="ja-JP" altLang="en-US" sz="1050" dirty="0">
                <a:latin typeface="游明朝" panose="02020400000000000000" pitchFamily="18" charset="-128"/>
                <a:ea typeface="游明朝" panose="02020400000000000000" pitchFamily="18" charset="-128"/>
                <a:cs typeface="Yu Mincho Regular" charset="-128"/>
              </a:rPr>
              <a:t>記憶ベースで抽出</a:t>
            </a:r>
          </a:p>
        </p:txBody>
      </p:sp>
      <p:sp>
        <p:nvSpPr>
          <p:cNvPr id="96" name="正方形/長方形 95"/>
          <p:cNvSpPr/>
          <p:nvPr/>
        </p:nvSpPr>
        <p:spPr>
          <a:xfrm>
            <a:off x="836825" y="3774424"/>
            <a:ext cx="3588526" cy="206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bg1"/>
                </a:solidFill>
                <a:latin typeface="游明朝" panose="02020400000000000000" pitchFamily="18" charset="-128"/>
                <a:ea typeface="游明朝" panose="02020400000000000000" pitchFamily="18" charset="-128"/>
              </a:rPr>
              <a:t>調査項目</a:t>
            </a:r>
          </a:p>
        </p:txBody>
      </p:sp>
      <p:sp>
        <p:nvSpPr>
          <p:cNvPr id="97" name="正方形/長方形 96"/>
          <p:cNvSpPr/>
          <p:nvPr/>
        </p:nvSpPr>
        <p:spPr>
          <a:xfrm>
            <a:off x="4755198" y="3774424"/>
            <a:ext cx="3585600" cy="206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bg1"/>
                </a:solidFill>
                <a:latin typeface="游明朝" panose="02020400000000000000" pitchFamily="18" charset="-128"/>
                <a:ea typeface="游明朝" panose="02020400000000000000" pitchFamily="18" charset="-128"/>
              </a:rPr>
              <a:t>アウトプットイメージ</a:t>
            </a:r>
          </a:p>
        </p:txBody>
      </p:sp>
      <p:graphicFrame>
        <p:nvGraphicFramePr>
          <p:cNvPr id="99" name="表 98"/>
          <p:cNvGraphicFramePr>
            <a:graphicFrameLocks noGrp="1"/>
          </p:cNvGraphicFramePr>
          <p:nvPr>
            <p:extLst>
              <p:ext uri="{D42A27DB-BD31-4B8C-83A1-F6EECF244321}">
                <p14:modId xmlns:p14="http://schemas.microsoft.com/office/powerpoint/2010/main" val="3771097387"/>
              </p:ext>
            </p:extLst>
          </p:nvPr>
        </p:nvGraphicFramePr>
        <p:xfrm>
          <a:off x="836824" y="4139109"/>
          <a:ext cx="3588528" cy="1661160"/>
        </p:xfrm>
        <a:graphic>
          <a:graphicData uri="http://schemas.openxmlformats.org/drawingml/2006/table">
            <a:tbl>
              <a:tblPr firstRow="1" bandRow="1">
                <a:tableStyleId>{5940675A-B579-460E-94D1-54222C63F5DA}</a:tableStyleId>
              </a:tblPr>
              <a:tblGrid>
                <a:gridCol w="345365">
                  <a:extLst>
                    <a:ext uri="{9D8B030D-6E8A-4147-A177-3AD203B41FA5}">
                      <a16:colId xmlns:a16="http://schemas.microsoft.com/office/drawing/2014/main" val="606751807"/>
                    </a:ext>
                  </a:extLst>
                </a:gridCol>
                <a:gridCol w="2322559">
                  <a:extLst>
                    <a:ext uri="{9D8B030D-6E8A-4147-A177-3AD203B41FA5}">
                      <a16:colId xmlns:a16="http://schemas.microsoft.com/office/drawing/2014/main" val="20001"/>
                    </a:ext>
                  </a:extLst>
                </a:gridCol>
                <a:gridCol w="920604">
                  <a:extLst>
                    <a:ext uri="{9D8B030D-6E8A-4147-A177-3AD203B41FA5}">
                      <a16:colId xmlns:a16="http://schemas.microsoft.com/office/drawing/2014/main" val="1641083190"/>
                    </a:ext>
                  </a:extLst>
                </a:gridCol>
              </a:tblGrid>
              <a:tr h="150464">
                <a:tc gridSpan="2">
                  <a:txBody>
                    <a:bodyPr/>
                    <a:lstStyle/>
                    <a:p>
                      <a:pPr algn="ctr"/>
                      <a:r>
                        <a:rPr kumimoji="1" lang="ja-JP" altLang="en-US" sz="800" b="0" dirty="0">
                          <a:solidFill>
                            <a:sysClr val="windowText" lastClr="000000"/>
                          </a:solidFill>
                          <a:latin typeface="游明朝" panose="02020400000000000000" pitchFamily="18" charset="-128"/>
                          <a:ea typeface="游明朝" panose="02020400000000000000" pitchFamily="18" charset="-128"/>
                        </a:rPr>
                        <a:t>調査項目</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0000"/>
                      </a:schemeClr>
                    </a:solidFill>
                  </a:tcPr>
                </a:tc>
                <a:tc hMerge="1">
                  <a:txBody>
                    <a:bodyPr/>
                    <a:lstStyle/>
                    <a:p>
                      <a:endParaRPr kumimoji="1" lang="ja-JP" altLang="en-US"/>
                    </a:p>
                  </a:txBody>
                  <a:tcPr/>
                </a:tc>
                <a:tc>
                  <a:txBody>
                    <a:bodyPr/>
                    <a:lstStyle/>
                    <a:p>
                      <a:pPr marL="0" marR="0" lvl="0" indent="0" algn="ctr" defTabSz="425671" rtl="0" eaLnBrk="1" fontAlgn="auto" latinLnBrk="0" hangingPunct="1">
                        <a:lnSpc>
                          <a:spcPct val="100000"/>
                        </a:lnSpc>
                        <a:spcBef>
                          <a:spcPts val="0"/>
                        </a:spcBef>
                        <a:spcAft>
                          <a:spcPts val="0"/>
                        </a:spcAft>
                        <a:buClrTx/>
                        <a:buSzTx/>
                        <a:buFontTx/>
                        <a:buNone/>
                        <a:tabLst/>
                        <a:defRPr/>
                      </a:pPr>
                      <a:r>
                        <a:rPr kumimoji="1" lang="ja-JP" altLang="en-US" sz="800" b="0" dirty="0">
                          <a:solidFill>
                            <a:sysClr val="windowText" lastClr="000000"/>
                          </a:solidFill>
                          <a:latin typeface="游明朝" panose="02020400000000000000" pitchFamily="18" charset="-128"/>
                          <a:ea typeface="游明朝" panose="02020400000000000000" pitchFamily="18" charset="-128"/>
                        </a:rPr>
                        <a:t>分析軸</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3923883086"/>
                  </a:ext>
                </a:extLst>
              </a:tr>
              <a:tr h="289560">
                <a:tc>
                  <a:txBody>
                    <a:bodyPr/>
                    <a:lstStyle/>
                    <a:p>
                      <a:r>
                        <a:rPr lang="en-US" altLang="ja-JP" sz="800" b="0" i="0" dirty="0">
                          <a:solidFill>
                            <a:schemeClr val="tx2"/>
                          </a:solidFill>
                          <a:latin typeface="游明朝" panose="02020400000000000000" pitchFamily="18" charset="-128"/>
                          <a:ea typeface="游明朝" panose="02020400000000000000" pitchFamily="18" charset="-128"/>
                        </a:rPr>
                        <a:t>Q1.</a:t>
                      </a:r>
                      <a:r>
                        <a:rPr lang="en-US" altLang="ja-JP" sz="800" b="0" i="0" baseline="0" dirty="0">
                          <a:solidFill>
                            <a:schemeClr val="tx2"/>
                          </a:solidFill>
                          <a:latin typeface="游明朝" panose="02020400000000000000" pitchFamily="18" charset="-128"/>
                          <a:ea typeface="游明朝" panose="02020400000000000000" pitchFamily="18" charset="-128"/>
                        </a:rPr>
                        <a:t> </a:t>
                      </a:r>
                      <a:endParaRPr lang="ja-JP" altLang="en-US" sz="800" b="0" i="0" dirty="0">
                        <a:solidFill>
                          <a:schemeClr val="tx2"/>
                        </a:solidFill>
                        <a:latin typeface="游明朝" panose="02020400000000000000" pitchFamily="18" charset="-128"/>
                        <a:ea typeface="游明朝" panose="02020400000000000000" pitchFamily="18" charset="-128"/>
                      </a:endParaRP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ja-JP" altLang="en-US" sz="800" b="0" i="0" baseline="0" dirty="0">
                          <a:solidFill>
                            <a:schemeClr val="tx2"/>
                          </a:solidFill>
                          <a:latin typeface="游明朝" panose="02020400000000000000" pitchFamily="18" charset="-128"/>
                          <a:ea typeface="游明朝" panose="02020400000000000000" pitchFamily="18" charset="-128"/>
                        </a:rPr>
                        <a:t>ブランド認知</a:t>
                      </a:r>
                      <a:endParaRPr lang="ja-JP" altLang="en-US" sz="800" b="0" i="0" dirty="0">
                        <a:solidFill>
                          <a:schemeClr val="tx2"/>
                        </a:solidFill>
                        <a:latin typeface="游明朝" panose="02020400000000000000" pitchFamily="18" charset="-128"/>
                        <a:ea typeface="游明朝" panose="02020400000000000000" pitchFamily="18" charset="-128"/>
                      </a:endParaRPr>
                    </a:p>
                  </a:txBody>
                  <a:tcPr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5">
                  <a:txBody>
                    <a:bodyPr/>
                    <a:lstStyle/>
                    <a:p>
                      <a:pPr marL="0" marR="0" lvl="0" indent="0" algn="ctr" defTabSz="425671"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2"/>
                          </a:solidFill>
                          <a:effectLst/>
                          <a:uLnTx/>
                          <a:uFillTx/>
                          <a:latin typeface="游明朝" panose="02020400000000000000" pitchFamily="18" charset="-128"/>
                          <a:ea typeface="游明朝" panose="02020400000000000000" pitchFamily="18" charset="-128"/>
                          <a:cs typeface="+mn-cs"/>
                        </a:rPr>
                        <a:t>接触 </a:t>
                      </a:r>
                      <a:r>
                        <a:rPr kumimoji="1" lang="en-US" altLang="ja-JP" sz="800" b="0" i="0" u="none" strike="noStrike" kern="1200" cap="none" spc="0" normalizeH="0" baseline="0" noProof="0" dirty="0">
                          <a:ln>
                            <a:noFill/>
                          </a:ln>
                          <a:solidFill>
                            <a:schemeClr val="tx2"/>
                          </a:solidFill>
                          <a:effectLst/>
                          <a:uLnTx/>
                          <a:uFillTx/>
                          <a:latin typeface="游明朝" panose="02020400000000000000" pitchFamily="18" charset="-128"/>
                          <a:ea typeface="游明朝" panose="02020400000000000000" pitchFamily="18" charset="-128"/>
                          <a:cs typeface="+mn-cs"/>
                        </a:rPr>
                        <a:t>vs </a:t>
                      </a:r>
                      <a:r>
                        <a:rPr kumimoji="1" lang="ja-JP" altLang="en-US" sz="800" b="0" i="0" u="none" strike="noStrike" kern="1200" cap="none" spc="0" normalizeH="0" baseline="0" noProof="0" dirty="0">
                          <a:ln>
                            <a:noFill/>
                          </a:ln>
                          <a:solidFill>
                            <a:schemeClr val="tx2"/>
                          </a:solidFill>
                          <a:effectLst/>
                          <a:uLnTx/>
                          <a:uFillTx/>
                          <a:latin typeface="游明朝" panose="02020400000000000000" pitchFamily="18" charset="-128"/>
                          <a:ea typeface="游明朝" panose="02020400000000000000" pitchFamily="18" charset="-128"/>
                          <a:cs typeface="+mn-cs"/>
                        </a:rPr>
                        <a:t>非接触</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2777004"/>
                  </a:ext>
                </a:extLst>
              </a:tr>
              <a:tr h="289560">
                <a:tc>
                  <a:txBody>
                    <a:bodyPr/>
                    <a:lstStyle/>
                    <a:p>
                      <a:r>
                        <a:rPr lang="en-US" altLang="ja-JP" sz="800" b="0" i="0" dirty="0">
                          <a:solidFill>
                            <a:schemeClr val="tx2"/>
                          </a:solidFill>
                          <a:latin typeface="游明朝" panose="02020400000000000000" pitchFamily="18" charset="-128"/>
                          <a:ea typeface="游明朝" panose="02020400000000000000" pitchFamily="18" charset="-128"/>
                        </a:rPr>
                        <a:t>Q2. </a:t>
                      </a:r>
                      <a:endParaRPr lang="ja-JP" altLang="en-US" sz="800" b="0" i="0" dirty="0">
                        <a:solidFill>
                          <a:schemeClr val="tx2"/>
                        </a:solidFill>
                        <a:latin typeface="游明朝" panose="02020400000000000000" pitchFamily="18" charset="-128"/>
                        <a:ea typeface="游明朝" panose="02020400000000000000" pitchFamily="18" charset="-128"/>
                      </a:endParaRP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ja-JP" altLang="en-US" sz="800" b="0" i="0" dirty="0">
                          <a:solidFill>
                            <a:schemeClr val="tx2"/>
                          </a:solidFill>
                          <a:latin typeface="游明朝" panose="02020400000000000000" pitchFamily="18" charset="-128"/>
                          <a:ea typeface="游明朝" panose="02020400000000000000" pitchFamily="18" charset="-128"/>
                        </a:rPr>
                        <a:t>ブランド指標</a:t>
                      </a:r>
                      <a:r>
                        <a:rPr lang="ja-JP" altLang="en-US" sz="800" b="0" i="0" baseline="0" dirty="0">
                          <a:solidFill>
                            <a:schemeClr val="tx2"/>
                          </a:solidFill>
                          <a:latin typeface="游明朝" panose="02020400000000000000" pitchFamily="18" charset="-128"/>
                          <a:ea typeface="游明朝" panose="02020400000000000000" pitchFamily="18" charset="-128"/>
                        </a:rPr>
                        <a:t> </a:t>
                      </a:r>
                      <a:r>
                        <a:rPr lang="ja-JP" altLang="en-US" sz="800" b="0" i="0" dirty="0">
                          <a:solidFill>
                            <a:schemeClr val="tx2"/>
                          </a:solidFill>
                          <a:latin typeface="游明朝" panose="02020400000000000000" pitchFamily="18" charset="-128"/>
                          <a:ea typeface="游明朝" panose="02020400000000000000" pitchFamily="18" charset="-128"/>
                        </a:rPr>
                        <a:t>好感度・来店意向・推奨意向</a:t>
                      </a:r>
                      <a:endParaRPr lang="en-US" altLang="ja-JP" sz="800" b="0" i="0" dirty="0">
                        <a:solidFill>
                          <a:schemeClr val="tx2"/>
                        </a:solidFill>
                        <a:latin typeface="游明朝" panose="02020400000000000000" pitchFamily="18" charset="-128"/>
                        <a:ea typeface="游明朝" panose="02020400000000000000" pitchFamily="18" charset="-128"/>
                      </a:endParaRPr>
                    </a:p>
                    <a:p>
                      <a:r>
                        <a:rPr lang="ja-JP" altLang="en-US" sz="500" b="0" i="0" dirty="0">
                          <a:solidFill>
                            <a:schemeClr val="tx2"/>
                          </a:solidFill>
                          <a:latin typeface="游明朝" panose="02020400000000000000" pitchFamily="18" charset="-128"/>
                          <a:ea typeface="游明朝" panose="02020400000000000000" pitchFamily="18" charset="-128"/>
                        </a:rPr>
                        <a:t>ブランド認知者のみ</a:t>
                      </a:r>
                      <a:endParaRPr lang="ja-JP" altLang="en-US" sz="800" b="0" i="0" dirty="0">
                        <a:solidFill>
                          <a:schemeClr val="tx2"/>
                        </a:solidFill>
                        <a:latin typeface="游明朝" panose="02020400000000000000" pitchFamily="18" charset="-128"/>
                        <a:ea typeface="游明朝" panose="02020400000000000000" pitchFamily="18" charset="-128"/>
                      </a:endParaRPr>
                    </a:p>
                  </a:txBody>
                  <a:tcPr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marL="0" marR="0" lvl="0" indent="0" algn="ctr" defTabSz="425671"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solidFill>
                          <a:schemeClr val="tx2"/>
                        </a:solidFill>
                        <a:effectLst/>
                        <a:uLnTx/>
                        <a:uFillTx/>
                        <a:latin typeface="+mn-ea"/>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9781586"/>
                  </a:ext>
                </a:extLst>
              </a:tr>
              <a:tr h="289560">
                <a:tc>
                  <a:txBody>
                    <a:bodyPr/>
                    <a:lstStyle/>
                    <a:p>
                      <a:r>
                        <a:rPr lang="en-US" altLang="ja-JP" sz="800" b="0" i="0" dirty="0">
                          <a:solidFill>
                            <a:schemeClr val="tx2"/>
                          </a:solidFill>
                          <a:latin typeface="游明朝" panose="02020400000000000000" pitchFamily="18" charset="-128"/>
                          <a:ea typeface="游明朝" panose="02020400000000000000" pitchFamily="18" charset="-128"/>
                        </a:rPr>
                        <a:t>Q3. </a:t>
                      </a:r>
                      <a:endParaRPr lang="ja-JP" altLang="en-US" sz="800" b="0" i="0" dirty="0">
                        <a:solidFill>
                          <a:schemeClr val="tx2"/>
                        </a:solidFill>
                        <a:latin typeface="游明朝" panose="02020400000000000000" pitchFamily="18" charset="-128"/>
                        <a:ea typeface="游明朝" panose="02020400000000000000" pitchFamily="18" charset="-128"/>
                      </a:endParaRP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ja-JP" altLang="en-US" sz="800" b="0" i="0" dirty="0">
                          <a:solidFill>
                            <a:schemeClr val="tx2"/>
                          </a:solidFill>
                          <a:latin typeface="游明朝" panose="02020400000000000000" pitchFamily="18" charset="-128"/>
                          <a:ea typeface="游明朝" panose="02020400000000000000" pitchFamily="18" charset="-128"/>
                        </a:rPr>
                        <a:t>購入経験</a:t>
                      </a:r>
                      <a:br>
                        <a:rPr lang="en-US" altLang="ja-JP" sz="800" b="0" i="0" dirty="0">
                          <a:solidFill>
                            <a:schemeClr val="tx2"/>
                          </a:solidFill>
                          <a:latin typeface="游明朝" panose="02020400000000000000" pitchFamily="18" charset="-128"/>
                          <a:ea typeface="游明朝" panose="02020400000000000000" pitchFamily="18" charset="-128"/>
                        </a:rPr>
                      </a:br>
                      <a:r>
                        <a:rPr lang="ja-JP" altLang="en-US" sz="500" b="0" i="0" dirty="0">
                          <a:solidFill>
                            <a:schemeClr val="tx2"/>
                          </a:solidFill>
                          <a:latin typeface="游明朝" panose="02020400000000000000" pitchFamily="18" charset="-128"/>
                          <a:ea typeface="游明朝" panose="02020400000000000000" pitchFamily="18" charset="-128"/>
                        </a:rPr>
                        <a:t>ブランド認知者のみ</a:t>
                      </a:r>
                      <a:endParaRPr lang="ja-JP" altLang="en-US" sz="800" b="0" i="0" dirty="0">
                        <a:solidFill>
                          <a:schemeClr val="tx2"/>
                        </a:solidFill>
                        <a:latin typeface="游明朝" panose="02020400000000000000" pitchFamily="18" charset="-128"/>
                        <a:ea typeface="游明朝" panose="02020400000000000000" pitchFamily="18" charset="-128"/>
                      </a:endParaRPr>
                    </a:p>
                  </a:txBody>
                  <a:tcPr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marL="0" marR="0" lvl="0" indent="0" algn="ctr" defTabSz="425671"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solidFill>
                          <a:schemeClr val="tx2"/>
                        </a:solidFill>
                        <a:effectLst/>
                        <a:uLnTx/>
                        <a:uFillTx/>
                        <a:latin typeface="+mn-ea"/>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1836892"/>
                  </a:ext>
                </a:extLst>
              </a:tr>
              <a:tr h="289560">
                <a:tc>
                  <a:txBody>
                    <a:bodyPr/>
                    <a:lstStyle/>
                    <a:p>
                      <a:r>
                        <a:rPr lang="en-US" altLang="ja-JP" sz="800" b="0" i="0" dirty="0">
                          <a:solidFill>
                            <a:schemeClr val="tx2"/>
                          </a:solidFill>
                          <a:latin typeface="游明朝" panose="02020400000000000000" pitchFamily="18" charset="-128"/>
                          <a:ea typeface="游明朝" panose="02020400000000000000" pitchFamily="18" charset="-128"/>
                        </a:rPr>
                        <a:t>Q4. </a:t>
                      </a:r>
                      <a:endParaRPr lang="ja-JP" altLang="en-US" sz="800" b="0" i="0" dirty="0">
                        <a:solidFill>
                          <a:schemeClr val="tx2"/>
                        </a:solidFill>
                        <a:latin typeface="游明朝" panose="02020400000000000000" pitchFamily="18" charset="-128"/>
                        <a:ea typeface="游明朝" panose="02020400000000000000" pitchFamily="18" charset="-128"/>
                      </a:endParaRP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ja-JP" altLang="en-US" sz="800" b="0" i="0" dirty="0">
                          <a:solidFill>
                            <a:schemeClr val="tx2"/>
                          </a:solidFill>
                          <a:latin typeface="游明朝" panose="02020400000000000000" pitchFamily="18" charset="-128"/>
                          <a:ea typeface="游明朝" panose="02020400000000000000" pitchFamily="18" charset="-128"/>
                        </a:rPr>
                        <a:t>広告認知率</a:t>
                      </a:r>
                    </a:p>
                  </a:txBody>
                  <a:tcPr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marL="0" marR="0" lvl="0" indent="0" algn="ctr" defTabSz="425671"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solidFill>
                          <a:schemeClr val="tx2"/>
                        </a:solidFill>
                        <a:effectLst/>
                        <a:uLnTx/>
                        <a:uFillTx/>
                        <a:latin typeface="+mn-ea"/>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9028936"/>
                  </a:ext>
                </a:extLst>
              </a:tr>
              <a:tr h="289560">
                <a:tc>
                  <a:txBody>
                    <a:bodyPr/>
                    <a:lstStyle/>
                    <a:p>
                      <a:r>
                        <a:rPr lang="en-US" altLang="ja-JP" sz="800" b="0" i="0" dirty="0">
                          <a:solidFill>
                            <a:schemeClr val="tx2"/>
                          </a:solidFill>
                          <a:latin typeface="游明朝" panose="02020400000000000000" pitchFamily="18" charset="-128"/>
                          <a:ea typeface="游明朝" panose="02020400000000000000" pitchFamily="18" charset="-128"/>
                        </a:rPr>
                        <a:t>Q5</a:t>
                      </a:r>
                      <a:endParaRPr lang="ja-JP" altLang="en-US" sz="800" b="0" i="0" dirty="0">
                        <a:solidFill>
                          <a:schemeClr val="tx2"/>
                        </a:solidFill>
                        <a:latin typeface="游明朝" panose="02020400000000000000" pitchFamily="18" charset="-128"/>
                        <a:ea typeface="游明朝" panose="02020400000000000000" pitchFamily="18" charset="-128"/>
                      </a:endParaRP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ja-JP" altLang="en-US" sz="800" b="0" i="0" baseline="0" dirty="0">
                          <a:solidFill>
                            <a:schemeClr val="tx2"/>
                          </a:solidFill>
                          <a:latin typeface="游明朝" panose="02020400000000000000" pitchFamily="18" charset="-128"/>
                          <a:ea typeface="游明朝" panose="02020400000000000000" pitchFamily="18" charset="-128"/>
                        </a:rPr>
                        <a:t>広告きっかけのアクション</a:t>
                      </a:r>
                      <a:endParaRPr lang="ja-JP" altLang="en-US" sz="800" b="0" i="0" dirty="0">
                        <a:solidFill>
                          <a:schemeClr val="tx2"/>
                        </a:solidFill>
                        <a:latin typeface="游明朝" panose="02020400000000000000" pitchFamily="18" charset="-128"/>
                        <a:ea typeface="游明朝" panose="02020400000000000000" pitchFamily="18" charset="-128"/>
                      </a:endParaRPr>
                    </a:p>
                  </a:txBody>
                  <a:tcPr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marL="0" marR="0" lvl="0" indent="0" algn="ctr" defTabSz="425671"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solidFill>
                          <a:schemeClr val="tx2"/>
                        </a:solidFill>
                        <a:effectLst/>
                        <a:uLnTx/>
                        <a:uFillTx/>
                        <a:latin typeface="+mn-ea"/>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8749316"/>
                  </a:ext>
                </a:extLst>
              </a:tr>
            </a:tbl>
          </a:graphicData>
        </a:graphic>
      </p:graphicFrame>
      <p:graphicFrame>
        <p:nvGraphicFramePr>
          <p:cNvPr id="100" name="グラフ 99"/>
          <p:cNvGraphicFramePr>
            <a:graphicFrameLocks/>
          </p:cNvGraphicFramePr>
          <p:nvPr>
            <p:extLst>
              <p:ext uri="{D42A27DB-BD31-4B8C-83A1-F6EECF244321}">
                <p14:modId xmlns:p14="http://schemas.microsoft.com/office/powerpoint/2010/main" val="2025158620"/>
              </p:ext>
            </p:extLst>
          </p:nvPr>
        </p:nvGraphicFramePr>
        <p:xfrm>
          <a:off x="6477641" y="2078405"/>
          <a:ext cx="1239162" cy="1110330"/>
        </p:xfrm>
        <a:graphic>
          <a:graphicData uri="http://schemas.openxmlformats.org/drawingml/2006/chart">
            <c:chart xmlns:c="http://schemas.openxmlformats.org/drawingml/2006/chart" xmlns:r="http://schemas.openxmlformats.org/officeDocument/2006/relationships" r:id="rId8"/>
          </a:graphicData>
        </a:graphic>
      </p:graphicFrame>
      <p:sp>
        <p:nvSpPr>
          <p:cNvPr id="102" name="テキスト ボックス 101"/>
          <p:cNvSpPr txBox="1"/>
          <p:nvPr/>
        </p:nvSpPr>
        <p:spPr>
          <a:xfrm>
            <a:off x="6533605" y="3365701"/>
            <a:ext cx="1127233" cy="253916"/>
          </a:xfrm>
          <a:prstGeom prst="rect">
            <a:avLst/>
          </a:prstGeom>
          <a:noFill/>
        </p:spPr>
        <p:txBody>
          <a:bodyPr wrap="none" rtlCol="0">
            <a:spAutoFit/>
          </a:bodyPr>
          <a:lstStyle/>
          <a:p>
            <a:pPr algn="ctr"/>
            <a:r>
              <a:rPr lang="ja-JP" altLang="en-US" sz="1050" dirty="0">
                <a:latin typeface="游明朝" panose="02020400000000000000" pitchFamily="18" charset="-128"/>
                <a:ea typeface="游明朝" panose="02020400000000000000" pitchFamily="18" charset="-128"/>
                <a:cs typeface="Yu Mincho Regular" charset="-128"/>
              </a:rPr>
              <a:t>広告効果を検証</a:t>
            </a:r>
          </a:p>
        </p:txBody>
      </p:sp>
      <p:graphicFrame>
        <p:nvGraphicFramePr>
          <p:cNvPr id="170" name="グラフ 169"/>
          <p:cNvGraphicFramePr>
            <a:graphicFrameLocks/>
          </p:cNvGraphicFramePr>
          <p:nvPr>
            <p:extLst>
              <p:ext uri="{D42A27DB-BD31-4B8C-83A1-F6EECF244321}">
                <p14:modId xmlns:p14="http://schemas.microsoft.com/office/powerpoint/2010/main" val="2803688355"/>
              </p:ext>
            </p:extLst>
          </p:nvPr>
        </p:nvGraphicFramePr>
        <p:xfrm>
          <a:off x="4782130" y="4139109"/>
          <a:ext cx="3558668" cy="1859768"/>
        </p:xfrm>
        <a:graphic>
          <a:graphicData uri="http://schemas.openxmlformats.org/drawingml/2006/chart">
            <c:chart xmlns:c="http://schemas.openxmlformats.org/drawingml/2006/chart" xmlns:r="http://schemas.openxmlformats.org/officeDocument/2006/relationships" r:id="rId9"/>
          </a:graphicData>
        </a:graphic>
      </p:graphicFrame>
      <p:sp>
        <p:nvSpPr>
          <p:cNvPr id="65" name="正方形/長方形 64"/>
          <p:cNvSpPr/>
          <p:nvPr/>
        </p:nvSpPr>
        <p:spPr>
          <a:xfrm>
            <a:off x="836825" y="1628985"/>
            <a:ext cx="7503971" cy="2213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bg1"/>
                </a:solidFill>
                <a:latin typeface="游明朝" panose="02020400000000000000" pitchFamily="18" charset="-128"/>
                <a:ea typeface="游明朝" panose="02020400000000000000" pitchFamily="18" charset="-128"/>
              </a:rPr>
              <a:t>検証スキーム</a:t>
            </a:r>
          </a:p>
        </p:txBody>
      </p:sp>
      <p:sp>
        <p:nvSpPr>
          <p:cNvPr id="66" name="コンテンツ プレースホルダー 2"/>
          <p:cNvSpPr txBox="1">
            <a:spLocks/>
          </p:cNvSpPr>
          <p:nvPr/>
        </p:nvSpPr>
        <p:spPr>
          <a:xfrm>
            <a:off x="836823" y="1301327"/>
            <a:ext cx="7503971" cy="2693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400" kern="1200">
                <a:solidFill>
                  <a:schemeClr val="tx1"/>
                </a:solidFill>
                <a:latin typeface="+mn-lt"/>
                <a:ea typeface="Yu Mincho" charset="-128"/>
                <a:cs typeface="Yu Mincho"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Yu Mincho" charset="-128"/>
                <a:cs typeface="Yu Minch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Yu Mincho" charset="-128"/>
                <a:cs typeface="Yu Minch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Yu Mincho" charset="-128"/>
                <a:cs typeface="Yu Minch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Yu Mincho" charset="-128"/>
                <a:cs typeface="Yu Minch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400" dirty="0">
                <a:latin typeface="+mj-ea"/>
                <a:ea typeface="+mj-ea"/>
                <a:cs typeface="Yu Mincho Regular" charset="-128"/>
              </a:rPr>
              <a:t>グロス</a:t>
            </a:r>
            <a:r>
              <a:rPr lang="en-US" altLang="ja-JP" sz="1400" dirty="0">
                <a:latin typeface="+mj-ea"/>
                <a:ea typeface="+mj-ea"/>
                <a:cs typeface="Yu Mincho Regular" charset="-128"/>
              </a:rPr>
              <a:t>1,000</a:t>
            </a:r>
            <a:r>
              <a:rPr lang="ja-JP" altLang="en-US" sz="1400" dirty="0">
                <a:latin typeface="+mj-ea"/>
                <a:ea typeface="+mj-ea"/>
                <a:cs typeface="Yu Mincho Regular" charset="-128"/>
              </a:rPr>
              <a:t>万円以上</a:t>
            </a:r>
            <a:r>
              <a:rPr lang="ja-JP" altLang="en-US" sz="1100" dirty="0">
                <a:latin typeface="+mj-ea"/>
                <a:ea typeface="+mj-ea"/>
                <a:cs typeface="Yu Mincho Regular" charset="-128"/>
              </a:rPr>
              <a:t>（</a:t>
            </a:r>
            <a:r>
              <a:rPr lang="en-US" altLang="ja-JP" sz="1100" dirty="0">
                <a:latin typeface="+mj-ea"/>
                <a:ea typeface="+mj-ea"/>
                <a:cs typeface="Yu Mincho Regular" charset="-128"/>
              </a:rPr>
              <a:t>※1</a:t>
            </a:r>
            <a:r>
              <a:rPr lang="ja-JP" altLang="en-US" sz="1100" dirty="0">
                <a:latin typeface="+mj-ea"/>
                <a:ea typeface="+mj-ea"/>
                <a:cs typeface="Yu Mincho Regular" charset="-128"/>
              </a:rPr>
              <a:t>回</a:t>
            </a:r>
            <a:r>
              <a:rPr lang="en-US" altLang="ja-JP" sz="1100" dirty="0">
                <a:latin typeface="+mj-ea"/>
                <a:ea typeface="+mj-ea"/>
                <a:cs typeface="Yu Mincho Regular" charset="-128"/>
              </a:rPr>
              <a:t>1</a:t>
            </a:r>
            <a:r>
              <a:rPr lang="ja-JP" altLang="en-US" sz="1100" dirty="0">
                <a:latin typeface="+mj-ea"/>
                <a:ea typeface="+mj-ea"/>
                <a:cs typeface="Yu Mincho Regular" charset="-128"/>
              </a:rPr>
              <a:t>期間あたり）</a:t>
            </a:r>
            <a:r>
              <a:rPr lang="ja-JP" altLang="en-US" sz="1400" dirty="0">
                <a:latin typeface="+mj-ea"/>
                <a:ea typeface="+mj-ea"/>
                <a:cs typeface="Yu Mincho Regular" charset="-128"/>
              </a:rPr>
              <a:t>のご発注で態度変容調査を無償提供します。</a:t>
            </a:r>
          </a:p>
        </p:txBody>
      </p:sp>
      <p:sp>
        <p:nvSpPr>
          <p:cNvPr id="69" name="スライド番号プレースホルダー 10">
            <a:extLst>
              <a:ext uri="{FF2B5EF4-FFF2-40B4-BE49-F238E27FC236}">
                <a16:creationId xmlns:a16="http://schemas.microsoft.com/office/drawing/2014/main" id="{77F8A949-5C00-460B-90FC-D43604D72689}"/>
              </a:ext>
            </a:extLst>
          </p:cNvPr>
          <p:cNvSpPr>
            <a:spLocks noGrp="1"/>
          </p:cNvSpPr>
          <p:nvPr>
            <p:ph type="sldNum" sz="quarter" idx="12"/>
          </p:nvPr>
        </p:nvSpPr>
        <p:spPr>
          <a:xfrm>
            <a:off x="6457950" y="6356351"/>
            <a:ext cx="1898650" cy="365125"/>
          </a:xfrm>
        </p:spPr>
        <p:txBody>
          <a:bodyPr/>
          <a:lstStyle/>
          <a:p>
            <a:fld id="{806C013B-363C-A74E-9DE8-5ED61C0AA20F}" type="slidenum">
              <a:rPr kumimoji="1" lang="ja-JP" altLang="en-US" smtClean="0">
                <a:latin typeface="+mn-ea"/>
                <a:ea typeface="+mn-ea"/>
              </a:rPr>
              <a:t>25</a:t>
            </a:fld>
            <a:endParaRPr kumimoji="1" lang="ja-JP" altLang="en-US" dirty="0">
              <a:latin typeface="+mn-ea"/>
              <a:ea typeface="+mn-ea"/>
            </a:endParaRPr>
          </a:p>
        </p:txBody>
      </p:sp>
      <p:grpSp>
        <p:nvGrpSpPr>
          <p:cNvPr id="5" name="グループ化 4">
            <a:extLst>
              <a:ext uri="{FF2B5EF4-FFF2-40B4-BE49-F238E27FC236}">
                <a16:creationId xmlns:a16="http://schemas.microsoft.com/office/drawing/2014/main" id="{D9D92929-9BE2-4B11-881F-A5C248F94D1A}"/>
              </a:ext>
            </a:extLst>
          </p:cNvPr>
          <p:cNvGrpSpPr/>
          <p:nvPr/>
        </p:nvGrpSpPr>
        <p:grpSpPr>
          <a:xfrm>
            <a:off x="7129943" y="4139109"/>
            <a:ext cx="1173719" cy="307777"/>
            <a:chOff x="7129943" y="4147820"/>
            <a:chExt cx="1173719" cy="307777"/>
          </a:xfrm>
        </p:grpSpPr>
        <p:sp>
          <p:nvSpPr>
            <p:cNvPr id="3" name="テキスト ボックス 2">
              <a:extLst>
                <a:ext uri="{FF2B5EF4-FFF2-40B4-BE49-F238E27FC236}">
                  <a16:creationId xmlns:a16="http://schemas.microsoft.com/office/drawing/2014/main" id="{2FDAA6C4-2407-43FF-B692-9BFFC1078AAF}"/>
                </a:ext>
              </a:extLst>
            </p:cNvPr>
            <p:cNvSpPr txBox="1"/>
            <p:nvPr/>
          </p:nvSpPr>
          <p:spPr>
            <a:xfrm>
              <a:off x="7129943" y="4147820"/>
              <a:ext cx="1173719" cy="307777"/>
            </a:xfrm>
            <a:prstGeom prst="rect">
              <a:avLst/>
            </a:prstGeom>
            <a:solidFill>
              <a:srgbClr val="FFFFFF"/>
            </a:solidFill>
          </p:spPr>
          <p:txBody>
            <a:bodyPr wrap="none" rtlCol="0">
              <a:spAutoFit/>
            </a:bodyPr>
            <a:lstStyle/>
            <a:p>
              <a:r>
                <a:rPr kumimoji="1" lang="ja-JP" altLang="en-US" sz="700" dirty="0">
                  <a:latin typeface="+mn-ea"/>
                </a:rPr>
                <a:t>　広告接触者（</a:t>
              </a:r>
              <a:r>
                <a:rPr kumimoji="1" lang="en-US" altLang="ja-JP" sz="700" dirty="0">
                  <a:latin typeface="+mn-ea"/>
                </a:rPr>
                <a:t>150s</a:t>
              </a:r>
              <a:r>
                <a:rPr kumimoji="1" lang="ja-JP" altLang="en-US" sz="700" dirty="0">
                  <a:latin typeface="+mn-ea"/>
                </a:rPr>
                <a:t>）</a:t>
              </a:r>
              <a:endParaRPr kumimoji="1" lang="en-US" altLang="ja-JP" sz="700" dirty="0">
                <a:latin typeface="+mn-ea"/>
              </a:endParaRPr>
            </a:p>
            <a:p>
              <a:r>
                <a:rPr lang="ja-JP" altLang="en-US" sz="700" dirty="0">
                  <a:latin typeface="+mn-ea"/>
                </a:rPr>
                <a:t>　広告非接触者（</a:t>
              </a:r>
              <a:r>
                <a:rPr lang="en-US" altLang="ja-JP" sz="700" dirty="0">
                  <a:latin typeface="+mn-ea"/>
                </a:rPr>
                <a:t>150s</a:t>
              </a:r>
              <a:r>
                <a:rPr lang="ja-JP" altLang="en-US" sz="700" dirty="0">
                  <a:latin typeface="+mn-ea"/>
                </a:rPr>
                <a:t>）</a:t>
              </a:r>
              <a:endParaRPr kumimoji="1" lang="ja-JP" altLang="en-US" sz="700" dirty="0">
                <a:latin typeface="+mn-ea"/>
              </a:endParaRPr>
            </a:p>
          </p:txBody>
        </p:sp>
        <p:sp>
          <p:nvSpPr>
            <p:cNvPr id="4" name="正方形/長方形 3">
              <a:extLst>
                <a:ext uri="{FF2B5EF4-FFF2-40B4-BE49-F238E27FC236}">
                  <a16:creationId xmlns:a16="http://schemas.microsoft.com/office/drawing/2014/main" id="{F53BB604-1F44-4C21-9EBF-7670F1AD2D39}"/>
                </a:ext>
              </a:extLst>
            </p:cNvPr>
            <p:cNvSpPr/>
            <p:nvPr/>
          </p:nvSpPr>
          <p:spPr>
            <a:xfrm flipV="1">
              <a:off x="7194429" y="4224074"/>
              <a:ext cx="7914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F3E30051-8FEC-4DCD-9840-876BADB3EBBD}"/>
                </a:ext>
              </a:extLst>
            </p:cNvPr>
            <p:cNvSpPr/>
            <p:nvPr/>
          </p:nvSpPr>
          <p:spPr>
            <a:xfrm flipV="1">
              <a:off x="7191558" y="4333344"/>
              <a:ext cx="79145"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4" name="正方形/長方形 43">
            <a:extLst>
              <a:ext uri="{FF2B5EF4-FFF2-40B4-BE49-F238E27FC236}">
                <a16:creationId xmlns:a16="http://schemas.microsoft.com/office/drawing/2014/main" id="{85763855-642A-4892-8633-73D85298057B}"/>
              </a:ext>
            </a:extLst>
          </p:cNvPr>
          <p:cNvSpPr/>
          <p:nvPr/>
        </p:nvSpPr>
        <p:spPr>
          <a:xfrm>
            <a:off x="0" y="-33556"/>
            <a:ext cx="9144000" cy="12664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5" name="図 44">
            <a:extLst>
              <a:ext uri="{FF2B5EF4-FFF2-40B4-BE49-F238E27FC236}">
                <a16:creationId xmlns:a16="http://schemas.microsoft.com/office/drawing/2014/main" id="{9788BECA-6559-4EF7-A6DF-DC05F7312B5A}"/>
              </a:ext>
            </a:extLst>
          </p:cNvPr>
          <p:cNvPicPr>
            <a:picLocks noChangeAspect="1"/>
          </p:cNvPicPr>
          <p:nvPr/>
        </p:nvPicPr>
        <p:blipFill>
          <a:blip r:embed="rId10"/>
          <a:stretch>
            <a:fillRect/>
          </a:stretch>
        </p:blipFill>
        <p:spPr>
          <a:xfrm>
            <a:off x="311089" y="54181"/>
            <a:ext cx="1392772" cy="365159"/>
          </a:xfrm>
          <a:prstGeom prst="rect">
            <a:avLst/>
          </a:prstGeom>
        </p:spPr>
      </p:pic>
      <p:sp>
        <p:nvSpPr>
          <p:cNvPr id="46" name="タイトル 1">
            <a:extLst>
              <a:ext uri="{FF2B5EF4-FFF2-40B4-BE49-F238E27FC236}">
                <a16:creationId xmlns:a16="http://schemas.microsoft.com/office/drawing/2014/main" id="{F5806DD6-9D3D-4FA4-B9CD-0AD16581D89D}"/>
              </a:ext>
            </a:extLst>
          </p:cNvPr>
          <p:cNvSpPr txBox="1">
            <a:spLocks/>
          </p:cNvSpPr>
          <p:nvPr/>
        </p:nvSpPr>
        <p:spPr>
          <a:xfrm>
            <a:off x="313895" y="399991"/>
            <a:ext cx="8625624" cy="706600"/>
          </a:xfrm>
          <a:prstGeom prst="rect">
            <a:avLst/>
          </a:prstGeom>
        </p:spPr>
        <p:txBody>
          <a:bodyPr>
            <a:normAutofit/>
          </a:bodyPr>
          <a:lstStyle>
            <a:lvl1pPr algn="l" defTabSz="914400" rtl="0" eaLnBrk="1" latinLnBrk="0" hangingPunct="1">
              <a:lnSpc>
                <a:spcPct val="90000"/>
              </a:lnSpc>
              <a:spcBef>
                <a:spcPct val="0"/>
              </a:spcBef>
              <a:buNone/>
              <a:defRPr kumimoji="1" sz="3600" kern="1200">
                <a:solidFill>
                  <a:schemeClr val="tx1"/>
                </a:solidFill>
                <a:latin typeface="+mj-lt"/>
                <a:ea typeface="+mj-ea"/>
                <a:cs typeface="Yu Mincho" charset="-128"/>
              </a:defRPr>
            </a:lvl1pPr>
          </a:lstStyle>
          <a:p>
            <a:r>
              <a:rPr lang="ja-JP" altLang="en-US" dirty="0">
                <a:solidFill>
                  <a:srgbClr val="FFFFFF"/>
                </a:solidFill>
                <a:latin typeface="+mj-ea"/>
              </a:rPr>
              <a:t>広告効果検証オプション</a:t>
            </a:r>
          </a:p>
        </p:txBody>
      </p:sp>
    </p:spTree>
    <p:extLst>
      <p:ext uri="{BB962C8B-B14F-4D97-AF65-F5344CB8AC3E}">
        <p14:creationId xmlns:p14="http://schemas.microsoft.com/office/powerpoint/2010/main" val="1647915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プレースホルダー 2"/>
          <p:cNvSpPr txBox="1">
            <a:spLocks/>
          </p:cNvSpPr>
          <p:nvPr/>
        </p:nvSpPr>
        <p:spPr>
          <a:xfrm>
            <a:off x="200214" y="6041356"/>
            <a:ext cx="5789436" cy="4778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Yu Mincho" charset="-128"/>
                <a:ea typeface="Yu Mincho" charset="-128"/>
                <a:cs typeface="Yu Mincho"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Yu Mincho" charset="-128"/>
                <a:ea typeface="Yu Mincho" charset="-128"/>
                <a:cs typeface="Yu Minch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Yu Mincho" charset="-128"/>
                <a:ea typeface="Yu Mincho" charset="-128"/>
                <a:cs typeface="Yu Minch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Yu Mincho" charset="-128"/>
                <a:ea typeface="Yu Mincho" charset="-128"/>
                <a:cs typeface="Yu Minch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Yu Mincho" charset="-128"/>
                <a:ea typeface="Yu Mincho" charset="-128"/>
                <a:cs typeface="Yu Minch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600" dirty="0">
                <a:latin typeface="+mj-ea"/>
                <a:ea typeface="+mj-ea"/>
              </a:rPr>
              <a:t>各種仕様</a:t>
            </a:r>
            <a:r>
              <a:rPr lang="en-US" altLang="ja-JP" sz="2600" dirty="0">
                <a:latin typeface="+mj-ea"/>
                <a:ea typeface="+mj-ea"/>
              </a:rPr>
              <a:t> / </a:t>
            </a:r>
            <a:r>
              <a:rPr lang="ja-JP" altLang="en-US" sz="2600" dirty="0">
                <a:latin typeface="+mj-ea"/>
                <a:ea typeface="+mj-ea"/>
              </a:rPr>
              <a:t>申込の流れ</a:t>
            </a:r>
            <a:r>
              <a:rPr lang="en-US" altLang="ja-JP" sz="2600" dirty="0">
                <a:latin typeface="+mj-ea"/>
                <a:ea typeface="+mj-ea"/>
              </a:rPr>
              <a:t> / </a:t>
            </a:r>
            <a:r>
              <a:rPr lang="ja-JP" altLang="en-US" sz="2600" dirty="0">
                <a:latin typeface="+mj-ea"/>
                <a:ea typeface="+mj-ea"/>
              </a:rPr>
              <a:t>入稿規定</a:t>
            </a:r>
          </a:p>
        </p:txBody>
      </p:sp>
      <p:pic>
        <p:nvPicPr>
          <p:cNvPr id="15" name="図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81324" y="-3627"/>
            <a:ext cx="7462676" cy="4975117"/>
          </a:xfrm>
          <a:prstGeom prst="rect">
            <a:avLst/>
          </a:prstGeom>
        </p:spPr>
      </p:pic>
      <p:sp>
        <p:nvSpPr>
          <p:cNvPr id="6" name="テキスト ボックス 5"/>
          <p:cNvSpPr txBox="1"/>
          <p:nvPr/>
        </p:nvSpPr>
        <p:spPr>
          <a:xfrm>
            <a:off x="7329082" y="4971490"/>
            <a:ext cx="1814920" cy="153888"/>
          </a:xfrm>
          <a:prstGeom prst="rect">
            <a:avLst/>
          </a:prstGeom>
          <a:noFill/>
        </p:spPr>
        <p:txBody>
          <a:bodyPr wrap="none" rtlCol="0">
            <a:spAutoFit/>
          </a:bodyPr>
          <a:lstStyle/>
          <a:p>
            <a:pPr algn="r"/>
            <a:r>
              <a:rPr kumimoji="1" lang="ja-JP" altLang="en-US" sz="400" dirty="0"/>
              <a:t>六本木ヒルズ 森タワー</a:t>
            </a:r>
            <a:r>
              <a:rPr kumimoji="1" lang="en-US" altLang="ja-JP" sz="400" dirty="0"/>
              <a:t> / </a:t>
            </a:r>
            <a:r>
              <a:rPr kumimoji="1" lang="en-US" altLang="ja-JP" sz="400" dirty="0" err="1"/>
              <a:t>Roppongi</a:t>
            </a:r>
            <a:r>
              <a:rPr kumimoji="1" lang="en-US" altLang="ja-JP" sz="400" dirty="0"/>
              <a:t> Hills Mori Tower</a:t>
            </a:r>
            <a:r>
              <a:rPr lang="en-US" altLang="ja-JP" sz="400" dirty="0"/>
              <a:t> / </a:t>
            </a:r>
            <a:r>
              <a:rPr lang="ja-JP" altLang="en-US" sz="400" dirty="0"/>
              <a:t>六本木新城森大厦</a:t>
            </a:r>
            <a:endParaRPr kumimoji="1" lang="ja-JP" altLang="en-US" sz="400" dirty="0"/>
          </a:p>
        </p:txBody>
      </p:sp>
      <p:grpSp>
        <p:nvGrpSpPr>
          <p:cNvPr id="7" name="図形グループ 6"/>
          <p:cNvGrpSpPr/>
          <p:nvPr/>
        </p:nvGrpSpPr>
        <p:grpSpPr>
          <a:xfrm>
            <a:off x="0" y="5125378"/>
            <a:ext cx="4725304" cy="833336"/>
            <a:chOff x="0" y="5125378"/>
            <a:chExt cx="4725304" cy="833336"/>
          </a:xfrm>
        </p:grpSpPr>
        <p:sp>
          <p:nvSpPr>
            <p:cNvPr id="8" name="正方形/長方形 7"/>
            <p:cNvSpPr/>
            <p:nvPr/>
          </p:nvSpPr>
          <p:spPr>
            <a:xfrm>
              <a:off x="0" y="5125378"/>
              <a:ext cx="4725304" cy="83333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127" y="5140492"/>
              <a:ext cx="4514894" cy="753987"/>
            </a:xfrm>
            <a:prstGeom prst="rect">
              <a:avLst/>
            </a:prstGeom>
          </p:spPr>
        </p:pic>
      </p:grpSp>
      <p:sp>
        <p:nvSpPr>
          <p:cNvPr id="10" name="スライド番号プレースホルダー 10">
            <a:extLst>
              <a:ext uri="{FF2B5EF4-FFF2-40B4-BE49-F238E27FC236}">
                <a16:creationId xmlns:a16="http://schemas.microsoft.com/office/drawing/2014/main" id="{52A873FD-2621-4CAE-9036-2BD660588C06}"/>
              </a:ext>
            </a:extLst>
          </p:cNvPr>
          <p:cNvSpPr>
            <a:spLocks noGrp="1"/>
          </p:cNvSpPr>
          <p:nvPr>
            <p:ph type="sldNum" sz="quarter" idx="12"/>
          </p:nvPr>
        </p:nvSpPr>
        <p:spPr>
          <a:xfrm>
            <a:off x="6457950" y="6356351"/>
            <a:ext cx="1898650" cy="365125"/>
          </a:xfrm>
        </p:spPr>
        <p:txBody>
          <a:bodyPr/>
          <a:lstStyle/>
          <a:p>
            <a:fld id="{806C013B-363C-A74E-9DE8-5ED61C0AA20F}" type="slidenum">
              <a:rPr kumimoji="1" lang="ja-JP" altLang="en-US" smtClean="0">
                <a:latin typeface="+mn-ea"/>
                <a:ea typeface="+mn-ea"/>
              </a:rPr>
              <a:t>26</a:t>
            </a:fld>
            <a:endParaRPr kumimoji="1" lang="ja-JP" altLang="en-US" dirty="0">
              <a:latin typeface="+mn-ea"/>
              <a:ea typeface="+mn-ea"/>
            </a:endParaRPr>
          </a:p>
        </p:txBody>
      </p:sp>
    </p:spTree>
    <p:extLst>
      <p:ext uri="{BB962C8B-B14F-4D97-AF65-F5344CB8AC3E}">
        <p14:creationId xmlns:p14="http://schemas.microsoft.com/office/powerpoint/2010/main" val="1674276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8E6B0C7-7FBF-4F1E-98CA-36FEAB2CFF37}"/>
              </a:ext>
            </a:extLst>
          </p:cNvPr>
          <p:cNvPicPr>
            <a:picLocks noChangeAspect="1"/>
          </p:cNvPicPr>
          <p:nvPr/>
        </p:nvPicPr>
        <p:blipFill>
          <a:blip r:embed="rId3"/>
          <a:stretch>
            <a:fillRect/>
          </a:stretch>
        </p:blipFill>
        <p:spPr>
          <a:xfrm>
            <a:off x="6172888" y="2559278"/>
            <a:ext cx="2319388" cy="1449618"/>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994" y="2117333"/>
            <a:ext cx="4784984" cy="2990615"/>
          </a:xfrm>
          <a:prstGeom prst="rect">
            <a:avLst/>
          </a:prstGeom>
        </p:spPr>
      </p:pic>
      <p:pic>
        <p:nvPicPr>
          <p:cNvPr id="48" name="図 4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72888" y="4598450"/>
            <a:ext cx="2310751" cy="1444219"/>
          </a:xfrm>
          <a:prstGeom prst="rect">
            <a:avLst/>
          </a:prstGeom>
        </p:spPr>
      </p:pic>
      <p:sp>
        <p:nvSpPr>
          <p:cNvPr id="35" name="正方形/長方形 34"/>
          <p:cNvSpPr/>
          <p:nvPr/>
        </p:nvSpPr>
        <p:spPr>
          <a:xfrm>
            <a:off x="0" y="-33557"/>
            <a:ext cx="9144000" cy="156035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1" name="テキスト ボックス 70"/>
          <p:cNvSpPr txBox="1"/>
          <p:nvPr/>
        </p:nvSpPr>
        <p:spPr>
          <a:xfrm>
            <a:off x="6178232" y="3988901"/>
            <a:ext cx="2319388" cy="461665"/>
          </a:xfrm>
          <a:prstGeom prst="rect">
            <a:avLst/>
          </a:prstGeom>
          <a:noFill/>
        </p:spPr>
        <p:txBody>
          <a:bodyPr wrap="square" rtlCol="0">
            <a:spAutoFit/>
          </a:bodyPr>
          <a:lstStyle/>
          <a:p>
            <a:pPr algn="ctr"/>
            <a:r>
              <a:rPr lang="en-US" altLang="ja-JP" sz="800" dirty="0">
                <a:latin typeface="+mn-ea"/>
              </a:rPr>
              <a:t>[</a:t>
            </a:r>
            <a:r>
              <a:rPr lang="ja-JP" altLang="en-US" sz="800" dirty="0">
                <a:latin typeface="+mn-ea"/>
              </a:rPr>
              <a:t>無償オプション</a:t>
            </a:r>
            <a:r>
              <a:rPr lang="en-US" altLang="ja-JP" sz="800" dirty="0">
                <a:latin typeface="+mn-ea"/>
              </a:rPr>
              <a:t>A] </a:t>
            </a:r>
            <a:r>
              <a:rPr lang="ja-JP" altLang="en-US" sz="800" dirty="0">
                <a:latin typeface="+mn-ea"/>
              </a:rPr>
              <a:t>二次元バーコード表示</a:t>
            </a:r>
            <a:r>
              <a:rPr lang="en-US" altLang="ja-JP" sz="800" dirty="0">
                <a:latin typeface="+mn-ea"/>
              </a:rPr>
              <a:t> </a:t>
            </a:r>
            <a:br>
              <a:rPr lang="en-US" altLang="ja-JP" sz="800" dirty="0">
                <a:latin typeface="+mn-ea"/>
              </a:rPr>
            </a:br>
            <a:r>
              <a:rPr lang="ja-JP" altLang="en-US" sz="800" dirty="0">
                <a:latin typeface="+mn-ea"/>
              </a:rPr>
              <a:t>入稿された広告主名、</a:t>
            </a:r>
            <a:r>
              <a:rPr lang="en-US" altLang="ja-JP" sz="800" dirty="0">
                <a:latin typeface="+mn-ea"/>
              </a:rPr>
              <a:t>URL</a:t>
            </a:r>
            <a:r>
              <a:rPr lang="ja-JP" altLang="en-US" sz="800" dirty="0">
                <a:latin typeface="+mn-ea"/>
              </a:rPr>
              <a:t>から</a:t>
            </a:r>
            <a:br>
              <a:rPr lang="en-US" altLang="ja-JP" sz="800" dirty="0">
                <a:latin typeface="+mn-ea"/>
              </a:rPr>
            </a:br>
            <a:r>
              <a:rPr lang="ja-JP" altLang="en-US" sz="800" dirty="0">
                <a:latin typeface="+mn-ea"/>
              </a:rPr>
              <a:t>二次元バーコードを自動生成</a:t>
            </a:r>
            <a:endParaRPr kumimoji="1" lang="ja-JP" altLang="en-US" sz="800" dirty="0">
              <a:latin typeface="+mn-ea"/>
            </a:endParaRPr>
          </a:p>
        </p:txBody>
      </p:sp>
      <p:sp>
        <p:nvSpPr>
          <p:cNvPr id="80" name="正方形/長方形 79"/>
          <p:cNvSpPr>
            <a:spLocks noChangeAspect="1"/>
          </p:cNvSpPr>
          <p:nvPr/>
        </p:nvSpPr>
        <p:spPr>
          <a:xfrm>
            <a:off x="8318758" y="2559162"/>
            <a:ext cx="182625" cy="180000"/>
          </a:xfrm>
          <a:prstGeom prst="rect">
            <a:avLst/>
          </a:pr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81" name="テキスト ボックス 80"/>
          <p:cNvSpPr txBox="1"/>
          <p:nvPr/>
        </p:nvSpPr>
        <p:spPr>
          <a:xfrm>
            <a:off x="5856225" y="2030288"/>
            <a:ext cx="2542342" cy="338554"/>
          </a:xfrm>
          <a:prstGeom prst="rect">
            <a:avLst/>
          </a:prstGeom>
          <a:noFill/>
        </p:spPr>
        <p:txBody>
          <a:bodyPr wrap="square" rtlCol="0">
            <a:spAutoFit/>
          </a:bodyPr>
          <a:lstStyle/>
          <a:p>
            <a:r>
              <a:rPr lang="en-US" altLang="ja-JP" sz="800" dirty="0">
                <a:latin typeface="+mn-ea"/>
              </a:rPr>
              <a:t>※</a:t>
            </a:r>
            <a:r>
              <a:rPr lang="ja-JP" altLang="en-US" sz="800" dirty="0">
                <a:latin typeface="+mn-ea"/>
              </a:rPr>
              <a:t>二次元バーコード、静止画いずれも</a:t>
            </a:r>
            <a:endParaRPr lang="en-US" altLang="ja-JP" sz="800" dirty="0">
              <a:latin typeface="+mn-ea"/>
            </a:endParaRPr>
          </a:p>
          <a:p>
            <a:r>
              <a:rPr lang="ja-JP" altLang="en-US" sz="800" dirty="0">
                <a:latin typeface="+mn-ea"/>
              </a:rPr>
              <a:t>画面をタップするか、</a:t>
            </a:r>
            <a:r>
              <a:rPr lang="en-US" altLang="ja-JP" sz="800" dirty="0">
                <a:latin typeface="+mn-ea"/>
              </a:rPr>
              <a:t>60</a:t>
            </a:r>
            <a:r>
              <a:rPr lang="ja-JP" altLang="en-US" sz="800" dirty="0">
                <a:latin typeface="+mn-ea"/>
              </a:rPr>
              <a:t>秒経過で再生再開。</a:t>
            </a:r>
            <a:endParaRPr kumimoji="1" lang="ja-JP" altLang="en-US" sz="800" dirty="0">
              <a:latin typeface="+mn-ea"/>
            </a:endParaRPr>
          </a:p>
        </p:txBody>
      </p:sp>
      <p:sp>
        <p:nvSpPr>
          <p:cNvPr id="88" name="正方形/長方形 87"/>
          <p:cNvSpPr>
            <a:spLocks noChangeAspect="1"/>
          </p:cNvSpPr>
          <p:nvPr/>
        </p:nvSpPr>
        <p:spPr>
          <a:xfrm>
            <a:off x="6240405" y="3182436"/>
            <a:ext cx="1071074" cy="208202"/>
          </a:xfrm>
          <a:prstGeom prst="rect">
            <a:avLst/>
          </a:pr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89" name="正方形/長方形 88"/>
          <p:cNvSpPr>
            <a:spLocks noChangeAspect="1"/>
          </p:cNvSpPr>
          <p:nvPr/>
        </p:nvSpPr>
        <p:spPr>
          <a:xfrm>
            <a:off x="7655061" y="3055887"/>
            <a:ext cx="452619" cy="445209"/>
          </a:xfrm>
          <a:prstGeom prst="rect">
            <a:avLst/>
          </a:pr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34" name="図 33"/>
          <p:cNvPicPr>
            <a:picLocks noChangeAspect="1"/>
          </p:cNvPicPr>
          <p:nvPr/>
        </p:nvPicPr>
        <p:blipFill>
          <a:blip r:embed="rId6"/>
          <a:stretch>
            <a:fillRect/>
          </a:stretch>
        </p:blipFill>
        <p:spPr>
          <a:xfrm>
            <a:off x="311089" y="44556"/>
            <a:ext cx="1392772" cy="365159"/>
          </a:xfrm>
          <a:prstGeom prst="rect">
            <a:avLst/>
          </a:prstGeom>
        </p:spPr>
      </p:pic>
      <p:sp>
        <p:nvSpPr>
          <p:cNvPr id="36" name="タイトル 1"/>
          <p:cNvSpPr txBox="1">
            <a:spLocks/>
          </p:cNvSpPr>
          <p:nvPr/>
        </p:nvSpPr>
        <p:spPr>
          <a:xfrm>
            <a:off x="241540" y="347092"/>
            <a:ext cx="8625624" cy="706600"/>
          </a:xfrm>
          <a:prstGeom prst="rect">
            <a:avLst/>
          </a:prstGeom>
        </p:spPr>
        <p:txBody>
          <a:bodyPr>
            <a:normAutofit/>
          </a:bodyPr>
          <a:lstStyle>
            <a:lvl1pPr algn="l" defTabSz="914400" rtl="0" eaLnBrk="1" latinLnBrk="0" hangingPunct="1">
              <a:lnSpc>
                <a:spcPct val="90000"/>
              </a:lnSpc>
              <a:spcBef>
                <a:spcPct val="0"/>
              </a:spcBef>
              <a:buNone/>
              <a:defRPr kumimoji="1" sz="3600" kern="1200">
                <a:solidFill>
                  <a:schemeClr val="tx1"/>
                </a:solidFill>
                <a:latin typeface="+mj-lt"/>
                <a:ea typeface="+mj-ea"/>
                <a:cs typeface="Yu Mincho" charset="-128"/>
              </a:defRPr>
            </a:lvl1pPr>
          </a:lstStyle>
          <a:p>
            <a:pPr algn="ctr"/>
            <a:r>
              <a:rPr lang="ja-JP" altLang="en-US" dirty="0">
                <a:solidFill>
                  <a:srgbClr val="FFFFFF"/>
                </a:solidFill>
                <a:latin typeface="+mj-ea"/>
              </a:rPr>
              <a:t>画面構成と動作の仕様</a:t>
            </a:r>
          </a:p>
        </p:txBody>
      </p:sp>
      <p:sp>
        <p:nvSpPr>
          <p:cNvPr id="37" name="テキスト ボックス 36"/>
          <p:cNvSpPr txBox="1"/>
          <p:nvPr/>
        </p:nvSpPr>
        <p:spPr>
          <a:xfrm>
            <a:off x="260058" y="993123"/>
            <a:ext cx="8633776" cy="307777"/>
          </a:xfrm>
          <a:prstGeom prst="rect">
            <a:avLst/>
          </a:prstGeom>
          <a:noFill/>
        </p:spPr>
        <p:txBody>
          <a:bodyPr wrap="square" rtlCol="0">
            <a:spAutoFit/>
          </a:bodyPr>
          <a:lstStyle/>
          <a:p>
            <a:pPr algn="ctr">
              <a:spcBef>
                <a:spcPct val="50000"/>
              </a:spcBef>
            </a:pPr>
            <a:r>
              <a:rPr lang="ja-JP" altLang="en-US" sz="1400" dirty="0">
                <a:solidFill>
                  <a:srgbClr val="FFFFFF"/>
                </a:solidFill>
                <a:latin typeface="+mn-ea"/>
                <a:cs typeface="Yu Mincho" charset="-128"/>
              </a:rPr>
              <a:t>クリエイティブ表示領域と画面下部の各種操作ボタン領域とにわかれています。</a:t>
            </a:r>
          </a:p>
        </p:txBody>
      </p:sp>
      <p:sp>
        <p:nvSpPr>
          <p:cNvPr id="32" name="テキスト ボックス 31"/>
          <p:cNvSpPr txBox="1"/>
          <p:nvPr/>
        </p:nvSpPr>
        <p:spPr>
          <a:xfrm>
            <a:off x="6194880" y="6068118"/>
            <a:ext cx="2319388" cy="338554"/>
          </a:xfrm>
          <a:prstGeom prst="rect">
            <a:avLst/>
          </a:prstGeom>
          <a:noFill/>
        </p:spPr>
        <p:txBody>
          <a:bodyPr wrap="square" rtlCol="0">
            <a:spAutoFit/>
          </a:bodyPr>
          <a:lstStyle/>
          <a:p>
            <a:pPr algn="ctr"/>
            <a:r>
              <a:rPr lang="en-US" altLang="ja-JP" sz="800" dirty="0">
                <a:latin typeface="+mn-ea"/>
              </a:rPr>
              <a:t>[</a:t>
            </a:r>
            <a:r>
              <a:rPr lang="ja-JP" altLang="en-US" sz="800" dirty="0">
                <a:latin typeface="+mn-ea"/>
              </a:rPr>
              <a:t>無償オプション</a:t>
            </a:r>
            <a:r>
              <a:rPr lang="en-US" altLang="ja-JP" sz="800" dirty="0">
                <a:latin typeface="+mn-ea"/>
              </a:rPr>
              <a:t>B] </a:t>
            </a:r>
            <a:r>
              <a:rPr lang="ja-JP" altLang="en-US" sz="800" dirty="0">
                <a:latin typeface="+mn-ea"/>
              </a:rPr>
              <a:t>詳細説明画像</a:t>
            </a:r>
            <a:r>
              <a:rPr lang="en-US" altLang="ja-JP" sz="800" dirty="0">
                <a:latin typeface="+mn-ea"/>
              </a:rPr>
              <a:t> </a:t>
            </a:r>
            <a:br>
              <a:rPr lang="en-US" altLang="ja-JP" sz="800" dirty="0">
                <a:latin typeface="+mn-ea"/>
              </a:rPr>
            </a:br>
            <a:r>
              <a:rPr lang="ja-JP" altLang="en-US" sz="800" dirty="0">
                <a:latin typeface="+mn-ea"/>
              </a:rPr>
              <a:t>入稿された静止画を表示</a:t>
            </a:r>
            <a:endParaRPr kumimoji="1" lang="ja-JP" altLang="en-US" sz="800" dirty="0">
              <a:latin typeface="+mn-ea"/>
            </a:endParaRPr>
          </a:p>
        </p:txBody>
      </p:sp>
      <p:sp>
        <p:nvSpPr>
          <p:cNvPr id="39" name="正方形/長方形 38"/>
          <p:cNvSpPr>
            <a:spLocks noChangeAspect="1"/>
          </p:cNvSpPr>
          <p:nvPr/>
        </p:nvSpPr>
        <p:spPr>
          <a:xfrm>
            <a:off x="6162963" y="4749743"/>
            <a:ext cx="2351305" cy="1291239"/>
          </a:xfrm>
          <a:prstGeom prst="rect">
            <a:avLst/>
          </a:pr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8" name="正方形/長方形 37"/>
          <p:cNvSpPr>
            <a:spLocks noChangeAspect="1"/>
          </p:cNvSpPr>
          <p:nvPr/>
        </p:nvSpPr>
        <p:spPr>
          <a:xfrm>
            <a:off x="8331643" y="4574511"/>
            <a:ext cx="182625" cy="180000"/>
          </a:xfrm>
          <a:prstGeom prst="rect">
            <a:avLst/>
          </a:pr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5" name="テキスト ボックス 44"/>
          <p:cNvSpPr txBox="1"/>
          <p:nvPr/>
        </p:nvSpPr>
        <p:spPr>
          <a:xfrm>
            <a:off x="5734182" y="1794474"/>
            <a:ext cx="3080140" cy="276999"/>
          </a:xfrm>
          <a:prstGeom prst="rect">
            <a:avLst/>
          </a:prstGeom>
          <a:noFill/>
        </p:spPr>
        <p:txBody>
          <a:bodyPr wrap="square" rtlCol="0">
            <a:spAutoFit/>
          </a:bodyPr>
          <a:lstStyle/>
          <a:p>
            <a:pPr algn="ctr"/>
            <a:r>
              <a:rPr kumimoji="1" lang="ja-JP" altLang="en-US" sz="1200" b="1" dirty="0">
                <a:latin typeface="+mn-ea"/>
              </a:rPr>
              <a:t>「詳しくはこちら」ボタンタップ</a:t>
            </a:r>
            <a:r>
              <a:rPr kumimoji="1" lang="ja-JP" altLang="en-US" sz="1200" b="1">
                <a:latin typeface="+mn-ea"/>
              </a:rPr>
              <a:t>時の挙動</a:t>
            </a:r>
            <a:endParaRPr kumimoji="1" lang="ja-JP" altLang="en-US" sz="1200" b="1" dirty="0">
              <a:latin typeface="+mn-ea"/>
            </a:endParaRPr>
          </a:p>
        </p:txBody>
      </p:sp>
      <p:sp>
        <p:nvSpPr>
          <p:cNvPr id="41" name="スライド番号プレースホルダー 10">
            <a:extLst>
              <a:ext uri="{FF2B5EF4-FFF2-40B4-BE49-F238E27FC236}">
                <a16:creationId xmlns:a16="http://schemas.microsoft.com/office/drawing/2014/main" id="{E0D7F7F8-38D9-4C0C-BC9B-D894DA818C26}"/>
              </a:ext>
            </a:extLst>
          </p:cNvPr>
          <p:cNvSpPr>
            <a:spLocks noGrp="1"/>
          </p:cNvSpPr>
          <p:nvPr>
            <p:ph type="sldNum" sz="quarter" idx="12"/>
          </p:nvPr>
        </p:nvSpPr>
        <p:spPr>
          <a:xfrm>
            <a:off x="6457950" y="6356351"/>
            <a:ext cx="1898650" cy="365125"/>
          </a:xfrm>
        </p:spPr>
        <p:txBody>
          <a:bodyPr/>
          <a:lstStyle/>
          <a:p>
            <a:fld id="{806C013B-363C-A74E-9DE8-5ED61C0AA20F}" type="slidenum">
              <a:rPr kumimoji="1" lang="ja-JP" altLang="en-US" smtClean="0">
                <a:latin typeface="+mn-ea"/>
                <a:ea typeface="+mn-ea"/>
              </a:rPr>
              <a:t>27</a:t>
            </a:fld>
            <a:endParaRPr kumimoji="1" lang="ja-JP" altLang="en-US" dirty="0">
              <a:latin typeface="+mn-ea"/>
              <a:ea typeface="+mn-ea"/>
            </a:endParaRPr>
          </a:p>
        </p:txBody>
      </p:sp>
      <p:sp>
        <p:nvSpPr>
          <p:cNvPr id="46" name="正方形/長方形 45">
            <a:extLst>
              <a:ext uri="{FF2B5EF4-FFF2-40B4-BE49-F238E27FC236}">
                <a16:creationId xmlns:a16="http://schemas.microsoft.com/office/drawing/2014/main" id="{175F3DA4-CE06-4005-BE99-2A9869212A6A}"/>
              </a:ext>
            </a:extLst>
          </p:cNvPr>
          <p:cNvSpPr/>
          <p:nvPr/>
        </p:nvSpPr>
        <p:spPr>
          <a:xfrm>
            <a:off x="1434647" y="4844572"/>
            <a:ext cx="675204" cy="237199"/>
          </a:xfrm>
          <a:prstGeom prst="rect">
            <a:avLst/>
          </a:pr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7" name="正方形/長方形 46">
            <a:extLst>
              <a:ext uri="{FF2B5EF4-FFF2-40B4-BE49-F238E27FC236}">
                <a16:creationId xmlns:a16="http://schemas.microsoft.com/office/drawing/2014/main" id="{1F1DF538-A819-4EF4-A23A-27224AA1FD0C}"/>
              </a:ext>
            </a:extLst>
          </p:cNvPr>
          <p:cNvSpPr/>
          <p:nvPr/>
        </p:nvSpPr>
        <p:spPr>
          <a:xfrm>
            <a:off x="4147122" y="4844571"/>
            <a:ext cx="950045" cy="237199"/>
          </a:xfrm>
          <a:prstGeom prst="rect">
            <a:avLst/>
          </a:pr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9" name="テキスト ボックス 48">
            <a:extLst>
              <a:ext uri="{FF2B5EF4-FFF2-40B4-BE49-F238E27FC236}">
                <a16:creationId xmlns:a16="http://schemas.microsoft.com/office/drawing/2014/main" id="{A5A86473-98C0-488E-99C2-19AC74A1B6E7}"/>
              </a:ext>
            </a:extLst>
          </p:cNvPr>
          <p:cNvSpPr txBox="1"/>
          <p:nvPr/>
        </p:nvSpPr>
        <p:spPr>
          <a:xfrm>
            <a:off x="334434" y="1858588"/>
            <a:ext cx="4796000" cy="253916"/>
          </a:xfrm>
          <a:prstGeom prst="rect">
            <a:avLst/>
          </a:prstGeom>
          <a:noFill/>
        </p:spPr>
        <p:txBody>
          <a:bodyPr wrap="square" rtlCol="0">
            <a:spAutoFit/>
          </a:bodyPr>
          <a:lstStyle/>
          <a:p>
            <a:pPr algn="ctr"/>
            <a:r>
              <a:rPr lang="ja-JP" altLang="en-US" sz="1050">
                <a:latin typeface="+mn-ea"/>
              </a:rPr>
              <a:t>クリエイティブ</a:t>
            </a:r>
            <a:r>
              <a:rPr lang="en-US" altLang="ja-JP" sz="1050" dirty="0">
                <a:latin typeface="+mn-ea"/>
              </a:rPr>
              <a:t> </a:t>
            </a:r>
            <a:r>
              <a:rPr lang="ja-JP" altLang="en-US" sz="1050" dirty="0">
                <a:latin typeface="+mn-ea"/>
              </a:rPr>
              <a:t>横</a:t>
            </a:r>
            <a:r>
              <a:rPr kumimoji="1" lang="en-US" altLang="ja-JP" sz="1050" dirty="0">
                <a:latin typeface="+mn-ea"/>
              </a:rPr>
              <a:t> 1920</a:t>
            </a:r>
            <a:r>
              <a:rPr kumimoji="1" lang="ja-JP" altLang="en-US" sz="1050" dirty="0">
                <a:latin typeface="+mn-ea"/>
              </a:rPr>
              <a:t>ピクセル</a:t>
            </a:r>
          </a:p>
        </p:txBody>
      </p:sp>
      <p:sp>
        <p:nvSpPr>
          <p:cNvPr id="50" name="テキスト ボックス 49">
            <a:extLst>
              <a:ext uri="{FF2B5EF4-FFF2-40B4-BE49-F238E27FC236}">
                <a16:creationId xmlns:a16="http://schemas.microsoft.com/office/drawing/2014/main" id="{434DBB6D-C67F-429B-AE86-01EF14E20C6D}"/>
              </a:ext>
            </a:extLst>
          </p:cNvPr>
          <p:cNvSpPr txBox="1"/>
          <p:nvPr/>
        </p:nvSpPr>
        <p:spPr>
          <a:xfrm>
            <a:off x="5130434" y="2112504"/>
            <a:ext cx="346249" cy="2700000"/>
          </a:xfrm>
          <a:prstGeom prst="rect">
            <a:avLst/>
          </a:prstGeom>
          <a:noFill/>
        </p:spPr>
        <p:txBody>
          <a:bodyPr vert="vert" wrap="square" rtlCol="0">
            <a:spAutoFit/>
          </a:bodyPr>
          <a:lstStyle/>
          <a:p>
            <a:pPr algn="ctr"/>
            <a:r>
              <a:rPr lang="ja-JP" altLang="en-US" sz="1050" dirty="0">
                <a:latin typeface="+mn-ea"/>
              </a:rPr>
              <a:t>クリエイティブ 縦</a:t>
            </a:r>
            <a:r>
              <a:rPr kumimoji="1" lang="en-US" altLang="ja-JP" sz="1050" dirty="0">
                <a:latin typeface="+mn-ea"/>
              </a:rPr>
              <a:t> 1080</a:t>
            </a:r>
            <a:r>
              <a:rPr kumimoji="1" lang="ja-JP" altLang="en-US" sz="1050" dirty="0">
                <a:latin typeface="+mn-ea"/>
              </a:rPr>
              <a:t>ピクセル</a:t>
            </a:r>
          </a:p>
        </p:txBody>
      </p:sp>
      <p:sp>
        <p:nvSpPr>
          <p:cNvPr id="51" name="正方形/長方形 50">
            <a:extLst>
              <a:ext uri="{FF2B5EF4-FFF2-40B4-BE49-F238E27FC236}">
                <a16:creationId xmlns:a16="http://schemas.microsoft.com/office/drawing/2014/main" id="{C51E9204-DF4F-4438-B292-F1CFD6C5363C}"/>
              </a:ext>
            </a:extLst>
          </p:cNvPr>
          <p:cNvSpPr/>
          <p:nvPr/>
        </p:nvSpPr>
        <p:spPr>
          <a:xfrm>
            <a:off x="330737" y="2116596"/>
            <a:ext cx="4796000" cy="2700001"/>
          </a:xfrm>
          <a:prstGeom prst="rect">
            <a:avLst/>
          </a:prstGeom>
          <a:solidFill>
            <a:schemeClr val="accent6">
              <a:alpha val="75000"/>
            </a:schemeClr>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cxnSp>
        <p:nvCxnSpPr>
          <p:cNvPr id="52" name="直線コネクタ 51">
            <a:extLst>
              <a:ext uri="{FF2B5EF4-FFF2-40B4-BE49-F238E27FC236}">
                <a16:creationId xmlns:a16="http://schemas.microsoft.com/office/drawing/2014/main" id="{D4007C3B-1972-462E-BC96-18E60383BAA4}"/>
              </a:ext>
            </a:extLst>
          </p:cNvPr>
          <p:cNvCxnSpPr/>
          <p:nvPr/>
        </p:nvCxnSpPr>
        <p:spPr>
          <a:xfrm flipH="1">
            <a:off x="334434" y="2112504"/>
            <a:ext cx="4796000" cy="270000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8203063F-2E42-4B73-A655-8001DA8BB541}"/>
              </a:ext>
            </a:extLst>
          </p:cNvPr>
          <p:cNvCxnSpPr/>
          <p:nvPr/>
        </p:nvCxnSpPr>
        <p:spPr>
          <a:xfrm>
            <a:off x="337994" y="2132491"/>
            <a:ext cx="4788743" cy="2677667"/>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E87C2512-C5B9-47A6-9B11-6CCCC44669BB}"/>
              </a:ext>
            </a:extLst>
          </p:cNvPr>
          <p:cNvSpPr txBox="1"/>
          <p:nvPr/>
        </p:nvSpPr>
        <p:spPr>
          <a:xfrm>
            <a:off x="1416112" y="5280551"/>
            <a:ext cx="699916" cy="415498"/>
          </a:xfrm>
          <a:prstGeom prst="rect">
            <a:avLst/>
          </a:prstGeom>
          <a:noFill/>
        </p:spPr>
        <p:txBody>
          <a:bodyPr wrap="square" rtlCol="0">
            <a:spAutoFit/>
          </a:bodyPr>
          <a:lstStyle/>
          <a:p>
            <a:pPr algn="ctr"/>
            <a:r>
              <a:rPr lang="ja-JP" altLang="en-US" sz="1000" b="1" dirty="0">
                <a:latin typeface="+mn-ea"/>
              </a:rPr>
              <a:t>画面</a:t>
            </a:r>
            <a:r>
              <a:rPr lang="en-US" altLang="ja-JP" sz="1000" b="1" dirty="0">
                <a:latin typeface="+mn-ea"/>
              </a:rPr>
              <a:t>OFF</a:t>
            </a:r>
            <a:endParaRPr kumimoji="1" lang="ja-JP" altLang="en-US" sz="1000" b="1" dirty="0">
              <a:latin typeface="+mn-ea"/>
            </a:endParaRPr>
          </a:p>
        </p:txBody>
      </p:sp>
      <p:sp>
        <p:nvSpPr>
          <p:cNvPr id="56" name="テキスト ボックス 55">
            <a:extLst>
              <a:ext uri="{FF2B5EF4-FFF2-40B4-BE49-F238E27FC236}">
                <a16:creationId xmlns:a16="http://schemas.microsoft.com/office/drawing/2014/main" id="{74EA2397-6875-4E44-A59F-02889E1CF4C4}"/>
              </a:ext>
            </a:extLst>
          </p:cNvPr>
          <p:cNvSpPr txBox="1"/>
          <p:nvPr/>
        </p:nvSpPr>
        <p:spPr>
          <a:xfrm>
            <a:off x="4031016" y="5280551"/>
            <a:ext cx="1182255" cy="746358"/>
          </a:xfrm>
          <a:prstGeom prst="rect">
            <a:avLst/>
          </a:prstGeom>
          <a:noFill/>
        </p:spPr>
        <p:txBody>
          <a:bodyPr wrap="square" rtlCol="0">
            <a:spAutoFit/>
          </a:bodyPr>
          <a:lstStyle/>
          <a:p>
            <a:r>
              <a:rPr lang="ja-JP" altLang="en-US" sz="1000" b="1" dirty="0">
                <a:latin typeface="+mn-ea"/>
              </a:rPr>
              <a:t>詳しくはこちら</a:t>
            </a:r>
            <a:br>
              <a:rPr lang="en-US" altLang="ja-JP" sz="1000" dirty="0">
                <a:latin typeface="+mn-ea"/>
              </a:rPr>
            </a:br>
            <a:r>
              <a:rPr lang="ja-JP" altLang="en-US" sz="800" dirty="0">
                <a:latin typeface="+mn-ea"/>
              </a:rPr>
              <a:t>再生を一時停止し</a:t>
            </a:r>
            <a:br>
              <a:rPr lang="en-US" altLang="ja-JP" sz="800" dirty="0">
                <a:latin typeface="+mn-ea"/>
              </a:rPr>
            </a:br>
            <a:r>
              <a:rPr lang="ja-JP" altLang="en-US" sz="800" dirty="0">
                <a:latin typeface="+mn-ea"/>
              </a:rPr>
              <a:t>二次元バーコード</a:t>
            </a:r>
            <a:br>
              <a:rPr lang="en-US" altLang="ja-JP" sz="800" dirty="0">
                <a:latin typeface="+mn-ea"/>
              </a:rPr>
            </a:br>
            <a:r>
              <a:rPr lang="ja-JP" altLang="en-US" sz="800" dirty="0">
                <a:latin typeface="+mn-ea"/>
              </a:rPr>
              <a:t>または詳細説明画像を表示</a:t>
            </a:r>
            <a:endParaRPr kumimoji="1" lang="ja-JP" altLang="en-US" sz="800" dirty="0">
              <a:latin typeface="+mn-ea"/>
            </a:endParaRPr>
          </a:p>
        </p:txBody>
      </p:sp>
      <p:sp>
        <p:nvSpPr>
          <p:cNvPr id="57" name="テキスト ボックス 56">
            <a:extLst>
              <a:ext uri="{FF2B5EF4-FFF2-40B4-BE49-F238E27FC236}">
                <a16:creationId xmlns:a16="http://schemas.microsoft.com/office/drawing/2014/main" id="{9F04031F-174F-4973-973D-3D1FF7470E82}"/>
              </a:ext>
            </a:extLst>
          </p:cNvPr>
          <p:cNvSpPr txBox="1"/>
          <p:nvPr/>
        </p:nvSpPr>
        <p:spPr>
          <a:xfrm>
            <a:off x="160336" y="5285922"/>
            <a:ext cx="1102486" cy="253916"/>
          </a:xfrm>
          <a:prstGeom prst="rect">
            <a:avLst/>
          </a:prstGeom>
          <a:noFill/>
        </p:spPr>
        <p:txBody>
          <a:bodyPr wrap="square" rtlCol="0">
            <a:spAutoFit/>
          </a:bodyPr>
          <a:lstStyle/>
          <a:p>
            <a:pPr algn="ctr"/>
            <a:r>
              <a:rPr lang="ja-JP" altLang="en-US" sz="1000" b="1" dirty="0">
                <a:latin typeface="+mn-ea"/>
              </a:rPr>
              <a:t>現在時刻表示</a:t>
            </a:r>
            <a:endParaRPr kumimoji="1" lang="ja-JP" altLang="en-US" sz="1000" b="1" dirty="0">
              <a:latin typeface="+mn-ea"/>
            </a:endParaRPr>
          </a:p>
        </p:txBody>
      </p:sp>
      <p:cxnSp>
        <p:nvCxnSpPr>
          <p:cNvPr id="58" name="直線コネクタ 57">
            <a:extLst>
              <a:ext uri="{FF2B5EF4-FFF2-40B4-BE49-F238E27FC236}">
                <a16:creationId xmlns:a16="http://schemas.microsoft.com/office/drawing/2014/main" id="{225AEFE0-3240-420B-A2AE-A6D8630F3FD2}"/>
              </a:ext>
            </a:extLst>
          </p:cNvPr>
          <p:cNvCxnSpPr/>
          <p:nvPr/>
        </p:nvCxnSpPr>
        <p:spPr>
          <a:xfrm>
            <a:off x="1766070" y="5081073"/>
            <a:ext cx="0" cy="195517"/>
          </a:xfrm>
          <a:prstGeom prst="line">
            <a:avLst/>
          </a:prstGeom>
          <a:ln w="19050">
            <a:solidFill>
              <a:schemeClr val="accent1">
                <a:lumMod val="60000"/>
                <a:lumOff val="4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D8879C32-2E12-407D-87D7-F8AA2C222B7E}"/>
              </a:ext>
            </a:extLst>
          </p:cNvPr>
          <p:cNvCxnSpPr/>
          <p:nvPr/>
        </p:nvCxnSpPr>
        <p:spPr>
          <a:xfrm>
            <a:off x="542898" y="5087251"/>
            <a:ext cx="0" cy="195517"/>
          </a:xfrm>
          <a:prstGeom prst="line">
            <a:avLst/>
          </a:prstGeom>
          <a:ln w="19050">
            <a:solidFill>
              <a:schemeClr val="accent1">
                <a:lumMod val="60000"/>
                <a:lumOff val="4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A404EFC6-C3D9-4179-8686-CB151FC51CE3}"/>
              </a:ext>
            </a:extLst>
          </p:cNvPr>
          <p:cNvCxnSpPr/>
          <p:nvPr/>
        </p:nvCxnSpPr>
        <p:spPr>
          <a:xfrm>
            <a:off x="4571526" y="5085034"/>
            <a:ext cx="0" cy="195517"/>
          </a:xfrm>
          <a:prstGeom prst="line">
            <a:avLst/>
          </a:prstGeom>
          <a:ln w="19050">
            <a:solidFill>
              <a:schemeClr val="accent1">
                <a:lumMod val="60000"/>
                <a:lumOff val="40000"/>
              </a:schemeClr>
            </a:solidFill>
            <a:headEnd type="oval"/>
          </a:ln>
        </p:spPr>
        <p:style>
          <a:lnRef idx="1">
            <a:schemeClr val="accent1"/>
          </a:lnRef>
          <a:fillRef idx="0">
            <a:schemeClr val="accent1"/>
          </a:fillRef>
          <a:effectRef idx="0">
            <a:schemeClr val="accent1"/>
          </a:effectRef>
          <a:fontRef idx="minor">
            <a:schemeClr val="tx1"/>
          </a:fontRef>
        </p:style>
      </p:cxnSp>
      <p:sp>
        <p:nvSpPr>
          <p:cNvPr id="63" name="正方形/長方形 62">
            <a:extLst>
              <a:ext uri="{FF2B5EF4-FFF2-40B4-BE49-F238E27FC236}">
                <a16:creationId xmlns:a16="http://schemas.microsoft.com/office/drawing/2014/main" id="{F36BBC31-5C05-41CA-896C-0F6D3B49AB52}"/>
              </a:ext>
            </a:extLst>
          </p:cNvPr>
          <p:cNvSpPr/>
          <p:nvPr/>
        </p:nvSpPr>
        <p:spPr>
          <a:xfrm>
            <a:off x="2326591" y="2181939"/>
            <a:ext cx="2726095" cy="415498"/>
          </a:xfrm>
          <a:prstGeom prst="rect">
            <a:avLst/>
          </a:prstGeom>
          <a:solidFill>
            <a:schemeClr val="bg2"/>
          </a:solidFill>
        </p:spPr>
        <p:txBody>
          <a:bodyPr wrap="square">
            <a:spAutoFit/>
          </a:bodyPr>
          <a:lstStyle/>
          <a:p>
            <a:r>
              <a:rPr lang="en-US" altLang="ja-JP" sz="700" dirty="0">
                <a:latin typeface="+mn-ea"/>
                <a:cs typeface="Yu Mincho" charset="-128"/>
              </a:rPr>
              <a:t>※</a:t>
            </a:r>
            <a:r>
              <a:rPr lang="ja-JP" altLang="en-US" sz="700" dirty="0">
                <a:latin typeface="+mn-ea"/>
                <a:cs typeface="Yu Mincho" charset="-128"/>
              </a:rPr>
              <a:t>クリエイティブ領域をタップすると、</a:t>
            </a:r>
            <a:br>
              <a:rPr lang="en-US" altLang="ja-JP" sz="700" dirty="0">
                <a:latin typeface="+mn-ea"/>
                <a:cs typeface="Yu Mincho" charset="-128"/>
              </a:rPr>
            </a:br>
            <a:r>
              <a:rPr lang="ja-JP" altLang="en-US" sz="700" dirty="0">
                <a:latin typeface="+mn-ea"/>
                <a:cs typeface="Yu Mincho" charset="-128"/>
              </a:rPr>
              <a:t>次の広告に切り替わるまでの間だけ音量が一時的にアップし、また、右上に残り再生時間が表示されます。</a:t>
            </a:r>
          </a:p>
        </p:txBody>
      </p:sp>
      <p:pic>
        <p:nvPicPr>
          <p:cNvPr id="1028" name="Picture 4" descr="https://i.gyazo.com/3afd60f5b263a9deee16ae65ca9d29a5.jpg">
            <a:extLst>
              <a:ext uri="{FF2B5EF4-FFF2-40B4-BE49-F238E27FC236}">
                <a16:creationId xmlns:a16="http://schemas.microsoft.com/office/drawing/2014/main" id="{F0D1B3BA-05AD-4578-9675-80D2497C63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888" y="4757096"/>
            <a:ext cx="2310751" cy="1298192"/>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1967F7DF-9BC3-42E0-8570-DB16141FA80D}"/>
              </a:ext>
            </a:extLst>
          </p:cNvPr>
          <p:cNvSpPr txBox="1"/>
          <p:nvPr/>
        </p:nvSpPr>
        <p:spPr>
          <a:xfrm>
            <a:off x="330737" y="6047269"/>
            <a:ext cx="2915810" cy="215444"/>
          </a:xfrm>
          <a:prstGeom prst="rect">
            <a:avLst/>
          </a:prstGeom>
          <a:noFill/>
        </p:spPr>
        <p:txBody>
          <a:bodyPr wrap="square" rtlCol="0">
            <a:spAutoFit/>
          </a:bodyPr>
          <a:lstStyle/>
          <a:p>
            <a:r>
              <a:rPr lang="en-US" altLang="ja-JP" sz="800" dirty="0">
                <a:solidFill>
                  <a:schemeClr val="accent6"/>
                </a:solidFill>
                <a:latin typeface="+mn-ea"/>
              </a:rPr>
              <a:t>※</a:t>
            </a:r>
            <a:r>
              <a:rPr lang="ja-JP" altLang="en-US" sz="800" dirty="0">
                <a:solidFill>
                  <a:schemeClr val="accent6"/>
                </a:solidFill>
                <a:latin typeface="+mn-ea"/>
              </a:rPr>
              <a:t>東京無線協同組合のみ画面構成が一部異なります。</a:t>
            </a:r>
            <a:endParaRPr kumimoji="1" lang="ja-JP" altLang="en-US" sz="800" dirty="0">
              <a:solidFill>
                <a:schemeClr val="accent6"/>
              </a:solidFill>
              <a:latin typeface="+mn-ea"/>
            </a:endParaRPr>
          </a:p>
        </p:txBody>
      </p:sp>
    </p:spTree>
    <p:extLst>
      <p:ext uri="{BB962C8B-B14F-4D97-AF65-F5344CB8AC3E}">
        <p14:creationId xmlns:p14="http://schemas.microsoft.com/office/powerpoint/2010/main" val="2548428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b="9927"/>
          <a:stretch/>
        </p:blipFill>
        <p:spPr>
          <a:xfrm>
            <a:off x="4131662" y="3095067"/>
            <a:ext cx="1943880" cy="1094316"/>
          </a:xfrm>
          <a:prstGeom prst="rect">
            <a:avLst/>
          </a:prstGeom>
          <a:ln>
            <a:solidFill>
              <a:schemeClr val="accent5"/>
            </a:solidFill>
          </a:ln>
        </p:spPr>
      </p:pic>
      <p:sp>
        <p:nvSpPr>
          <p:cNvPr id="24" name="正方形/長方形 23"/>
          <p:cNvSpPr/>
          <p:nvPr/>
        </p:nvSpPr>
        <p:spPr>
          <a:xfrm>
            <a:off x="0" y="-33557"/>
            <a:ext cx="9144000" cy="156035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331822" y="2223203"/>
            <a:ext cx="3624942" cy="3162404"/>
          </a:xfrm>
          <a:prstGeom prst="rect">
            <a:avLst/>
          </a:prstGeom>
        </p:spPr>
        <p:txBody>
          <a:bodyPr wrap="square" anchor="t">
            <a:spAutoFit/>
          </a:bodyPr>
          <a:lstStyle/>
          <a:p>
            <a:pPr marL="685800" lvl="1" indent="-228600">
              <a:buFont typeface="Arial" charset="0"/>
              <a:buChar char="•"/>
            </a:pPr>
            <a:r>
              <a:rPr lang="ja-JP" altLang="en-US" sz="1050" dirty="0"/>
              <a:t>ビジネスニュース </a:t>
            </a:r>
            <a:r>
              <a:rPr lang="mr-IN" altLang="ja-JP" sz="1050" dirty="0">
                <a:solidFill>
                  <a:srgbClr val="000F2D"/>
                </a:solidFill>
              </a:rPr>
              <a:t>–</a:t>
            </a:r>
            <a:r>
              <a:rPr lang="en-US" altLang="ja-JP" sz="1050" dirty="0">
                <a:solidFill>
                  <a:srgbClr val="000F2D"/>
                </a:solidFill>
              </a:rPr>
              <a:t> </a:t>
            </a:r>
            <a:r>
              <a:rPr lang="ja-JP" altLang="en-US" sz="1050" dirty="0">
                <a:solidFill>
                  <a:srgbClr val="000F2D"/>
                </a:solidFill>
              </a:rPr>
              <a:t>日本経済新聞</a:t>
            </a:r>
            <a:endParaRPr lang="en-US" altLang="ja-JP" sz="1050" dirty="0"/>
          </a:p>
          <a:p>
            <a:pPr lvl="2"/>
            <a:r>
              <a:rPr lang="ja-JP" altLang="en-US" sz="1050" dirty="0"/>
              <a:t>　　　　　　   </a:t>
            </a:r>
            <a:r>
              <a:rPr lang="mr-IN" altLang="ja-JP" sz="1050" dirty="0">
                <a:solidFill>
                  <a:srgbClr val="000F2D"/>
                </a:solidFill>
              </a:rPr>
              <a:t>–</a:t>
            </a:r>
            <a:r>
              <a:rPr lang="en-US" altLang="ja-JP" sz="1050" dirty="0">
                <a:solidFill>
                  <a:srgbClr val="000F2D"/>
                </a:solidFill>
              </a:rPr>
              <a:t> </a:t>
            </a:r>
            <a:r>
              <a:rPr lang="en-US" altLang="ja-JP" sz="1050" dirty="0"/>
              <a:t>Forbes JAPAN</a:t>
            </a:r>
          </a:p>
          <a:p>
            <a:pPr marL="685800" lvl="1" indent="-228600">
              <a:buFont typeface="Arial" charset="0"/>
              <a:buChar char="•"/>
            </a:pPr>
            <a:endParaRPr lang="en-US" altLang="ja-JP" sz="1050" dirty="0"/>
          </a:p>
          <a:p>
            <a:pPr marL="685800" lvl="1" indent="-228600">
              <a:buFont typeface="Arial" charset="0"/>
              <a:buChar char="•"/>
            </a:pPr>
            <a:r>
              <a:rPr lang="ja-JP" altLang="en-US" sz="1050" dirty="0"/>
              <a:t>ライフ・スタイル</a:t>
            </a:r>
            <a:r>
              <a:rPr lang="en-US" altLang="ja-JP" sz="1050" dirty="0"/>
              <a:t> </a:t>
            </a:r>
            <a:r>
              <a:rPr lang="mr-IN" altLang="ja-JP" sz="1050" dirty="0"/>
              <a:t>–</a:t>
            </a:r>
            <a:r>
              <a:rPr lang="en-US" altLang="ja-JP" sz="1050" dirty="0"/>
              <a:t> </a:t>
            </a:r>
            <a:r>
              <a:rPr lang="en-US" altLang="ja-JP" sz="1050" dirty="0" err="1"/>
              <a:t>MilK</a:t>
            </a:r>
            <a:r>
              <a:rPr lang="en-US" altLang="ja-JP" sz="1050" dirty="0"/>
              <a:t> JAPON</a:t>
            </a:r>
          </a:p>
          <a:p>
            <a:pPr lvl="3"/>
            <a:r>
              <a:rPr lang="en-US" altLang="ja-JP" sz="1050" dirty="0"/>
              <a:t>              </a:t>
            </a:r>
            <a:r>
              <a:rPr lang="mr-IN" altLang="ja-JP" sz="1050" dirty="0"/>
              <a:t>–</a:t>
            </a:r>
            <a:r>
              <a:rPr lang="en-US" altLang="ja-JP" sz="1050" dirty="0"/>
              <a:t> Discover Japan</a:t>
            </a:r>
          </a:p>
          <a:p>
            <a:pPr lvl="3"/>
            <a:r>
              <a:rPr lang="en-US" altLang="ja-JP" sz="1050" dirty="0"/>
              <a:t>             </a:t>
            </a:r>
            <a:r>
              <a:rPr lang="en-US" altLang="ja-JP" sz="1050" dirty="0">
                <a:solidFill>
                  <a:srgbClr val="000F2D"/>
                </a:solidFill>
              </a:rPr>
              <a:t> </a:t>
            </a:r>
            <a:r>
              <a:rPr lang="mr-IN" altLang="ja-JP" sz="1050" dirty="0">
                <a:solidFill>
                  <a:srgbClr val="000F2D"/>
                </a:solidFill>
              </a:rPr>
              <a:t>–</a:t>
            </a:r>
            <a:r>
              <a:rPr lang="en-US" altLang="ja-JP" sz="1050" dirty="0">
                <a:solidFill>
                  <a:srgbClr val="000F2D"/>
                </a:solidFill>
              </a:rPr>
              <a:t> HILLS LIFE DAILY</a:t>
            </a:r>
            <a:endParaRPr lang="en-US" altLang="ja-JP" sz="1050" dirty="0"/>
          </a:p>
          <a:p>
            <a:pPr lvl="3"/>
            <a:r>
              <a:rPr lang="ja-JP" altLang="en-US" sz="1050" dirty="0">
                <a:solidFill>
                  <a:srgbClr val="000F2D"/>
                </a:solidFill>
              </a:rPr>
              <a:t>　　　</a:t>
            </a:r>
            <a:r>
              <a:rPr lang="mr-IN" altLang="ja-JP" sz="1050" dirty="0">
                <a:solidFill>
                  <a:srgbClr val="000F2D"/>
                </a:solidFill>
              </a:rPr>
              <a:t>–</a:t>
            </a:r>
            <a:r>
              <a:rPr lang="en-US" altLang="ja-JP" sz="1050" dirty="0">
                <a:solidFill>
                  <a:srgbClr val="000F2D"/>
                </a:solidFill>
              </a:rPr>
              <a:t> GINZA SIX</a:t>
            </a:r>
            <a:r>
              <a:rPr lang="ja-JP" altLang="en-US" sz="1050" dirty="0">
                <a:solidFill>
                  <a:srgbClr val="000F2D"/>
                </a:solidFill>
              </a:rPr>
              <a:t>エディターズ</a:t>
            </a:r>
            <a:endParaRPr lang="en-US" altLang="ja-JP" sz="1050" dirty="0">
              <a:solidFill>
                <a:srgbClr val="000F2D"/>
              </a:solidFill>
            </a:endParaRPr>
          </a:p>
          <a:p>
            <a:pPr lvl="3"/>
            <a:r>
              <a:rPr lang="ja-JP" altLang="en-US" sz="1050" dirty="0">
                <a:solidFill>
                  <a:srgbClr val="000F2D"/>
                </a:solidFill>
              </a:rPr>
              <a:t>　　　</a:t>
            </a:r>
            <a:r>
              <a:rPr lang="en-US" altLang="ja-JP" sz="1050" dirty="0">
                <a:solidFill>
                  <a:srgbClr val="000F2D"/>
                </a:solidFill>
              </a:rPr>
              <a:t>– Tokyo Prime News</a:t>
            </a:r>
          </a:p>
          <a:p>
            <a:pPr lvl="3"/>
            <a:r>
              <a:rPr lang="ja-JP" altLang="en-US" sz="1050" dirty="0">
                <a:solidFill>
                  <a:srgbClr val="000F2D"/>
                </a:solidFill>
              </a:rPr>
              <a:t>　　　</a:t>
            </a:r>
            <a:r>
              <a:rPr lang="en-US" altLang="ja-JP" sz="1050" dirty="0">
                <a:solidFill>
                  <a:srgbClr val="000F2D"/>
                </a:solidFill>
              </a:rPr>
              <a:t>– Tokyo Prime Voice</a:t>
            </a:r>
            <a:endParaRPr lang="en-US" altLang="ja-JP" sz="1050" dirty="0"/>
          </a:p>
          <a:p>
            <a:pPr marL="685800" lvl="1" indent="-228600">
              <a:buFont typeface="Arial" charset="0"/>
              <a:buChar char="•"/>
            </a:pPr>
            <a:endParaRPr lang="en-US" altLang="ja-JP" sz="1050" dirty="0"/>
          </a:p>
          <a:p>
            <a:pPr marL="685800" lvl="1" indent="-228600">
              <a:buFont typeface="Arial" charset="0"/>
              <a:buChar char="•"/>
            </a:pPr>
            <a:r>
              <a:rPr lang="ja-JP" altLang="en-US" sz="1050" dirty="0"/>
              <a:t>ファッション　　</a:t>
            </a:r>
            <a:r>
              <a:rPr lang="en-US" altLang="ja-JP" sz="1050" dirty="0"/>
              <a:t> </a:t>
            </a:r>
            <a:r>
              <a:rPr lang="mr-IN" altLang="ja-JP" sz="1050" dirty="0"/>
              <a:t>–</a:t>
            </a:r>
            <a:r>
              <a:rPr lang="en-US" altLang="ja-JP" sz="1050" dirty="0"/>
              <a:t> SPUR.JP</a:t>
            </a:r>
          </a:p>
          <a:p>
            <a:pPr lvl="3"/>
            <a:r>
              <a:rPr lang="en-US" altLang="ja-JP" sz="1050" dirty="0"/>
              <a:t>              </a:t>
            </a:r>
            <a:r>
              <a:rPr lang="mr-IN" altLang="ja-JP" sz="1050" dirty="0"/>
              <a:t>–</a:t>
            </a:r>
            <a:r>
              <a:rPr lang="en-US" altLang="ja-JP" sz="1050" dirty="0"/>
              <a:t> GQ</a:t>
            </a:r>
          </a:p>
          <a:p>
            <a:pPr lvl="3"/>
            <a:r>
              <a:rPr lang="ja-JP" altLang="en-US" sz="1050" dirty="0"/>
              <a:t>　　　</a:t>
            </a:r>
            <a:r>
              <a:rPr lang="en-US" altLang="ja-JP" sz="1050" dirty="0"/>
              <a:t>– WWD JAPAN.com</a:t>
            </a:r>
          </a:p>
          <a:p>
            <a:pPr marL="685800" lvl="1" indent="-228600">
              <a:buFont typeface="Arial" charset="0"/>
              <a:buChar char="•"/>
            </a:pPr>
            <a:endParaRPr lang="en-US" altLang="ja-JP" sz="1050" dirty="0"/>
          </a:p>
          <a:p>
            <a:pPr marL="685800" lvl="1" indent="-228600">
              <a:buFont typeface="Arial" charset="0"/>
              <a:buChar char="•"/>
            </a:pPr>
            <a:r>
              <a:rPr lang="ja-JP" altLang="en-US" sz="1050" dirty="0"/>
              <a:t>ビューティ　　</a:t>
            </a:r>
            <a:r>
              <a:rPr lang="en-US" altLang="ja-JP" sz="1050" dirty="0"/>
              <a:t> </a:t>
            </a:r>
            <a:r>
              <a:rPr lang="ja-JP" altLang="en-US" sz="1050" dirty="0"/>
              <a:t>　</a:t>
            </a:r>
            <a:r>
              <a:rPr lang="mr-IN" altLang="ja-JP" sz="1050" dirty="0"/>
              <a:t>–</a:t>
            </a:r>
            <a:r>
              <a:rPr lang="en-US" altLang="ja-JP" sz="1050" dirty="0"/>
              <a:t> MAQUIA ONLINE</a:t>
            </a:r>
          </a:p>
          <a:p>
            <a:pPr marL="685800" lvl="1" indent="-228600">
              <a:buFont typeface="Arial" charset="0"/>
              <a:buChar char="•"/>
            </a:pPr>
            <a:endParaRPr lang="en-US" altLang="ja-JP" sz="1050" dirty="0"/>
          </a:p>
          <a:p>
            <a:pPr marL="685800" lvl="1" indent="-228600">
              <a:buFont typeface="Arial" charset="0"/>
              <a:buChar char="•"/>
            </a:pPr>
            <a:r>
              <a:rPr lang="ja-JP" altLang="en-US" sz="1050" dirty="0"/>
              <a:t>サイエンス　　</a:t>
            </a:r>
            <a:r>
              <a:rPr lang="en-US" altLang="ja-JP" sz="1050" dirty="0"/>
              <a:t> </a:t>
            </a:r>
            <a:r>
              <a:rPr lang="ja-JP" altLang="en-US" sz="1050" dirty="0"/>
              <a:t>　</a:t>
            </a:r>
            <a:r>
              <a:rPr lang="mr-IN" altLang="ja-JP" sz="1050" dirty="0"/>
              <a:t>–</a:t>
            </a:r>
            <a:r>
              <a:rPr lang="en-US" altLang="ja-JP" sz="1050" dirty="0"/>
              <a:t> WIRED</a:t>
            </a:r>
          </a:p>
          <a:p>
            <a:pPr marL="685800" lvl="1" indent="-228600">
              <a:buFont typeface="Arial" charset="0"/>
              <a:buChar char="•"/>
            </a:pPr>
            <a:endParaRPr lang="en-US" altLang="ja-JP" sz="1050" dirty="0"/>
          </a:p>
          <a:p>
            <a:pPr marL="685800" lvl="1" indent="-228600">
              <a:buFont typeface="Arial" charset="0"/>
              <a:buChar char="•"/>
            </a:pPr>
            <a:r>
              <a:rPr lang="ja-JP" altLang="en-US" sz="1050" dirty="0"/>
              <a:t>東京都心部ランドマーク画像</a:t>
            </a:r>
            <a:endParaRPr lang="ja-JP" altLang="en-US" dirty="0"/>
          </a:p>
        </p:txBody>
      </p:sp>
      <p:sp>
        <p:nvSpPr>
          <p:cNvPr id="69" name="Text Box 7"/>
          <p:cNvSpPr txBox="1">
            <a:spLocks noChangeArrowheads="1"/>
          </p:cNvSpPr>
          <p:nvPr/>
        </p:nvSpPr>
        <p:spPr bwMode="auto">
          <a:xfrm>
            <a:off x="792000" y="1857699"/>
            <a:ext cx="2307042"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ja-JP" altLang="en-US" sz="2000" b="1" dirty="0">
                <a:latin typeface="+mj-ea"/>
                <a:ea typeface="+mj-ea"/>
                <a:cs typeface="Yu Mincho" charset="-128"/>
              </a:rPr>
              <a:t>コンテンツ</a:t>
            </a:r>
            <a:r>
              <a:rPr lang="en-US" altLang="ja-JP" sz="1050" b="1" dirty="0">
                <a:latin typeface="+mj-ea"/>
                <a:ea typeface="+mj-ea"/>
                <a:cs typeface="Yu Mincho" charset="-128"/>
              </a:rPr>
              <a:t> (2020</a:t>
            </a:r>
            <a:r>
              <a:rPr lang="ja-JP" altLang="en-US" sz="1050" b="1" dirty="0">
                <a:latin typeface="+mj-ea"/>
                <a:ea typeface="+mj-ea"/>
                <a:cs typeface="Yu Mincho" charset="-128"/>
              </a:rPr>
              <a:t>年</a:t>
            </a:r>
            <a:r>
              <a:rPr lang="en-US" altLang="ja-JP" sz="1050" b="1" dirty="0">
                <a:latin typeface="+mj-ea"/>
                <a:ea typeface="+mj-ea"/>
                <a:cs typeface="Yu Mincho" charset="-128"/>
              </a:rPr>
              <a:t>1</a:t>
            </a:r>
            <a:r>
              <a:rPr lang="ja-JP" altLang="en-US" sz="1050" b="1" dirty="0">
                <a:latin typeface="+mj-ea"/>
                <a:ea typeface="+mj-ea"/>
                <a:cs typeface="Yu Mincho" charset="-128"/>
              </a:rPr>
              <a:t>月</a:t>
            </a:r>
            <a:r>
              <a:rPr lang="en-US" altLang="ja-JP" sz="1050" b="1" dirty="0">
                <a:latin typeface="+mj-ea"/>
                <a:ea typeface="+mj-ea"/>
                <a:cs typeface="Yu Mincho" charset="-128"/>
              </a:rPr>
              <a:t>)</a:t>
            </a:r>
            <a:endParaRPr lang="ja-JP" altLang="en-US" sz="1050" b="1" dirty="0">
              <a:latin typeface="+mj-ea"/>
              <a:ea typeface="+mj-ea"/>
              <a:cs typeface="Yu Mincho" charset="-128"/>
            </a:endParaRPr>
          </a:p>
        </p:txBody>
      </p:sp>
      <p:sp>
        <p:nvSpPr>
          <p:cNvPr id="70" name="Text Box 7"/>
          <p:cNvSpPr txBox="1">
            <a:spLocks noChangeArrowheads="1"/>
          </p:cNvSpPr>
          <p:nvPr/>
        </p:nvSpPr>
        <p:spPr bwMode="auto">
          <a:xfrm>
            <a:off x="792000" y="5511193"/>
            <a:ext cx="121058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ja-JP" altLang="en-US" sz="2000" b="1" dirty="0">
                <a:latin typeface="+mj-ea"/>
                <a:ea typeface="+mj-ea"/>
                <a:cs typeface="Yu Mincho" charset="-128"/>
              </a:rPr>
              <a:t>自社広告</a:t>
            </a:r>
            <a:endParaRPr lang="ja-JP" altLang="en-US" sz="1050" b="1" dirty="0">
              <a:latin typeface="+mj-ea"/>
              <a:ea typeface="+mj-ea"/>
              <a:cs typeface="Yu Mincho" charset="-128"/>
            </a:endParaRPr>
          </a:p>
        </p:txBody>
      </p:sp>
      <p:sp>
        <p:nvSpPr>
          <p:cNvPr id="14" name="正方形/長方形 13"/>
          <p:cNvSpPr/>
          <p:nvPr/>
        </p:nvSpPr>
        <p:spPr>
          <a:xfrm>
            <a:off x="267702" y="5911303"/>
            <a:ext cx="3624942" cy="577081"/>
          </a:xfrm>
          <a:prstGeom prst="rect">
            <a:avLst/>
          </a:prstGeom>
        </p:spPr>
        <p:txBody>
          <a:bodyPr wrap="square" anchor="t">
            <a:spAutoFit/>
          </a:bodyPr>
          <a:lstStyle/>
          <a:p>
            <a:pPr marL="685800" lvl="1" indent="-228600">
              <a:buFont typeface="Arial" charset="0"/>
              <a:buChar char="•"/>
            </a:pPr>
            <a:r>
              <a:rPr lang="en-US" altLang="ja-JP" sz="1050" dirty="0" err="1"/>
              <a:t>JapanTaxi</a:t>
            </a:r>
            <a:r>
              <a:rPr lang="en-US" altLang="ja-JP" sz="1050" dirty="0"/>
              <a:t> Wallet</a:t>
            </a:r>
          </a:p>
          <a:p>
            <a:pPr marL="685800" lvl="1" indent="-228600">
              <a:buFont typeface="Arial" charset="0"/>
              <a:buChar char="•"/>
            </a:pPr>
            <a:r>
              <a:rPr lang="en-US" altLang="ja-JP" sz="1050" dirty="0" err="1"/>
              <a:t>JapanTaxi</a:t>
            </a:r>
            <a:r>
              <a:rPr lang="en-US" altLang="ja-JP" sz="1050" dirty="0"/>
              <a:t> </a:t>
            </a:r>
            <a:r>
              <a:rPr lang="ja-JP" altLang="en-US" sz="1050" dirty="0"/>
              <a:t>タブレット</a:t>
            </a:r>
            <a:endParaRPr lang="en-US" altLang="ja-JP" sz="1050" dirty="0"/>
          </a:p>
          <a:p>
            <a:pPr marL="685800" lvl="1" indent="-228600">
              <a:buFont typeface="Arial" charset="0"/>
              <a:buChar char="•"/>
            </a:pPr>
            <a:r>
              <a:rPr lang="ja-JP" altLang="en-US" sz="1050" dirty="0"/>
              <a:t>タクシー会社自社広告</a:t>
            </a:r>
            <a:endParaRPr lang="en-US" altLang="ja-JP" sz="1050" dirty="0"/>
          </a:p>
        </p:txBody>
      </p:sp>
      <p:pic>
        <p:nvPicPr>
          <p:cNvPr id="20" name="図 19"/>
          <p:cNvPicPr>
            <a:picLocks noChangeAspect="1"/>
          </p:cNvPicPr>
          <p:nvPr/>
        </p:nvPicPr>
        <p:blipFill>
          <a:blip r:embed="rId4"/>
          <a:stretch>
            <a:fillRect/>
          </a:stretch>
        </p:blipFill>
        <p:spPr>
          <a:xfrm>
            <a:off x="311089" y="44556"/>
            <a:ext cx="1392772" cy="365159"/>
          </a:xfrm>
          <a:prstGeom prst="rect">
            <a:avLst/>
          </a:prstGeom>
        </p:spPr>
      </p:pic>
      <p:sp>
        <p:nvSpPr>
          <p:cNvPr id="18" name="タイトル 1"/>
          <p:cNvSpPr txBox="1">
            <a:spLocks/>
          </p:cNvSpPr>
          <p:nvPr/>
        </p:nvSpPr>
        <p:spPr>
          <a:xfrm>
            <a:off x="241540" y="347092"/>
            <a:ext cx="8625624" cy="706600"/>
          </a:xfrm>
          <a:prstGeom prst="rect">
            <a:avLst/>
          </a:prstGeom>
        </p:spPr>
        <p:txBody>
          <a:bodyPr>
            <a:normAutofit/>
          </a:bodyPr>
          <a:lstStyle>
            <a:lvl1pPr algn="l" defTabSz="914400" rtl="0" eaLnBrk="1" latinLnBrk="0" hangingPunct="1">
              <a:lnSpc>
                <a:spcPct val="90000"/>
              </a:lnSpc>
              <a:spcBef>
                <a:spcPct val="0"/>
              </a:spcBef>
              <a:buNone/>
              <a:defRPr kumimoji="1" sz="3600" kern="1200">
                <a:solidFill>
                  <a:schemeClr val="tx1"/>
                </a:solidFill>
                <a:latin typeface="+mj-lt"/>
                <a:ea typeface="+mj-ea"/>
                <a:cs typeface="Yu Mincho" charset="-128"/>
              </a:defRPr>
            </a:lvl1pPr>
          </a:lstStyle>
          <a:p>
            <a:pPr algn="ctr"/>
            <a:r>
              <a:rPr lang="ja-JP" altLang="en-US" dirty="0">
                <a:solidFill>
                  <a:srgbClr val="FFFFFF"/>
                </a:solidFill>
                <a:latin typeface="+mj-ea"/>
              </a:rPr>
              <a:t>コンテンツとして掲載される内容</a:t>
            </a:r>
          </a:p>
        </p:txBody>
      </p:sp>
      <p:sp>
        <p:nvSpPr>
          <p:cNvPr id="26" name="テキスト ボックス 25"/>
          <p:cNvSpPr txBox="1"/>
          <p:nvPr/>
        </p:nvSpPr>
        <p:spPr>
          <a:xfrm>
            <a:off x="534838" y="993123"/>
            <a:ext cx="8084216" cy="307777"/>
          </a:xfrm>
          <a:prstGeom prst="rect">
            <a:avLst/>
          </a:prstGeom>
          <a:noFill/>
        </p:spPr>
        <p:txBody>
          <a:bodyPr wrap="square" rtlCol="0">
            <a:spAutoFit/>
          </a:bodyPr>
          <a:lstStyle/>
          <a:p>
            <a:pPr algn="ctr">
              <a:spcBef>
                <a:spcPct val="50000"/>
              </a:spcBef>
            </a:pPr>
            <a:r>
              <a:rPr lang="ja-JP" altLang="en-US" sz="1400" dirty="0">
                <a:solidFill>
                  <a:srgbClr val="FFFFFF"/>
                </a:solidFill>
                <a:latin typeface="+mn-ea"/>
                <a:cs typeface="Yu Mincho" charset="-128"/>
              </a:rPr>
              <a:t>広告の合間に、都心のタクシー利用者にとって興味深いコンテンツを掲載しています。</a:t>
            </a:r>
          </a:p>
        </p:txBody>
      </p:sp>
      <p:pic>
        <p:nvPicPr>
          <p:cNvPr id="3" name="図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05249" y="3092318"/>
            <a:ext cx="1933179" cy="1087413"/>
          </a:xfrm>
          <a:prstGeom prst="rect">
            <a:avLst/>
          </a:prstGeom>
          <a:ln w="6350">
            <a:solidFill>
              <a:schemeClr val="tx1"/>
            </a:solidFill>
          </a:ln>
        </p:spPr>
      </p:pic>
      <p:pic>
        <p:nvPicPr>
          <p:cNvPr id="5" name="図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139658" y="4918450"/>
            <a:ext cx="1920000" cy="1080000"/>
          </a:xfrm>
          <a:prstGeom prst="rect">
            <a:avLst/>
          </a:prstGeom>
          <a:ln w="6350">
            <a:solidFill>
              <a:schemeClr val="tx1"/>
            </a:solidFill>
          </a:ln>
        </p:spPr>
      </p:pic>
      <p:pic>
        <p:nvPicPr>
          <p:cNvPr id="11" name="図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139658" y="1861128"/>
            <a:ext cx="1933179" cy="1087413"/>
          </a:xfrm>
          <a:prstGeom prst="rect">
            <a:avLst/>
          </a:prstGeom>
          <a:ln w="6350">
            <a:solidFill>
              <a:schemeClr val="accent6"/>
            </a:solidFill>
          </a:ln>
        </p:spPr>
      </p:pic>
      <p:pic>
        <p:nvPicPr>
          <p:cNvPr id="16" name="図 1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415823" y="1848232"/>
            <a:ext cx="1931788" cy="1086631"/>
          </a:xfrm>
          <a:prstGeom prst="rect">
            <a:avLst/>
          </a:prstGeom>
          <a:ln w="6350">
            <a:solidFill>
              <a:schemeClr val="accent6"/>
            </a:solidFill>
          </a:ln>
        </p:spPr>
      </p:pic>
      <p:sp>
        <p:nvSpPr>
          <p:cNvPr id="19" name="スライド番号プレースホルダー 10">
            <a:extLst>
              <a:ext uri="{FF2B5EF4-FFF2-40B4-BE49-F238E27FC236}">
                <a16:creationId xmlns:a16="http://schemas.microsoft.com/office/drawing/2014/main" id="{3F183ED1-2BC2-4E61-90B1-844BA8446F2E}"/>
              </a:ext>
            </a:extLst>
          </p:cNvPr>
          <p:cNvSpPr>
            <a:spLocks noGrp="1"/>
          </p:cNvSpPr>
          <p:nvPr>
            <p:ph type="sldNum" sz="quarter" idx="12"/>
          </p:nvPr>
        </p:nvSpPr>
        <p:spPr>
          <a:xfrm>
            <a:off x="6457950" y="6356351"/>
            <a:ext cx="1898650" cy="365125"/>
          </a:xfrm>
        </p:spPr>
        <p:txBody>
          <a:bodyPr/>
          <a:lstStyle/>
          <a:p>
            <a:fld id="{806C013B-363C-A74E-9DE8-5ED61C0AA20F}" type="slidenum">
              <a:rPr kumimoji="1" lang="ja-JP" altLang="en-US" smtClean="0">
                <a:latin typeface="+mn-ea"/>
                <a:ea typeface="+mn-ea"/>
              </a:rPr>
              <a:t>28</a:t>
            </a:fld>
            <a:endParaRPr kumimoji="1" lang="ja-JP" altLang="en-US" dirty="0">
              <a:latin typeface="+mn-ea"/>
              <a:ea typeface="+mn-ea"/>
            </a:endParaRPr>
          </a:p>
        </p:txBody>
      </p:sp>
    </p:spTree>
    <p:extLst>
      <p:ext uri="{BB962C8B-B14F-4D97-AF65-F5344CB8AC3E}">
        <p14:creationId xmlns:p14="http://schemas.microsoft.com/office/powerpoint/2010/main" val="1784846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0" y="-33557"/>
            <a:ext cx="9144000" cy="156035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 name="表 1"/>
          <p:cNvGraphicFramePr>
            <a:graphicFrameLocks noGrp="1"/>
          </p:cNvGraphicFramePr>
          <p:nvPr>
            <p:extLst>
              <p:ext uri="{D42A27DB-BD31-4B8C-83A1-F6EECF244321}">
                <p14:modId xmlns:p14="http://schemas.microsoft.com/office/powerpoint/2010/main" val="1917064412"/>
              </p:ext>
            </p:extLst>
          </p:nvPr>
        </p:nvGraphicFramePr>
        <p:xfrm>
          <a:off x="1394073" y="1616750"/>
          <a:ext cx="7070093" cy="4310312"/>
        </p:xfrm>
        <a:graphic>
          <a:graphicData uri="http://schemas.openxmlformats.org/drawingml/2006/table">
            <a:tbl>
              <a:tblPr firstRow="1" bandRow="1">
                <a:tableStyleId>{5940675A-B579-460E-94D1-54222C63F5DA}</a:tableStyleId>
              </a:tblPr>
              <a:tblGrid>
                <a:gridCol w="1586723">
                  <a:extLst>
                    <a:ext uri="{9D8B030D-6E8A-4147-A177-3AD203B41FA5}">
                      <a16:colId xmlns:a16="http://schemas.microsoft.com/office/drawing/2014/main" val="20000"/>
                    </a:ext>
                  </a:extLst>
                </a:gridCol>
                <a:gridCol w="5483370">
                  <a:extLst>
                    <a:ext uri="{9D8B030D-6E8A-4147-A177-3AD203B41FA5}">
                      <a16:colId xmlns:a16="http://schemas.microsoft.com/office/drawing/2014/main" val="20001"/>
                    </a:ext>
                  </a:extLst>
                </a:gridCol>
              </a:tblGrid>
              <a:tr h="491731">
                <a:tc>
                  <a:txBody>
                    <a:bodyPr/>
                    <a:lstStyle/>
                    <a:p>
                      <a:endParaRPr kumimoji="1" lang="ja-JP" altLang="en-US" sz="1200" dirty="0">
                        <a:solidFill>
                          <a:schemeClr val="tx1"/>
                        </a:solidFill>
                        <a:latin typeface="Yu Mincho" charset="-128"/>
                        <a:ea typeface="Yu Mincho" charset="-128"/>
                        <a:cs typeface="Yu Mincho" charset="-128"/>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ja-JP" altLang="en-US" sz="1000" dirty="0">
                          <a:solidFill>
                            <a:schemeClr val="tx1"/>
                          </a:solidFill>
                          <a:latin typeface="Yu Mincho" charset="-128"/>
                          <a:ea typeface="Yu Mincho" charset="-128"/>
                          <a:cs typeface="Yu Mincho" charset="-128"/>
                        </a:rPr>
                        <a:t>当社営業担当まで企業・商材（訴求内容）とクリエイティブをご連絡ください。</a:t>
                      </a:r>
                      <a:br>
                        <a:rPr lang="en-US" altLang="ja-JP" sz="1050" dirty="0">
                          <a:solidFill>
                            <a:schemeClr val="tx1"/>
                          </a:solidFill>
                          <a:latin typeface="Yu Mincho" charset="-128"/>
                          <a:ea typeface="Yu Mincho" charset="-128"/>
                          <a:cs typeface="Yu Mincho" charset="-128"/>
                        </a:rPr>
                      </a:br>
                      <a:r>
                        <a:rPr lang="ja-JP" altLang="en-US" sz="700" dirty="0">
                          <a:solidFill>
                            <a:schemeClr val="tx1"/>
                          </a:solidFill>
                          <a:latin typeface="Yu Mincho" charset="-128"/>
                          <a:ea typeface="Yu Mincho" charset="-128"/>
                          <a:cs typeface="Yu Mincho" charset="-128"/>
                        </a:rPr>
                        <a:t>商材・クリエイティブは仮審査をいたします。</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91731">
                <a:tc>
                  <a:txBody>
                    <a:bodyPr/>
                    <a:lstStyle/>
                    <a:p>
                      <a:endParaRPr kumimoji="1" lang="ja-JP" altLang="en-US" sz="1200" dirty="0">
                        <a:solidFill>
                          <a:schemeClr val="tx1"/>
                        </a:solidFill>
                        <a:latin typeface="Yu Mincho" charset="-128"/>
                        <a:ea typeface="Yu Mincho" charset="-128"/>
                        <a:cs typeface="Yu Mincho" charset="-128"/>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ja-JP" altLang="en-US" sz="1000" dirty="0">
                          <a:solidFill>
                            <a:schemeClr val="tx1"/>
                          </a:solidFill>
                          <a:latin typeface="Yu Mincho" charset="-128"/>
                          <a:ea typeface="Yu Mincho" charset="-128"/>
                          <a:cs typeface="Yu Mincho" charset="-128"/>
                        </a:rPr>
                        <a:t>当社営業担当 もしくはパートナーサイトよりご確認ください。</a:t>
                      </a:r>
                      <a:endParaRPr lang="en-US" altLang="ja-JP" sz="1000" dirty="0">
                        <a:solidFill>
                          <a:schemeClr val="tx1"/>
                        </a:solidFill>
                        <a:latin typeface="Yu Mincho" charset="-128"/>
                        <a:ea typeface="Yu Mincho" charset="-128"/>
                        <a:cs typeface="Yu Mincho" charset="-128"/>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891325">
                <a:tc>
                  <a:txBody>
                    <a:bodyPr/>
                    <a:lstStyle/>
                    <a:p>
                      <a:endParaRPr kumimoji="1" lang="ja-JP" altLang="en-US" sz="1200" dirty="0">
                        <a:solidFill>
                          <a:schemeClr val="tx1"/>
                        </a:solidFill>
                        <a:latin typeface="Yu Mincho" charset="-128"/>
                        <a:ea typeface="Yu Mincho" charset="-128"/>
                        <a:cs typeface="Yu Mincho" charset="-128"/>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ja-JP" altLang="en-US" sz="1000" dirty="0">
                          <a:solidFill>
                            <a:schemeClr val="tx1"/>
                          </a:solidFill>
                          <a:latin typeface="Yu Mincho" charset="-128"/>
                          <a:ea typeface="Yu Mincho" charset="-128"/>
                          <a:cs typeface="Yu Mincho" charset="-128"/>
                        </a:rPr>
                        <a:t>仮押えが必要な場合、当社営業担当まで所定の申込方法にて、ご連絡ください。</a:t>
                      </a:r>
                      <a:endParaRPr lang="en-US" altLang="ja-JP" sz="1000" dirty="0">
                        <a:solidFill>
                          <a:schemeClr val="tx1"/>
                        </a:solidFill>
                        <a:latin typeface="Yu Mincho" charset="-128"/>
                        <a:ea typeface="Yu Mincho" charset="-128"/>
                        <a:cs typeface="Yu Mincho" charset="-128"/>
                      </a:endParaRPr>
                    </a:p>
                    <a:p>
                      <a:pPr marL="0" marR="0" indent="0" algn="l" defTabSz="685800" rtl="0" eaLnBrk="1" fontAlgn="auto" latinLnBrk="0" hangingPunct="1">
                        <a:lnSpc>
                          <a:spcPct val="100000"/>
                        </a:lnSpc>
                        <a:spcBef>
                          <a:spcPts val="0"/>
                        </a:spcBef>
                        <a:spcAft>
                          <a:spcPts val="0"/>
                        </a:spcAft>
                        <a:buClrTx/>
                        <a:buSzTx/>
                        <a:buFontTx/>
                        <a:buNone/>
                        <a:tabLst/>
                        <a:defRPr/>
                      </a:pPr>
                      <a:r>
                        <a:rPr lang="ja-JP" altLang="en-US" sz="600" dirty="0">
                          <a:solidFill>
                            <a:schemeClr val="tx1"/>
                          </a:solidFill>
                          <a:latin typeface="Yu Mincho" charset="-128"/>
                          <a:ea typeface="Yu Mincho" charset="-128"/>
                          <a:cs typeface="Yu Mincho" charset="-128"/>
                        </a:rPr>
                        <a:t>有効期間は「仮押えメール送信日を含めて</a:t>
                      </a:r>
                      <a:r>
                        <a:rPr lang="en-US" altLang="ja-JP" sz="600" dirty="0">
                          <a:solidFill>
                            <a:schemeClr val="tx1"/>
                          </a:solidFill>
                          <a:latin typeface="Yu Mincho" charset="-128"/>
                          <a:ea typeface="Yu Mincho" charset="-128"/>
                          <a:cs typeface="Yu Mincho" charset="-128"/>
                        </a:rPr>
                        <a:t>5</a:t>
                      </a:r>
                      <a:r>
                        <a:rPr lang="ja-JP" altLang="en-US" sz="600" dirty="0">
                          <a:solidFill>
                            <a:schemeClr val="tx1"/>
                          </a:solidFill>
                          <a:latin typeface="Yu Mincho" charset="-128"/>
                          <a:ea typeface="Yu Mincho" charset="-128"/>
                          <a:cs typeface="Yu Mincho" charset="-128"/>
                        </a:rPr>
                        <a:t>営業日以内」とし、最終日の</a:t>
                      </a:r>
                      <a:r>
                        <a:rPr lang="en-US" altLang="ja-JP" sz="600" dirty="0">
                          <a:solidFill>
                            <a:schemeClr val="tx1"/>
                          </a:solidFill>
                          <a:latin typeface="Yu Mincho" charset="-128"/>
                          <a:ea typeface="Yu Mincho" charset="-128"/>
                          <a:cs typeface="Yu Mincho" charset="-128"/>
                        </a:rPr>
                        <a:t>17</a:t>
                      </a:r>
                      <a:r>
                        <a:rPr lang="ja-JP" altLang="en-US" sz="600" dirty="0">
                          <a:solidFill>
                            <a:schemeClr val="tx1"/>
                          </a:solidFill>
                          <a:latin typeface="Yu Mincho" charset="-128"/>
                          <a:ea typeface="Yu Mincho" charset="-128"/>
                          <a:cs typeface="Yu Mincho" charset="-128"/>
                        </a:rPr>
                        <a:t>時に自動解放いたします。</a:t>
                      </a:r>
                      <a:endParaRPr lang="en-US" altLang="ja-JP" sz="600" dirty="0">
                        <a:solidFill>
                          <a:schemeClr val="tx1"/>
                        </a:solidFill>
                        <a:latin typeface="Yu Mincho" charset="-128"/>
                        <a:ea typeface="Yu Mincho" charset="-128"/>
                        <a:cs typeface="Yu Mincho" charset="-128"/>
                      </a:endParaRPr>
                    </a:p>
                    <a:p>
                      <a:pPr marL="0" marR="0" indent="0" algn="l" defTabSz="685800" rtl="0" eaLnBrk="1" fontAlgn="auto" latinLnBrk="0" hangingPunct="1">
                        <a:lnSpc>
                          <a:spcPct val="100000"/>
                        </a:lnSpc>
                        <a:spcBef>
                          <a:spcPts val="0"/>
                        </a:spcBef>
                        <a:spcAft>
                          <a:spcPts val="0"/>
                        </a:spcAft>
                        <a:buClrTx/>
                        <a:buSzTx/>
                        <a:buFontTx/>
                        <a:buNone/>
                        <a:tabLst/>
                        <a:defRPr/>
                      </a:pPr>
                      <a:r>
                        <a:rPr lang="ja-JP" altLang="en-US" sz="600" dirty="0">
                          <a:solidFill>
                            <a:schemeClr val="tx1"/>
                          </a:solidFill>
                          <a:latin typeface="Yu Mincho" charset="-128"/>
                          <a:ea typeface="Yu Mincho" charset="-128"/>
                          <a:cs typeface="Yu Mincho" charset="-128"/>
                        </a:rPr>
                        <a:t>仮押さえ複数回可能です。</a:t>
                      </a:r>
                    </a:p>
                    <a:p>
                      <a:pPr marL="0" marR="0" indent="0" algn="l" defTabSz="685800" rtl="0" eaLnBrk="1" fontAlgn="auto" latinLnBrk="0" hangingPunct="1">
                        <a:lnSpc>
                          <a:spcPct val="100000"/>
                        </a:lnSpc>
                        <a:spcBef>
                          <a:spcPts val="0"/>
                        </a:spcBef>
                        <a:spcAft>
                          <a:spcPts val="0"/>
                        </a:spcAft>
                        <a:buClrTx/>
                        <a:buSzTx/>
                        <a:buFontTx/>
                        <a:buNone/>
                        <a:tabLst/>
                        <a:defRPr/>
                      </a:pPr>
                      <a:r>
                        <a:rPr lang="ja-JP" altLang="en-US" sz="600" dirty="0">
                          <a:solidFill>
                            <a:schemeClr val="tx1"/>
                          </a:solidFill>
                          <a:latin typeface="Yu Mincho" charset="-128"/>
                          <a:ea typeface="Yu Mincho" charset="-128"/>
                          <a:cs typeface="Yu Mincho" charset="-128"/>
                        </a:rPr>
                        <a:t>    </a:t>
                      </a:r>
                      <a:r>
                        <a:rPr lang="en-US" altLang="ja-JP" sz="600" dirty="0">
                          <a:solidFill>
                            <a:schemeClr val="tx1"/>
                          </a:solidFill>
                          <a:latin typeface="Yu Mincho" charset="-128"/>
                          <a:ea typeface="Yu Mincho" charset="-128"/>
                          <a:cs typeface="Yu Mincho" charset="-128"/>
                        </a:rPr>
                        <a:t>- </a:t>
                      </a:r>
                      <a:r>
                        <a:rPr lang="ja-JP" altLang="en-US" sz="600" dirty="0">
                          <a:solidFill>
                            <a:schemeClr val="tx1"/>
                          </a:solidFill>
                          <a:latin typeface="Yu Mincho" charset="-128"/>
                          <a:ea typeface="Yu Mincho" charset="-128"/>
                          <a:cs typeface="Yu Mincho" charset="-128"/>
                        </a:rPr>
                        <a:t>条件 </a:t>
                      </a:r>
                      <a:r>
                        <a:rPr lang="en-US" altLang="ja-JP" sz="600" dirty="0">
                          <a:solidFill>
                            <a:schemeClr val="tx1"/>
                          </a:solidFill>
                          <a:latin typeface="Yu Mincho" charset="-128"/>
                          <a:ea typeface="Yu Mincho" charset="-128"/>
                          <a:cs typeface="Yu Mincho" charset="-128"/>
                        </a:rPr>
                        <a:t>1 : </a:t>
                      </a:r>
                      <a:r>
                        <a:rPr lang="ja-JP" altLang="en-US" sz="600" dirty="0">
                          <a:solidFill>
                            <a:schemeClr val="tx1"/>
                          </a:solidFill>
                          <a:latin typeface="Yu Mincho" charset="-128"/>
                          <a:ea typeface="Yu Mincho" charset="-128"/>
                          <a:cs typeface="Yu Mincho" charset="-128"/>
                        </a:rPr>
                        <a:t>同一広告主による</a:t>
                      </a:r>
                      <a:r>
                        <a:rPr lang="en-US" altLang="ja-JP" sz="600" dirty="0">
                          <a:solidFill>
                            <a:schemeClr val="tx1"/>
                          </a:solidFill>
                          <a:latin typeface="Yu Mincho" charset="-128"/>
                          <a:ea typeface="Yu Mincho" charset="-128"/>
                          <a:cs typeface="Yu Mincho" charset="-128"/>
                        </a:rPr>
                        <a:t>2</a:t>
                      </a:r>
                      <a:r>
                        <a:rPr lang="ja-JP" altLang="en-US" sz="600" dirty="0">
                          <a:solidFill>
                            <a:schemeClr val="tx1"/>
                          </a:solidFill>
                          <a:latin typeface="Yu Mincho" charset="-128"/>
                          <a:ea typeface="Yu Mincho" charset="-128"/>
                          <a:cs typeface="Yu Mincho" charset="-128"/>
                        </a:rPr>
                        <a:t>回目以降の仮押さえは、有効期間を過ぎたことによる仮押さえの解除から</a:t>
                      </a:r>
                      <a:r>
                        <a:rPr lang="en-US" altLang="ja-JP" sz="600" dirty="0">
                          <a:solidFill>
                            <a:schemeClr val="tx1"/>
                          </a:solidFill>
                          <a:latin typeface="Yu Mincho" charset="-128"/>
                          <a:ea typeface="Yu Mincho" charset="-128"/>
                          <a:cs typeface="Yu Mincho" charset="-128"/>
                        </a:rPr>
                        <a:t>5</a:t>
                      </a:r>
                      <a:r>
                        <a:rPr lang="ja-JP" altLang="en-US" sz="600" dirty="0">
                          <a:solidFill>
                            <a:schemeClr val="tx1"/>
                          </a:solidFill>
                          <a:latin typeface="Yu Mincho" charset="-128"/>
                          <a:ea typeface="Yu Mincho" charset="-128"/>
                          <a:cs typeface="Yu Mincho" charset="-128"/>
                        </a:rPr>
                        <a:t>営業日以上経過してからであれば可能となります。</a:t>
                      </a:r>
                    </a:p>
                    <a:p>
                      <a:pPr marL="0" marR="0" indent="0" algn="l" defTabSz="685800" rtl="0" eaLnBrk="1" fontAlgn="auto" latinLnBrk="0" hangingPunct="1">
                        <a:lnSpc>
                          <a:spcPct val="100000"/>
                        </a:lnSpc>
                        <a:spcBef>
                          <a:spcPts val="0"/>
                        </a:spcBef>
                        <a:spcAft>
                          <a:spcPts val="0"/>
                        </a:spcAft>
                        <a:buClrTx/>
                        <a:buSzTx/>
                        <a:buFontTx/>
                        <a:buNone/>
                        <a:tabLst/>
                        <a:defRPr/>
                      </a:pPr>
                      <a:r>
                        <a:rPr lang="ja-JP" altLang="en-US" sz="600" dirty="0">
                          <a:solidFill>
                            <a:schemeClr val="tx1"/>
                          </a:solidFill>
                          <a:latin typeface="Yu Mincho" charset="-128"/>
                          <a:ea typeface="Yu Mincho" charset="-128"/>
                          <a:cs typeface="Yu Mincho" charset="-128"/>
                        </a:rPr>
                        <a:t>    </a:t>
                      </a:r>
                      <a:r>
                        <a:rPr lang="en-US" altLang="ja-JP" sz="600" dirty="0">
                          <a:solidFill>
                            <a:schemeClr val="tx1"/>
                          </a:solidFill>
                          <a:latin typeface="Yu Mincho" charset="-128"/>
                          <a:ea typeface="Yu Mincho" charset="-128"/>
                          <a:cs typeface="Yu Mincho" charset="-128"/>
                        </a:rPr>
                        <a:t>- </a:t>
                      </a:r>
                      <a:r>
                        <a:rPr lang="ja-JP" altLang="en-US" sz="600" dirty="0">
                          <a:solidFill>
                            <a:schemeClr val="tx1"/>
                          </a:solidFill>
                          <a:latin typeface="Yu Mincho" charset="-128"/>
                          <a:ea typeface="Yu Mincho" charset="-128"/>
                          <a:cs typeface="Yu Mincho" charset="-128"/>
                        </a:rPr>
                        <a:t>条件 </a:t>
                      </a:r>
                      <a:r>
                        <a:rPr lang="en-US" altLang="ja-JP" sz="600" dirty="0">
                          <a:solidFill>
                            <a:schemeClr val="tx1"/>
                          </a:solidFill>
                          <a:latin typeface="Yu Mincho" charset="-128"/>
                          <a:ea typeface="Yu Mincho" charset="-128"/>
                          <a:cs typeface="Yu Mincho" charset="-128"/>
                        </a:rPr>
                        <a:t>2 : </a:t>
                      </a:r>
                      <a:r>
                        <a:rPr lang="ja-JP" altLang="en-US" sz="600" dirty="0">
                          <a:solidFill>
                            <a:schemeClr val="tx1"/>
                          </a:solidFill>
                          <a:latin typeface="Yu Mincho" charset="-128"/>
                          <a:ea typeface="Yu Mincho" charset="-128"/>
                          <a:cs typeface="Yu Mincho" charset="-128"/>
                        </a:rPr>
                        <a:t>条件 </a:t>
                      </a:r>
                      <a:r>
                        <a:rPr lang="en-US" altLang="ja-JP" sz="600" dirty="0">
                          <a:solidFill>
                            <a:schemeClr val="tx1"/>
                          </a:solidFill>
                          <a:latin typeface="Yu Mincho" charset="-128"/>
                          <a:ea typeface="Yu Mincho" charset="-128"/>
                          <a:cs typeface="Yu Mincho" charset="-128"/>
                        </a:rPr>
                        <a:t>1 </a:t>
                      </a:r>
                      <a:r>
                        <a:rPr lang="ja-JP" altLang="en-US" sz="600" dirty="0">
                          <a:solidFill>
                            <a:schemeClr val="tx1"/>
                          </a:solidFill>
                          <a:latin typeface="Yu Mincho" charset="-128"/>
                          <a:ea typeface="Yu Mincho" charset="-128"/>
                          <a:cs typeface="Yu Mincho" charset="-128"/>
                        </a:rPr>
                        <a:t>は、枠や期間を変更したとしても適用されます。</a:t>
                      </a:r>
                    </a:p>
                    <a:p>
                      <a:pPr marL="0" marR="0" indent="0" algn="l" defTabSz="685800" rtl="0" eaLnBrk="1" fontAlgn="auto" latinLnBrk="0" hangingPunct="1">
                        <a:lnSpc>
                          <a:spcPct val="100000"/>
                        </a:lnSpc>
                        <a:spcBef>
                          <a:spcPts val="0"/>
                        </a:spcBef>
                        <a:spcAft>
                          <a:spcPts val="0"/>
                        </a:spcAft>
                        <a:buClrTx/>
                        <a:buSzTx/>
                        <a:buFontTx/>
                        <a:buNone/>
                        <a:tabLst/>
                        <a:defRPr/>
                      </a:pPr>
                      <a:r>
                        <a:rPr lang="ja-JP" altLang="en-US" sz="600" dirty="0">
                          <a:solidFill>
                            <a:schemeClr val="tx1"/>
                          </a:solidFill>
                          <a:latin typeface="Yu Mincho" charset="-128"/>
                          <a:ea typeface="Yu Mincho" charset="-128"/>
                          <a:cs typeface="Yu Mincho" charset="-128"/>
                        </a:rPr>
                        <a:t>    </a:t>
                      </a:r>
                      <a:r>
                        <a:rPr lang="en-US" altLang="ja-JP" sz="600" dirty="0">
                          <a:solidFill>
                            <a:schemeClr val="tx1"/>
                          </a:solidFill>
                          <a:latin typeface="Yu Mincho" charset="-128"/>
                          <a:ea typeface="Yu Mincho" charset="-128"/>
                          <a:cs typeface="Yu Mincho" charset="-128"/>
                        </a:rPr>
                        <a:t>- ※ </a:t>
                      </a:r>
                      <a:r>
                        <a:rPr lang="ja-JP" altLang="en-US" sz="600" dirty="0">
                          <a:solidFill>
                            <a:schemeClr val="tx1"/>
                          </a:solidFill>
                          <a:latin typeface="Yu Mincho" charset="-128"/>
                          <a:ea typeface="Yu Mincho" charset="-128"/>
                          <a:cs typeface="Yu Mincho" charset="-128"/>
                        </a:rPr>
                        <a:t>上限なし</a:t>
                      </a:r>
                    </a:p>
                    <a:p>
                      <a:pPr marL="0" marR="0" indent="0" algn="l" defTabSz="685800" rtl="0" eaLnBrk="1" fontAlgn="auto" latinLnBrk="0" hangingPunct="1">
                        <a:lnSpc>
                          <a:spcPct val="100000"/>
                        </a:lnSpc>
                        <a:spcBef>
                          <a:spcPts val="0"/>
                        </a:spcBef>
                        <a:spcAft>
                          <a:spcPts val="0"/>
                        </a:spcAft>
                        <a:buClrTx/>
                        <a:buSzTx/>
                        <a:buFontTx/>
                        <a:buNone/>
                        <a:tabLst/>
                        <a:defRPr/>
                      </a:pPr>
                      <a:r>
                        <a:rPr lang="ja-JP" altLang="en-US" sz="600" dirty="0">
                          <a:solidFill>
                            <a:schemeClr val="tx1"/>
                          </a:solidFill>
                          <a:latin typeface="Yu Mincho" charset="-128"/>
                          <a:ea typeface="Yu Mincho" charset="-128"/>
                          <a:cs typeface="Yu Mincho" charset="-128"/>
                        </a:rPr>
                        <a:t>仮押さえ期間中の追加での仮押さえは、一番早い仮押さえ期日に合わせるものとします。</a:t>
                      </a:r>
                    </a:p>
                    <a:p>
                      <a:pPr marL="0" marR="0" indent="0" algn="l" defTabSz="685800" rtl="0" eaLnBrk="1" fontAlgn="auto" latinLnBrk="0" hangingPunct="1">
                        <a:lnSpc>
                          <a:spcPct val="100000"/>
                        </a:lnSpc>
                        <a:spcBef>
                          <a:spcPts val="0"/>
                        </a:spcBef>
                        <a:spcAft>
                          <a:spcPts val="0"/>
                        </a:spcAft>
                        <a:buClrTx/>
                        <a:buSzTx/>
                        <a:buFontTx/>
                        <a:buNone/>
                        <a:tabLst/>
                        <a:defRPr/>
                      </a:pPr>
                      <a:endParaRPr lang="en-US" altLang="ja-JP" sz="600" dirty="0">
                        <a:solidFill>
                          <a:schemeClr val="tx1"/>
                        </a:solidFill>
                        <a:latin typeface="Yu Mincho" charset="-128"/>
                        <a:ea typeface="Yu Mincho" charset="-128"/>
                        <a:cs typeface="Yu Mincho" charset="-128"/>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60439830"/>
                  </a:ext>
                </a:extLst>
              </a:tr>
              <a:tr h="491731">
                <a:tc>
                  <a:txBody>
                    <a:bodyPr/>
                    <a:lstStyle/>
                    <a:p>
                      <a:endParaRPr kumimoji="1" lang="ja-JP" altLang="en-US" sz="1200" dirty="0">
                        <a:solidFill>
                          <a:schemeClr val="tx1"/>
                        </a:solidFill>
                        <a:latin typeface="Yu Mincho" charset="-128"/>
                        <a:ea typeface="Yu Mincho" charset="-128"/>
                        <a:cs typeface="Yu Mincho" charset="-128"/>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ja-JP" altLang="en-US" sz="1000" dirty="0">
                          <a:solidFill>
                            <a:schemeClr val="tx1"/>
                          </a:solidFill>
                          <a:latin typeface="Yu Mincho" charset="-128"/>
                          <a:ea typeface="Yu Mincho" charset="-128"/>
                          <a:cs typeface="Yu Mincho" charset="-128"/>
                        </a:rPr>
                        <a:t>クリエイティブ考査を行います。</a:t>
                      </a:r>
                      <a:endParaRPr lang="en-US" altLang="ja-JP" sz="1000" dirty="0">
                        <a:solidFill>
                          <a:schemeClr val="tx1"/>
                        </a:solidFill>
                        <a:latin typeface="Yu Mincho" charset="-128"/>
                        <a:ea typeface="Yu Mincho" charset="-128"/>
                        <a:cs typeface="Yu Mincho"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srgbClr val="000F2D"/>
                          </a:solidFill>
                          <a:effectLst/>
                          <a:uLnTx/>
                          <a:uFillTx/>
                          <a:latin typeface="Yu Mincho" charset="-128"/>
                          <a:ea typeface="Yu Mincho" charset="-128"/>
                          <a:cs typeface="Yu Mincho" charset="-128"/>
                        </a:rPr>
                        <a:t>申込にあたって、必ず事前にクリエイティブ考査が必要です。</a:t>
                      </a:r>
                      <a:endParaRPr kumimoji="1" lang="en-US" altLang="ja-JP" sz="600" b="0" i="0" u="none" strike="noStrike" kern="1200" cap="none" spc="0" normalizeH="0" baseline="0" noProof="0" dirty="0">
                        <a:ln>
                          <a:noFill/>
                        </a:ln>
                        <a:solidFill>
                          <a:srgbClr val="000F2D"/>
                        </a:solidFill>
                        <a:effectLst/>
                        <a:uLnTx/>
                        <a:uFillTx/>
                        <a:latin typeface="Yu Mincho" charset="-128"/>
                        <a:ea typeface="Yu Mincho" charset="-128"/>
                        <a:cs typeface="Yu Mincho"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srgbClr val="000F2D"/>
                          </a:solidFill>
                          <a:effectLst/>
                          <a:uLnTx/>
                          <a:uFillTx/>
                          <a:latin typeface="Yu Mincho" charset="-128"/>
                          <a:ea typeface="Yu Mincho" charset="-128"/>
                          <a:cs typeface="Yu Mincho" charset="-128"/>
                        </a:rPr>
                        <a:t>クリエイティブ考査を通さず申込をいただいても受領することは出来ません。</a:t>
                      </a:r>
                      <a:endParaRPr kumimoji="1" lang="en-US" altLang="ja-JP" sz="600" b="0" i="0" u="none" strike="noStrike" kern="1200" cap="none" spc="0" normalizeH="0" baseline="0" noProof="0" dirty="0">
                        <a:ln>
                          <a:noFill/>
                        </a:ln>
                        <a:solidFill>
                          <a:srgbClr val="000F2D"/>
                        </a:solidFill>
                        <a:effectLst/>
                        <a:uLnTx/>
                        <a:uFillTx/>
                        <a:latin typeface="Yu Mincho" charset="-128"/>
                        <a:ea typeface="Yu Mincho" charset="-128"/>
                        <a:cs typeface="Yu Mincho" charset="-128"/>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59853199"/>
                  </a:ext>
                </a:extLst>
              </a:tr>
              <a:tr h="417116">
                <a:tc>
                  <a:txBody>
                    <a:bodyPr/>
                    <a:lstStyle/>
                    <a:p>
                      <a:endParaRPr kumimoji="1" lang="ja-JP" altLang="en-US" sz="1200" dirty="0">
                        <a:solidFill>
                          <a:schemeClr val="tx1"/>
                        </a:solidFill>
                        <a:latin typeface="Yu Mincho" charset="-128"/>
                        <a:ea typeface="Yu Mincho" charset="-128"/>
                        <a:cs typeface="Yu Mincho" charset="-128"/>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ja-JP" altLang="en-US" sz="1000" dirty="0">
                          <a:solidFill>
                            <a:schemeClr val="tx1"/>
                          </a:solidFill>
                          <a:latin typeface="Yu Mincho" charset="-128"/>
                          <a:ea typeface="Yu Mincho" charset="-128"/>
                          <a:cs typeface="Yu Mincho" charset="-128"/>
                        </a:rPr>
                        <a:t>当社営業担当まで所定の申込方法にて、ご連絡ください。</a:t>
                      </a:r>
                      <a:endParaRPr lang="en-US" altLang="ja-JP" sz="1000" dirty="0">
                        <a:solidFill>
                          <a:schemeClr val="tx1"/>
                        </a:solidFill>
                        <a:latin typeface="Yu Mincho" charset="-128"/>
                        <a:ea typeface="Yu Mincho" charset="-128"/>
                        <a:cs typeface="Yu Mincho" charset="-128"/>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09167">
                <a:tc>
                  <a:txBody>
                    <a:bodyPr/>
                    <a:lstStyle/>
                    <a:p>
                      <a:endParaRPr kumimoji="1" lang="ja-JP" altLang="en-US" sz="1200" dirty="0">
                        <a:solidFill>
                          <a:schemeClr val="tx1"/>
                        </a:solidFill>
                        <a:latin typeface="Yu Mincho" charset="-128"/>
                        <a:ea typeface="Yu Mincho" charset="-128"/>
                        <a:cs typeface="Yu Mincho" charset="-128"/>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eaLnBrk="1" hangingPunct="1">
                        <a:spcBef>
                          <a:spcPct val="0"/>
                        </a:spcBef>
                        <a:buFontTx/>
                        <a:buNone/>
                      </a:pPr>
                      <a:endParaRPr lang="en-US" altLang="ja-JP" sz="1000" b="0" dirty="0">
                        <a:solidFill>
                          <a:schemeClr val="tx1"/>
                        </a:solidFill>
                        <a:latin typeface="+mj-ea"/>
                        <a:ea typeface="+mj-ea"/>
                        <a:cs typeface="Yu Mincho" charset="-128"/>
                      </a:endParaRPr>
                    </a:p>
                    <a:p>
                      <a:pPr eaLnBrk="1" hangingPunct="1">
                        <a:spcBef>
                          <a:spcPct val="0"/>
                        </a:spcBef>
                        <a:buFontTx/>
                        <a:buNone/>
                      </a:pPr>
                      <a:r>
                        <a:rPr lang="ja-JP" altLang="en-US" sz="1000" b="0" dirty="0">
                          <a:solidFill>
                            <a:schemeClr val="tx1"/>
                          </a:solidFill>
                          <a:latin typeface="+mj-ea"/>
                          <a:ea typeface="+mj-ea"/>
                          <a:cs typeface="Yu Mincho" charset="-128"/>
                        </a:rPr>
                        <a:t>掲載開始希望日</a:t>
                      </a:r>
                      <a:r>
                        <a:rPr lang="en-US" altLang="ja-JP" sz="1000" b="0" dirty="0">
                          <a:solidFill>
                            <a:schemeClr val="tx1"/>
                          </a:solidFill>
                          <a:latin typeface="+mj-ea"/>
                          <a:ea typeface="+mj-ea"/>
                          <a:cs typeface="Yu Mincho" charset="-128"/>
                        </a:rPr>
                        <a:t>7</a:t>
                      </a:r>
                      <a:r>
                        <a:rPr lang="ja-JP" altLang="en-US" sz="1000" b="0" dirty="0">
                          <a:solidFill>
                            <a:schemeClr val="tx1"/>
                          </a:solidFill>
                          <a:latin typeface="+mj-ea"/>
                          <a:ea typeface="+mj-ea"/>
                          <a:cs typeface="Yu Mincho" charset="-128"/>
                        </a:rPr>
                        <a:t>営業日前</a:t>
                      </a:r>
                      <a:r>
                        <a:rPr lang="en-US" altLang="ja-JP" sz="1000" b="0" dirty="0">
                          <a:solidFill>
                            <a:schemeClr val="tx1"/>
                          </a:solidFill>
                          <a:latin typeface="+mj-ea"/>
                          <a:ea typeface="+mj-ea"/>
                          <a:cs typeface="Yu Mincho" charset="-128"/>
                        </a:rPr>
                        <a:t> 17:00</a:t>
                      </a:r>
                      <a:r>
                        <a:rPr lang="ja-JP" altLang="en-US" sz="1000" b="0" dirty="0" err="1">
                          <a:solidFill>
                            <a:schemeClr val="tx1"/>
                          </a:solidFill>
                          <a:latin typeface="+mj-ea"/>
                          <a:ea typeface="+mj-ea"/>
                          <a:cs typeface="Yu Mincho" charset="-128"/>
                        </a:rPr>
                        <a:t>まで</a:t>
                      </a:r>
                      <a:r>
                        <a:rPr lang="ja-JP" altLang="en-US" sz="1000" dirty="0" err="1">
                          <a:solidFill>
                            <a:schemeClr val="tx1"/>
                          </a:solidFill>
                          <a:latin typeface="Yu Mincho" charset="-128"/>
                          <a:ea typeface="Yu Mincho" charset="-128"/>
                          <a:cs typeface="Yu Mincho" charset="-128"/>
                        </a:rPr>
                        <a:t>に</a:t>
                      </a:r>
                      <a:r>
                        <a:rPr lang="ja-JP" altLang="en-US" sz="1000" dirty="0">
                          <a:solidFill>
                            <a:schemeClr val="tx1"/>
                          </a:solidFill>
                          <a:latin typeface="Yu Mincho" charset="-128"/>
                          <a:ea typeface="Yu Mincho" charset="-128"/>
                          <a:cs typeface="Yu Mincho" charset="-128"/>
                        </a:rPr>
                        <a:t>フォーマットに沿ってご入稿ください。</a:t>
                      </a:r>
                      <a:endParaRPr lang="ja-JP" altLang="en-US" sz="700" dirty="0">
                        <a:solidFill>
                          <a:schemeClr val="tx1"/>
                        </a:solidFill>
                        <a:latin typeface="Yu Mincho" charset="-128"/>
                        <a:ea typeface="Yu Mincho" charset="-128"/>
                        <a:cs typeface="Yu Mincho" charset="-128"/>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91731">
                <a:tc>
                  <a:txBody>
                    <a:bodyPr/>
                    <a:lstStyle/>
                    <a:p>
                      <a:endParaRPr kumimoji="1" lang="ja-JP" altLang="en-US" sz="1200" dirty="0">
                        <a:solidFill>
                          <a:schemeClr val="tx1"/>
                        </a:solidFill>
                        <a:latin typeface="Yu Mincho" charset="-128"/>
                        <a:ea typeface="Yu Mincho" charset="-128"/>
                        <a:cs typeface="Yu Mincho" charset="-128"/>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en-US" altLang="ja-JP" sz="1000" dirty="0">
                        <a:solidFill>
                          <a:schemeClr val="tx1"/>
                        </a:solidFill>
                        <a:latin typeface="Yu Mincho" charset="-128"/>
                        <a:ea typeface="Yu Mincho" charset="-128"/>
                        <a:cs typeface="Yu Mincho" charset="-128"/>
                      </a:endParaRPr>
                    </a:p>
                    <a:p>
                      <a:pPr marL="0" marR="0" indent="0" algn="l" defTabSz="685800" rtl="0" eaLnBrk="1" fontAlgn="auto" latinLnBrk="0" hangingPunct="1">
                        <a:lnSpc>
                          <a:spcPct val="100000"/>
                        </a:lnSpc>
                        <a:spcBef>
                          <a:spcPts val="0"/>
                        </a:spcBef>
                        <a:spcAft>
                          <a:spcPts val="0"/>
                        </a:spcAft>
                        <a:buClrTx/>
                        <a:buSzTx/>
                        <a:buFontTx/>
                        <a:buNone/>
                        <a:tabLst/>
                        <a:defRPr/>
                      </a:pPr>
                      <a:endParaRPr lang="en-US" altLang="ja-JP" sz="1000" dirty="0">
                        <a:solidFill>
                          <a:schemeClr val="tx1"/>
                        </a:solidFill>
                        <a:latin typeface="Yu Mincho" charset="-128"/>
                        <a:ea typeface="Yu Mincho" charset="-128"/>
                        <a:cs typeface="Yu Mincho" charset="-128"/>
                      </a:endParaRPr>
                    </a:p>
                    <a:p>
                      <a:pPr marL="0" marR="0" indent="0" algn="l" defTabSz="685800" rtl="0" eaLnBrk="1" fontAlgn="auto" latinLnBrk="0" hangingPunct="1">
                        <a:lnSpc>
                          <a:spcPct val="100000"/>
                        </a:lnSpc>
                        <a:spcBef>
                          <a:spcPts val="0"/>
                        </a:spcBef>
                        <a:spcAft>
                          <a:spcPts val="0"/>
                        </a:spcAft>
                        <a:buClrTx/>
                        <a:buSzTx/>
                        <a:buFontTx/>
                        <a:buNone/>
                        <a:tabLst/>
                        <a:defRPr/>
                      </a:pPr>
                      <a:r>
                        <a:rPr lang="ja-JP" altLang="en-US" sz="1000" dirty="0">
                          <a:solidFill>
                            <a:schemeClr val="tx1"/>
                          </a:solidFill>
                          <a:latin typeface="Yu Mincho" charset="-128"/>
                          <a:ea typeface="Yu Mincho" charset="-128"/>
                          <a:cs typeface="Yu Mincho" charset="-128"/>
                        </a:rPr>
                        <a:t>当社にて掲載開始</a:t>
                      </a:r>
                      <a:r>
                        <a:rPr lang="en-US" altLang="ja-JP" sz="1000" dirty="0">
                          <a:solidFill>
                            <a:schemeClr val="tx1"/>
                          </a:solidFill>
                          <a:latin typeface="Yu Mincho" charset="-128"/>
                          <a:ea typeface="Yu Mincho" charset="-128"/>
                          <a:cs typeface="Yu Mincho" charset="-128"/>
                        </a:rPr>
                        <a:t>6</a:t>
                      </a:r>
                      <a:r>
                        <a:rPr lang="ja-JP" altLang="en-US" sz="1000" dirty="0">
                          <a:solidFill>
                            <a:schemeClr val="tx1"/>
                          </a:solidFill>
                          <a:latin typeface="Yu Mincho" charset="-128"/>
                          <a:ea typeface="Yu Mincho" charset="-128"/>
                          <a:cs typeface="Yu Mincho" charset="-128"/>
                        </a:rPr>
                        <a:t>営業日前までに配信内容を</a:t>
                      </a:r>
                      <a:r>
                        <a:rPr lang="en-US" altLang="ja-JP" sz="1000" dirty="0">
                          <a:solidFill>
                            <a:schemeClr val="tx1"/>
                          </a:solidFill>
                          <a:latin typeface="Yu Mincho" charset="-128"/>
                          <a:ea typeface="Yu Mincho" charset="-128"/>
                          <a:cs typeface="Yu Mincho" charset="-128"/>
                        </a:rPr>
                        <a:t>FIX</a:t>
                      </a:r>
                      <a:r>
                        <a:rPr lang="ja-JP" altLang="en-US" sz="1000" dirty="0">
                          <a:solidFill>
                            <a:schemeClr val="tx1"/>
                          </a:solidFill>
                          <a:latin typeface="Yu Mincho" charset="-128"/>
                          <a:ea typeface="Yu Mincho" charset="-128"/>
                          <a:cs typeface="Yu Mincho" charset="-128"/>
                        </a:rPr>
                        <a:t>し、掲載準備をいたします。</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91731">
                <a:tc>
                  <a:txBody>
                    <a:bodyPr/>
                    <a:lstStyle/>
                    <a:p>
                      <a:endParaRPr kumimoji="1" lang="ja-JP" altLang="en-US" sz="1200" dirty="0">
                        <a:solidFill>
                          <a:schemeClr val="tx1"/>
                        </a:solidFill>
                        <a:latin typeface="Yu Mincho" charset="-128"/>
                        <a:ea typeface="Yu Mincho" charset="-128"/>
                        <a:cs typeface="Yu Mincho" charset="-128"/>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ja-JP" altLang="en-US" sz="1000" dirty="0">
                          <a:solidFill>
                            <a:schemeClr val="tx1"/>
                          </a:solidFill>
                          <a:latin typeface="Yu Mincho" charset="-128"/>
                          <a:ea typeface="Yu Mincho" charset="-128"/>
                          <a:cs typeface="Yu Mincho" charset="-128"/>
                        </a:rPr>
                        <a:t>毎週月曜日</a:t>
                      </a:r>
                      <a:r>
                        <a:rPr lang="en-US" altLang="ja-JP" sz="1000" dirty="0">
                          <a:solidFill>
                            <a:schemeClr val="tx1"/>
                          </a:solidFill>
                          <a:latin typeface="Yu Mincho" charset="-128"/>
                          <a:ea typeface="Yu Mincho" charset="-128"/>
                          <a:cs typeface="Yu Mincho" charset="-128"/>
                        </a:rPr>
                        <a:t> 0:00 </a:t>
                      </a:r>
                      <a:r>
                        <a:rPr lang="ja-JP" altLang="en-US" sz="1000" dirty="0">
                          <a:solidFill>
                            <a:schemeClr val="tx1"/>
                          </a:solidFill>
                          <a:latin typeface="Yu Mincho" charset="-128"/>
                          <a:ea typeface="Yu Mincho" charset="-128"/>
                          <a:cs typeface="Yu Mincho" charset="-128"/>
                        </a:rPr>
                        <a:t>に、掲載開始いたします。</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17" name="角丸四角形 16"/>
          <p:cNvSpPr>
            <a:spLocks noChangeArrowheads="1"/>
          </p:cNvSpPr>
          <p:nvPr/>
        </p:nvSpPr>
        <p:spPr bwMode="auto">
          <a:xfrm>
            <a:off x="1560320" y="4038537"/>
            <a:ext cx="1154545" cy="271934"/>
          </a:xfrm>
          <a:prstGeom prst="roundRect">
            <a:avLst>
              <a:gd name="adj" fmla="val 16667"/>
            </a:avLst>
          </a:prstGeom>
          <a:solidFill>
            <a:srgbClr val="17253D"/>
          </a:solidFill>
          <a:ln>
            <a:noFill/>
          </a:ln>
          <a:effectLst/>
        </p:spPr>
        <p:txBody>
          <a:bodyPr anchor="ctr"/>
          <a:lstStyle/>
          <a:p>
            <a:pPr algn="ctr">
              <a:defRPr/>
            </a:pPr>
            <a:r>
              <a:rPr lang="ja-JP" altLang="en-US" sz="1200" dirty="0">
                <a:solidFill>
                  <a:schemeClr val="lt1"/>
                </a:solidFill>
                <a:ea typeface="Yu Mincho" charset="-128"/>
                <a:cs typeface="Yu Mincho" charset="-128"/>
              </a:rPr>
              <a:t>申込</a:t>
            </a:r>
          </a:p>
        </p:txBody>
      </p:sp>
      <p:sp>
        <p:nvSpPr>
          <p:cNvPr id="23" name="角丸四角形 22"/>
          <p:cNvSpPr>
            <a:spLocks noChangeArrowheads="1"/>
          </p:cNvSpPr>
          <p:nvPr/>
        </p:nvSpPr>
        <p:spPr bwMode="auto">
          <a:xfrm>
            <a:off x="1560320" y="2194674"/>
            <a:ext cx="1154545" cy="271934"/>
          </a:xfrm>
          <a:prstGeom prst="roundRect">
            <a:avLst>
              <a:gd name="adj" fmla="val 16667"/>
            </a:avLst>
          </a:prstGeom>
          <a:noFill/>
          <a:ln w="3175">
            <a:solidFill>
              <a:srgbClr val="16243C"/>
            </a:solidFill>
          </a:ln>
          <a:effectLst/>
        </p:spPr>
        <p:txBody>
          <a:bodyPr anchor="ctr"/>
          <a:lstStyle/>
          <a:p>
            <a:pPr algn="ctr">
              <a:defRPr/>
            </a:pPr>
            <a:r>
              <a:rPr lang="ja-JP" altLang="en-US" sz="1200" dirty="0">
                <a:solidFill>
                  <a:srgbClr val="16243C"/>
                </a:solidFill>
                <a:ea typeface="Yu Mincho" charset="-128"/>
                <a:cs typeface="Yu Mincho" charset="-128"/>
              </a:rPr>
              <a:t>空き枠確認</a:t>
            </a:r>
          </a:p>
        </p:txBody>
      </p:sp>
      <p:sp>
        <p:nvSpPr>
          <p:cNvPr id="24" name="角丸四角形 23"/>
          <p:cNvSpPr>
            <a:spLocks noChangeArrowheads="1"/>
          </p:cNvSpPr>
          <p:nvPr/>
        </p:nvSpPr>
        <p:spPr bwMode="auto">
          <a:xfrm>
            <a:off x="1560320" y="4576072"/>
            <a:ext cx="1154545" cy="271934"/>
          </a:xfrm>
          <a:prstGeom prst="roundRect">
            <a:avLst>
              <a:gd name="adj" fmla="val 16667"/>
            </a:avLst>
          </a:prstGeom>
          <a:solidFill>
            <a:srgbClr val="17253D"/>
          </a:solidFill>
          <a:ln>
            <a:noFill/>
          </a:ln>
          <a:effectLst/>
        </p:spPr>
        <p:txBody>
          <a:bodyPr anchor="ctr"/>
          <a:lstStyle/>
          <a:p>
            <a:pPr algn="ctr">
              <a:defRPr/>
            </a:pPr>
            <a:r>
              <a:rPr lang="ja-JP" altLang="en-US" sz="1200" dirty="0">
                <a:solidFill>
                  <a:schemeClr val="lt1"/>
                </a:solidFill>
                <a:ea typeface="Yu Mincho" charset="-128"/>
                <a:cs typeface="Yu Mincho" charset="-128"/>
              </a:rPr>
              <a:t>入稿</a:t>
            </a:r>
          </a:p>
        </p:txBody>
      </p:sp>
      <p:sp>
        <p:nvSpPr>
          <p:cNvPr id="26" name="角丸四角形 25"/>
          <p:cNvSpPr>
            <a:spLocks noChangeArrowheads="1"/>
          </p:cNvSpPr>
          <p:nvPr/>
        </p:nvSpPr>
        <p:spPr bwMode="auto">
          <a:xfrm>
            <a:off x="1560320" y="5529230"/>
            <a:ext cx="1154545" cy="271934"/>
          </a:xfrm>
          <a:prstGeom prst="roundRect">
            <a:avLst>
              <a:gd name="adj" fmla="val 16667"/>
            </a:avLst>
          </a:prstGeom>
          <a:solidFill>
            <a:srgbClr val="17253D"/>
          </a:solidFill>
          <a:ln>
            <a:noFill/>
          </a:ln>
          <a:effectLst/>
        </p:spPr>
        <p:txBody>
          <a:bodyPr anchor="ctr"/>
          <a:lstStyle/>
          <a:p>
            <a:pPr algn="ctr">
              <a:defRPr/>
            </a:pPr>
            <a:r>
              <a:rPr lang="ja-JP" altLang="en-US" sz="1200" dirty="0">
                <a:solidFill>
                  <a:schemeClr val="lt1"/>
                </a:solidFill>
                <a:ea typeface="Yu Mincho" charset="-128"/>
                <a:cs typeface="Yu Mincho" charset="-128"/>
              </a:rPr>
              <a:t>掲載開始</a:t>
            </a:r>
          </a:p>
        </p:txBody>
      </p:sp>
      <p:sp>
        <p:nvSpPr>
          <p:cNvPr id="27" name="角丸四角形 26"/>
          <p:cNvSpPr>
            <a:spLocks noChangeArrowheads="1"/>
          </p:cNvSpPr>
          <p:nvPr/>
        </p:nvSpPr>
        <p:spPr bwMode="auto">
          <a:xfrm>
            <a:off x="1560320" y="1709389"/>
            <a:ext cx="1154545" cy="271934"/>
          </a:xfrm>
          <a:prstGeom prst="roundRect">
            <a:avLst>
              <a:gd name="adj" fmla="val 16667"/>
            </a:avLst>
          </a:prstGeom>
          <a:noFill/>
          <a:ln w="3175">
            <a:solidFill>
              <a:srgbClr val="16243C"/>
            </a:solidFill>
          </a:ln>
          <a:effectLst/>
        </p:spPr>
        <p:txBody>
          <a:bodyPr anchor="ctr"/>
          <a:lstStyle/>
          <a:p>
            <a:pPr algn="ctr">
              <a:defRPr/>
            </a:pPr>
            <a:r>
              <a:rPr lang="ja-JP" altLang="en-US" sz="1200" dirty="0">
                <a:solidFill>
                  <a:srgbClr val="16243C"/>
                </a:solidFill>
                <a:ea typeface="Yu Mincho" charset="-128"/>
                <a:cs typeface="Yu Mincho" charset="-128"/>
              </a:rPr>
              <a:t>広告主 審査</a:t>
            </a:r>
          </a:p>
        </p:txBody>
      </p:sp>
      <p:sp>
        <p:nvSpPr>
          <p:cNvPr id="15381" name="テキスト ボックス 1"/>
          <p:cNvSpPr txBox="1">
            <a:spLocks noChangeArrowheads="1"/>
          </p:cNvSpPr>
          <p:nvPr/>
        </p:nvSpPr>
        <p:spPr bwMode="auto">
          <a:xfrm>
            <a:off x="792000" y="5985530"/>
            <a:ext cx="7564600" cy="79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defRPr kumimoji="1">
                <a:solidFill>
                  <a:schemeClr val="tx1"/>
                </a:solidFill>
                <a:latin typeface="メイリオ" pitchFamily="50" charset="-128"/>
                <a:ea typeface="メイリオ" pitchFamily="50" charset="-128"/>
                <a:cs typeface="メイリオ" pitchFamily="50" charset="-128"/>
              </a:defRPr>
            </a:lvl1pPr>
            <a:lvl2pPr marL="742950" indent="-285750" eaLnBrk="0" hangingPunct="0">
              <a:spcBef>
                <a:spcPct val="20000"/>
              </a:spcBef>
              <a:buFont typeface="Arial" pitchFamily="34" charset="0"/>
              <a:defRPr kumimoji="1">
                <a:solidFill>
                  <a:schemeClr val="tx1"/>
                </a:solidFill>
                <a:latin typeface="メイリオ" pitchFamily="50" charset="-128"/>
                <a:ea typeface="メイリオ" pitchFamily="50" charset="-128"/>
                <a:cs typeface="メイリオ" pitchFamily="50" charset="-128"/>
              </a:defRPr>
            </a:lvl2pPr>
            <a:lvl3pPr marL="1143000" indent="-228600" eaLnBrk="0" hangingPunct="0">
              <a:spcBef>
                <a:spcPct val="20000"/>
              </a:spcBef>
              <a:buFont typeface="Arial" pitchFamily="34" charset="0"/>
              <a:defRPr kumimoji="1">
                <a:solidFill>
                  <a:schemeClr val="tx1"/>
                </a:solidFill>
                <a:latin typeface="メイリオ" pitchFamily="50" charset="-128"/>
                <a:ea typeface="メイリオ" pitchFamily="50" charset="-128"/>
                <a:cs typeface="メイリオ" pitchFamily="50" charset="-128"/>
              </a:defRPr>
            </a:lvl3pPr>
            <a:lvl4pPr marL="1600200" indent="-228600" eaLnBrk="0" hangingPunct="0">
              <a:spcBef>
                <a:spcPct val="20000"/>
              </a:spcBef>
              <a:buFont typeface="Arial" pitchFamily="34" charset="0"/>
              <a:defRPr kumimoji="1">
                <a:solidFill>
                  <a:schemeClr val="tx1"/>
                </a:solidFill>
                <a:latin typeface="メイリオ" pitchFamily="50" charset="-128"/>
                <a:ea typeface="メイリオ" pitchFamily="50" charset="-128"/>
                <a:cs typeface="メイリオ" pitchFamily="50" charset="-128"/>
              </a:defRPr>
            </a:lvl4pPr>
            <a:lvl5pPr marL="2057400" indent="-228600" eaLnBrk="0" hangingPunct="0">
              <a:spcBef>
                <a:spcPct val="20000"/>
              </a:spcBef>
              <a:buFont typeface="Arial" pitchFamily="34" charset="0"/>
              <a:defRPr kumimoji="1">
                <a:solidFill>
                  <a:schemeClr val="tx1"/>
                </a:solidFill>
                <a:latin typeface="メイリオ" pitchFamily="50" charset="-128"/>
                <a:ea typeface="メイリオ" pitchFamily="50" charset="-128"/>
                <a:cs typeface="メイリオ" pitchFamily="50" charset="-128"/>
              </a:defRPr>
            </a:lvl5pPr>
            <a:lvl6pPr marL="2514600" indent="-228600" defTabSz="457200" eaLnBrk="0" fontAlgn="base" hangingPunct="0">
              <a:spcBef>
                <a:spcPct val="20000"/>
              </a:spcBef>
              <a:spcAft>
                <a:spcPct val="0"/>
              </a:spcAft>
              <a:buFont typeface="Arial" pitchFamily="34" charset="0"/>
              <a:defRPr kumimoji="1">
                <a:solidFill>
                  <a:schemeClr val="tx1"/>
                </a:solidFill>
                <a:latin typeface="メイリオ" pitchFamily="50" charset="-128"/>
                <a:ea typeface="メイリオ" pitchFamily="50" charset="-128"/>
                <a:cs typeface="メイリオ" pitchFamily="50" charset="-128"/>
              </a:defRPr>
            </a:lvl6pPr>
            <a:lvl7pPr marL="2971800" indent="-228600" defTabSz="457200" eaLnBrk="0" fontAlgn="base" hangingPunct="0">
              <a:spcBef>
                <a:spcPct val="20000"/>
              </a:spcBef>
              <a:spcAft>
                <a:spcPct val="0"/>
              </a:spcAft>
              <a:buFont typeface="Arial" pitchFamily="34" charset="0"/>
              <a:defRPr kumimoji="1">
                <a:solidFill>
                  <a:schemeClr val="tx1"/>
                </a:solidFill>
                <a:latin typeface="メイリオ" pitchFamily="50" charset="-128"/>
                <a:ea typeface="メイリオ" pitchFamily="50" charset="-128"/>
                <a:cs typeface="メイリオ" pitchFamily="50" charset="-128"/>
              </a:defRPr>
            </a:lvl7pPr>
            <a:lvl8pPr marL="3429000" indent="-228600" defTabSz="457200" eaLnBrk="0" fontAlgn="base" hangingPunct="0">
              <a:spcBef>
                <a:spcPct val="20000"/>
              </a:spcBef>
              <a:spcAft>
                <a:spcPct val="0"/>
              </a:spcAft>
              <a:buFont typeface="Arial" pitchFamily="34" charset="0"/>
              <a:defRPr kumimoji="1">
                <a:solidFill>
                  <a:schemeClr val="tx1"/>
                </a:solidFill>
                <a:latin typeface="メイリオ" pitchFamily="50" charset="-128"/>
                <a:ea typeface="メイリオ" pitchFamily="50" charset="-128"/>
                <a:cs typeface="メイリオ" pitchFamily="50" charset="-128"/>
              </a:defRPr>
            </a:lvl8pPr>
            <a:lvl9pPr marL="3886200" indent="-228600" defTabSz="457200" eaLnBrk="0" fontAlgn="base" hangingPunct="0">
              <a:spcBef>
                <a:spcPct val="20000"/>
              </a:spcBef>
              <a:spcAft>
                <a:spcPct val="0"/>
              </a:spcAft>
              <a:buFont typeface="Arial" pitchFamily="34" charset="0"/>
              <a:defRPr kumimoji="1">
                <a:solidFill>
                  <a:schemeClr val="tx1"/>
                </a:solidFill>
                <a:latin typeface="メイリオ" pitchFamily="50" charset="-128"/>
                <a:ea typeface="メイリオ" pitchFamily="50" charset="-128"/>
                <a:cs typeface="メイリオ" pitchFamily="50" charset="-128"/>
              </a:defRPr>
            </a:lvl9pPr>
          </a:lstStyle>
          <a:p>
            <a:pPr eaLnBrk="1" hangingPunct="1">
              <a:lnSpc>
                <a:spcPct val="110000"/>
              </a:lnSpc>
              <a:spcBef>
                <a:spcPct val="0"/>
              </a:spcBef>
              <a:buFontTx/>
              <a:buNone/>
            </a:pPr>
            <a:r>
              <a:rPr lang="en-US" altLang="ja-JP" sz="700" dirty="0">
                <a:latin typeface="+mn-ea"/>
                <a:ea typeface="+mn-ea"/>
                <a:cs typeface="Yu Mincho" charset="-128"/>
              </a:rPr>
              <a:t>※ </a:t>
            </a:r>
            <a:r>
              <a:rPr lang="ja-JP" altLang="en-US" sz="700" dirty="0">
                <a:latin typeface="+mn-ea"/>
                <a:ea typeface="+mn-ea"/>
                <a:cs typeface="Yu Mincho" charset="-128"/>
              </a:rPr>
              <a:t>注意事項</a:t>
            </a:r>
            <a:r>
              <a:rPr lang="en-US" altLang="ja-JP" sz="700" dirty="0">
                <a:latin typeface="+mn-ea"/>
                <a:ea typeface="+mn-ea"/>
                <a:cs typeface="Yu Mincho" charset="-128"/>
              </a:rPr>
              <a:t> </a:t>
            </a:r>
          </a:p>
          <a:p>
            <a:pPr marL="228600" indent="-228600" eaLnBrk="1" hangingPunct="1">
              <a:lnSpc>
                <a:spcPct val="110000"/>
              </a:lnSpc>
              <a:spcBef>
                <a:spcPct val="0"/>
              </a:spcBef>
              <a:buFont typeface="+mj-lt"/>
              <a:buAutoNum type="arabicPeriod"/>
            </a:pPr>
            <a:r>
              <a:rPr lang="ja-JP" altLang="en-US" sz="700" dirty="0">
                <a:latin typeface="+mn-ea"/>
                <a:ea typeface="+mn-ea"/>
                <a:cs typeface="Yu Mincho" charset="-128"/>
              </a:rPr>
              <a:t>お申込み・入稿は掲載開始日の</a:t>
            </a:r>
            <a:r>
              <a:rPr lang="en-US" altLang="ja-JP" sz="700" dirty="0">
                <a:latin typeface="+mn-ea"/>
                <a:ea typeface="+mn-ea"/>
                <a:cs typeface="Yu Mincho" charset="-128"/>
              </a:rPr>
              <a:t>7</a:t>
            </a:r>
            <a:r>
              <a:rPr lang="ja-JP" altLang="en-US" sz="700" dirty="0">
                <a:latin typeface="+mn-ea"/>
                <a:ea typeface="+mn-ea"/>
                <a:cs typeface="Yu Mincho" charset="-128"/>
              </a:rPr>
              <a:t>営業日前までとさせていただいております。</a:t>
            </a:r>
            <a:endParaRPr lang="en-US" altLang="ja-JP" sz="700" dirty="0">
              <a:latin typeface="+mn-ea"/>
              <a:ea typeface="+mn-ea"/>
              <a:cs typeface="Yu Mincho" charset="-128"/>
            </a:endParaRPr>
          </a:p>
          <a:p>
            <a:pPr marL="228600" indent="-228600" eaLnBrk="1" hangingPunct="1">
              <a:lnSpc>
                <a:spcPct val="110000"/>
              </a:lnSpc>
              <a:spcBef>
                <a:spcPct val="0"/>
              </a:spcBef>
              <a:buFont typeface="+mj-lt"/>
              <a:buAutoNum type="arabicPeriod"/>
            </a:pPr>
            <a:r>
              <a:rPr lang="ja-JP" altLang="en-US" sz="700" dirty="0">
                <a:latin typeface="+mn-ea"/>
                <a:ea typeface="+mn-ea"/>
                <a:cs typeface="Yu Mincho" charset="-128"/>
              </a:rPr>
              <a:t>仮押え・本申込みは「メールのみ有効」かつ「メール到着順」で枠決定させていただきます。</a:t>
            </a:r>
            <a:br>
              <a:rPr lang="en-US" altLang="ja-JP" sz="700" dirty="0">
                <a:latin typeface="+mn-ea"/>
                <a:ea typeface="+mn-ea"/>
                <a:cs typeface="Yu Mincho" charset="-128"/>
              </a:rPr>
            </a:br>
            <a:r>
              <a:rPr lang="en-US" altLang="ja-JP" sz="700" dirty="0">
                <a:latin typeface="+mn-ea"/>
                <a:ea typeface="+mn-ea"/>
                <a:cs typeface="Yu Mincho" charset="-128"/>
              </a:rPr>
              <a:t>CC</a:t>
            </a:r>
            <a:r>
              <a:rPr lang="ja-JP" altLang="en-US" sz="700" dirty="0">
                <a:latin typeface="+mn-ea"/>
                <a:ea typeface="+mn-ea"/>
                <a:cs typeface="Yu Mincho" charset="-128"/>
              </a:rPr>
              <a:t>に</a:t>
            </a:r>
            <a:r>
              <a:rPr lang="en-US" altLang="ja-JP" sz="700" dirty="0">
                <a:latin typeface="+mn-ea"/>
                <a:ea typeface="+mn-ea"/>
                <a:cs typeface="Yu Mincho" charset="-128"/>
              </a:rPr>
              <a:t> </a:t>
            </a:r>
            <a:r>
              <a:rPr lang="ja-JP" altLang="en-US" sz="700" dirty="0">
                <a:latin typeface="+mn-ea"/>
                <a:ea typeface="+mn-ea"/>
                <a:cs typeface="Yu Mincho" charset="-128"/>
              </a:rPr>
              <a:t>上記所定のメールアドレス</a:t>
            </a:r>
            <a:r>
              <a:rPr lang="en-US" altLang="ja-JP" sz="700" dirty="0">
                <a:latin typeface="+mn-ea"/>
                <a:ea typeface="+mn-ea"/>
                <a:cs typeface="Yu Mincho" charset="-128"/>
              </a:rPr>
              <a:t> </a:t>
            </a:r>
            <a:r>
              <a:rPr lang="ja-JP" altLang="en-US" sz="700" dirty="0">
                <a:latin typeface="+mn-ea"/>
                <a:ea typeface="+mn-ea"/>
                <a:cs typeface="Yu Mincho" charset="-128"/>
              </a:rPr>
              <a:t>を必ず入れてください。</a:t>
            </a:r>
            <a:endParaRPr lang="en-US" altLang="ja-JP" sz="700" dirty="0">
              <a:latin typeface="+mn-ea"/>
              <a:ea typeface="+mn-ea"/>
              <a:cs typeface="Yu Mincho" charset="-128"/>
            </a:endParaRPr>
          </a:p>
          <a:p>
            <a:pPr marL="228600" indent="-228600" eaLnBrk="1" hangingPunct="1">
              <a:lnSpc>
                <a:spcPct val="110000"/>
              </a:lnSpc>
              <a:spcBef>
                <a:spcPct val="0"/>
              </a:spcBef>
              <a:buFont typeface="+mj-lt"/>
              <a:buAutoNum type="arabicPeriod"/>
            </a:pPr>
            <a:r>
              <a:rPr lang="ja-JP" altLang="en-US" sz="700" dirty="0">
                <a:latin typeface="+mn-ea"/>
                <a:ea typeface="+mn-ea"/>
                <a:cs typeface="Yu Mincho" charset="-128"/>
              </a:rPr>
              <a:t>仮押え有効期間は「仮押えメール送信日を含めて</a:t>
            </a:r>
            <a:r>
              <a:rPr lang="en-US" altLang="ja-JP" sz="700" dirty="0">
                <a:latin typeface="+mn-ea"/>
                <a:ea typeface="+mn-ea"/>
                <a:cs typeface="Yu Mincho" charset="-128"/>
              </a:rPr>
              <a:t>5</a:t>
            </a:r>
            <a:r>
              <a:rPr lang="ja-JP" altLang="en-US" sz="700" dirty="0">
                <a:latin typeface="+mn-ea"/>
                <a:ea typeface="+mn-ea"/>
                <a:cs typeface="Yu Mincho" charset="-128"/>
              </a:rPr>
              <a:t>営業日以内」とし、最終日の</a:t>
            </a:r>
            <a:r>
              <a:rPr lang="en-US" altLang="ja-JP" sz="700" dirty="0">
                <a:latin typeface="+mn-ea"/>
                <a:ea typeface="+mn-ea"/>
                <a:cs typeface="Yu Mincho" charset="-128"/>
              </a:rPr>
              <a:t>17</a:t>
            </a:r>
            <a:r>
              <a:rPr lang="ja-JP" altLang="en-US" sz="700" dirty="0">
                <a:latin typeface="+mn-ea"/>
                <a:ea typeface="+mn-ea"/>
                <a:cs typeface="Yu Mincho" charset="-128"/>
              </a:rPr>
              <a:t>時に自動解放いたします。</a:t>
            </a:r>
            <a:endParaRPr lang="en-US" altLang="ja-JP" sz="700" dirty="0">
              <a:latin typeface="+mn-ea"/>
              <a:ea typeface="+mn-ea"/>
              <a:cs typeface="Yu Mincho" charset="-128"/>
            </a:endParaRPr>
          </a:p>
          <a:p>
            <a:pPr marL="228600" indent="-228600" eaLnBrk="1" hangingPunct="1">
              <a:lnSpc>
                <a:spcPct val="110000"/>
              </a:lnSpc>
              <a:spcBef>
                <a:spcPct val="0"/>
              </a:spcBef>
              <a:buFont typeface="+mj-lt"/>
              <a:buAutoNum type="arabicPeriod"/>
            </a:pPr>
            <a:r>
              <a:rPr lang="ja-JP" altLang="en-US" sz="700" dirty="0">
                <a:latin typeface="+mn-ea"/>
                <a:ea typeface="+mn-ea"/>
                <a:cs typeface="Yu Mincho" charset="-128"/>
              </a:rPr>
              <a:t>初回発注のお取引先はクリエイティブ考査完了後に申込を受け付けます。</a:t>
            </a:r>
          </a:p>
        </p:txBody>
      </p:sp>
      <p:sp>
        <p:nvSpPr>
          <p:cNvPr id="42" name="角丸四角形 41"/>
          <p:cNvSpPr>
            <a:spLocks noChangeArrowheads="1"/>
          </p:cNvSpPr>
          <p:nvPr/>
        </p:nvSpPr>
        <p:spPr bwMode="auto">
          <a:xfrm>
            <a:off x="1560320" y="5157161"/>
            <a:ext cx="1154545" cy="271934"/>
          </a:xfrm>
          <a:prstGeom prst="roundRect">
            <a:avLst>
              <a:gd name="adj" fmla="val 16667"/>
            </a:avLst>
          </a:prstGeom>
          <a:noFill/>
          <a:ln w="3175">
            <a:solidFill>
              <a:schemeClr val="tx1"/>
            </a:solidFill>
          </a:ln>
          <a:effectLst/>
        </p:spPr>
        <p:txBody>
          <a:bodyPr anchor="ctr"/>
          <a:lstStyle/>
          <a:p>
            <a:pPr algn="ctr">
              <a:defRPr/>
            </a:pPr>
            <a:r>
              <a:rPr lang="en-US" altLang="ja-JP" sz="1200" dirty="0">
                <a:ln cap="flat">
                  <a:noFill/>
                </a:ln>
                <a:ea typeface="Yu Mincho" charset="-128"/>
                <a:cs typeface="Yu Mincho" charset="-128"/>
              </a:rPr>
              <a:t>FIX</a:t>
            </a:r>
            <a:endParaRPr lang="ja-JP" altLang="en-US" sz="1200" dirty="0">
              <a:ln cap="flat">
                <a:noFill/>
              </a:ln>
              <a:ea typeface="Yu Mincho" charset="-128"/>
              <a:cs typeface="Yu Mincho" charset="-128"/>
            </a:endParaRPr>
          </a:p>
        </p:txBody>
      </p:sp>
      <p:sp>
        <p:nvSpPr>
          <p:cNvPr id="3" name="下矢印 2"/>
          <p:cNvSpPr/>
          <p:nvPr/>
        </p:nvSpPr>
        <p:spPr>
          <a:xfrm>
            <a:off x="927048" y="1616750"/>
            <a:ext cx="499655" cy="4278826"/>
          </a:xfrm>
          <a:prstGeom prst="downArrow">
            <a:avLst/>
          </a:prstGeom>
          <a:solidFill>
            <a:schemeClr val="bg1"/>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sz="1100" dirty="0">
              <a:ea typeface="Yu Mincho" charset="-128"/>
              <a:cs typeface="Yu Mincho" charset="-128"/>
            </a:endParaRPr>
          </a:p>
        </p:txBody>
      </p:sp>
      <p:sp>
        <p:nvSpPr>
          <p:cNvPr id="4" name="円/楕円 3"/>
          <p:cNvSpPr/>
          <p:nvPr/>
        </p:nvSpPr>
        <p:spPr>
          <a:xfrm>
            <a:off x="1103397" y="4636750"/>
            <a:ext cx="146957" cy="14695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sz="1100" dirty="0">
              <a:ea typeface="Yu Mincho" charset="-128"/>
              <a:cs typeface="Yu Mincho" charset="-128"/>
            </a:endParaRPr>
          </a:p>
        </p:txBody>
      </p:sp>
      <p:sp>
        <p:nvSpPr>
          <p:cNvPr id="40" name="円/楕円 39"/>
          <p:cNvSpPr/>
          <p:nvPr/>
        </p:nvSpPr>
        <p:spPr>
          <a:xfrm>
            <a:off x="1103396" y="5589909"/>
            <a:ext cx="146957" cy="14695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sz="1100" dirty="0">
              <a:ea typeface="Yu Mincho" charset="-128"/>
              <a:cs typeface="Yu Mincho" charset="-128"/>
            </a:endParaRPr>
          </a:p>
        </p:txBody>
      </p:sp>
      <p:cxnSp>
        <p:nvCxnSpPr>
          <p:cNvPr id="7" name="直線コネクタ 6"/>
          <p:cNvCxnSpPr>
            <a:stCxn id="4" idx="6"/>
            <a:endCxn id="24" idx="1"/>
          </p:cNvCxnSpPr>
          <p:nvPr/>
        </p:nvCxnSpPr>
        <p:spPr>
          <a:xfrm>
            <a:off x="1250354" y="4710229"/>
            <a:ext cx="309966" cy="1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a:stCxn id="40" idx="6"/>
            <a:endCxn id="26" idx="1"/>
          </p:cNvCxnSpPr>
          <p:nvPr/>
        </p:nvCxnSpPr>
        <p:spPr>
          <a:xfrm>
            <a:off x="1250353" y="5663388"/>
            <a:ext cx="309967" cy="18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円/楕円 44"/>
          <p:cNvSpPr/>
          <p:nvPr/>
        </p:nvSpPr>
        <p:spPr>
          <a:xfrm>
            <a:off x="1103396" y="4099216"/>
            <a:ext cx="146957" cy="14695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sz="1100" dirty="0">
              <a:ea typeface="Yu Mincho" charset="-128"/>
              <a:cs typeface="Yu Mincho" charset="-128"/>
            </a:endParaRPr>
          </a:p>
        </p:txBody>
      </p:sp>
      <p:cxnSp>
        <p:nvCxnSpPr>
          <p:cNvPr id="46" name="直線コネクタ 45"/>
          <p:cNvCxnSpPr>
            <a:stCxn id="45" idx="6"/>
            <a:endCxn id="17" idx="1"/>
          </p:cNvCxnSpPr>
          <p:nvPr/>
        </p:nvCxnSpPr>
        <p:spPr>
          <a:xfrm>
            <a:off x="1250353" y="4172695"/>
            <a:ext cx="309967" cy="18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円/楕円 46"/>
          <p:cNvSpPr/>
          <p:nvPr/>
        </p:nvSpPr>
        <p:spPr>
          <a:xfrm>
            <a:off x="1103396" y="1769314"/>
            <a:ext cx="146957" cy="146957"/>
          </a:xfrm>
          <a:prstGeom prst="ellipse">
            <a:avLst/>
          </a:prstGeom>
          <a:solidFill>
            <a:schemeClr val="bg1"/>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sz="1100" dirty="0">
              <a:ea typeface="Yu Mincho" charset="-128"/>
              <a:cs typeface="Yu Mincho" charset="-128"/>
            </a:endParaRPr>
          </a:p>
        </p:txBody>
      </p:sp>
      <p:sp>
        <p:nvSpPr>
          <p:cNvPr id="51" name="円/楕円 50"/>
          <p:cNvSpPr/>
          <p:nvPr/>
        </p:nvSpPr>
        <p:spPr>
          <a:xfrm>
            <a:off x="1103396" y="2255714"/>
            <a:ext cx="146957" cy="146957"/>
          </a:xfrm>
          <a:prstGeom prst="ellipse">
            <a:avLst/>
          </a:prstGeom>
          <a:solidFill>
            <a:schemeClr val="bg1"/>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sz="1100" dirty="0">
              <a:ea typeface="Yu Mincho" charset="-128"/>
              <a:cs typeface="Yu Mincho" charset="-128"/>
            </a:endParaRPr>
          </a:p>
        </p:txBody>
      </p:sp>
      <p:cxnSp>
        <p:nvCxnSpPr>
          <p:cNvPr id="52" name="直線コネクタ 51"/>
          <p:cNvCxnSpPr>
            <a:stCxn id="51" idx="6"/>
            <a:endCxn id="23" idx="1"/>
          </p:cNvCxnSpPr>
          <p:nvPr/>
        </p:nvCxnSpPr>
        <p:spPr>
          <a:xfrm>
            <a:off x="1250353" y="2329193"/>
            <a:ext cx="309967" cy="1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a:stCxn id="47" idx="6"/>
            <a:endCxn id="27" idx="1"/>
          </p:cNvCxnSpPr>
          <p:nvPr/>
        </p:nvCxnSpPr>
        <p:spPr>
          <a:xfrm>
            <a:off x="1250353" y="1842793"/>
            <a:ext cx="309967" cy="2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1537460" y="4294591"/>
            <a:ext cx="1436612" cy="307777"/>
          </a:xfrm>
          <a:prstGeom prst="rect">
            <a:avLst/>
          </a:prstGeom>
        </p:spPr>
        <p:txBody>
          <a:bodyPr wrap="none">
            <a:spAutoFit/>
          </a:bodyPr>
          <a:lstStyle/>
          <a:p>
            <a:r>
              <a:rPr lang="en-US" altLang="ja-JP" sz="700" dirty="0">
                <a:ea typeface="Yu Mincho" charset="-128"/>
                <a:cs typeface="Yu Mincho" charset="-128"/>
              </a:rPr>
              <a:t>CC: order@tokyo-prime.jp</a:t>
            </a:r>
            <a:br>
              <a:rPr lang="en-US" altLang="ja-JP" sz="700" dirty="0">
                <a:ea typeface="Yu Mincho" charset="-128"/>
                <a:cs typeface="Yu Mincho" charset="-128"/>
              </a:rPr>
            </a:br>
            <a:r>
              <a:rPr lang="ja-JP" altLang="en-US" sz="700" dirty="0">
                <a:ea typeface="Yu Mincho" charset="-128"/>
                <a:cs typeface="Yu Mincho" charset="-128"/>
              </a:rPr>
              <a:t>期日</a:t>
            </a:r>
            <a:r>
              <a:rPr lang="en-US" altLang="ja-JP" sz="700" dirty="0">
                <a:ea typeface="Yu Mincho" charset="-128"/>
                <a:cs typeface="Yu Mincho" charset="-128"/>
              </a:rPr>
              <a:t>: </a:t>
            </a:r>
            <a:r>
              <a:rPr lang="ja-JP" altLang="en-US" sz="700" dirty="0">
                <a:ea typeface="Yu Mincho" charset="-128"/>
                <a:cs typeface="Yu Mincho" charset="-128"/>
              </a:rPr>
              <a:t>掲載開始</a:t>
            </a:r>
            <a:r>
              <a:rPr lang="en-US" altLang="ja-JP" sz="700" dirty="0">
                <a:ea typeface="Yu Mincho" charset="-128"/>
                <a:cs typeface="Yu Mincho" charset="-128"/>
              </a:rPr>
              <a:t> 7</a:t>
            </a:r>
            <a:r>
              <a:rPr lang="ja-JP" altLang="en-US" sz="700" dirty="0">
                <a:ea typeface="Yu Mincho" charset="-128"/>
                <a:cs typeface="Yu Mincho" charset="-128"/>
              </a:rPr>
              <a:t>営業日前 </a:t>
            </a:r>
            <a:r>
              <a:rPr lang="en-US" altLang="ja-JP" sz="700" dirty="0">
                <a:ea typeface="Yu Mincho" charset="-128"/>
                <a:cs typeface="Yu Mincho" charset="-128"/>
              </a:rPr>
              <a:t>17:00</a:t>
            </a:r>
            <a:endParaRPr lang="ja-JP" altLang="en-US" sz="700" dirty="0">
              <a:ea typeface="Yu Mincho" charset="-128"/>
              <a:cs typeface="Yu Mincho" charset="-128"/>
            </a:endParaRPr>
          </a:p>
        </p:txBody>
      </p:sp>
      <p:sp>
        <p:nvSpPr>
          <p:cNvPr id="12" name="正方形/長方形 11"/>
          <p:cNvSpPr/>
          <p:nvPr/>
        </p:nvSpPr>
        <p:spPr>
          <a:xfrm>
            <a:off x="1537460" y="4829511"/>
            <a:ext cx="1436612" cy="307777"/>
          </a:xfrm>
          <a:prstGeom prst="rect">
            <a:avLst/>
          </a:prstGeom>
        </p:spPr>
        <p:txBody>
          <a:bodyPr wrap="none">
            <a:spAutoFit/>
          </a:bodyPr>
          <a:lstStyle/>
          <a:p>
            <a:r>
              <a:rPr lang="en-US" altLang="ja-JP" sz="700" dirty="0">
                <a:ea typeface="Yu Mincho" charset="-128"/>
                <a:cs typeface="Yu Mincho" charset="-128"/>
              </a:rPr>
              <a:t>CC: material@tokyo-prime.jp</a:t>
            </a:r>
            <a:br>
              <a:rPr lang="en-US" altLang="ja-JP" sz="700" dirty="0">
                <a:ea typeface="Yu Mincho" charset="-128"/>
                <a:cs typeface="Yu Mincho" charset="-128"/>
              </a:rPr>
            </a:br>
            <a:r>
              <a:rPr lang="ja-JP" altLang="en-US" sz="700" dirty="0">
                <a:ea typeface="Yu Mincho" charset="-128"/>
                <a:cs typeface="Yu Mincho" charset="-128"/>
              </a:rPr>
              <a:t>期日</a:t>
            </a:r>
            <a:r>
              <a:rPr lang="en-US" altLang="ja-JP" sz="700" dirty="0">
                <a:ea typeface="Yu Mincho" charset="-128"/>
                <a:cs typeface="Yu Mincho" charset="-128"/>
              </a:rPr>
              <a:t>: </a:t>
            </a:r>
            <a:r>
              <a:rPr lang="ja-JP" altLang="en-US" sz="700" dirty="0">
                <a:ea typeface="Yu Mincho" charset="-128"/>
                <a:cs typeface="Yu Mincho" charset="-128"/>
              </a:rPr>
              <a:t>掲載開始</a:t>
            </a:r>
            <a:r>
              <a:rPr lang="en-US" altLang="ja-JP" sz="700" dirty="0">
                <a:ea typeface="Yu Mincho" charset="-128"/>
                <a:cs typeface="Yu Mincho" charset="-128"/>
              </a:rPr>
              <a:t> 7</a:t>
            </a:r>
            <a:r>
              <a:rPr lang="ja-JP" altLang="en-US" sz="700" dirty="0">
                <a:ea typeface="Yu Mincho" charset="-128"/>
                <a:cs typeface="Yu Mincho" charset="-128"/>
              </a:rPr>
              <a:t>営業日前 </a:t>
            </a:r>
            <a:r>
              <a:rPr lang="en-US" altLang="ja-JP" sz="700" dirty="0">
                <a:ea typeface="Yu Mincho" charset="-128"/>
                <a:cs typeface="Yu Mincho" charset="-128"/>
              </a:rPr>
              <a:t>17:00</a:t>
            </a:r>
            <a:endParaRPr lang="ja-JP" altLang="en-US" sz="700" dirty="0">
              <a:ea typeface="Yu Mincho" charset="-128"/>
              <a:cs typeface="Yu Mincho" charset="-128"/>
            </a:endParaRPr>
          </a:p>
        </p:txBody>
      </p:sp>
      <p:pic>
        <p:nvPicPr>
          <p:cNvPr id="32" name="図 31"/>
          <p:cNvPicPr>
            <a:picLocks noChangeAspect="1"/>
          </p:cNvPicPr>
          <p:nvPr/>
        </p:nvPicPr>
        <p:blipFill>
          <a:blip r:embed="rId3"/>
          <a:stretch>
            <a:fillRect/>
          </a:stretch>
        </p:blipFill>
        <p:spPr>
          <a:xfrm>
            <a:off x="311089" y="44556"/>
            <a:ext cx="1392772" cy="365159"/>
          </a:xfrm>
          <a:prstGeom prst="rect">
            <a:avLst/>
          </a:prstGeom>
        </p:spPr>
      </p:pic>
      <p:sp>
        <p:nvSpPr>
          <p:cNvPr id="34" name="タイトル 1"/>
          <p:cNvSpPr txBox="1">
            <a:spLocks/>
          </p:cNvSpPr>
          <p:nvPr/>
        </p:nvSpPr>
        <p:spPr>
          <a:xfrm>
            <a:off x="241540" y="347092"/>
            <a:ext cx="8625624" cy="706600"/>
          </a:xfrm>
          <a:prstGeom prst="rect">
            <a:avLst/>
          </a:prstGeom>
        </p:spPr>
        <p:txBody>
          <a:bodyPr>
            <a:normAutofit/>
          </a:bodyPr>
          <a:lstStyle>
            <a:lvl1pPr algn="l" defTabSz="914400" rtl="0" eaLnBrk="1" latinLnBrk="0" hangingPunct="1">
              <a:lnSpc>
                <a:spcPct val="90000"/>
              </a:lnSpc>
              <a:spcBef>
                <a:spcPct val="0"/>
              </a:spcBef>
              <a:buNone/>
              <a:defRPr kumimoji="1" sz="3600" kern="1200">
                <a:solidFill>
                  <a:schemeClr val="tx1"/>
                </a:solidFill>
                <a:latin typeface="+mj-lt"/>
                <a:ea typeface="+mj-ea"/>
                <a:cs typeface="Yu Mincho" charset="-128"/>
              </a:defRPr>
            </a:lvl1pPr>
          </a:lstStyle>
          <a:p>
            <a:pPr algn="ctr"/>
            <a:r>
              <a:rPr lang="ja-JP" altLang="en-US" dirty="0">
                <a:solidFill>
                  <a:srgbClr val="FFFFFF"/>
                </a:solidFill>
                <a:latin typeface="+mj-ea"/>
              </a:rPr>
              <a:t>申し込みから掲載開始まで</a:t>
            </a:r>
          </a:p>
        </p:txBody>
      </p:sp>
      <p:sp>
        <p:nvSpPr>
          <p:cNvPr id="28" name="角丸四角形 23">
            <a:extLst>
              <a:ext uri="{FF2B5EF4-FFF2-40B4-BE49-F238E27FC236}">
                <a16:creationId xmlns:a16="http://schemas.microsoft.com/office/drawing/2014/main" id="{BE36D5EF-D2E9-42AD-8994-E23909853716}"/>
              </a:ext>
            </a:extLst>
          </p:cNvPr>
          <p:cNvSpPr>
            <a:spLocks noChangeArrowheads="1"/>
          </p:cNvSpPr>
          <p:nvPr/>
        </p:nvSpPr>
        <p:spPr bwMode="auto">
          <a:xfrm>
            <a:off x="1560320" y="3536576"/>
            <a:ext cx="1154545" cy="271934"/>
          </a:xfrm>
          <a:prstGeom prst="roundRect">
            <a:avLst>
              <a:gd name="adj" fmla="val 16667"/>
            </a:avLst>
          </a:prstGeom>
          <a:solidFill>
            <a:srgbClr val="17253D"/>
          </a:solidFill>
          <a:ln>
            <a:noFill/>
          </a:ln>
          <a:effectLst/>
        </p:spPr>
        <p:txBody>
          <a:bodyPr anchor="ctr"/>
          <a:lstStyle/>
          <a:p>
            <a:pPr algn="ctr">
              <a:defRPr/>
            </a:pPr>
            <a:r>
              <a:rPr lang="ja-JP" altLang="en-US" sz="1200" dirty="0">
                <a:solidFill>
                  <a:schemeClr val="lt1"/>
                </a:solidFill>
                <a:ea typeface="Yu Mincho" charset="-128"/>
                <a:cs typeface="Yu Mincho" charset="-128"/>
              </a:rPr>
              <a:t>考査</a:t>
            </a:r>
          </a:p>
        </p:txBody>
      </p:sp>
      <p:sp>
        <p:nvSpPr>
          <p:cNvPr id="29" name="円/楕円 3">
            <a:extLst>
              <a:ext uri="{FF2B5EF4-FFF2-40B4-BE49-F238E27FC236}">
                <a16:creationId xmlns:a16="http://schemas.microsoft.com/office/drawing/2014/main" id="{2F105332-38B2-464D-AB41-7A2DFB581412}"/>
              </a:ext>
            </a:extLst>
          </p:cNvPr>
          <p:cNvSpPr/>
          <p:nvPr/>
        </p:nvSpPr>
        <p:spPr>
          <a:xfrm>
            <a:off x="1103397" y="3597254"/>
            <a:ext cx="146957" cy="14695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sz="1100" dirty="0">
              <a:ea typeface="Yu Mincho" charset="-128"/>
              <a:cs typeface="Yu Mincho" charset="-128"/>
            </a:endParaRPr>
          </a:p>
        </p:txBody>
      </p:sp>
      <p:cxnSp>
        <p:nvCxnSpPr>
          <p:cNvPr id="30" name="直線コネクタ 29">
            <a:extLst>
              <a:ext uri="{FF2B5EF4-FFF2-40B4-BE49-F238E27FC236}">
                <a16:creationId xmlns:a16="http://schemas.microsoft.com/office/drawing/2014/main" id="{77095408-49BE-42A1-A7BA-37F4DD61C3AE}"/>
              </a:ext>
            </a:extLst>
          </p:cNvPr>
          <p:cNvCxnSpPr>
            <a:stCxn id="29" idx="6"/>
            <a:endCxn id="28" idx="1"/>
          </p:cNvCxnSpPr>
          <p:nvPr/>
        </p:nvCxnSpPr>
        <p:spPr>
          <a:xfrm>
            <a:off x="1250354" y="3670733"/>
            <a:ext cx="309966" cy="1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角丸四角形 16">
            <a:extLst>
              <a:ext uri="{FF2B5EF4-FFF2-40B4-BE49-F238E27FC236}">
                <a16:creationId xmlns:a16="http://schemas.microsoft.com/office/drawing/2014/main" id="{512513A9-173E-4420-A11E-E1FD0255C4CC}"/>
              </a:ext>
            </a:extLst>
          </p:cNvPr>
          <p:cNvSpPr>
            <a:spLocks noChangeArrowheads="1"/>
          </p:cNvSpPr>
          <p:nvPr/>
        </p:nvSpPr>
        <p:spPr bwMode="auto">
          <a:xfrm>
            <a:off x="1560320" y="2640792"/>
            <a:ext cx="1154545" cy="271934"/>
          </a:xfrm>
          <a:prstGeom prst="roundRect">
            <a:avLst>
              <a:gd name="adj" fmla="val 16667"/>
            </a:avLst>
          </a:prstGeom>
          <a:solidFill>
            <a:srgbClr val="17253D"/>
          </a:solidFill>
          <a:ln>
            <a:noFill/>
          </a:ln>
          <a:effectLst/>
        </p:spPr>
        <p:txBody>
          <a:bodyPr anchor="ctr"/>
          <a:lstStyle/>
          <a:p>
            <a:pPr algn="ctr">
              <a:defRPr/>
            </a:pPr>
            <a:r>
              <a:rPr lang="ja-JP" altLang="en-US" sz="1200" dirty="0">
                <a:solidFill>
                  <a:schemeClr val="lt1"/>
                </a:solidFill>
                <a:ea typeface="Yu Mincho" charset="-128"/>
                <a:cs typeface="Yu Mincho" charset="-128"/>
              </a:rPr>
              <a:t>仮押え</a:t>
            </a:r>
          </a:p>
        </p:txBody>
      </p:sp>
      <p:sp>
        <p:nvSpPr>
          <p:cNvPr id="35" name="円/楕円 44">
            <a:extLst>
              <a:ext uri="{FF2B5EF4-FFF2-40B4-BE49-F238E27FC236}">
                <a16:creationId xmlns:a16="http://schemas.microsoft.com/office/drawing/2014/main" id="{1B139B5F-02B1-4A78-AB1A-050C4365D99F}"/>
              </a:ext>
            </a:extLst>
          </p:cNvPr>
          <p:cNvSpPr/>
          <p:nvPr/>
        </p:nvSpPr>
        <p:spPr>
          <a:xfrm>
            <a:off x="1103396" y="2701471"/>
            <a:ext cx="146957" cy="14695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sz="1100" dirty="0">
              <a:ea typeface="Yu Mincho" charset="-128"/>
              <a:cs typeface="Yu Mincho" charset="-128"/>
            </a:endParaRPr>
          </a:p>
        </p:txBody>
      </p:sp>
      <p:cxnSp>
        <p:nvCxnSpPr>
          <p:cNvPr id="36" name="直線コネクタ 35">
            <a:extLst>
              <a:ext uri="{FF2B5EF4-FFF2-40B4-BE49-F238E27FC236}">
                <a16:creationId xmlns:a16="http://schemas.microsoft.com/office/drawing/2014/main" id="{12DD1519-7362-452F-BB50-9A49A6271697}"/>
              </a:ext>
            </a:extLst>
          </p:cNvPr>
          <p:cNvCxnSpPr>
            <a:stCxn id="35" idx="6"/>
            <a:endCxn id="31" idx="1"/>
          </p:cNvCxnSpPr>
          <p:nvPr/>
        </p:nvCxnSpPr>
        <p:spPr>
          <a:xfrm>
            <a:off x="1250353" y="2774950"/>
            <a:ext cx="309967" cy="18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正方形/長方形 36">
            <a:extLst>
              <a:ext uri="{FF2B5EF4-FFF2-40B4-BE49-F238E27FC236}">
                <a16:creationId xmlns:a16="http://schemas.microsoft.com/office/drawing/2014/main" id="{4EA20DE2-5CD2-4C28-B14A-0D13CCA3CDA8}"/>
              </a:ext>
            </a:extLst>
          </p:cNvPr>
          <p:cNvSpPr/>
          <p:nvPr/>
        </p:nvSpPr>
        <p:spPr>
          <a:xfrm>
            <a:off x="1537460" y="2870730"/>
            <a:ext cx="1356462" cy="200055"/>
          </a:xfrm>
          <a:prstGeom prst="rect">
            <a:avLst/>
          </a:prstGeom>
        </p:spPr>
        <p:txBody>
          <a:bodyPr wrap="none">
            <a:spAutoFit/>
          </a:bodyPr>
          <a:lstStyle/>
          <a:p>
            <a:r>
              <a:rPr lang="en-US" altLang="ja-JP" sz="700" dirty="0">
                <a:ea typeface="Yu Mincho" charset="-128"/>
                <a:cs typeface="Yu Mincho" charset="-128"/>
              </a:rPr>
              <a:t>CC: pre-order@tokyo-prime.jp</a:t>
            </a:r>
            <a:endParaRPr lang="ja-JP" altLang="en-US" sz="700" dirty="0">
              <a:ea typeface="Yu Mincho" charset="-128"/>
              <a:cs typeface="Yu Mincho" charset="-128"/>
            </a:endParaRPr>
          </a:p>
        </p:txBody>
      </p:sp>
      <p:sp>
        <p:nvSpPr>
          <p:cNvPr id="38" name="スライド番号プレースホルダー 10">
            <a:extLst>
              <a:ext uri="{FF2B5EF4-FFF2-40B4-BE49-F238E27FC236}">
                <a16:creationId xmlns:a16="http://schemas.microsoft.com/office/drawing/2014/main" id="{792FBA36-8EE8-40F1-9F6F-2F99FA961E43}"/>
              </a:ext>
            </a:extLst>
          </p:cNvPr>
          <p:cNvSpPr>
            <a:spLocks noGrp="1"/>
          </p:cNvSpPr>
          <p:nvPr>
            <p:ph type="sldNum" sz="quarter" idx="12"/>
          </p:nvPr>
        </p:nvSpPr>
        <p:spPr>
          <a:xfrm>
            <a:off x="6457950" y="6356351"/>
            <a:ext cx="1898650" cy="365125"/>
          </a:xfrm>
        </p:spPr>
        <p:txBody>
          <a:bodyPr/>
          <a:lstStyle/>
          <a:p>
            <a:fld id="{806C013B-363C-A74E-9DE8-5ED61C0AA20F}" type="slidenum">
              <a:rPr kumimoji="1" lang="ja-JP" altLang="en-US" smtClean="0">
                <a:latin typeface="+mn-ea"/>
                <a:ea typeface="+mn-ea"/>
              </a:rPr>
              <a:t>29</a:t>
            </a:fld>
            <a:endParaRPr kumimoji="1" lang="ja-JP" altLang="en-US" dirty="0">
              <a:latin typeface="+mn-ea"/>
              <a:ea typeface="+mn-ea"/>
            </a:endParaRPr>
          </a:p>
        </p:txBody>
      </p:sp>
      <p:sp>
        <p:nvSpPr>
          <p:cNvPr id="39" name="正方形/長方形 38">
            <a:extLst>
              <a:ext uri="{FF2B5EF4-FFF2-40B4-BE49-F238E27FC236}">
                <a16:creationId xmlns:a16="http://schemas.microsoft.com/office/drawing/2014/main" id="{B4227AE5-CA43-4CBD-90EE-F10F0218138E}"/>
              </a:ext>
            </a:extLst>
          </p:cNvPr>
          <p:cNvSpPr/>
          <p:nvPr/>
        </p:nvSpPr>
        <p:spPr>
          <a:xfrm>
            <a:off x="1537460" y="3797677"/>
            <a:ext cx="1200970" cy="200055"/>
          </a:xfrm>
          <a:prstGeom prst="rect">
            <a:avLst/>
          </a:prstGeom>
        </p:spPr>
        <p:txBody>
          <a:bodyPr wrap="none">
            <a:spAutoFit/>
          </a:bodyPr>
          <a:lstStyle/>
          <a:p>
            <a:r>
              <a:rPr lang="en-US" altLang="ja-JP" sz="700" dirty="0">
                <a:ea typeface="Yu Mincho" charset="-128"/>
                <a:cs typeface="Yu Mincho" charset="-128"/>
              </a:rPr>
              <a:t>CC: check@tokyo-prime.jp</a:t>
            </a:r>
            <a:endParaRPr lang="ja-JP" altLang="en-US" sz="700" dirty="0">
              <a:ea typeface="Yu Mincho" charset="-128"/>
              <a:cs typeface="Yu Mincho" charset="-128"/>
            </a:endParaRPr>
          </a:p>
        </p:txBody>
      </p:sp>
    </p:spTree>
    <p:extLst>
      <p:ext uri="{BB962C8B-B14F-4D97-AF65-F5344CB8AC3E}">
        <p14:creationId xmlns:p14="http://schemas.microsoft.com/office/powerpoint/2010/main" val="1214668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0" y="1"/>
            <a:ext cx="9144000" cy="15777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Yu Mincho Regular" charset="-128"/>
              <a:ea typeface="Yu Mincho Regular" charset="-128"/>
            </a:endParaRPr>
          </a:p>
        </p:txBody>
      </p:sp>
      <p:sp>
        <p:nvSpPr>
          <p:cNvPr id="2" name="タイトル 1"/>
          <p:cNvSpPr>
            <a:spLocks noGrp="1"/>
          </p:cNvSpPr>
          <p:nvPr>
            <p:ph type="title"/>
          </p:nvPr>
        </p:nvSpPr>
        <p:spPr>
          <a:xfrm>
            <a:off x="260058" y="347386"/>
            <a:ext cx="8633776" cy="1125153"/>
          </a:xfrm>
        </p:spPr>
        <p:txBody>
          <a:bodyPr>
            <a:normAutofit/>
          </a:bodyPr>
          <a:lstStyle/>
          <a:p>
            <a:pPr algn="ctr"/>
            <a:r>
              <a:rPr lang="en-US" altLang="ja-JP" sz="3600" dirty="0">
                <a:solidFill>
                  <a:srgbClr val="FFFFFF"/>
                </a:solidFill>
              </a:rPr>
              <a:t>2020</a:t>
            </a:r>
            <a:r>
              <a:rPr lang="ja-JP" altLang="en-US" sz="3600" dirty="0">
                <a:solidFill>
                  <a:srgbClr val="FFFFFF"/>
                </a:solidFill>
              </a:rPr>
              <a:t>年</a:t>
            </a:r>
            <a:r>
              <a:rPr lang="en-US" altLang="ja-JP" sz="3600" dirty="0">
                <a:solidFill>
                  <a:srgbClr val="FFFFFF"/>
                </a:solidFill>
              </a:rPr>
              <a:t>7</a:t>
            </a:r>
            <a:r>
              <a:rPr lang="ja-JP" altLang="en-US" sz="3600" dirty="0">
                <a:solidFill>
                  <a:srgbClr val="FFFFFF"/>
                </a:solidFill>
              </a:rPr>
              <a:t>月</a:t>
            </a:r>
            <a:r>
              <a:rPr lang="en-US" altLang="ja-JP" sz="3600" dirty="0">
                <a:solidFill>
                  <a:srgbClr val="FFFFFF"/>
                </a:solidFill>
              </a:rPr>
              <a:t>- 2020</a:t>
            </a:r>
            <a:r>
              <a:rPr lang="ja-JP" altLang="en-US" sz="3600" dirty="0">
                <a:solidFill>
                  <a:srgbClr val="FFFFFF"/>
                </a:solidFill>
              </a:rPr>
              <a:t>年</a:t>
            </a:r>
            <a:r>
              <a:rPr lang="en-US" altLang="ja-JP" sz="3600" dirty="0">
                <a:solidFill>
                  <a:srgbClr val="FFFFFF"/>
                </a:solidFill>
              </a:rPr>
              <a:t>9</a:t>
            </a:r>
            <a:r>
              <a:rPr lang="ja-JP" altLang="en-US" sz="3600" dirty="0">
                <a:solidFill>
                  <a:srgbClr val="FFFFFF"/>
                </a:solidFill>
              </a:rPr>
              <a:t>月</a:t>
            </a:r>
            <a:br>
              <a:rPr lang="ja-JP" altLang="en-US" sz="3600" dirty="0">
                <a:solidFill>
                  <a:srgbClr val="FFFFFF"/>
                </a:solidFill>
              </a:rPr>
            </a:br>
            <a:r>
              <a:rPr lang="ja-JP" altLang="en-US" sz="3600" dirty="0">
                <a:solidFill>
                  <a:srgbClr val="FFFFFF"/>
                </a:solidFill>
              </a:rPr>
              <a:t>主要変更点</a:t>
            </a:r>
            <a:endParaRPr kumimoji="1" lang="ja-JP" altLang="en-US" sz="3600" dirty="0">
              <a:solidFill>
                <a:srgbClr val="FFFFFF"/>
              </a:solidFill>
            </a:endParaRPr>
          </a:p>
        </p:txBody>
      </p:sp>
      <p:pic>
        <p:nvPicPr>
          <p:cNvPr id="14" name="図 13"/>
          <p:cNvPicPr>
            <a:picLocks noChangeAspect="1"/>
          </p:cNvPicPr>
          <p:nvPr/>
        </p:nvPicPr>
        <p:blipFill>
          <a:blip r:embed="rId3"/>
          <a:stretch>
            <a:fillRect/>
          </a:stretch>
        </p:blipFill>
        <p:spPr>
          <a:xfrm>
            <a:off x="311089" y="44556"/>
            <a:ext cx="1392772" cy="365159"/>
          </a:xfrm>
          <a:prstGeom prst="rect">
            <a:avLst/>
          </a:prstGeom>
        </p:spPr>
      </p:pic>
      <p:sp>
        <p:nvSpPr>
          <p:cNvPr id="8" name="スライド番号プレースホルダー 10">
            <a:extLst>
              <a:ext uri="{FF2B5EF4-FFF2-40B4-BE49-F238E27FC236}">
                <a16:creationId xmlns:a16="http://schemas.microsoft.com/office/drawing/2014/main" id="{128F5523-679A-4321-9A07-40CCAFA7D26D}"/>
              </a:ext>
            </a:extLst>
          </p:cNvPr>
          <p:cNvSpPr>
            <a:spLocks noGrp="1"/>
          </p:cNvSpPr>
          <p:nvPr>
            <p:ph type="sldNum" sz="quarter" idx="12"/>
          </p:nvPr>
        </p:nvSpPr>
        <p:spPr>
          <a:xfrm>
            <a:off x="6457950" y="6356351"/>
            <a:ext cx="1898650" cy="365125"/>
          </a:xfrm>
        </p:spPr>
        <p:txBody>
          <a:bodyPr/>
          <a:lstStyle/>
          <a:p>
            <a:fld id="{806C013B-363C-A74E-9DE8-5ED61C0AA20F}" type="slidenum">
              <a:rPr kumimoji="1" lang="ja-JP" altLang="en-US" smtClean="0">
                <a:latin typeface="+mn-ea"/>
                <a:ea typeface="+mn-ea"/>
              </a:rPr>
              <a:t>3</a:t>
            </a:fld>
            <a:endParaRPr kumimoji="1" lang="ja-JP" altLang="en-US" dirty="0">
              <a:latin typeface="+mn-ea"/>
              <a:ea typeface="+mn-ea"/>
            </a:endParaRPr>
          </a:p>
        </p:txBody>
      </p:sp>
      <p:graphicFrame>
        <p:nvGraphicFramePr>
          <p:cNvPr id="10" name="表 9">
            <a:extLst>
              <a:ext uri="{FF2B5EF4-FFF2-40B4-BE49-F238E27FC236}">
                <a16:creationId xmlns:a16="http://schemas.microsoft.com/office/drawing/2014/main" id="{9F14C336-8D68-48FE-BDB1-61E406D10756}"/>
              </a:ext>
            </a:extLst>
          </p:cNvPr>
          <p:cNvGraphicFramePr>
            <a:graphicFrameLocks noGrp="1"/>
          </p:cNvGraphicFramePr>
          <p:nvPr>
            <p:extLst>
              <p:ext uri="{D42A27DB-BD31-4B8C-83A1-F6EECF244321}">
                <p14:modId xmlns:p14="http://schemas.microsoft.com/office/powerpoint/2010/main" val="1161807265"/>
              </p:ext>
            </p:extLst>
          </p:nvPr>
        </p:nvGraphicFramePr>
        <p:xfrm>
          <a:off x="241420" y="1915771"/>
          <a:ext cx="8652414" cy="4411593"/>
        </p:xfrm>
        <a:graphic>
          <a:graphicData uri="http://schemas.openxmlformats.org/drawingml/2006/table">
            <a:tbl>
              <a:tblPr firstRow="1" bandRow="1">
                <a:tableStyleId>{2D5ABB26-0587-4C30-8999-92F81FD0307C}</a:tableStyleId>
              </a:tblPr>
              <a:tblGrid>
                <a:gridCol w="1819864">
                  <a:extLst>
                    <a:ext uri="{9D8B030D-6E8A-4147-A177-3AD203B41FA5}">
                      <a16:colId xmlns:a16="http://schemas.microsoft.com/office/drawing/2014/main" val="20000"/>
                    </a:ext>
                  </a:extLst>
                </a:gridCol>
                <a:gridCol w="849777">
                  <a:extLst>
                    <a:ext uri="{9D8B030D-6E8A-4147-A177-3AD203B41FA5}">
                      <a16:colId xmlns:a16="http://schemas.microsoft.com/office/drawing/2014/main" val="20001"/>
                    </a:ext>
                  </a:extLst>
                </a:gridCol>
                <a:gridCol w="1512893">
                  <a:extLst>
                    <a:ext uri="{9D8B030D-6E8A-4147-A177-3AD203B41FA5}">
                      <a16:colId xmlns:a16="http://schemas.microsoft.com/office/drawing/2014/main" val="1912024327"/>
                    </a:ext>
                  </a:extLst>
                </a:gridCol>
                <a:gridCol w="4469880">
                  <a:extLst>
                    <a:ext uri="{9D8B030D-6E8A-4147-A177-3AD203B41FA5}">
                      <a16:colId xmlns:a16="http://schemas.microsoft.com/office/drawing/2014/main" val="948621967"/>
                    </a:ext>
                  </a:extLst>
                </a:gridCol>
              </a:tblGrid>
              <a:tr h="318508">
                <a:tc>
                  <a:txBody>
                    <a:bodyPr/>
                    <a:lstStyle/>
                    <a:p>
                      <a:r>
                        <a:rPr kumimoji="1" lang="ja-JP" altLang="en-US" sz="800" b="0" dirty="0">
                          <a:latin typeface="+mn-ea"/>
                          <a:ea typeface="+mn-ea"/>
                          <a:cs typeface="Yu Mincho" charset="-128"/>
                        </a:rPr>
                        <a:t>該当箇所</a:t>
                      </a:r>
                    </a:p>
                  </a:txBody>
                  <a:tcPr>
                    <a:lnR w="12700" cap="flat" cmpd="sng" algn="ctr">
                      <a:solidFill>
                        <a:schemeClr val="bg1">
                          <a:lumMod val="90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lumMod val="90000"/>
                      </a:schemeClr>
                    </a:solidFill>
                  </a:tcPr>
                </a:tc>
                <a:tc>
                  <a:txBody>
                    <a:bodyPr/>
                    <a:lstStyle/>
                    <a:p>
                      <a:pPr algn="ctr"/>
                      <a:r>
                        <a:rPr kumimoji="1" lang="ja-JP" altLang="en-US" sz="800" b="0" dirty="0">
                          <a:latin typeface="+mn-ea"/>
                          <a:ea typeface="+mn-ea"/>
                          <a:cs typeface="Yu Mincho" charset="-128"/>
                        </a:rPr>
                        <a:t>ページ数</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lumMod val="90000"/>
                      </a:schemeClr>
                    </a:solidFill>
                  </a:tcPr>
                </a:tc>
                <a:tc>
                  <a:txBody>
                    <a:bodyPr/>
                    <a:lstStyle/>
                    <a:p>
                      <a:pPr algn="ctr"/>
                      <a:r>
                        <a:rPr kumimoji="1" lang="ja-JP" altLang="en-US" sz="800" b="0" dirty="0">
                          <a:latin typeface="+mn-ea"/>
                          <a:ea typeface="+mn-ea"/>
                          <a:cs typeface="Yu Mincho" charset="-128"/>
                        </a:rPr>
                        <a:t>変更前</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lumMod val="90000"/>
                      </a:schemeClr>
                    </a:solidFill>
                  </a:tcPr>
                </a:tc>
                <a:tc>
                  <a:txBody>
                    <a:bodyPr/>
                    <a:lstStyle/>
                    <a:p>
                      <a:pPr algn="ctr"/>
                      <a:r>
                        <a:rPr kumimoji="1" lang="ja-JP" altLang="en-US" sz="800" b="0" dirty="0">
                          <a:latin typeface="+mn-ea"/>
                          <a:ea typeface="+mn-ea"/>
                          <a:cs typeface="Yu Mincho" charset="-128"/>
                        </a:rPr>
                        <a:t>変更後</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10000"/>
                  </a:ext>
                </a:extLst>
              </a:tr>
              <a:tr h="1157321">
                <a:tc>
                  <a:txBody>
                    <a:bodyPr/>
                    <a:lstStyle/>
                    <a:p>
                      <a:r>
                        <a:rPr kumimoji="1" lang="ja-JP" altLang="en-US" sz="900" b="0" dirty="0">
                          <a:latin typeface="+mn-ea"/>
                          <a:ea typeface="+mn-ea"/>
                          <a:cs typeface="Yu Mincho" charset="-128"/>
                        </a:rPr>
                        <a:t>掲載可否基準</a:t>
                      </a:r>
                      <a:endParaRPr kumimoji="1" lang="en-US" altLang="ja-JP" sz="900" b="0" dirty="0">
                        <a:latin typeface="+mn-ea"/>
                        <a:ea typeface="+mn-ea"/>
                        <a:cs typeface="Yu Mincho" charset="-128"/>
                      </a:endParaRPr>
                    </a:p>
                    <a:p>
                      <a:r>
                        <a:rPr kumimoji="1" lang="ja-JP" altLang="en-US" sz="900" b="0" dirty="0">
                          <a:latin typeface="+mn-ea"/>
                          <a:ea typeface="+mn-ea"/>
                          <a:cs typeface="Yu Mincho" charset="-128"/>
                        </a:rPr>
                        <a:t>（クリエイティブ表現）</a:t>
                      </a:r>
                    </a:p>
                  </a:txBody>
                  <a:tcPr anchor="ctr">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n-ea"/>
                          <a:ea typeface="+mn-ea"/>
                          <a:cs typeface="Yu Mincho" charset="-128"/>
                        </a:rPr>
                        <a:t>P.16</a:t>
                      </a:r>
                      <a:endParaRPr kumimoji="1" lang="ja-JP" altLang="en-US" sz="900" dirty="0">
                        <a:latin typeface="+mn-ea"/>
                        <a:ea typeface="+mn-ea"/>
                        <a:cs typeface="Yu Mincho" charset="-128"/>
                      </a:endParaRP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a:latin typeface="+mn-ea"/>
                          <a:ea typeface="+mn-ea"/>
                          <a:cs typeface="Yu Mincho" charset="-128"/>
                        </a:rPr>
                        <a:t>-</a:t>
                      </a:r>
                      <a:endParaRPr kumimoji="1" lang="ja-JP" altLang="en-US" sz="800" dirty="0">
                        <a:latin typeface="+mn-ea"/>
                        <a:ea typeface="+mn-ea"/>
                        <a:cs typeface="Yu Mincho" charset="-128"/>
                      </a:endParaRP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n-ea"/>
                          <a:ea typeface="+mn-ea"/>
                          <a:cs typeface="Yu Mincho" charset="-128"/>
                        </a:rPr>
                        <a:t>制作上の注意点を追記</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n-ea"/>
                          <a:ea typeface="+mn-ea"/>
                          <a:cs typeface="Yu Mincho" charset="-128"/>
                        </a:rPr>
                        <a:t>・静止画中心の構成の場合、全体の秒数の半分以上が実写であること</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n-ea"/>
                          <a:ea typeface="+mn-ea"/>
                          <a:cs typeface="Yu Mincho" charset="-128"/>
                        </a:rPr>
                        <a:t>　 </a:t>
                      </a:r>
                      <a:r>
                        <a:rPr kumimoji="1" lang="en-US" altLang="ja-JP" sz="800" dirty="0">
                          <a:latin typeface="+mn-ea"/>
                          <a:ea typeface="+mn-ea"/>
                          <a:cs typeface="Yu Mincho" charset="-128"/>
                        </a:rPr>
                        <a:t>※</a:t>
                      </a:r>
                      <a:r>
                        <a:rPr kumimoji="1" lang="ja-JP" altLang="en-US" sz="800" dirty="0">
                          <a:latin typeface="+mn-ea"/>
                          <a:ea typeface="+mn-ea"/>
                          <a:cs typeface="Yu Mincho" charset="-128"/>
                        </a:rPr>
                        <a:t>実写とは、アニメーションや</a:t>
                      </a:r>
                      <a:r>
                        <a:rPr kumimoji="1" lang="en-US" altLang="ja-JP" sz="800" dirty="0">
                          <a:latin typeface="+mn-ea"/>
                          <a:ea typeface="+mn-ea"/>
                          <a:cs typeface="Yu Mincho" charset="-128"/>
                        </a:rPr>
                        <a:t>CG</a:t>
                      </a:r>
                      <a:r>
                        <a:rPr kumimoji="1" lang="ja-JP" altLang="en-US" sz="800" dirty="0">
                          <a:latin typeface="+mn-ea"/>
                          <a:ea typeface="+mn-ea"/>
                          <a:cs typeface="Yu Mincho" charset="-128"/>
                        </a:rPr>
                        <a:t>ではなく、実際に撮影された人物、景色、</a:t>
                      </a:r>
                      <a:endParaRPr kumimoji="1" lang="en-US" altLang="ja-JP" sz="800" dirty="0">
                        <a:latin typeface="+mn-ea"/>
                        <a:ea typeface="+mn-ea"/>
                        <a:cs typeface="Yu Mincho"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n-ea"/>
                          <a:ea typeface="+mn-ea"/>
                          <a:cs typeface="Yu Mincho" charset="-128"/>
                        </a:rPr>
                        <a:t>　　 物体などの映像を指します</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n-ea"/>
                          <a:ea typeface="+mn-ea"/>
                          <a:cs typeface="Yu Mincho" charset="-128"/>
                        </a:rPr>
                        <a:t>　 </a:t>
                      </a:r>
                      <a:r>
                        <a:rPr kumimoji="1" lang="en-US" altLang="ja-JP" sz="800" dirty="0">
                          <a:latin typeface="+mn-ea"/>
                          <a:ea typeface="+mn-ea"/>
                          <a:cs typeface="Yu Mincho" charset="-128"/>
                        </a:rPr>
                        <a:t>※</a:t>
                      </a:r>
                      <a:r>
                        <a:rPr kumimoji="1" lang="ja-JP" altLang="en-US" sz="800" dirty="0">
                          <a:latin typeface="+mn-ea"/>
                          <a:ea typeface="+mn-ea"/>
                          <a:cs typeface="Yu Mincho" charset="-128"/>
                        </a:rPr>
                        <a:t>実写で撮影されたとしても、内容次第では</a:t>
                      </a:r>
                      <a:r>
                        <a:rPr kumimoji="1" lang="en-US" altLang="ja-JP" sz="800" dirty="0">
                          <a:latin typeface="+mn-ea"/>
                          <a:ea typeface="+mn-ea"/>
                          <a:cs typeface="Yu Mincho" charset="-128"/>
                        </a:rPr>
                        <a:t>NG</a:t>
                      </a:r>
                      <a:r>
                        <a:rPr kumimoji="1" lang="ja-JP" altLang="en-US" sz="800" dirty="0">
                          <a:latin typeface="+mn-ea"/>
                          <a:ea typeface="+mn-ea"/>
                          <a:cs typeface="Yu Mincho" charset="-128"/>
                        </a:rPr>
                        <a:t>とする場合がありますので</a:t>
                      </a:r>
                      <a:endParaRPr kumimoji="1" lang="en-US" altLang="ja-JP" sz="800" dirty="0">
                        <a:latin typeface="+mn-ea"/>
                        <a:ea typeface="+mn-ea"/>
                        <a:cs typeface="Yu Mincho"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a:latin typeface="+mn-ea"/>
                          <a:ea typeface="+mn-ea"/>
                          <a:cs typeface="Yu Mincho" charset="-128"/>
                        </a:rPr>
                        <a:t> </a:t>
                      </a:r>
                      <a:r>
                        <a:rPr kumimoji="1" lang="ja-JP" altLang="en-US" sz="800" dirty="0">
                          <a:latin typeface="+mn-ea"/>
                          <a:ea typeface="+mn-ea"/>
                          <a:cs typeface="Yu Mincho" charset="-128"/>
                        </a:rPr>
                        <a:t>　　事前にご相談ください</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n-ea"/>
                          <a:ea typeface="+mn-ea"/>
                          <a:cs typeface="Yu Mincho" charset="-128"/>
                        </a:rPr>
                        <a:t>・同じ静止画（画面の一部ではなく全画面のもの）を表示する場合、全体尺の中で</a:t>
                      </a:r>
                      <a:endParaRPr kumimoji="1" lang="en-US" altLang="ja-JP" sz="800" dirty="0">
                        <a:latin typeface="+mn-ea"/>
                        <a:ea typeface="+mn-ea"/>
                        <a:cs typeface="Yu Mincho"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n-ea"/>
                          <a:ea typeface="+mn-ea"/>
                          <a:cs typeface="Yu Mincho" charset="-128"/>
                        </a:rPr>
                        <a:t>　最大</a:t>
                      </a:r>
                      <a:r>
                        <a:rPr kumimoji="1" lang="en-US" altLang="ja-JP" sz="800" dirty="0">
                          <a:latin typeface="+mn-ea"/>
                          <a:ea typeface="+mn-ea"/>
                          <a:cs typeface="Yu Mincho" charset="-128"/>
                        </a:rPr>
                        <a:t>15</a:t>
                      </a:r>
                      <a:r>
                        <a:rPr kumimoji="1" lang="ja-JP" altLang="en-US" sz="800" dirty="0">
                          <a:latin typeface="+mn-ea"/>
                          <a:ea typeface="+mn-ea"/>
                          <a:cs typeface="Yu Mincho" charset="-128"/>
                        </a:rPr>
                        <a:t>秒とすること</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n-ea"/>
                          <a:ea typeface="+mn-ea"/>
                          <a:cs typeface="Yu Mincho" charset="-128"/>
                        </a:rPr>
                        <a:t>・画面の一部に二次元バーコードや検索窓など特定の静止画を表示する場合は、</a:t>
                      </a:r>
                      <a:endParaRPr kumimoji="1" lang="en-US" altLang="ja-JP" sz="800" dirty="0">
                        <a:latin typeface="+mn-ea"/>
                        <a:ea typeface="+mn-ea"/>
                        <a:cs typeface="Yu Mincho"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n-ea"/>
                          <a:ea typeface="+mn-ea"/>
                          <a:cs typeface="Yu Mincho" charset="-128"/>
                        </a:rPr>
                        <a:t>　全体尺の中で最大</a:t>
                      </a:r>
                      <a:r>
                        <a:rPr kumimoji="1" lang="en-US" altLang="ja-JP" sz="800" dirty="0">
                          <a:latin typeface="+mn-ea"/>
                          <a:ea typeface="+mn-ea"/>
                          <a:cs typeface="Yu Mincho" charset="-128"/>
                        </a:rPr>
                        <a:t>5</a:t>
                      </a:r>
                      <a:r>
                        <a:rPr kumimoji="1" lang="ja-JP" altLang="en-US" sz="800" dirty="0">
                          <a:latin typeface="+mn-ea"/>
                          <a:ea typeface="+mn-ea"/>
                          <a:cs typeface="Yu Mincho" charset="-128"/>
                        </a:rPr>
                        <a:t>秒とすること</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973937446"/>
                  </a:ext>
                </a:extLst>
              </a:tr>
              <a:tr h="583799">
                <a:tc>
                  <a:txBody>
                    <a:bodyPr/>
                    <a:lstStyle/>
                    <a:p>
                      <a:r>
                        <a:rPr kumimoji="1" lang="ja-JP" altLang="en-US" sz="900" b="0" dirty="0">
                          <a:latin typeface="+mn-ea"/>
                          <a:ea typeface="+mn-ea"/>
                          <a:cs typeface="Yu Mincho" charset="-128"/>
                        </a:rPr>
                        <a:t>枠構成・広告料金</a:t>
                      </a:r>
                      <a:endParaRPr kumimoji="1" lang="en-US" altLang="ja-JP" sz="900" b="0" dirty="0">
                        <a:latin typeface="+mn-ea"/>
                        <a:ea typeface="+mn-ea"/>
                        <a:cs typeface="Yu Mincho" charset="-128"/>
                      </a:endParaRPr>
                    </a:p>
                    <a:p>
                      <a:r>
                        <a:rPr kumimoji="1" lang="ja-JP" altLang="en-US" sz="900" b="0" dirty="0">
                          <a:latin typeface="+mn-ea"/>
                          <a:ea typeface="+mn-ea"/>
                          <a:cs typeface="Yu Mincho" charset="-128"/>
                        </a:rPr>
                        <a:t>（全国枠メニュー）</a:t>
                      </a:r>
                    </a:p>
                  </a:txBody>
                  <a:tcPr anchor="ctr">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n-ea"/>
                          <a:ea typeface="+mn-ea"/>
                          <a:cs typeface="Yu Mincho" charset="-128"/>
                        </a:rPr>
                        <a:t>P.20</a:t>
                      </a:r>
                      <a:endParaRPr kumimoji="1" lang="ja-JP" altLang="en-US" sz="900" dirty="0">
                        <a:latin typeface="+mn-ea"/>
                        <a:ea typeface="+mn-ea"/>
                        <a:cs typeface="Yu Mincho" charset="-128"/>
                      </a:endParaRP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a:latin typeface="+mn-ea"/>
                          <a:ea typeface="+mn-ea"/>
                          <a:cs typeface="Yu Mincho" charset="-128"/>
                        </a:rPr>
                        <a:t>-</a:t>
                      </a:r>
                      <a:endParaRPr kumimoji="1" lang="ja-JP" altLang="en-US" sz="800" dirty="0">
                        <a:latin typeface="+mn-ea"/>
                        <a:ea typeface="+mn-ea"/>
                        <a:cs typeface="Yu Mincho" charset="-128"/>
                      </a:endParaRP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n-ea"/>
                          <a:ea typeface="+mn-ea"/>
                          <a:cs typeface="Yu Mincho" charset="-128"/>
                        </a:rPr>
                        <a:t>課金形態を「表示回数課金」に改定。</a:t>
                      </a:r>
                      <a:endParaRPr kumimoji="1" lang="en-US" altLang="ja-JP" sz="900" dirty="0">
                        <a:latin typeface="+mn-ea"/>
                        <a:ea typeface="+mn-ea"/>
                        <a:cs typeface="Yu Minch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n-ea"/>
                          <a:ea typeface="+mn-ea"/>
                          <a:cs typeface="Yu Mincho" charset="-128"/>
                        </a:rPr>
                        <a:t>想定表示回数を変更</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709687107"/>
                  </a:ext>
                </a:extLst>
              </a:tr>
              <a:tr h="583799">
                <a:tc>
                  <a:txBody>
                    <a:bodyPr/>
                    <a:lstStyle/>
                    <a:p>
                      <a:r>
                        <a:rPr kumimoji="1" lang="ja-JP" altLang="en-US" sz="900" b="0" dirty="0">
                          <a:latin typeface="+mn-ea"/>
                          <a:ea typeface="+mn-ea"/>
                          <a:cs typeface="Yu Mincho" charset="-128"/>
                        </a:rPr>
                        <a:t>枠構成・広告料金</a:t>
                      </a:r>
                      <a:endParaRPr kumimoji="1" lang="en-US" altLang="ja-JP" sz="900" b="0" dirty="0">
                        <a:latin typeface="+mn-ea"/>
                        <a:ea typeface="+mn-ea"/>
                        <a:cs typeface="Yu Mincho" charset="-128"/>
                      </a:endParaRPr>
                    </a:p>
                    <a:p>
                      <a:r>
                        <a:rPr kumimoji="1" lang="ja-JP" altLang="en-US" sz="900" b="0" dirty="0">
                          <a:latin typeface="+mn-ea"/>
                          <a:ea typeface="+mn-ea"/>
                          <a:cs typeface="Yu Mincho" charset="-128"/>
                        </a:rPr>
                        <a:t>（全国枠メニュー）注釈</a:t>
                      </a:r>
                    </a:p>
                  </a:txBody>
                  <a:tcPr anchor="ctr">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n-ea"/>
                          <a:ea typeface="+mn-ea"/>
                          <a:cs typeface="Yu Mincho" charset="-128"/>
                        </a:rPr>
                        <a:t>P.20</a:t>
                      </a:r>
                      <a:endParaRPr kumimoji="1" lang="ja-JP" altLang="en-US" sz="900" dirty="0">
                        <a:latin typeface="+mn-ea"/>
                        <a:ea typeface="+mn-ea"/>
                        <a:cs typeface="Yu Mincho" charset="-128"/>
                      </a:endParaRP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a:latin typeface="+mn-ea"/>
                          <a:ea typeface="+mn-ea"/>
                          <a:cs typeface="Yu Mincho" charset="-128"/>
                        </a:rPr>
                        <a:t>-</a:t>
                      </a:r>
                      <a:endParaRPr kumimoji="1" lang="ja-JP" altLang="en-US" sz="800" dirty="0">
                        <a:latin typeface="+mn-ea"/>
                        <a:ea typeface="+mn-ea"/>
                        <a:cs typeface="Yu Mincho" charset="-128"/>
                      </a:endParaRP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indent="0">
                        <a:buFont typeface=".LucidaGrandeUI" charset="0"/>
                        <a:buNone/>
                      </a:pPr>
                      <a:r>
                        <a:rPr lang="ja-JP" altLang="en-US" sz="700" dirty="0">
                          <a:solidFill>
                            <a:srgbClr val="2E3B53"/>
                          </a:solidFill>
                          <a:latin typeface="+mn-ea"/>
                          <a:cs typeface="Yu Mincho" charset="-128"/>
                        </a:rPr>
                        <a:t>以下、３点を追記。</a:t>
                      </a:r>
                      <a:endParaRPr lang="en-US" altLang="ja-JP" sz="700" dirty="0">
                        <a:solidFill>
                          <a:srgbClr val="2E3B53"/>
                        </a:solidFill>
                        <a:latin typeface="+mn-ea"/>
                        <a:cs typeface="Yu Mincho" charset="-128"/>
                      </a:endParaRPr>
                    </a:p>
                    <a:p>
                      <a:pPr marL="171450" indent="-171450">
                        <a:buFont typeface=".LucidaGrandeUI" charset="0"/>
                        <a:buChar char="※"/>
                      </a:pPr>
                      <a:r>
                        <a:rPr lang="en-US" altLang="ja-JP" sz="700" dirty="0">
                          <a:solidFill>
                            <a:srgbClr val="2E3B53"/>
                          </a:solidFill>
                          <a:latin typeface="+mn-ea"/>
                          <a:cs typeface="Yu Mincho" charset="-128"/>
                        </a:rPr>
                        <a:t>1</a:t>
                      </a:r>
                      <a:r>
                        <a:rPr lang="ja-JP" altLang="en-US" sz="700" dirty="0">
                          <a:solidFill>
                            <a:srgbClr val="2E3B53"/>
                          </a:solidFill>
                          <a:latin typeface="+mn-ea"/>
                          <a:cs typeface="Yu Mincho" charset="-128"/>
                        </a:rPr>
                        <a:t>円未満の端数が発生した場合は、切り捨てしてご請求させていただきます。</a:t>
                      </a:r>
                      <a:endParaRPr lang="en-US" altLang="ja-JP" sz="700" dirty="0">
                        <a:solidFill>
                          <a:srgbClr val="2E3B53"/>
                        </a:solidFill>
                        <a:latin typeface="+mn-ea"/>
                        <a:cs typeface="Yu Mincho" charset="-128"/>
                      </a:endParaRPr>
                    </a:p>
                    <a:p>
                      <a:pPr marL="171450" indent="-171450">
                        <a:buFont typeface=".LucidaGrandeUI" charset="0"/>
                        <a:buChar char="※"/>
                      </a:pPr>
                      <a:r>
                        <a:rPr lang="ja-JP" altLang="en-US" sz="700" dirty="0">
                          <a:solidFill>
                            <a:srgbClr val="2E3B53"/>
                          </a:solidFill>
                          <a:latin typeface="+mn-ea"/>
                          <a:cs typeface="Yu Mincho" charset="-128"/>
                        </a:rPr>
                        <a:t>月を跨ぐ週の掲載につきましては、掲載終了月締めにてご請求させていただきます。また、複数の月に跨った掲載につきましては、掲載月毎に分割してご請求させていただきます。</a:t>
                      </a:r>
                      <a:endParaRPr lang="en-US" altLang="ja-JP" sz="700" dirty="0">
                        <a:solidFill>
                          <a:srgbClr val="2E3B53"/>
                        </a:solidFill>
                        <a:latin typeface="+mn-ea"/>
                        <a:cs typeface="Yu Mincho" charset="-128"/>
                      </a:endParaRPr>
                    </a:p>
                    <a:p>
                      <a:pPr marL="171450" indent="-171450">
                        <a:buFont typeface=".LucidaGrandeUI" charset="0"/>
                        <a:buChar char="※"/>
                      </a:pPr>
                      <a:r>
                        <a:rPr lang="ja-JP" altLang="en-US" sz="700" dirty="0">
                          <a:solidFill>
                            <a:srgbClr val="2E3B53"/>
                          </a:solidFill>
                          <a:latin typeface="+mn-ea"/>
                          <a:cs typeface="Yu Mincho" charset="-128"/>
                        </a:rPr>
                        <a:t>上限広告料金に達しても掲載は止まりません。</a:t>
                      </a:r>
                      <a:endParaRPr lang="en-US" altLang="ja-JP" sz="700" dirty="0">
                        <a:solidFill>
                          <a:srgbClr val="2E3B53"/>
                        </a:solidFill>
                        <a:latin typeface="+mn-ea"/>
                        <a:cs typeface="Yu Mincho" charset="-128"/>
                      </a:endParaRP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672915620"/>
                  </a:ext>
                </a:extLst>
              </a:tr>
              <a:tr h="524602">
                <a:tc>
                  <a:txBody>
                    <a:bodyPr/>
                    <a:lstStyle/>
                    <a:p>
                      <a:r>
                        <a:rPr kumimoji="1" lang="ja-JP" altLang="en-US" sz="900" b="0" dirty="0">
                          <a:latin typeface="+mn-ea"/>
                          <a:ea typeface="+mn-ea"/>
                          <a:cs typeface="Yu Mincho" charset="-128"/>
                        </a:rPr>
                        <a:t>枠構成・広告料金</a:t>
                      </a:r>
                      <a:endParaRPr kumimoji="1" lang="en-US" altLang="ja-JP" sz="900" b="0" dirty="0">
                        <a:latin typeface="+mn-ea"/>
                        <a:ea typeface="+mn-ea"/>
                        <a:cs typeface="Yu Mincho" charset="-128"/>
                      </a:endParaRPr>
                    </a:p>
                    <a:p>
                      <a:r>
                        <a:rPr kumimoji="1" lang="ja-JP" altLang="en-US" sz="900" b="0" dirty="0">
                          <a:latin typeface="+mn-ea"/>
                          <a:ea typeface="+mn-ea"/>
                          <a:cs typeface="Yu Mincho" charset="-128"/>
                        </a:rPr>
                        <a:t>（地方枠メニュー）</a:t>
                      </a:r>
                    </a:p>
                  </a:txBody>
                  <a:tcPr anchor="ctr">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n-ea"/>
                          <a:ea typeface="+mn-ea"/>
                          <a:cs typeface="Yu Mincho" charset="-128"/>
                        </a:rPr>
                        <a:t>P.21</a:t>
                      </a:r>
                      <a:endParaRPr kumimoji="1" lang="ja-JP" altLang="en-US" sz="900" dirty="0">
                        <a:latin typeface="+mn-ea"/>
                        <a:ea typeface="+mn-ea"/>
                        <a:cs typeface="Yu Mincho" charset="-128"/>
                      </a:endParaRP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a:latin typeface="+mn-ea"/>
                          <a:ea typeface="+mn-ea"/>
                          <a:cs typeface="Yu Mincho" charset="-128"/>
                        </a:rPr>
                        <a:t>-</a:t>
                      </a:r>
                      <a:endParaRPr kumimoji="1" lang="ja-JP" altLang="en-US" sz="800" dirty="0">
                        <a:latin typeface="+mn-ea"/>
                        <a:ea typeface="+mn-ea"/>
                        <a:cs typeface="Yu Mincho" charset="-128"/>
                      </a:endParaRP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n-ea"/>
                          <a:ea typeface="+mn-ea"/>
                          <a:cs typeface="Yu Mincho" charset="-128"/>
                        </a:rPr>
                        <a:t>想定表示回数、価格を改定</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281956942"/>
                  </a:ext>
                </a:extLst>
              </a:tr>
              <a:tr h="524602">
                <a:tc>
                  <a:txBody>
                    <a:bodyPr/>
                    <a:lstStyle/>
                    <a:p>
                      <a:r>
                        <a:rPr kumimoji="1" lang="en-US" altLang="ja-JP" sz="900" b="0" dirty="0">
                          <a:latin typeface="+mn-ea"/>
                          <a:ea typeface="+mn-ea"/>
                          <a:cs typeface="Yu Mincho" charset="-128"/>
                        </a:rPr>
                        <a:t>Branded Contents</a:t>
                      </a:r>
                    </a:p>
                    <a:p>
                      <a:r>
                        <a:rPr kumimoji="1" lang="ja-JP" altLang="en-US" sz="900" b="0" dirty="0">
                          <a:latin typeface="+mn-ea"/>
                          <a:ea typeface="+mn-ea"/>
                          <a:cs typeface="Yu Mincho" charset="-128"/>
                        </a:rPr>
                        <a:t>掲載基準</a:t>
                      </a:r>
                      <a:endParaRPr kumimoji="1" lang="en-US" altLang="ja-JP" sz="900" b="0" dirty="0">
                        <a:latin typeface="+mn-ea"/>
                        <a:ea typeface="+mn-ea"/>
                        <a:cs typeface="Yu Mincho" charset="-128"/>
                      </a:endParaRPr>
                    </a:p>
                  </a:txBody>
                  <a:tcPr anchor="ctr">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en-US" altLang="ja-JP" sz="900" b="0" i="0" u="none" strike="noStrike" kern="1200" cap="none" spc="0" normalizeH="0" baseline="0" noProof="0" dirty="0">
                          <a:ln>
                            <a:noFill/>
                          </a:ln>
                          <a:solidFill>
                            <a:srgbClr val="000F2D"/>
                          </a:solidFill>
                          <a:effectLst/>
                          <a:uLnTx/>
                          <a:uFillTx/>
                          <a:latin typeface="+mn-ea"/>
                          <a:ea typeface="+mn-ea"/>
                          <a:cs typeface="Yu Mincho" charset="-128"/>
                        </a:rPr>
                        <a:t>P.22</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en-US" altLang="ja-JP" sz="800" b="0" i="0" u="none" strike="noStrike" kern="1200" cap="none" spc="0" normalizeH="0" baseline="0" noProof="0" dirty="0">
                          <a:ln>
                            <a:noFill/>
                          </a:ln>
                          <a:solidFill>
                            <a:srgbClr val="000F2D"/>
                          </a:solidFill>
                          <a:effectLst/>
                          <a:uLnTx/>
                          <a:uFillTx/>
                          <a:latin typeface="+mn-ea"/>
                          <a:ea typeface="+mn-ea"/>
                          <a:cs typeface="Yu Mincho" charset="-128"/>
                        </a:rPr>
                        <a:t>-</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sz="900" dirty="0">
                          <a:latin typeface="+mn-ea"/>
                          <a:ea typeface="+mn-ea"/>
                          <a:cs typeface="Yu Mincho" charset="-128"/>
                        </a:rPr>
                        <a:t>想定表示回数を変更</a:t>
                      </a:r>
                      <a:endParaRPr kumimoji="1" lang="en-US" altLang="ja-JP" sz="900" b="0" i="0" u="none" strike="noStrike" kern="1200" cap="none" spc="0" normalizeH="0" baseline="0" noProof="0" dirty="0">
                        <a:ln>
                          <a:noFill/>
                        </a:ln>
                        <a:solidFill>
                          <a:srgbClr val="000F2D"/>
                        </a:solidFill>
                        <a:effectLst/>
                        <a:uLnTx/>
                        <a:uFillTx/>
                        <a:latin typeface="+mn-ea"/>
                        <a:ea typeface="+mn-ea"/>
                        <a:cs typeface="Yu Mincho" charset="-128"/>
                      </a:endParaRPr>
                    </a:p>
                    <a:p>
                      <a:r>
                        <a:rPr kumimoji="1" lang="ja-JP" altLang="en-US" sz="900" b="0" i="0" u="none" strike="noStrike" kern="1200" cap="none" spc="0" normalizeH="0" baseline="0" noProof="0" dirty="0">
                          <a:ln>
                            <a:noFill/>
                          </a:ln>
                          <a:solidFill>
                            <a:srgbClr val="000F2D"/>
                          </a:solidFill>
                          <a:effectLst/>
                          <a:uLnTx/>
                          <a:uFillTx/>
                          <a:latin typeface="+mn-ea"/>
                          <a:ea typeface="+mn-ea"/>
                          <a:cs typeface="Yu Mincho" charset="-128"/>
                        </a:rPr>
                        <a:t>掲載基準の文言をより具体的になものに修正</a:t>
                      </a:r>
                      <a:endParaRPr kumimoji="1" lang="en-US" altLang="ja-JP" sz="900" b="0" i="0" u="none" strike="noStrike" kern="1200" cap="none" spc="0" normalizeH="0" baseline="0" noProof="0" dirty="0">
                        <a:ln>
                          <a:noFill/>
                        </a:ln>
                        <a:solidFill>
                          <a:srgbClr val="000F2D"/>
                        </a:solidFill>
                        <a:effectLst/>
                        <a:uLnTx/>
                        <a:uFillTx/>
                        <a:latin typeface="+mn-ea"/>
                        <a:ea typeface="+mn-ea"/>
                        <a:cs typeface="Yu Mincho" charset="-128"/>
                      </a:endParaRP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932665855"/>
                  </a:ext>
                </a:extLst>
              </a:tr>
              <a:tr h="524602">
                <a:tc>
                  <a:txBody>
                    <a:bodyPr/>
                    <a:lstStyle/>
                    <a:p>
                      <a:r>
                        <a:rPr kumimoji="1" lang="ja-JP" altLang="en-US" sz="900" b="0" dirty="0">
                          <a:latin typeface="+mn-ea"/>
                          <a:ea typeface="+mn-ea"/>
                          <a:cs typeface="Yu Mincho" charset="-128"/>
                        </a:rPr>
                        <a:t>キャンセル規定</a:t>
                      </a:r>
                      <a:endParaRPr kumimoji="1" lang="en-US" altLang="ja-JP" sz="900" b="0" dirty="0">
                        <a:latin typeface="+mn-ea"/>
                        <a:ea typeface="+mn-ea"/>
                        <a:cs typeface="Yu Mincho" charset="-128"/>
                      </a:endParaRPr>
                    </a:p>
                  </a:txBody>
                  <a:tcPr anchor="ctr">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en-US" altLang="ja-JP" sz="900" b="0" i="0" u="none" strike="noStrike" kern="1200" cap="none" spc="0" normalizeH="0" baseline="0" noProof="0" dirty="0">
                          <a:ln>
                            <a:noFill/>
                          </a:ln>
                          <a:solidFill>
                            <a:srgbClr val="000F2D"/>
                          </a:solidFill>
                          <a:effectLst/>
                          <a:uLnTx/>
                          <a:uFillTx/>
                          <a:latin typeface="+mn-ea"/>
                          <a:ea typeface="+mn-ea"/>
                          <a:cs typeface="Yu Mincho" charset="-128"/>
                        </a:rPr>
                        <a:t>P.34</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en-US" altLang="ja-JP" sz="800" b="0" i="0" u="none" strike="noStrike" kern="1200" cap="none" spc="0" normalizeH="0" baseline="0" noProof="0" dirty="0">
                          <a:ln>
                            <a:noFill/>
                          </a:ln>
                          <a:solidFill>
                            <a:srgbClr val="000F2D"/>
                          </a:solidFill>
                          <a:effectLst/>
                          <a:uLnTx/>
                          <a:uFillTx/>
                          <a:latin typeface="+mn-ea"/>
                          <a:ea typeface="+mn-ea"/>
                          <a:cs typeface="Yu Mincho" charset="-128"/>
                        </a:rPr>
                        <a:t>-</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kumimoji="1" lang="ja-JP" altLang="en-US" sz="900" b="0" i="0" u="none" strike="noStrike" kern="1200" cap="none" spc="0" normalizeH="0" baseline="0" noProof="0" dirty="0">
                          <a:ln>
                            <a:noFill/>
                          </a:ln>
                          <a:solidFill>
                            <a:srgbClr val="000F2D"/>
                          </a:solidFill>
                          <a:effectLst/>
                          <a:uLnTx/>
                          <a:uFillTx/>
                          <a:latin typeface="+mn-ea"/>
                          <a:ea typeface="+mn-ea"/>
                          <a:cs typeface="Yu Mincho" charset="-128"/>
                        </a:rPr>
                        <a:t>文言を分かりやすく修正</a:t>
                      </a:r>
                      <a:endParaRPr kumimoji="1" lang="en-US" altLang="ja-JP" sz="900" b="0" i="0" u="none" strike="noStrike" kern="1200" cap="none" spc="0" normalizeH="0" baseline="0" noProof="0" dirty="0">
                        <a:ln>
                          <a:noFill/>
                        </a:ln>
                        <a:solidFill>
                          <a:srgbClr val="000F2D"/>
                        </a:solidFill>
                        <a:effectLst/>
                        <a:uLnTx/>
                        <a:uFillTx/>
                        <a:latin typeface="+mn-ea"/>
                        <a:ea typeface="+mn-ea"/>
                        <a:cs typeface="Yu Mincho" charset="-128"/>
                      </a:endParaRPr>
                    </a:p>
                    <a:p>
                      <a:r>
                        <a:rPr kumimoji="1" lang="ja-JP" altLang="en-US" sz="900" b="0" i="0" u="none" strike="noStrike" kern="1200" cap="none" spc="0" normalizeH="0" baseline="0" noProof="0" dirty="0">
                          <a:ln>
                            <a:noFill/>
                          </a:ln>
                          <a:solidFill>
                            <a:srgbClr val="000F2D"/>
                          </a:solidFill>
                          <a:effectLst/>
                          <a:uLnTx/>
                          <a:uFillTx/>
                          <a:latin typeface="+mn-ea"/>
                          <a:ea typeface="+mn-ea"/>
                          <a:cs typeface="Yu Mincho" charset="-128"/>
                        </a:rPr>
                        <a:t>（規定内容は変更無し）</a:t>
                      </a:r>
                      <a:endParaRPr kumimoji="1" lang="en-US" altLang="ja-JP" sz="900" b="0" i="0" u="none" strike="noStrike" kern="1200" cap="none" spc="0" normalizeH="0" baseline="0" noProof="0" dirty="0">
                        <a:ln>
                          <a:noFill/>
                        </a:ln>
                        <a:solidFill>
                          <a:srgbClr val="000F2D"/>
                        </a:solidFill>
                        <a:effectLst/>
                        <a:uLnTx/>
                        <a:uFillTx/>
                        <a:latin typeface="+mn-ea"/>
                        <a:ea typeface="+mn-ea"/>
                        <a:cs typeface="Yu Mincho" charset="-128"/>
                      </a:endParaRP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838364076"/>
                  </a:ext>
                </a:extLst>
              </a:tr>
            </a:tbl>
          </a:graphicData>
        </a:graphic>
      </p:graphicFrame>
    </p:spTree>
    <p:extLst>
      <p:ext uri="{BB962C8B-B14F-4D97-AF65-F5344CB8AC3E}">
        <p14:creationId xmlns:p14="http://schemas.microsoft.com/office/powerpoint/2010/main" val="2845804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0" y="-33557"/>
            <a:ext cx="9144000" cy="156035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Rectangle 4"/>
          <p:cNvSpPr>
            <a:spLocks noChangeArrowheads="1"/>
          </p:cNvSpPr>
          <p:nvPr/>
        </p:nvSpPr>
        <p:spPr bwMode="auto">
          <a:xfrm>
            <a:off x="4661858" y="2123917"/>
            <a:ext cx="2077206" cy="3414134"/>
          </a:xfrm>
          <a:prstGeom prst="rect">
            <a:avLst/>
          </a:prstGeom>
          <a:noFill/>
          <a:ln>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oAutofit/>
          </a:bodyPr>
          <a:lstStyle/>
          <a:p>
            <a:r>
              <a:rPr lang="en-US" altLang="ja-JP" sz="700" dirty="0">
                <a:latin typeface="Yu Mincho" charset="-128"/>
                <a:ea typeface="Yu Mincho" charset="-128"/>
                <a:cs typeface="Yu Mincho" charset="-128"/>
              </a:rPr>
              <a:t>TO</a:t>
            </a:r>
            <a:r>
              <a:rPr lang="ja-JP" altLang="en-US" sz="700" dirty="0">
                <a:latin typeface="Yu Mincho" charset="-128"/>
                <a:ea typeface="Yu Mincho" charset="-128"/>
                <a:cs typeface="Yu Mincho" charset="-128"/>
              </a:rPr>
              <a:t>：</a:t>
            </a:r>
            <a:r>
              <a:rPr lang="en-US" altLang="ja-JP" sz="700" dirty="0">
                <a:latin typeface="Yu Mincho" charset="-128"/>
                <a:ea typeface="Yu Mincho" charset="-128"/>
                <a:cs typeface="Yu Mincho" charset="-128"/>
              </a:rPr>
              <a:t> </a:t>
            </a:r>
            <a:r>
              <a:rPr lang="ja-JP" altLang="en-US" sz="700" dirty="0">
                <a:latin typeface="Yu Mincho" charset="-128"/>
                <a:ea typeface="Yu Mincho" charset="-128"/>
                <a:cs typeface="Yu Mincho" charset="-128"/>
              </a:rPr>
              <a:t>当社営業担当者</a:t>
            </a:r>
            <a:br>
              <a:rPr lang="en-US" altLang="ja-JP" sz="700" dirty="0">
                <a:latin typeface="Yu Mincho" charset="-128"/>
                <a:ea typeface="Yu Mincho" charset="-128"/>
                <a:cs typeface="Yu Mincho" charset="-128"/>
              </a:rPr>
            </a:br>
            <a:r>
              <a:rPr lang="en-US" altLang="ja-JP" sz="700" dirty="0">
                <a:latin typeface="Yu Mincho" charset="-128"/>
                <a:ea typeface="Yu Mincho" charset="-128"/>
                <a:cs typeface="Yu Mincho" charset="-128"/>
              </a:rPr>
              <a:t>CC</a:t>
            </a:r>
            <a:r>
              <a:rPr lang="ja-JP" altLang="en-US" sz="700" dirty="0">
                <a:latin typeface="Yu Mincho" charset="-128"/>
                <a:ea typeface="Yu Mincho" charset="-128"/>
                <a:cs typeface="Yu Mincho" charset="-128"/>
              </a:rPr>
              <a:t>：</a:t>
            </a:r>
            <a:r>
              <a:rPr lang="en-US" altLang="ja-JP" sz="700" dirty="0">
                <a:latin typeface="Yu Mincho" charset="-128"/>
                <a:ea typeface="Yu Mincho" charset="-128"/>
                <a:cs typeface="Yu Mincho" charset="-128"/>
              </a:rPr>
              <a:t>order@tokyo-prime.jp</a:t>
            </a:r>
            <a:endParaRPr lang="en-US" altLang="ja-JP" sz="700" b="1" dirty="0">
              <a:latin typeface="Yu Mincho" charset="-128"/>
              <a:ea typeface="Yu Mincho" charset="-128"/>
              <a:cs typeface="Yu Mincho" charset="-128"/>
            </a:endParaRPr>
          </a:p>
          <a:p>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件名：</a:t>
            </a:r>
            <a:endParaRPr lang="en-US" altLang="ja-JP" sz="700" dirty="0">
              <a:latin typeface="Yu Mincho" charset="-128"/>
              <a:ea typeface="Yu Mincho" charset="-128"/>
              <a:cs typeface="Yu Mincho" charset="-128"/>
            </a:endParaRPr>
          </a:p>
          <a:p>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申込</a:t>
            </a:r>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広告主</a:t>
            </a:r>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告知内容</a:t>
            </a:r>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a:t>
            </a:r>
            <a:r>
              <a:rPr lang="en-US" altLang="ja-JP" sz="700" dirty="0">
                <a:latin typeface="Yu Mincho" charset="-128"/>
                <a:ea typeface="Yu Mincho" charset="-128"/>
                <a:cs typeface="Yu Mincho" charset="-128"/>
              </a:rPr>
              <a:t>Tokyo Prime</a:t>
            </a:r>
            <a:r>
              <a:rPr lang="ja-JP" altLang="en-US" sz="700" dirty="0">
                <a:latin typeface="Yu Mincho" charset="-128"/>
                <a:ea typeface="Yu Mincho" charset="-128"/>
                <a:cs typeface="Yu Mincho" charset="-128"/>
              </a:rPr>
              <a:t>：月</a:t>
            </a:r>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日</a:t>
            </a:r>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月</a:t>
            </a:r>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日</a:t>
            </a:r>
            <a:endParaRPr lang="en-US" altLang="ja-JP" sz="700" dirty="0">
              <a:latin typeface="Yu Mincho" charset="-128"/>
              <a:ea typeface="Yu Mincho" charset="-128"/>
              <a:cs typeface="Yu Mincho" charset="-128"/>
            </a:endParaRPr>
          </a:p>
          <a:p>
            <a:endParaRPr lang="en-US" altLang="ja-JP" sz="700" dirty="0">
              <a:latin typeface="Yu Mincho" charset="-128"/>
              <a:ea typeface="Yu Mincho" charset="-128"/>
              <a:cs typeface="Yu Mincho" charset="-128"/>
            </a:endParaRPr>
          </a:p>
          <a:p>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お申込案件</a:t>
            </a:r>
            <a:r>
              <a:rPr lang="en-US" altLang="ja-JP" sz="700" dirty="0">
                <a:latin typeface="Yu Mincho" charset="-128"/>
                <a:ea typeface="Yu Mincho" charset="-128"/>
                <a:cs typeface="Yu Mincho" charset="-128"/>
              </a:rPr>
              <a:t>】</a:t>
            </a:r>
          </a:p>
          <a:p>
            <a:r>
              <a:rPr lang="en-US" altLang="ja-JP" sz="700" dirty="0">
                <a:latin typeface="Yu Mincho" charset="-128"/>
                <a:ea typeface="Yu Mincho" charset="-128"/>
                <a:cs typeface="Yu Mincho" charset="-128"/>
              </a:rPr>
              <a:t>------------------------------------------------</a:t>
            </a:r>
          </a:p>
          <a:p>
            <a:r>
              <a:rPr lang="ja-JP" altLang="en-US" sz="700" dirty="0">
                <a:latin typeface="Yu Mincho" charset="-128"/>
                <a:ea typeface="Yu Mincho" charset="-128"/>
                <a:cs typeface="Yu Mincho" charset="-128"/>
              </a:rPr>
              <a:t>・代理店名：</a:t>
            </a:r>
          </a:p>
          <a:p>
            <a:r>
              <a:rPr lang="ja-JP" altLang="en-US" sz="700" dirty="0">
                <a:latin typeface="Yu Mincho" charset="-128"/>
                <a:ea typeface="Yu Mincho" charset="-128"/>
                <a:cs typeface="Yu Mincho" charset="-128"/>
              </a:rPr>
              <a:t>・広告主名：</a:t>
            </a:r>
          </a:p>
          <a:p>
            <a:r>
              <a:rPr lang="ja-JP" altLang="en-US" sz="700" dirty="0">
                <a:latin typeface="Yu Mincho" charset="-128"/>
                <a:ea typeface="Yu Mincho" charset="-128"/>
                <a:cs typeface="Yu Mincho" charset="-128"/>
              </a:rPr>
              <a:t>・告知内容（サービス名）：</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・告知</a:t>
            </a:r>
            <a:r>
              <a:rPr lang="en-US" altLang="ja-JP" sz="700" dirty="0">
                <a:latin typeface="Yu Mincho" charset="-128"/>
                <a:ea typeface="Yu Mincho" charset="-128"/>
                <a:cs typeface="Yu Mincho" charset="-128"/>
              </a:rPr>
              <a:t>URL(</a:t>
            </a:r>
            <a:r>
              <a:rPr lang="ja-JP" altLang="en-US" sz="700" dirty="0">
                <a:latin typeface="Yu Mincho" charset="-128"/>
                <a:ea typeface="Yu Mincho" charset="-128"/>
                <a:cs typeface="Yu Mincho" charset="-128"/>
              </a:rPr>
              <a:t>出稿予定</a:t>
            </a:r>
            <a:r>
              <a:rPr lang="en-US" altLang="ja-JP" sz="700" dirty="0">
                <a:latin typeface="Yu Mincho" charset="-128"/>
                <a:ea typeface="Yu Mincho" charset="-128"/>
                <a:cs typeface="Yu Mincho" charset="-128"/>
              </a:rPr>
              <a:t>URL</a:t>
            </a:r>
            <a:r>
              <a:rPr lang="ja-JP" altLang="en-US" sz="700" dirty="0">
                <a:latin typeface="Yu Mincho" charset="-128"/>
                <a:ea typeface="Yu Mincho" charset="-128"/>
                <a:cs typeface="Yu Mincho" charset="-128"/>
              </a:rPr>
              <a:t>全て</a:t>
            </a:r>
            <a:r>
              <a:rPr lang="en-US" altLang="ja-JP" sz="700" dirty="0">
                <a:latin typeface="Yu Mincho" charset="-128"/>
                <a:ea typeface="Yu Mincho" charset="-128"/>
                <a:cs typeface="Yu Mincho" charset="-128"/>
              </a:rPr>
              <a:t>) </a:t>
            </a:r>
            <a:r>
              <a:rPr lang="ja-JP" altLang="en-US" sz="700" dirty="0">
                <a:latin typeface="Yu Mincho" charset="-128"/>
                <a:ea typeface="Yu Mincho" charset="-128"/>
                <a:cs typeface="Yu Mincho" charset="-128"/>
              </a:rPr>
              <a:t>：</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・掲載期間：</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・メニュー名：</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・保証形態：</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・課金形態：</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・表示単価：</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・申込金額（グロス・税別）：</a:t>
            </a:r>
          </a:p>
          <a:p>
            <a:r>
              <a:rPr lang="ja-JP" altLang="en-US" sz="700" dirty="0">
                <a:latin typeface="Yu Mincho" charset="-128"/>
                <a:ea typeface="Yu Mincho" charset="-128"/>
                <a:cs typeface="Yu Mincho" charset="-128"/>
              </a:rPr>
              <a:t>・申込金額（ネット・税別）：</a:t>
            </a:r>
            <a:endParaRPr lang="en-US" altLang="ja-JP" sz="700" dirty="0">
              <a:latin typeface="Yu Mincho" charset="-128"/>
              <a:ea typeface="Yu Mincho" charset="-128"/>
              <a:cs typeface="Yu Mincho" charset="-128"/>
            </a:endParaRPr>
          </a:p>
          <a:p>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備考：</a:t>
            </a:r>
            <a:endParaRPr lang="en-US" altLang="ja-JP" sz="700" dirty="0">
              <a:latin typeface="Yu Mincho" charset="-128"/>
              <a:ea typeface="Yu Mincho" charset="-128"/>
              <a:cs typeface="Yu Mincho" charset="-128"/>
            </a:endParaRPr>
          </a:p>
          <a:p>
            <a:r>
              <a:rPr lang="en-US" altLang="ja-JP" sz="700" dirty="0">
                <a:latin typeface="Yu Mincho" charset="-128"/>
                <a:ea typeface="Yu Mincho" charset="-128"/>
                <a:cs typeface="Yu Mincho" charset="-128"/>
              </a:rPr>
              <a:t>-------------------------------------------------</a:t>
            </a:r>
          </a:p>
        </p:txBody>
      </p:sp>
      <p:sp>
        <p:nvSpPr>
          <p:cNvPr id="33" name="Rectangle 8"/>
          <p:cNvSpPr>
            <a:spLocks noChangeArrowheads="1"/>
          </p:cNvSpPr>
          <p:nvPr/>
        </p:nvSpPr>
        <p:spPr bwMode="auto">
          <a:xfrm>
            <a:off x="6837512" y="2123917"/>
            <a:ext cx="2077206" cy="3414134"/>
          </a:xfrm>
          <a:prstGeom prst="rect">
            <a:avLst/>
          </a:prstGeom>
          <a:noFill/>
          <a:ln>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oAutofit/>
          </a:bodyPr>
          <a:lstStyle/>
          <a:p>
            <a:r>
              <a:rPr lang="en-US" altLang="ja-JP" sz="700" dirty="0">
                <a:latin typeface="Yu Mincho" charset="-128"/>
                <a:ea typeface="Yu Mincho" charset="-128"/>
                <a:cs typeface="Yu Mincho" charset="-128"/>
              </a:rPr>
              <a:t>TO</a:t>
            </a:r>
            <a:r>
              <a:rPr lang="ja-JP" altLang="en-US" sz="700" dirty="0">
                <a:latin typeface="Yu Mincho" charset="-128"/>
                <a:ea typeface="Yu Mincho" charset="-128"/>
                <a:cs typeface="Yu Mincho" charset="-128"/>
              </a:rPr>
              <a:t>：当社営業担当者</a:t>
            </a:r>
            <a:endParaRPr lang="en-US" altLang="ja-JP" sz="700" dirty="0">
              <a:latin typeface="Yu Mincho" charset="-128"/>
              <a:ea typeface="Yu Mincho" charset="-128"/>
              <a:cs typeface="Yu Mincho" charset="-128"/>
            </a:endParaRPr>
          </a:p>
          <a:p>
            <a:r>
              <a:rPr lang="en-US" altLang="ja-JP" sz="700" dirty="0">
                <a:latin typeface="Yu Mincho" charset="-128"/>
                <a:ea typeface="Yu Mincho" charset="-128"/>
                <a:cs typeface="Yu Mincho" charset="-128"/>
              </a:rPr>
              <a:t>CC</a:t>
            </a:r>
            <a:r>
              <a:rPr lang="ja-JP" altLang="en-US" sz="700" dirty="0">
                <a:latin typeface="Yu Mincho" charset="-128"/>
                <a:ea typeface="Yu Mincho" charset="-128"/>
                <a:cs typeface="Yu Mincho" charset="-128"/>
              </a:rPr>
              <a:t>：</a:t>
            </a:r>
            <a:r>
              <a:rPr lang="en-US" altLang="ja-JP" sz="700" dirty="0">
                <a:latin typeface="Yu Mincho" charset="-128"/>
                <a:ea typeface="Yu Mincho" charset="-128"/>
                <a:cs typeface="Yu Mincho" charset="-128"/>
              </a:rPr>
              <a:t>material@tokyo-prime.jp</a:t>
            </a:r>
          </a:p>
          <a:p>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件名：</a:t>
            </a:r>
            <a:endParaRPr lang="en-US" altLang="ja-JP" sz="700" dirty="0">
              <a:latin typeface="Yu Mincho" charset="-128"/>
              <a:ea typeface="Yu Mincho" charset="-128"/>
              <a:cs typeface="Yu Mincho" charset="-128"/>
            </a:endParaRPr>
          </a:p>
          <a:p>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入稿</a:t>
            </a:r>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広告主</a:t>
            </a:r>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告知内容</a:t>
            </a:r>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a:t>
            </a:r>
            <a:r>
              <a:rPr lang="en-US" altLang="ja-JP" sz="700" dirty="0">
                <a:latin typeface="Yu Mincho" charset="-128"/>
                <a:ea typeface="Yu Mincho" charset="-128"/>
                <a:cs typeface="Yu Mincho" charset="-128"/>
              </a:rPr>
              <a:t>Tokyo Prime</a:t>
            </a:r>
            <a:r>
              <a:rPr lang="ja-JP" altLang="en-US" sz="700" dirty="0">
                <a:latin typeface="Yu Mincho" charset="-128"/>
                <a:ea typeface="Yu Mincho" charset="-128"/>
                <a:cs typeface="Yu Mincho" charset="-128"/>
              </a:rPr>
              <a:t>：月</a:t>
            </a:r>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日</a:t>
            </a:r>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月</a:t>
            </a:r>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日</a:t>
            </a:r>
            <a:endParaRPr lang="en-US" altLang="ja-JP" sz="700" dirty="0">
              <a:latin typeface="Yu Mincho" charset="-128"/>
              <a:ea typeface="Yu Mincho" charset="-128"/>
              <a:cs typeface="Yu Mincho" charset="-128"/>
            </a:endParaRPr>
          </a:p>
          <a:p>
            <a:endParaRPr lang="en-US" altLang="ja-JP" sz="700" dirty="0">
              <a:latin typeface="Yu Mincho" charset="-128"/>
              <a:ea typeface="Yu Mincho" charset="-128"/>
              <a:cs typeface="Yu Mincho" charset="-128"/>
            </a:endParaRPr>
          </a:p>
          <a:p>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入稿案件</a:t>
            </a:r>
            <a:r>
              <a:rPr lang="en-US" altLang="ja-JP" sz="700" dirty="0">
                <a:latin typeface="Yu Mincho" charset="-128"/>
                <a:ea typeface="Yu Mincho" charset="-128"/>
                <a:cs typeface="Yu Mincho" charset="-128"/>
              </a:rPr>
              <a:t>】</a:t>
            </a:r>
          </a:p>
          <a:p>
            <a:r>
              <a:rPr lang="en-US" altLang="ja-JP" sz="700" dirty="0">
                <a:latin typeface="Yu Mincho" charset="-128"/>
                <a:ea typeface="Yu Mincho" charset="-128"/>
                <a:cs typeface="Yu Mincho" charset="-128"/>
              </a:rPr>
              <a:t>------------------------------------------------</a:t>
            </a:r>
          </a:p>
          <a:p>
            <a:r>
              <a:rPr lang="ja-JP" altLang="en-US" sz="700" dirty="0">
                <a:latin typeface="Yu Mincho" charset="-128"/>
                <a:ea typeface="Yu Mincho" charset="-128"/>
                <a:cs typeface="Yu Mincho" charset="-128"/>
              </a:rPr>
              <a:t>・代理店名：</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・広告主名：</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・告知内容（サービス名）：</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・掲載期間：</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・メニュー名：</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・備考：</a:t>
            </a:r>
            <a:br>
              <a:rPr lang="en-US" altLang="ja-JP" sz="700" dirty="0">
                <a:latin typeface="Yu Mincho" charset="-128"/>
                <a:ea typeface="Yu Mincho" charset="-128"/>
                <a:cs typeface="Yu Mincho" charset="-128"/>
              </a:rPr>
            </a:br>
            <a:r>
              <a:rPr lang="en-US" altLang="ja-JP" sz="700" dirty="0">
                <a:latin typeface="Yu Mincho" charset="-128"/>
                <a:ea typeface="Yu Mincho" charset="-128"/>
                <a:cs typeface="Yu Mincho" charset="-128"/>
              </a:rPr>
              <a:t>------------------------------------------------</a:t>
            </a:r>
          </a:p>
          <a:p>
            <a:endParaRPr lang="en-US" altLang="ja-JP" sz="700" dirty="0">
              <a:latin typeface="Yu Mincho" charset="-128"/>
              <a:ea typeface="Yu Mincho" charset="-128"/>
              <a:cs typeface="Yu Mincho" charset="-128"/>
            </a:endParaRPr>
          </a:p>
          <a:p>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入稿内容</a:t>
            </a:r>
            <a:r>
              <a:rPr lang="en-US" altLang="ja-JP" sz="700" dirty="0">
                <a:latin typeface="Yu Mincho" charset="-128"/>
                <a:ea typeface="Yu Mincho" charset="-128"/>
                <a:cs typeface="Yu Mincho" charset="-128"/>
              </a:rPr>
              <a:t>】</a:t>
            </a:r>
          </a:p>
          <a:p>
            <a:r>
              <a:rPr lang="en-US" altLang="ja-JP" sz="700" dirty="0">
                <a:latin typeface="Yu Mincho" charset="-128"/>
                <a:ea typeface="Yu Mincho" charset="-128"/>
                <a:cs typeface="Yu Mincho" charset="-128"/>
              </a:rPr>
              <a:t>------------------------------------------------</a:t>
            </a:r>
          </a:p>
          <a:p>
            <a:r>
              <a:rPr lang="ja-JP" altLang="en-US" sz="700" dirty="0">
                <a:latin typeface="Yu Mincho" charset="-128"/>
                <a:ea typeface="Yu Mincho" charset="-128"/>
                <a:cs typeface="Yu Mincho" charset="-128"/>
              </a:rPr>
              <a:t>・入稿本数：</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・メイン動画：</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・詳細ボタンの有無：（有・無）</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・ボタンタップ後の挙動：（自動生成二次元バーコード表示・詳細説明画像表示）</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a:t>
            </a:r>
            <a:r>
              <a:rPr lang="zh-TW" altLang="en-US" sz="700" dirty="0">
                <a:latin typeface="Yu Mincho" charset="-128"/>
                <a:ea typeface="Yu Mincho" charset="-128"/>
                <a:cs typeface="Yu Mincho" charset="-128"/>
              </a:rPr>
              <a:t>詳細説明画像</a:t>
            </a:r>
            <a:r>
              <a:rPr lang="ja-JP" altLang="en-US" sz="700" dirty="0">
                <a:latin typeface="Yu Mincho" charset="-128"/>
                <a:ea typeface="Yu Mincho" charset="-128"/>
                <a:cs typeface="Yu Mincho" charset="-128"/>
              </a:rPr>
              <a:t>：</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・二次元バーコード用テキスト・</a:t>
            </a:r>
            <a:r>
              <a:rPr lang="en-US" altLang="ja-JP" sz="700" dirty="0">
                <a:latin typeface="Yu Mincho" charset="-128"/>
                <a:ea typeface="Yu Mincho" charset="-128"/>
                <a:cs typeface="Yu Mincho" charset="-128"/>
              </a:rPr>
              <a:t>URL</a:t>
            </a:r>
            <a:r>
              <a:rPr lang="ja-JP" altLang="en-US" sz="700" dirty="0">
                <a:latin typeface="Yu Mincho" charset="-128"/>
                <a:ea typeface="Yu Mincho" charset="-128"/>
                <a:cs typeface="Yu Mincho" charset="-128"/>
              </a:rPr>
              <a:t>：</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・エンドキャップの有無：（有・無）</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・エンドキャップ画像：</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・備考：</a:t>
            </a:r>
            <a:endParaRPr lang="en-US" altLang="ja-JP" sz="700" dirty="0">
              <a:latin typeface="Yu Mincho" charset="-128"/>
              <a:ea typeface="Yu Mincho" charset="-128"/>
              <a:cs typeface="Yu Mincho" charset="-128"/>
            </a:endParaRPr>
          </a:p>
          <a:p>
            <a:r>
              <a:rPr lang="en-US" altLang="ja-JP" sz="700" dirty="0">
                <a:latin typeface="Yu Mincho" charset="-128"/>
                <a:ea typeface="Yu Mincho" charset="-128"/>
                <a:cs typeface="Yu Mincho" charset="-128"/>
              </a:rPr>
              <a:t>------------------------------------------------</a:t>
            </a:r>
          </a:p>
        </p:txBody>
      </p:sp>
      <p:sp>
        <p:nvSpPr>
          <p:cNvPr id="35" name="Text Box 7"/>
          <p:cNvSpPr txBox="1">
            <a:spLocks noChangeArrowheads="1"/>
          </p:cNvSpPr>
          <p:nvPr/>
        </p:nvSpPr>
        <p:spPr bwMode="auto">
          <a:xfrm>
            <a:off x="4661858" y="5617980"/>
            <a:ext cx="2210427" cy="2033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pPr>
              <a:spcBef>
                <a:spcPct val="50000"/>
              </a:spcBef>
            </a:pPr>
            <a:r>
              <a:rPr lang="ja-JP" altLang="en-US" sz="800" b="1" dirty="0">
                <a:latin typeface="Yu Mincho" charset="-128"/>
                <a:ea typeface="Yu Mincho" charset="-128"/>
                <a:cs typeface="Yu Mincho" charset="-128"/>
              </a:rPr>
              <a:t>締切</a:t>
            </a:r>
            <a:r>
              <a:rPr lang="en-US" altLang="ja-JP" sz="800" b="1" dirty="0">
                <a:latin typeface="Yu Mincho" charset="-128"/>
                <a:ea typeface="Yu Mincho" charset="-128"/>
                <a:cs typeface="Yu Mincho" charset="-128"/>
              </a:rPr>
              <a:t>: </a:t>
            </a:r>
            <a:r>
              <a:rPr lang="ja-JP" altLang="en-US" sz="800" b="1" dirty="0">
                <a:latin typeface="Yu Mincho" charset="-128"/>
                <a:ea typeface="Yu Mincho" charset="-128"/>
                <a:cs typeface="Yu Mincho" charset="-128"/>
              </a:rPr>
              <a:t>掲載開始</a:t>
            </a:r>
            <a:r>
              <a:rPr lang="en-US" altLang="ja-JP" sz="800" b="1" dirty="0">
                <a:latin typeface="Yu Mincho" charset="-128"/>
                <a:ea typeface="Yu Mincho" charset="-128"/>
                <a:cs typeface="Yu Mincho" charset="-128"/>
              </a:rPr>
              <a:t>7</a:t>
            </a:r>
            <a:r>
              <a:rPr lang="ja-JP" altLang="en-US" sz="800" b="1" dirty="0">
                <a:latin typeface="Yu Mincho" charset="-128"/>
                <a:ea typeface="Yu Mincho" charset="-128"/>
                <a:cs typeface="Yu Mincho" charset="-128"/>
              </a:rPr>
              <a:t>営業日前</a:t>
            </a:r>
            <a:r>
              <a:rPr lang="en-US" altLang="ja-JP" sz="800" b="1" dirty="0">
                <a:latin typeface="Yu Mincho" charset="-128"/>
                <a:ea typeface="Yu Mincho" charset="-128"/>
                <a:cs typeface="Yu Mincho" charset="-128"/>
              </a:rPr>
              <a:t> 17</a:t>
            </a:r>
            <a:r>
              <a:rPr lang="ja-JP" altLang="en-US" sz="800" b="1" dirty="0">
                <a:latin typeface="Yu Mincho" charset="-128"/>
                <a:ea typeface="Yu Mincho" charset="-128"/>
                <a:cs typeface="Yu Mincho" charset="-128"/>
              </a:rPr>
              <a:t>時まで</a:t>
            </a:r>
          </a:p>
        </p:txBody>
      </p:sp>
      <p:sp>
        <p:nvSpPr>
          <p:cNvPr id="36" name="Text Box 7"/>
          <p:cNvSpPr txBox="1">
            <a:spLocks noChangeArrowheads="1"/>
          </p:cNvSpPr>
          <p:nvPr/>
        </p:nvSpPr>
        <p:spPr bwMode="auto">
          <a:xfrm>
            <a:off x="6835215" y="5608497"/>
            <a:ext cx="2079504" cy="2223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pPr>
              <a:spcBef>
                <a:spcPct val="50000"/>
              </a:spcBef>
            </a:pPr>
            <a:r>
              <a:rPr lang="ja-JP" altLang="en-US" sz="800" b="1" dirty="0">
                <a:latin typeface="Yu Mincho" charset="-128"/>
                <a:ea typeface="Yu Mincho" charset="-128"/>
                <a:cs typeface="Yu Mincho" charset="-128"/>
              </a:rPr>
              <a:t>締切</a:t>
            </a:r>
            <a:r>
              <a:rPr lang="en-US" altLang="ja-JP" sz="800" b="1" dirty="0">
                <a:latin typeface="Yu Mincho" charset="-128"/>
                <a:ea typeface="Yu Mincho" charset="-128"/>
                <a:cs typeface="Yu Mincho" charset="-128"/>
              </a:rPr>
              <a:t>: </a:t>
            </a:r>
            <a:r>
              <a:rPr lang="ja-JP" altLang="en-US" sz="800" b="1" dirty="0">
                <a:latin typeface="Yu Mincho" charset="-128"/>
                <a:ea typeface="Yu Mincho" charset="-128"/>
                <a:cs typeface="Yu Mincho" charset="-128"/>
              </a:rPr>
              <a:t>掲載開始</a:t>
            </a:r>
            <a:r>
              <a:rPr lang="en-US" altLang="ja-JP" sz="800" b="1" dirty="0">
                <a:latin typeface="Yu Mincho" charset="-128"/>
                <a:ea typeface="Yu Mincho" charset="-128"/>
                <a:cs typeface="Yu Mincho" charset="-128"/>
              </a:rPr>
              <a:t>7</a:t>
            </a:r>
            <a:r>
              <a:rPr lang="ja-JP" altLang="en-US" sz="800" b="1" dirty="0">
                <a:latin typeface="Yu Mincho" charset="-128"/>
                <a:ea typeface="Yu Mincho" charset="-128"/>
                <a:cs typeface="Yu Mincho" charset="-128"/>
              </a:rPr>
              <a:t>営業日前 </a:t>
            </a:r>
            <a:r>
              <a:rPr lang="en-US" altLang="ja-JP" sz="800" b="1" dirty="0">
                <a:latin typeface="Yu Mincho" charset="-128"/>
                <a:ea typeface="Yu Mincho" charset="-128"/>
                <a:cs typeface="Yu Mincho" charset="-128"/>
              </a:rPr>
              <a:t>17</a:t>
            </a:r>
            <a:r>
              <a:rPr lang="ja-JP" altLang="en-US" sz="800" b="1" dirty="0">
                <a:latin typeface="Yu Mincho" charset="-128"/>
                <a:ea typeface="Yu Mincho" charset="-128"/>
                <a:cs typeface="Yu Mincho" charset="-128"/>
              </a:rPr>
              <a:t>時まで</a:t>
            </a:r>
          </a:p>
        </p:txBody>
      </p:sp>
      <p:sp>
        <p:nvSpPr>
          <p:cNvPr id="38" name="Text Box 7"/>
          <p:cNvSpPr txBox="1">
            <a:spLocks noChangeArrowheads="1"/>
          </p:cNvSpPr>
          <p:nvPr/>
        </p:nvSpPr>
        <p:spPr bwMode="auto">
          <a:xfrm>
            <a:off x="4615681" y="1639828"/>
            <a:ext cx="1284573" cy="3410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pPr>
              <a:spcBef>
                <a:spcPct val="50000"/>
              </a:spcBef>
            </a:pPr>
            <a:r>
              <a:rPr lang="ja-JP" altLang="en-US" sz="2000" b="1" dirty="0">
                <a:latin typeface="+mj-ea"/>
                <a:ea typeface="+mj-ea"/>
                <a:cs typeface="Yu Mincho" charset="-128"/>
              </a:rPr>
              <a:t>申込</a:t>
            </a:r>
          </a:p>
        </p:txBody>
      </p:sp>
      <p:sp>
        <p:nvSpPr>
          <p:cNvPr id="39" name="Text Box 7"/>
          <p:cNvSpPr txBox="1">
            <a:spLocks noChangeArrowheads="1"/>
          </p:cNvSpPr>
          <p:nvPr/>
        </p:nvSpPr>
        <p:spPr bwMode="auto">
          <a:xfrm>
            <a:off x="6793296" y="1639828"/>
            <a:ext cx="1198038" cy="3567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pPr>
              <a:spcBef>
                <a:spcPct val="50000"/>
              </a:spcBef>
            </a:pPr>
            <a:r>
              <a:rPr lang="ja-JP" altLang="en-US" sz="2000" b="1" dirty="0">
                <a:latin typeface="+mj-ea"/>
                <a:ea typeface="+mj-ea"/>
                <a:cs typeface="Yu Mincho" charset="-128"/>
              </a:rPr>
              <a:t>入稿</a:t>
            </a:r>
          </a:p>
        </p:txBody>
      </p:sp>
      <p:sp>
        <p:nvSpPr>
          <p:cNvPr id="41" name="Rectangle 4"/>
          <p:cNvSpPr>
            <a:spLocks noChangeArrowheads="1"/>
          </p:cNvSpPr>
          <p:nvPr/>
        </p:nvSpPr>
        <p:spPr bwMode="auto">
          <a:xfrm>
            <a:off x="2455680" y="2123917"/>
            <a:ext cx="2077206" cy="3414133"/>
          </a:xfrm>
          <a:prstGeom prst="rect">
            <a:avLst/>
          </a:prstGeom>
          <a:noFill/>
          <a:ln>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oAutofit/>
          </a:bodyPr>
          <a:lstStyle/>
          <a:p>
            <a:r>
              <a:rPr lang="en-US" altLang="ja-JP" sz="700" dirty="0">
                <a:latin typeface="Yu Mincho" charset="-128"/>
                <a:ea typeface="Yu Mincho" charset="-128"/>
                <a:cs typeface="Yu Mincho" charset="-128"/>
              </a:rPr>
              <a:t>TO</a:t>
            </a:r>
            <a:r>
              <a:rPr lang="ja-JP" altLang="en-US" sz="700" dirty="0">
                <a:latin typeface="Yu Mincho" charset="-128"/>
                <a:ea typeface="Yu Mincho" charset="-128"/>
                <a:cs typeface="Yu Mincho" charset="-128"/>
              </a:rPr>
              <a:t>：当社営業担当者</a:t>
            </a:r>
            <a:endParaRPr lang="en-US" altLang="ja-JP" sz="700" dirty="0">
              <a:latin typeface="Yu Mincho" charset="-128"/>
              <a:ea typeface="Yu Mincho" charset="-128"/>
              <a:cs typeface="Yu Mincho" charset="-128"/>
            </a:endParaRPr>
          </a:p>
          <a:p>
            <a:r>
              <a:rPr lang="en-US" altLang="ja-JP" sz="700" dirty="0">
                <a:latin typeface="Yu Mincho" charset="-128"/>
                <a:ea typeface="Yu Mincho" charset="-128"/>
                <a:cs typeface="Yu Mincho" charset="-128"/>
              </a:rPr>
              <a:t>CC</a:t>
            </a:r>
            <a:r>
              <a:rPr lang="ja-JP" altLang="en-US" sz="700" dirty="0">
                <a:latin typeface="Yu Mincho" charset="-128"/>
                <a:ea typeface="Yu Mincho" charset="-128"/>
                <a:cs typeface="Yu Mincho" charset="-128"/>
              </a:rPr>
              <a:t>：</a:t>
            </a:r>
            <a:r>
              <a:rPr lang="en-US" altLang="ja-JP" sz="700" dirty="0">
                <a:latin typeface="Yu Mincho" charset="-128"/>
                <a:ea typeface="Yu Mincho" charset="-128"/>
                <a:cs typeface="Yu Mincho" charset="-128"/>
              </a:rPr>
              <a:t>pre-order@tokyo-prime.jp</a:t>
            </a:r>
            <a:endParaRPr lang="en-US" altLang="ja-JP" sz="700" b="1" dirty="0">
              <a:latin typeface="Yu Mincho" charset="-128"/>
              <a:ea typeface="Yu Mincho" charset="-128"/>
              <a:cs typeface="Yu Mincho" charset="-128"/>
            </a:endParaRPr>
          </a:p>
          <a:p>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件名：</a:t>
            </a:r>
            <a:endParaRPr lang="en-US" altLang="ja-JP" sz="700" dirty="0">
              <a:latin typeface="Yu Mincho" charset="-128"/>
              <a:ea typeface="Yu Mincho" charset="-128"/>
              <a:cs typeface="Yu Mincho" charset="-128"/>
            </a:endParaRPr>
          </a:p>
          <a:p>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仮押</a:t>
            </a:r>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広告主</a:t>
            </a:r>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告知内容</a:t>
            </a:r>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a:t>
            </a:r>
            <a:r>
              <a:rPr lang="en-US" altLang="ja-JP" sz="700" dirty="0">
                <a:latin typeface="Yu Mincho" charset="-128"/>
                <a:ea typeface="Yu Mincho" charset="-128"/>
                <a:cs typeface="Yu Mincho" charset="-128"/>
              </a:rPr>
              <a:t>Tokyo Prime</a:t>
            </a:r>
            <a:r>
              <a:rPr lang="ja-JP" altLang="en-US" sz="700" dirty="0">
                <a:latin typeface="Yu Mincho" charset="-128"/>
                <a:ea typeface="Yu Mincho" charset="-128"/>
                <a:cs typeface="Yu Mincho" charset="-128"/>
              </a:rPr>
              <a:t>：月</a:t>
            </a:r>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日</a:t>
            </a:r>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月</a:t>
            </a:r>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日</a:t>
            </a:r>
            <a:endParaRPr lang="en-US" altLang="ja-JP" sz="700" dirty="0">
              <a:latin typeface="Yu Mincho" charset="-128"/>
              <a:ea typeface="Yu Mincho" charset="-128"/>
              <a:cs typeface="Yu Mincho" charset="-128"/>
            </a:endParaRPr>
          </a:p>
          <a:p>
            <a:endParaRPr lang="en-US" altLang="ja-JP" sz="700" dirty="0">
              <a:latin typeface="Yu Mincho" charset="-128"/>
              <a:ea typeface="Yu Mincho" charset="-128"/>
              <a:cs typeface="Yu Mincho" charset="-128"/>
            </a:endParaRPr>
          </a:p>
          <a:p>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仮押案件</a:t>
            </a:r>
            <a:r>
              <a:rPr lang="en-US" altLang="ja-JP" sz="700" dirty="0">
                <a:latin typeface="Yu Mincho" charset="-128"/>
                <a:ea typeface="Yu Mincho" charset="-128"/>
                <a:cs typeface="Yu Mincho" charset="-128"/>
              </a:rPr>
              <a:t>】</a:t>
            </a:r>
          </a:p>
          <a:p>
            <a:r>
              <a:rPr lang="en-US" altLang="ja-JP" sz="700" dirty="0">
                <a:latin typeface="Yu Mincho" charset="-128"/>
                <a:ea typeface="Yu Mincho" charset="-128"/>
                <a:cs typeface="Yu Mincho" charset="-128"/>
              </a:rPr>
              <a:t>------------------------------------------------</a:t>
            </a:r>
          </a:p>
          <a:p>
            <a:r>
              <a:rPr lang="ja-JP" altLang="en-US" sz="700" dirty="0">
                <a:latin typeface="Yu Mincho" charset="-128"/>
                <a:ea typeface="Yu Mincho" charset="-128"/>
                <a:cs typeface="Yu Mincho" charset="-128"/>
              </a:rPr>
              <a:t>・代理店名：</a:t>
            </a:r>
          </a:p>
          <a:p>
            <a:r>
              <a:rPr lang="ja-JP" altLang="en-US" sz="700" dirty="0">
                <a:latin typeface="Yu Mincho" charset="-128"/>
                <a:ea typeface="Yu Mincho" charset="-128"/>
                <a:cs typeface="Yu Mincho" charset="-128"/>
              </a:rPr>
              <a:t>・広告主名：</a:t>
            </a:r>
          </a:p>
          <a:p>
            <a:r>
              <a:rPr lang="ja-JP" altLang="en-US" sz="700" dirty="0">
                <a:latin typeface="Yu Mincho" charset="-128"/>
                <a:ea typeface="Yu Mincho" charset="-128"/>
                <a:cs typeface="Yu Mincho" charset="-128"/>
              </a:rPr>
              <a:t>・告知内容（サービス名）：</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・告知</a:t>
            </a:r>
            <a:r>
              <a:rPr lang="en-US" altLang="ja-JP" sz="700" dirty="0">
                <a:latin typeface="Yu Mincho" charset="-128"/>
                <a:ea typeface="Yu Mincho" charset="-128"/>
                <a:cs typeface="Yu Mincho" charset="-128"/>
              </a:rPr>
              <a:t>URL(</a:t>
            </a:r>
            <a:r>
              <a:rPr lang="ja-JP" altLang="en-US" sz="700" dirty="0">
                <a:latin typeface="Yu Mincho" charset="-128"/>
                <a:ea typeface="Yu Mincho" charset="-128"/>
                <a:cs typeface="Yu Mincho" charset="-128"/>
              </a:rPr>
              <a:t>出稿予定</a:t>
            </a:r>
            <a:r>
              <a:rPr lang="en-US" altLang="ja-JP" sz="700" dirty="0">
                <a:latin typeface="Yu Mincho" charset="-128"/>
                <a:ea typeface="Yu Mincho" charset="-128"/>
                <a:cs typeface="Yu Mincho" charset="-128"/>
              </a:rPr>
              <a:t>URL</a:t>
            </a:r>
            <a:r>
              <a:rPr lang="ja-JP" altLang="en-US" sz="700" dirty="0">
                <a:latin typeface="Yu Mincho" charset="-128"/>
                <a:ea typeface="Yu Mincho" charset="-128"/>
                <a:cs typeface="Yu Mincho" charset="-128"/>
              </a:rPr>
              <a:t>全て</a:t>
            </a:r>
            <a:r>
              <a:rPr lang="en-US" altLang="ja-JP" sz="700" dirty="0">
                <a:latin typeface="Yu Mincho" charset="-128"/>
                <a:ea typeface="Yu Mincho" charset="-128"/>
                <a:cs typeface="Yu Mincho" charset="-128"/>
              </a:rPr>
              <a:t>) </a:t>
            </a:r>
            <a:r>
              <a:rPr lang="ja-JP" altLang="en-US" sz="700" dirty="0">
                <a:latin typeface="Yu Mincho" charset="-128"/>
                <a:ea typeface="Yu Mincho" charset="-128"/>
                <a:cs typeface="Yu Mincho" charset="-128"/>
              </a:rPr>
              <a:t>：</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・掲載期間：</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・メニュー名：</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・保証形態：</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・課金形態：</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・表示単価：</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・申込金額（グロス・税別）：</a:t>
            </a:r>
          </a:p>
          <a:p>
            <a:r>
              <a:rPr lang="ja-JP" altLang="en-US" sz="700" dirty="0">
                <a:latin typeface="Yu Mincho" charset="-128"/>
                <a:ea typeface="Yu Mincho" charset="-128"/>
                <a:cs typeface="Yu Mincho" charset="-128"/>
              </a:rPr>
              <a:t>・申込金額（ネット・税別）：</a:t>
            </a:r>
            <a:endParaRPr lang="en-US" altLang="ja-JP" sz="700" dirty="0">
              <a:latin typeface="Yu Mincho" charset="-128"/>
              <a:ea typeface="Yu Mincho" charset="-128"/>
              <a:cs typeface="Yu Mincho" charset="-128"/>
            </a:endParaRPr>
          </a:p>
          <a:p>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備考：</a:t>
            </a:r>
            <a:endParaRPr lang="en-US" altLang="ja-JP" sz="700" dirty="0">
              <a:latin typeface="Yu Mincho" charset="-128"/>
              <a:ea typeface="Yu Mincho" charset="-128"/>
              <a:cs typeface="Yu Mincho" charset="-128"/>
            </a:endParaRPr>
          </a:p>
          <a:p>
            <a:r>
              <a:rPr lang="en-US" altLang="ja-JP" sz="700" dirty="0">
                <a:latin typeface="Yu Mincho" charset="-128"/>
                <a:ea typeface="Yu Mincho" charset="-128"/>
                <a:cs typeface="Yu Mincho" charset="-128"/>
              </a:rPr>
              <a:t>-------------------------------------------------</a:t>
            </a:r>
          </a:p>
        </p:txBody>
      </p:sp>
      <p:sp>
        <p:nvSpPr>
          <p:cNvPr id="54" name="Text Box 7"/>
          <p:cNvSpPr txBox="1">
            <a:spLocks noChangeArrowheads="1"/>
          </p:cNvSpPr>
          <p:nvPr/>
        </p:nvSpPr>
        <p:spPr bwMode="auto">
          <a:xfrm>
            <a:off x="2402206" y="1642457"/>
            <a:ext cx="1284573" cy="5059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pPr>
              <a:spcBef>
                <a:spcPct val="50000"/>
              </a:spcBef>
            </a:pPr>
            <a:r>
              <a:rPr lang="ja-JP" altLang="en-US" sz="2000" b="1" dirty="0">
                <a:latin typeface="+mj-ea"/>
                <a:ea typeface="+mj-ea"/>
                <a:cs typeface="Yu Mincho" charset="-128"/>
              </a:rPr>
              <a:t>仮押え</a:t>
            </a:r>
          </a:p>
        </p:txBody>
      </p:sp>
      <p:sp>
        <p:nvSpPr>
          <p:cNvPr id="55" name="Text Box 7"/>
          <p:cNvSpPr txBox="1">
            <a:spLocks noChangeArrowheads="1"/>
          </p:cNvSpPr>
          <p:nvPr/>
        </p:nvSpPr>
        <p:spPr bwMode="auto">
          <a:xfrm>
            <a:off x="2455680" y="5614741"/>
            <a:ext cx="1999159" cy="4047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pPr>
              <a:spcBef>
                <a:spcPct val="50000"/>
              </a:spcBef>
            </a:pPr>
            <a:r>
              <a:rPr lang="ja-JP" altLang="en-US" sz="800" b="1" dirty="0">
                <a:latin typeface="Yu Mincho" charset="-128"/>
                <a:ea typeface="Yu Mincho" charset="-128"/>
                <a:cs typeface="Yu Mincho" charset="-128"/>
              </a:rPr>
              <a:t>有効期間</a:t>
            </a:r>
            <a:r>
              <a:rPr lang="en-US" altLang="ja-JP" sz="800" b="1" dirty="0">
                <a:latin typeface="Yu Mincho" charset="-128"/>
                <a:ea typeface="Yu Mincho" charset="-128"/>
                <a:cs typeface="Yu Mincho" charset="-128"/>
              </a:rPr>
              <a:t>: </a:t>
            </a:r>
            <a:r>
              <a:rPr lang="ja-JP" altLang="en-US" sz="800" b="1" dirty="0">
                <a:latin typeface="Yu Mincho" charset="-128"/>
                <a:ea typeface="Yu Mincho" charset="-128"/>
                <a:cs typeface="Yu Mincho" charset="-128"/>
              </a:rPr>
              <a:t>メール送信日を含む</a:t>
            </a:r>
            <a:br>
              <a:rPr lang="en-US" altLang="ja-JP" sz="800" b="1" dirty="0">
                <a:latin typeface="Yu Mincho" charset="-128"/>
                <a:ea typeface="Yu Mincho" charset="-128"/>
                <a:cs typeface="Yu Mincho" charset="-128"/>
              </a:rPr>
            </a:br>
            <a:r>
              <a:rPr lang="en-US" altLang="ja-JP" sz="800" b="1" dirty="0">
                <a:latin typeface="Yu Mincho" charset="-128"/>
                <a:ea typeface="Yu Mincho" charset="-128"/>
                <a:cs typeface="Yu Mincho" charset="-128"/>
              </a:rPr>
              <a:t>5</a:t>
            </a:r>
            <a:r>
              <a:rPr lang="ja-JP" altLang="en-US" sz="800" b="1" dirty="0">
                <a:latin typeface="Yu Mincho" charset="-128"/>
                <a:ea typeface="Yu Mincho" charset="-128"/>
                <a:cs typeface="Yu Mincho" charset="-128"/>
              </a:rPr>
              <a:t>営業日後 </a:t>
            </a:r>
            <a:r>
              <a:rPr lang="en-US" altLang="ja-JP" sz="800" b="1" dirty="0">
                <a:latin typeface="Yu Mincho" charset="-128"/>
                <a:ea typeface="Yu Mincho" charset="-128"/>
                <a:cs typeface="Yu Mincho" charset="-128"/>
              </a:rPr>
              <a:t>17</a:t>
            </a:r>
            <a:r>
              <a:rPr lang="ja-JP" altLang="en-US" sz="800" b="1" dirty="0">
                <a:latin typeface="Yu Mincho" charset="-128"/>
                <a:ea typeface="Yu Mincho" charset="-128"/>
                <a:cs typeface="Yu Mincho" charset="-128"/>
              </a:rPr>
              <a:t>時まで</a:t>
            </a:r>
            <a:endParaRPr lang="en-US" altLang="ja-JP" sz="800" b="1" dirty="0">
              <a:latin typeface="Yu Mincho" charset="-128"/>
              <a:ea typeface="Yu Mincho" charset="-128"/>
              <a:cs typeface="Yu Mincho" charset="-128"/>
            </a:endParaRPr>
          </a:p>
        </p:txBody>
      </p:sp>
      <p:pic>
        <p:nvPicPr>
          <p:cNvPr id="19" name="図 18"/>
          <p:cNvPicPr>
            <a:picLocks noChangeAspect="1"/>
          </p:cNvPicPr>
          <p:nvPr/>
        </p:nvPicPr>
        <p:blipFill>
          <a:blip r:embed="rId3"/>
          <a:stretch>
            <a:fillRect/>
          </a:stretch>
        </p:blipFill>
        <p:spPr>
          <a:xfrm>
            <a:off x="311089" y="44556"/>
            <a:ext cx="1392772" cy="365159"/>
          </a:xfrm>
          <a:prstGeom prst="rect">
            <a:avLst/>
          </a:prstGeom>
        </p:spPr>
      </p:pic>
      <p:sp>
        <p:nvSpPr>
          <p:cNvPr id="21" name="タイトル 1"/>
          <p:cNvSpPr txBox="1">
            <a:spLocks/>
          </p:cNvSpPr>
          <p:nvPr/>
        </p:nvSpPr>
        <p:spPr>
          <a:xfrm>
            <a:off x="241540" y="347092"/>
            <a:ext cx="8625624" cy="706600"/>
          </a:xfrm>
          <a:prstGeom prst="rect">
            <a:avLst/>
          </a:prstGeom>
        </p:spPr>
        <p:txBody>
          <a:bodyPr>
            <a:normAutofit/>
          </a:bodyPr>
          <a:lstStyle>
            <a:lvl1pPr algn="l" defTabSz="914400" rtl="0" eaLnBrk="1" latinLnBrk="0" hangingPunct="1">
              <a:lnSpc>
                <a:spcPct val="90000"/>
              </a:lnSpc>
              <a:spcBef>
                <a:spcPct val="0"/>
              </a:spcBef>
              <a:buNone/>
              <a:defRPr kumimoji="1" sz="3600" kern="1200">
                <a:solidFill>
                  <a:schemeClr val="tx1"/>
                </a:solidFill>
                <a:latin typeface="+mj-lt"/>
                <a:ea typeface="+mj-ea"/>
                <a:cs typeface="Yu Mincho" charset="-128"/>
              </a:defRPr>
            </a:lvl1pPr>
          </a:lstStyle>
          <a:p>
            <a:pPr algn="ctr"/>
            <a:r>
              <a:rPr lang="ja-JP" altLang="en-US" dirty="0">
                <a:solidFill>
                  <a:srgbClr val="FFFFFF"/>
                </a:solidFill>
                <a:latin typeface="+mj-ea"/>
              </a:rPr>
              <a:t>各種メールフォーマット</a:t>
            </a:r>
          </a:p>
        </p:txBody>
      </p:sp>
      <p:sp>
        <p:nvSpPr>
          <p:cNvPr id="22" name="テキスト ボックス 21"/>
          <p:cNvSpPr txBox="1"/>
          <p:nvPr/>
        </p:nvSpPr>
        <p:spPr>
          <a:xfrm>
            <a:off x="260058" y="993123"/>
            <a:ext cx="8633776" cy="307777"/>
          </a:xfrm>
          <a:prstGeom prst="rect">
            <a:avLst/>
          </a:prstGeom>
          <a:noFill/>
        </p:spPr>
        <p:txBody>
          <a:bodyPr wrap="square" rtlCol="0">
            <a:spAutoFit/>
          </a:bodyPr>
          <a:lstStyle/>
          <a:p>
            <a:pPr algn="ctr">
              <a:spcBef>
                <a:spcPct val="50000"/>
              </a:spcBef>
            </a:pPr>
            <a:r>
              <a:rPr lang="ja-JP" altLang="en-US" sz="1400" dirty="0">
                <a:solidFill>
                  <a:srgbClr val="FFFFFF"/>
                </a:solidFill>
                <a:latin typeface="+mn-ea"/>
                <a:cs typeface="Yu Mincho" charset="-128"/>
              </a:rPr>
              <a:t>以下のフォーマットにてご連絡ください。</a:t>
            </a:r>
          </a:p>
        </p:txBody>
      </p:sp>
      <p:sp>
        <p:nvSpPr>
          <p:cNvPr id="17" name="スライド番号プレースホルダー 10">
            <a:extLst>
              <a:ext uri="{FF2B5EF4-FFF2-40B4-BE49-F238E27FC236}">
                <a16:creationId xmlns:a16="http://schemas.microsoft.com/office/drawing/2014/main" id="{3CE26A6F-3825-4539-9777-49C73F694D8D}"/>
              </a:ext>
            </a:extLst>
          </p:cNvPr>
          <p:cNvSpPr>
            <a:spLocks noGrp="1"/>
          </p:cNvSpPr>
          <p:nvPr>
            <p:ph type="sldNum" sz="quarter" idx="12"/>
          </p:nvPr>
        </p:nvSpPr>
        <p:spPr>
          <a:xfrm>
            <a:off x="6457950" y="6356351"/>
            <a:ext cx="1898650" cy="365125"/>
          </a:xfrm>
        </p:spPr>
        <p:txBody>
          <a:bodyPr/>
          <a:lstStyle/>
          <a:p>
            <a:fld id="{806C013B-363C-A74E-9DE8-5ED61C0AA20F}" type="slidenum">
              <a:rPr kumimoji="1" lang="ja-JP" altLang="en-US" smtClean="0">
                <a:latin typeface="+mn-ea"/>
                <a:ea typeface="+mn-ea"/>
              </a:rPr>
              <a:t>30</a:t>
            </a:fld>
            <a:endParaRPr kumimoji="1" lang="ja-JP" altLang="en-US" dirty="0">
              <a:latin typeface="+mn-ea"/>
              <a:ea typeface="+mn-ea"/>
            </a:endParaRPr>
          </a:p>
        </p:txBody>
      </p:sp>
      <p:sp>
        <p:nvSpPr>
          <p:cNvPr id="16" name="Rectangle 4">
            <a:extLst>
              <a:ext uri="{FF2B5EF4-FFF2-40B4-BE49-F238E27FC236}">
                <a16:creationId xmlns:a16="http://schemas.microsoft.com/office/drawing/2014/main" id="{04C23AE4-4DA7-44B6-8349-F3C9B93B31CF}"/>
              </a:ext>
            </a:extLst>
          </p:cNvPr>
          <p:cNvSpPr>
            <a:spLocks noChangeArrowheads="1"/>
          </p:cNvSpPr>
          <p:nvPr/>
        </p:nvSpPr>
        <p:spPr bwMode="auto">
          <a:xfrm>
            <a:off x="253023" y="2118661"/>
            <a:ext cx="2077206" cy="3414133"/>
          </a:xfrm>
          <a:prstGeom prst="rect">
            <a:avLst/>
          </a:prstGeom>
          <a:noFill/>
          <a:ln>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oAutofit/>
          </a:bodyPr>
          <a:lstStyle/>
          <a:p>
            <a:r>
              <a:rPr lang="en-US" altLang="ja-JP" sz="700" dirty="0">
                <a:latin typeface="Yu Mincho" charset="-128"/>
                <a:ea typeface="Yu Mincho" charset="-128"/>
                <a:cs typeface="Yu Mincho" charset="-128"/>
              </a:rPr>
              <a:t>TO</a:t>
            </a:r>
            <a:r>
              <a:rPr lang="ja-JP" altLang="en-US" sz="700" dirty="0">
                <a:latin typeface="Yu Mincho" charset="-128"/>
                <a:ea typeface="Yu Mincho" charset="-128"/>
                <a:cs typeface="Yu Mincho" charset="-128"/>
              </a:rPr>
              <a:t>：当社営業担当者</a:t>
            </a:r>
            <a:endParaRPr lang="en-US" altLang="ja-JP" sz="700" dirty="0">
              <a:latin typeface="Yu Mincho" charset="-128"/>
              <a:ea typeface="Yu Mincho" charset="-128"/>
              <a:cs typeface="Yu Mincho" charset="-128"/>
            </a:endParaRPr>
          </a:p>
          <a:p>
            <a:r>
              <a:rPr lang="en-US" altLang="ja-JP" sz="700" dirty="0">
                <a:latin typeface="Yu Mincho" charset="-128"/>
                <a:ea typeface="Yu Mincho" charset="-128"/>
                <a:cs typeface="Yu Mincho" charset="-128"/>
              </a:rPr>
              <a:t>CC</a:t>
            </a:r>
            <a:r>
              <a:rPr lang="ja-JP" altLang="en-US" sz="700" dirty="0">
                <a:latin typeface="Yu Mincho" charset="-128"/>
                <a:ea typeface="Yu Mincho" charset="-128"/>
                <a:cs typeface="Yu Mincho" charset="-128"/>
              </a:rPr>
              <a:t>：</a:t>
            </a:r>
            <a:r>
              <a:rPr lang="en-US" altLang="ja-JP" sz="700" dirty="0">
                <a:latin typeface="Yu Mincho" charset="-128"/>
                <a:ea typeface="Yu Mincho" charset="-128"/>
                <a:cs typeface="Yu Mincho" charset="-128"/>
              </a:rPr>
              <a:t> check@tokyo-prime.jp</a:t>
            </a:r>
            <a:endParaRPr lang="en-US" altLang="ja-JP" sz="700" b="1" dirty="0">
              <a:latin typeface="Yu Mincho" charset="-128"/>
              <a:ea typeface="Yu Mincho" charset="-128"/>
              <a:cs typeface="Yu Mincho" charset="-128"/>
            </a:endParaRPr>
          </a:p>
          <a:p>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件名：</a:t>
            </a:r>
            <a:endParaRPr lang="en-US" altLang="ja-JP" sz="700" dirty="0">
              <a:latin typeface="Yu Mincho" charset="-128"/>
              <a:ea typeface="Yu Mincho" charset="-128"/>
              <a:cs typeface="Yu Mincho" charset="-128"/>
            </a:endParaRPr>
          </a:p>
          <a:p>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考査</a:t>
            </a:r>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広告主</a:t>
            </a:r>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告知内容</a:t>
            </a:r>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a:t>
            </a:r>
            <a:r>
              <a:rPr lang="en-US" altLang="ja-JP" sz="700" dirty="0">
                <a:latin typeface="Yu Mincho" charset="-128"/>
                <a:ea typeface="Yu Mincho" charset="-128"/>
                <a:cs typeface="Yu Mincho" charset="-128"/>
              </a:rPr>
              <a:t>Tokyo Prime</a:t>
            </a:r>
            <a:r>
              <a:rPr lang="ja-JP" altLang="en-US" sz="700" dirty="0">
                <a:latin typeface="Yu Mincho" charset="-128"/>
                <a:ea typeface="Yu Mincho" charset="-128"/>
                <a:cs typeface="Yu Mincho" charset="-128"/>
              </a:rPr>
              <a:t>：月</a:t>
            </a:r>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日</a:t>
            </a:r>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月</a:t>
            </a:r>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日</a:t>
            </a:r>
            <a:endParaRPr lang="en-US" altLang="ja-JP" sz="700" dirty="0">
              <a:latin typeface="Yu Mincho" charset="-128"/>
              <a:ea typeface="Yu Mincho" charset="-128"/>
              <a:cs typeface="Yu Mincho" charset="-128"/>
            </a:endParaRPr>
          </a:p>
          <a:p>
            <a:endParaRPr lang="en-US" altLang="ja-JP" sz="700" dirty="0">
              <a:latin typeface="Yu Mincho" charset="-128"/>
              <a:ea typeface="Yu Mincho" charset="-128"/>
              <a:cs typeface="Yu Mincho" charset="-128"/>
            </a:endParaRPr>
          </a:p>
          <a:p>
            <a:r>
              <a:rPr lang="en-US" altLang="ja-JP" sz="700" dirty="0">
                <a:latin typeface="Yu Mincho" charset="-128"/>
                <a:ea typeface="Yu Mincho" charset="-128"/>
                <a:cs typeface="Yu Mincho" charset="-128"/>
              </a:rPr>
              <a:t>【</a:t>
            </a:r>
            <a:r>
              <a:rPr lang="ja-JP" altLang="en-US" sz="700" dirty="0">
                <a:latin typeface="Yu Mincho" charset="-128"/>
                <a:ea typeface="Yu Mincho" charset="-128"/>
                <a:cs typeface="Yu Mincho" charset="-128"/>
              </a:rPr>
              <a:t>考査依頼案件</a:t>
            </a:r>
            <a:r>
              <a:rPr lang="en-US" altLang="ja-JP" sz="700" dirty="0">
                <a:latin typeface="Yu Mincho" charset="-128"/>
                <a:ea typeface="Yu Mincho" charset="-128"/>
                <a:cs typeface="Yu Mincho" charset="-128"/>
              </a:rPr>
              <a:t>】</a:t>
            </a:r>
          </a:p>
          <a:p>
            <a:r>
              <a:rPr lang="en-US" altLang="ja-JP" sz="700" dirty="0">
                <a:latin typeface="Yu Mincho" charset="-128"/>
                <a:ea typeface="Yu Mincho" charset="-128"/>
                <a:cs typeface="Yu Mincho" charset="-128"/>
              </a:rPr>
              <a:t>------------------------------------------------</a:t>
            </a:r>
          </a:p>
          <a:p>
            <a:r>
              <a:rPr lang="ja-JP" altLang="en-US" sz="700" dirty="0">
                <a:latin typeface="Yu Mincho" charset="-128"/>
                <a:ea typeface="Yu Mincho" charset="-128"/>
                <a:cs typeface="Yu Mincho" charset="-128"/>
              </a:rPr>
              <a:t>・代理店名：</a:t>
            </a:r>
          </a:p>
          <a:p>
            <a:r>
              <a:rPr lang="ja-JP" altLang="en-US" sz="700" dirty="0">
                <a:latin typeface="Yu Mincho" charset="-128"/>
                <a:ea typeface="Yu Mincho" charset="-128"/>
                <a:cs typeface="Yu Mincho" charset="-128"/>
              </a:rPr>
              <a:t>・広告主名：</a:t>
            </a:r>
          </a:p>
          <a:p>
            <a:r>
              <a:rPr lang="ja-JP" altLang="en-US" sz="700" dirty="0">
                <a:latin typeface="Yu Mincho" charset="-128"/>
                <a:ea typeface="Yu Mincho" charset="-128"/>
                <a:cs typeface="Yu Mincho" charset="-128"/>
              </a:rPr>
              <a:t>・告知内容（サービス名）：</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・告知</a:t>
            </a:r>
            <a:r>
              <a:rPr lang="en-US" altLang="ja-JP" sz="700" dirty="0">
                <a:latin typeface="Yu Mincho" charset="-128"/>
                <a:ea typeface="Yu Mincho" charset="-128"/>
                <a:cs typeface="Yu Mincho" charset="-128"/>
              </a:rPr>
              <a:t>URL(</a:t>
            </a:r>
            <a:r>
              <a:rPr lang="ja-JP" altLang="en-US" sz="700" dirty="0">
                <a:latin typeface="Yu Mincho" charset="-128"/>
                <a:ea typeface="Yu Mincho" charset="-128"/>
                <a:cs typeface="Yu Mincho" charset="-128"/>
              </a:rPr>
              <a:t>出稿予定</a:t>
            </a:r>
            <a:r>
              <a:rPr lang="en-US" altLang="ja-JP" sz="700" dirty="0">
                <a:latin typeface="Yu Mincho" charset="-128"/>
                <a:ea typeface="Yu Mincho" charset="-128"/>
                <a:cs typeface="Yu Mincho" charset="-128"/>
              </a:rPr>
              <a:t>URL</a:t>
            </a:r>
            <a:r>
              <a:rPr lang="ja-JP" altLang="en-US" sz="700" dirty="0">
                <a:latin typeface="Yu Mincho" charset="-128"/>
                <a:ea typeface="Yu Mincho" charset="-128"/>
                <a:cs typeface="Yu Mincho" charset="-128"/>
              </a:rPr>
              <a:t>全て</a:t>
            </a:r>
            <a:r>
              <a:rPr lang="en-US" altLang="ja-JP" sz="700" dirty="0">
                <a:latin typeface="Yu Mincho" charset="-128"/>
                <a:ea typeface="Yu Mincho" charset="-128"/>
                <a:cs typeface="Yu Mincho" charset="-128"/>
              </a:rPr>
              <a:t>) </a:t>
            </a:r>
            <a:r>
              <a:rPr lang="ja-JP" altLang="en-US" sz="700" dirty="0">
                <a:latin typeface="Yu Mincho" charset="-128"/>
                <a:ea typeface="Yu Mincho" charset="-128"/>
                <a:cs typeface="Yu Mincho" charset="-128"/>
              </a:rPr>
              <a:t>：</a:t>
            </a:r>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・掲載予定クリエイティブ：</a:t>
            </a:r>
            <a:endParaRPr lang="en-US" altLang="ja-JP" sz="700" dirty="0">
              <a:latin typeface="Yu Mincho" charset="-128"/>
              <a:ea typeface="Yu Mincho" charset="-128"/>
              <a:cs typeface="Yu Mincho" charset="-128"/>
            </a:endParaRPr>
          </a:p>
          <a:p>
            <a:endParaRPr lang="en-US" altLang="ja-JP" sz="700" dirty="0">
              <a:latin typeface="Yu Mincho" charset="-128"/>
              <a:ea typeface="Yu Mincho" charset="-128"/>
              <a:cs typeface="Yu Mincho" charset="-128"/>
            </a:endParaRPr>
          </a:p>
          <a:p>
            <a:r>
              <a:rPr lang="ja-JP" altLang="en-US" sz="700" dirty="0">
                <a:latin typeface="Yu Mincho" charset="-128"/>
                <a:ea typeface="Yu Mincho" charset="-128"/>
                <a:cs typeface="Yu Mincho" charset="-128"/>
              </a:rPr>
              <a:t>備考：</a:t>
            </a:r>
            <a:r>
              <a:rPr lang="en-US" altLang="ja-JP" sz="700" dirty="0">
                <a:latin typeface="Yu Mincho" charset="-128"/>
                <a:ea typeface="Yu Mincho" charset="-128"/>
                <a:cs typeface="Yu Mincho" charset="-128"/>
              </a:rPr>
              <a:t> </a:t>
            </a:r>
          </a:p>
          <a:p>
            <a:r>
              <a:rPr lang="en-US" altLang="ja-JP" sz="700" dirty="0">
                <a:latin typeface="Yu Mincho" charset="-128"/>
                <a:ea typeface="Yu Mincho" charset="-128"/>
                <a:cs typeface="Yu Mincho" charset="-128"/>
              </a:rPr>
              <a:t>-------------------------------------------------</a:t>
            </a:r>
          </a:p>
        </p:txBody>
      </p:sp>
      <p:sp>
        <p:nvSpPr>
          <p:cNvPr id="18" name="Text Box 7">
            <a:extLst>
              <a:ext uri="{FF2B5EF4-FFF2-40B4-BE49-F238E27FC236}">
                <a16:creationId xmlns:a16="http://schemas.microsoft.com/office/drawing/2014/main" id="{83E7DECF-3505-4008-AFA4-B84835F74A62}"/>
              </a:ext>
            </a:extLst>
          </p:cNvPr>
          <p:cNvSpPr txBox="1">
            <a:spLocks noChangeArrowheads="1"/>
          </p:cNvSpPr>
          <p:nvPr/>
        </p:nvSpPr>
        <p:spPr bwMode="auto">
          <a:xfrm>
            <a:off x="199549" y="1637201"/>
            <a:ext cx="1284573" cy="5059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pPr>
              <a:spcBef>
                <a:spcPct val="50000"/>
              </a:spcBef>
            </a:pPr>
            <a:r>
              <a:rPr lang="ja-JP" altLang="en-US" sz="2000" b="1" dirty="0">
                <a:latin typeface="+mj-ea"/>
                <a:ea typeface="+mj-ea"/>
                <a:cs typeface="Yu Mincho" charset="-128"/>
              </a:rPr>
              <a:t>考査</a:t>
            </a:r>
          </a:p>
        </p:txBody>
      </p:sp>
      <p:sp>
        <p:nvSpPr>
          <p:cNvPr id="23" name="Text Box 7">
            <a:extLst>
              <a:ext uri="{FF2B5EF4-FFF2-40B4-BE49-F238E27FC236}">
                <a16:creationId xmlns:a16="http://schemas.microsoft.com/office/drawing/2014/main" id="{CF2CA2C9-511F-4080-B039-51E249EF01A1}"/>
              </a:ext>
            </a:extLst>
          </p:cNvPr>
          <p:cNvSpPr txBox="1">
            <a:spLocks noChangeArrowheads="1"/>
          </p:cNvSpPr>
          <p:nvPr/>
        </p:nvSpPr>
        <p:spPr bwMode="auto">
          <a:xfrm>
            <a:off x="253023" y="5609484"/>
            <a:ext cx="2077206" cy="8578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pPr>
              <a:spcBef>
                <a:spcPct val="50000"/>
              </a:spcBef>
            </a:pPr>
            <a:r>
              <a:rPr lang="ja-JP" altLang="en-US" sz="800" b="1" dirty="0">
                <a:latin typeface="Yu Mincho" charset="-128"/>
                <a:ea typeface="Yu Mincho" charset="-128"/>
                <a:cs typeface="Yu Mincho" charset="-128"/>
              </a:rPr>
              <a:t>締切：入稿期日の</a:t>
            </a:r>
            <a:r>
              <a:rPr lang="en-US" altLang="ja-JP" sz="800" b="1" dirty="0">
                <a:latin typeface="Yu Mincho" charset="-128"/>
                <a:ea typeface="Yu Mincho" charset="-128"/>
                <a:cs typeface="Yu Mincho" charset="-128"/>
              </a:rPr>
              <a:t>3</a:t>
            </a:r>
            <a:r>
              <a:rPr lang="ja-JP" altLang="en-US" sz="800" b="1" dirty="0">
                <a:latin typeface="Yu Mincho" charset="-128"/>
                <a:ea typeface="Yu Mincho" charset="-128"/>
                <a:cs typeface="Yu Mincho" charset="-128"/>
              </a:rPr>
              <a:t>営業日前まで</a:t>
            </a:r>
            <a:endParaRPr lang="en-US" altLang="ja-JP" sz="800" b="1" dirty="0">
              <a:latin typeface="Yu Mincho" charset="-128"/>
              <a:ea typeface="Yu Mincho" charset="-128"/>
              <a:cs typeface="Yu Mincho" charset="-128"/>
            </a:endParaRPr>
          </a:p>
          <a:p>
            <a:pPr>
              <a:spcBef>
                <a:spcPct val="50000"/>
              </a:spcBef>
            </a:pPr>
            <a:r>
              <a:rPr lang="en-US" altLang="ja-JP" sz="800" b="1" dirty="0">
                <a:latin typeface="Yu Mincho" charset="-128"/>
                <a:ea typeface="Yu Mincho" charset="-128"/>
                <a:cs typeface="Yu Mincho" charset="-128"/>
              </a:rPr>
              <a:t>※</a:t>
            </a:r>
            <a:r>
              <a:rPr lang="ja-JP" altLang="en-US" sz="800" b="1" dirty="0">
                <a:latin typeface="Yu Mincho" charset="-128"/>
                <a:ea typeface="Yu Mincho" charset="-128"/>
                <a:cs typeface="Yu Mincho" charset="-128"/>
              </a:rPr>
              <a:t>ただし、初回お申込みの広告主様は、</a:t>
            </a:r>
            <a:endParaRPr lang="en-US" altLang="ja-JP" sz="800" b="1" dirty="0">
              <a:latin typeface="Yu Mincho" charset="-128"/>
              <a:ea typeface="Yu Mincho" charset="-128"/>
              <a:cs typeface="Yu Mincho" charset="-128"/>
            </a:endParaRPr>
          </a:p>
          <a:p>
            <a:pPr>
              <a:spcBef>
                <a:spcPct val="50000"/>
              </a:spcBef>
            </a:pPr>
            <a:r>
              <a:rPr lang="ja-JP" altLang="en-US" sz="800" b="1" dirty="0">
                <a:latin typeface="Yu Mincho" charset="-128"/>
                <a:ea typeface="Yu Mincho" charset="-128"/>
                <a:cs typeface="Yu Mincho" charset="-128"/>
              </a:rPr>
              <a:t>考査完了後の仮押、申込受領となります</a:t>
            </a:r>
            <a:endParaRPr lang="en-US" altLang="ja-JP" sz="800" b="1" dirty="0">
              <a:latin typeface="Yu Mincho" charset="-128"/>
              <a:ea typeface="Yu Mincho" charset="-128"/>
              <a:cs typeface="Yu Mincho" charset="-128"/>
            </a:endParaRPr>
          </a:p>
          <a:p>
            <a:pPr>
              <a:spcBef>
                <a:spcPct val="50000"/>
              </a:spcBef>
            </a:pPr>
            <a:r>
              <a:rPr lang="en-US" altLang="ja-JP" sz="800" b="1" dirty="0">
                <a:latin typeface="Yu Mincho" charset="-128"/>
                <a:ea typeface="Yu Mincho" charset="-128"/>
                <a:cs typeface="Yu Mincho" charset="-128"/>
              </a:rPr>
              <a:t>※</a:t>
            </a:r>
            <a:r>
              <a:rPr lang="ja-JP" altLang="en-US" sz="800" b="1" dirty="0">
                <a:latin typeface="Yu Mincho" charset="-128"/>
                <a:ea typeface="Yu Mincho" charset="-128"/>
                <a:cs typeface="Yu Mincho" charset="-128"/>
              </a:rPr>
              <a:t>考査は余裕をもってご依頼ください</a:t>
            </a:r>
          </a:p>
        </p:txBody>
      </p:sp>
    </p:spTree>
    <p:extLst>
      <p:ext uri="{BB962C8B-B14F-4D97-AF65-F5344CB8AC3E}">
        <p14:creationId xmlns:p14="http://schemas.microsoft.com/office/powerpoint/2010/main" val="387371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0" y="-33557"/>
            <a:ext cx="9144000" cy="156035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 name="表 2"/>
          <p:cNvGraphicFramePr>
            <a:graphicFrameLocks noGrp="1"/>
          </p:cNvGraphicFramePr>
          <p:nvPr>
            <p:extLst>
              <p:ext uri="{D42A27DB-BD31-4B8C-83A1-F6EECF244321}">
                <p14:modId xmlns:p14="http://schemas.microsoft.com/office/powerpoint/2010/main" val="1194866086"/>
              </p:ext>
            </p:extLst>
          </p:nvPr>
        </p:nvGraphicFramePr>
        <p:xfrm>
          <a:off x="192076" y="1639244"/>
          <a:ext cx="8759848" cy="4492387"/>
        </p:xfrm>
        <a:graphic>
          <a:graphicData uri="http://schemas.openxmlformats.org/drawingml/2006/table">
            <a:tbl>
              <a:tblPr firstRow="1" bandRow="1">
                <a:tableStyleId>{5940675A-B579-460E-94D1-54222C63F5DA}</a:tableStyleId>
              </a:tblPr>
              <a:tblGrid>
                <a:gridCol w="2115766">
                  <a:extLst>
                    <a:ext uri="{9D8B030D-6E8A-4147-A177-3AD203B41FA5}">
                      <a16:colId xmlns:a16="http://schemas.microsoft.com/office/drawing/2014/main" val="20000"/>
                    </a:ext>
                  </a:extLst>
                </a:gridCol>
                <a:gridCol w="3556933">
                  <a:extLst>
                    <a:ext uri="{9D8B030D-6E8A-4147-A177-3AD203B41FA5}">
                      <a16:colId xmlns:a16="http://schemas.microsoft.com/office/drawing/2014/main" val="20001"/>
                    </a:ext>
                  </a:extLst>
                </a:gridCol>
                <a:gridCol w="3087149">
                  <a:extLst>
                    <a:ext uri="{9D8B030D-6E8A-4147-A177-3AD203B41FA5}">
                      <a16:colId xmlns:a16="http://schemas.microsoft.com/office/drawing/2014/main" val="20002"/>
                    </a:ext>
                  </a:extLst>
                </a:gridCol>
              </a:tblGrid>
              <a:tr h="324247">
                <a:tc>
                  <a:txBody>
                    <a:bodyPr/>
                    <a:lstStyle/>
                    <a:p>
                      <a:pPr algn="ctr"/>
                      <a:r>
                        <a:rPr kumimoji="1" lang="ja-JP" altLang="en-US" sz="1400" b="0" dirty="0">
                          <a:solidFill>
                            <a:schemeClr val="tx1"/>
                          </a:solidFill>
                          <a:latin typeface="+mn-ea"/>
                          <a:ea typeface="+mn-ea"/>
                          <a:cs typeface="Yu Mincho" charset="-128"/>
                        </a:rPr>
                        <a:t>メニュー名</a:t>
                      </a:r>
                    </a:p>
                  </a:txBody>
                  <a:tcPr marL="68580" marR="68580" marT="34290" marB="34290">
                    <a:noFill/>
                  </a:tcPr>
                </a:tc>
                <a:tc>
                  <a:txBody>
                    <a:bodyPr/>
                    <a:lstStyle/>
                    <a:p>
                      <a:pPr algn="ctr"/>
                      <a:r>
                        <a:rPr kumimoji="1" lang="ja-JP" altLang="en-US" sz="1400" b="0" dirty="0">
                          <a:solidFill>
                            <a:schemeClr val="tx1"/>
                          </a:solidFill>
                          <a:latin typeface="+mn-ea"/>
                          <a:ea typeface="+mn-ea"/>
                          <a:cs typeface="Yu Mincho" charset="-128"/>
                        </a:rPr>
                        <a:t>入稿素材</a:t>
                      </a:r>
                    </a:p>
                  </a:txBody>
                  <a:tcPr marL="68580" marR="68580" marT="34290" marB="34290">
                    <a:noFill/>
                  </a:tcPr>
                </a:tc>
                <a:tc>
                  <a:txBody>
                    <a:bodyPr/>
                    <a:lstStyle/>
                    <a:p>
                      <a:pPr algn="ctr"/>
                      <a:r>
                        <a:rPr kumimoji="1" lang="ja-JP" altLang="en-US" sz="1400" b="0" dirty="0">
                          <a:solidFill>
                            <a:schemeClr val="tx1"/>
                          </a:solidFill>
                          <a:latin typeface="+mn-ea"/>
                          <a:ea typeface="+mn-ea"/>
                          <a:cs typeface="Yu Mincho" charset="-128"/>
                        </a:rPr>
                        <a:t>入稿規定</a:t>
                      </a:r>
                    </a:p>
                  </a:txBody>
                  <a:tcPr marL="68580" marR="68580" marT="34290" marB="34290">
                    <a:noFill/>
                  </a:tcPr>
                </a:tc>
                <a:extLst>
                  <a:ext uri="{0D108BD9-81ED-4DB2-BD59-A6C34878D82A}">
                    <a16:rowId xmlns:a16="http://schemas.microsoft.com/office/drawing/2014/main" val="10000"/>
                  </a:ext>
                </a:extLst>
              </a:tr>
              <a:tr h="1817370">
                <a:tc>
                  <a:txBody>
                    <a:bodyPr/>
                    <a:lstStyle/>
                    <a:p>
                      <a:pPr marL="0" indent="0">
                        <a:buFont typeface="Arial" charset="0"/>
                        <a:buNone/>
                      </a:pPr>
                      <a:r>
                        <a:rPr kumimoji="1" lang="ja-JP" altLang="en-US" sz="1100" baseline="0" dirty="0">
                          <a:solidFill>
                            <a:schemeClr val="tx1"/>
                          </a:solidFill>
                          <a:latin typeface="+mn-ea"/>
                          <a:ea typeface="+mn-ea"/>
                          <a:cs typeface="Yu Mincho" charset="-128"/>
                        </a:rPr>
                        <a:t>広告メニュー</a:t>
                      </a:r>
                      <a:endParaRPr kumimoji="1" lang="en-US" altLang="ja-JP" sz="1100" baseline="0" dirty="0">
                        <a:solidFill>
                          <a:schemeClr val="tx1"/>
                        </a:solidFill>
                        <a:latin typeface="+mn-ea"/>
                        <a:ea typeface="+mn-ea"/>
                        <a:cs typeface="Yu Mincho" charset="-128"/>
                      </a:endParaRPr>
                    </a:p>
                    <a:p>
                      <a:pPr marL="171450" indent="-171450">
                        <a:buFont typeface="Arial" charset="0"/>
                        <a:buChar char="•"/>
                      </a:pPr>
                      <a:r>
                        <a:rPr kumimoji="1" lang="en-US" altLang="ja-JP" sz="1100" baseline="0" dirty="0">
                          <a:solidFill>
                            <a:schemeClr val="tx1"/>
                          </a:solidFill>
                          <a:latin typeface="+mn-ea"/>
                          <a:ea typeface="+mn-ea"/>
                          <a:cs typeface="Yu Mincho" charset="-128"/>
                        </a:rPr>
                        <a:t>Premium</a:t>
                      </a:r>
                      <a:r>
                        <a:rPr kumimoji="1" lang="ja-JP" altLang="en-US" sz="1100" baseline="0" dirty="0">
                          <a:solidFill>
                            <a:schemeClr val="tx1"/>
                          </a:solidFill>
                          <a:latin typeface="+mn-ea"/>
                          <a:ea typeface="+mn-ea"/>
                          <a:cs typeface="Yu Mincho" charset="-128"/>
                        </a:rPr>
                        <a:t> </a:t>
                      </a:r>
                      <a:r>
                        <a:rPr kumimoji="1" lang="en-US" altLang="ja-JP" sz="1100" baseline="0" dirty="0">
                          <a:solidFill>
                            <a:schemeClr val="tx1"/>
                          </a:solidFill>
                          <a:latin typeface="+mn-ea"/>
                          <a:ea typeface="+mn-ea"/>
                          <a:cs typeface="Yu Mincho" charset="-128"/>
                        </a:rPr>
                        <a:t>Video Ads</a:t>
                      </a:r>
                    </a:p>
                    <a:p>
                      <a:pPr marL="171450" indent="-171450">
                        <a:buFont typeface="Arial" charset="0"/>
                        <a:buChar char="•"/>
                      </a:pPr>
                      <a:r>
                        <a:rPr kumimoji="1" lang="en-US" altLang="ja-JP" sz="1100" baseline="0" dirty="0">
                          <a:solidFill>
                            <a:schemeClr val="tx1"/>
                          </a:solidFill>
                          <a:latin typeface="+mn-ea"/>
                          <a:ea typeface="+mn-ea"/>
                          <a:cs typeface="Yu Mincho" charset="-128"/>
                        </a:rPr>
                        <a:t>Collaboration Video Ads</a:t>
                      </a:r>
                      <a:endParaRPr kumimoji="1" lang="ja-JP" altLang="en-US" sz="1100" dirty="0">
                        <a:solidFill>
                          <a:schemeClr val="tx1"/>
                        </a:solidFill>
                        <a:latin typeface="+mn-ea"/>
                        <a:ea typeface="+mn-ea"/>
                        <a:cs typeface="Yu Mincho" charset="-128"/>
                      </a:endParaRPr>
                    </a:p>
                    <a:p>
                      <a:pPr marL="171450" indent="-171450">
                        <a:buFont typeface="Arial" charset="0"/>
                        <a:buChar char="•"/>
                      </a:pPr>
                      <a:r>
                        <a:rPr kumimoji="1" lang="en-US" altLang="ja-JP" sz="1100" dirty="0">
                          <a:solidFill>
                            <a:schemeClr val="tx1"/>
                          </a:solidFill>
                          <a:latin typeface="+mn-ea"/>
                          <a:ea typeface="+mn-ea"/>
                          <a:cs typeface="Yu Mincho" charset="-128"/>
                        </a:rPr>
                        <a:t>Standard</a:t>
                      </a:r>
                      <a:r>
                        <a:rPr kumimoji="1" lang="ja-JP" altLang="en-US" sz="1100" dirty="0">
                          <a:solidFill>
                            <a:schemeClr val="tx1"/>
                          </a:solidFill>
                          <a:latin typeface="+mn-ea"/>
                          <a:ea typeface="+mn-ea"/>
                          <a:cs typeface="Yu Mincho" charset="-128"/>
                        </a:rPr>
                        <a:t> </a:t>
                      </a:r>
                      <a:r>
                        <a:rPr kumimoji="1" lang="en-US" altLang="ja-JP" sz="1100" dirty="0">
                          <a:solidFill>
                            <a:schemeClr val="tx1"/>
                          </a:solidFill>
                          <a:latin typeface="+mn-ea"/>
                          <a:ea typeface="+mn-ea"/>
                          <a:cs typeface="Yu Mincho" charset="-128"/>
                        </a:rPr>
                        <a:t>Video Ads</a:t>
                      </a:r>
                    </a:p>
                    <a:p>
                      <a:pPr marL="171450" indent="-171450">
                        <a:buFont typeface="Arial" charset="0"/>
                        <a:buChar char="•"/>
                      </a:pPr>
                      <a:r>
                        <a:rPr kumimoji="1" lang="en-US" altLang="ja-JP" sz="1100" dirty="0">
                          <a:solidFill>
                            <a:schemeClr val="tx1"/>
                          </a:solidFill>
                          <a:latin typeface="+mn-ea"/>
                          <a:ea typeface="+mn-ea"/>
                          <a:cs typeface="Yu Mincho" charset="-128"/>
                        </a:rPr>
                        <a:t>Area</a:t>
                      </a:r>
                      <a:r>
                        <a:rPr kumimoji="1" lang="ja-JP" altLang="en-US" sz="1100" dirty="0">
                          <a:solidFill>
                            <a:schemeClr val="tx1"/>
                          </a:solidFill>
                          <a:latin typeface="+mn-ea"/>
                          <a:ea typeface="+mn-ea"/>
                          <a:cs typeface="Yu Mincho" charset="-128"/>
                        </a:rPr>
                        <a:t> </a:t>
                      </a:r>
                      <a:r>
                        <a:rPr kumimoji="1" lang="en-US" altLang="ja-JP" sz="1100" dirty="0">
                          <a:solidFill>
                            <a:schemeClr val="tx1"/>
                          </a:solidFill>
                          <a:latin typeface="+mn-ea"/>
                          <a:ea typeface="+mn-ea"/>
                          <a:cs typeface="Yu Mincho" charset="-128"/>
                        </a:rPr>
                        <a:t>Ads</a:t>
                      </a:r>
                    </a:p>
                  </a:txBody>
                  <a:tcPr marL="68580" marR="68580" marT="34290" marB="34290">
                    <a:noFill/>
                  </a:tcPr>
                </a:tc>
                <a:tc>
                  <a:txBody>
                    <a:bodyPr/>
                    <a:lstStyle/>
                    <a:p>
                      <a:pPr marL="0" indent="0">
                        <a:buFont typeface="Arial" charset="0"/>
                        <a:buNone/>
                      </a:pPr>
                      <a:r>
                        <a:rPr kumimoji="1" lang="en-US" altLang="ja-JP" sz="1100" b="0" dirty="0">
                          <a:solidFill>
                            <a:schemeClr val="tx1"/>
                          </a:solidFill>
                          <a:latin typeface="+mn-ea"/>
                          <a:ea typeface="+mn-ea"/>
                          <a:cs typeface="Yu Mincho" charset="-128"/>
                        </a:rPr>
                        <a:t>【</a:t>
                      </a:r>
                      <a:r>
                        <a:rPr kumimoji="1" lang="ja-JP" altLang="en-US" sz="1100" b="0" dirty="0">
                          <a:solidFill>
                            <a:schemeClr val="tx1"/>
                          </a:solidFill>
                          <a:latin typeface="+mn-ea"/>
                          <a:ea typeface="+mn-ea"/>
                          <a:cs typeface="Yu Mincho" charset="-128"/>
                        </a:rPr>
                        <a:t>必須</a:t>
                      </a:r>
                      <a:r>
                        <a:rPr kumimoji="1" lang="en-US" altLang="ja-JP" sz="1100" b="0" dirty="0">
                          <a:solidFill>
                            <a:schemeClr val="tx1"/>
                          </a:solidFill>
                          <a:latin typeface="+mn-ea"/>
                          <a:ea typeface="+mn-ea"/>
                          <a:cs typeface="Yu Mincho" charset="-128"/>
                        </a:rPr>
                        <a:t>】</a:t>
                      </a:r>
                    </a:p>
                    <a:p>
                      <a:pPr marL="285750" indent="-285750">
                        <a:buFont typeface="Arial" charset="0"/>
                        <a:buChar char="•"/>
                      </a:pPr>
                      <a:r>
                        <a:rPr kumimoji="1" lang="ja-JP" altLang="en-US" sz="1100" b="0" dirty="0">
                          <a:solidFill>
                            <a:schemeClr val="tx1"/>
                          </a:solidFill>
                          <a:latin typeface="+mn-ea"/>
                          <a:ea typeface="+mn-ea"/>
                          <a:cs typeface="Yu Mincho" charset="-128"/>
                        </a:rPr>
                        <a:t>メイン動画</a:t>
                      </a:r>
                      <a:endParaRPr kumimoji="1" lang="en-US" altLang="ja-JP" sz="1100" b="0" dirty="0">
                        <a:solidFill>
                          <a:schemeClr val="tx1"/>
                        </a:solidFill>
                        <a:latin typeface="+mn-ea"/>
                        <a:ea typeface="+mn-ea"/>
                        <a:cs typeface="Yu Mincho" charset="-128"/>
                      </a:endParaRPr>
                    </a:p>
                    <a:p>
                      <a:pPr marL="285750" indent="-285750">
                        <a:buFont typeface="Arial" charset="0"/>
                        <a:buChar char="•"/>
                      </a:pPr>
                      <a:endParaRPr kumimoji="1" lang="en-US" altLang="ja-JP" sz="1000" dirty="0">
                        <a:solidFill>
                          <a:schemeClr val="tx1"/>
                        </a:solidFill>
                        <a:latin typeface="+mn-ea"/>
                        <a:ea typeface="+mn-ea"/>
                        <a:cs typeface="Yu Mincho" charset="-128"/>
                      </a:endParaRPr>
                    </a:p>
                    <a:p>
                      <a:pPr marL="0" indent="0">
                        <a:buFont typeface="Arial" charset="0"/>
                        <a:buNone/>
                      </a:pPr>
                      <a:r>
                        <a:rPr kumimoji="1" lang="en-US" altLang="ja-JP" sz="1000" b="0" baseline="0" dirty="0">
                          <a:solidFill>
                            <a:schemeClr val="tx1"/>
                          </a:solidFill>
                          <a:latin typeface="+mn-ea"/>
                          <a:ea typeface="+mn-ea"/>
                          <a:cs typeface="Yu Mincho" charset="-128"/>
                        </a:rPr>
                        <a:t>【</a:t>
                      </a:r>
                      <a:r>
                        <a:rPr kumimoji="1" lang="ja-JP" altLang="en-US" sz="1000" b="0" baseline="0" dirty="0">
                          <a:solidFill>
                            <a:schemeClr val="tx1"/>
                          </a:solidFill>
                          <a:latin typeface="+mn-ea"/>
                          <a:ea typeface="+mn-ea"/>
                          <a:cs typeface="Yu Mincho" charset="-128"/>
                        </a:rPr>
                        <a:t>任意</a:t>
                      </a:r>
                      <a:r>
                        <a:rPr kumimoji="1" lang="en-US" altLang="ja-JP" sz="1000" b="0" baseline="0" dirty="0">
                          <a:solidFill>
                            <a:schemeClr val="tx1"/>
                          </a:solidFill>
                          <a:latin typeface="+mn-ea"/>
                          <a:ea typeface="+mn-ea"/>
                          <a:cs typeface="Yu Mincho" charset="-128"/>
                        </a:rPr>
                        <a:t>】</a:t>
                      </a:r>
                    </a:p>
                    <a:p>
                      <a:pPr marL="285750" indent="-285750">
                        <a:buFont typeface="Arial" charset="0"/>
                        <a:buChar char="•"/>
                      </a:pPr>
                      <a:r>
                        <a:rPr kumimoji="1" lang="ja-JP" altLang="en-US" sz="1100" b="0" baseline="0" dirty="0">
                          <a:solidFill>
                            <a:schemeClr val="tx1"/>
                          </a:solidFill>
                          <a:latin typeface="+mn-ea"/>
                          <a:ea typeface="+mn-ea"/>
                          <a:cs typeface="Yu Mincho" charset="-128"/>
                        </a:rPr>
                        <a:t>広告主名</a:t>
                      </a:r>
                      <a:r>
                        <a:rPr kumimoji="1" lang="en-US" altLang="ja-JP" sz="1100" b="0" baseline="0" dirty="0">
                          <a:solidFill>
                            <a:schemeClr val="tx1"/>
                          </a:solidFill>
                          <a:latin typeface="+mn-ea"/>
                          <a:ea typeface="+mn-ea"/>
                          <a:cs typeface="Yu Mincho" charset="-128"/>
                        </a:rPr>
                        <a:t>/</a:t>
                      </a:r>
                      <a:r>
                        <a:rPr kumimoji="1" lang="ja-JP" altLang="en-US" sz="1100" b="0" baseline="0" dirty="0">
                          <a:solidFill>
                            <a:schemeClr val="tx1"/>
                          </a:solidFill>
                          <a:latin typeface="+mn-ea"/>
                          <a:ea typeface="+mn-ea"/>
                          <a:cs typeface="Yu Mincho" charset="-128"/>
                        </a:rPr>
                        <a:t>サービス名</a:t>
                      </a:r>
                      <a:br>
                        <a:rPr kumimoji="1" lang="en-US" altLang="ja-JP" sz="1000" baseline="0" dirty="0">
                          <a:solidFill>
                            <a:schemeClr val="tx1"/>
                          </a:solidFill>
                          <a:latin typeface="+mn-ea"/>
                          <a:ea typeface="+mn-ea"/>
                          <a:cs typeface="Yu Mincho" charset="-128"/>
                        </a:rPr>
                      </a:br>
                      <a:r>
                        <a:rPr kumimoji="1" lang="ja-JP" altLang="en-US" sz="700" baseline="0" dirty="0">
                          <a:solidFill>
                            <a:schemeClr val="tx1"/>
                          </a:solidFill>
                          <a:latin typeface="+mn-ea"/>
                          <a:ea typeface="+mn-ea"/>
                          <a:cs typeface="Yu Mincho" charset="-128"/>
                        </a:rPr>
                        <a:t>「詳しくはこちら」ボタンタップ時の挙動が二次元バーコード生成の場合に表示するテキスト</a:t>
                      </a:r>
                      <a:endParaRPr kumimoji="1" lang="en-US" altLang="ja-JP" sz="700" baseline="0" dirty="0">
                        <a:solidFill>
                          <a:schemeClr val="tx1"/>
                        </a:solidFill>
                        <a:latin typeface="+mn-ea"/>
                        <a:ea typeface="+mn-ea"/>
                        <a:cs typeface="Yu Mincho" charset="-128"/>
                      </a:endParaRPr>
                    </a:p>
                    <a:p>
                      <a:pPr marL="0" indent="0">
                        <a:buFont typeface="Arial" charset="0"/>
                        <a:buNone/>
                      </a:pPr>
                      <a:r>
                        <a:rPr kumimoji="1" lang="ja-JP" altLang="en-US" sz="700" baseline="0" dirty="0">
                          <a:solidFill>
                            <a:schemeClr val="tx1"/>
                          </a:solidFill>
                          <a:latin typeface="+mn-ea"/>
                          <a:ea typeface="+mn-ea"/>
                          <a:cs typeface="Yu Mincho" charset="-128"/>
                        </a:rPr>
                        <a:t>　　　 「詳しくはこちら」ボタンを用意し、二次元バーコードを自動生成する場合に</a:t>
                      </a:r>
                      <a:endParaRPr kumimoji="1" lang="en-US" altLang="ja-JP" sz="700" baseline="0" dirty="0">
                        <a:solidFill>
                          <a:schemeClr val="tx1"/>
                        </a:solidFill>
                        <a:latin typeface="+mn-ea"/>
                        <a:ea typeface="+mn-ea"/>
                        <a:cs typeface="Yu Mincho" charset="-128"/>
                      </a:endParaRPr>
                    </a:p>
                    <a:p>
                      <a:pPr marL="0" indent="0">
                        <a:buFont typeface="Arial" charset="0"/>
                        <a:buNone/>
                      </a:pPr>
                      <a:r>
                        <a:rPr kumimoji="1" lang="ja-JP" altLang="en-US" sz="700" baseline="0" dirty="0">
                          <a:solidFill>
                            <a:schemeClr val="tx1"/>
                          </a:solidFill>
                          <a:latin typeface="+mn-ea"/>
                          <a:ea typeface="+mn-ea"/>
                          <a:cs typeface="Yu Mincho" charset="-128"/>
                        </a:rPr>
                        <a:t>　　　 のみ必要な素材</a:t>
                      </a:r>
                      <a:br>
                        <a:rPr kumimoji="1" lang="en-US" altLang="ja-JP" sz="700" baseline="0" dirty="0">
                          <a:solidFill>
                            <a:schemeClr val="tx1"/>
                          </a:solidFill>
                          <a:latin typeface="+mn-ea"/>
                          <a:ea typeface="+mn-ea"/>
                          <a:cs typeface="Yu Mincho" charset="-128"/>
                        </a:rPr>
                      </a:br>
                      <a:endParaRPr kumimoji="1" lang="en-US" altLang="ja-JP" sz="700" baseline="0" dirty="0">
                        <a:solidFill>
                          <a:schemeClr val="tx1"/>
                        </a:solidFill>
                        <a:latin typeface="+mn-ea"/>
                        <a:ea typeface="+mn-ea"/>
                        <a:cs typeface="Yu Mincho" charset="-128"/>
                      </a:endParaRPr>
                    </a:p>
                    <a:p>
                      <a:pPr marL="0" indent="0">
                        <a:buFont typeface="Arial" charset="0"/>
                        <a:buNone/>
                      </a:pPr>
                      <a:endParaRPr kumimoji="1" lang="en-US" altLang="ja-JP" sz="700" baseline="0" dirty="0">
                        <a:solidFill>
                          <a:schemeClr val="tx1"/>
                        </a:solidFill>
                        <a:latin typeface="+mn-ea"/>
                        <a:ea typeface="+mn-ea"/>
                        <a:cs typeface="Yu Mincho" charset="-128"/>
                      </a:endParaRPr>
                    </a:p>
                    <a:p>
                      <a:pPr marL="285750" indent="-285750">
                        <a:buFont typeface="Arial" charset="0"/>
                        <a:buChar char="•"/>
                      </a:pPr>
                      <a:r>
                        <a:rPr kumimoji="1" lang="ja-JP" altLang="en-US" sz="1100" b="0" baseline="0" dirty="0">
                          <a:solidFill>
                            <a:schemeClr val="tx1"/>
                          </a:solidFill>
                          <a:latin typeface="+mn-ea"/>
                          <a:ea typeface="+mn-ea"/>
                          <a:cs typeface="Yu Mincho" charset="-128"/>
                        </a:rPr>
                        <a:t>詳細 </a:t>
                      </a:r>
                      <a:r>
                        <a:rPr kumimoji="1" lang="en-US" altLang="ja-JP" sz="1100" b="0" baseline="0" dirty="0">
                          <a:solidFill>
                            <a:schemeClr val="tx1"/>
                          </a:solidFill>
                          <a:latin typeface="+mn-ea"/>
                          <a:ea typeface="+mn-ea"/>
                          <a:cs typeface="Yu Mincho" charset="-128"/>
                        </a:rPr>
                        <a:t>URL</a:t>
                      </a:r>
                      <a:br>
                        <a:rPr kumimoji="1" lang="en-US" altLang="ja-JP" sz="1000" baseline="0" dirty="0">
                          <a:solidFill>
                            <a:schemeClr val="tx1"/>
                          </a:solidFill>
                          <a:latin typeface="+mn-ea"/>
                          <a:ea typeface="+mn-ea"/>
                          <a:cs typeface="Yu Mincho" charset="-128"/>
                        </a:rPr>
                      </a:br>
                      <a:r>
                        <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rPr>
                        <a:t>「詳しくはこちら」ボタンタップ時の挙動が二次元バーコード生成の場合、</a:t>
                      </a:r>
                      <a:endParaRPr kumimoji="1" lang="en-US" altLang="ja-JP" sz="700" b="0" i="0" u="none" strike="noStrike" kern="1200" cap="none" spc="0" normalizeH="0" baseline="0" noProof="0" dirty="0">
                        <a:ln>
                          <a:noFill/>
                        </a:ln>
                        <a:solidFill>
                          <a:srgbClr val="000F2D"/>
                        </a:solidFill>
                        <a:effectLst/>
                        <a:uLnTx/>
                        <a:uFillTx/>
                        <a:latin typeface="+mn-ea"/>
                        <a:ea typeface="+mn-ea"/>
                        <a:cs typeface="Yu Mincho" charset="-128"/>
                      </a:endParaRPr>
                    </a:p>
                    <a:p>
                      <a:pPr marL="0" indent="0">
                        <a:buFont typeface="Arial" charset="0"/>
                        <a:buNone/>
                      </a:pPr>
                      <a:r>
                        <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rPr>
                        <a:t>　　　 読み取り後の遷移先となる</a:t>
                      </a:r>
                      <a:r>
                        <a:rPr kumimoji="1" lang="en-US" altLang="ja-JP" sz="700" b="0" i="0" u="none" strike="noStrike" kern="1200" cap="none" spc="0" normalizeH="0" baseline="0" noProof="0" dirty="0">
                          <a:ln>
                            <a:noFill/>
                          </a:ln>
                          <a:solidFill>
                            <a:srgbClr val="000F2D"/>
                          </a:solidFill>
                          <a:effectLst/>
                          <a:uLnTx/>
                          <a:uFillTx/>
                          <a:latin typeface="+mn-ea"/>
                          <a:ea typeface="+mn-ea"/>
                          <a:cs typeface="Yu Mincho" charset="-128"/>
                        </a:rPr>
                        <a:t>URL</a:t>
                      </a:r>
                    </a:p>
                    <a:p>
                      <a:pPr marL="0" indent="0">
                        <a:buFont typeface="Arial" charset="0"/>
                        <a:buNone/>
                      </a:pPr>
                      <a:r>
                        <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rPr>
                        <a:t>　　　 「詳しくはこちら」ボタンを用意し、二次元バーコードを自動生成する場合に</a:t>
                      </a:r>
                      <a:endParaRPr kumimoji="1" lang="en-US" altLang="ja-JP" sz="700" b="0" i="0" u="none" strike="noStrike" kern="1200" cap="none" spc="0" normalizeH="0" baseline="0" noProof="0" dirty="0">
                        <a:ln>
                          <a:noFill/>
                        </a:ln>
                        <a:solidFill>
                          <a:srgbClr val="000F2D"/>
                        </a:solidFill>
                        <a:effectLst/>
                        <a:uLnTx/>
                        <a:uFillTx/>
                        <a:latin typeface="+mn-ea"/>
                        <a:ea typeface="+mn-ea"/>
                        <a:cs typeface="Yu Mincho" charset="-128"/>
                      </a:endParaRPr>
                    </a:p>
                    <a:p>
                      <a:pPr marL="0" indent="0">
                        <a:buFont typeface="Arial" charset="0"/>
                        <a:buNone/>
                      </a:pPr>
                      <a:r>
                        <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rPr>
                        <a:t>　　　 のみ必要な素材</a:t>
                      </a:r>
                      <a:br>
                        <a:rPr kumimoji="1" lang="en-US" altLang="ja-JP" sz="700" b="0" i="0" u="none" strike="noStrike" kern="1200" cap="none" spc="0" normalizeH="0" baseline="0" noProof="0" dirty="0">
                          <a:ln>
                            <a:noFill/>
                          </a:ln>
                          <a:solidFill>
                            <a:srgbClr val="000F2D"/>
                          </a:solidFill>
                          <a:effectLst/>
                          <a:uLnTx/>
                          <a:uFillTx/>
                          <a:latin typeface="+mn-ea"/>
                          <a:ea typeface="+mn-ea"/>
                          <a:cs typeface="Yu Mincho" charset="-128"/>
                        </a:rPr>
                      </a:br>
                      <a:endParaRPr kumimoji="1" lang="en-US" altLang="ja-JP" sz="700" b="0" i="0" u="none" strike="noStrike" kern="1200" cap="none" spc="0" normalizeH="0" baseline="0" noProof="0" dirty="0">
                        <a:ln>
                          <a:noFill/>
                        </a:ln>
                        <a:solidFill>
                          <a:srgbClr val="000F2D"/>
                        </a:solidFill>
                        <a:effectLst/>
                        <a:uLnTx/>
                        <a:uFillTx/>
                        <a:latin typeface="+mn-ea"/>
                        <a:ea typeface="+mn-ea"/>
                        <a:cs typeface="Yu Mincho" charset="-128"/>
                      </a:endParaRPr>
                    </a:p>
                    <a:p>
                      <a:pPr marL="0" indent="0">
                        <a:buFont typeface="Arial" charset="0"/>
                        <a:buNone/>
                      </a:pPr>
                      <a:endParaRPr kumimoji="1" lang="en-US" altLang="ja-JP" sz="700" b="0" i="0" u="none" strike="noStrike" kern="1200" cap="none" spc="0" normalizeH="0" baseline="0" noProof="0" dirty="0">
                        <a:ln>
                          <a:noFill/>
                        </a:ln>
                        <a:solidFill>
                          <a:srgbClr val="000F2D"/>
                        </a:solidFill>
                        <a:effectLst/>
                        <a:uLnTx/>
                        <a:uFillTx/>
                        <a:latin typeface="+mn-ea"/>
                        <a:ea typeface="+mn-ea"/>
                        <a:cs typeface="Yu Mincho" charset="-128"/>
                      </a:endParaRP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kumimoji="1" lang="ja-JP" altLang="en-US" sz="1100" b="0" baseline="0" dirty="0">
                          <a:solidFill>
                            <a:schemeClr val="tx1"/>
                          </a:solidFill>
                          <a:latin typeface="+mn-ea"/>
                          <a:ea typeface="+mn-ea"/>
                          <a:cs typeface="Yu Mincho" charset="-128"/>
                        </a:rPr>
                        <a:t>エンドキャップ画像</a:t>
                      </a:r>
                      <a:r>
                        <a:rPr kumimoji="1" lang="en-US" altLang="ja-JP" sz="1100" b="0" baseline="0" dirty="0">
                          <a:solidFill>
                            <a:schemeClr val="tx1"/>
                          </a:solidFill>
                          <a:latin typeface="+mn-ea"/>
                          <a:ea typeface="+mn-ea"/>
                          <a:cs typeface="Yu Mincho" charset="-128"/>
                        </a:rPr>
                        <a:t>  (</a:t>
                      </a:r>
                      <a:r>
                        <a:rPr kumimoji="1" lang="ja-JP" altLang="en-US" sz="1100" b="0" baseline="0" dirty="0">
                          <a:solidFill>
                            <a:schemeClr val="tx1"/>
                          </a:solidFill>
                          <a:latin typeface="+mn-ea"/>
                          <a:ea typeface="+mn-ea"/>
                          <a:cs typeface="Yu Mincho" charset="-128"/>
                        </a:rPr>
                        <a:t>無償オプション</a:t>
                      </a:r>
                      <a:r>
                        <a:rPr kumimoji="1" lang="en-US" altLang="ja-JP" sz="1100" b="0" baseline="0" dirty="0">
                          <a:solidFill>
                            <a:schemeClr val="tx1"/>
                          </a:solidFill>
                          <a:latin typeface="+mn-ea"/>
                          <a:ea typeface="+mn-ea"/>
                          <a:cs typeface="Yu Mincho" charset="-128"/>
                        </a:rPr>
                        <a:t>)</a:t>
                      </a:r>
                      <a:br>
                        <a:rPr kumimoji="1" lang="en-US" altLang="ja-JP" sz="1000" b="1" baseline="0" dirty="0">
                          <a:solidFill>
                            <a:schemeClr val="tx1"/>
                          </a:solidFill>
                          <a:latin typeface="+mn-ea"/>
                          <a:ea typeface="+mn-ea"/>
                          <a:cs typeface="Yu Mincho" charset="-128"/>
                        </a:rPr>
                      </a:br>
                      <a:r>
                        <a:rPr kumimoji="1" lang="ja-JP" altLang="en-US" sz="700" baseline="0" dirty="0">
                          <a:solidFill>
                            <a:schemeClr val="tx1"/>
                          </a:solidFill>
                          <a:latin typeface="+mn-ea"/>
                          <a:ea typeface="+mn-ea"/>
                          <a:cs typeface="Yu Mincho" charset="-128"/>
                        </a:rPr>
                        <a:t>動画再生終了後、</a:t>
                      </a:r>
                      <a:r>
                        <a:rPr kumimoji="1" lang="en-US" altLang="ja-JP" sz="700" baseline="0" dirty="0">
                          <a:solidFill>
                            <a:schemeClr val="tx1"/>
                          </a:solidFill>
                          <a:latin typeface="+mn-ea"/>
                          <a:ea typeface="+mn-ea"/>
                          <a:cs typeface="Yu Mincho" charset="-128"/>
                        </a:rPr>
                        <a:t>+5</a:t>
                      </a:r>
                      <a:r>
                        <a:rPr kumimoji="1" lang="ja-JP" altLang="en-US" sz="700" baseline="0" dirty="0">
                          <a:solidFill>
                            <a:schemeClr val="tx1"/>
                          </a:solidFill>
                          <a:latin typeface="+mn-ea"/>
                          <a:ea typeface="+mn-ea"/>
                          <a:cs typeface="Yu Mincho" charset="-128"/>
                        </a:rPr>
                        <a:t>秒間の静止画を表示させる場合の画像</a:t>
                      </a:r>
                      <a:endParaRPr kumimoji="1" lang="en-US" altLang="ja-JP" sz="700" baseline="0" dirty="0">
                        <a:solidFill>
                          <a:schemeClr val="tx1"/>
                        </a:solidFill>
                        <a:latin typeface="+mn-ea"/>
                        <a:ea typeface="+mn-ea"/>
                        <a:cs typeface="Yu Mincho" charset="-128"/>
                      </a:endParaRP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endParaRPr kumimoji="1" lang="en-US" altLang="ja-JP" sz="700" baseline="0" dirty="0">
                        <a:solidFill>
                          <a:schemeClr val="tx1"/>
                        </a:solidFill>
                        <a:latin typeface="+mn-ea"/>
                        <a:ea typeface="+mn-ea"/>
                        <a:cs typeface="Yu Mincho" charset="-128"/>
                      </a:endParaRP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endParaRPr kumimoji="1" lang="en-US" altLang="ja-JP" sz="700" baseline="0" dirty="0">
                        <a:solidFill>
                          <a:schemeClr val="tx1"/>
                        </a:solidFill>
                        <a:latin typeface="+mn-ea"/>
                        <a:ea typeface="+mn-ea"/>
                        <a:cs typeface="Yu Mincho" charset="-128"/>
                      </a:endParaRP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kumimoji="1" lang="ja-JP" altLang="en-US" sz="1100" b="0" baseline="0" dirty="0">
                          <a:solidFill>
                            <a:schemeClr val="tx1"/>
                          </a:solidFill>
                          <a:latin typeface="+mn-ea"/>
                          <a:ea typeface="+mn-ea"/>
                          <a:cs typeface="Yu Mincho" charset="-128"/>
                        </a:rPr>
                        <a:t>詳細説明画像 </a:t>
                      </a:r>
                      <a:r>
                        <a:rPr kumimoji="1" lang="en-US" altLang="ja-JP" sz="1100" b="0" baseline="0" dirty="0">
                          <a:solidFill>
                            <a:schemeClr val="tx1"/>
                          </a:solidFill>
                          <a:latin typeface="+mn-ea"/>
                          <a:ea typeface="+mn-ea"/>
                          <a:cs typeface="Yu Mincho" charset="-128"/>
                        </a:rPr>
                        <a:t> (</a:t>
                      </a:r>
                      <a:r>
                        <a:rPr kumimoji="1" lang="ja-JP" altLang="en-US" sz="1100" b="0" baseline="0" dirty="0">
                          <a:solidFill>
                            <a:schemeClr val="tx1"/>
                          </a:solidFill>
                          <a:latin typeface="+mn-ea"/>
                          <a:ea typeface="+mn-ea"/>
                          <a:cs typeface="Yu Mincho" charset="-128"/>
                        </a:rPr>
                        <a:t>無償オプション</a:t>
                      </a:r>
                      <a:r>
                        <a:rPr kumimoji="1" lang="en-US" altLang="ja-JP" sz="1100" b="0" baseline="0" dirty="0">
                          <a:solidFill>
                            <a:schemeClr val="tx1"/>
                          </a:solidFill>
                          <a:latin typeface="+mn-ea"/>
                          <a:ea typeface="+mn-ea"/>
                          <a:cs typeface="Yu Mincho" charset="-128"/>
                        </a:rPr>
                        <a:t>)</a:t>
                      </a:r>
                      <a:br>
                        <a:rPr kumimoji="1" lang="en-US" altLang="ja-JP" sz="1000" b="1" baseline="0" dirty="0">
                          <a:solidFill>
                            <a:schemeClr val="tx1"/>
                          </a:solidFill>
                          <a:latin typeface="+mn-ea"/>
                          <a:ea typeface="+mn-ea"/>
                          <a:cs typeface="Yu Mincho" charset="-128"/>
                        </a:rPr>
                      </a:br>
                      <a:r>
                        <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rPr>
                        <a:t>「詳しくはこちら」ボタンタップ時に挙動が二次元バーコード生成ではなく、入稿された静止画を表示させる場合の画像</a:t>
                      </a:r>
                      <a:endParaRPr kumimoji="1" lang="en-US" altLang="ja-JP" sz="700" b="0" i="0" u="none" strike="noStrike" kern="1200" cap="none" spc="0" normalizeH="0" baseline="0" noProof="0" dirty="0">
                        <a:ln>
                          <a:noFill/>
                        </a:ln>
                        <a:solidFill>
                          <a:srgbClr val="000F2D"/>
                        </a:solidFill>
                        <a:effectLst/>
                        <a:uLnTx/>
                        <a:uFillTx/>
                        <a:latin typeface="+mn-ea"/>
                        <a:ea typeface="+mn-ea"/>
                        <a:cs typeface="Yu Mincho" charset="-128"/>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rPr>
                        <a:t>　　　 「詳しくはこちら」ボタンを用意し、詳細説明画像を表示する場合にのみ</a:t>
                      </a:r>
                      <a:endParaRPr kumimoji="1" lang="en-US" altLang="ja-JP" sz="700" b="0" i="0" u="none" strike="noStrike" kern="1200" cap="none" spc="0" normalizeH="0" baseline="0" noProof="0" dirty="0">
                        <a:ln>
                          <a:noFill/>
                        </a:ln>
                        <a:solidFill>
                          <a:srgbClr val="000F2D"/>
                        </a:solidFill>
                        <a:effectLst/>
                        <a:uLnTx/>
                        <a:uFillTx/>
                        <a:latin typeface="+mn-ea"/>
                        <a:ea typeface="+mn-ea"/>
                        <a:cs typeface="Yu Mincho" charset="-128"/>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rPr>
                        <a:t>　　　 必要な素材</a:t>
                      </a:r>
                      <a:endParaRPr kumimoji="1" lang="en-US" altLang="ja-JP" sz="700" b="0" i="0" u="none" strike="noStrike" kern="1200" cap="none" spc="0" normalizeH="0" baseline="0" noProof="0" dirty="0">
                        <a:ln>
                          <a:noFill/>
                        </a:ln>
                        <a:solidFill>
                          <a:srgbClr val="000F2D"/>
                        </a:solidFill>
                        <a:effectLst/>
                        <a:uLnTx/>
                        <a:uFillTx/>
                        <a:latin typeface="+mn-ea"/>
                        <a:ea typeface="+mn-ea"/>
                        <a:cs typeface="Yu Mincho" charset="-128"/>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700" b="0" i="0" u="none" strike="noStrike" kern="1200" cap="none" spc="0" normalizeH="0" baseline="0" noProof="0" dirty="0">
                        <a:ln>
                          <a:noFill/>
                        </a:ln>
                        <a:solidFill>
                          <a:srgbClr val="000F2D"/>
                        </a:solidFill>
                        <a:effectLst/>
                        <a:uLnTx/>
                        <a:uFillTx/>
                        <a:latin typeface="+mn-ea"/>
                        <a:ea typeface="+mn-ea"/>
                        <a:cs typeface="Yu Mincho" charset="-128"/>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700" b="0" i="0" u="none" strike="noStrike" kern="1200" cap="none" spc="0" normalizeH="0" baseline="0" noProof="0" dirty="0">
                        <a:ln>
                          <a:noFill/>
                        </a:ln>
                        <a:solidFill>
                          <a:srgbClr val="000F2D"/>
                        </a:solidFill>
                        <a:effectLst/>
                        <a:uLnTx/>
                        <a:uFillTx/>
                        <a:latin typeface="+mn-ea"/>
                        <a:ea typeface="+mn-ea"/>
                        <a:cs typeface="Yu Mincho" charset="-128"/>
                      </a:endParaRP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1" lang="zh-CN" altLang="en-US" sz="1100" b="0" i="0" u="none" strike="noStrike" kern="1200" cap="none" spc="0" normalizeH="0" baseline="0" noProof="0" dirty="0">
                          <a:ln>
                            <a:noFill/>
                          </a:ln>
                          <a:solidFill>
                            <a:srgbClr val="000F2D"/>
                          </a:solidFill>
                          <a:effectLst/>
                          <a:uLnTx/>
                          <a:uFillTx/>
                          <a:latin typeface="+mn-ea"/>
                          <a:ea typeface="+mn-ea"/>
                          <a:cs typeface="Yu Mincho" charset="-128"/>
                        </a:rPr>
                        <a:t>記事横静止画 </a:t>
                      </a:r>
                      <a:r>
                        <a:rPr kumimoji="1" lang="en-US" altLang="zh-CN" sz="1100" b="0" i="0" u="none" strike="noStrike" kern="1200" cap="none" spc="0" normalizeH="0" baseline="0" noProof="0" dirty="0">
                          <a:ln>
                            <a:noFill/>
                          </a:ln>
                          <a:solidFill>
                            <a:srgbClr val="000F2D"/>
                          </a:solidFill>
                          <a:effectLst/>
                          <a:uLnTx/>
                          <a:uFillTx/>
                          <a:latin typeface="+mn-ea"/>
                          <a:ea typeface="+mn-ea"/>
                          <a:cs typeface="Yu Mincho" charset="-128"/>
                        </a:rPr>
                        <a:t>(</a:t>
                      </a:r>
                      <a:r>
                        <a:rPr kumimoji="1" lang="ja-JP" altLang="en-US" sz="1100" b="0" i="0" u="none" strike="noStrike" kern="1200" cap="none" spc="0" normalizeH="0" baseline="0" noProof="0" dirty="0">
                          <a:ln>
                            <a:noFill/>
                          </a:ln>
                          <a:solidFill>
                            <a:srgbClr val="000F2D"/>
                          </a:solidFill>
                          <a:effectLst/>
                          <a:uLnTx/>
                          <a:uFillTx/>
                          <a:latin typeface="+mn-ea"/>
                          <a:ea typeface="+mn-ea"/>
                          <a:cs typeface="Yu Mincho" charset="-128"/>
                        </a:rPr>
                        <a:t> </a:t>
                      </a:r>
                      <a:r>
                        <a:rPr kumimoji="1" lang="en-US" altLang="zh-CN" sz="1100" b="0" i="0" u="none" strike="noStrike" kern="1200" cap="none" spc="0" normalizeH="0" baseline="0" noProof="0" dirty="0">
                          <a:ln>
                            <a:noFill/>
                          </a:ln>
                          <a:solidFill>
                            <a:srgbClr val="000F2D"/>
                          </a:solidFill>
                          <a:effectLst/>
                          <a:uLnTx/>
                          <a:uFillTx/>
                          <a:latin typeface="+mn-ea"/>
                          <a:ea typeface="+mn-ea"/>
                          <a:cs typeface="Yu Mincho" charset="-128"/>
                        </a:rPr>
                        <a:t>Collaboration Video Ads </a:t>
                      </a:r>
                      <a:r>
                        <a:rPr kumimoji="1" lang="zh-CN" altLang="en-US" sz="1100" b="0" i="0" u="none" strike="noStrike" kern="1200" cap="none" spc="0" normalizeH="0" baseline="0" noProof="0" dirty="0">
                          <a:ln>
                            <a:noFill/>
                          </a:ln>
                          <a:solidFill>
                            <a:srgbClr val="000F2D"/>
                          </a:solidFill>
                          <a:effectLst/>
                          <a:uLnTx/>
                          <a:uFillTx/>
                          <a:latin typeface="+mn-ea"/>
                          <a:ea typeface="+mn-ea"/>
                          <a:cs typeface="Yu Mincho" charset="-128"/>
                        </a:rPr>
                        <a:t>のみ</a:t>
                      </a:r>
                      <a:r>
                        <a:rPr kumimoji="1" lang="en-US" altLang="zh-CN" sz="1100" b="0" i="0" u="none" strike="noStrike" kern="1200" cap="none" spc="0" normalizeH="0" baseline="0" noProof="0" dirty="0">
                          <a:ln>
                            <a:noFill/>
                          </a:ln>
                          <a:solidFill>
                            <a:srgbClr val="000F2D"/>
                          </a:solidFill>
                          <a:effectLst/>
                          <a:uLnTx/>
                          <a:uFillTx/>
                          <a:latin typeface="+mn-ea"/>
                          <a:ea typeface="+mn-ea"/>
                          <a:cs typeface="Yu Mincho" charset="-128"/>
                        </a:rPr>
                        <a:t>)</a:t>
                      </a:r>
                      <a:br>
                        <a:rPr kumimoji="1" lang="en-US" altLang="ja-JP" sz="1000" b="1" i="0" u="none" strike="noStrike" kern="1200" cap="none" spc="0" normalizeH="0" baseline="0" noProof="0" dirty="0">
                          <a:ln>
                            <a:noFill/>
                          </a:ln>
                          <a:solidFill>
                            <a:srgbClr val="000F2D"/>
                          </a:solidFill>
                          <a:effectLst/>
                          <a:uLnTx/>
                          <a:uFillTx/>
                          <a:latin typeface="+mn-ea"/>
                          <a:ea typeface="+mn-ea"/>
                          <a:cs typeface="Yu Mincho" charset="-128"/>
                        </a:rPr>
                      </a:br>
                      <a:r>
                        <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rPr>
                        <a:t>日経電子版記事の横に掲載される静止画バナー</a:t>
                      </a:r>
                      <a:endParaRPr kumimoji="1" lang="en-US" altLang="ja-JP" sz="700" b="0" i="0" u="none" strike="noStrike" kern="1200" cap="none" spc="0" normalizeH="0" baseline="0" noProof="0" dirty="0">
                        <a:ln>
                          <a:noFill/>
                        </a:ln>
                        <a:solidFill>
                          <a:srgbClr val="000F2D"/>
                        </a:solidFill>
                        <a:effectLst/>
                        <a:uLnTx/>
                        <a:uFillTx/>
                        <a:latin typeface="+mn-ea"/>
                        <a:ea typeface="+mn-ea"/>
                        <a:cs typeface="Yu Mincho" charset="-128"/>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rPr>
                        <a:t>　　　 非表示にすることも可能</a:t>
                      </a:r>
                      <a:endParaRPr kumimoji="1" lang="en-US" altLang="ja-JP" sz="10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oFill/>
                  </a:tcPr>
                </a:tc>
                <a:tc>
                  <a:txBody>
                    <a:bodyPr/>
                    <a:lstStyle/>
                    <a:p>
                      <a:pPr marL="0" indent="0">
                        <a:buFont typeface="Arial" charset="0"/>
                        <a:buNone/>
                      </a:pPr>
                      <a:r>
                        <a:rPr kumimoji="1" lang="ja-JP" altLang="en-US" sz="1100" b="0" baseline="0" dirty="0">
                          <a:solidFill>
                            <a:schemeClr val="tx1"/>
                          </a:solidFill>
                          <a:latin typeface="+mn-ea"/>
                          <a:ea typeface="+mn-ea"/>
                          <a:cs typeface="Yu Mincho" charset="-128"/>
                        </a:rPr>
                        <a:t>メイン動画</a:t>
                      </a:r>
                      <a:endParaRPr kumimoji="1" lang="en-US" altLang="ja-JP" sz="1100" b="0" baseline="0" dirty="0">
                        <a:solidFill>
                          <a:schemeClr val="tx1"/>
                        </a:solidFill>
                        <a:latin typeface="+mn-ea"/>
                        <a:ea typeface="+mn-ea"/>
                        <a:cs typeface="Yu Mincho" charset="-128"/>
                      </a:endParaRPr>
                    </a:p>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700" baseline="0" dirty="0">
                          <a:solidFill>
                            <a:schemeClr val="tx1"/>
                          </a:solidFill>
                          <a:latin typeface="+mn-ea"/>
                          <a:ea typeface="+mn-ea"/>
                          <a:cs typeface="Yu Mincho" charset="-128"/>
                        </a:rPr>
                        <a:t>フォーマット：</a:t>
                      </a:r>
                      <a:r>
                        <a:rPr kumimoji="1" lang="en-US" altLang="ja-JP" sz="700" baseline="0" dirty="0">
                          <a:solidFill>
                            <a:schemeClr val="tx1"/>
                          </a:solidFill>
                          <a:latin typeface="+mn-ea"/>
                          <a:ea typeface="+mn-ea"/>
                          <a:cs typeface="Yu Mincho" charset="-128"/>
                        </a:rPr>
                        <a:t> mp4 </a:t>
                      </a:r>
                      <a:r>
                        <a:rPr kumimoji="1" lang="ja-JP" altLang="en-US" sz="700" baseline="0" dirty="0">
                          <a:solidFill>
                            <a:schemeClr val="tx1"/>
                          </a:solidFill>
                          <a:latin typeface="+mn-ea"/>
                          <a:ea typeface="+mn-ea"/>
                          <a:cs typeface="Yu Mincho" charset="-128"/>
                        </a:rPr>
                        <a:t>形式</a:t>
                      </a:r>
                      <a:endParaRPr kumimoji="1" lang="en-US" altLang="ja-JP" sz="700" baseline="0" dirty="0">
                        <a:solidFill>
                          <a:schemeClr val="tx1"/>
                        </a:solidFill>
                        <a:latin typeface="+mn-ea"/>
                        <a:ea typeface="+mn-ea"/>
                        <a:cs typeface="Yu Mincho" charset="-128"/>
                      </a:endParaRPr>
                    </a:p>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700" baseline="0" dirty="0">
                          <a:solidFill>
                            <a:schemeClr val="tx1"/>
                          </a:solidFill>
                          <a:latin typeface="+mn-ea"/>
                          <a:ea typeface="+mn-ea"/>
                          <a:cs typeface="Yu Mincho" charset="-128"/>
                        </a:rPr>
                        <a:t>サイズ</a:t>
                      </a:r>
                      <a:r>
                        <a:rPr kumimoji="1" lang="en-US" altLang="ja-JP" sz="700" baseline="0" dirty="0">
                          <a:solidFill>
                            <a:schemeClr val="tx1"/>
                          </a:solidFill>
                          <a:latin typeface="+mn-ea"/>
                          <a:ea typeface="+mn-ea"/>
                          <a:cs typeface="Yu Mincho" charset="-128"/>
                        </a:rPr>
                        <a:t>: 1080p (W:1920 x H:1080)</a:t>
                      </a:r>
                    </a:p>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700" baseline="0" dirty="0">
                          <a:solidFill>
                            <a:schemeClr val="tx1"/>
                          </a:solidFill>
                          <a:latin typeface="+mn-ea"/>
                          <a:ea typeface="+mn-ea"/>
                          <a:cs typeface="Yu Mincho" charset="-128"/>
                        </a:rPr>
                        <a:t>長さ</a:t>
                      </a:r>
                      <a:r>
                        <a:rPr kumimoji="1" lang="en-US" altLang="ja-JP" sz="700" baseline="0" dirty="0">
                          <a:solidFill>
                            <a:schemeClr val="tx1"/>
                          </a:solidFill>
                          <a:latin typeface="+mn-ea"/>
                          <a:ea typeface="+mn-ea"/>
                          <a:cs typeface="Yu Mincho" charset="-128"/>
                        </a:rPr>
                        <a:t>(</a:t>
                      </a:r>
                      <a:r>
                        <a:rPr kumimoji="1" lang="ja-JP" altLang="en-US" sz="700" baseline="0" dirty="0">
                          <a:solidFill>
                            <a:schemeClr val="tx1"/>
                          </a:solidFill>
                          <a:latin typeface="+mn-ea"/>
                          <a:ea typeface="+mn-ea"/>
                          <a:cs typeface="Yu Mincho" charset="-128"/>
                        </a:rPr>
                        <a:t>尺</a:t>
                      </a:r>
                      <a:r>
                        <a:rPr kumimoji="1" lang="en-US" altLang="ja-JP" sz="700" baseline="0" dirty="0">
                          <a:solidFill>
                            <a:schemeClr val="tx1"/>
                          </a:solidFill>
                          <a:latin typeface="+mn-ea"/>
                          <a:ea typeface="+mn-ea"/>
                          <a:cs typeface="Yu Mincho" charset="-128"/>
                        </a:rPr>
                        <a:t>):</a:t>
                      </a:r>
                      <a:br>
                        <a:rPr kumimoji="1" lang="en-US" altLang="ja-JP" sz="700" baseline="0" dirty="0">
                          <a:solidFill>
                            <a:schemeClr val="tx1"/>
                          </a:solidFill>
                          <a:latin typeface="+mn-ea"/>
                          <a:ea typeface="+mn-ea"/>
                          <a:cs typeface="Yu Mincho" charset="-128"/>
                        </a:rPr>
                      </a:br>
                      <a:r>
                        <a:rPr kumimoji="1" lang="ja-JP" altLang="en-US" sz="700" baseline="0" dirty="0">
                          <a:solidFill>
                            <a:schemeClr val="tx1"/>
                          </a:solidFill>
                          <a:latin typeface="+mn-ea"/>
                          <a:ea typeface="+mn-ea"/>
                          <a:cs typeface="Yu Mincho" charset="-128"/>
                        </a:rPr>
                        <a:t>　</a:t>
                      </a:r>
                      <a:r>
                        <a:rPr kumimoji="1" lang="en-US" altLang="ja-JP" sz="700" baseline="0" dirty="0">
                          <a:solidFill>
                            <a:schemeClr val="tx1"/>
                          </a:solidFill>
                          <a:latin typeface="+mn-ea"/>
                          <a:ea typeface="+mn-ea"/>
                          <a:cs typeface="Yu Mincho" charset="-128"/>
                        </a:rPr>
                        <a:t>Premium </a:t>
                      </a:r>
                      <a:r>
                        <a:rPr kumimoji="1" lang="ja-JP" altLang="en-US" sz="700" baseline="0" dirty="0">
                          <a:solidFill>
                            <a:schemeClr val="tx1"/>
                          </a:solidFill>
                          <a:latin typeface="+mn-ea"/>
                          <a:ea typeface="+mn-ea"/>
                          <a:cs typeface="Yu Mincho" charset="-128"/>
                        </a:rPr>
                        <a:t>最大</a:t>
                      </a:r>
                      <a:r>
                        <a:rPr kumimoji="1" lang="en-US" altLang="ja-JP" sz="700" baseline="0" dirty="0">
                          <a:solidFill>
                            <a:schemeClr val="tx1"/>
                          </a:solidFill>
                          <a:latin typeface="+mn-ea"/>
                          <a:ea typeface="+mn-ea"/>
                          <a:cs typeface="Yu Mincho" charset="-128"/>
                        </a:rPr>
                        <a:t>60</a:t>
                      </a:r>
                      <a:r>
                        <a:rPr kumimoji="1" lang="ja-JP" altLang="en-US" sz="700" baseline="0" dirty="0">
                          <a:solidFill>
                            <a:schemeClr val="tx1"/>
                          </a:solidFill>
                          <a:latin typeface="+mn-ea"/>
                          <a:ea typeface="+mn-ea"/>
                          <a:cs typeface="Yu Mincho" charset="-128"/>
                        </a:rPr>
                        <a:t>秒</a:t>
                      </a:r>
                      <a:br>
                        <a:rPr kumimoji="1" lang="en-US" altLang="ja-JP" sz="700" baseline="0" dirty="0">
                          <a:solidFill>
                            <a:schemeClr val="tx1"/>
                          </a:solidFill>
                          <a:latin typeface="+mn-ea"/>
                          <a:ea typeface="+mn-ea"/>
                          <a:cs typeface="Yu Mincho" charset="-128"/>
                        </a:rPr>
                      </a:br>
                      <a:r>
                        <a:rPr kumimoji="1" lang="ja-JP" altLang="en-US" sz="700" baseline="0" dirty="0">
                          <a:solidFill>
                            <a:schemeClr val="tx1"/>
                          </a:solidFill>
                          <a:latin typeface="+mn-ea"/>
                          <a:ea typeface="+mn-ea"/>
                          <a:cs typeface="Yu Mincho" charset="-128"/>
                        </a:rPr>
                        <a:t>　</a:t>
                      </a:r>
                      <a:r>
                        <a:rPr kumimoji="1" lang="en-US" altLang="ja-JP" sz="700" baseline="0" dirty="0">
                          <a:solidFill>
                            <a:schemeClr val="tx1"/>
                          </a:solidFill>
                          <a:latin typeface="+mn-ea"/>
                          <a:ea typeface="+mn-ea"/>
                          <a:cs typeface="Yu Mincho" charset="-128"/>
                        </a:rPr>
                        <a:t>Collaboration</a:t>
                      </a:r>
                      <a:r>
                        <a:rPr kumimoji="1" lang="ja-JP" altLang="en-US" sz="700" baseline="0" dirty="0">
                          <a:solidFill>
                            <a:schemeClr val="tx1"/>
                          </a:solidFill>
                          <a:latin typeface="+mn-ea"/>
                          <a:ea typeface="+mn-ea"/>
                          <a:cs typeface="Yu Mincho" charset="-128"/>
                        </a:rPr>
                        <a:t> </a:t>
                      </a:r>
                      <a:r>
                        <a:rPr kumimoji="1" lang="en-US" altLang="ja-JP" sz="700" baseline="0" dirty="0">
                          <a:solidFill>
                            <a:schemeClr val="tx1"/>
                          </a:solidFill>
                          <a:latin typeface="+mn-ea"/>
                          <a:ea typeface="+mn-ea"/>
                          <a:cs typeface="Yu Mincho" charset="-128"/>
                        </a:rPr>
                        <a:t>/</a:t>
                      </a:r>
                      <a:r>
                        <a:rPr kumimoji="1" lang="ja-JP" altLang="en-US" sz="700" baseline="0" dirty="0">
                          <a:solidFill>
                            <a:schemeClr val="tx1"/>
                          </a:solidFill>
                          <a:latin typeface="+mn-ea"/>
                          <a:ea typeface="+mn-ea"/>
                          <a:cs typeface="Yu Mincho" charset="-128"/>
                        </a:rPr>
                        <a:t> </a:t>
                      </a:r>
                      <a:r>
                        <a:rPr kumimoji="1" lang="en-US" altLang="ja-JP" sz="700" baseline="0" dirty="0">
                          <a:solidFill>
                            <a:schemeClr val="tx1"/>
                          </a:solidFill>
                          <a:latin typeface="+mn-ea"/>
                          <a:ea typeface="+mn-ea"/>
                          <a:cs typeface="Yu Mincho" charset="-128"/>
                        </a:rPr>
                        <a:t>Standard</a:t>
                      </a:r>
                      <a:r>
                        <a:rPr kumimoji="1" lang="ja-JP" altLang="en-US" sz="700" baseline="0" dirty="0">
                          <a:solidFill>
                            <a:schemeClr val="tx1"/>
                          </a:solidFill>
                          <a:latin typeface="+mn-ea"/>
                          <a:ea typeface="+mn-ea"/>
                          <a:cs typeface="Yu Mincho" charset="-128"/>
                        </a:rPr>
                        <a:t> </a:t>
                      </a:r>
                      <a:r>
                        <a:rPr kumimoji="1" lang="en-US" altLang="ja-JP" sz="700" baseline="0" dirty="0">
                          <a:solidFill>
                            <a:schemeClr val="tx1"/>
                          </a:solidFill>
                          <a:latin typeface="+mn-ea"/>
                          <a:ea typeface="+mn-ea"/>
                          <a:cs typeface="Yu Mincho" charset="-128"/>
                        </a:rPr>
                        <a:t>/</a:t>
                      </a:r>
                      <a:r>
                        <a:rPr kumimoji="1" lang="ja-JP" altLang="en-US" sz="700" baseline="0" dirty="0">
                          <a:solidFill>
                            <a:schemeClr val="tx1"/>
                          </a:solidFill>
                          <a:latin typeface="+mn-ea"/>
                          <a:ea typeface="+mn-ea"/>
                          <a:cs typeface="Yu Mincho" charset="-128"/>
                        </a:rPr>
                        <a:t> </a:t>
                      </a:r>
                      <a:r>
                        <a:rPr kumimoji="1" lang="en-US" altLang="ja-JP" sz="700" baseline="0" dirty="0">
                          <a:solidFill>
                            <a:schemeClr val="tx1"/>
                          </a:solidFill>
                          <a:latin typeface="+mn-ea"/>
                          <a:ea typeface="+mn-ea"/>
                          <a:cs typeface="Yu Mincho" charset="-128"/>
                        </a:rPr>
                        <a:t>Area Ads</a:t>
                      </a:r>
                      <a:r>
                        <a:rPr kumimoji="1" lang="ja-JP" altLang="en-US" sz="700" baseline="0" dirty="0">
                          <a:solidFill>
                            <a:schemeClr val="tx1"/>
                          </a:solidFill>
                          <a:latin typeface="+mn-ea"/>
                          <a:ea typeface="+mn-ea"/>
                          <a:cs typeface="Yu Mincho" charset="-128"/>
                        </a:rPr>
                        <a:t> 最大</a:t>
                      </a:r>
                      <a:r>
                        <a:rPr kumimoji="1" lang="en-US" altLang="ja-JP" sz="700" baseline="0" dirty="0">
                          <a:solidFill>
                            <a:schemeClr val="tx1"/>
                          </a:solidFill>
                          <a:latin typeface="+mn-ea"/>
                          <a:ea typeface="+mn-ea"/>
                          <a:cs typeface="Yu Mincho" charset="-128"/>
                        </a:rPr>
                        <a:t> 30</a:t>
                      </a:r>
                      <a:r>
                        <a:rPr kumimoji="1" lang="ja-JP" altLang="en-US" sz="700" baseline="0" dirty="0">
                          <a:solidFill>
                            <a:schemeClr val="tx1"/>
                          </a:solidFill>
                          <a:latin typeface="+mn-ea"/>
                          <a:ea typeface="+mn-ea"/>
                          <a:cs typeface="Yu Mincho" charset="-128"/>
                        </a:rPr>
                        <a:t>秒</a:t>
                      </a:r>
                      <a:endParaRPr kumimoji="1" lang="en-US" altLang="ja-JP" sz="700" baseline="0" dirty="0">
                        <a:solidFill>
                          <a:schemeClr val="tx1"/>
                        </a:solidFill>
                        <a:latin typeface="+mn-ea"/>
                        <a:ea typeface="+mn-ea"/>
                        <a:cs typeface="Yu Mincho"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baseline="0" dirty="0">
                          <a:solidFill>
                            <a:schemeClr val="tx1"/>
                          </a:solidFill>
                          <a:latin typeface="+mn-ea"/>
                          <a:ea typeface="+mn-ea"/>
                          <a:cs typeface="Yu Mincho" charset="-128"/>
                        </a:rPr>
                        <a:t>ファイルサイズ</a:t>
                      </a:r>
                      <a:r>
                        <a:rPr kumimoji="1" lang="en-US" altLang="ja-JP" sz="700" baseline="0" dirty="0">
                          <a:solidFill>
                            <a:schemeClr val="tx1"/>
                          </a:solidFill>
                          <a:latin typeface="+mn-ea"/>
                          <a:ea typeface="+mn-ea"/>
                          <a:cs typeface="Yu Mincho" charset="-128"/>
                        </a:rPr>
                        <a:t>:</a:t>
                      </a:r>
                      <a:br>
                        <a:rPr kumimoji="1" lang="en-US" altLang="ja-JP" sz="700" baseline="0" dirty="0">
                          <a:solidFill>
                            <a:schemeClr val="tx1"/>
                          </a:solidFill>
                          <a:latin typeface="+mn-ea"/>
                          <a:ea typeface="+mn-ea"/>
                          <a:cs typeface="Yu Mincho" charset="-128"/>
                        </a:rPr>
                      </a:br>
                      <a:r>
                        <a:rPr kumimoji="1" lang="ja-JP" altLang="en-US" sz="700" baseline="0" dirty="0">
                          <a:solidFill>
                            <a:schemeClr val="tx1"/>
                          </a:solidFill>
                          <a:latin typeface="+mn-ea"/>
                          <a:ea typeface="+mn-ea"/>
                          <a:cs typeface="Yu Mincho" charset="-128"/>
                        </a:rPr>
                        <a:t>　</a:t>
                      </a:r>
                      <a:r>
                        <a:rPr kumimoji="1" lang="en-US" altLang="ja-JP" sz="700" baseline="0" dirty="0">
                          <a:solidFill>
                            <a:schemeClr val="tx1"/>
                          </a:solidFill>
                          <a:latin typeface="+mn-ea"/>
                          <a:ea typeface="+mn-ea"/>
                          <a:cs typeface="Yu Mincho" charset="-128"/>
                        </a:rPr>
                        <a:t>Premium </a:t>
                      </a:r>
                      <a:r>
                        <a:rPr kumimoji="1" lang="ja-JP" altLang="en-US" sz="700" baseline="0" dirty="0">
                          <a:solidFill>
                            <a:schemeClr val="tx1"/>
                          </a:solidFill>
                          <a:latin typeface="+mn-ea"/>
                          <a:ea typeface="+mn-ea"/>
                          <a:cs typeface="Yu Mincho" charset="-128"/>
                        </a:rPr>
                        <a:t>最大</a:t>
                      </a:r>
                      <a:r>
                        <a:rPr kumimoji="1" lang="en-US" altLang="ja-JP" sz="700" baseline="0" dirty="0">
                          <a:solidFill>
                            <a:schemeClr val="tx1"/>
                          </a:solidFill>
                          <a:latin typeface="+mn-ea"/>
                          <a:ea typeface="+mn-ea"/>
                          <a:cs typeface="Yu Mincho" charset="-128"/>
                        </a:rPr>
                        <a:t>1GB</a:t>
                      </a:r>
                      <a:br>
                        <a:rPr kumimoji="1" lang="en-US" altLang="ja-JP" sz="700" baseline="0" dirty="0">
                          <a:solidFill>
                            <a:schemeClr val="tx1"/>
                          </a:solidFill>
                          <a:latin typeface="+mn-ea"/>
                          <a:ea typeface="+mn-ea"/>
                          <a:cs typeface="Yu Mincho" charset="-128"/>
                        </a:rPr>
                      </a:br>
                      <a:r>
                        <a:rPr kumimoji="1" lang="ja-JP" altLang="en-US" sz="700" baseline="0" dirty="0">
                          <a:solidFill>
                            <a:schemeClr val="tx1"/>
                          </a:solidFill>
                          <a:latin typeface="+mn-ea"/>
                          <a:ea typeface="+mn-ea"/>
                          <a:cs typeface="Yu Mincho" charset="-128"/>
                        </a:rPr>
                        <a:t>　</a:t>
                      </a:r>
                      <a:r>
                        <a:rPr kumimoji="1" lang="en-US" altLang="ja-JP" sz="700" baseline="0" dirty="0">
                          <a:solidFill>
                            <a:schemeClr val="tx1"/>
                          </a:solidFill>
                          <a:latin typeface="+mn-ea"/>
                          <a:ea typeface="+mn-ea"/>
                          <a:cs typeface="Yu Mincho" charset="-128"/>
                        </a:rPr>
                        <a:t>Collaboration / Standard/</a:t>
                      </a:r>
                      <a:r>
                        <a:rPr kumimoji="1" lang="ja-JP" altLang="en-US" sz="700" baseline="0" dirty="0">
                          <a:solidFill>
                            <a:schemeClr val="tx1"/>
                          </a:solidFill>
                          <a:latin typeface="+mn-ea"/>
                          <a:ea typeface="+mn-ea"/>
                          <a:cs typeface="Yu Mincho" charset="-128"/>
                        </a:rPr>
                        <a:t> </a:t>
                      </a:r>
                      <a:r>
                        <a:rPr kumimoji="1" lang="en-US" altLang="ja-JP" sz="700" baseline="0" dirty="0">
                          <a:solidFill>
                            <a:schemeClr val="tx1"/>
                          </a:solidFill>
                          <a:latin typeface="+mn-ea"/>
                          <a:ea typeface="+mn-ea"/>
                          <a:cs typeface="Yu Mincho" charset="-128"/>
                        </a:rPr>
                        <a:t>Area Ads</a:t>
                      </a:r>
                      <a:r>
                        <a:rPr kumimoji="1" lang="ja-JP" altLang="en-US" sz="700" baseline="0" dirty="0">
                          <a:solidFill>
                            <a:schemeClr val="tx1"/>
                          </a:solidFill>
                          <a:latin typeface="+mn-ea"/>
                          <a:ea typeface="+mn-ea"/>
                          <a:cs typeface="Yu Mincho" charset="-128"/>
                        </a:rPr>
                        <a:t> </a:t>
                      </a:r>
                      <a:r>
                        <a:rPr kumimoji="1" lang="en-US" altLang="ja-JP" sz="700" baseline="0" dirty="0">
                          <a:solidFill>
                            <a:schemeClr val="tx1"/>
                          </a:solidFill>
                          <a:latin typeface="+mn-ea"/>
                          <a:ea typeface="+mn-ea"/>
                          <a:cs typeface="Yu Mincho" charset="-128"/>
                        </a:rPr>
                        <a:t> </a:t>
                      </a:r>
                      <a:r>
                        <a:rPr kumimoji="1" lang="ja-JP" altLang="en-US" sz="700" baseline="0" dirty="0">
                          <a:solidFill>
                            <a:schemeClr val="tx1"/>
                          </a:solidFill>
                          <a:latin typeface="+mn-ea"/>
                          <a:ea typeface="+mn-ea"/>
                          <a:cs typeface="Yu Mincho" charset="-128"/>
                        </a:rPr>
                        <a:t>最大</a:t>
                      </a:r>
                      <a:r>
                        <a:rPr kumimoji="1" lang="en-US" altLang="ja-JP" sz="700" baseline="0" dirty="0">
                          <a:solidFill>
                            <a:schemeClr val="tx1"/>
                          </a:solidFill>
                          <a:latin typeface="+mn-ea"/>
                          <a:ea typeface="+mn-ea"/>
                          <a:cs typeface="Yu Mincho" charset="-128"/>
                        </a:rPr>
                        <a:t>100MB</a:t>
                      </a:r>
                      <a:br>
                        <a:rPr kumimoji="1" lang="en-US" altLang="ja-JP" sz="700" baseline="0" dirty="0">
                          <a:solidFill>
                            <a:schemeClr val="tx1"/>
                          </a:solidFill>
                          <a:latin typeface="+mn-ea"/>
                          <a:ea typeface="+mn-ea"/>
                          <a:cs typeface="Yu Mincho" charset="-128"/>
                        </a:rPr>
                      </a:br>
                      <a:r>
                        <a:rPr kumimoji="1" lang="ja-JP" altLang="en-US" sz="700" baseline="0" dirty="0">
                          <a:solidFill>
                            <a:schemeClr val="tx1"/>
                          </a:solidFill>
                          <a:latin typeface="+mn-ea"/>
                          <a:ea typeface="+mn-ea"/>
                          <a:cs typeface="Yu Mincho" charset="-128"/>
                        </a:rPr>
                        <a:t>映像コーデック</a:t>
                      </a:r>
                      <a:r>
                        <a:rPr kumimoji="1" lang="en-US" altLang="ja-JP" sz="700" baseline="0" dirty="0">
                          <a:solidFill>
                            <a:schemeClr val="tx1"/>
                          </a:solidFill>
                          <a:latin typeface="+mn-ea"/>
                          <a:ea typeface="+mn-ea"/>
                          <a:cs typeface="Yu Mincho" charset="-128"/>
                        </a:rPr>
                        <a:t>:  H.264</a:t>
                      </a:r>
                    </a:p>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700" baseline="0" dirty="0">
                          <a:solidFill>
                            <a:schemeClr val="tx1"/>
                          </a:solidFill>
                          <a:latin typeface="+mn-ea"/>
                          <a:ea typeface="+mn-ea"/>
                          <a:cs typeface="Yu Mincho" charset="-128"/>
                        </a:rPr>
                        <a:t>音声コーデック</a:t>
                      </a:r>
                      <a:r>
                        <a:rPr kumimoji="1" lang="en-US" altLang="ja-JP" sz="700" baseline="0" dirty="0">
                          <a:solidFill>
                            <a:schemeClr val="tx1"/>
                          </a:solidFill>
                          <a:latin typeface="+mn-ea"/>
                          <a:ea typeface="+mn-ea"/>
                          <a:cs typeface="Yu Mincho" charset="-128"/>
                        </a:rPr>
                        <a:t>: AAC LC</a:t>
                      </a:r>
                    </a:p>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700" baseline="0" dirty="0">
                          <a:solidFill>
                            <a:schemeClr val="tx1"/>
                          </a:solidFill>
                          <a:latin typeface="+mn-ea"/>
                          <a:ea typeface="+mn-ea"/>
                          <a:cs typeface="Yu Mincho" charset="-128"/>
                        </a:rPr>
                        <a:t>平均ラウドネス値</a:t>
                      </a:r>
                      <a:r>
                        <a:rPr kumimoji="1" lang="en-US" altLang="ja-JP" sz="700" baseline="0" dirty="0">
                          <a:solidFill>
                            <a:schemeClr val="tx1"/>
                          </a:solidFill>
                          <a:latin typeface="+mn-ea"/>
                          <a:ea typeface="+mn-ea"/>
                          <a:cs typeface="Yu Mincho" charset="-128"/>
                        </a:rPr>
                        <a:t>: -24.0LKFS±1</a:t>
                      </a:r>
                      <a:r>
                        <a:rPr kumimoji="1" lang="ja-JP" altLang="en-US" sz="700" baseline="0" dirty="0">
                          <a:solidFill>
                            <a:schemeClr val="tx1"/>
                          </a:solidFill>
                          <a:latin typeface="+mn-ea"/>
                          <a:ea typeface="+mn-ea"/>
                          <a:cs typeface="Yu Mincho" charset="-128"/>
                        </a:rPr>
                        <a:t> </a:t>
                      </a:r>
                      <a:endParaRPr kumimoji="1" lang="en-US" altLang="ja-JP" sz="700" baseline="0" dirty="0">
                        <a:solidFill>
                          <a:schemeClr val="tx1"/>
                        </a:solidFill>
                        <a:latin typeface="+mn-ea"/>
                        <a:ea typeface="+mn-ea"/>
                        <a:cs typeface="Yu Mincho" charset="-128"/>
                      </a:endParaRPr>
                    </a:p>
                    <a:p>
                      <a:r>
                        <a:rPr kumimoji="1" lang="ja-JP" altLang="en-US" sz="700" baseline="0" dirty="0">
                          <a:solidFill>
                            <a:schemeClr val="tx1"/>
                          </a:solidFill>
                          <a:latin typeface="+mn-ea"/>
                          <a:ea typeface="+mn-ea"/>
                          <a:cs typeface="Yu Mincho" charset="-128"/>
                        </a:rPr>
                        <a:t>フレームレート</a:t>
                      </a:r>
                      <a:r>
                        <a:rPr kumimoji="1" lang="en-US" altLang="ja-JP" sz="700" baseline="0" dirty="0">
                          <a:solidFill>
                            <a:schemeClr val="tx1"/>
                          </a:solidFill>
                          <a:latin typeface="+mn-ea"/>
                          <a:ea typeface="+mn-ea"/>
                          <a:cs typeface="Yu Mincho" charset="-128"/>
                        </a:rPr>
                        <a:t>: 29.97FPS</a:t>
                      </a:r>
                      <a:r>
                        <a:rPr kumimoji="1" lang="ja-JP" altLang="en-US" sz="700" baseline="0" dirty="0">
                          <a:solidFill>
                            <a:schemeClr val="tx1"/>
                          </a:solidFill>
                          <a:latin typeface="+mn-ea"/>
                          <a:ea typeface="+mn-ea"/>
                          <a:cs typeface="Yu Mincho" charset="-128"/>
                        </a:rPr>
                        <a:t>または</a:t>
                      </a:r>
                      <a:r>
                        <a:rPr kumimoji="1" lang="en-US" altLang="ja-JP" sz="700" baseline="0" dirty="0">
                          <a:solidFill>
                            <a:schemeClr val="tx1"/>
                          </a:solidFill>
                          <a:latin typeface="+mn-ea"/>
                          <a:ea typeface="+mn-ea"/>
                          <a:cs typeface="Yu Mincho" charset="-128"/>
                        </a:rPr>
                        <a:t>30FPS</a:t>
                      </a:r>
                    </a:p>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700" baseline="0" dirty="0">
                          <a:solidFill>
                            <a:schemeClr val="tx1"/>
                          </a:solidFill>
                          <a:latin typeface="+mn-ea"/>
                          <a:ea typeface="+mn-ea"/>
                          <a:cs typeface="Yu Mincho" charset="-128"/>
                        </a:rPr>
                        <a:t>最大ビットレート</a:t>
                      </a:r>
                      <a:r>
                        <a:rPr kumimoji="1" lang="en-US" altLang="ja-JP" sz="700" baseline="0" dirty="0">
                          <a:solidFill>
                            <a:schemeClr val="tx1"/>
                          </a:solidFill>
                          <a:latin typeface="+mn-ea"/>
                          <a:ea typeface="+mn-ea"/>
                          <a:cs typeface="Yu Mincho" charset="-128"/>
                        </a:rPr>
                        <a:t>: 4Mbps</a:t>
                      </a:r>
                      <a:r>
                        <a:rPr kumimoji="1" lang="ja-JP" altLang="en-US" sz="700" baseline="0" dirty="0">
                          <a:solidFill>
                            <a:schemeClr val="tx1"/>
                          </a:solidFill>
                          <a:latin typeface="+mn-ea"/>
                          <a:ea typeface="+mn-ea"/>
                          <a:cs typeface="Yu Mincho" charset="-128"/>
                        </a:rPr>
                        <a:t>以上推奨</a:t>
                      </a:r>
                      <a:endParaRPr kumimoji="1" lang="en-US" altLang="ja-JP" sz="700" baseline="0" dirty="0">
                        <a:solidFill>
                          <a:schemeClr val="tx1"/>
                        </a:solidFill>
                        <a:latin typeface="+mn-ea"/>
                        <a:ea typeface="+mn-ea"/>
                        <a:cs typeface="Yu Mincho"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rgbClr val="000F2D"/>
                          </a:solidFill>
                          <a:effectLst/>
                          <a:uLnTx/>
                          <a:uFillTx/>
                          <a:latin typeface="+mn-ea"/>
                          <a:ea typeface="+mn-ea"/>
                          <a:cs typeface="Yu Mincho" charset="-128"/>
                        </a:rPr>
                        <a:t>※</a:t>
                      </a:r>
                      <a:r>
                        <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rPr>
                        <a:t>規定外の場合は弊社で調整する場合がございます</a:t>
                      </a:r>
                      <a:endParaRPr kumimoji="1" lang="en-US" altLang="ja-JP" sz="700" b="0" i="0" u="none" strike="noStrike" kern="1200" cap="none" spc="0" normalizeH="0" baseline="0" noProof="0" dirty="0">
                        <a:ln>
                          <a:noFill/>
                        </a:ln>
                        <a:solidFill>
                          <a:srgbClr val="000F2D"/>
                        </a:solidFill>
                        <a:effectLst/>
                        <a:uLnTx/>
                        <a:uFillTx/>
                        <a:latin typeface="+mn-ea"/>
                        <a:ea typeface="+mn-ea"/>
                        <a:cs typeface="Yu Mincho" charset="-128"/>
                      </a:endParaRPr>
                    </a:p>
                    <a:p>
                      <a:pPr marL="0" marR="0" indent="0" algn="l" defTabSz="685800" rtl="0" eaLnBrk="1" fontAlgn="auto" latinLnBrk="0" hangingPunct="1">
                        <a:lnSpc>
                          <a:spcPct val="100000"/>
                        </a:lnSpc>
                        <a:spcBef>
                          <a:spcPts val="0"/>
                        </a:spcBef>
                        <a:spcAft>
                          <a:spcPts val="0"/>
                        </a:spcAft>
                        <a:buClrTx/>
                        <a:buSzTx/>
                        <a:buFontTx/>
                        <a:buNone/>
                        <a:tabLst/>
                        <a:defRPr/>
                      </a:pPr>
                      <a:endParaRPr kumimoji="1" lang="en-US" altLang="ja-JP" sz="800" baseline="0" dirty="0">
                        <a:solidFill>
                          <a:schemeClr val="tx1"/>
                        </a:solidFill>
                        <a:latin typeface="+mn-ea"/>
                        <a:ea typeface="+mn-ea"/>
                        <a:cs typeface="Yu Mincho" charset="-128"/>
                      </a:endParaRPr>
                    </a:p>
                    <a:p>
                      <a:pPr marL="0" indent="0">
                        <a:buFont typeface="Arial" charset="0"/>
                        <a:buNone/>
                      </a:pPr>
                      <a:r>
                        <a:rPr kumimoji="1" lang="ja-JP" altLang="en-US" sz="1100" b="0" baseline="0" dirty="0">
                          <a:solidFill>
                            <a:schemeClr val="tx1"/>
                          </a:solidFill>
                          <a:latin typeface="+mn-ea"/>
                          <a:ea typeface="+mn-ea"/>
                          <a:cs typeface="Yu Mincho" charset="-128"/>
                        </a:rPr>
                        <a:t>エンドキャップ画像</a:t>
                      </a:r>
                      <a:r>
                        <a:rPr kumimoji="1" lang="en-US" altLang="ja-JP" sz="1100" b="0" baseline="0" dirty="0">
                          <a:solidFill>
                            <a:schemeClr val="tx1"/>
                          </a:solidFill>
                          <a:latin typeface="+mn-ea"/>
                          <a:ea typeface="+mn-ea"/>
                          <a:cs typeface="Yu Mincho" charset="-128"/>
                        </a:rPr>
                        <a:t> / </a:t>
                      </a:r>
                      <a:r>
                        <a:rPr kumimoji="1" lang="ja-JP" altLang="en-US" sz="1100" b="0" baseline="0" dirty="0">
                          <a:solidFill>
                            <a:schemeClr val="tx1"/>
                          </a:solidFill>
                          <a:latin typeface="+mn-ea"/>
                          <a:ea typeface="+mn-ea"/>
                          <a:cs typeface="Yu Mincho" charset="-128"/>
                        </a:rPr>
                        <a:t>詳細説明画像</a:t>
                      </a:r>
                      <a:endParaRPr kumimoji="1" lang="en-US" altLang="ja-JP" sz="800" b="0" baseline="0" dirty="0">
                        <a:solidFill>
                          <a:schemeClr val="tx1"/>
                        </a:solidFill>
                        <a:latin typeface="+mn-ea"/>
                        <a:ea typeface="+mn-ea"/>
                        <a:cs typeface="Yu Mincho" charset="-128"/>
                      </a:endParaRPr>
                    </a:p>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700" baseline="0" dirty="0">
                          <a:solidFill>
                            <a:schemeClr val="tx1"/>
                          </a:solidFill>
                          <a:latin typeface="+mn-ea"/>
                          <a:ea typeface="+mn-ea"/>
                          <a:cs typeface="Yu Mincho" charset="-128"/>
                        </a:rPr>
                        <a:t>フォーマット</a:t>
                      </a:r>
                      <a:r>
                        <a:rPr kumimoji="1" lang="en-US" altLang="ja-JP" sz="700" baseline="0" dirty="0">
                          <a:solidFill>
                            <a:schemeClr val="tx1"/>
                          </a:solidFill>
                          <a:latin typeface="+mn-ea"/>
                          <a:ea typeface="+mn-ea"/>
                          <a:cs typeface="Yu Mincho" charset="-128"/>
                        </a:rPr>
                        <a:t>: </a:t>
                      </a:r>
                      <a:r>
                        <a:rPr kumimoji="1" lang="en-US" altLang="ja-JP" sz="700" baseline="0" dirty="0" err="1">
                          <a:solidFill>
                            <a:schemeClr val="tx1"/>
                          </a:solidFill>
                          <a:latin typeface="+mn-ea"/>
                          <a:ea typeface="+mn-ea"/>
                          <a:cs typeface="Yu Mincho" charset="-128"/>
                        </a:rPr>
                        <a:t>png</a:t>
                      </a:r>
                      <a:r>
                        <a:rPr kumimoji="1" lang="en-US" altLang="ja-JP" sz="700" baseline="0" dirty="0">
                          <a:solidFill>
                            <a:schemeClr val="tx1"/>
                          </a:solidFill>
                          <a:latin typeface="+mn-ea"/>
                          <a:ea typeface="+mn-ea"/>
                          <a:cs typeface="Yu Mincho" charset="-128"/>
                        </a:rPr>
                        <a:t> </a:t>
                      </a:r>
                      <a:r>
                        <a:rPr kumimoji="1" lang="ja-JP" altLang="en-US" sz="700" baseline="0" dirty="0">
                          <a:solidFill>
                            <a:schemeClr val="tx1"/>
                          </a:solidFill>
                          <a:latin typeface="+mn-ea"/>
                          <a:ea typeface="+mn-ea"/>
                          <a:cs typeface="Yu Mincho" charset="-128"/>
                        </a:rPr>
                        <a:t>形式または</a:t>
                      </a:r>
                      <a:r>
                        <a:rPr kumimoji="1" lang="en-US" altLang="ja-JP" sz="700" baseline="0" dirty="0">
                          <a:solidFill>
                            <a:schemeClr val="tx1"/>
                          </a:solidFill>
                          <a:latin typeface="+mn-ea"/>
                          <a:ea typeface="+mn-ea"/>
                          <a:cs typeface="Yu Mincho" charset="-128"/>
                        </a:rPr>
                        <a:t> jpeg</a:t>
                      </a:r>
                      <a:r>
                        <a:rPr kumimoji="1" lang="ja-JP" altLang="en-US" sz="700" baseline="0" dirty="0">
                          <a:solidFill>
                            <a:schemeClr val="tx1"/>
                          </a:solidFill>
                          <a:latin typeface="+mn-ea"/>
                          <a:ea typeface="+mn-ea"/>
                          <a:cs typeface="Yu Mincho" charset="-128"/>
                        </a:rPr>
                        <a:t>形式</a:t>
                      </a:r>
                      <a:br>
                        <a:rPr kumimoji="1" lang="en-US" altLang="ja-JP" sz="700" baseline="0" dirty="0">
                          <a:solidFill>
                            <a:schemeClr val="tx1"/>
                          </a:solidFill>
                          <a:latin typeface="+mn-ea"/>
                          <a:ea typeface="+mn-ea"/>
                          <a:cs typeface="Yu Mincho" charset="-128"/>
                        </a:rPr>
                      </a:br>
                      <a:r>
                        <a:rPr kumimoji="1" lang="ja-JP" altLang="en-US" sz="700" baseline="0" dirty="0">
                          <a:solidFill>
                            <a:schemeClr val="tx1"/>
                          </a:solidFill>
                          <a:latin typeface="+mn-ea"/>
                          <a:ea typeface="+mn-ea"/>
                          <a:cs typeface="Yu Mincho" charset="-128"/>
                        </a:rPr>
                        <a:t>サイズ：</a:t>
                      </a:r>
                      <a:r>
                        <a:rPr kumimoji="1" lang="en-US" altLang="ja-JP" sz="700" baseline="0" dirty="0">
                          <a:solidFill>
                            <a:schemeClr val="tx1"/>
                          </a:solidFill>
                          <a:latin typeface="+mn-ea"/>
                          <a:ea typeface="+mn-ea"/>
                          <a:cs typeface="Yu Mincho" charset="-128"/>
                        </a:rPr>
                        <a:t> 1080p (W:1920 x H:1080)</a:t>
                      </a:r>
                      <a:endParaRPr kumimoji="1" lang="en-US" altLang="ja-JP" sz="800" baseline="0" dirty="0">
                        <a:solidFill>
                          <a:schemeClr val="tx1"/>
                        </a:solidFill>
                        <a:latin typeface="+mn-ea"/>
                        <a:ea typeface="+mn-ea"/>
                        <a:cs typeface="Yu Mincho"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700" baseline="0" dirty="0">
                          <a:solidFill>
                            <a:schemeClr val="tx1"/>
                          </a:solidFill>
                          <a:latin typeface="+mn-ea"/>
                          <a:ea typeface="+mn-ea"/>
                          <a:cs typeface="Yu Mincho" charset="-128"/>
                        </a:rPr>
                        <a:t>ファイルサイズ</a:t>
                      </a:r>
                      <a:r>
                        <a:rPr kumimoji="1" lang="en-US" altLang="ja-JP" sz="700" baseline="0" dirty="0">
                          <a:solidFill>
                            <a:schemeClr val="tx1"/>
                          </a:solidFill>
                          <a:latin typeface="+mn-ea"/>
                          <a:ea typeface="+mn-ea"/>
                          <a:cs typeface="Yu Mincho" charset="-128"/>
                        </a:rPr>
                        <a:t>: 600KB</a:t>
                      </a:r>
                      <a:r>
                        <a:rPr kumimoji="1" lang="ja-JP" altLang="en-US" sz="700" baseline="0" dirty="0">
                          <a:solidFill>
                            <a:schemeClr val="tx1"/>
                          </a:solidFill>
                          <a:latin typeface="+mn-ea"/>
                          <a:ea typeface="+mn-ea"/>
                          <a:cs typeface="Yu Mincho" charset="-128"/>
                        </a:rPr>
                        <a:t>以下</a:t>
                      </a:r>
                      <a:endParaRPr kumimoji="1" lang="en-US" altLang="ja-JP" sz="700" baseline="0" dirty="0">
                        <a:solidFill>
                          <a:schemeClr val="tx1"/>
                        </a:solidFill>
                        <a:latin typeface="+mn-ea"/>
                        <a:ea typeface="+mn-ea"/>
                        <a:cs typeface="Yu Mincho" charset="-128"/>
                      </a:endParaRPr>
                    </a:p>
                    <a:p>
                      <a:pPr marL="0" marR="0" indent="0" algn="l" defTabSz="685800" rtl="0" eaLnBrk="1" fontAlgn="auto" latinLnBrk="0" hangingPunct="1">
                        <a:lnSpc>
                          <a:spcPct val="100000"/>
                        </a:lnSpc>
                        <a:spcBef>
                          <a:spcPts val="0"/>
                        </a:spcBef>
                        <a:spcAft>
                          <a:spcPts val="0"/>
                        </a:spcAft>
                        <a:buClrTx/>
                        <a:buSzTx/>
                        <a:buFont typeface="Arial" charset="0"/>
                        <a:buNone/>
                        <a:tabLst/>
                        <a:defRPr/>
                      </a:pPr>
                      <a:endParaRPr kumimoji="1" lang="en-US" altLang="ja-JP" sz="800" b="1" baseline="0" dirty="0">
                        <a:solidFill>
                          <a:schemeClr val="tx1"/>
                        </a:solidFill>
                        <a:latin typeface="+mn-ea"/>
                        <a:ea typeface="+mn-ea"/>
                        <a:cs typeface="Yu Mincho" charset="-128"/>
                      </a:endParaRPr>
                    </a:p>
                    <a:p>
                      <a:pPr marL="0" marR="0" indent="0" algn="l" defTabSz="685800" rtl="0" eaLnBrk="1" fontAlgn="auto" latinLnBrk="0" hangingPunct="1">
                        <a:lnSpc>
                          <a:spcPct val="100000"/>
                        </a:lnSpc>
                        <a:spcBef>
                          <a:spcPts val="0"/>
                        </a:spcBef>
                        <a:spcAft>
                          <a:spcPts val="0"/>
                        </a:spcAft>
                        <a:buClrTx/>
                        <a:buSzTx/>
                        <a:buFont typeface="Arial" charset="0"/>
                        <a:buNone/>
                        <a:tabLst/>
                        <a:defRPr/>
                      </a:pPr>
                      <a:r>
                        <a:rPr kumimoji="1" lang="ja-JP" altLang="en-US" sz="1100" b="0" baseline="0" dirty="0">
                          <a:solidFill>
                            <a:schemeClr val="tx1"/>
                          </a:solidFill>
                          <a:latin typeface="+mn-ea"/>
                          <a:ea typeface="+mn-ea"/>
                          <a:cs typeface="Yu Mincho" charset="-128"/>
                        </a:rPr>
                        <a:t>広告主名</a:t>
                      </a:r>
                      <a:r>
                        <a:rPr kumimoji="1" lang="en-US" altLang="ja-JP" sz="1100" b="0" baseline="0" dirty="0">
                          <a:solidFill>
                            <a:schemeClr val="tx1"/>
                          </a:solidFill>
                          <a:latin typeface="+mn-ea"/>
                          <a:ea typeface="+mn-ea"/>
                          <a:cs typeface="Yu Mincho" charset="-128"/>
                        </a:rPr>
                        <a:t>/</a:t>
                      </a:r>
                      <a:r>
                        <a:rPr kumimoji="1" lang="ja-JP" altLang="en-US" sz="1100" b="0" baseline="0" dirty="0">
                          <a:solidFill>
                            <a:schemeClr val="tx1"/>
                          </a:solidFill>
                          <a:latin typeface="+mn-ea"/>
                          <a:ea typeface="+mn-ea"/>
                          <a:cs typeface="Yu Mincho" charset="-128"/>
                        </a:rPr>
                        <a:t>サービス名</a:t>
                      </a:r>
                      <a:endParaRPr kumimoji="1" lang="en-US" altLang="ja-JP" sz="800" b="0" baseline="0" dirty="0">
                        <a:solidFill>
                          <a:schemeClr val="tx1"/>
                        </a:solidFill>
                        <a:latin typeface="+mn-ea"/>
                        <a:ea typeface="+mn-ea"/>
                        <a:cs typeface="Yu Mincho" charset="-128"/>
                      </a:endParaRPr>
                    </a:p>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700" baseline="0" dirty="0">
                          <a:solidFill>
                            <a:schemeClr val="tx1"/>
                          </a:solidFill>
                          <a:latin typeface="+mn-ea"/>
                          <a:ea typeface="+mn-ea"/>
                          <a:cs typeface="Yu Mincho" charset="-128"/>
                        </a:rPr>
                        <a:t>最大</a:t>
                      </a:r>
                      <a:r>
                        <a:rPr kumimoji="1" lang="en-US" altLang="ja-JP" sz="700" baseline="0" dirty="0">
                          <a:solidFill>
                            <a:schemeClr val="tx1"/>
                          </a:solidFill>
                          <a:latin typeface="+mn-ea"/>
                          <a:ea typeface="+mn-ea"/>
                          <a:cs typeface="Yu Mincho" charset="-128"/>
                        </a:rPr>
                        <a:t>40</a:t>
                      </a:r>
                      <a:r>
                        <a:rPr kumimoji="1" lang="ja-JP" altLang="en-US" sz="700" baseline="0" dirty="0">
                          <a:solidFill>
                            <a:schemeClr val="tx1"/>
                          </a:solidFill>
                          <a:latin typeface="+mn-ea"/>
                          <a:ea typeface="+mn-ea"/>
                          <a:cs typeface="Yu Mincho" charset="-128"/>
                        </a:rPr>
                        <a:t>文字（全角半角問わず）</a:t>
                      </a:r>
                      <a:endParaRPr kumimoji="1" lang="en-US" altLang="ja-JP" sz="700" baseline="0" dirty="0">
                        <a:solidFill>
                          <a:schemeClr val="tx1"/>
                        </a:solidFill>
                        <a:latin typeface="+mn-ea"/>
                        <a:ea typeface="+mn-ea"/>
                        <a:cs typeface="Yu Mincho" charset="-128"/>
                      </a:endParaRPr>
                    </a:p>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700" baseline="0" dirty="0">
                          <a:solidFill>
                            <a:schemeClr val="tx1"/>
                          </a:solidFill>
                          <a:latin typeface="+mn-ea"/>
                          <a:ea typeface="+mn-ea"/>
                          <a:cs typeface="Yu Mincho" charset="-128"/>
                        </a:rPr>
                        <a:t>改行位置は指定可能、改行は</a:t>
                      </a:r>
                      <a:r>
                        <a:rPr kumimoji="1" lang="en-US" altLang="ja-JP" sz="700" baseline="0" dirty="0">
                          <a:solidFill>
                            <a:schemeClr val="tx1"/>
                          </a:solidFill>
                          <a:latin typeface="+mn-ea"/>
                          <a:ea typeface="+mn-ea"/>
                          <a:cs typeface="Yu Mincho" charset="-128"/>
                        </a:rPr>
                        <a:t>1</a:t>
                      </a:r>
                      <a:r>
                        <a:rPr kumimoji="1" lang="ja-JP" altLang="en-US" sz="700" baseline="0" dirty="0">
                          <a:solidFill>
                            <a:schemeClr val="tx1"/>
                          </a:solidFill>
                          <a:latin typeface="+mn-ea"/>
                          <a:ea typeface="+mn-ea"/>
                          <a:cs typeface="Yu Mincho" charset="-128"/>
                        </a:rPr>
                        <a:t>文字とカウント</a:t>
                      </a:r>
                      <a:endParaRPr kumimoji="1" lang="en-US" altLang="ja-JP" sz="700" baseline="0" dirty="0">
                        <a:solidFill>
                          <a:schemeClr val="tx1"/>
                        </a:solidFill>
                        <a:latin typeface="+mn-ea"/>
                        <a:ea typeface="+mn-ea"/>
                        <a:cs typeface="Yu Mincho" charset="-128"/>
                      </a:endParaRPr>
                    </a:p>
                    <a:p>
                      <a:pPr marL="0" marR="0" indent="0" algn="l" defTabSz="685800" rtl="0" eaLnBrk="1" fontAlgn="auto" latinLnBrk="0" hangingPunct="1">
                        <a:lnSpc>
                          <a:spcPct val="100000"/>
                        </a:lnSpc>
                        <a:spcBef>
                          <a:spcPts val="0"/>
                        </a:spcBef>
                        <a:spcAft>
                          <a:spcPts val="0"/>
                        </a:spcAft>
                        <a:buClrTx/>
                        <a:buSzTx/>
                        <a:buFontTx/>
                        <a:buNone/>
                        <a:tabLst/>
                        <a:defRPr/>
                      </a:pPr>
                      <a:r>
                        <a:rPr kumimoji="1" lang="ja-JP" altLang="en-US" sz="700" baseline="0" dirty="0">
                          <a:solidFill>
                            <a:schemeClr val="tx1"/>
                          </a:solidFill>
                          <a:latin typeface="+mn-ea"/>
                          <a:ea typeface="+mn-ea"/>
                          <a:cs typeface="Yu Mincho" charset="-128"/>
                        </a:rPr>
                        <a:t>表示は</a:t>
                      </a:r>
                      <a:r>
                        <a:rPr kumimoji="1" lang="en-US" altLang="ja-JP" sz="700" baseline="0" dirty="0">
                          <a:solidFill>
                            <a:schemeClr val="tx1"/>
                          </a:solidFill>
                          <a:latin typeface="+mn-ea"/>
                          <a:ea typeface="+mn-ea"/>
                          <a:cs typeface="Yu Mincho" charset="-128"/>
                        </a:rPr>
                        <a:t>2</a:t>
                      </a:r>
                      <a:r>
                        <a:rPr kumimoji="1" lang="ja-JP" altLang="en-US" sz="700" baseline="0" dirty="0">
                          <a:solidFill>
                            <a:schemeClr val="tx1"/>
                          </a:solidFill>
                          <a:latin typeface="+mn-ea"/>
                          <a:ea typeface="+mn-ea"/>
                          <a:cs typeface="Yu Mincho" charset="-128"/>
                        </a:rPr>
                        <a:t>行まで。</a:t>
                      </a:r>
                      <a:endParaRPr kumimoji="1" lang="en-US" altLang="ja-JP" sz="700" baseline="0" dirty="0">
                        <a:solidFill>
                          <a:schemeClr val="tx1"/>
                        </a:solidFill>
                        <a:latin typeface="+mn-ea"/>
                        <a:ea typeface="+mn-ea"/>
                        <a:cs typeface="Yu Mincho" charset="-128"/>
                      </a:endParaRPr>
                    </a:p>
                    <a:p>
                      <a:pPr marL="0" marR="0" indent="0" algn="l" defTabSz="685800" rtl="0" eaLnBrk="1" fontAlgn="auto" latinLnBrk="0" hangingPunct="1">
                        <a:lnSpc>
                          <a:spcPct val="100000"/>
                        </a:lnSpc>
                        <a:spcBef>
                          <a:spcPts val="0"/>
                        </a:spcBef>
                        <a:spcAft>
                          <a:spcPts val="0"/>
                        </a:spcAft>
                        <a:buClrTx/>
                        <a:buSzTx/>
                        <a:buFontTx/>
                        <a:buNone/>
                        <a:tabLst/>
                        <a:defRPr/>
                      </a:pPr>
                      <a:endParaRPr kumimoji="1" lang="en-US" altLang="ja-JP" sz="800" baseline="0" dirty="0">
                        <a:solidFill>
                          <a:schemeClr val="tx1"/>
                        </a:solidFill>
                        <a:latin typeface="+mn-ea"/>
                        <a:ea typeface="+mn-ea"/>
                        <a:cs typeface="Yu Mincho" charset="-128"/>
                      </a:endParaRPr>
                    </a:p>
                    <a:p>
                      <a:pPr marL="0" indent="0">
                        <a:buFont typeface="Arial" charset="0"/>
                        <a:buNone/>
                      </a:pPr>
                      <a:r>
                        <a:rPr kumimoji="1" lang="ja-JP" altLang="en-US" sz="1100" b="0" baseline="0" dirty="0">
                          <a:solidFill>
                            <a:schemeClr val="tx1"/>
                          </a:solidFill>
                          <a:latin typeface="+mn-ea"/>
                          <a:ea typeface="+mn-ea"/>
                          <a:cs typeface="Yu Mincho" charset="-128"/>
                        </a:rPr>
                        <a:t>詳細</a:t>
                      </a:r>
                      <a:r>
                        <a:rPr kumimoji="1" lang="en-US" altLang="ja-JP" sz="1100" b="0" baseline="0" dirty="0">
                          <a:solidFill>
                            <a:schemeClr val="tx1"/>
                          </a:solidFill>
                          <a:latin typeface="+mn-ea"/>
                          <a:ea typeface="+mn-ea"/>
                          <a:cs typeface="Yu Mincho" charset="-128"/>
                        </a:rPr>
                        <a:t> URL</a:t>
                      </a:r>
                    </a:p>
                    <a:p>
                      <a:r>
                        <a:rPr kumimoji="1" lang="ja-JP" altLang="en-US" sz="700" baseline="0" dirty="0">
                          <a:solidFill>
                            <a:schemeClr val="tx1"/>
                          </a:solidFill>
                          <a:latin typeface="+mn-ea"/>
                          <a:ea typeface="+mn-ea"/>
                          <a:cs typeface="Yu Mincho" charset="-128"/>
                        </a:rPr>
                        <a:t>最大</a:t>
                      </a:r>
                      <a:r>
                        <a:rPr kumimoji="1" lang="en-US" altLang="ja-JP" sz="700" baseline="0" dirty="0">
                          <a:solidFill>
                            <a:schemeClr val="tx1"/>
                          </a:solidFill>
                          <a:latin typeface="+mn-ea"/>
                          <a:ea typeface="+mn-ea"/>
                          <a:cs typeface="Yu Mincho" charset="-128"/>
                        </a:rPr>
                        <a:t>1024</a:t>
                      </a:r>
                      <a:r>
                        <a:rPr kumimoji="1" lang="ja-JP" altLang="en-US" sz="700" baseline="0" dirty="0">
                          <a:solidFill>
                            <a:schemeClr val="tx1"/>
                          </a:solidFill>
                          <a:latin typeface="+mn-ea"/>
                          <a:ea typeface="+mn-ea"/>
                          <a:cs typeface="Yu Mincho" charset="-128"/>
                        </a:rPr>
                        <a:t>文字。</a:t>
                      </a:r>
                      <a:r>
                        <a:rPr kumimoji="1" lang="en-US" altLang="ja-JP" sz="700" baseline="0" dirty="0">
                          <a:solidFill>
                            <a:schemeClr val="tx1"/>
                          </a:solidFill>
                          <a:latin typeface="+mn-ea"/>
                          <a:ea typeface="+mn-ea"/>
                          <a:cs typeface="Yu Mincho" charset="-128"/>
                        </a:rPr>
                        <a:t>HTTPS (SSL) </a:t>
                      </a:r>
                      <a:r>
                        <a:rPr kumimoji="1" lang="ja-JP" altLang="en-US" sz="700" baseline="0" dirty="0">
                          <a:solidFill>
                            <a:schemeClr val="tx1"/>
                          </a:solidFill>
                          <a:latin typeface="+mn-ea"/>
                          <a:ea typeface="+mn-ea"/>
                          <a:cs typeface="Yu Mincho" charset="-128"/>
                        </a:rPr>
                        <a:t>推奨</a:t>
                      </a:r>
                      <a:endParaRPr kumimoji="1" lang="en-US" altLang="ja-JP" sz="700" baseline="0" dirty="0">
                        <a:solidFill>
                          <a:schemeClr val="tx1"/>
                        </a:solidFill>
                        <a:latin typeface="+mn-ea"/>
                        <a:ea typeface="+mn-ea"/>
                        <a:cs typeface="Yu Mincho" charset="-128"/>
                      </a:endParaRPr>
                    </a:p>
                    <a:p>
                      <a:pPr marL="0" indent="0">
                        <a:buFont typeface="Arial" charset="0"/>
                        <a:buNone/>
                      </a:pPr>
                      <a:endParaRPr kumimoji="1" lang="en-US" altLang="ja-JP" sz="800" b="0" baseline="0" dirty="0">
                        <a:solidFill>
                          <a:schemeClr val="tx1"/>
                        </a:solidFill>
                        <a:latin typeface="+mn-ea"/>
                        <a:ea typeface="+mn-ea"/>
                        <a:cs typeface="Yu Mincho" charset="-128"/>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kumimoji="1" lang="ja-JP" altLang="en-US" sz="1100" b="0" i="0" u="none" strike="noStrike" kern="1200" cap="none" spc="0" normalizeH="0" baseline="0" noProof="0" dirty="0">
                          <a:ln>
                            <a:noFill/>
                          </a:ln>
                          <a:solidFill>
                            <a:srgbClr val="000F2D"/>
                          </a:solidFill>
                          <a:effectLst/>
                          <a:uLnTx/>
                          <a:uFillTx/>
                          <a:latin typeface="+mn-ea"/>
                          <a:ea typeface="+mn-ea"/>
                          <a:cs typeface="Yu Mincho" charset="-128"/>
                        </a:rPr>
                        <a:t>記事横 静止画</a:t>
                      </a:r>
                      <a:endParaRPr kumimoji="1" lang="en-US" altLang="ja-JP" sz="1100" b="0" i="0" u="none" strike="noStrike" kern="1200" cap="none" spc="0" normalizeH="0" baseline="0" noProof="0" dirty="0">
                        <a:ln>
                          <a:noFill/>
                        </a:ln>
                        <a:solidFill>
                          <a:srgbClr val="000F2D"/>
                        </a:solidFill>
                        <a:effectLst/>
                        <a:uLnTx/>
                        <a:uFillTx/>
                        <a:latin typeface="+mn-ea"/>
                        <a:ea typeface="+mn-ea"/>
                        <a:cs typeface="Yu Mincho"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rPr>
                        <a:t>フォーマット</a:t>
                      </a:r>
                      <a:r>
                        <a:rPr kumimoji="1" lang="en-US" altLang="ja-JP" sz="700" baseline="0" dirty="0">
                          <a:solidFill>
                            <a:schemeClr val="tx1"/>
                          </a:solidFill>
                          <a:latin typeface="+mn-ea"/>
                          <a:ea typeface="+mn-ea"/>
                          <a:cs typeface="Yu Mincho" charset="-128"/>
                        </a:rPr>
                        <a:t>: </a:t>
                      </a:r>
                      <a:r>
                        <a:rPr kumimoji="1" lang="en-US" altLang="ja-JP" sz="700" baseline="0" dirty="0" err="1">
                          <a:solidFill>
                            <a:schemeClr val="tx1"/>
                          </a:solidFill>
                          <a:latin typeface="+mn-ea"/>
                          <a:ea typeface="+mn-ea"/>
                          <a:cs typeface="Yu Mincho" charset="-128"/>
                        </a:rPr>
                        <a:t>png</a:t>
                      </a:r>
                      <a:r>
                        <a:rPr kumimoji="1" lang="en-US" altLang="ja-JP" sz="700" baseline="0" dirty="0">
                          <a:solidFill>
                            <a:schemeClr val="tx1"/>
                          </a:solidFill>
                          <a:latin typeface="+mn-ea"/>
                          <a:ea typeface="+mn-ea"/>
                          <a:cs typeface="Yu Mincho" charset="-128"/>
                        </a:rPr>
                        <a:t> </a:t>
                      </a:r>
                      <a:r>
                        <a:rPr kumimoji="1" lang="ja-JP" altLang="en-US" sz="700" baseline="0" dirty="0">
                          <a:solidFill>
                            <a:schemeClr val="tx1"/>
                          </a:solidFill>
                          <a:latin typeface="+mn-ea"/>
                          <a:ea typeface="+mn-ea"/>
                          <a:cs typeface="Yu Mincho" charset="-128"/>
                        </a:rPr>
                        <a:t>形式または</a:t>
                      </a:r>
                      <a:r>
                        <a:rPr kumimoji="1" lang="en-US" altLang="ja-JP" sz="700" baseline="0" dirty="0">
                          <a:solidFill>
                            <a:schemeClr val="tx1"/>
                          </a:solidFill>
                          <a:latin typeface="+mn-ea"/>
                          <a:ea typeface="+mn-ea"/>
                          <a:cs typeface="Yu Mincho" charset="-128"/>
                        </a:rPr>
                        <a:t> jpeg</a:t>
                      </a:r>
                      <a:r>
                        <a:rPr kumimoji="1" lang="ja-JP" altLang="en-US" sz="700" baseline="0" dirty="0">
                          <a:solidFill>
                            <a:schemeClr val="tx1"/>
                          </a:solidFill>
                          <a:latin typeface="+mn-ea"/>
                          <a:ea typeface="+mn-ea"/>
                          <a:cs typeface="Yu Mincho" charset="-128"/>
                        </a:rPr>
                        <a:t>形式</a:t>
                      </a:r>
                      <a:endParaRPr kumimoji="1" lang="en-US" altLang="ja-JP" sz="700" b="0" i="0" u="none" strike="noStrike" kern="1200" cap="none" spc="0" normalizeH="0" baseline="0" noProof="0" dirty="0">
                        <a:ln>
                          <a:noFill/>
                        </a:ln>
                        <a:solidFill>
                          <a:srgbClr val="000F2D"/>
                        </a:solidFill>
                        <a:effectLst/>
                        <a:uLnTx/>
                        <a:uFillTx/>
                        <a:latin typeface="+mn-ea"/>
                        <a:ea typeface="+mn-ea"/>
                        <a:cs typeface="Yu Mincho"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rPr>
                        <a:t>サイズ</a:t>
                      </a:r>
                      <a:r>
                        <a:rPr kumimoji="1" lang="en-US" altLang="ja-JP" sz="700" b="0" i="0" u="none" strike="noStrike" kern="1200" cap="none" spc="0" normalizeH="0" baseline="0" noProof="0" dirty="0">
                          <a:ln>
                            <a:noFill/>
                          </a:ln>
                          <a:solidFill>
                            <a:srgbClr val="000F2D"/>
                          </a:solidFill>
                          <a:effectLst/>
                          <a:uLnTx/>
                          <a:uFillTx/>
                          <a:latin typeface="+mn-ea"/>
                          <a:ea typeface="+mn-ea"/>
                          <a:cs typeface="Yu Mincho" charset="-128"/>
                        </a:rPr>
                        <a:t>: W:300 x H:800 px</a:t>
                      </a:r>
                      <a:r>
                        <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rPr>
                        <a:t>　非</a:t>
                      </a:r>
                      <a:r>
                        <a:rPr kumimoji="1" lang="en-US" altLang="ja-JP" sz="700" b="0" i="0" u="none" strike="noStrike" kern="1200" cap="none" spc="0" normalizeH="0" baseline="0" noProof="0" dirty="0">
                          <a:ln>
                            <a:noFill/>
                          </a:ln>
                          <a:solidFill>
                            <a:srgbClr val="000F2D"/>
                          </a:solidFill>
                          <a:effectLst/>
                          <a:uLnTx/>
                          <a:uFillTx/>
                          <a:latin typeface="+mn-ea"/>
                          <a:ea typeface="+mn-ea"/>
                          <a:cs typeface="Yu Mincho" charset="-128"/>
                        </a:rPr>
                        <a:t>Retina</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rPr>
                        <a:t>静止画内の文字領域</a:t>
                      </a:r>
                      <a:r>
                        <a:rPr kumimoji="1" lang="en-US" altLang="ja-JP" sz="700" baseline="0" dirty="0">
                          <a:solidFill>
                            <a:schemeClr val="tx1"/>
                          </a:solidFill>
                          <a:latin typeface="+mn-ea"/>
                          <a:ea typeface="+mn-ea"/>
                          <a:cs typeface="Yu Mincho" charset="-128"/>
                        </a:rPr>
                        <a:t>: </a:t>
                      </a:r>
                      <a:r>
                        <a:rPr kumimoji="1" lang="en-US" altLang="ja-JP" sz="700" b="0" i="0" u="none" strike="noStrike" kern="1200" cap="none" spc="0" normalizeH="0" baseline="0" noProof="0" dirty="0">
                          <a:ln>
                            <a:noFill/>
                          </a:ln>
                          <a:solidFill>
                            <a:srgbClr val="000F2D"/>
                          </a:solidFill>
                          <a:effectLst/>
                          <a:uLnTx/>
                          <a:uFillTx/>
                          <a:latin typeface="+mn-ea"/>
                          <a:ea typeface="+mn-ea"/>
                          <a:cs typeface="Yu Mincho" charset="-128"/>
                        </a:rPr>
                        <a:t>20%</a:t>
                      </a:r>
                      <a:r>
                        <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rPr>
                        <a:t>以内推奨</a:t>
                      </a:r>
                      <a:endParaRPr kumimoji="1" lang="en-US" altLang="ja-JP" sz="700" b="0" i="0" u="none" strike="noStrike" kern="1200" cap="none" spc="0" normalizeH="0" baseline="0" noProof="0" dirty="0">
                        <a:ln>
                          <a:noFill/>
                        </a:ln>
                        <a:solidFill>
                          <a:srgbClr val="000F2D"/>
                        </a:solidFill>
                        <a:effectLst/>
                        <a:uLnTx/>
                        <a:uFillTx/>
                        <a:latin typeface="+mn-ea"/>
                        <a:ea typeface="+mn-ea"/>
                        <a:cs typeface="Yu Mincho"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rPr>
                        <a:t>ファイルサイズ</a:t>
                      </a:r>
                      <a:r>
                        <a:rPr kumimoji="1" lang="en-US" altLang="ja-JP" sz="700" b="0" i="0" u="none" strike="noStrike" kern="1200" cap="none" spc="0" normalizeH="0" baseline="0" noProof="0" dirty="0">
                          <a:ln>
                            <a:noFill/>
                          </a:ln>
                          <a:solidFill>
                            <a:srgbClr val="000F2D"/>
                          </a:solidFill>
                          <a:effectLst/>
                          <a:uLnTx/>
                          <a:uFillTx/>
                          <a:latin typeface="+mn-ea"/>
                          <a:ea typeface="+mn-ea"/>
                          <a:cs typeface="Yu Mincho" charset="-128"/>
                        </a:rPr>
                        <a:t>:</a:t>
                      </a:r>
                      <a:r>
                        <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rPr>
                        <a:t>最大</a:t>
                      </a:r>
                      <a:r>
                        <a:rPr kumimoji="1" lang="en-US" altLang="ja-JP" sz="700" b="0" i="0" u="none" strike="noStrike" kern="1200" cap="none" spc="0" normalizeH="0" baseline="0" noProof="0" dirty="0">
                          <a:ln>
                            <a:noFill/>
                          </a:ln>
                          <a:solidFill>
                            <a:srgbClr val="000F2D"/>
                          </a:solidFill>
                          <a:effectLst/>
                          <a:uLnTx/>
                          <a:uFillTx/>
                          <a:latin typeface="+mn-ea"/>
                          <a:ea typeface="+mn-ea"/>
                          <a:cs typeface="Yu Mincho" charset="-128"/>
                        </a:rPr>
                        <a:t>300KB</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rgbClr val="000F2D"/>
                          </a:solidFill>
                          <a:effectLst/>
                          <a:uLnTx/>
                          <a:uFillTx/>
                          <a:latin typeface="+mn-ea"/>
                          <a:ea typeface="+mn-ea"/>
                          <a:cs typeface="Yu Mincho" charset="-128"/>
                        </a:rPr>
                        <a:t>※</a:t>
                      </a:r>
                      <a:r>
                        <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rPr>
                        <a:t>その他規定あり（次項参照）</a:t>
                      </a:r>
                      <a:endParaRPr kumimoji="1" lang="en-US" altLang="ja-JP"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oFill/>
                  </a:tcPr>
                </a:tc>
                <a:extLst>
                  <a:ext uri="{0D108BD9-81ED-4DB2-BD59-A6C34878D82A}">
                    <a16:rowId xmlns:a16="http://schemas.microsoft.com/office/drawing/2014/main" val="10001"/>
                  </a:ext>
                </a:extLst>
              </a:tr>
            </a:tbl>
          </a:graphicData>
        </a:graphic>
      </p:graphicFrame>
      <p:pic>
        <p:nvPicPr>
          <p:cNvPr id="9" name="図 8"/>
          <p:cNvPicPr>
            <a:picLocks noChangeAspect="1"/>
          </p:cNvPicPr>
          <p:nvPr/>
        </p:nvPicPr>
        <p:blipFill>
          <a:blip r:embed="rId3"/>
          <a:stretch>
            <a:fillRect/>
          </a:stretch>
        </p:blipFill>
        <p:spPr>
          <a:xfrm>
            <a:off x="311089" y="44556"/>
            <a:ext cx="1392772" cy="365159"/>
          </a:xfrm>
          <a:prstGeom prst="rect">
            <a:avLst/>
          </a:prstGeom>
        </p:spPr>
      </p:pic>
      <p:sp>
        <p:nvSpPr>
          <p:cNvPr id="14" name="タイトル 1"/>
          <p:cNvSpPr txBox="1">
            <a:spLocks/>
          </p:cNvSpPr>
          <p:nvPr/>
        </p:nvSpPr>
        <p:spPr>
          <a:xfrm>
            <a:off x="241540" y="347092"/>
            <a:ext cx="8625624" cy="706600"/>
          </a:xfrm>
          <a:prstGeom prst="rect">
            <a:avLst/>
          </a:prstGeom>
        </p:spPr>
        <p:txBody>
          <a:bodyPr>
            <a:normAutofit/>
          </a:bodyPr>
          <a:lstStyle>
            <a:lvl1pPr algn="l" defTabSz="914400" rtl="0" eaLnBrk="1" latinLnBrk="0" hangingPunct="1">
              <a:lnSpc>
                <a:spcPct val="90000"/>
              </a:lnSpc>
              <a:spcBef>
                <a:spcPct val="0"/>
              </a:spcBef>
              <a:buNone/>
              <a:defRPr kumimoji="1" sz="3600" kern="1200">
                <a:solidFill>
                  <a:schemeClr val="tx1"/>
                </a:solidFill>
                <a:latin typeface="+mj-lt"/>
                <a:ea typeface="+mj-ea"/>
                <a:cs typeface="Yu Mincho" charset="-128"/>
              </a:defRPr>
            </a:lvl1pPr>
          </a:lstStyle>
          <a:p>
            <a:pPr algn="ctr"/>
            <a:r>
              <a:rPr lang="ja-JP" altLang="en-US" dirty="0">
                <a:solidFill>
                  <a:srgbClr val="FFFFFF"/>
                </a:solidFill>
                <a:latin typeface="+mj-ea"/>
              </a:rPr>
              <a:t>入稿素材／規定</a:t>
            </a:r>
          </a:p>
        </p:txBody>
      </p:sp>
      <p:sp>
        <p:nvSpPr>
          <p:cNvPr id="11" name="スライド番号プレースホルダー 10">
            <a:extLst>
              <a:ext uri="{FF2B5EF4-FFF2-40B4-BE49-F238E27FC236}">
                <a16:creationId xmlns:a16="http://schemas.microsoft.com/office/drawing/2014/main" id="{7908E166-A68E-4A93-A86C-B5C0CFE5C096}"/>
              </a:ext>
            </a:extLst>
          </p:cNvPr>
          <p:cNvSpPr>
            <a:spLocks noGrp="1"/>
          </p:cNvSpPr>
          <p:nvPr>
            <p:ph type="sldNum" sz="quarter" idx="12"/>
          </p:nvPr>
        </p:nvSpPr>
        <p:spPr>
          <a:xfrm>
            <a:off x="6457950" y="6356351"/>
            <a:ext cx="1898650" cy="365125"/>
          </a:xfrm>
        </p:spPr>
        <p:txBody>
          <a:bodyPr/>
          <a:lstStyle/>
          <a:p>
            <a:fld id="{806C013B-363C-A74E-9DE8-5ED61C0AA20F}" type="slidenum">
              <a:rPr kumimoji="1" lang="ja-JP" altLang="en-US" smtClean="0">
                <a:latin typeface="+mn-ea"/>
                <a:ea typeface="+mn-ea"/>
              </a:rPr>
              <a:t>31</a:t>
            </a:fld>
            <a:endParaRPr kumimoji="1" lang="ja-JP" altLang="en-US" dirty="0">
              <a:latin typeface="+mn-ea"/>
              <a:ea typeface="+mn-ea"/>
            </a:endParaRPr>
          </a:p>
        </p:txBody>
      </p:sp>
    </p:spTree>
    <p:extLst>
      <p:ext uri="{BB962C8B-B14F-4D97-AF65-F5344CB8AC3E}">
        <p14:creationId xmlns:p14="http://schemas.microsoft.com/office/powerpoint/2010/main" val="17667854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0" y="-33557"/>
            <a:ext cx="9144000" cy="156035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a:blip r:embed="rId3"/>
          <a:stretch>
            <a:fillRect/>
          </a:stretch>
        </p:blipFill>
        <p:spPr>
          <a:xfrm>
            <a:off x="311089" y="44556"/>
            <a:ext cx="1392772" cy="365159"/>
          </a:xfrm>
          <a:prstGeom prst="rect">
            <a:avLst/>
          </a:prstGeom>
        </p:spPr>
      </p:pic>
      <p:sp>
        <p:nvSpPr>
          <p:cNvPr id="14" name="タイトル 1"/>
          <p:cNvSpPr txBox="1">
            <a:spLocks/>
          </p:cNvSpPr>
          <p:nvPr/>
        </p:nvSpPr>
        <p:spPr>
          <a:xfrm>
            <a:off x="241540" y="506482"/>
            <a:ext cx="8625624" cy="816215"/>
          </a:xfrm>
          <a:prstGeom prst="rect">
            <a:avLst/>
          </a:prstGeom>
        </p:spPr>
        <p:txBody>
          <a:bodyPr>
            <a:normAutofit/>
          </a:bodyPr>
          <a:lstStyle>
            <a:lvl1pPr algn="l" defTabSz="914400" rtl="0" eaLnBrk="1" latinLnBrk="0" hangingPunct="1">
              <a:lnSpc>
                <a:spcPct val="90000"/>
              </a:lnSpc>
              <a:spcBef>
                <a:spcPct val="0"/>
              </a:spcBef>
              <a:buNone/>
              <a:defRPr kumimoji="1" sz="3600" kern="1200">
                <a:solidFill>
                  <a:schemeClr val="tx1"/>
                </a:solidFill>
                <a:latin typeface="+mj-lt"/>
                <a:ea typeface="+mj-ea"/>
                <a:cs typeface="Yu Mincho" charset="-128"/>
              </a:defRPr>
            </a:lvl1pPr>
          </a:lstStyle>
          <a:p>
            <a:pPr algn="ctr"/>
            <a:r>
              <a:rPr lang="ja-JP" altLang="en-US" dirty="0">
                <a:solidFill>
                  <a:srgbClr val="FFFFFF"/>
                </a:solidFill>
                <a:latin typeface="+mj-ea"/>
              </a:rPr>
              <a:t>記事横静止画　入稿ルール</a:t>
            </a:r>
          </a:p>
        </p:txBody>
      </p:sp>
      <p:sp>
        <p:nvSpPr>
          <p:cNvPr id="11" name="スライド番号プレースホルダー 10">
            <a:extLst>
              <a:ext uri="{FF2B5EF4-FFF2-40B4-BE49-F238E27FC236}">
                <a16:creationId xmlns:a16="http://schemas.microsoft.com/office/drawing/2014/main" id="{7908E166-A68E-4A93-A86C-B5C0CFE5C096}"/>
              </a:ext>
            </a:extLst>
          </p:cNvPr>
          <p:cNvSpPr>
            <a:spLocks noGrp="1"/>
          </p:cNvSpPr>
          <p:nvPr>
            <p:ph type="sldNum" sz="quarter" idx="12"/>
          </p:nvPr>
        </p:nvSpPr>
        <p:spPr>
          <a:xfrm>
            <a:off x="6457950" y="6356351"/>
            <a:ext cx="1898650" cy="365125"/>
          </a:xfrm>
        </p:spPr>
        <p:txBody>
          <a:bodyPr/>
          <a:lstStyle/>
          <a:p>
            <a:fld id="{806C013B-363C-A74E-9DE8-5ED61C0AA20F}" type="slidenum">
              <a:rPr kumimoji="1" lang="ja-JP" altLang="en-US" smtClean="0">
                <a:latin typeface="+mn-ea"/>
                <a:ea typeface="+mn-ea"/>
              </a:rPr>
              <a:t>32</a:t>
            </a:fld>
            <a:endParaRPr kumimoji="1" lang="ja-JP" altLang="en-US" dirty="0">
              <a:latin typeface="+mn-ea"/>
              <a:ea typeface="+mn-ea"/>
            </a:endParaRPr>
          </a:p>
        </p:txBody>
      </p:sp>
      <p:graphicFrame>
        <p:nvGraphicFramePr>
          <p:cNvPr id="39" name="表 38">
            <a:extLst>
              <a:ext uri="{FF2B5EF4-FFF2-40B4-BE49-F238E27FC236}">
                <a16:creationId xmlns:a16="http://schemas.microsoft.com/office/drawing/2014/main" id="{428D19BE-7A59-4019-9BF0-2D565FB2B043}"/>
              </a:ext>
            </a:extLst>
          </p:cNvPr>
          <p:cNvGraphicFramePr>
            <a:graphicFrameLocks noGrp="1"/>
          </p:cNvGraphicFramePr>
          <p:nvPr>
            <p:extLst>
              <p:ext uri="{D42A27DB-BD31-4B8C-83A1-F6EECF244321}">
                <p14:modId xmlns:p14="http://schemas.microsoft.com/office/powerpoint/2010/main" val="2361635982"/>
              </p:ext>
            </p:extLst>
          </p:nvPr>
        </p:nvGraphicFramePr>
        <p:xfrm>
          <a:off x="538481" y="4311214"/>
          <a:ext cx="8328682" cy="1691640"/>
        </p:xfrm>
        <a:graphic>
          <a:graphicData uri="http://schemas.openxmlformats.org/drawingml/2006/table">
            <a:tbl>
              <a:tblPr firstRow="1" bandRow="1">
                <a:tableStyleId>{073A0DAA-6AF3-43AB-8588-CEC1D06C72B9}</a:tableStyleId>
              </a:tblPr>
              <a:tblGrid>
                <a:gridCol w="1258896">
                  <a:extLst>
                    <a:ext uri="{9D8B030D-6E8A-4147-A177-3AD203B41FA5}">
                      <a16:colId xmlns:a16="http://schemas.microsoft.com/office/drawing/2014/main" val="20000"/>
                    </a:ext>
                  </a:extLst>
                </a:gridCol>
                <a:gridCol w="1578861">
                  <a:extLst>
                    <a:ext uri="{9D8B030D-6E8A-4147-A177-3AD203B41FA5}">
                      <a16:colId xmlns:a16="http://schemas.microsoft.com/office/drawing/2014/main" val="20001"/>
                    </a:ext>
                  </a:extLst>
                </a:gridCol>
                <a:gridCol w="1465711">
                  <a:extLst>
                    <a:ext uri="{9D8B030D-6E8A-4147-A177-3AD203B41FA5}">
                      <a16:colId xmlns:a16="http://schemas.microsoft.com/office/drawing/2014/main" val="20002"/>
                    </a:ext>
                  </a:extLst>
                </a:gridCol>
                <a:gridCol w="1438837">
                  <a:extLst>
                    <a:ext uri="{9D8B030D-6E8A-4147-A177-3AD203B41FA5}">
                      <a16:colId xmlns:a16="http://schemas.microsoft.com/office/drawing/2014/main" val="20003"/>
                    </a:ext>
                  </a:extLst>
                </a:gridCol>
                <a:gridCol w="2586377">
                  <a:extLst>
                    <a:ext uri="{9D8B030D-6E8A-4147-A177-3AD203B41FA5}">
                      <a16:colId xmlns:a16="http://schemas.microsoft.com/office/drawing/2014/main" val="20004"/>
                    </a:ext>
                  </a:extLst>
                </a:gridCol>
              </a:tblGrid>
              <a:tr h="0">
                <a:tc>
                  <a:txBody>
                    <a:bodyPr/>
                    <a:lstStyle/>
                    <a:p>
                      <a:pPr algn="ctr"/>
                      <a:r>
                        <a:rPr kumimoji="1" lang="ja-JP" altLang="en-US" sz="1100" b="1" dirty="0">
                          <a:solidFill>
                            <a:schemeClr val="tx1"/>
                          </a:solidFill>
                          <a:latin typeface="+mj-ea"/>
                          <a:ea typeface="+mj-ea"/>
                          <a:cs typeface="Meiryo" charset="-128"/>
                        </a:rPr>
                        <a:t>配信形式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r>
                        <a:rPr kumimoji="1" lang="ja-JP" altLang="en-US" sz="1100" b="1" dirty="0">
                          <a:solidFill>
                            <a:schemeClr val="tx1"/>
                          </a:solidFill>
                          <a:latin typeface="+mj-ea"/>
                          <a:ea typeface="+mj-ea"/>
                          <a:cs typeface="Meiryo" charset="-128"/>
                        </a:rPr>
                        <a:t>画像サイズ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r>
                        <a:rPr kumimoji="1" lang="ja-JP" altLang="en-US" sz="1100" b="1" dirty="0">
                          <a:solidFill>
                            <a:schemeClr val="tx1"/>
                          </a:solidFill>
                          <a:latin typeface="+mj-ea"/>
                          <a:ea typeface="+mj-ea"/>
                          <a:cs typeface="Meiryo" charset="-128"/>
                        </a:rPr>
                        <a:t>ファイル形式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r>
                        <a:rPr kumimoji="1" lang="ja-JP" altLang="en-US" sz="1100" b="1" dirty="0">
                          <a:solidFill>
                            <a:schemeClr val="tx1"/>
                          </a:solidFill>
                          <a:latin typeface="+mj-ea"/>
                          <a:ea typeface="+mj-ea"/>
                          <a:cs typeface="Meiryo" charset="-128"/>
                        </a:rPr>
                        <a:t>容量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r>
                        <a:rPr kumimoji="1" lang="ja-JP" altLang="en-US" sz="1100" b="1" dirty="0">
                          <a:solidFill>
                            <a:schemeClr val="tx1"/>
                          </a:solidFill>
                          <a:latin typeface="+mj-ea"/>
                          <a:ea typeface="+mj-ea"/>
                          <a:cs typeface="Meiryo" charset="-128"/>
                        </a:rPr>
                        <a:t>非推奨事項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10000"/>
                  </a:ext>
                </a:extLst>
              </a:tr>
              <a:tr h="568938">
                <a:tc>
                  <a:txBody>
                    <a:bodyPr/>
                    <a:lstStyle/>
                    <a:p>
                      <a:pPr algn="ctr"/>
                      <a:r>
                        <a:rPr kumimoji="1" lang="ja-JP" altLang="en-US" sz="1100" b="0" dirty="0">
                          <a:latin typeface="+mn-ea"/>
                          <a:ea typeface="+mn-ea"/>
                          <a:cs typeface="Meiryo" charset="-128"/>
                        </a:rPr>
                        <a:t>静止画</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0" dirty="0">
                          <a:latin typeface="+mn-ea"/>
                          <a:ea typeface="+mn-ea"/>
                          <a:cs typeface="Meiryo" charset="-128"/>
                        </a:rPr>
                        <a:t>300×800px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en-US" altLang="ja-JP" sz="1100" b="0" dirty="0">
                          <a:latin typeface="+mn-ea"/>
                          <a:ea typeface="+mn-ea"/>
                          <a:cs typeface="Meiryo" charset="-128"/>
                        </a:rPr>
                        <a:t>jpg</a:t>
                      </a:r>
                    </a:p>
                    <a:p>
                      <a:pPr algn="l"/>
                      <a:r>
                        <a:rPr kumimoji="1" lang="en-US" altLang="ja-JP" sz="1100" b="0" dirty="0" err="1">
                          <a:latin typeface="+mn-ea"/>
                          <a:ea typeface="+mn-ea"/>
                          <a:cs typeface="Meiryo" charset="-128"/>
                        </a:rPr>
                        <a:t>png</a:t>
                      </a:r>
                      <a:endParaRPr kumimoji="1" lang="en-US" altLang="ja-JP" sz="1100" b="0" dirty="0">
                        <a:latin typeface="+mn-ea"/>
                        <a:ea typeface="+mn-ea"/>
                        <a:cs typeface="Meiryo" charset="-128"/>
                      </a:endParaRPr>
                    </a:p>
                    <a:p>
                      <a:pPr algn="l"/>
                      <a:r>
                        <a:rPr kumimoji="1" lang="en-US" altLang="ja-JP" sz="1100" b="0" dirty="0">
                          <a:latin typeface="+mn-ea"/>
                          <a:ea typeface="+mn-ea"/>
                          <a:cs typeface="Meiryo" charset="-128"/>
                        </a:rPr>
                        <a:t>※gif</a:t>
                      </a:r>
                      <a:r>
                        <a:rPr kumimoji="1" lang="ja-JP" altLang="en-US" sz="1100" b="0" dirty="0">
                          <a:latin typeface="+mn-ea"/>
                          <a:ea typeface="+mn-ea"/>
                          <a:cs typeface="Meiryo" charset="-128"/>
                        </a:rPr>
                        <a:t>（アニメ含む）、</a:t>
                      </a:r>
                      <a:r>
                        <a:rPr kumimoji="1" lang="en-US" altLang="ja-JP" sz="1100" b="0" dirty="0">
                          <a:latin typeface="+mn-ea"/>
                          <a:ea typeface="+mn-ea"/>
                          <a:cs typeface="Meiryo" charset="-128"/>
                        </a:rPr>
                        <a:t>flash</a:t>
                      </a:r>
                      <a:r>
                        <a:rPr kumimoji="1" lang="ja-JP" altLang="en-US" sz="1100" b="0" dirty="0" err="1">
                          <a:latin typeface="+mn-ea"/>
                          <a:ea typeface="+mn-ea"/>
                          <a:cs typeface="Meiryo" charset="-128"/>
                        </a:rPr>
                        <a:t>、</a:t>
                      </a:r>
                      <a:r>
                        <a:rPr kumimoji="1" lang="en-US" altLang="ja-JP" sz="1100" b="0" dirty="0">
                          <a:latin typeface="+mn-ea"/>
                          <a:ea typeface="+mn-ea"/>
                          <a:cs typeface="Meiryo" charset="-128"/>
                        </a:rPr>
                        <a:t>html</a:t>
                      </a:r>
                      <a:r>
                        <a:rPr kumimoji="1" lang="ja-JP" altLang="en-US" sz="1100" b="0" dirty="0">
                          <a:latin typeface="+mn-ea"/>
                          <a:ea typeface="+mn-ea"/>
                          <a:cs typeface="Meiryo" charset="-128"/>
                        </a:rPr>
                        <a:t>不可</a:t>
                      </a:r>
                      <a:endParaRPr kumimoji="1" lang="en-US" altLang="ja-JP" sz="1100" b="0" dirty="0">
                        <a:latin typeface="+mn-ea"/>
                        <a:ea typeface="+mn-ea"/>
                        <a:cs typeface="Meiryo"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0" dirty="0">
                          <a:latin typeface="+mn-ea"/>
                          <a:ea typeface="+mn-ea"/>
                          <a:cs typeface="Meiryo" charset="-128"/>
                        </a:rPr>
                        <a:t>300KB</a:t>
                      </a:r>
                      <a:r>
                        <a:rPr kumimoji="1" lang="ja-JP" altLang="en-US" sz="1100" b="0" dirty="0">
                          <a:latin typeface="+mn-ea"/>
                          <a:ea typeface="+mn-ea"/>
                          <a:cs typeface="Meiryo" charset="-128"/>
                        </a:rPr>
                        <a:t>以下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100" b="0" dirty="0">
                          <a:latin typeface="+mn-ea"/>
                          <a:ea typeface="+mn-ea"/>
                          <a:cs typeface="Meiryo" charset="-128"/>
                        </a:rPr>
                        <a:t>・アニメーション</a:t>
                      </a:r>
                      <a:endParaRPr kumimoji="1" lang="en-US" altLang="ja-JP" sz="1100" b="0" dirty="0">
                        <a:latin typeface="+mn-ea"/>
                        <a:ea typeface="+mn-ea"/>
                        <a:cs typeface="Meiryo" charset="-128"/>
                      </a:endParaRPr>
                    </a:p>
                    <a:p>
                      <a:pPr algn="l"/>
                      <a:r>
                        <a:rPr kumimoji="1" lang="ja-JP" altLang="en-US" sz="1100" b="0" dirty="0">
                          <a:latin typeface="+mn-ea"/>
                          <a:ea typeface="+mn-ea"/>
                          <a:cs typeface="Meiryo" charset="-128"/>
                        </a:rPr>
                        <a:t>・背景透過処理</a:t>
                      </a:r>
                      <a:endParaRPr kumimoji="1" lang="en-US" altLang="ja-JP" sz="1100" b="0" dirty="0">
                        <a:latin typeface="+mn-ea"/>
                        <a:ea typeface="+mn-ea"/>
                        <a:cs typeface="Meiryo" charset="-128"/>
                      </a:endParaRPr>
                    </a:p>
                    <a:p>
                      <a:pPr algn="l"/>
                      <a:r>
                        <a:rPr kumimoji="1" lang="ja-JP" altLang="en-US" sz="1100" b="0" dirty="0">
                          <a:latin typeface="+mn-ea"/>
                          <a:ea typeface="+mn-ea"/>
                          <a:cs typeface="Meiryo" charset="-128"/>
                        </a:rPr>
                        <a:t>・角丸処理</a:t>
                      </a:r>
                      <a:endParaRPr kumimoji="1" lang="en-US" altLang="ja-JP" sz="1100" b="0" dirty="0">
                        <a:latin typeface="+mn-ea"/>
                        <a:ea typeface="+mn-ea"/>
                        <a:cs typeface="Meiryo" charset="-128"/>
                      </a:endParaRPr>
                    </a:p>
                    <a:p>
                      <a:pPr algn="l"/>
                      <a:r>
                        <a:rPr kumimoji="1" lang="ja-JP" altLang="en-US" sz="1100" b="0" dirty="0">
                          <a:latin typeface="+mn-ea"/>
                          <a:ea typeface="+mn-ea"/>
                          <a:cs typeface="Meiryo" charset="-128"/>
                        </a:rPr>
                        <a:t>・多色デザイン（</a:t>
                      </a:r>
                      <a:r>
                        <a:rPr kumimoji="1" lang="en-US" altLang="ja-JP" sz="1100" b="0" dirty="0">
                          <a:latin typeface="+mn-ea"/>
                          <a:ea typeface="+mn-ea"/>
                          <a:cs typeface="Meiryo" charset="-128"/>
                        </a:rPr>
                        <a:t>5</a:t>
                      </a:r>
                      <a:r>
                        <a:rPr kumimoji="1" lang="ja-JP" altLang="en-US" sz="1100" b="0" dirty="0">
                          <a:latin typeface="+mn-ea"/>
                          <a:ea typeface="+mn-ea"/>
                          <a:cs typeface="Meiryo" charset="-128"/>
                        </a:rPr>
                        <a:t>色以上）</a:t>
                      </a:r>
                      <a:endParaRPr kumimoji="1" lang="en-US" altLang="ja-JP" sz="1100" b="0" dirty="0">
                        <a:latin typeface="+mn-ea"/>
                        <a:ea typeface="+mn-ea"/>
                        <a:cs typeface="Meiryo" charset="-128"/>
                      </a:endParaRPr>
                    </a:p>
                    <a:p>
                      <a:pPr algn="l"/>
                      <a:r>
                        <a:rPr kumimoji="1" lang="ja-JP" altLang="en-US" sz="1100" b="0" dirty="0">
                          <a:latin typeface="+mn-ea"/>
                          <a:ea typeface="+mn-ea"/>
                          <a:cs typeface="Meiryo" charset="-128"/>
                        </a:rPr>
                        <a:t>・枠線</a:t>
                      </a:r>
                      <a:endParaRPr kumimoji="1" lang="en-US" altLang="ja-JP" sz="1100" b="0" dirty="0">
                        <a:latin typeface="+mn-ea"/>
                        <a:ea typeface="+mn-ea"/>
                        <a:cs typeface="Meiryo" charset="-128"/>
                      </a:endParaRPr>
                    </a:p>
                    <a:p>
                      <a:pPr algn="l"/>
                      <a:r>
                        <a:rPr kumimoji="1" lang="ja-JP" altLang="en-US" sz="1100" b="0" dirty="0">
                          <a:latin typeface="+mn-ea"/>
                          <a:ea typeface="+mn-ea"/>
                          <a:cs typeface="Meiryo" charset="-128"/>
                        </a:rPr>
                        <a:t>・二重広告主表記</a:t>
                      </a:r>
                      <a:endParaRPr kumimoji="1" lang="en-US" altLang="ja-JP" sz="1100" b="0" dirty="0">
                        <a:latin typeface="+mn-ea"/>
                        <a:ea typeface="+mn-ea"/>
                        <a:cs typeface="Meiryo" charset="-128"/>
                      </a:endParaRPr>
                    </a:p>
                    <a:p>
                      <a:pPr algn="l"/>
                      <a:r>
                        <a:rPr kumimoji="1" lang="ja-JP" altLang="en-US" sz="1100" b="0" dirty="0">
                          <a:latin typeface="+mn-ea"/>
                          <a:ea typeface="+mn-ea"/>
                          <a:cs typeface="Meiryo" charset="-128"/>
                        </a:rPr>
                        <a:t>・バナー内の詳細ボタン表記</a:t>
                      </a:r>
                      <a:endParaRPr kumimoji="1" lang="en-US" altLang="ja-JP" sz="1100" b="0" dirty="0">
                        <a:latin typeface="+mn-ea"/>
                        <a:ea typeface="+mn-ea"/>
                        <a:cs typeface="Meiryo" charset="-128"/>
                      </a:endParaRPr>
                    </a:p>
                    <a:p>
                      <a:pPr algn="ctr"/>
                      <a:endParaRPr kumimoji="1" lang="ja-JP" altLang="en-US" sz="1100" b="0" dirty="0">
                        <a:latin typeface="+mn-ea"/>
                        <a:ea typeface="+mn-ea"/>
                        <a:cs typeface="Meiryo"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40" name="テキスト ボックス 39">
            <a:extLst>
              <a:ext uri="{FF2B5EF4-FFF2-40B4-BE49-F238E27FC236}">
                <a16:creationId xmlns:a16="http://schemas.microsoft.com/office/drawing/2014/main" id="{ABEA6D8D-A50B-43B7-B576-141BD97CD7EB}"/>
              </a:ext>
            </a:extLst>
          </p:cNvPr>
          <p:cNvSpPr txBox="1"/>
          <p:nvPr/>
        </p:nvSpPr>
        <p:spPr>
          <a:xfrm>
            <a:off x="538480" y="6115733"/>
            <a:ext cx="7401753" cy="369332"/>
          </a:xfrm>
          <a:prstGeom prst="rect">
            <a:avLst/>
          </a:prstGeom>
          <a:noFill/>
        </p:spPr>
        <p:txBody>
          <a:bodyPr wrap="square" rtlCol="0">
            <a:spAutoFit/>
          </a:bodyPr>
          <a:lstStyle/>
          <a:p>
            <a:r>
              <a:rPr lang="en-US" altLang="ja-JP" sz="900" dirty="0">
                <a:latin typeface="+mn-ea"/>
                <a:cs typeface="Meiryo" charset="-128"/>
              </a:rPr>
              <a:t>※Tokyo Prime </a:t>
            </a:r>
            <a:r>
              <a:rPr lang="ja-JP" altLang="en-US" sz="900" dirty="0">
                <a:latin typeface="+mn-ea"/>
                <a:cs typeface="Meiryo" charset="-128"/>
              </a:rPr>
              <a:t>媒体審査基準に則り、クリエイティブ審査をおこないます。</a:t>
            </a:r>
            <a:endParaRPr lang="en-US" altLang="ja-JP" sz="900" dirty="0">
              <a:latin typeface="+mn-ea"/>
              <a:cs typeface="Meiryo" charset="-128"/>
            </a:endParaRPr>
          </a:p>
          <a:p>
            <a:r>
              <a:rPr kumimoji="1" lang="en-US" altLang="ja-JP" sz="900" dirty="0">
                <a:latin typeface="+mn-ea"/>
                <a:cs typeface="Meiryo" charset="-128"/>
              </a:rPr>
              <a:t>※</a:t>
            </a:r>
            <a:r>
              <a:rPr kumimoji="1" lang="ja-JP" altLang="en-US" sz="900" dirty="0">
                <a:latin typeface="+mn-ea"/>
                <a:cs typeface="Meiryo" charset="-128"/>
              </a:rPr>
              <a:t>バナー内に広告主ロゴ表記が必須となります。</a:t>
            </a:r>
            <a:endParaRPr kumimoji="1" lang="en-US" altLang="ja-JP" sz="900" dirty="0">
              <a:latin typeface="+mn-ea"/>
              <a:cs typeface="Meiryo" charset="-128"/>
            </a:endParaRPr>
          </a:p>
        </p:txBody>
      </p:sp>
      <p:sp>
        <p:nvSpPr>
          <p:cNvPr id="41" name="テキスト ボックス 40">
            <a:extLst>
              <a:ext uri="{FF2B5EF4-FFF2-40B4-BE49-F238E27FC236}">
                <a16:creationId xmlns:a16="http://schemas.microsoft.com/office/drawing/2014/main" id="{D24BF82F-4836-4D2F-AE20-21917B33D8E0}"/>
              </a:ext>
            </a:extLst>
          </p:cNvPr>
          <p:cNvSpPr txBox="1"/>
          <p:nvPr/>
        </p:nvSpPr>
        <p:spPr>
          <a:xfrm>
            <a:off x="538481" y="1635091"/>
            <a:ext cx="4074059" cy="276999"/>
          </a:xfrm>
          <a:prstGeom prst="rect">
            <a:avLst/>
          </a:prstGeom>
          <a:noFill/>
        </p:spPr>
        <p:txBody>
          <a:bodyPr wrap="square" rtlCol="0">
            <a:spAutoFit/>
          </a:bodyPr>
          <a:lstStyle/>
          <a:p>
            <a:r>
              <a:rPr kumimoji="1" lang="ja-JP" altLang="en-US" sz="1200" dirty="0">
                <a:latin typeface="+mn-ea"/>
                <a:cs typeface="Meiryo" charset="-128"/>
              </a:rPr>
              <a:t>▼掲載イメージ</a:t>
            </a:r>
            <a:endParaRPr kumimoji="1" lang="en-US" altLang="ja-JP" sz="1200" dirty="0">
              <a:latin typeface="+mn-ea"/>
              <a:cs typeface="Meiryo" charset="-128"/>
            </a:endParaRPr>
          </a:p>
        </p:txBody>
      </p:sp>
      <p:grpSp>
        <p:nvGrpSpPr>
          <p:cNvPr id="42" name="図形グループ 24">
            <a:extLst>
              <a:ext uri="{FF2B5EF4-FFF2-40B4-BE49-F238E27FC236}">
                <a16:creationId xmlns:a16="http://schemas.microsoft.com/office/drawing/2014/main" id="{14F5C127-F646-4137-8E3E-6E3FDBAC0A52}"/>
              </a:ext>
            </a:extLst>
          </p:cNvPr>
          <p:cNvGrpSpPr/>
          <p:nvPr/>
        </p:nvGrpSpPr>
        <p:grpSpPr>
          <a:xfrm>
            <a:off x="538481" y="1907127"/>
            <a:ext cx="3739081" cy="2203650"/>
            <a:chOff x="651850" y="3907439"/>
            <a:chExt cx="3739081" cy="2203650"/>
          </a:xfrm>
        </p:grpSpPr>
        <p:sp>
          <p:nvSpPr>
            <p:cNvPr id="43" name="正方形/長方形 42">
              <a:extLst>
                <a:ext uri="{FF2B5EF4-FFF2-40B4-BE49-F238E27FC236}">
                  <a16:creationId xmlns:a16="http://schemas.microsoft.com/office/drawing/2014/main" id="{A30FF902-A233-4308-90F6-2049FEA7D2BB}"/>
                </a:ext>
              </a:extLst>
            </p:cNvPr>
            <p:cNvSpPr/>
            <p:nvPr/>
          </p:nvSpPr>
          <p:spPr>
            <a:xfrm>
              <a:off x="651850" y="3907439"/>
              <a:ext cx="3739081" cy="22036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Meiryo" charset="-128"/>
              </a:endParaRPr>
            </a:p>
          </p:txBody>
        </p:sp>
        <p:sp>
          <p:nvSpPr>
            <p:cNvPr id="44" name="正方形/長方形 43">
              <a:extLst>
                <a:ext uri="{FF2B5EF4-FFF2-40B4-BE49-F238E27FC236}">
                  <a16:creationId xmlns:a16="http://schemas.microsoft.com/office/drawing/2014/main" id="{1B12B48D-8BAD-4426-B8E2-533B1399F1C0}"/>
                </a:ext>
              </a:extLst>
            </p:cNvPr>
            <p:cNvSpPr/>
            <p:nvPr/>
          </p:nvSpPr>
          <p:spPr>
            <a:xfrm>
              <a:off x="651850" y="3907439"/>
              <a:ext cx="2761306" cy="276999"/>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Meiryo" charset="-128"/>
              </a:endParaRPr>
            </a:p>
          </p:txBody>
        </p:sp>
        <p:sp>
          <p:nvSpPr>
            <p:cNvPr id="45" name="正方形/長方形 44">
              <a:extLst>
                <a:ext uri="{FF2B5EF4-FFF2-40B4-BE49-F238E27FC236}">
                  <a16:creationId xmlns:a16="http://schemas.microsoft.com/office/drawing/2014/main" id="{87F919A4-3D3A-413D-9C9A-454667860369}"/>
                </a:ext>
              </a:extLst>
            </p:cNvPr>
            <p:cNvSpPr/>
            <p:nvPr/>
          </p:nvSpPr>
          <p:spPr>
            <a:xfrm>
              <a:off x="3413156" y="3909177"/>
              <a:ext cx="977775" cy="22019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Meiryo" charset="-128"/>
              </a:endParaRPr>
            </a:p>
          </p:txBody>
        </p:sp>
        <p:sp>
          <p:nvSpPr>
            <p:cNvPr id="46" name="正方形/長方形 45">
              <a:extLst>
                <a:ext uri="{FF2B5EF4-FFF2-40B4-BE49-F238E27FC236}">
                  <a16:creationId xmlns:a16="http://schemas.microsoft.com/office/drawing/2014/main" id="{B85E25EA-1E2D-4BF6-A5A8-00D6E776124F}"/>
                </a:ext>
              </a:extLst>
            </p:cNvPr>
            <p:cNvSpPr/>
            <p:nvPr/>
          </p:nvSpPr>
          <p:spPr>
            <a:xfrm>
              <a:off x="3548203" y="4302773"/>
              <a:ext cx="707680" cy="1605348"/>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a:solidFill>
                    <a:schemeClr val="bg1"/>
                  </a:solidFill>
                  <a:latin typeface="+mn-ea"/>
                  <a:cs typeface="Meiryo" charset="-128"/>
                </a:rPr>
                <a:t>バナー</a:t>
              </a:r>
              <a:endParaRPr kumimoji="1" lang="en-US" altLang="ja-JP" sz="700" dirty="0">
                <a:solidFill>
                  <a:schemeClr val="bg1"/>
                </a:solidFill>
                <a:latin typeface="+mn-ea"/>
                <a:cs typeface="Meiryo" charset="-128"/>
              </a:endParaRPr>
            </a:p>
            <a:p>
              <a:pPr algn="ctr"/>
              <a:r>
                <a:rPr lang="en-US" altLang="ja-JP" sz="700" dirty="0">
                  <a:solidFill>
                    <a:schemeClr val="bg1"/>
                  </a:solidFill>
                  <a:latin typeface="+mn-ea"/>
                  <a:cs typeface="Meiryo" charset="-128"/>
                </a:rPr>
                <a:t>300×800px</a:t>
              </a:r>
              <a:endParaRPr kumimoji="1" lang="ja-JP" altLang="en-US" sz="700" dirty="0">
                <a:solidFill>
                  <a:schemeClr val="bg1"/>
                </a:solidFill>
                <a:latin typeface="+mn-ea"/>
                <a:cs typeface="Meiryo" charset="-128"/>
              </a:endParaRPr>
            </a:p>
          </p:txBody>
        </p:sp>
        <p:sp>
          <p:nvSpPr>
            <p:cNvPr id="47" name="正方形/長方形 46">
              <a:extLst>
                <a:ext uri="{FF2B5EF4-FFF2-40B4-BE49-F238E27FC236}">
                  <a16:creationId xmlns:a16="http://schemas.microsoft.com/office/drawing/2014/main" id="{9415A848-E8B2-49A1-8576-CE45FB52B564}"/>
                </a:ext>
              </a:extLst>
            </p:cNvPr>
            <p:cNvSpPr/>
            <p:nvPr/>
          </p:nvSpPr>
          <p:spPr>
            <a:xfrm>
              <a:off x="840466" y="4398737"/>
              <a:ext cx="2372008" cy="905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Meiryo" charset="-128"/>
              </a:endParaRPr>
            </a:p>
          </p:txBody>
        </p:sp>
        <p:sp>
          <p:nvSpPr>
            <p:cNvPr id="48" name="正方形/長方形 47">
              <a:extLst>
                <a:ext uri="{FF2B5EF4-FFF2-40B4-BE49-F238E27FC236}">
                  <a16:creationId xmlns:a16="http://schemas.microsoft.com/office/drawing/2014/main" id="{7D509809-3914-4928-B3CA-F3266E47F38A}"/>
                </a:ext>
              </a:extLst>
            </p:cNvPr>
            <p:cNvSpPr/>
            <p:nvPr/>
          </p:nvSpPr>
          <p:spPr>
            <a:xfrm>
              <a:off x="840466" y="4597651"/>
              <a:ext cx="2372008" cy="905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Meiryo" charset="-128"/>
              </a:endParaRPr>
            </a:p>
          </p:txBody>
        </p:sp>
        <p:sp>
          <p:nvSpPr>
            <p:cNvPr id="49" name="正方形/長方形 48">
              <a:extLst>
                <a:ext uri="{FF2B5EF4-FFF2-40B4-BE49-F238E27FC236}">
                  <a16:creationId xmlns:a16="http://schemas.microsoft.com/office/drawing/2014/main" id="{A977B9FE-0969-4E9B-A03E-1C6B1D95DDE7}"/>
                </a:ext>
              </a:extLst>
            </p:cNvPr>
            <p:cNvSpPr/>
            <p:nvPr/>
          </p:nvSpPr>
          <p:spPr>
            <a:xfrm>
              <a:off x="840466" y="4925084"/>
              <a:ext cx="662409" cy="4526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Meiryo" charset="-128"/>
              </a:endParaRPr>
            </a:p>
          </p:txBody>
        </p:sp>
        <p:sp>
          <p:nvSpPr>
            <p:cNvPr id="50" name="正方形/長方形 49">
              <a:extLst>
                <a:ext uri="{FF2B5EF4-FFF2-40B4-BE49-F238E27FC236}">
                  <a16:creationId xmlns:a16="http://schemas.microsoft.com/office/drawing/2014/main" id="{4723456F-9CF2-4106-9502-81D56EF9665E}"/>
                </a:ext>
              </a:extLst>
            </p:cNvPr>
            <p:cNvSpPr/>
            <p:nvPr/>
          </p:nvSpPr>
          <p:spPr>
            <a:xfrm>
              <a:off x="1639234" y="4920237"/>
              <a:ext cx="1574552"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Meiryo" charset="-128"/>
              </a:endParaRPr>
            </a:p>
          </p:txBody>
        </p:sp>
        <p:sp>
          <p:nvSpPr>
            <p:cNvPr id="51" name="正方形/長方形 50">
              <a:extLst>
                <a:ext uri="{FF2B5EF4-FFF2-40B4-BE49-F238E27FC236}">
                  <a16:creationId xmlns:a16="http://schemas.microsoft.com/office/drawing/2014/main" id="{B320A2AE-ECF9-4AF5-9764-8BAE3DC05E44}"/>
                </a:ext>
              </a:extLst>
            </p:cNvPr>
            <p:cNvSpPr/>
            <p:nvPr/>
          </p:nvSpPr>
          <p:spPr>
            <a:xfrm>
              <a:off x="1639234" y="5120305"/>
              <a:ext cx="1574552"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Meiryo" charset="-128"/>
              </a:endParaRPr>
            </a:p>
          </p:txBody>
        </p:sp>
        <p:sp>
          <p:nvSpPr>
            <p:cNvPr id="52" name="正方形/長方形 51">
              <a:extLst>
                <a:ext uri="{FF2B5EF4-FFF2-40B4-BE49-F238E27FC236}">
                  <a16:creationId xmlns:a16="http://schemas.microsoft.com/office/drawing/2014/main" id="{A5776E5B-9B82-41C3-B956-E32DA3D44F57}"/>
                </a:ext>
              </a:extLst>
            </p:cNvPr>
            <p:cNvSpPr/>
            <p:nvPr/>
          </p:nvSpPr>
          <p:spPr>
            <a:xfrm>
              <a:off x="1639234" y="5324376"/>
              <a:ext cx="1574552"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Meiryo" charset="-128"/>
              </a:endParaRPr>
            </a:p>
          </p:txBody>
        </p:sp>
        <p:sp>
          <p:nvSpPr>
            <p:cNvPr id="53" name="正方形/長方形 52">
              <a:extLst>
                <a:ext uri="{FF2B5EF4-FFF2-40B4-BE49-F238E27FC236}">
                  <a16:creationId xmlns:a16="http://schemas.microsoft.com/office/drawing/2014/main" id="{E65F277B-3CDD-460F-AC32-27C56D0CABF1}"/>
                </a:ext>
              </a:extLst>
            </p:cNvPr>
            <p:cNvSpPr/>
            <p:nvPr/>
          </p:nvSpPr>
          <p:spPr>
            <a:xfrm>
              <a:off x="859505" y="5862402"/>
              <a:ext cx="2354281"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Meiryo" charset="-128"/>
              </a:endParaRPr>
            </a:p>
          </p:txBody>
        </p:sp>
        <p:sp>
          <p:nvSpPr>
            <p:cNvPr id="54" name="正方形/長方形 53">
              <a:extLst>
                <a:ext uri="{FF2B5EF4-FFF2-40B4-BE49-F238E27FC236}">
                  <a16:creationId xmlns:a16="http://schemas.microsoft.com/office/drawing/2014/main" id="{83EB51C7-8CBD-47B4-9812-11A8D1348BD5}"/>
                </a:ext>
              </a:extLst>
            </p:cNvPr>
            <p:cNvSpPr/>
            <p:nvPr/>
          </p:nvSpPr>
          <p:spPr>
            <a:xfrm>
              <a:off x="859505" y="5690459"/>
              <a:ext cx="2354281"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Meiryo" charset="-128"/>
              </a:endParaRPr>
            </a:p>
          </p:txBody>
        </p:sp>
        <p:sp>
          <p:nvSpPr>
            <p:cNvPr id="55" name="正方形/長方形 54">
              <a:extLst>
                <a:ext uri="{FF2B5EF4-FFF2-40B4-BE49-F238E27FC236}">
                  <a16:creationId xmlns:a16="http://schemas.microsoft.com/office/drawing/2014/main" id="{275A7BA9-7350-406A-9D61-66A8E9A55270}"/>
                </a:ext>
              </a:extLst>
            </p:cNvPr>
            <p:cNvSpPr/>
            <p:nvPr/>
          </p:nvSpPr>
          <p:spPr>
            <a:xfrm>
              <a:off x="859505" y="5509641"/>
              <a:ext cx="2354281"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Meiryo" charset="-128"/>
              </a:endParaRPr>
            </a:p>
          </p:txBody>
        </p:sp>
      </p:grpSp>
      <p:sp>
        <p:nvSpPr>
          <p:cNvPr id="56" name="テキスト ボックス 55">
            <a:extLst>
              <a:ext uri="{FF2B5EF4-FFF2-40B4-BE49-F238E27FC236}">
                <a16:creationId xmlns:a16="http://schemas.microsoft.com/office/drawing/2014/main" id="{1FB1396F-4163-42E2-B374-2F656857470E}"/>
              </a:ext>
            </a:extLst>
          </p:cNvPr>
          <p:cNvSpPr txBox="1"/>
          <p:nvPr/>
        </p:nvSpPr>
        <p:spPr>
          <a:xfrm>
            <a:off x="5415933" y="1630128"/>
            <a:ext cx="1290319" cy="276999"/>
          </a:xfrm>
          <a:prstGeom prst="rect">
            <a:avLst/>
          </a:prstGeom>
          <a:noFill/>
        </p:spPr>
        <p:txBody>
          <a:bodyPr wrap="square" rtlCol="0">
            <a:spAutoFit/>
          </a:bodyPr>
          <a:lstStyle/>
          <a:p>
            <a:r>
              <a:rPr kumimoji="1" lang="ja-JP" altLang="en-US" sz="1200" dirty="0">
                <a:latin typeface="+mn-ea"/>
                <a:cs typeface="Meiryo" charset="-128"/>
              </a:rPr>
              <a:t>▼非推奨例</a:t>
            </a:r>
            <a:endParaRPr kumimoji="1" lang="en-US" altLang="ja-JP" sz="1200" dirty="0">
              <a:latin typeface="+mn-ea"/>
              <a:cs typeface="Meiryo" charset="-128"/>
            </a:endParaRPr>
          </a:p>
        </p:txBody>
      </p:sp>
      <p:sp>
        <p:nvSpPr>
          <p:cNvPr id="57" name="角丸四角形 1">
            <a:extLst>
              <a:ext uri="{FF2B5EF4-FFF2-40B4-BE49-F238E27FC236}">
                <a16:creationId xmlns:a16="http://schemas.microsoft.com/office/drawing/2014/main" id="{47462D72-88B7-42CA-88F8-1D0AA990286C}"/>
              </a:ext>
            </a:extLst>
          </p:cNvPr>
          <p:cNvSpPr/>
          <p:nvPr/>
        </p:nvSpPr>
        <p:spPr>
          <a:xfrm>
            <a:off x="5510108" y="2259708"/>
            <a:ext cx="755642" cy="1434258"/>
          </a:xfrm>
          <a:prstGeom prst="roundRect">
            <a:avLst>
              <a:gd name="adj" fmla="val 1163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Meiryo" charset="-128"/>
            </a:endParaRPr>
          </a:p>
        </p:txBody>
      </p:sp>
      <p:pic>
        <p:nvPicPr>
          <p:cNvPr id="59" name="図 58">
            <a:extLst>
              <a:ext uri="{FF2B5EF4-FFF2-40B4-BE49-F238E27FC236}">
                <a16:creationId xmlns:a16="http://schemas.microsoft.com/office/drawing/2014/main" id="{CBCBC97A-BDD0-44CC-8397-4742414C7FC0}"/>
              </a:ext>
            </a:extLst>
          </p:cNvPr>
          <p:cNvPicPr>
            <a:picLocks noChangeAspect="1"/>
          </p:cNvPicPr>
          <p:nvPr/>
        </p:nvPicPr>
        <p:blipFill rotWithShape="1">
          <a:blip r:embed="rId4">
            <a:extLst>
              <a:ext uri="{28A0092B-C50C-407E-A947-70E740481C1C}">
                <a14:useLocalDpi xmlns:a14="http://schemas.microsoft.com/office/drawing/2010/main" val="0"/>
              </a:ext>
            </a:extLst>
          </a:blip>
          <a:srcRect l="5736" t="5246" r="5698" b="5460"/>
          <a:stretch/>
        </p:blipFill>
        <p:spPr>
          <a:xfrm>
            <a:off x="6512481" y="2302460"/>
            <a:ext cx="810859" cy="817533"/>
          </a:xfrm>
          <a:prstGeom prst="rect">
            <a:avLst/>
          </a:prstGeom>
        </p:spPr>
      </p:pic>
      <p:pic>
        <p:nvPicPr>
          <p:cNvPr id="62" name="図 61">
            <a:extLst>
              <a:ext uri="{FF2B5EF4-FFF2-40B4-BE49-F238E27FC236}">
                <a16:creationId xmlns:a16="http://schemas.microsoft.com/office/drawing/2014/main" id="{3814C5C5-4C37-4430-8FD2-BF6C26189EB6}"/>
              </a:ext>
            </a:extLst>
          </p:cNvPr>
          <p:cNvPicPr>
            <a:picLocks noChangeAspect="1"/>
          </p:cNvPicPr>
          <p:nvPr/>
        </p:nvPicPr>
        <p:blipFill rotWithShape="1">
          <a:blip r:embed="rId5">
            <a:extLst>
              <a:ext uri="{28A0092B-C50C-407E-A947-70E740481C1C}">
                <a14:useLocalDpi xmlns:a14="http://schemas.microsoft.com/office/drawing/2010/main" val="0"/>
              </a:ext>
            </a:extLst>
          </a:blip>
          <a:srcRect l="13992" r="15273"/>
          <a:stretch/>
        </p:blipFill>
        <p:spPr>
          <a:xfrm rot="16200000">
            <a:off x="7189424" y="2599241"/>
            <a:ext cx="1430943" cy="732805"/>
          </a:xfrm>
          <a:prstGeom prst="rect">
            <a:avLst/>
          </a:prstGeom>
        </p:spPr>
      </p:pic>
      <p:sp>
        <p:nvSpPr>
          <p:cNvPr id="63" name="テキスト ボックス 62">
            <a:extLst>
              <a:ext uri="{FF2B5EF4-FFF2-40B4-BE49-F238E27FC236}">
                <a16:creationId xmlns:a16="http://schemas.microsoft.com/office/drawing/2014/main" id="{497502D0-E1A6-4716-A0A2-383E4C696163}"/>
              </a:ext>
            </a:extLst>
          </p:cNvPr>
          <p:cNvSpPr txBox="1"/>
          <p:nvPr/>
        </p:nvSpPr>
        <p:spPr>
          <a:xfrm>
            <a:off x="5438427" y="2006387"/>
            <a:ext cx="1049456" cy="246221"/>
          </a:xfrm>
          <a:prstGeom prst="rect">
            <a:avLst/>
          </a:prstGeom>
          <a:noFill/>
        </p:spPr>
        <p:txBody>
          <a:bodyPr wrap="square" rtlCol="0">
            <a:spAutoFit/>
          </a:bodyPr>
          <a:lstStyle/>
          <a:p>
            <a:r>
              <a:rPr kumimoji="1" lang="ja-JP" altLang="en-US" sz="1000">
                <a:latin typeface="+mn-ea"/>
                <a:cs typeface="Meiryo" charset="-128"/>
              </a:rPr>
              <a:t>角丸処理</a:t>
            </a:r>
            <a:endParaRPr kumimoji="1" lang="en-US" altLang="ja-JP" sz="1000" dirty="0">
              <a:latin typeface="+mn-ea"/>
              <a:cs typeface="Meiryo" charset="-128"/>
            </a:endParaRPr>
          </a:p>
        </p:txBody>
      </p:sp>
      <p:sp>
        <p:nvSpPr>
          <p:cNvPr id="64" name="テキスト ボックス 63">
            <a:extLst>
              <a:ext uri="{FF2B5EF4-FFF2-40B4-BE49-F238E27FC236}">
                <a16:creationId xmlns:a16="http://schemas.microsoft.com/office/drawing/2014/main" id="{597B73CF-FCA9-442B-A8F2-0E8BB18C83FB}"/>
              </a:ext>
            </a:extLst>
          </p:cNvPr>
          <p:cNvSpPr txBox="1"/>
          <p:nvPr/>
        </p:nvSpPr>
        <p:spPr>
          <a:xfrm>
            <a:off x="6421624" y="2011110"/>
            <a:ext cx="1049456" cy="246221"/>
          </a:xfrm>
          <a:prstGeom prst="rect">
            <a:avLst/>
          </a:prstGeom>
          <a:noFill/>
        </p:spPr>
        <p:txBody>
          <a:bodyPr wrap="square" rtlCol="0">
            <a:spAutoFit/>
          </a:bodyPr>
          <a:lstStyle/>
          <a:p>
            <a:r>
              <a:rPr kumimoji="1" lang="ja-JP" altLang="en-US" sz="1000" dirty="0">
                <a:latin typeface="+mn-ea"/>
                <a:cs typeface="Meiryo" charset="-128"/>
              </a:rPr>
              <a:t>背景透過</a:t>
            </a:r>
            <a:endParaRPr kumimoji="1" lang="en-US" altLang="ja-JP" sz="1000" dirty="0">
              <a:latin typeface="+mn-ea"/>
              <a:cs typeface="Meiryo" charset="-128"/>
            </a:endParaRPr>
          </a:p>
        </p:txBody>
      </p:sp>
      <p:sp>
        <p:nvSpPr>
          <p:cNvPr id="65" name="テキスト ボックス 64">
            <a:extLst>
              <a:ext uri="{FF2B5EF4-FFF2-40B4-BE49-F238E27FC236}">
                <a16:creationId xmlns:a16="http://schemas.microsoft.com/office/drawing/2014/main" id="{115F540B-8A09-4A30-BF9C-AD4ECCF03019}"/>
              </a:ext>
            </a:extLst>
          </p:cNvPr>
          <p:cNvSpPr txBox="1"/>
          <p:nvPr/>
        </p:nvSpPr>
        <p:spPr>
          <a:xfrm>
            <a:off x="7471920" y="2014450"/>
            <a:ext cx="1049456" cy="246221"/>
          </a:xfrm>
          <a:prstGeom prst="rect">
            <a:avLst/>
          </a:prstGeom>
          <a:noFill/>
        </p:spPr>
        <p:txBody>
          <a:bodyPr wrap="square" rtlCol="0">
            <a:spAutoFit/>
          </a:bodyPr>
          <a:lstStyle/>
          <a:p>
            <a:r>
              <a:rPr kumimoji="1" lang="ja-JP" altLang="en-US" sz="1000" dirty="0">
                <a:latin typeface="+mn-ea"/>
                <a:cs typeface="Meiryo" charset="-128"/>
              </a:rPr>
              <a:t>多色</a:t>
            </a:r>
            <a:endParaRPr kumimoji="1" lang="en-US" altLang="ja-JP" sz="1000" dirty="0">
              <a:latin typeface="+mn-ea"/>
              <a:cs typeface="Meiryo" charset="-128"/>
            </a:endParaRPr>
          </a:p>
        </p:txBody>
      </p:sp>
      <p:pic>
        <p:nvPicPr>
          <p:cNvPr id="34" name="図 33">
            <a:extLst>
              <a:ext uri="{FF2B5EF4-FFF2-40B4-BE49-F238E27FC236}">
                <a16:creationId xmlns:a16="http://schemas.microsoft.com/office/drawing/2014/main" id="{CD3845A1-7EEF-491E-AC9C-88059F2E8C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4243" y="62624"/>
            <a:ext cx="2975305" cy="329950"/>
          </a:xfrm>
          <a:prstGeom prst="rect">
            <a:avLst/>
          </a:prstGeom>
        </p:spPr>
      </p:pic>
    </p:spTree>
    <p:extLst>
      <p:ext uri="{BB962C8B-B14F-4D97-AF65-F5344CB8AC3E}">
        <p14:creationId xmlns:p14="http://schemas.microsoft.com/office/powerpoint/2010/main" val="813749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0" y="-33557"/>
            <a:ext cx="9144000" cy="156035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a:blip r:embed="rId3"/>
          <a:stretch>
            <a:fillRect/>
          </a:stretch>
        </p:blipFill>
        <p:spPr>
          <a:xfrm>
            <a:off x="311089" y="44556"/>
            <a:ext cx="1392772" cy="365159"/>
          </a:xfrm>
          <a:prstGeom prst="rect">
            <a:avLst/>
          </a:prstGeom>
        </p:spPr>
      </p:pic>
      <p:sp>
        <p:nvSpPr>
          <p:cNvPr id="11" name="スライド番号プレースホルダー 10">
            <a:extLst>
              <a:ext uri="{FF2B5EF4-FFF2-40B4-BE49-F238E27FC236}">
                <a16:creationId xmlns:a16="http://schemas.microsoft.com/office/drawing/2014/main" id="{7908E166-A68E-4A93-A86C-B5C0CFE5C096}"/>
              </a:ext>
            </a:extLst>
          </p:cNvPr>
          <p:cNvSpPr>
            <a:spLocks noGrp="1"/>
          </p:cNvSpPr>
          <p:nvPr>
            <p:ph type="sldNum" sz="quarter" idx="12"/>
          </p:nvPr>
        </p:nvSpPr>
        <p:spPr>
          <a:xfrm>
            <a:off x="6457950" y="6356351"/>
            <a:ext cx="1898650" cy="365125"/>
          </a:xfrm>
        </p:spPr>
        <p:txBody>
          <a:bodyPr/>
          <a:lstStyle/>
          <a:p>
            <a:fld id="{806C013B-363C-A74E-9DE8-5ED61C0AA20F}" type="slidenum">
              <a:rPr kumimoji="1" lang="ja-JP" altLang="en-US" smtClean="0">
                <a:latin typeface="+mn-ea"/>
                <a:ea typeface="+mn-ea"/>
              </a:rPr>
              <a:t>33</a:t>
            </a:fld>
            <a:endParaRPr kumimoji="1" lang="ja-JP" altLang="en-US" dirty="0">
              <a:latin typeface="+mn-ea"/>
              <a:ea typeface="+mn-ea"/>
            </a:endParaRPr>
          </a:p>
        </p:txBody>
      </p:sp>
      <p:sp>
        <p:nvSpPr>
          <p:cNvPr id="85" name="テキスト ボックス 84">
            <a:extLst>
              <a:ext uri="{FF2B5EF4-FFF2-40B4-BE49-F238E27FC236}">
                <a16:creationId xmlns:a16="http://schemas.microsoft.com/office/drawing/2014/main" id="{22C738F5-3D70-45C0-AAB5-41795A949041}"/>
              </a:ext>
            </a:extLst>
          </p:cNvPr>
          <p:cNvSpPr txBox="1"/>
          <p:nvPr/>
        </p:nvSpPr>
        <p:spPr>
          <a:xfrm>
            <a:off x="715397" y="1678384"/>
            <a:ext cx="2645701" cy="584775"/>
          </a:xfrm>
          <a:prstGeom prst="rect">
            <a:avLst/>
          </a:prstGeom>
          <a:noFill/>
        </p:spPr>
        <p:txBody>
          <a:bodyPr wrap="square" rtlCol="0">
            <a:spAutoFit/>
          </a:bodyPr>
          <a:lstStyle/>
          <a:p>
            <a:r>
              <a:rPr kumimoji="1" lang="ja-JP" altLang="en-US" sz="1200" dirty="0">
                <a:latin typeface="+mn-ea"/>
                <a:cs typeface="Meiryo" charset="-128"/>
              </a:rPr>
              <a:t>▼掲載推奨例</a:t>
            </a:r>
            <a:endParaRPr kumimoji="1" lang="en-US" altLang="ja-JP" sz="1200" dirty="0">
              <a:latin typeface="+mn-ea"/>
              <a:cs typeface="Meiryo" charset="-128"/>
            </a:endParaRPr>
          </a:p>
          <a:p>
            <a:r>
              <a:rPr lang="ja-JP" altLang="en-US" sz="1000" dirty="0">
                <a:latin typeface="+mn-ea"/>
                <a:cs typeface="Meiryo" charset="-128"/>
              </a:rPr>
              <a:t>テキスト・ロゴともに隣接する</a:t>
            </a:r>
            <a:r>
              <a:rPr lang="en-US" altLang="ja-JP" sz="1000" dirty="0">
                <a:latin typeface="+mn-ea"/>
                <a:cs typeface="Meiryo" charset="-128"/>
              </a:rPr>
              <a:t>5</a:t>
            </a:r>
            <a:r>
              <a:rPr lang="ja-JP" altLang="en-US" sz="1000" dirty="0">
                <a:latin typeface="+mn-ea"/>
                <a:cs typeface="Meiryo" charset="-128"/>
              </a:rPr>
              <a:t>マス以内</a:t>
            </a:r>
            <a:r>
              <a:rPr kumimoji="1" lang="ja-JP" altLang="en-US" sz="1000" dirty="0">
                <a:latin typeface="+mn-ea"/>
                <a:cs typeface="Meiryo" charset="-128"/>
              </a:rPr>
              <a:t>かつグリッド線にかからない</a:t>
            </a:r>
            <a:endParaRPr kumimoji="1" lang="en-US" altLang="ja-JP" sz="1000" dirty="0">
              <a:latin typeface="+mn-ea"/>
              <a:cs typeface="Meiryo" charset="-128"/>
            </a:endParaRPr>
          </a:p>
        </p:txBody>
      </p:sp>
      <p:sp>
        <p:nvSpPr>
          <p:cNvPr id="86" name="テキスト ボックス 85">
            <a:extLst>
              <a:ext uri="{FF2B5EF4-FFF2-40B4-BE49-F238E27FC236}">
                <a16:creationId xmlns:a16="http://schemas.microsoft.com/office/drawing/2014/main" id="{0C4B88BD-BD58-47A4-8C7E-4624C377FADA}"/>
              </a:ext>
            </a:extLst>
          </p:cNvPr>
          <p:cNvSpPr txBox="1"/>
          <p:nvPr/>
        </p:nvSpPr>
        <p:spPr>
          <a:xfrm>
            <a:off x="4028715" y="1678384"/>
            <a:ext cx="1715423" cy="584775"/>
          </a:xfrm>
          <a:prstGeom prst="rect">
            <a:avLst/>
          </a:prstGeom>
          <a:noFill/>
        </p:spPr>
        <p:txBody>
          <a:bodyPr wrap="square" rtlCol="0">
            <a:spAutoFit/>
          </a:bodyPr>
          <a:lstStyle/>
          <a:p>
            <a:r>
              <a:rPr kumimoji="1" lang="ja-JP" altLang="en-US" sz="1200" dirty="0">
                <a:latin typeface="+mn-ea"/>
                <a:cs typeface="Meiryo" charset="-128"/>
              </a:rPr>
              <a:t>▼掲載</a:t>
            </a:r>
            <a:r>
              <a:rPr lang="ja-JP" altLang="en-US" sz="1200" dirty="0">
                <a:latin typeface="+mn-ea"/>
                <a:cs typeface="Meiryo" charset="-128"/>
              </a:rPr>
              <a:t>非推奨</a:t>
            </a:r>
            <a:r>
              <a:rPr kumimoji="1" lang="ja-JP" altLang="en-US" sz="1200" dirty="0">
                <a:latin typeface="+mn-ea"/>
                <a:cs typeface="Meiryo" charset="-128"/>
              </a:rPr>
              <a:t>例①</a:t>
            </a:r>
            <a:endParaRPr kumimoji="1" lang="en-US" altLang="ja-JP" sz="1200" dirty="0">
              <a:latin typeface="+mn-ea"/>
              <a:cs typeface="Meiryo" charset="-128"/>
            </a:endParaRPr>
          </a:p>
          <a:p>
            <a:r>
              <a:rPr lang="ja-JP" altLang="en-US" sz="1000" dirty="0">
                <a:latin typeface="+mn-ea"/>
                <a:cs typeface="Meiryo" charset="-128"/>
              </a:rPr>
              <a:t>テキストの文字量が全体の</a:t>
            </a:r>
            <a:r>
              <a:rPr lang="en-US" altLang="ja-JP" sz="1000" dirty="0">
                <a:latin typeface="+mn-ea"/>
                <a:cs typeface="Meiryo" charset="-128"/>
              </a:rPr>
              <a:t>50</a:t>
            </a:r>
            <a:r>
              <a:rPr lang="ja-JP" altLang="en-US" sz="1000" dirty="0">
                <a:latin typeface="+mn-ea"/>
                <a:cs typeface="Meiryo" charset="-128"/>
              </a:rPr>
              <a:t>％超</a:t>
            </a:r>
            <a:endParaRPr kumimoji="1" lang="en-US" altLang="ja-JP" sz="1000" dirty="0">
              <a:latin typeface="+mn-ea"/>
              <a:cs typeface="Meiryo" charset="-128"/>
            </a:endParaRPr>
          </a:p>
        </p:txBody>
      </p:sp>
      <p:sp>
        <p:nvSpPr>
          <p:cNvPr id="87" name="テキスト ボックス 86">
            <a:extLst>
              <a:ext uri="{FF2B5EF4-FFF2-40B4-BE49-F238E27FC236}">
                <a16:creationId xmlns:a16="http://schemas.microsoft.com/office/drawing/2014/main" id="{A74AAC67-4E2E-462E-947E-A6190F46213B}"/>
              </a:ext>
            </a:extLst>
          </p:cNvPr>
          <p:cNvSpPr txBox="1"/>
          <p:nvPr/>
        </p:nvSpPr>
        <p:spPr>
          <a:xfrm>
            <a:off x="6049118" y="1670875"/>
            <a:ext cx="1904133" cy="430887"/>
          </a:xfrm>
          <a:prstGeom prst="rect">
            <a:avLst/>
          </a:prstGeom>
          <a:noFill/>
        </p:spPr>
        <p:txBody>
          <a:bodyPr wrap="square" rtlCol="0">
            <a:spAutoFit/>
          </a:bodyPr>
          <a:lstStyle/>
          <a:p>
            <a:r>
              <a:rPr kumimoji="1" lang="ja-JP" altLang="en-US" sz="1200" dirty="0">
                <a:latin typeface="+mn-ea"/>
                <a:cs typeface="Meiryo" charset="-128"/>
              </a:rPr>
              <a:t>▼掲載非推奨例</a:t>
            </a:r>
            <a:r>
              <a:rPr lang="ja-JP" altLang="en-US" sz="1200" dirty="0">
                <a:latin typeface="+mn-ea"/>
                <a:cs typeface="Meiryo" charset="-128"/>
              </a:rPr>
              <a:t>②</a:t>
            </a:r>
            <a:endParaRPr lang="en-US" altLang="ja-JP" sz="1200" dirty="0">
              <a:latin typeface="+mn-ea"/>
              <a:cs typeface="Meiryo" charset="-128"/>
            </a:endParaRPr>
          </a:p>
          <a:p>
            <a:r>
              <a:rPr lang="ja-JP" altLang="en-US" sz="1000" dirty="0">
                <a:latin typeface="+mn-ea"/>
                <a:cs typeface="Meiryo" charset="-128"/>
              </a:rPr>
              <a:t>テキストが極端に小さい</a:t>
            </a:r>
            <a:endParaRPr kumimoji="1" lang="en-US" altLang="ja-JP" sz="1000" dirty="0">
              <a:latin typeface="+mn-ea"/>
              <a:cs typeface="Meiryo" charset="-128"/>
            </a:endParaRPr>
          </a:p>
        </p:txBody>
      </p:sp>
      <p:sp>
        <p:nvSpPr>
          <p:cNvPr id="94" name="正方形/長方形 93">
            <a:extLst>
              <a:ext uri="{FF2B5EF4-FFF2-40B4-BE49-F238E27FC236}">
                <a16:creationId xmlns:a16="http://schemas.microsoft.com/office/drawing/2014/main" id="{06AAFC20-85C3-41E5-8421-C9A5AB0D7007}"/>
              </a:ext>
            </a:extLst>
          </p:cNvPr>
          <p:cNvSpPr/>
          <p:nvPr/>
        </p:nvSpPr>
        <p:spPr>
          <a:xfrm>
            <a:off x="808416" y="2244687"/>
            <a:ext cx="1562582" cy="4197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charset="-128"/>
              <a:ea typeface="Meiryo" charset="-128"/>
              <a:cs typeface="Meiryo" charset="-128"/>
            </a:endParaRPr>
          </a:p>
        </p:txBody>
      </p:sp>
      <p:graphicFrame>
        <p:nvGraphicFramePr>
          <p:cNvPr id="95" name="表 94">
            <a:extLst>
              <a:ext uri="{FF2B5EF4-FFF2-40B4-BE49-F238E27FC236}">
                <a16:creationId xmlns:a16="http://schemas.microsoft.com/office/drawing/2014/main" id="{4C90E934-7160-44AF-9240-E59E60698D59}"/>
              </a:ext>
            </a:extLst>
          </p:cNvPr>
          <p:cNvGraphicFramePr>
            <a:graphicFrameLocks noGrp="1"/>
          </p:cNvGraphicFramePr>
          <p:nvPr/>
        </p:nvGraphicFramePr>
        <p:xfrm>
          <a:off x="816507" y="2256117"/>
          <a:ext cx="1554460" cy="4197500"/>
        </p:xfrm>
        <a:graphic>
          <a:graphicData uri="http://schemas.openxmlformats.org/drawingml/2006/table">
            <a:tbl>
              <a:tblPr firstRow="1" bandRow="1">
                <a:tableStyleId>{5C22544A-7EE6-4342-B048-85BDC9FD1C3A}</a:tableStyleId>
              </a:tblPr>
              <a:tblGrid>
                <a:gridCol w="310892">
                  <a:extLst>
                    <a:ext uri="{9D8B030D-6E8A-4147-A177-3AD203B41FA5}">
                      <a16:colId xmlns:a16="http://schemas.microsoft.com/office/drawing/2014/main" val="2098962488"/>
                    </a:ext>
                  </a:extLst>
                </a:gridCol>
                <a:gridCol w="310892">
                  <a:extLst>
                    <a:ext uri="{9D8B030D-6E8A-4147-A177-3AD203B41FA5}">
                      <a16:colId xmlns:a16="http://schemas.microsoft.com/office/drawing/2014/main" val="3145509018"/>
                    </a:ext>
                  </a:extLst>
                </a:gridCol>
                <a:gridCol w="310892">
                  <a:extLst>
                    <a:ext uri="{9D8B030D-6E8A-4147-A177-3AD203B41FA5}">
                      <a16:colId xmlns:a16="http://schemas.microsoft.com/office/drawing/2014/main" val="4231594194"/>
                    </a:ext>
                  </a:extLst>
                </a:gridCol>
                <a:gridCol w="310892">
                  <a:extLst>
                    <a:ext uri="{9D8B030D-6E8A-4147-A177-3AD203B41FA5}">
                      <a16:colId xmlns:a16="http://schemas.microsoft.com/office/drawing/2014/main" val="3763439120"/>
                    </a:ext>
                  </a:extLst>
                </a:gridCol>
                <a:gridCol w="310892">
                  <a:extLst>
                    <a:ext uri="{9D8B030D-6E8A-4147-A177-3AD203B41FA5}">
                      <a16:colId xmlns:a16="http://schemas.microsoft.com/office/drawing/2014/main" val="2517839004"/>
                    </a:ext>
                  </a:extLst>
                </a:gridCol>
              </a:tblGrid>
              <a:tr h="839500">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29405796"/>
                  </a:ext>
                </a:extLst>
              </a:tr>
              <a:tr h="839500">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08686287"/>
                  </a:ext>
                </a:extLst>
              </a:tr>
              <a:tr h="839500">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590515658"/>
                  </a:ext>
                </a:extLst>
              </a:tr>
              <a:tr h="839500">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47393030"/>
                  </a:ext>
                </a:extLst>
              </a:tr>
              <a:tr h="839500">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99263116"/>
                  </a:ext>
                </a:extLst>
              </a:tr>
            </a:tbl>
          </a:graphicData>
        </a:graphic>
      </p:graphicFrame>
      <p:sp>
        <p:nvSpPr>
          <p:cNvPr id="96" name="テキスト ボックス 95">
            <a:extLst>
              <a:ext uri="{FF2B5EF4-FFF2-40B4-BE49-F238E27FC236}">
                <a16:creationId xmlns:a16="http://schemas.microsoft.com/office/drawing/2014/main" id="{52DC5511-A66C-4971-9A16-41E339CFF98B}"/>
              </a:ext>
            </a:extLst>
          </p:cNvPr>
          <p:cNvSpPr txBox="1"/>
          <p:nvPr/>
        </p:nvSpPr>
        <p:spPr>
          <a:xfrm>
            <a:off x="828330" y="4114055"/>
            <a:ext cx="1483186" cy="461665"/>
          </a:xfrm>
          <a:prstGeom prst="rect">
            <a:avLst/>
          </a:prstGeom>
          <a:noFill/>
        </p:spPr>
        <p:txBody>
          <a:bodyPr wrap="square" rtlCol="0">
            <a:spAutoFit/>
          </a:bodyPr>
          <a:lstStyle/>
          <a:p>
            <a:pPr algn="ctr"/>
            <a:r>
              <a:rPr kumimoji="1" lang="en-US" altLang="ja-JP" sz="1200" b="1" dirty="0">
                <a:latin typeface="+mn-ea"/>
                <a:cs typeface="Meiryo" charset="-128"/>
              </a:rPr>
              <a:t>Tokyo Prime </a:t>
            </a:r>
            <a:endParaRPr lang="en-US" altLang="ja-JP" sz="1200" b="1" dirty="0">
              <a:latin typeface="+mn-ea"/>
              <a:cs typeface="Meiryo" charset="-128"/>
            </a:endParaRPr>
          </a:p>
          <a:p>
            <a:pPr algn="ctr"/>
            <a:r>
              <a:rPr lang="ja-JP" altLang="en-US" sz="1200" b="1" dirty="0">
                <a:latin typeface="+mn-ea"/>
                <a:cs typeface="Meiryo" charset="-128"/>
              </a:rPr>
              <a:t>テキストサンプル</a:t>
            </a:r>
            <a:endParaRPr kumimoji="1" lang="en-US" altLang="ja-JP" sz="1200" b="1" dirty="0">
              <a:latin typeface="+mn-ea"/>
              <a:cs typeface="Meiryo" charset="-128"/>
            </a:endParaRPr>
          </a:p>
        </p:txBody>
      </p:sp>
      <p:sp>
        <p:nvSpPr>
          <p:cNvPr id="99" name="正方形/長方形 98">
            <a:extLst>
              <a:ext uri="{FF2B5EF4-FFF2-40B4-BE49-F238E27FC236}">
                <a16:creationId xmlns:a16="http://schemas.microsoft.com/office/drawing/2014/main" id="{D5380DCB-0A4E-42BC-A3C0-D01686EC8C42}"/>
              </a:ext>
            </a:extLst>
          </p:cNvPr>
          <p:cNvSpPr/>
          <p:nvPr/>
        </p:nvSpPr>
        <p:spPr>
          <a:xfrm>
            <a:off x="4086734" y="2245450"/>
            <a:ext cx="1562582" cy="4197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charset="-128"/>
              <a:ea typeface="Meiryo" charset="-128"/>
              <a:cs typeface="Meiryo" charset="-128"/>
            </a:endParaRPr>
          </a:p>
        </p:txBody>
      </p:sp>
      <p:graphicFrame>
        <p:nvGraphicFramePr>
          <p:cNvPr id="100" name="表 99">
            <a:extLst>
              <a:ext uri="{FF2B5EF4-FFF2-40B4-BE49-F238E27FC236}">
                <a16:creationId xmlns:a16="http://schemas.microsoft.com/office/drawing/2014/main" id="{F875F1BA-FD84-4882-894E-404DA2F08834}"/>
              </a:ext>
            </a:extLst>
          </p:cNvPr>
          <p:cNvGraphicFramePr>
            <a:graphicFrameLocks noGrp="1"/>
          </p:cNvGraphicFramePr>
          <p:nvPr/>
        </p:nvGraphicFramePr>
        <p:xfrm>
          <a:off x="4098134" y="2245450"/>
          <a:ext cx="1554460" cy="4197500"/>
        </p:xfrm>
        <a:graphic>
          <a:graphicData uri="http://schemas.openxmlformats.org/drawingml/2006/table">
            <a:tbl>
              <a:tblPr firstRow="1" bandRow="1">
                <a:tableStyleId>{5C22544A-7EE6-4342-B048-85BDC9FD1C3A}</a:tableStyleId>
              </a:tblPr>
              <a:tblGrid>
                <a:gridCol w="310892">
                  <a:extLst>
                    <a:ext uri="{9D8B030D-6E8A-4147-A177-3AD203B41FA5}">
                      <a16:colId xmlns:a16="http://schemas.microsoft.com/office/drawing/2014/main" val="2098962488"/>
                    </a:ext>
                  </a:extLst>
                </a:gridCol>
                <a:gridCol w="310892">
                  <a:extLst>
                    <a:ext uri="{9D8B030D-6E8A-4147-A177-3AD203B41FA5}">
                      <a16:colId xmlns:a16="http://schemas.microsoft.com/office/drawing/2014/main" val="3145509018"/>
                    </a:ext>
                  </a:extLst>
                </a:gridCol>
                <a:gridCol w="310892">
                  <a:extLst>
                    <a:ext uri="{9D8B030D-6E8A-4147-A177-3AD203B41FA5}">
                      <a16:colId xmlns:a16="http://schemas.microsoft.com/office/drawing/2014/main" val="4231594194"/>
                    </a:ext>
                  </a:extLst>
                </a:gridCol>
                <a:gridCol w="310892">
                  <a:extLst>
                    <a:ext uri="{9D8B030D-6E8A-4147-A177-3AD203B41FA5}">
                      <a16:colId xmlns:a16="http://schemas.microsoft.com/office/drawing/2014/main" val="3763439120"/>
                    </a:ext>
                  </a:extLst>
                </a:gridCol>
                <a:gridCol w="310892">
                  <a:extLst>
                    <a:ext uri="{9D8B030D-6E8A-4147-A177-3AD203B41FA5}">
                      <a16:colId xmlns:a16="http://schemas.microsoft.com/office/drawing/2014/main" val="2517839004"/>
                    </a:ext>
                  </a:extLst>
                </a:gridCol>
              </a:tblGrid>
              <a:tr h="839500">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29405796"/>
                  </a:ext>
                </a:extLst>
              </a:tr>
              <a:tr h="839500">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08686287"/>
                  </a:ext>
                </a:extLst>
              </a:tr>
              <a:tr h="839500">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590515658"/>
                  </a:ext>
                </a:extLst>
              </a:tr>
              <a:tr h="839500">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047393030"/>
                  </a:ext>
                </a:extLst>
              </a:tr>
              <a:tr h="839500">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799263116"/>
                  </a:ext>
                </a:extLst>
              </a:tr>
            </a:tbl>
          </a:graphicData>
        </a:graphic>
      </p:graphicFrame>
      <p:sp>
        <p:nvSpPr>
          <p:cNvPr id="101" name="正方形/長方形 100">
            <a:extLst>
              <a:ext uri="{FF2B5EF4-FFF2-40B4-BE49-F238E27FC236}">
                <a16:creationId xmlns:a16="http://schemas.microsoft.com/office/drawing/2014/main" id="{D8567AB6-25EE-4392-A94D-75FC5F9AFB32}"/>
              </a:ext>
            </a:extLst>
          </p:cNvPr>
          <p:cNvSpPr/>
          <p:nvPr/>
        </p:nvSpPr>
        <p:spPr>
          <a:xfrm>
            <a:off x="6069614" y="2245450"/>
            <a:ext cx="1562582" cy="4197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charset="-128"/>
              <a:ea typeface="Meiryo" charset="-128"/>
              <a:cs typeface="Meiryo" charset="-128"/>
            </a:endParaRPr>
          </a:p>
        </p:txBody>
      </p:sp>
      <p:graphicFrame>
        <p:nvGraphicFramePr>
          <p:cNvPr id="102" name="表 101">
            <a:extLst>
              <a:ext uri="{FF2B5EF4-FFF2-40B4-BE49-F238E27FC236}">
                <a16:creationId xmlns:a16="http://schemas.microsoft.com/office/drawing/2014/main" id="{A3130A13-EEB0-4DF1-BD4C-2A2EF63E7BF6}"/>
              </a:ext>
            </a:extLst>
          </p:cNvPr>
          <p:cNvGraphicFramePr>
            <a:graphicFrameLocks noGrp="1"/>
          </p:cNvGraphicFramePr>
          <p:nvPr/>
        </p:nvGraphicFramePr>
        <p:xfrm>
          <a:off x="6068790" y="2246644"/>
          <a:ext cx="1554460" cy="4197500"/>
        </p:xfrm>
        <a:graphic>
          <a:graphicData uri="http://schemas.openxmlformats.org/drawingml/2006/table">
            <a:tbl>
              <a:tblPr firstRow="1" bandRow="1">
                <a:tableStyleId>{5C22544A-7EE6-4342-B048-85BDC9FD1C3A}</a:tableStyleId>
              </a:tblPr>
              <a:tblGrid>
                <a:gridCol w="310892">
                  <a:extLst>
                    <a:ext uri="{9D8B030D-6E8A-4147-A177-3AD203B41FA5}">
                      <a16:colId xmlns:a16="http://schemas.microsoft.com/office/drawing/2014/main" val="2098962488"/>
                    </a:ext>
                  </a:extLst>
                </a:gridCol>
                <a:gridCol w="310892">
                  <a:extLst>
                    <a:ext uri="{9D8B030D-6E8A-4147-A177-3AD203B41FA5}">
                      <a16:colId xmlns:a16="http://schemas.microsoft.com/office/drawing/2014/main" val="3145509018"/>
                    </a:ext>
                  </a:extLst>
                </a:gridCol>
                <a:gridCol w="310892">
                  <a:extLst>
                    <a:ext uri="{9D8B030D-6E8A-4147-A177-3AD203B41FA5}">
                      <a16:colId xmlns:a16="http://schemas.microsoft.com/office/drawing/2014/main" val="4231594194"/>
                    </a:ext>
                  </a:extLst>
                </a:gridCol>
                <a:gridCol w="310892">
                  <a:extLst>
                    <a:ext uri="{9D8B030D-6E8A-4147-A177-3AD203B41FA5}">
                      <a16:colId xmlns:a16="http://schemas.microsoft.com/office/drawing/2014/main" val="3763439120"/>
                    </a:ext>
                  </a:extLst>
                </a:gridCol>
                <a:gridCol w="310892">
                  <a:extLst>
                    <a:ext uri="{9D8B030D-6E8A-4147-A177-3AD203B41FA5}">
                      <a16:colId xmlns:a16="http://schemas.microsoft.com/office/drawing/2014/main" val="2517839004"/>
                    </a:ext>
                  </a:extLst>
                </a:gridCol>
              </a:tblGrid>
              <a:tr h="839500">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29405796"/>
                  </a:ext>
                </a:extLst>
              </a:tr>
              <a:tr h="839500">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08686287"/>
                  </a:ext>
                </a:extLst>
              </a:tr>
              <a:tr h="839500">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590515658"/>
                  </a:ext>
                </a:extLst>
              </a:tr>
              <a:tr h="839500">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47393030"/>
                  </a:ext>
                </a:extLst>
              </a:tr>
              <a:tr h="839500">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799263116"/>
                  </a:ext>
                </a:extLst>
              </a:tr>
            </a:tbl>
          </a:graphicData>
        </a:graphic>
      </p:graphicFrame>
      <p:sp>
        <p:nvSpPr>
          <p:cNvPr id="103" name="テキスト ボックス 102">
            <a:extLst>
              <a:ext uri="{FF2B5EF4-FFF2-40B4-BE49-F238E27FC236}">
                <a16:creationId xmlns:a16="http://schemas.microsoft.com/office/drawing/2014/main" id="{B461DF77-B2CF-4584-B713-B2363AA893E0}"/>
              </a:ext>
            </a:extLst>
          </p:cNvPr>
          <p:cNvSpPr txBox="1"/>
          <p:nvPr/>
        </p:nvSpPr>
        <p:spPr>
          <a:xfrm>
            <a:off x="4104456" y="2399338"/>
            <a:ext cx="1525773" cy="1323439"/>
          </a:xfrm>
          <a:prstGeom prst="rect">
            <a:avLst/>
          </a:prstGeom>
          <a:noFill/>
        </p:spPr>
        <p:txBody>
          <a:bodyPr wrap="square" rtlCol="0">
            <a:spAutoFit/>
          </a:bodyPr>
          <a:lstStyle/>
          <a:p>
            <a:r>
              <a:rPr kumimoji="1" lang="en-US" altLang="ja-JP" sz="2000" b="1" dirty="0">
                <a:latin typeface="+mn-ea"/>
                <a:cs typeface="Meiryo" charset="-128"/>
              </a:rPr>
              <a:t>Tokyo Prime </a:t>
            </a:r>
          </a:p>
          <a:p>
            <a:r>
              <a:rPr lang="ja-JP" altLang="en-US" sz="2000" b="1" dirty="0">
                <a:latin typeface="+mn-ea"/>
                <a:cs typeface="Meiryo" charset="-128"/>
              </a:rPr>
              <a:t>テキストサンプル</a:t>
            </a:r>
            <a:endParaRPr kumimoji="1" lang="en-US" altLang="ja-JP" sz="2000" b="1" dirty="0">
              <a:latin typeface="+mn-ea"/>
              <a:cs typeface="Meiryo" charset="-128"/>
            </a:endParaRPr>
          </a:p>
        </p:txBody>
      </p:sp>
      <p:sp>
        <p:nvSpPr>
          <p:cNvPr id="104" name="テキスト ボックス 103">
            <a:extLst>
              <a:ext uri="{FF2B5EF4-FFF2-40B4-BE49-F238E27FC236}">
                <a16:creationId xmlns:a16="http://schemas.microsoft.com/office/drawing/2014/main" id="{4F00B793-5BB0-4BB5-A173-717D46D83FC0}"/>
              </a:ext>
            </a:extLst>
          </p:cNvPr>
          <p:cNvSpPr txBox="1"/>
          <p:nvPr/>
        </p:nvSpPr>
        <p:spPr>
          <a:xfrm>
            <a:off x="6333308" y="3397397"/>
            <a:ext cx="1242987" cy="307777"/>
          </a:xfrm>
          <a:prstGeom prst="rect">
            <a:avLst/>
          </a:prstGeom>
          <a:noFill/>
        </p:spPr>
        <p:txBody>
          <a:bodyPr wrap="square" rtlCol="0">
            <a:spAutoFit/>
          </a:bodyPr>
          <a:lstStyle/>
          <a:p>
            <a:r>
              <a:rPr kumimoji="1" lang="en-US" altLang="ja-JP" sz="700" b="1" dirty="0">
                <a:latin typeface="+mn-ea"/>
                <a:cs typeface="Meiryo" charset="-128"/>
              </a:rPr>
              <a:t>Tokyo Prime </a:t>
            </a:r>
            <a:endParaRPr lang="en-US" altLang="ja-JP" sz="700" b="1" dirty="0">
              <a:latin typeface="+mn-ea"/>
              <a:cs typeface="Meiryo" charset="-128"/>
            </a:endParaRPr>
          </a:p>
          <a:p>
            <a:r>
              <a:rPr lang="ja-JP" altLang="en-US" sz="700" b="1" dirty="0">
                <a:latin typeface="+mn-ea"/>
                <a:cs typeface="Meiryo" charset="-128"/>
              </a:rPr>
              <a:t>テキストサンプル</a:t>
            </a:r>
            <a:endParaRPr kumimoji="1" lang="en-US" altLang="ja-JP" sz="700" b="1" dirty="0">
              <a:latin typeface="+mn-ea"/>
              <a:cs typeface="Meiryo" charset="-128"/>
            </a:endParaRPr>
          </a:p>
        </p:txBody>
      </p:sp>
      <p:sp>
        <p:nvSpPr>
          <p:cNvPr id="114" name="テキスト ボックス 113">
            <a:extLst>
              <a:ext uri="{FF2B5EF4-FFF2-40B4-BE49-F238E27FC236}">
                <a16:creationId xmlns:a16="http://schemas.microsoft.com/office/drawing/2014/main" id="{DB2F0D0B-5180-4E2B-9813-AE15E42CBF19}"/>
              </a:ext>
            </a:extLst>
          </p:cNvPr>
          <p:cNvSpPr txBox="1"/>
          <p:nvPr/>
        </p:nvSpPr>
        <p:spPr>
          <a:xfrm>
            <a:off x="0" y="989442"/>
            <a:ext cx="9144000" cy="461665"/>
          </a:xfrm>
          <a:prstGeom prst="rect">
            <a:avLst/>
          </a:prstGeom>
          <a:noFill/>
        </p:spPr>
        <p:txBody>
          <a:bodyPr wrap="square" rtlCol="0">
            <a:spAutoFit/>
          </a:bodyPr>
          <a:lstStyle/>
          <a:p>
            <a:pPr algn="ctr"/>
            <a:r>
              <a:rPr lang="ja-JP" altLang="en-US" sz="1200" dirty="0">
                <a:solidFill>
                  <a:srgbClr val="FFFFFF"/>
                </a:solidFill>
                <a:latin typeface="+mn-ea"/>
                <a:cs typeface="Yu Mincho" charset="-128"/>
              </a:rPr>
              <a:t>記事横静止画内にロゴやテキストを記載する場合は、画像の</a:t>
            </a:r>
            <a:r>
              <a:rPr lang="en-US" altLang="ja-JP" sz="1200" dirty="0">
                <a:solidFill>
                  <a:srgbClr val="FFFFFF"/>
                </a:solidFill>
                <a:latin typeface="+mn-ea"/>
                <a:cs typeface="Yu Mincho" charset="-128"/>
              </a:rPr>
              <a:t>20</a:t>
            </a:r>
            <a:r>
              <a:rPr lang="ja-JP" altLang="en-US" sz="1200" dirty="0">
                <a:solidFill>
                  <a:srgbClr val="FFFFFF"/>
                </a:solidFill>
                <a:latin typeface="+mn-ea"/>
                <a:cs typeface="Yu Mincho" charset="-128"/>
              </a:rPr>
              <a:t>％以内での入稿を推奨しております。</a:t>
            </a:r>
          </a:p>
          <a:p>
            <a:pPr algn="ctr"/>
            <a:r>
              <a:rPr lang="en-US" altLang="ja-JP" sz="1200" dirty="0">
                <a:solidFill>
                  <a:srgbClr val="FFFFFF"/>
                </a:solidFill>
                <a:latin typeface="+mn-ea"/>
                <a:cs typeface="Yu Mincho" charset="-128"/>
              </a:rPr>
              <a:t>※</a:t>
            </a:r>
            <a:r>
              <a:rPr lang="ja-JP" altLang="en-US" sz="1200" dirty="0">
                <a:solidFill>
                  <a:srgbClr val="FFFFFF"/>
                </a:solidFill>
                <a:latin typeface="+mn-ea"/>
                <a:cs typeface="Yu Mincho" charset="-128"/>
              </a:rPr>
              <a:t>最終的な掲載可否はクリエイティブ考査により決定いたします。</a:t>
            </a:r>
          </a:p>
        </p:txBody>
      </p:sp>
      <p:sp>
        <p:nvSpPr>
          <p:cNvPr id="115" name="タイトル 1">
            <a:extLst>
              <a:ext uri="{FF2B5EF4-FFF2-40B4-BE49-F238E27FC236}">
                <a16:creationId xmlns:a16="http://schemas.microsoft.com/office/drawing/2014/main" id="{44DCACEA-FEEE-49F3-BD04-00B7E8D8CC80}"/>
              </a:ext>
            </a:extLst>
          </p:cNvPr>
          <p:cNvSpPr txBox="1">
            <a:spLocks/>
          </p:cNvSpPr>
          <p:nvPr/>
        </p:nvSpPr>
        <p:spPr>
          <a:xfrm>
            <a:off x="363562" y="397426"/>
            <a:ext cx="8432220" cy="706600"/>
          </a:xfrm>
          <a:prstGeom prst="rect">
            <a:avLst/>
          </a:prstGeom>
        </p:spPr>
        <p:txBody>
          <a:bodyPr>
            <a:normAutofit/>
          </a:bodyPr>
          <a:lstStyle>
            <a:lvl1pPr algn="l" defTabSz="914400" rtl="0" eaLnBrk="1" latinLnBrk="0" hangingPunct="1">
              <a:lnSpc>
                <a:spcPct val="90000"/>
              </a:lnSpc>
              <a:spcBef>
                <a:spcPct val="0"/>
              </a:spcBef>
              <a:buNone/>
              <a:defRPr kumimoji="1" sz="3600" kern="1200">
                <a:solidFill>
                  <a:schemeClr val="tx1"/>
                </a:solidFill>
                <a:latin typeface="+mj-lt"/>
                <a:ea typeface="+mj-ea"/>
                <a:cs typeface="Yu Mincho" charset="-128"/>
              </a:defRPr>
            </a:lvl1pPr>
          </a:lstStyle>
          <a:p>
            <a:pPr algn="ctr"/>
            <a:r>
              <a:rPr lang="ja-JP" altLang="en-US" dirty="0">
                <a:solidFill>
                  <a:srgbClr val="FFFFFF"/>
                </a:solidFill>
              </a:rPr>
              <a:t>画像内ロゴ／テキスト規定</a:t>
            </a:r>
          </a:p>
        </p:txBody>
      </p:sp>
      <p:sp>
        <p:nvSpPr>
          <p:cNvPr id="31" name="テキスト ボックス 30">
            <a:extLst>
              <a:ext uri="{FF2B5EF4-FFF2-40B4-BE49-F238E27FC236}">
                <a16:creationId xmlns:a16="http://schemas.microsoft.com/office/drawing/2014/main" id="{52DC5511-A66C-4971-9A16-41E339CFF98B}"/>
              </a:ext>
            </a:extLst>
          </p:cNvPr>
          <p:cNvSpPr txBox="1"/>
          <p:nvPr/>
        </p:nvSpPr>
        <p:spPr>
          <a:xfrm>
            <a:off x="4125750" y="3971888"/>
            <a:ext cx="1483186" cy="1569660"/>
          </a:xfrm>
          <a:prstGeom prst="rect">
            <a:avLst/>
          </a:prstGeom>
          <a:noFill/>
        </p:spPr>
        <p:txBody>
          <a:bodyPr wrap="square" rtlCol="0">
            <a:spAutoFit/>
          </a:bodyPr>
          <a:lstStyle/>
          <a:p>
            <a:r>
              <a:rPr lang="ja-JP" altLang="en-US" sz="1200" b="1" dirty="0">
                <a:latin typeface="+mn-ea"/>
                <a:cs typeface="Meiryo" charset="-128"/>
              </a:rPr>
              <a:t>バナーデザイン内のテキストは視認性・可読性の観点からも全体の</a:t>
            </a:r>
            <a:r>
              <a:rPr lang="en-US" altLang="ja-JP" sz="1200" b="1" dirty="0">
                <a:latin typeface="+mn-ea"/>
                <a:cs typeface="Meiryo" charset="-128"/>
              </a:rPr>
              <a:t>50</a:t>
            </a:r>
            <a:r>
              <a:rPr lang="ja-JP" altLang="en-US" sz="1200" b="1" dirty="0">
                <a:latin typeface="+mn-ea"/>
                <a:cs typeface="Meiryo" charset="-128"/>
              </a:rPr>
              <a:t>％以内におさめたデザインとしていただくことを推奨します。</a:t>
            </a:r>
          </a:p>
        </p:txBody>
      </p:sp>
      <p:pic>
        <p:nvPicPr>
          <p:cNvPr id="27" name="図 26">
            <a:extLst>
              <a:ext uri="{FF2B5EF4-FFF2-40B4-BE49-F238E27FC236}">
                <a16:creationId xmlns:a16="http://schemas.microsoft.com/office/drawing/2014/main" id="{A9B45788-C6D4-4C12-88D4-13CE509388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4243" y="62624"/>
            <a:ext cx="2975305" cy="329950"/>
          </a:xfrm>
          <a:prstGeom prst="rect">
            <a:avLst/>
          </a:prstGeom>
        </p:spPr>
      </p:pic>
      <p:pic>
        <p:nvPicPr>
          <p:cNvPr id="3" name="図 2">
            <a:extLst>
              <a:ext uri="{FF2B5EF4-FFF2-40B4-BE49-F238E27FC236}">
                <a16:creationId xmlns:a16="http://schemas.microsoft.com/office/drawing/2014/main" id="{2A762D44-364C-45DC-8519-43A71CFC719D}"/>
              </a:ext>
            </a:extLst>
          </p:cNvPr>
          <p:cNvPicPr>
            <a:picLocks noChangeAspect="1"/>
          </p:cNvPicPr>
          <p:nvPr/>
        </p:nvPicPr>
        <p:blipFill>
          <a:blip r:embed="rId5"/>
          <a:stretch>
            <a:fillRect/>
          </a:stretch>
        </p:blipFill>
        <p:spPr>
          <a:xfrm>
            <a:off x="930989" y="5799463"/>
            <a:ext cx="1327622" cy="424838"/>
          </a:xfrm>
          <a:prstGeom prst="rect">
            <a:avLst/>
          </a:prstGeom>
        </p:spPr>
      </p:pic>
      <p:pic>
        <p:nvPicPr>
          <p:cNvPr id="23" name="図 22">
            <a:extLst>
              <a:ext uri="{FF2B5EF4-FFF2-40B4-BE49-F238E27FC236}">
                <a16:creationId xmlns:a16="http://schemas.microsoft.com/office/drawing/2014/main" id="{40854800-2D77-469A-AA4B-48389A0322CE}"/>
              </a:ext>
            </a:extLst>
          </p:cNvPr>
          <p:cNvPicPr>
            <a:picLocks noChangeAspect="1"/>
          </p:cNvPicPr>
          <p:nvPr/>
        </p:nvPicPr>
        <p:blipFill>
          <a:blip r:embed="rId5"/>
          <a:stretch>
            <a:fillRect/>
          </a:stretch>
        </p:blipFill>
        <p:spPr>
          <a:xfrm>
            <a:off x="4204270" y="5799462"/>
            <a:ext cx="1327622" cy="424838"/>
          </a:xfrm>
          <a:prstGeom prst="rect">
            <a:avLst/>
          </a:prstGeom>
        </p:spPr>
      </p:pic>
      <p:pic>
        <p:nvPicPr>
          <p:cNvPr id="24" name="図 23">
            <a:extLst>
              <a:ext uri="{FF2B5EF4-FFF2-40B4-BE49-F238E27FC236}">
                <a16:creationId xmlns:a16="http://schemas.microsoft.com/office/drawing/2014/main" id="{06AAB6DC-6307-4D5E-858E-215ED199D9CE}"/>
              </a:ext>
            </a:extLst>
          </p:cNvPr>
          <p:cNvPicPr>
            <a:picLocks noChangeAspect="1"/>
          </p:cNvPicPr>
          <p:nvPr/>
        </p:nvPicPr>
        <p:blipFill>
          <a:blip r:embed="rId5"/>
          <a:stretch>
            <a:fillRect/>
          </a:stretch>
        </p:blipFill>
        <p:spPr>
          <a:xfrm>
            <a:off x="6176514" y="5800812"/>
            <a:ext cx="1327622" cy="424838"/>
          </a:xfrm>
          <a:prstGeom prst="rect">
            <a:avLst/>
          </a:prstGeom>
        </p:spPr>
      </p:pic>
    </p:spTree>
    <p:extLst>
      <p:ext uri="{BB962C8B-B14F-4D97-AF65-F5344CB8AC3E}">
        <p14:creationId xmlns:p14="http://schemas.microsoft.com/office/powerpoint/2010/main" val="41054400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0" y="-33557"/>
            <a:ext cx="9144000" cy="156035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p:cNvPicPr>
            <a:picLocks noChangeAspect="1"/>
          </p:cNvPicPr>
          <p:nvPr/>
        </p:nvPicPr>
        <p:blipFill>
          <a:blip r:embed="rId3"/>
          <a:stretch>
            <a:fillRect/>
          </a:stretch>
        </p:blipFill>
        <p:spPr>
          <a:xfrm>
            <a:off x="311089" y="44556"/>
            <a:ext cx="1392772" cy="365159"/>
          </a:xfrm>
          <a:prstGeom prst="rect">
            <a:avLst/>
          </a:prstGeom>
        </p:spPr>
      </p:pic>
      <p:sp>
        <p:nvSpPr>
          <p:cNvPr id="15" name="タイトル 1"/>
          <p:cNvSpPr txBox="1">
            <a:spLocks/>
          </p:cNvSpPr>
          <p:nvPr/>
        </p:nvSpPr>
        <p:spPr>
          <a:xfrm>
            <a:off x="241540" y="347092"/>
            <a:ext cx="8625624" cy="706600"/>
          </a:xfrm>
          <a:prstGeom prst="rect">
            <a:avLst/>
          </a:prstGeom>
        </p:spPr>
        <p:txBody>
          <a:bodyPr>
            <a:normAutofit/>
          </a:bodyPr>
          <a:lstStyle>
            <a:lvl1pPr algn="l" defTabSz="914400" rtl="0" eaLnBrk="1" latinLnBrk="0" hangingPunct="1">
              <a:lnSpc>
                <a:spcPct val="90000"/>
              </a:lnSpc>
              <a:spcBef>
                <a:spcPct val="0"/>
              </a:spcBef>
              <a:buNone/>
              <a:defRPr kumimoji="1" sz="3600" kern="1200">
                <a:solidFill>
                  <a:schemeClr val="tx1"/>
                </a:solidFill>
                <a:latin typeface="+mj-lt"/>
                <a:ea typeface="+mj-ea"/>
                <a:cs typeface="Yu Mincho" charset="-128"/>
              </a:defRPr>
            </a:lvl1pPr>
          </a:lstStyle>
          <a:p>
            <a:pPr algn="ctr"/>
            <a:r>
              <a:rPr lang="ja-JP" altLang="en-US" dirty="0">
                <a:solidFill>
                  <a:srgbClr val="FFFFFF"/>
                </a:solidFill>
                <a:latin typeface="+mj-ea"/>
              </a:rPr>
              <a:t>キャンセル規定</a:t>
            </a:r>
          </a:p>
        </p:txBody>
      </p:sp>
      <p:sp>
        <p:nvSpPr>
          <p:cNvPr id="10" name="スライド番号プレースホルダー 10">
            <a:extLst>
              <a:ext uri="{FF2B5EF4-FFF2-40B4-BE49-F238E27FC236}">
                <a16:creationId xmlns:a16="http://schemas.microsoft.com/office/drawing/2014/main" id="{C3012009-686C-4219-8934-8DE34C8D40F0}"/>
              </a:ext>
            </a:extLst>
          </p:cNvPr>
          <p:cNvSpPr>
            <a:spLocks noGrp="1"/>
          </p:cNvSpPr>
          <p:nvPr>
            <p:ph type="sldNum" sz="quarter" idx="12"/>
          </p:nvPr>
        </p:nvSpPr>
        <p:spPr>
          <a:xfrm>
            <a:off x="6457950" y="6356351"/>
            <a:ext cx="1898650" cy="365125"/>
          </a:xfrm>
        </p:spPr>
        <p:txBody>
          <a:bodyPr/>
          <a:lstStyle/>
          <a:p>
            <a:fld id="{806C013B-363C-A74E-9DE8-5ED61C0AA20F}" type="slidenum">
              <a:rPr kumimoji="1" lang="ja-JP" altLang="en-US" smtClean="0">
                <a:latin typeface="+mn-ea"/>
                <a:ea typeface="+mn-ea"/>
              </a:rPr>
              <a:t>34</a:t>
            </a:fld>
            <a:endParaRPr kumimoji="1" lang="ja-JP" altLang="en-US" dirty="0">
              <a:latin typeface="+mn-ea"/>
              <a:ea typeface="+mn-ea"/>
            </a:endParaRPr>
          </a:p>
        </p:txBody>
      </p:sp>
      <p:sp>
        <p:nvSpPr>
          <p:cNvPr id="8" name="テキスト ボックス 7">
            <a:extLst>
              <a:ext uri="{FF2B5EF4-FFF2-40B4-BE49-F238E27FC236}">
                <a16:creationId xmlns:a16="http://schemas.microsoft.com/office/drawing/2014/main" id="{BE8ED255-0627-4779-8D13-687AA352EC7C}"/>
              </a:ext>
            </a:extLst>
          </p:cNvPr>
          <p:cNvSpPr txBox="1"/>
          <p:nvPr/>
        </p:nvSpPr>
        <p:spPr>
          <a:xfrm>
            <a:off x="600891" y="1782901"/>
            <a:ext cx="8100810" cy="2308324"/>
          </a:xfrm>
          <a:prstGeom prst="rect">
            <a:avLst/>
          </a:prstGeom>
          <a:noFill/>
        </p:spPr>
        <p:txBody>
          <a:bodyPr wrap="square" rtlCol="0">
            <a:spAutoFit/>
          </a:bodyPr>
          <a:lstStyle/>
          <a:p>
            <a:r>
              <a:rPr lang="ja-JP" altLang="en-US" sz="1200" dirty="0">
                <a:latin typeface="+mn-ea"/>
                <a:cs typeface="Yu Mincho" charset="-128"/>
              </a:rPr>
              <a:t>契約の成立（申込メール送付）後、広告主様の都合で広告配信を変更する場合、</a:t>
            </a:r>
            <a:endParaRPr lang="en-US" altLang="ja-JP" sz="1200" dirty="0">
              <a:latin typeface="+mn-ea"/>
              <a:cs typeface="Yu Mincho" charset="-128"/>
            </a:endParaRPr>
          </a:p>
          <a:p>
            <a:r>
              <a:rPr lang="ja-JP" altLang="en-US" sz="1200" dirty="0">
                <a:latin typeface="+mn-ea"/>
                <a:cs typeface="Yu Mincho" charset="-128"/>
              </a:rPr>
              <a:t>広告料金に対して以下の料率で違約金を頂戴します。</a:t>
            </a:r>
          </a:p>
          <a:p>
            <a:endParaRPr lang="ja-JP" altLang="en-US" sz="1200" dirty="0">
              <a:latin typeface="+mn-ea"/>
              <a:cs typeface="Yu Mincho" charset="-128"/>
            </a:endParaRPr>
          </a:p>
          <a:p>
            <a:r>
              <a:rPr lang="zh-TW" altLang="en-US" sz="1200" dirty="0">
                <a:latin typeface="+mn-ea"/>
                <a:cs typeface="Yu Mincho" charset="-128"/>
              </a:rPr>
              <a:t>契約成立</a:t>
            </a:r>
            <a:r>
              <a:rPr lang="ja-JP" altLang="en-US" sz="1200" dirty="0">
                <a:latin typeface="+mn-ea"/>
                <a:cs typeface="Yu Mincho" charset="-128"/>
              </a:rPr>
              <a:t>（申込メール送付時点）</a:t>
            </a:r>
            <a:r>
              <a:rPr lang="en-US" altLang="zh-TW" sz="1200" dirty="0">
                <a:latin typeface="+mn-ea"/>
                <a:cs typeface="Yu Mincho" charset="-128"/>
              </a:rPr>
              <a:t>〜</a:t>
            </a:r>
            <a:r>
              <a:rPr lang="zh-TW" altLang="en-US" sz="1200" dirty="0">
                <a:latin typeface="+mn-ea"/>
                <a:cs typeface="Yu Mincho" charset="-128"/>
              </a:rPr>
              <a:t>配信開始</a:t>
            </a:r>
            <a:r>
              <a:rPr lang="en-US" altLang="zh-TW" sz="1200" dirty="0">
                <a:latin typeface="+mn-ea"/>
                <a:cs typeface="Yu Mincho" charset="-128"/>
              </a:rPr>
              <a:t>21</a:t>
            </a:r>
            <a:r>
              <a:rPr lang="zh-TW" altLang="en-US" sz="1200" dirty="0">
                <a:latin typeface="+mn-ea"/>
                <a:cs typeface="Yu Mincho" charset="-128"/>
              </a:rPr>
              <a:t>営業日前</a:t>
            </a:r>
            <a:r>
              <a:rPr lang="ja-JP" altLang="en-US" sz="1200" dirty="0">
                <a:latin typeface="+mn-ea"/>
                <a:cs typeface="Yu Mincho" charset="-128"/>
              </a:rPr>
              <a:t>：</a:t>
            </a:r>
            <a:r>
              <a:rPr lang="en-US" altLang="ja-JP" sz="1200" dirty="0">
                <a:latin typeface="+mn-ea"/>
                <a:cs typeface="Yu Mincho" charset="-128"/>
              </a:rPr>
              <a:t>50</a:t>
            </a:r>
            <a:r>
              <a:rPr lang="ja-JP" altLang="en-US" sz="1200" dirty="0">
                <a:latin typeface="+mn-ea"/>
                <a:cs typeface="Yu Mincho" charset="-128"/>
              </a:rPr>
              <a:t>％</a:t>
            </a:r>
          </a:p>
          <a:p>
            <a:r>
              <a:rPr lang="zh-TW" altLang="en-US" sz="1200" dirty="0">
                <a:latin typeface="+mn-ea"/>
                <a:cs typeface="Yu Mincho" charset="-128"/>
              </a:rPr>
              <a:t>配信開始</a:t>
            </a:r>
            <a:r>
              <a:rPr lang="en-US" altLang="zh-TW" sz="1200" dirty="0">
                <a:latin typeface="+mn-ea"/>
                <a:cs typeface="Yu Mincho" charset="-128"/>
              </a:rPr>
              <a:t>20</a:t>
            </a:r>
            <a:r>
              <a:rPr lang="zh-TW" altLang="en-US" sz="1200" dirty="0">
                <a:latin typeface="+mn-ea"/>
                <a:cs typeface="Yu Mincho" charset="-128"/>
              </a:rPr>
              <a:t>営業日前</a:t>
            </a:r>
            <a:r>
              <a:rPr lang="en-US" altLang="zh-TW" sz="1200" dirty="0">
                <a:latin typeface="+mn-ea"/>
                <a:cs typeface="Yu Mincho" charset="-128"/>
              </a:rPr>
              <a:t>〜11</a:t>
            </a:r>
            <a:r>
              <a:rPr lang="zh-TW" altLang="en-US" sz="1200" dirty="0">
                <a:latin typeface="+mn-ea"/>
                <a:cs typeface="Yu Mincho" charset="-128"/>
              </a:rPr>
              <a:t>営業日前</a:t>
            </a:r>
            <a:r>
              <a:rPr lang="ja-JP" altLang="en-US" sz="1200" dirty="0">
                <a:latin typeface="+mn-ea"/>
                <a:cs typeface="Yu Mincho" charset="-128"/>
              </a:rPr>
              <a:t>：</a:t>
            </a:r>
            <a:r>
              <a:rPr lang="en-US" altLang="ja-JP" sz="1200" dirty="0">
                <a:latin typeface="+mn-ea"/>
                <a:cs typeface="Yu Mincho" charset="-128"/>
              </a:rPr>
              <a:t>80</a:t>
            </a:r>
            <a:r>
              <a:rPr lang="ja-JP" altLang="en-US" sz="1200" dirty="0">
                <a:latin typeface="+mn-ea"/>
                <a:cs typeface="Yu Mincho" charset="-128"/>
              </a:rPr>
              <a:t>％</a:t>
            </a:r>
          </a:p>
          <a:p>
            <a:r>
              <a:rPr lang="ja-JP" altLang="en-US" sz="1200">
                <a:latin typeface="+mn-ea"/>
                <a:cs typeface="Yu Mincho" charset="-128"/>
              </a:rPr>
              <a:t>配信開始</a:t>
            </a:r>
            <a:r>
              <a:rPr lang="en-US" altLang="ja-JP" sz="1200" dirty="0">
                <a:latin typeface="+mn-ea"/>
                <a:cs typeface="Yu Mincho" charset="-128"/>
              </a:rPr>
              <a:t>10</a:t>
            </a:r>
            <a:r>
              <a:rPr lang="ja-JP" altLang="en-US" sz="1200">
                <a:latin typeface="+mn-ea"/>
                <a:cs typeface="Yu Mincho" charset="-128"/>
              </a:rPr>
              <a:t>営業日前</a:t>
            </a:r>
            <a:r>
              <a:rPr lang="en-US" altLang="ja-JP" sz="1200" dirty="0">
                <a:latin typeface="+mn-ea"/>
                <a:cs typeface="Yu Mincho" charset="-128"/>
              </a:rPr>
              <a:t>〜</a:t>
            </a:r>
            <a:r>
              <a:rPr lang="ja-JP" altLang="en-US" sz="1200">
                <a:latin typeface="+mn-ea"/>
                <a:cs typeface="Yu Mincho" charset="-128"/>
              </a:rPr>
              <a:t>配信開始日：</a:t>
            </a:r>
            <a:r>
              <a:rPr lang="en-US" altLang="ja-JP" sz="1200" dirty="0">
                <a:latin typeface="+mn-ea"/>
                <a:cs typeface="Yu Mincho" charset="-128"/>
              </a:rPr>
              <a:t>100</a:t>
            </a:r>
            <a:r>
              <a:rPr lang="ja-JP" altLang="en-US" sz="1200" dirty="0">
                <a:latin typeface="+mn-ea"/>
                <a:cs typeface="Yu Mincho" charset="-128"/>
              </a:rPr>
              <a:t>％</a:t>
            </a:r>
            <a:endParaRPr lang="en-US" altLang="ja-JP" sz="1200" dirty="0">
              <a:latin typeface="+mn-ea"/>
              <a:cs typeface="Yu Mincho" charset="-128"/>
            </a:endParaRPr>
          </a:p>
          <a:p>
            <a:endParaRPr lang="en-US" altLang="ja-JP" sz="1200" dirty="0">
              <a:latin typeface="+mn-ea"/>
              <a:cs typeface="Yu Mincho" charset="-128"/>
            </a:endParaRPr>
          </a:p>
          <a:p>
            <a:r>
              <a:rPr lang="en-US" altLang="ja-JP" sz="1200" dirty="0">
                <a:latin typeface="+mn-ea"/>
                <a:cs typeface="Yu Mincho" charset="-128"/>
              </a:rPr>
              <a:t>※</a:t>
            </a:r>
            <a:r>
              <a:rPr lang="ja-JP" altLang="en-US" sz="1200" dirty="0">
                <a:latin typeface="+mn-ea"/>
                <a:cs typeface="Yu Mincho" charset="-128"/>
              </a:rPr>
              <a:t>お申込み頂いた枠と週ごとに算出いたします</a:t>
            </a:r>
            <a:endParaRPr lang="en-US" altLang="ja-JP" sz="1200" dirty="0">
              <a:latin typeface="+mn-ea"/>
              <a:cs typeface="Yu Mincho" charset="-128"/>
            </a:endParaRPr>
          </a:p>
          <a:p>
            <a:endParaRPr lang="en-US" altLang="ja-JP" sz="1200" dirty="0">
              <a:latin typeface="+mn-ea"/>
              <a:cs typeface="Yu Mincho" charset="-128"/>
            </a:endParaRPr>
          </a:p>
          <a:p>
            <a:endParaRPr lang="en-US" altLang="ja-JP" sz="1200" dirty="0">
              <a:latin typeface="+mn-ea"/>
              <a:cs typeface="Yu Mincho" charset="-128"/>
            </a:endParaRPr>
          </a:p>
          <a:p>
            <a:r>
              <a:rPr lang="ja-JP" altLang="en-US" sz="1200" dirty="0">
                <a:latin typeface="+mn-ea"/>
                <a:cs typeface="Yu Mincho" charset="-128"/>
              </a:rPr>
              <a:t>クリエイティブ考査落ちでキャンセルになる場合は、配信開始</a:t>
            </a:r>
            <a:r>
              <a:rPr lang="en-US" altLang="ja-JP" sz="1200" dirty="0">
                <a:latin typeface="+mn-ea"/>
                <a:cs typeface="Yu Mincho" charset="-128"/>
              </a:rPr>
              <a:t>11</a:t>
            </a:r>
            <a:r>
              <a:rPr lang="ja-JP" altLang="en-US" sz="1200">
                <a:latin typeface="+mn-ea"/>
                <a:cs typeface="Yu Mincho" charset="-128"/>
              </a:rPr>
              <a:t>営業日前まではキャンセル料をいただきません。以降</a:t>
            </a:r>
            <a:r>
              <a:rPr lang="ja-JP" altLang="en-US" sz="1200" dirty="0">
                <a:latin typeface="+mn-ea"/>
                <a:cs typeface="Yu Mincho" charset="-128"/>
              </a:rPr>
              <a:t>のキャンセルは通常どおりの違約金を頂戴します。</a:t>
            </a:r>
          </a:p>
        </p:txBody>
      </p:sp>
    </p:spTree>
    <p:extLst>
      <p:ext uri="{BB962C8B-B14F-4D97-AF65-F5344CB8AC3E}">
        <p14:creationId xmlns:p14="http://schemas.microsoft.com/office/powerpoint/2010/main" val="31817795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0" y="-33557"/>
            <a:ext cx="9144000" cy="156035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478488" y="1845422"/>
            <a:ext cx="3779999" cy="4510929"/>
          </a:xfrm>
          <a:prstGeom prst="rect">
            <a:avLst/>
          </a:prstGeom>
        </p:spPr>
        <p:txBody>
          <a:bodyPr wrap="square">
            <a:noAutofit/>
          </a:bodyPr>
          <a:lstStyle/>
          <a:p>
            <a:pPr>
              <a:defRPr/>
            </a:pPr>
            <a:r>
              <a:rPr lang="ja-JP" altLang="en-US" sz="1000" kern="800" dirty="0">
                <a:latin typeface="+mj-ea"/>
                <a:ea typeface="+mj-ea"/>
                <a:cs typeface="Yu Mincho" charset="-128"/>
              </a:rPr>
              <a:t>入稿にあたって</a:t>
            </a:r>
            <a:endParaRPr lang="en-US" altLang="ja-JP" sz="1000" kern="800" dirty="0">
              <a:latin typeface="+mj-ea"/>
              <a:ea typeface="+mj-ea"/>
              <a:cs typeface="Yu Mincho" charset="-128"/>
            </a:endParaRPr>
          </a:p>
          <a:p>
            <a:pPr>
              <a:defRPr/>
            </a:pPr>
            <a:endParaRPr lang="en-US" altLang="ja-JP" sz="800" kern="800" dirty="0">
              <a:latin typeface="Yu Mincho" charset="-128"/>
              <a:ea typeface="Yu Mincho" charset="-128"/>
              <a:cs typeface="Yu Mincho" charset="-128"/>
            </a:endParaRPr>
          </a:p>
          <a:p>
            <a:pPr>
              <a:defRPr/>
            </a:pPr>
            <a:r>
              <a:rPr lang="ja-JP" altLang="en-US" sz="800" kern="800" dirty="0">
                <a:latin typeface="+mj-ea"/>
                <a:ea typeface="+mj-ea"/>
                <a:cs typeface="Yu Mincho" charset="-128"/>
              </a:rPr>
              <a:t>入稿方法</a:t>
            </a:r>
            <a:endParaRPr lang="en-US" altLang="ja-JP" sz="800" kern="800" dirty="0">
              <a:latin typeface="+mj-ea"/>
              <a:ea typeface="+mj-ea"/>
              <a:cs typeface="Yu Mincho" charset="-128"/>
            </a:endParaRPr>
          </a:p>
          <a:p>
            <a:pPr>
              <a:defRPr/>
            </a:pPr>
            <a:endParaRPr lang="en-US" altLang="ja-JP" sz="800" kern="800" dirty="0">
              <a:latin typeface="Yu Mincho" charset="-128"/>
              <a:ea typeface="Yu Mincho" charset="-128"/>
              <a:cs typeface="Yu Mincho" charset="-128"/>
            </a:endParaRPr>
          </a:p>
          <a:p>
            <a:pPr>
              <a:defRPr/>
            </a:pPr>
            <a:r>
              <a:rPr lang="ja-JP" altLang="en-US" sz="800" kern="800" dirty="0">
                <a:latin typeface="Yu Mincho" charset="-128"/>
                <a:ea typeface="Yu Mincho" charset="-128"/>
                <a:cs typeface="Yu Mincho" charset="-128"/>
              </a:rPr>
              <a:t>入稿素材</a:t>
            </a:r>
            <a:r>
              <a:rPr lang="en-US" altLang="ja-JP" sz="800" kern="800" dirty="0">
                <a:latin typeface="Yu Mincho" charset="-128"/>
                <a:ea typeface="Yu Mincho" charset="-128"/>
                <a:cs typeface="Yu Mincho" charset="-128"/>
              </a:rPr>
              <a:t>(</a:t>
            </a:r>
            <a:r>
              <a:rPr lang="ja-JP" altLang="en-US" sz="800" kern="800" dirty="0">
                <a:latin typeface="Yu Mincho" charset="-128"/>
                <a:ea typeface="Yu Mincho" charset="-128"/>
                <a:cs typeface="Yu Mincho" charset="-128"/>
              </a:rPr>
              <a:t>各種素材、リンク先</a:t>
            </a:r>
            <a:r>
              <a:rPr lang="en-US" altLang="ja-JP" sz="800" kern="800" dirty="0">
                <a:latin typeface="Yu Mincho" charset="-128"/>
                <a:ea typeface="Yu Mincho" charset="-128"/>
                <a:cs typeface="Yu Mincho" charset="-128"/>
              </a:rPr>
              <a:t>URL)</a:t>
            </a:r>
            <a:r>
              <a:rPr lang="ja-JP" altLang="en-US" sz="800" kern="800" dirty="0">
                <a:latin typeface="Yu Mincho" charset="-128"/>
                <a:ea typeface="Yu Mincho" charset="-128"/>
                <a:cs typeface="Yu Mincho" charset="-128"/>
              </a:rPr>
              <a:t>の入稿方法は、</a:t>
            </a:r>
            <a:br>
              <a:rPr lang="en-US" altLang="ja-JP" sz="800" kern="800" dirty="0">
                <a:latin typeface="Yu Mincho" charset="-128"/>
                <a:ea typeface="Yu Mincho" charset="-128"/>
                <a:cs typeface="Yu Mincho" charset="-128"/>
              </a:rPr>
            </a:br>
            <a:r>
              <a:rPr lang="ja-JP" altLang="en-US" sz="800" kern="800" dirty="0">
                <a:latin typeface="Yu Mincho" charset="-128"/>
                <a:ea typeface="Yu Mincho" charset="-128"/>
                <a:cs typeface="Yu Mincho" charset="-128"/>
              </a:rPr>
              <a:t>電子メールにデータを添付し、指定の宛先まで入稿願います。</a:t>
            </a:r>
            <a:endParaRPr lang="en-US" altLang="ja-JP" sz="800" kern="800" dirty="0">
              <a:latin typeface="Yu Mincho" charset="-128"/>
              <a:ea typeface="Yu Mincho" charset="-128"/>
              <a:cs typeface="Yu Mincho" charset="-128"/>
            </a:endParaRPr>
          </a:p>
          <a:p>
            <a:pPr>
              <a:defRPr/>
            </a:pPr>
            <a:endParaRPr lang="en-US" altLang="ja-JP" sz="800" kern="800" dirty="0">
              <a:latin typeface="Yu Mincho" charset="-128"/>
              <a:ea typeface="Yu Mincho" charset="-128"/>
              <a:cs typeface="Yu Mincho" charset="-128"/>
            </a:endParaRPr>
          </a:p>
          <a:p>
            <a:pPr>
              <a:defRPr/>
            </a:pPr>
            <a:endParaRPr lang="en-US" altLang="ja-JP" sz="800" kern="800" dirty="0">
              <a:latin typeface="Yu Mincho" charset="-128"/>
              <a:ea typeface="Yu Mincho" charset="-128"/>
              <a:cs typeface="Yu Mincho" charset="-128"/>
            </a:endParaRPr>
          </a:p>
          <a:p>
            <a:pPr>
              <a:defRPr/>
            </a:pPr>
            <a:r>
              <a:rPr lang="ja-JP" altLang="en-US" sz="800" kern="800" dirty="0">
                <a:latin typeface="+mj-ea"/>
                <a:ea typeface="+mj-ea"/>
                <a:cs typeface="Yu Mincho" charset="-128"/>
              </a:rPr>
              <a:t>入稿期限</a:t>
            </a:r>
            <a:endParaRPr lang="en-US" altLang="ja-JP" sz="800" kern="800" dirty="0">
              <a:latin typeface="+mj-ea"/>
              <a:ea typeface="+mj-ea"/>
              <a:cs typeface="Yu Mincho" charset="-128"/>
            </a:endParaRPr>
          </a:p>
          <a:p>
            <a:pPr>
              <a:lnSpc>
                <a:spcPts val="825"/>
              </a:lnSpc>
              <a:spcBef>
                <a:spcPct val="0"/>
              </a:spcBef>
              <a:defRPr/>
            </a:pPr>
            <a:endParaRPr lang="en-US" altLang="ja-JP" sz="800" kern="800" dirty="0">
              <a:latin typeface="Yu Mincho" charset="-128"/>
              <a:ea typeface="Yu Mincho" charset="-128"/>
              <a:cs typeface="Yu Mincho" charset="-128"/>
            </a:endParaRPr>
          </a:p>
          <a:p>
            <a:pPr>
              <a:lnSpc>
                <a:spcPts val="825"/>
              </a:lnSpc>
              <a:spcBef>
                <a:spcPct val="0"/>
              </a:spcBef>
              <a:defRPr/>
            </a:pPr>
            <a:r>
              <a:rPr lang="ja-JP" altLang="en-US" sz="800" kern="800" dirty="0">
                <a:latin typeface="Yu Mincho" charset="-128"/>
                <a:ea typeface="Yu Mincho" charset="-128"/>
                <a:cs typeface="Yu Mincho" charset="-128"/>
              </a:rPr>
              <a:t>掲載開始希望日の</a:t>
            </a:r>
            <a:r>
              <a:rPr lang="en-US" altLang="ja-JP" sz="800" kern="800" dirty="0">
                <a:latin typeface="Yu Mincho" charset="-128"/>
                <a:ea typeface="Yu Mincho" charset="-128"/>
                <a:cs typeface="Yu Mincho" charset="-128"/>
                <a:sym typeface="ヒラギノ角ゴ Pro W6" charset="-128"/>
              </a:rPr>
              <a:t>7</a:t>
            </a:r>
            <a:r>
              <a:rPr lang="ja-JP" altLang="en-US" sz="800" kern="800" dirty="0">
                <a:latin typeface="Yu Mincho" charset="-128"/>
                <a:ea typeface="Yu Mincho" charset="-128"/>
                <a:cs typeface="Yu Mincho" charset="-128"/>
                <a:sym typeface="ヒラギノ角ゴ Pro W6" charset="-128"/>
              </a:rPr>
              <a:t>営業日前</a:t>
            </a:r>
            <a:r>
              <a:rPr lang="en-US" altLang="ja-JP" sz="800" kern="800" dirty="0">
                <a:latin typeface="Yu Mincho" charset="-128"/>
                <a:ea typeface="Yu Mincho" charset="-128"/>
                <a:cs typeface="Yu Mincho" charset="-128"/>
                <a:sym typeface="ヒラギノ角ゴ Pro W6" charset="-128"/>
              </a:rPr>
              <a:t>17</a:t>
            </a:r>
            <a:r>
              <a:rPr lang="ja-JP" altLang="en-US" sz="800" kern="800" dirty="0">
                <a:latin typeface="Yu Mincho" charset="-128"/>
                <a:ea typeface="Yu Mincho" charset="-128"/>
                <a:cs typeface="Yu Mincho" charset="-128"/>
                <a:sym typeface="ヒラギノ角ゴ Pro W6" charset="-128"/>
              </a:rPr>
              <a:t>時まで</a:t>
            </a:r>
            <a:r>
              <a:rPr lang="en-US" altLang="ja-JP" sz="800" kern="800" dirty="0">
                <a:latin typeface="Yu Mincho" charset="-128"/>
                <a:ea typeface="Yu Mincho" charset="-128"/>
                <a:cs typeface="Yu Mincho" charset="-128"/>
                <a:sym typeface="ヒラギノ角ゴ Pro W6" charset="-128"/>
              </a:rPr>
              <a:t>(</a:t>
            </a:r>
            <a:r>
              <a:rPr lang="ja-JP" altLang="en-US" sz="800" kern="800" dirty="0">
                <a:latin typeface="Yu Mincho" charset="-128"/>
                <a:ea typeface="Yu Mincho" charset="-128"/>
                <a:cs typeface="Yu Mincho" charset="-128"/>
                <a:sym typeface="ヒラギノ角ゴ Pro W6" charset="-128"/>
              </a:rPr>
              <a:t>可否審査期間を除く</a:t>
            </a:r>
            <a:r>
              <a:rPr lang="en-US" altLang="ja-JP" sz="800" kern="800" dirty="0">
                <a:latin typeface="Yu Mincho" charset="-128"/>
                <a:ea typeface="Yu Mincho" charset="-128"/>
                <a:cs typeface="Yu Mincho" charset="-128"/>
                <a:sym typeface="ヒラギノ角ゴ Pro W6" charset="-128"/>
              </a:rPr>
              <a:t>)</a:t>
            </a:r>
            <a:r>
              <a:rPr lang="ja-JP" altLang="en-US" sz="800" kern="800" dirty="0">
                <a:latin typeface="Yu Mincho" charset="-128"/>
                <a:ea typeface="Yu Mincho" charset="-128"/>
                <a:cs typeface="Yu Mincho" charset="-128"/>
              </a:rPr>
              <a:t>とします。</a:t>
            </a:r>
          </a:p>
          <a:p>
            <a:pPr>
              <a:lnSpc>
                <a:spcPts val="825"/>
              </a:lnSpc>
              <a:spcBef>
                <a:spcPct val="0"/>
              </a:spcBef>
              <a:defRPr/>
            </a:pPr>
            <a:endParaRPr lang="en-US" altLang="ja-JP" sz="800" kern="800" dirty="0">
              <a:latin typeface="Yu Mincho" charset="-128"/>
              <a:ea typeface="Yu Mincho" charset="-128"/>
              <a:cs typeface="Yu Mincho" charset="-128"/>
            </a:endParaRPr>
          </a:p>
          <a:p>
            <a:pPr>
              <a:lnSpc>
                <a:spcPts val="825"/>
              </a:lnSpc>
              <a:spcBef>
                <a:spcPct val="0"/>
              </a:spcBef>
              <a:defRPr/>
            </a:pPr>
            <a:r>
              <a:rPr lang="ja-JP" altLang="en-US" sz="800" kern="800" dirty="0">
                <a:latin typeface="Yu Mincho" charset="-128"/>
                <a:ea typeface="Yu Mincho" charset="-128"/>
                <a:cs typeface="Yu Mincho" charset="-128"/>
              </a:rPr>
              <a:t>ご入稿が締切期限を過ぎてしまった場合は、お申し込み頂いた掲載日に開始できないことがございます。また、年末年始など会社休業がある場合、別途ご連絡させていただきます。担当営業にご相談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800" kern="800" dirty="0">
              <a:latin typeface="Yu Mincho" charset="-128"/>
              <a:ea typeface="Yu Mincho" charset="-128"/>
              <a:cs typeface="Yu Mincho" charset="-128"/>
            </a:endParaRPr>
          </a:p>
          <a:p>
            <a:pPr>
              <a:lnSpc>
                <a:spcPts val="825"/>
              </a:lnSpc>
              <a:spcBef>
                <a:spcPct val="0"/>
              </a:spcBef>
              <a:defRPr/>
            </a:pPr>
            <a:endParaRPr lang="en-US" altLang="ja-JP" sz="800" kern="800" dirty="0">
              <a:latin typeface="Yu Mincho" charset="-128"/>
              <a:ea typeface="Yu Mincho" charset="-128"/>
              <a:cs typeface="Yu Mincho" charset="-128"/>
            </a:endParaRPr>
          </a:p>
          <a:p>
            <a:pPr>
              <a:lnSpc>
                <a:spcPts val="825"/>
              </a:lnSpc>
              <a:spcBef>
                <a:spcPct val="0"/>
              </a:spcBef>
              <a:defRPr/>
            </a:pPr>
            <a:endParaRPr lang="en-US" altLang="ja-JP" sz="800" kern="800" dirty="0">
              <a:latin typeface="Yu Mincho" charset="-128"/>
              <a:ea typeface="Yu Mincho" charset="-128"/>
              <a:cs typeface="Yu Mincho" charset="-128"/>
            </a:endParaRPr>
          </a:p>
          <a:p>
            <a:pPr>
              <a:lnSpc>
                <a:spcPts val="825"/>
              </a:lnSpc>
              <a:spcBef>
                <a:spcPct val="0"/>
              </a:spcBef>
              <a:defRPr/>
            </a:pPr>
            <a:r>
              <a:rPr lang="ja-JP" altLang="en-US" sz="800" kern="800" dirty="0">
                <a:latin typeface="+mj-ea"/>
                <a:ea typeface="+mj-ea"/>
                <a:cs typeface="Yu Mincho" charset="-128"/>
              </a:rPr>
              <a:t>レポートについて</a:t>
            </a:r>
          </a:p>
          <a:p>
            <a:pPr>
              <a:lnSpc>
                <a:spcPts val="825"/>
              </a:lnSpc>
              <a:spcBef>
                <a:spcPct val="0"/>
              </a:spcBef>
              <a:defRPr/>
            </a:pPr>
            <a:endParaRPr lang="en-US" altLang="ja-JP" sz="800" kern="800" dirty="0">
              <a:latin typeface="Yu Mincho" charset="-128"/>
              <a:ea typeface="Yu Mincho" charset="-128"/>
              <a:cs typeface="Yu Mincho" charset="-128"/>
            </a:endParaRPr>
          </a:p>
          <a:p>
            <a:pPr>
              <a:lnSpc>
                <a:spcPts val="825"/>
              </a:lnSpc>
              <a:spcBef>
                <a:spcPct val="0"/>
              </a:spcBef>
              <a:defRPr/>
            </a:pPr>
            <a:r>
              <a:rPr lang="ja-JP" altLang="en-US" sz="800" kern="800" dirty="0">
                <a:latin typeface="Yu Mincho" charset="-128"/>
                <a:ea typeface="Yu Mincho" charset="-128"/>
                <a:cs typeface="Yu Mincho" charset="-128"/>
              </a:rPr>
              <a:t>当社が規定するフォーマットに従い、広告掲載完了日から</a:t>
            </a:r>
            <a:r>
              <a:rPr lang="en-US" altLang="ja-JP" sz="800" kern="800" dirty="0">
                <a:latin typeface="Yu Mincho" charset="-128"/>
                <a:ea typeface="Yu Mincho" charset="-128"/>
                <a:cs typeface="Yu Mincho" charset="-128"/>
              </a:rPr>
              <a:t>5</a:t>
            </a:r>
            <a:r>
              <a:rPr lang="ja-JP" altLang="en-US" sz="800" kern="800" dirty="0">
                <a:latin typeface="Yu Mincho" charset="-128"/>
                <a:ea typeface="Yu Mincho" charset="-128"/>
                <a:cs typeface="Yu Mincho" charset="-128"/>
              </a:rPr>
              <a:t>営業日程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p>
        </p:txBody>
      </p:sp>
      <p:sp>
        <p:nvSpPr>
          <p:cNvPr id="3" name="正方形/長方形 2"/>
          <p:cNvSpPr/>
          <p:nvPr/>
        </p:nvSpPr>
        <p:spPr>
          <a:xfrm>
            <a:off x="4811732" y="1938545"/>
            <a:ext cx="3780000" cy="4417806"/>
          </a:xfrm>
          <a:prstGeom prst="rect">
            <a:avLst/>
          </a:prstGeom>
        </p:spPr>
        <p:txBody>
          <a:bodyPr>
            <a:noAutofit/>
          </a:bodyPr>
          <a:lstStyle/>
          <a:p>
            <a:pPr>
              <a:lnSpc>
                <a:spcPts val="825"/>
              </a:lnSpc>
              <a:spcBef>
                <a:spcPct val="0"/>
              </a:spcBef>
              <a:defRPr/>
            </a:pPr>
            <a:r>
              <a:rPr lang="ja-JP" altLang="en-US" sz="1000" dirty="0">
                <a:latin typeface="+mj-ea"/>
                <a:ea typeface="+mj-ea"/>
                <a:cs typeface="Yu Mincho" charset="-128"/>
              </a:rPr>
              <a:t>掲載の可否基準について（企業・商材・クリエイティブ）</a:t>
            </a:r>
            <a:endParaRPr lang="en-US" altLang="ja-JP" sz="1000" dirty="0">
              <a:latin typeface="+mj-ea"/>
              <a:ea typeface="+mj-ea"/>
              <a:cs typeface="Yu Mincho" charset="-128"/>
            </a:endParaRPr>
          </a:p>
          <a:p>
            <a:pPr>
              <a:lnSpc>
                <a:spcPts val="825"/>
              </a:lnSpc>
              <a:spcBef>
                <a:spcPct val="0"/>
              </a:spcBef>
              <a:defRPr/>
            </a:pPr>
            <a:endParaRPr lang="ja-JP" altLang="en-US" sz="800" dirty="0">
              <a:latin typeface="Yu Mincho" charset="-128"/>
              <a:ea typeface="Yu Mincho" charset="-128"/>
              <a:cs typeface="Yu Mincho" charset="-128"/>
            </a:endParaRPr>
          </a:p>
          <a:p>
            <a:pPr>
              <a:lnSpc>
                <a:spcPts val="825"/>
              </a:lnSpc>
              <a:spcBef>
                <a:spcPct val="0"/>
              </a:spcBef>
              <a:defRPr/>
            </a:pPr>
            <a:r>
              <a:rPr lang="ja-JP" altLang="en-US" sz="800" dirty="0">
                <a:latin typeface="Yu Mincho" charset="-128"/>
                <a:ea typeface="Yu Mincho" charset="-128"/>
                <a:cs typeface="Yu Mincho" charset="-128"/>
              </a:rPr>
              <a:t>企業・商材可否・クリエイティブ可否は別途個別に判断いたします。</a:t>
            </a:r>
          </a:p>
          <a:p>
            <a:pPr>
              <a:lnSpc>
                <a:spcPts val="825"/>
              </a:lnSpc>
              <a:spcBef>
                <a:spcPct val="0"/>
              </a:spcBef>
              <a:defRPr/>
            </a:pPr>
            <a:endParaRPr lang="en-US" altLang="ja-JP" sz="800" dirty="0">
              <a:latin typeface="Yu Mincho" charset="-128"/>
              <a:ea typeface="Yu Mincho" charset="-128"/>
              <a:cs typeface="Yu Mincho" charset="-128"/>
            </a:endParaRPr>
          </a:p>
          <a:p>
            <a:pPr>
              <a:lnSpc>
                <a:spcPts val="825"/>
              </a:lnSpc>
              <a:spcBef>
                <a:spcPct val="0"/>
              </a:spcBef>
              <a:defRPr/>
            </a:pPr>
            <a:endParaRPr lang="en-US" altLang="ja-JP" sz="800" dirty="0">
              <a:latin typeface="Yu Mincho" charset="-128"/>
              <a:ea typeface="Yu Mincho" charset="-128"/>
              <a:cs typeface="Yu Mincho" charset="-128"/>
            </a:endParaRPr>
          </a:p>
          <a:p>
            <a:pPr>
              <a:lnSpc>
                <a:spcPts val="825"/>
              </a:lnSpc>
              <a:spcBef>
                <a:spcPct val="0"/>
              </a:spcBef>
              <a:defRPr/>
            </a:pPr>
            <a:r>
              <a:rPr lang="ja-JP" altLang="en-US" sz="1000" dirty="0">
                <a:solidFill>
                  <a:srgbClr val="000F2D"/>
                </a:solidFill>
                <a:latin typeface="游明朝 Demibold"/>
                <a:ea typeface="游明朝 Demibold"/>
                <a:cs typeface="Yu Mincho" charset="-128"/>
              </a:rPr>
              <a:t>掲載キャプチャについて</a:t>
            </a:r>
            <a:endParaRPr lang="en-US" altLang="ja-JP" sz="1000" dirty="0">
              <a:latin typeface="+mj-ea"/>
              <a:cs typeface="Yu Mincho" charset="-128"/>
            </a:endParaRPr>
          </a:p>
          <a:p>
            <a:pPr>
              <a:lnSpc>
                <a:spcPts val="825"/>
              </a:lnSpc>
              <a:spcBef>
                <a:spcPct val="0"/>
              </a:spcBef>
              <a:defRPr/>
            </a:pPr>
            <a:endParaRPr lang="ja-JP" altLang="en-US" sz="800" dirty="0">
              <a:latin typeface="Yu Mincho" charset="-128"/>
              <a:ea typeface="Yu Mincho" charset="-128"/>
              <a:cs typeface="Yu Mincho" charset="-128"/>
            </a:endParaRPr>
          </a:p>
          <a:p>
            <a:pPr>
              <a:lnSpc>
                <a:spcPts val="825"/>
              </a:lnSpc>
              <a:spcBef>
                <a:spcPct val="0"/>
              </a:spcBef>
              <a:defRPr/>
            </a:pPr>
            <a:r>
              <a:rPr lang="ja-JP" altLang="en-US" sz="800" dirty="0">
                <a:latin typeface="Yu Mincho" charset="-128"/>
                <a:ea typeface="Yu Mincho" charset="-128"/>
                <a:cs typeface="Yu Mincho" charset="-128"/>
              </a:rPr>
              <a:t>新規掲載や、素材の差替えを行った場合は掲載開始である月曜日に掲載キャプチャを撮影し、メールにてお送りいたします。ただし、掲載開始日が祝祭日や会社休業の場合は翌営業日の対応となります。また、対象の週が全て祝祭日や会社休業の場合はお送りすることができませんのでご了承ください。</a:t>
            </a:r>
          </a:p>
          <a:p>
            <a:pPr>
              <a:lnSpc>
                <a:spcPts val="825"/>
              </a:lnSpc>
              <a:spcBef>
                <a:spcPct val="0"/>
              </a:spcBef>
              <a:defRPr/>
            </a:pPr>
            <a:endParaRPr lang="en-US" altLang="ja-JP" sz="800" dirty="0">
              <a:latin typeface="Yu Mincho" charset="-128"/>
              <a:ea typeface="Yu Mincho" charset="-128"/>
              <a:cs typeface="Yu Mincho" charset="-128"/>
            </a:endParaRPr>
          </a:p>
          <a:p>
            <a:pPr>
              <a:lnSpc>
                <a:spcPts val="825"/>
              </a:lnSpc>
              <a:spcBef>
                <a:spcPct val="0"/>
              </a:spcBef>
              <a:defRPr/>
            </a:pPr>
            <a:endParaRPr lang="en-US" altLang="ja-JP" sz="800" dirty="0">
              <a:latin typeface="Yu Mincho" charset="-128"/>
              <a:ea typeface="Yu Mincho" charset="-128"/>
              <a:cs typeface="Yu Mincho" charset="-128"/>
            </a:endParaRPr>
          </a:p>
          <a:p>
            <a:pPr>
              <a:lnSpc>
                <a:spcPts val="825"/>
              </a:lnSpc>
              <a:spcBef>
                <a:spcPct val="0"/>
              </a:spcBef>
              <a:defRPr/>
            </a:pPr>
            <a:r>
              <a:rPr lang="ja-JP" altLang="en-US" sz="1000" dirty="0">
                <a:latin typeface="+mj-ea"/>
                <a:ea typeface="+mj-ea"/>
                <a:cs typeface="Yu Mincho" charset="-128"/>
              </a:rPr>
              <a:t>請求月について</a:t>
            </a:r>
          </a:p>
          <a:p>
            <a:pPr>
              <a:lnSpc>
                <a:spcPts val="825"/>
              </a:lnSpc>
              <a:spcBef>
                <a:spcPct val="0"/>
              </a:spcBef>
              <a:defRPr/>
            </a:pPr>
            <a:endParaRPr lang="en-US" altLang="ja-JP" sz="800" dirty="0">
              <a:latin typeface="Yu Mincho" charset="-128"/>
              <a:ea typeface="Yu Mincho" charset="-128"/>
              <a:cs typeface="Yu Mincho" charset="-128"/>
            </a:endParaRPr>
          </a:p>
          <a:p>
            <a:pPr>
              <a:lnSpc>
                <a:spcPts val="825"/>
              </a:lnSpc>
              <a:spcBef>
                <a:spcPct val="0"/>
              </a:spcBef>
              <a:defRPr/>
            </a:pPr>
            <a:r>
              <a:rPr lang="ja-JP" altLang="en-US" sz="800" dirty="0">
                <a:latin typeface="Yu Mincho" charset="-128"/>
                <a:ea typeface="Yu Mincho" charset="-128"/>
                <a:cs typeface="Yu Mincho" charset="-128"/>
              </a:rPr>
              <a:t>配信開始月での一括請求となります。請求書記載の支払期日までに、請求書記載の銀行口座に振り込みをお願いします。なお、振込手数料は広告主様の負担といたします。</a:t>
            </a:r>
          </a:p>
          <a:p>
            <a:pPr>
              <a:lnSpc>
                <a:spcPts val="825"/>
              </a:lnSpc>
              <a:spcBef>
                <a:spcPct val="0"/>
              </a:spcBef>
              <a:defRPr/>
            </a:pPr>
            <a:endParaRPr lang="en-US" altLang="ja-JP" sz="800" dirty="0">
              <a:latin typeface="Yu Mincho" charset="-128"/>
              <a:ea typeface="Yu Mincho" charset="-128"/>
              <a:cs typeface="Yu Mincho" charset="-128"/>
            </a:endParaRPr>
          </a:p>
          <a:p>
            <a:pPr>
              <a:lnSpc>
                <a:spcPts val="825"/>
              </a:lnSpc>
              <a:spcBef>
                <a:spcPct val="0"/>
              </a:spcBef>
              <a:defRPr/>
            </a:pPr>
            <a:endParaRPr lang="en-US" altLang="ja-JP" sz="800" dirty="0">
              <a:latin typeface="Yu Mincho" charset="-128"/>
              <a:ea typeface="Yu Mincho" charset="-128"/>
              <a:cs typeface="Yu Mincho" charset="-128"/>
            </a:endParaRPr>
          </a:p>
          <a:p>
            <a:pPr>
              <a:lnSpc>
                <a:spcPts val="825"/>
              </a:lnSpc>
              <a:spcBef>
                <a:spcPct val="0"/>
              </a:spcBef>
              <a:defRPr/>
            </a:pPr>
            <a:r>
              <a:rPr lang="ja-JP" altLang="en-US" sz="1000" dirty="0">
                <a:latin typeface="+mj-ea"/>
                <a:ea typeface="+mj-ea"/>
                <a:cs typeface="Yu Mincho" charset="-128"/>
              </a:rPr>
              <a:t>その他</a:t>
            </a:r>
            <a:endParaRPr lang="en-US" altLang="ja-JP" sz="1000" dirty="0">
              <a:latin typeface="+mj-ea"/>
              <a:ea typeface="+mj-ea"/>
              <a:cs typeface="Yu Mincho" charset="-128"/>
            </a:endParaRPr>
          </a:p>
          <a:p>
            <a:pPr>
              <a:lnSpc>
                <a:spcPts val="825"/>
              </a:lnSpc>
              <a:spcBef>
                <a:spcPct val="0"/>
              </a:spcBef>
              <a:defRPr/>
            </a:pPr>
            <a:endParaRPr lang="en-US" altLang="ja-JP" sz="800" dirty="0">
              <a:latin typeface="Yu Mincho" charset="-128"/>
              <a:ea typeface="Yu Mincho" charset="-128"/>
              <a:cs typeface="Yu Mincho" charset="-128"/>
            </a:endParaRPr>
          </a:p>
          <a:p>
            <a:pPr>
              <a:lnSpc>
                <a:spcPts val="825"/>
              </a:lnSpc>
              <a:spcBef>
                <a:spcPct val="0"/>
              </a:spcBef>
              <a:defRPr/>
            </a:pPr>
            <a:r>
              <a:rPr lang="en-US" altLang="ja-JP" sz="800" dirty="0">
                <a:latin typeface="Yu Mincho" charset="-128"/>
                <a:ea typeface="Yu Mincho" charset="-128"/>
                <a:cs typeface="Yu Mincho" charset="-128"/>
              </a:rPr>
              <a:t>Tokyo Prime </a:t>
            </a:r>
            <a:r>
              <a:rPr lang="ja-JP" altLang="en-US" sz="800" dirty="0">
                <a:latin typeface="Yu Mincho" charset="-128"/>
                <a:ea typeface="Yu Mincho" charset="-128"/>
                <a:cs typeface="Yu Mincho" charset="-128"/>
              </a:rPr>
              <a:t>の仕様を予告なく変更する場合がございますので、詳しくは担当営業にお問い合わせください。</a:t>
            </a:r>
            <a:endParaRPr lang="en-US" altLang="ja-JP" sz="800" dirty="0">
              <a:latin typeface="Yu Mincho" charset="-128"/>
              <a:ea typeface="Yu Mincho" charset="-128"/>
              <a:cs typeface="Yu Mincho" charset="-128"/>
            </a:endParaRPr>
          </a:p>
          <a:p>
            <a:pPr>
              <a:lnSpc>
                <a:spcPts val="825"/>
              </a:lnSpc>
              <a:spcBef>
                <a:spcPct val="0"/>
              </a:spcBef>
              <a:defRPr/>
            </a:pPr>
            <a:endParaRPr lang="en-US" altLang="ja-JP" sz="800" dirty="0">
              <a:latin typeface="Yu Mincho" charset="-128"/>
              <a:ea typeface="Yu Mincho" charset="-128"/>
              <a:cs typeface="Yu Mincho" charset="-128"/>
            </a:endParaRPr>
          </a:p>
          <a:p>
            <a:pPr>
              <a:lnSpc>
                <a:spcPts val="825"/>
              </a:lnSpc>
              <a:spcBef>
                <a:spcPct val="0"/>
              </a:spcBef>
              <a:defRPr/>
            </a:pPr>
            <a:r>
              <a:rPr lang="en-US" altLang="ja-JP" sz="800" dirty="0">
                <a:latin typeface="Yu Mincho" charset="-128"/>
                <a:ea typeface="Yu Mincho" charset="-128"/>
                <a:cs typeface="Yu Mincho" charset="-128"/>
              </a:rPr>
              <a:t>Tokyo Prime</a:t>
            </a:r>
            <a:r>
              <a:rPr lang="ja-JP" altLang="en-US" sz="800" dirty="0">
                <a:latin typeface="Yu Mincho" charset="-128"/>
                <a:ea typeface="Yu Mincho" charset="-128"/>
                <a:cs typeface="Yu Mincho" charset="-128"/>
              </a:rPr>
              <a:t>において使用する日付および時間は、特別の定めの無い限り、日本国における日付および時間を基準とします。</a:t>
            </a:r>
            <a:endParaRPr lang="en-US" altLang="ja-JP" sz="800" dirty="0">
              <a:latin typeface="Yu Mincho" charset="-128"/>
              <a:ea typeface="Yu Mincho" charset="-128"/>
              <a:cs typeface="Yu Mincho" charset="-128"/>
            </a:endParaRPr>
          </a:p>
          <a:p>
            <a:pPr>
              <a:lnSpc>
                <a:spcPts val="825"/>
              </a:lnSpc>
              <a:spcBef>
                <a:spcPct val="0"/>
              </a:spcBef>
              <a:defRPr/>
            </a:pPr>
            <a:endParaRPr lang="en-US" altLang="ja-JP" sz="800" dirty="0">
              <a:latin typeface="Yu Mincho" charset="-128"/>
              <a:ea typeface="Yu Mincho" charset="-128"/>
              <a:cs typeface="Yu Mincho" charset="-128"/>
            </a:endParaRPr>
          </a:p>
          <a:p>
            <a:pPr>
              <a:lnSpc>
                <a:spcPts val="825"/>
              </a:lnSpc>
              <a:spcBef>
                <a:spcPct val="0"/>
              </a:spcBef>
              <a:defRPr/>
            </a:pPr>
            <a:r>
              <a:rPr lang="ja-JP" altLang="en-US" sz="800" dirty="0">
                <a:latin typeface="Yu Mincho" charset="-128"/>
                <a:ea typeface="Yu Mincho" charset="-128"/>
                <a:cs typeface="Yu Mincho" charset="-128"/>
              </a:rPr>
              <a:t>最低放映率（実放映面数</a:t>
            </a:r>
            <a:r>
              <a:rPr lang="en-US" altLang="ja-JP" sz="800" dirty="0">
                <a:latin typeface="Yu Mincho" charset="-128"/>
                <a:ea typeface="Yu Mincho" charset="-128"/>
                <a:cs typeface="Yu Mincho" charset="-128"/>
              </a:rPr>
              <a:t>÷</a:t>
            </a:r>
            <a:r>
              <a:rPr lang="ja-JP" altLang="en-US" sz="800" dirty="0">
                <a:latin typeface="Yu Mincho" charset="-128"/>
                <a:ea typeface="Yu Mincho" charset="-128"/>
                <a:cs typeface="Yu Mincho" charset="-128"/>
              </a:rPr>
              <a:t>設置面数）は</a:t>
            </a:r>
            <a:r>
              <a:rPr lang="en-US" altLang="ja-JP" sz="800" dirty="0">
                <a:latin typeface="Yu Mincho" charset="-128"/>
                <a:ea typeface="Yu Mincho" charset="-128"/>
                <a:cs typeface="Yu Mincho" charset="-128"/>
              </a:rPr>
              <a:t>90%</a:t>
            </a:r>
            <a:r>
              <a:rPr lang="ja-JP" altLang="en-US" sz="800" dirty="0">
                <a:latin typeface="Yu Mincho" charset="-128"/>
                <a:ea typeface="Yu Mincho" charset="-128"/>
                <a:cs typeface="Yu Mincho" charset="-128"/>
              </a:rPr>
              <a:t>とさせて頂きます。</a:t>
            </a:r>
            <a:endParaRPr lang="en-US" altLang="ja-JP" sz="800" dirty="0">
              <a:latin typeface="Yu Mincho" charset="-128"/>
              <a:ea typeface="Yu Mincho" charset="-128"/>
              <a:cs typeface="Yu Mincho" charset="-128"/>
            </a:endParaRPr>
          </a:p>
          <a:p>
            <a:pPr>
              <a:lnSpc>
                <a:spcPts val="825"/>
              </a:lnSpc>
              <a:spcBef>
                <a:spcPct val="0"/>
              </a:spcBef>
              <a:defRPr/>
            </a:pPr>
            <a:endParaRPr lang="en-US" altLang="ja-JP" sz="800" dirty="0">
              <a:latin typeface="Yu Mincho" charset="-128"/>
              <a:ea typeface="Yu Mincho" charset="-128"/>
              <a:cs typeface="Yu Mincho" charset="-128"/>
            </a:endParaRPr>
          </a:p>
          <a:p>
            <a:pPr>
              <a:lnSpc>
                <a:spcPts val="825"/>
              </a:lnSpc>
              <a:spcBef>
                <a:spcPct val="0"/>
              </a:spcBef>
              <a:defRPr/>
            </a:pPr>
            <a:endParaRPr lang="en-US" altLang="ja-JP" sz="800" dirty="0">
              <a:latin typeface="Yu Mincho" charset="-128"/>
              <a:ea typeface="Yu Mincho" charset="-128"/>
              <a:cs typeface="Yu Mincho" charset="-128"/>
            </a:endParaRPr>
          </a:p>
          <a:p>
            <a:pPr>
              <a:lnSpc>
                <a:spcPts val="825"/>
              </a:lnSpc>
              <a:spcBef>
                <a:spcPct val="0"/>
              </a:spcBef>
              <a:defRPr/>
            </a:pPr>
            <a:endParaRPr lang="en-US" altLang="ja-JP" sz="800" dirty="0">
              <a:latin typeface="Yu Mincho" charset="-128"/>
              <a:ea typeface="Yu Mincho" charset="-128"/>
              <a:cs typeface="Yu Mincho" charset="-128"/>
            </a:endParaRPr>
          </a:p>
        </p:txBody>
      </p:sp>
      <p:pic>
        <p:nvPicPr>
          <p:cNvPr id="13" name="図 12"/>
          <p:cNvPicPr>
            <a:picLocks noChangeAspect="1"/>
          </p:cNvPicPr>
          <p:nvPr/>
        </p:nvPicPr>
        <p:blipFill>
          <a:blip r:embed="rId3"/>
          <a:stretch>
            <a:fillRect/>
          </a:stretch>
        </p:blipFill>
        <p:spPr>
          <a:xfrm>
            <a:off x="311089" y="44556"/>
            <a:ext cx="1392772" cy="365159"/>
          </a:xfrm>
          <a:prstGeom prst="rect">
            <a:avLst/>
          </a:prstGeom>
        </p:spPr>
      </p:pic>
      <p:sp>
        <p:nvSpPr>
          <p:cNvPr id="15" name="タイトル 1"/>
          <p:cNvSpPr txBox="1">
            <a:spLocks/>
          </p:cNvSpPr>
          <p:nvPr/>
        </p:nvSpPr>
        <p:spPr>
          <a:xfrm>
            <a:off x="241540" y="347092"/>
            <a:ext cx="8625624" cy="706600"/>
          </a:xfrm>
          <a:prstGeom prst="rect">
            <a:avLst/>
          </a:prstGeom>
        </p:spPr>
        <p:txBody>
          <a:bodyPr>
            <a:normAutofit/>
          </a:bodyPr>
          <a:lstStyle>
            <a:lvl1pPr algn="l" defTabSz="914400" rtl="0" eaLnBrk="1" latinLnBrk="0" hangingPunct="1">
              <a:lnSpc>
                <a:spcPct val="90000"/>
              </a:lnSpc>
              <a:spcBef>
                <a:spcPct val="0"/>
              </a:spcBef>
              <a:buNone/>
              <a:defRPr kumimoji="1" sz="3600" kern="1200">
                <a:solidFill>
                  <a:schemeClr val="tx1"/>
                </a:solidFill>
                <a:latin typeface="+mj-lt"/>
                <a:ea typeface="+mj-ea"/>
                <a:cs typeface="Yu Mincho" charset="-128"/>
              </a:defRPr>
            </a:lvl1pPr>
          </a:lstStyle>
          <a:p>
            <a:pPr algn="ctr"/>
            <a:r>
              <a:rPr lang="ja-JP" altLang="en-US" dirty="0">
                <a:solidFill>
                  <a:srgbClr val="FFFFFF"/>
                </a:solidFill>
                <a:latin typeface="+mj-ea"/>
              </a:rPr>
              <a:t>注意事項１</a:t>
            </a:r>
          </a:p>
        </p:txBody>
      </p:sp>
      <p:sp>
        <p:nvSpPr>
          <p:cNvPr id="10" name="スライド番号プレースホルダー 10">
            <a:extLst>
              <a:ext uri="{FF2B5EF4-FFF2-40B4-BE49-F238E27FC236}">
                <a16:creationId xmlns:a16="http://schemas.microsoft.com/office/drawing/2014/main" id="{C3012009-686C-4219-8934-8DE34C8D40F0}"/>
              </a:ext>
            </a:extLst>
          </p:cNvPr>
          <p:cNvSpPr>
            <a:spLocks noGrp="1"/>
          </p:cNvSpPr>
          <p:nvPr>
            <p:ph type="sldNum" sz="quarter" idx="12"/>
          </p:nvPr>
        </p:nvSpPr>
        <p:spPr>
          <a:xfrm>
            <a:off x="6457950" y="6356351"/>
            <a:ext cx="1898650" cy="365125"/>
          </a:xfrm>
        </p:spPr>
        <p:txBody>
          <a:bodyPr/>
          <a:lstStyle/>
          <a:p>
            <a:fld id="{806C013B-363C-A74E-9DE8-5ED61C0AA20F}" type="slidenum">
              <a:rPr kumimoji="1" lang="ja-JP" altLang="en-US" smtClean="0">
                <a:latin typeface="+mn-ea"/>
                <a:ea typeface="+mn-ea"/>
              </a:rPr>
              <a:t>35</a:t>
            </a:fld>
            <a:endParaRPr kumimoji="1" lang="ja-JP" altLang="en-US" dirty="0">
              <a:latin typeface="+mn-ea"/>
              <a:ea typeface="+mn-ea"/>
            </a:endParaRPr>
          </a:p>
        </p:txBody>
      </p:sp>
    </p:spTree>
    <p:extLst>
      <p:ext uri="{BB962C8B-B14F-4D97-AF65-F5344CB8AC3E}">
        <p14:creationId xmlns:p14="http://schemas.microsoft.com/office/powerpoint/2010/main" val="7897122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0" y="-33557"/>
            <a:ext cx="9144000" cy="156035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792000" y="1995927"/>
            <a:ext cx="7564600" cy="4308872"/>
          </a:xfrm>
          <a:prstGeom prst="rect">
            <a:avLst/>
          </a:prstGeom>
        </p:spPr>
        <p:txBody>
          <a:bodyPr wrap="square">
            <a:spAutoFit/>
          </a:bodyPr>
          <a:lstStyle/>
          <a:p>
            <a:pPr>
              <a:defRPr/>
            </a:pPr>
            <a:r>
              <a:rPr lang="en-US" altLang="ja-JP" sz="1000" dirty="0">
                <a:latin typeface="+mj-ea"/>
                <a:ea typeface="+mj-ea"/>
                <a:cs typeface="Yu Mincho" charset="-128"/>
              </a:rPr>
              <a:t>1.</a:t>
            </a:r>
            <a:r>
              <a:rPr lang="ja-JP" altLang="en-US" sz="1000" dirty="0">
                <a:latin typeface="+mj-ea"/>
                <a:ea typeface="+mj-ea"/>
                <a:cs typeface="Yu Mincho" charset="-128"/>
              </a:rPr>
              <a:t>入稿素材に関する権利処理について</a:t>
            </a:r>
            <a:endParaRPr lang="ja-JP" altLang="ja-JP" sz="1000" dirty="0">
              <a:latin typeface="+mj-ea"/>
              <a:ea typeface="+mj-ea"/>
              <a:cs typeface="Yu Mincho" charset="-128"/>
            </a:endParaRPr>
          </a:p>
          <a:p>
            <a:pPr>
              <a:defRPr/>
            </a:pPr>
            <a:r>
              <a:rPr lang="en-US" altLang="ja-JP" sz="800" dirty="0">
                <a:latin typeface="Yu Mincho" charset="-128"/>
                <a:ea typeface="Yu Mincho" charset="-128"/>
                <a:cs typeface="Yu Mincho" charset="-128"/>
              </a:rPr>
              <a:t>Tokyo Prime</a:t>
            </a:r>
            <a:r>
              <a:rPr lang="ja-JP" altLang="ja-JP" sz="800" dirty="0">
                <a:latin typeface="Yu Mincho" charset="-128"/>
                <a:ea typeface="Yu Mincho" charset="-128"/>
                <a:cs typeface="Yu Mincho" charset="-128"/>
              </a:rPr>
              <a:t>に掲載する</a:t>
            </a:r>
            <a:r>
              <a:rPr lang="ja-JP" altLang="en-US" sz="800" dirty="0">
                <a:latin typeface="Yu Mincho" charset="-128"/>
                <a:ea typeface="Yu Mincho" charset="-128"/>
                <a:cs typeface="Yu Mincho" charset="-128"/>
              </a:rPr>
              <a:t>入稿素材および当該入稿素材からの誘導先（ドメイン名、</a:t>
            </a:r>
            <a:r>
              <a:rPr lang="en-US" altLang="ja-JP" sz="800" dirty="0">
                <a:latin typeface="Yu Mincho" charset="-128"/>
                <a:ea typeface="Yu Mincho" charset="-128"/>
                <a:cs typeface="Yu Mincho" charset="-128"/>
              </a:rPr>
              <a:t>URL</a:t>
            </a:r>
            <a:r>
              <a:rPr lang="ja-JP" altLang="en-US" sz="800" dirty="0" err="1">
                <a:latin typeface="Yu Mincho" charset="-128"/>
                <a:ea typeface="Yu Mincho" charset="-128"/>
                <a:cs typeface="Yu Mincho" charset="-128"/>
              </a:rPr>
              <a:t>、</a:t>
            </a:r>
            <a:r>
              <a:rPr lang="ja-JP" altLang="en-US" sz="800" dirty="0">
                <a:latin typeface="Yu Mincho" charset="-128"/>
                <a:ea typeface="Yu Mincho" charset="-128"/>
                <a:cs typeface="Yu Mincho" charset="-128"/>
              </a:rPr>
              <a:t>同一ドメイン内のウェブサイト、アプリなどを含み、以下「誘導先」）における</a:t>
            </a:r>
            <a:r>
              <a:rPr lang="ja-JP" altLang="ja-JP" sz="800" dirty="0">
                <a:latin typeface="Yu Mincho" charset="-128"/>
                <a:ea typeface="Yu Mincho" charset="-128"/>
                <a:cs typeface="Yu Mincho" charset="-128"/>
              </a:rPr>
              <a:t>権利処理</a:t>
            </a:r>
            <a:r>
              <a:rPr lang="ja-JP" altLang="en-US" sz="800" dirty="0">
                <a:latin typeface="Yu Mincho" charset="-128"/>
                <a:ea typeface="Yu Mincho" charset="-128"/>
                <a:cs typeface="Yu Mincho" charset="-128"/>
              </a:rPr>
              <a:t>（</a:t>
            </a:r>
            <a:r>
              <a:rPr lang="en-US" altLang="ja-JP" sz="800" dirty="0">
                <a:latin typeface="Yu Mincho" charset="-128"/>
                <a:ea typeface="Yu Mincho" charset="-128"/>
                <a:cs typeface="Yu Mincho" charset="-128"/>
              </a:rPr>
              <a:t>JASRAC</a:t>
            </a:r>
            <a:r>
              <a:rPr lang="ja-JP" altLang="en-US" sz="800" dirty="0">
                <a:latin typeface="Yu Mincho" charset="-128"/>
                <a:ea typeface="Yu Mincho" charset="-128"/>
                <a:cs typeface="Yu Mincho" charset="-128"/>
              </a:rPr>
              <a:t>等著作権管理団体への支払いを含みます。）</a:t>
            </a:r>
            <a:r>
              <a:rPr lang="ja-JP" altLang="ja-JP" sz="800" dirty="0">
                <a:latin typeface="Yu Mincho" charset="-128"/>
                <a:ea typeface="Yu Mincho" charset="-128"/>
                <a:cs typeface="Yu Mincho" charset="-128"/>
              </a:rPr>
              <a:t>は</a:t>
            </a:r>
            <a:r>
              <a:rPr lang="ja-JP" altLang="en-US" sz="800" dirty="0">
                <a:latin typeface="Yu Mincho" charset="-128"/>
                <a:ea typeface="Yu Mincho" charset="-128"/>
                <a:cs typeface="Yu Mincho" charset="-128"/>
              </a:rPr>
              <a:t>原則</a:t>
            </a:r>
            <a:r>
              <a:rPr lang="ja-JP" altLang="ja-JP" sz="800" dirty="0">
                <a:latin typeface="Yu Mincho" charset="-128"/>
                <a:ea typeface="Yu Mincho" charset="-128"/>
                <a:cs typeface="Yu Mincho" charset="-128"/>
              </a:rPr>
              <a:t>広告主様にて対応していただきます。広告主様は当社に対して、</a:t>
            </a:r>
            <a:r>
              <a:rPr lang="ja-JP" altLang="en-US" sz="800" dirty="0">
                <a:latin typeface="Yu Mincho" charset="-128"/>
                <a:ea typeface="Yu Mincho" charset="-128"/>
                <a:cs typeface="Yu Mincho" charset="-128"/>
              </a:rPr>
              <a:t>本媒体資料において予定されている入稿素材の</a:t>
            </a:r>
            <a:r>
              <a:rPr lang="ja-JP" altLang="ja-JP" sz="800" dirty="0">
                <a:latin typeface="Yu Mincho" charset="-128"/>
                <a:ea typeface="Yu Mincho" charset="-128"/>
                <a:cs typeface="Yu Mincho" charset="-128"/>
              </a:rPr>
              <a:t>利用</a:t>
            </a:r>
            <a:r>
              <a:rPr lang="ja-JP" altLang="en-US" sz="800" dirty="0">
                <a:latin typeface="Yu Mincho" charset="-128"/>
                <a:ea typeface="Yu Mincho" charset="-128"/>
                <a:cs typeface="Yu Mincho" charset="-128"/>
              </a:rPr>
              <a:t>を可能と</a:t>
            </a:r>
            <a:r>
              <a:rPr lang="ja-JP" altLang="ja-JP" sz="800" dirty="0">
                <a:latin typeface="Yu Mincho" charset="-128"/>
                <a:ea typeface="Yu Mincho" charset="-128"/>
                <a:cs typeface="Yu Mincho" charset="-128"/>
              </a:rPr>
              <a:t>するために必要な権利を付与するものとします。</a:t>
            </a:r>
            <a:r>
              <a:rPr lang="ja-JP" altLang="en-US" sz="800" dirty="0">
                <a:latin typeface="Yu Mincho" charset="-128"/>
                <a:ea typeface="Yu Mincho" charset="-128"/>
                <a:cs typeface="Yu Mincho" charset="-128"/>
              </a:rPr>
              <a:t>権利処理について質問等ある場合には、担当営業にお問い合わせください。</a:t>
            </a:r>
            <a:endParaRPr lang="en-US" altLang="ja-JP" sz="800" dirty="0">
              <a:latin typeface="Yu Mincho" charset="-128"/>
              <a:ea typeface="Yu Mincho" charset="-128"/>
              <a:cs typeface="Yu Mincho" charset="-128"/>
            </a:endParaRPr>
          </a:p>
          <a:p>
            <a:pPr>
              <a:defRPr/>
            </a:pPr>
            <a:endParaRPr lang="en-US" altLang="ja-JP" sz="800" dirty="0">
              <a:latin typeface="Yu Mincho" charset="-128"/>
              <a:ea typeface="Yu Mincho" charset="-128"/>
              <a:cs typeface="Yu Mincho" charset="-128"/>
            </a:endParaRPr>
          </a:p>
          <a:p>
            <a:pPr>
              <a:defRPr/>
            </a:pPr>
            <a:r>
              <a:rPr lang="en-US" altLang="ja-JP" sz="1000" dirty="0">
                <a:latin typeface="+mj-ea"/>
                <a:ea typeface="+mj-ea"/>
                <a:cs typeface="Yu Mincho" charset="-128"/>
              </a:rPr>
              <a:t>2.</a:t>
            </a:r>
            <a:r>
              <a:rPr lang="ja-JP" altLang="en-US" sz="1000" dirty="0">
                <a:latin typeface="+mj-ea"/>
                <a:ea typeface="+mj-ea"/>
                <a:cs typeface="Yu Mincho" charset="-128"/>
              </a:rPr>
              <a:t>広告審査基準について</a:t>
            </a:r>
            <a:endParaRPr lang="en-US" altLang="ja-JP" sz="1000" dirty="0">
              <a:latin typeface="+mj-ea"/>
              <a:ea typeface="+mj-ea"/>
              <a:cs typeface="Yu Mincho" charset="-128"/>
            </a:endParaRPr>
          </a:p>
          <a:p>
            <a:pPr>
              <a:defRPr/>
            </a:pPr>
            <a:r>
              <a:rPr lang="ja-JP" altLang="en-US" sz="800" dirty="0">
                <a:latin typeface="Yu Mincho" charset="-128"/>
                <a:ea typeface="Yu Mincho" charset="-128"/>
                <a:cs typeface="Yu Mincho"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dirty="0">
              <a:latin typeface="Yu Mincho" charset="-128"/>
              <a:ea typeface="Yu Mincho" charset="-128"/>
              <a:cs typeface="Yu Mincho" charset="-128"/>
            </a:endParaRPr>
          </a:p>
          <a:p>
            <a:pPr>
              <a:defRPr/>
            </a:pPr>
            <a:r>
              <a:rPr lang="en-US" altLang="ja-JP" sz="800" dirty="0">
                <a:latin typeface="Yu Mincho" charset="-128"/>
                <a:ea typeface="Yu Mincho" charset="-128"/>
                <a:cs typeface="Yu Mincho" charset="-128"/>
              </a:rPr>
              <a:t> </a:t>
            </a:r>
          </a:p>
          <a:p>
            <a:pPr>
              <a:defRPr/>
            </a:pPr>
            <a:r>
              <a:rPr lang="en-US" altLang="ja-JP" sz="1000" dirty="0">
                <a:latin typeface="+mj-ea"/>
                <a:ea typeface="+mj-ea"/>
                <a:cs typeface="Yu Mincho" charset="-128"/>
              </a:rPr>
              <a:t>3.</a:t>
            </a:r>
            <a:r>
              <a:rPr lang="ja-JP" altLang="en-US" sz="1000" dirty="0">
                <a:latin typeface="+mj-ea"/>
                <a:ea typeface="+mj-ea"/>
                <a:cs typeface="Yu Mincho" charset="-128"/>
              </a:rPr>
              <a:t>入稿素材および誘導先の審査について</a:t>
            </a:r>
            <a:endParaRPr lang="en-US" altLang="ja-JP" sz="1000" dirty="0">
              <a:latin typeface="+mj-ea"/>
              <a:ea typeface="+mj-ea"/>
              <a:cs typeface="Yu Mincho" charset="-128"/>
            </a:endParaRPr>
          </a:p>
          <a:p>
            <a:pPr>
              <a:defRPr/>
            </a:pPr>
            <a:r>
              <a:rPr lang="ja-JP" altLang="en-US" sz="800" dirty="0">
                <a:latin typeface="Yu Mincho" charset="-128"/>
                <a:ea typeface="Yu Mincho" charset="-128"/>
                <a:cs typeface="Yu Mincho" charset="-128"/>
              </a:rPr>
              <a:t>入稿素材の内容および形式ならびに誘導先</a:t>
            </a:r>
            <a:r>
              <a:rPr lang="ja-JP" altLang="ja-JP" sz="800" dirty="0">
                <a:latin typeface="Yu Mincho" charset="-128"/>
                <a:ea typeface="Yu Mincho" charset="-128"/>
                <a:cs typeface="Yu Mincho" charset="-128"/>
              </a:rPr>
              <a:t>については</a:t>
            </a:r>
            <a:r>
              <a:rPr lang="ja-JP" altLang="en-US" sz="800" dirty="0">
                <a:latin typeface="Yu Mincho" charset="-128"/>
                <a:ea typeface="Yu Mincho" charset="-128"/>
                <a:cs typeface="Yu Mincho" charset="-128"/>
              </a:rPr>
              <a:t>掲載ガイドライン等に従って</a:t>
            </a:r>
            <a:r>
              <a:rPr lang="ja-JP" altLang="ja-JP" sz="800" dirty="0">
                <a:latin typeface="Yu Mincho" charset="-128"/>
                <a:ea typeface="Yu Mincho" charset="-128"/>
                <a:cs typeface="Yu Mincho" charset="-128"/>
              </a:rPr>
              <a:t>当社所定の審査がありますが、</a:t>
            </a:r>
            <a:r>
              <a:rPr lang="ja-JP" altLang="en-US" sz="800" dirty="0">
                <a:latin typeface="Yu Mincho" charset="-128"/>
                <a:ea typeface="Yu Mincho" charset="-128"/>
                <a:cs typeface="Yu Mincho" charset="-128"/>
              </a:rPr>
              <a:t>当該審査は、入稿素材または入稿素材からの誘導先の内容の</a:t>
            </a:r>
            <a:r>
              <a:rPr lang="ja-JP" altLang="ja-JP" sz="800" dirty="0">
                <a:latin typeface="Yu Mincho" charset="-128"/>
                <a:ea typeface="Yu Mincho" charset="-128"/>
                <a:cs typeface="Yu Mincho" charset="-128"/>
              </a:rPr>
              <a:t>適法性</a:t>
            </a:r>
            <a:r>
              <a:rPr lang="ja-JP" altLang="en-US" sz="800" dirty="0">
                <a:latin typeface="Yu Mincho" charset="-128"/>
                <a:ea typeface="Yu Mincho" charset="-128"/>
                <a:cs typeface="Yu Mincho" charset="-128"/>
              </a:rPr>
              <a:t>、安全性、信頼性、正確性、完全性、有効性、特定の目的への適合性、セキュリティなどに関する欠陥、エラーやバグ、権利侵害など、事実上または法律上の瑕疵がないこと</a:t>
            </a:r>
            <a:r>
              <a:rPr lang="ja-JP" altLang="ja-JP" sz="800" dirty="0">
                <a:latin typeface="Yu Mincho" charset="-128"/>
                <a:ea typeface="Yu Mincho" charset="-128"/>
                <a:cs typeface="Yu Mincho" charset="-128"/>
              </a:rPr>
              <a:t>をなんら</a:t>
            </a:r>
            <a:r>
              <a:rPr lang="ja-JP" altLang="en-US" sz="800" dirty="0">
                <a:latin typeface="Yu Mincho" charset="-128"/>
                <a:ea typeface="Yu Mincho" charset="-128"/>
                <a:cs typeface="Yu Mincho" charset="-128"/>
              </a:rPr>
              <a:t>担保</a:t>
            </a:r>
            <a:r>
              <a:rPr lang="ja-JP" altLang="ja-JP" sz="800" dirty="0">
                <a:latin typeface="Yu Mincho" charset="-128"/>
                <a:ea typeface="Yu Mincho" charset="-128"/>
                <a:cs typeface="Yu Mincho" charset="-128"/>
              </a:rPr>
              <a:t>するものではありません。</a:t>
            </a:r>
            <a:endParaRPr lang="en-US" altLang="ja-JP" sz="800" dirty="0">
              <a:latin typeface="Yu Mincho" charset="-128"/>
              <a:ea typeface="Yu Mincho" charset="-128"/>
              <a:cs typeface="Yu Mincho" charset="-128"/>
            </a:endParaRPr>
          </a:p>
          <a:p>
            <a:pPr>
              <a:defRPr/>
            </a:pPr>
            <a:endParaRPr lang="en-US" altLang="ja-JP" sz="800" dirty="0">
              <a:latin typeface="Yu Mincho" charset="-128"/>
              <a:ea typeface="Yu Mincho" charset="-128"/>
              <a:cs typeface="Yu Mincho" charset="-128"/>
            </a:endParaRPr>
          </a:p>
          <a:p>
            <a:pPr>
              <a:defRPr/>
            </a:pPr>
            <a:r>
              <a:rPr lang="en-US" altLang="ja-JP" sz="1000" dirty="0">
                <a:latin typeface="+mj-ea"/>
                <a:ea typeface="+mj-ea"/>
                <a:cs typeface="Yu Mincho" charset="-128"/>
              </a:rPr>
              <a:t>4.</a:t>
            </a:r>
            <a:r>
              <a:rPr lang="ja-JP" altLang="en-US" sz="1000" dirty="0">
                <a:latin typeface="+mj-ea"/>
                <a:ea typeface="+mj-ea"/>
                <a:cs typeface="Yu Mincho" charset="-128"/>
              </a:rPr>
              <a:t>広告主様の責任について</a:t>
            </a:r>
            <a:endParaRPr lang="en-US" altLang="ja-JP" sz="1000" dirty="0">
              <a:latin typeface="+mj-ea"/>
              <a:ea typeface="+mj-ea"/>
              <a:cs typeface="Yu Mincho" charset="-128"/>
            </a:endParaRPr>
          </a:p>
          <a:p>
            <a:pPr>
              <a:defRPr/>
            </a:pPr>
            <a:r>
              <a:rPr lang="ja-JP" altLang="en-US" sz="800" dirty="0">
                <a:latin typeface="Yu Mincho" charset="-128"/>
                <a:ea typeface="Yu Mincho" charset="-128"/>
                <a:cs typeface="Yu Mincho" charset="-128"/>
              </a:rPr>
              <a:t>広告主様は、入稿素材および誘導先が、</a:t>
            </a:r>
            <a:r>
              <a:rPr lang="en-US" altLang="ja-JP" sz="800" dirty="0">
                <a:latin typeface="Yu Mincho" charset="-128"/>
                <a:ea typeface="Yu Mincho" charset="-128"/>
                <a:cs typeface="Yu Mincho" charset="-128"/>
              </a:rPr>
              <a:t>(1)</a:t>
            </a:r>
            <a:r>
              <a:rPr lang="ja-JP" altLang="en-US" sz="800" dirty="0">
                <a:latin typeface="Yu Mincho" charset="-128"/>
                <a:ea typeface="Yu Mincho" charset="-128"/>
                <a:cs typeface="Yu Mincho" charset="-128"/>
              </a:rPr>
              <a:t>第三者の著作権、産業財産権、パブリシティ権、プライバシー権その他一切の権利を侵害していないこと、</a:t>
            </a:r>
            <a:r>
              <a:rPr lang="en-US" altLang="ja-JP" sz="800" dirty="0">
                <a:latin typeface="Yu Mincho" charset="-128"/>
                <a:ea typeface="Yu Mincho" charset="-128"/>
                <a:cs typeface="Yu Mincho" charset="-128"/>
              </a:rPr>
              <a:t>(2)</a:t>
            </a:r>
            <a:r>
              <a:rPr lang="ja-JP" altLang="en-US" sz="800" dirty="0">
                <a:latin typeface="Yu Mincho" charset="-128"/>
                <a:ea typeface="Yu Mincho" charset="-128"/>
                <a:cs typeface="Yu Mincho" charset="-128"/>
              </a:rPr>
              <a:t>薬事法、不当景品類および不当表示防止法その他一切の関連法令に抵触していないこと、</a:t>
            </a:r>
            <a:r>
              <a:rPr lang="en-US" altLang="ja-JP" sz="800" dirty="0">
                <a:latin typeface="Yu Mincho" charset="-128"/>
                <a:ea typeface="Yu Mincho" charset="-128"/>
                <a:cs typeface="Yu Mincho" charset="-128"/>
              </a:rPr>
              <a:t>(3)</a:t>
            </a:r>
            <a:r>
              <a:rPr lang="ja-JP" altLang="en-US" sz="800" dirty="0">
                <a:latin typeface="Yu Mincho" charset="-128"/>
                <a:ea typeface="Yu Mincho" charset="-128"/>
                <a:cs typeface="Yu Mincho" charset="-128"/>
              </a:rPr>
              <a:t> 正確かつ最新の記載であり、かつ利用者に混乱を生じさせたり、コンピューターウイルスや虚偽の内容を含んだり、相互に無関係な内容となっていたりしないこと、</a:t>
            </a:r>
            <a:r>
              <a:rPr lang="en-US" altLang="ja-JP" sz="800" dirty="0">
                <a:latin typeface="Yu Mincho" charset="-128"/>
                <a:ea typeface="Yu Mincho" charset="-128"/>
                <a:cs typeface="Yu Mincho" charset="-128"/>
              </a:rPr>
              <a:t>(4)</a:t>
            </a:r>
            <a:r>
              <a:rPr lang="ja-JP" altLang="en-US" sz="800" dirty="0">
                <a:latin typeface="Yu Mincho" charset="-128"/>
                <a:ea typeface="Yu Mincho" charset="-128"/>
                <a:cs typeface="Yu Mincho" charset="-128"/>
              </a:rPr>
              <a:t>デッドリンクとなっていないこと、</a:t>
            </a:r>
            <a:r>
              <a:rPr lang="en-US" altLang="ja-JP" sz="800" dirty="0">
                <a:latin typeface="Yu Mincho" charset="-128"/>
                <a:ea typeface="Yu Mincho" charset="-128"/>
                <a:cs typeface="Yu Mincho" charset="-128"/>
              </a:rPr>
              <a:t>(5)</a:t>
            </a:r>
            <a:r>
              <a:rPr lang="ja-JP" altLang="en-US" sz="800" dirty="0">
                <a:latin typeface="Yu Mincho" charset="-128"/>
                <a:ea typeface="Yu Mincho" charset="-128"/>
                <a:cs typeface="Yu Mincho" charset="-128"/>
              </a:rPr>
              <a:t>公序良俗に反し、または第三者を誹謗中傷したり、名誉を毀損する内容を含まないこと、</a:t>
            </a:r>
            <a:r>
              <a:rPr lang="en-US" altLang="ja-JP" sz="800" dirty="0">
                <a:latin typeface="Yu Mincho" charset="-128"/>
                <a:ea typeface="Yu Mincho" charset="-128"/>
                <a:cs typeface="Yu Mincho" charset="-128"/>
              </a:rPr>
              <a:t>(6)</a:t>
            </a:r>
            <a:r>
              <a:rPr lang="ja-JP" altLang="en-US" sz="800" dirty="0">
                <a:latin typeface="Yu Mincho" charset="-128"/>
                <a:ea typeface="Yu Mincho" charset="-128"/>
                <a:cs typeface="Yu Mincho" charset="-128"/>
              </a:rPr>
              <a:t>掲載ガイドライン等に抵触していないことを当社に対し保証します。</a:t>
            </a:r>
            <a:endParaRPr lang="en-US" altLang="ja-JP" sz="800" dirty="0">
              <a:latin typeface="Yu Mincho" charset="-128"/>
              <a:ea typeface="Yu Mincho" charset="-128"/>
              <a:cs typeface="Yu Mincho" charset="-128"/>
            </a:endParaRPr>
          </a:p>
          <a:p>
            <a:pPr>
              <a:defRPr/>
            </a:pPr>
            <a:r>
              <a:rPr lang="ja-JP" altLang="en-US" sz="800" dirty="0">
                <a:latin typeface="Yu Mincho" charset="-128"/>
                <a:ea typeface="Yu Mincho" charset="-128"/>
                <a:cs typeface="Yu Mincho" charset="-128"/>
              </a:rPr>
              <a:t>入稿素材または誘導先</a:t>
            </a:r>
            <a:r>
              <a:rPr lang="ja-JP" altLang="ja-JP" sz="800" dirty="0">
                <a:latin typeface="Yu Mincho" charset="-128"/>
                <a:ea typeface="Yu Mincho" charset="-128"/>
                <a:cs typeface="Yu Mincho" charset="-128"/>
              </a:rPr>
              <a:t>に関して</a:t>
            </a:r>
            <a:r>
              <a:rPr lang="ja-JP" altLang="en-US" sz="800" dirty="0">
                <a:latin typeface="Yu Mincho" charset="-128"/>
                <a:ea typeface="Yu Mincho" charset="-128"/>
                <a:cs typeface="Yu Mincho" charset="-128"/>
              </a:rPr>
              <a:t>当社が</a:t>
            </a:r>
            <a:r>
              <a:rPr lang="ja-JP" altLang="ja-JP" sz="800" dirty="0">
                <a:latin typeface="Yu Mincho" charset="-128"/>
                <a:ea typeface="Yu Mincho" charset="-128"/>
                <a:cs typeface="Yu Mincho" charset="-128"/>
              </a:rPr>
              <a:t>第三者よりクレーム、請求等を受けた場合、</a:t>
            </a:r>
            <a:r>
              <a:rPr lang="ja-JP" altLang="en-US" sz="800" dirty="0">
                <a:latin typeface="Yu Mincho" charset="-128"/>
                <a:ea typeface="Yu Mincho" charset="-128"/>
                <a:cs typeface="Yu Mincho" charset="-128"/>
              </a:rPr>
              <a:t>広告主様の責任および費用において、当該クレーム、請求等に対応するものとします。</a:t>
            </a:r>
            <a:r>
              <a:rPr lang="ja-JP" altLang="ja-JP" sz="800" dirty="0">
                <a:latin typeface="Yu Mincho" charset="-128"/>
                <a:ea typeface="Yu Mincho" charset="-128"/>
                <a:cs typeface="Yu Mincho" charset="-128"/>
              </a:rPr>
              <a:t>また、</a:t>
            </a:r>
            <a:r>
              <a:rPr lang="ja-JP" altLang="en-US" sz="800" dirty="0">
                <a:latin typeface="Yu Mincho" charset="-128"/>
                <a:ea typeface="Yu Mincho" charset="-128"/>
                <a:cs typeface="Yu Mincho" charset="-128"/>
              </a:rPr>
              <a:t>入稿素材または誘導先</a:t>
            </a:r>
            <a:r>
              <a:rPr lang="ja-JP" altLang="ja-JP" sz="800" dirty="0">
                <a:latin typeface="Yu Mincho" charset="-128"/>
                <a:ea typeface="Yu Mincho" charset="-128"/>
                <a:cs typeface="Yu Mincho" charset="-128"/>
              </a:rPr>
              <a:t>に関連して当社が損害を被った場合は、広告主様は当該損害（逸失利益、特別損害、合理的な範囲での弁護士費用などを含みますがこれらに限られません</a:t>
            </a:r>
            <a:r>
              <a:rPr lang="ja-JP" altLang="en-US" sz="800" dirty="0">
                <a:latin typeface="Yu Mincho" charset="-128"/>
                <a:ea typeface="Yu Mincho" charset="-128"/>
                <a:cs typeface="Yu Mincho" charset="-128"/>
              </a:rPr>
              <a:t>。</a:t>
            </a:r>
            <a:r>
              <a:rPr lang="ja-JP" altLang="ja-JP" sz="800" dirty="0">
                <a:latin typeface="Yu Mincho" charset="-128"/>
                <a:ea typeface="Yu Mincho" charset="-128"/>
                <a:cs typeface="Yu Mincho" charset="-128"/>
              </a:rPr>
              <a:t>）を当社に対して速やかに賠償するものとします。</a:t>
            </a:r>
            <a:endParaRPr lang="en-US" altLang="ja-JP" sz="800" dirty="0">
              <a:latin typeface="Yu Mincho" charset="-128"/>
              <a:ea typeface="Yu Mincho" charset="-128"/>
              <a:cs typeface="Yu Mincho" charset="-128"/>
            </a:endParaRPr>
          </a:p>
          <a:p>
            <a:pPr>
              <a:defRPr/>
            </a:pPr>
            <a:endParaRPr lang="en-US" altLang="ja-JP" sz="800" dirty="0">
              <a:latin typeface="Yu Mincho" charset="-128"/>
              <a:ea typeface="Yu Mincho" charset="-128"/>
              <a:cs typeface="Yu Mincho" charset="-128"/>
            </a:endParaRPr>
          </a:p>
          <a:p>
            <a:pPr>
              <a:defRPr/>
            </a:pPr>
            <a:r>
              <a:rPr lang="en-US" altLang="ja-JP" sz="1000" dirty="0">
                <a:latin typeface="+mj-ea"/>
                <a:ea typeface="+mj-ea"/>
                <a:cs typeface="Yu Mincho" charset="-128"/>
              </a:rPr>
              <a:t>5. </a:t>
            </a:r>
            <a:r>
              <a:rPr lang="ja-JP" altLang="en-US" sz="1000" dirty="0">
                <a:latin typeface="+mj-ea"/>
                <a:ea typeface="+mj-ea"/>
                <a:cs typeface="Yu Mincho" charset="-128"/>
              </a:rPr>
              <a:t>掲載停止について</a:t>
            </a:r>
            <a:endParaRPr lang="ja-JP" altLang="ja-JP" sz="1000" dirty="0">
              <a:latin typeface="+mj-ea"/>
              <a:ea typeface="+mj-ea"/>
              <a:cs typeface="Yu Mincho" charset="-128"/>
            </a:endParaRPr>
          </a:p>
          <a:p>
            <a:pPr>
              <a:defRPr/>
            </a:pPr>
            <a:r>
              <a:rPr lang="ja-JP" altLang="en-US" sz="800" dirty="0">
                <a:latin typeface="Yu Mincho" charset="-128"/>
                <a:ea typeface="Yu Mincho" charset="-128"/>
                <a:cs typeface="Yu Mincho" charset="-128"/>
              </a:rPr>
              <a:t>当社は、入稿素材の内容および形式ならびに誘導先</a:t>
            </a:r>
            <a:r>
              <a:rPr lang="ja-JP" altLang="ja-JP" sz="800" dirty="0">
                <a:latin typeface="Yu Mincho" charset="-128"/>
                <a:ea typeface="Yu Mincho" charset="-128"/>
                <a:cs typeface="Yu Mincho" charset="-128"/>
              </a:rPr>
              <a:t>について</a:t>
            </a:r>
            <a:r>
              <a:rPr lang="ja-JP" altLang="en-US" sz="800" dirty="0">
                <a:latin typeface="Yu Mincho" charset="-128"/>
                <a:ea typeface="Yu Mincho" charset="-128"/>
                <a:cs typeface="Yu Mincho" charset="-128"/>
              </a:rPr>
              <a:t>掲載ガイドライン等に従って</a:t>
            </a:r>
            <a:r>
              <a:rPr lang="ja-JP" altLang="ja-JP" sz="800" dirty="0">
                <a:latin typeface="Yu Mincho" charset="-128"/>
                <a:ea typeface="Yu Mincho" charset="-128"/>
                <a:cs typeface="Yu Mincho" charset="-128"/>
              </a:rPr>
              <a:t>当社所定の審査</a:t>
            </a:r>
            <a:r>
              <a:rPr lang="ja-JP" altLang="en-US" sz="800" dirty="0">
                <a:latin typeface="Yu Mincho" charset="-128"/>
                <a:ea typeface="Yu Mincho" charset="-128"/>
                <a:cs typeface="Yu Mincho" charset="-128"/>
              </a:rPr>
              <a:t>をした後においても、</a:t>
            </a:r>
            <a:r>
              <a:rPr lang="en-US" altLang="ja-JP" sz="800" dirty="0">
                <a:latin typeface="Yu Mincho" charset="-128"/>
                <a:ea typeface="Yu Mincho" charset="-128"/>
                <a:cs typeface="Yu Mincho" charset="-128"/>
              </a:rPr>
              <a:t>(1)</a:t>
            </a:r>
            <a:r>
              <a:rPr lang="ja-JP" altLang="en-US" sz="800" dirty="0">
                <a:latin typeface="Yu Mincho" charset="-128"/>
                <a:ea typeface="Yu Mincho" charset="-128"/>
                <a:cs typeface="Yu Mincho" charset="-128"/>
              </a:rPr>
              <a:t>入稿素材および当該入稿素材からの誘導先について当社所定の審査をした後において入稿素材もしくは当該入稿素材からの誘導先が変更になった場合、</a:t>
            </a:r>
            <a:r>
              <a:rPr lang="en-US" altLang="ja-JP" sz="800" dirty="0">
                <a:latin typeface="Yu Mincho" charset="-128"/>
                <a:ea typeface="Yu Mincho" charset="-128"/>
                <a:cs typeface="Yu Mincho" charset="-128"/>
              </a:rPr>
              <a:t>(2)</a:t>
            </a:r>
            <a:r>
              <a:rPr lang="ja-JP" altLang="en-US" sz="800" dirty="0">
                <a:latin typeface="Yu Mincho" charset="-128"/>
                <a:ea typeface="Yu Mincho" charset="-128"/>
                <a:cs typeface="Yu Mincho" charset="-128"/>
              </a:rPr>
              <a:t>本媒体資料に規定する広告主様の保証義務または遵守事項の違反がある場合、または当該違反のおそれがあると当社の裁量により判断された場合、または</a:t>
            </a:r>
            <a:r>
              <a:rPr lang="en-US" altLang="ja-JP" sz="800" dirty="0">
                <a:latin typeface="Yu Mincho" charset="-128"/>
                <a:ea typeface="Yu Mincho" charset="-128"/>
                <a:cs typeface="Yu Mincho" charset="-128"/>
              </a:rPr>
              <a:t>(3)</a:t>
            </a:r>
            <a:r>
              <a:rPr lang="ja-JP" altLang="en-US" sz="800" dirty="0">
                <a:latin typeface="Yu Mincho" charset="-128"/>
                <a:ea typeface="Yu Mincho" charset="-128"/>
                <a:cs typeface="Yu Mincho"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dirty="0">
                <a:latin typeface="Yu Mincho" charset="-128"/>
                <a:ea typeface="Yu Mincho" charset="-128"/>
                <a:cs typeface="Yu Mincho" charset="-128"/>
              </a:rPr>
              <a:t>の掲載を</a:t>
            </a:r>
            <a:r>
              <a:rPr lang="ja-JP" altLang="en-US" sz="800" dirty="0">
                <a:latin typeface="Yu Mincho" charset="-128"/>
                <a:ea typeface="Yu Mincho" charset="-128"/>
                <a:cs typeface="Yu Mincho"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dirty="0">
              <a:latin typeface="Yu Mincho" charset="-128"/>
              <a:ea typeface="Yu Mincho" charset="-128"/>
              <a:cs typeface="Yu Mincho" charset="-128"/>
            </a:endParaRPr>
          </a:p>
        </p:txBody>
      </p:sp>
      <p:pic>
        <p:nvPicPr>
          <p:cNvPr id="11" name="図 10"/>
          <p:cNvPicPr>
            <a:picLocks noChangeAspect="1"/>
          </p:cNvPicPr>
          <p:nvPr/>
        </p:nvPicPr>
        <p:blipFill>
          <a:blip r:embed="rId3"/>
          <a:stretch>
            <a:fillRect/>
          </a:stretch>
        </p:blipFill>
        <p:spPr>
          <a:xfrm>
            <a:off x="311089" y="44556"/>
            <a:ext cx="1392772" cy="365159"/>
          </a:xfrm>
          <a:prstGeom prst="rect">
            <a:avLst/>
          </a:prstGeom>
        </p:spPr>
      </p:pic>
      <p:sp>
        <p:nvSpPr>
          <p:cNvPr id="13" name="タイトル 1"/>
          <p:cNvSpPr txBox="1">
            <a:spLocks/>
          </p:cNvSpPr>
          <p:nvPr/>
        </p:nvSpPr>
        <p:spPr>
          <a:xfrm>
            <a:off x="241540" y="347092"/>
            <a:ext cx="8625624" cy="706600"/>
          </a:xfrm>
          <a:prstGeom prst="rect">
            <a:avLst/>
          </a:prstGeom>
        </p:spPr>
        <p:txBody>
          <a:bodyPr>
            <a:normAutofit/>
          </a:bodyPr>
          <a:lstStyle>
            <a:lvl1pPr algn="l" defTabSz="914400" rtl="0" eaLnBrk="1" latinLnBrk="0" hangingPunct="1">
              <a:lnSpc>
                <a:spcPct val="90000"/>
              </a:lnSpc>
              <a:spcBef>
                <a:spcPct val="0"/>
              </a:spcBef>
              <a:buNone/>
              <a:defRPr kumimoji="1" sz="3600" kern="1200">
                <a:solidFill>
                  <a:schemeClr val="tx1"/>
                </a:solidFill>
                <a:latin typeface="+mj-lt"/>
                <a:ea typeface="+mj-ea"/>
                <a:cs typeface="Yu Mincho" charset="-128"/>
              </a:defRPr>
            </a:lvl1pPr>
          </a:lstStyle>
          <a:p>
            <a:pPr algn="ctr"/>
            <a:r>
              <a:rPr lang="ja-JP" altLang="en-US" dirty="0">
                <a:solidFill>
                  <a:srgbClr val="FFFFFF"/>
                </a:solidFill>
                <a:latin typeface="+mj-ea"/>
              </a:rPr>
              <a:t>注意事項２</a:t>
            </a:r>
          </a:p>
        </p:txBody>
      </p:sp>
      <p:sp>
        <p:nvSpPr>
          <p:cNvPr id="7" name="スライド番号プレースホルダー 10">
            <a:extLst>
              <a:ext uri="{FF2B5EF4-FFF2-40B4-BE49-F238E27FC236}">
                <a16:creationId xmlns:a16="http://schemas.microsoft.com/office/drawing/2014/main" id="{FE9E1DCA-37C4-48C4-A11A-65521BEC4505}"/>
              </a:ext>
            </a:extLst>
          </p:cNvPr>
          <p:cNvSpPr>
            <a:spLocks noGrp="1"/>
          </p:cNvSpPr>
          <p:nvPr>
            <p:ph type="sldNum" sz="quarter" idx="12"/>
          </p:nvPr>
        </p:nvSpPr>
        <p:spPr>
          <a:xfrm>
            <a:off x="6457950" y="6356351"/>
            <a:ext cx="1898650" cy="365125"/>
          </a:xfrm>
        </p:spPr>
        <p:txBody>
          <a:bodyPr/>
          <a:lstStyle/>
          <a:p>
            <a:fld id="{806C013B-363C-A74E-9DE8-5ED61C0AA20F}" type="slidenum">
              <a:rPr kumimoji="1" lang="ja-JP" altLang="en-US" smtClean="0">
                <a:latin typeface="+mn-ea"/>
                <a:ea typeface="+mn-ea"/>
              </a:rPr>
              <a:t>36</a:t>
            </a:fld>
            <a:endParaRPr kumimoji="1" lang="ja-JP" altLang="en-US" dirty="0">
              <a:latin typeface="+mn-ea"/>
              <a:ea typeface="+mn-ea"/>
            </a:endParaRPr>
          </a:p>
        </p:txBody>
      </p:sp>
    </p:spTree>
    <p:extLst>
      <p:ext uri="{BB962C8B-B14F-4D97-AF65-F5344CB8AC3E}">
        <p14:creationId xmlns:p14="http://schemas.microsoft.com/office/powerpoint/2010/main" val="906723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02915"/>
            <a:ext cx="3042932" cy="4052171"/>
          </a:xfrm>
          <a:prstGeom prst="rect">
            <a:avLst/>
          </a:prstGeom>
        </p:spPr>
      </p:pic>
      <p:pic>
        <p:nvPicPr>
          <p:cNvPr id="6" name="図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42932" y="1402914"/>
            <a:ext cx="3071387" cy="4052172"/>
          </a:xfrm>
          <a:prstGeom prst="rect">
            <a:avLst/>
          </a:prstGeom>
        </p:spPr>
      </p:pic>
      <p:sp>
        <p:nvSpPr>
          <p:cNvPr id="11" name="スライド番号プレースホルダー 10"/>
          <p:cNvSpPr>
            <a:spLocks noGrp="1"/>
          </p:cNvSpPr>
          <p:nvPr>
            <p:ph type="sldNum" sz="quarter" idx="12"/>
          </p:nvPr>
        </p:nvSpPr>
        <p:spPr/>
        <p:txBody>
          <a:bodyPr/>
          <a:lstStyle/>
          <a:p>
            <a:fld id="{806C013B-363C-A74E-9DE8-5ED61C0AA20F}" type="slidenum">
              <a:rPr kumimoji="1" lang="ja-JP" altLang="en-US" smtClean="0">
                <a:latin typeface="+mn-ea"/>
                <a:ea typeface="+mn-ea"/>
              </a:rPr>
              <a:t>4</a:t>
            </a:fld>
            <a:endParaRPr kumimoji="1" lang="ja-JP" altLang="en-US" dirty="0">
              <a:latin typeface="+mn-ea"/>
              <a:ea typeface="+mn-ea"/>
            </a:endParaRPr>
          </a:p>
        </p:txBody>
      </p:sp>
      <p:pic>
        <p:nvPicPr>
          <p:cNvPr id="7" name="図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08846" y="1402914"/>
            <a:ext cx="3042933" cy="4052749"/>
          </a:xfrm>
          <a:prstGeom prst="rect">
            <a:avLst/>
          </a:prstGeom>
        </p:spPr>
      </p:pic>
      <p:pic>
        <p:nvPicPr>
          <p:cNvPr id="5" name="図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7538" y="5740051"/>
            <a:ext cx="1738445" cy="550362"/>
          </a:xfrm>
          <a:prstGeom prst="rect">
            <a:avLst/>
          </a:prstGeom>
        </p:spPr>
      </p:pic>
      <p:pic>
        <p:nvPicPr>
          <p:cNvPr id="18" name="図 1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042932" y="1402915"/>
            <a:ext cx="3058135" cy="4052172"/>
          </a:xfrm>
          <a:prstGeom prst="rect">
            <a:avLst/>
          </a:prstGeom>
        </p:spPr>
      </p:pic>
      <p:sp>
        <p:nvSpPr>
          <p:cNvPr id="16" name="正方形/長方形 15"/>
          <p:cNvSpPr/>
          <p:nvPr/>
        </p:nvSpPr>
        <p:spPr>
          <a:xfrm>
            <a:off x="3339" y="1400959"/>
            <a:ext cx="9150571" cy="4056082"/>
          </a:xfrm>
          <a:prstGeom prst="rect">
            <a:avLst/>
          </a:prstGeom>
          <a:solidFill>
            <a:schemeClr val="accent6">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418831" y="3929605"/>
            <a:ext cx="8566670" cy="1015663"/>
          </a:xfrm>
          <a:prstGeom prst="rect">
            <a:avLst/>
          </a:prstGeom>
          <a:noFill/>
        </p:spPr>
        <p:txBody>
          <a:bodyPr wrap="square" rtlCol="0">
            <a:spAutoFit/>
          </a:bodyPr>
          <a:lstStyle/>
          <a:p>
            <a:pPr algn="ctr"/>
            <a:r>
              <a:rPr lang="ja-JP" altLang="en-US" sz="1200" b="1" dirty="0">
                <a:solidFill>
                  <a:srgbClr val="FFFFFF"/>
                </a:solidFill>
                <a:ea typeface="Yu Mincho" charset="-128"/>
                <a:cs typeface="Yu Mincho" charset="-128"/>
              </a:rPr>
              <a:t>国内最大手タクシー会社である日本交通グループにおいて交通・モビリティ分野のソフトウェア・ハードウェア開発を行う</a:t>
            </a:r>
            <a:r>
              <a:rPr lang="en-US" altLang="ja-JP" sz="1200" b="1" dirty="0">
                <a:solidFill>
                  <a:srgbClr val="FFFFFF"/>
                </a:solidFill>
                <a:ea typeface="Yu Mincho" charset="-128"/>
                <a:cs typeface="Yu Mincho" charset="-128"/>
              </a:rPr>
              <a:t> </a:t>
            </a:r>
            <a:r>
              <a:rPr lang="ja-JP" altLang="en-US" sz="1200" b="1" dirty="0">
                <a:solidFill>
                  <a:srgbClr val="FFFFFF"/>
                </a:solidFill>
                <a:ea typeface="Yu Mincho" charset="-128"/>
                <a:cs typeface="Yu Mincho" charset="-128"/>
              </a:rPr>
              <a:t>	株式会社</a:t>
            </a:r>
            <a:r>
              <a:rPr lang="en-US" altLang="ja-JP" sz="1200" b="1" dirty="0">
                <a:solidFill>
                  <a:srgbClr val="FFFFFF"/>
                </a:solidFill>
                <a:ea typeface="Yu Mincho" charset="-128"/>
                <a:cs typeface="Yu Mincho" charset="-128"/>
              </a:rPr>
              <a:t>Mobility Technologies </a:t>
            </a:r>
            <a:r>
              <a:rPr lang="ja-JP" altLang="en-US" sz="1200" b="1" dirty="0">
                <a:solidFill>
                  <a:srgbClr val="FFFFFF"/>
                </a:solidFill>
                <a:ea typeface="Yu Mincho" charset="-128"/>
                <a:cs typeface="Yu Mincho" charset="-128"/>
              </a:rPr>
              <a:t>と、インターネット広告技術企業として国内最高峰の</a:t>
            </a:r>
            <a:endParaRPr lang="en-US" altLang="ja-JP" sz="1200" b="1" dirty="0">
              <a:solidFill>
                <a:srgbClr val="FFFFFF"/>
              </a:solidFill>
              <a:ea typeface="Yu Mincho" charset="-128"/>
              <a:cs typeface="Yu Mincho" charset="-128"/>
            </a:endParaRPr>
          </a:p>
          <a:p>
            <a:pPr algn="ctr"/>
            <a:r>
              <a:rPr lang="ja-JP" altLang="en-US" sz="1200" b="1" dirty="0">
                <a:solidFill>
                  <a:srgbClr val="FFFFFF"/>
                </a:solidFill>
                <a:ea typeface="Yu Mincho" charset="-128"/>
                <a:cs typeface="Yu Mincho" charset="-128"/>
              </a:rPr>
              <a:t>株式会社フリークアウト・ホールディングスがジョイント・ベンチャー「</a:t>
            </a:r>
            <a:r>
              <a:rPr lang="en-US" altLang="ja-JP" sz="1200" b="1" dirty="0">
                <a:solidFill>
                  <a:srgbClr val="FFFFFF"/>
                </a:solidFill>
                <a:ea typeface="Yu Mincho" charset="-128"/>
                <a:cs typeface="Yu Mincho" charset="-128"/>
              </a:rPr>
              <a:t>IRIS</a:t>
            </a:r>
            <a:r>
              <a:rPr lang="ja-JP" altLang="en-US" sz="1200" b="1" dirty="0">
                <a:solidFill>
                  <a:srgbClr val="FFFFFF"/>
                </a:solidFill>
                <a:ea typeface="Yu Mincho" charset="-128"/>
                <a:cs typeface="Yu Mincho" charset="-128"/>
              </a:rPr>
              <a:t>」を設立。</a:t>
            </a:r>
            <a:endParaRPr lang="en-US" altLang="ja-JP" sz="1200" b="1" dirty="0">
              <a:solidFill>
                <a:srgbClr val="FFFFFF"/>
              </a:solidFill>
              <a:ea typeface="Yu Mincho" charset="-128"/>
              <a:cs typeface="Yu Mincho" charset="-128"/>
            </a:endParaRPr>
          </a:p>
          <a:p>
            <a:pPr algn="ctr"/>
            <a:endParaRPr lang="en-US" altLang="ja-JP" sz="1200" b="1" dirty="0">
              <a:solidFill>
                <a:srgbClr val="FFFFFF"/>
              </a:solidFill>
              <a:ea typeface="Yu Mincho" charset="-128"/>
              <a:cs typeface="Yu Mincho" charset="-128"/>
            </a:endParaRPr>
          </a:p>
          <a:p>
            <a:pPr algn="ctr"/>
            <a:r>
              <a:rPr lang="ja-JP" altLang="en-US" sz="1200" b="1" dirty="0">
                <a:solidFill>
                  <a:srgbClr val="FFFFFF"/>
                </a:solidFill>
                <a:ea typeface="Yu Mincho" charset="-128"/>
                <a:cs typeface="Yu Mincho" charset="-128"/>
              </a:rPr>
              <a:t>最先端の技術を掛け合わせ、新たなプレミアムメディアを開発いたしました。</a:t>
            </a:r>
            <a:endParaRPr lang="en-US" altLang="ja-JP" sz="1200" b="1" dirty="0">
              <a:solidFill>
                <a:srgbClr val="FFFFFF"/>
              </a:solidFill>
              <a:ea typeface="Yu Mincho" charset="-128"/>
              <a:cs typeface="Yu Mincho" charset="-128"/>
            </a:endParaRPr>
          </a:p>
        </p:txBody>
      </p:sp>
      <p:pic>
        <p:nvPicPr>
          <p:cNvPr id="3" name="図 2"/>
          <p:cNvPicPr>
            <a:picLocks noChangeAspect="1"/>
          </p:cNvPicPr>
          <p:nvPr/>
        </p:nvPicPr>
        <p:blipFill>
          <a:blip r:embed="rId8"/>
          <a:stretch>
            <a:fillRect/>
          </a:stretch>
        </p:blipFill>
        <p:spPr>
          <a:xfrm>
            <a:off x="1294274" y="1505085"/>
            <a:ext cx="6769100" cy="2298700"/>
          </a:xfrm>
          <a:prstGeom prst="rect">
            <a:avLst/>
          </a:prstGeom>
        </p:spPr>
      </p:pic>
      <p:pic>
        <p:nvPicPr>
          <p:cNvPr id="10" name="図 9" descr="挿絵, 記号 が含まれている画像&#10;&#10;自動的に生成された説明">
            <a:extLst>
              <a:ext uri="{FF2B5EF4-FFF2-40B4-BE49-F238E27FC236}">
                <a16:creationId xmlns:a16="http://schemas.microsoft.com/office/drawing/2014/main" id="{05E53190-89F5-4128-9775-0797A2B45392}"/>
              </a:ext>
            </a:extLst>
          </p:cNvPr>
          <p:cNvPicPr>
            <a:picLocks noChangeAspect="1"/>
          </p:cNvPicPr>
          <p:nvPr/>
        </p:nvPicPr>
        <p:blipFill>
          <a:blip r:embed="rId9"/>
          <a:stretch>
            <a:fillRect/>
          </a:stretch>
        </p:blipFill>
        <p:spPr>
          <a:xfrm>
            <a:off x="5998018" y="5491551"/>
            <a:ext cx="1574981" cy="1047362"/>
          </a:xfrm>
          <a:prstGeom prst="rect">
            <a:avLst/>
          </a:prstGeom>
        </p:spPr>
      </p:pic>
    </p:spTree>
    <p:extLst>
      <p:ext uri="{BB962C8B-B14F-4D97-AF65-F5344CB8AC3E}">
        <p14:creationId xmlns:p14="http://schemas.microsoft.com/office/powerpoint/2010/main" val="60688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idx="4294967295"/>
          </p:nvPr>
        </p:nvSpPr>
        <p:spPr>
          <a:xfrm>
            <a:off x="158697" y="6003925"/>
            <a:ext cx="4024313" cy="477838"/>
          </a:xfrm>
        </p:spPr>
        <p:txBody>
          <a:bodyPr>
            <a:normAutofit lnSpcReduction="10000"/>
          </a:bodyPr>
          <a:lstStyle/>
          <a:p>
            <a:pPr marL="0" indent="0">
              <a:buNone/>
            </a:pPr>
            <a:r>
              <a:rPr kumimoji="1" lang="ja-JP" altLang="en-US" dirty="0">
                <a:latin typeface="+mj-ea"/>
                <a:ea typeface="+mj-ea"/>
              </a:rPr>
              <a:t>メディア概要</a:t>
            </a:r>
          </a:p>
        </p:txBody>
      </p:sp>
      <p:pic>
        <p:nvPicPr>
          <p:cNvPr id="13" name="図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73156" y="1"/>
            <a:ext cx="7470843" cy="4971468"/>
          </a:xfrm>
          <a:prstGeom prst="rect">
            <a:avLst/>
          </a:prstGeom>
        </p:spPr>
      </p:pic>
      <p:sp>
        <p:nvSpPr>
          <p:cNvPr id="6" name="テキスト ボックス 5"/>
          <p:cNvSpPr txBox="1"/>
          <p:nvPr/>
        </p:nvSpPr>
        <p:spPr>
          <a:xfrm>
            <a:off x="7438085" y="4971490"/>
            <a:ext cx="1705916" cy="153888"/>
          </a:xfrm>
          <a:prstGeom prst="rect">
            <a:avLst/>
          </a:prstGeom>
          <a:noFill/>
        </p:spPr>
        <p:txBody>
          <a:bodyPr wrap="none" rtlCol="0">
            <a:spAutoFit/>
          </a:bodyPr>
          <a:lstStyle/>
          <a:p>
            <a:pPr algn="r"/>
            <a:r>
              <a:rPr kumimoji="1" lang="ja-JP" altLang="en-US" sz="400" dirty="0"/>
              <a:t>東京駅</a:t>
            </a:r>
            <a:r>
              <a:rPr kumimoji="1" lang="en-US" altLang="ja-JP" sz="400" dirty="0"/>
              <a:t> </a:t>
            </a:r>
            <a:r>
              <a:rPr kumimoji="1" lang="ja-JP" altLang="en-US" sz="400" dirty="0"/>
              <a:t>丸の内口</a:t>
            </a:r>
            <a:r>
              <a:rPr kumimoji="1" lang="en-US" altLang="ja-JP" sz="400" dirty="0"/>
              <a:t> / Tokyo Station and </a:t>
            </a:r>
            <a:r>
              <a:rPr kumimoji="1" lang="en-US" altLang="ja-JP" sz="400" dirty="0" err="1"/>
              <a:t>Marunouchi</a:t>
            </a:r>
            <a:r>
              <a:rPr kumimoji="1" lang="en-US" altLang="ja-JP" sz="400" dirty="0"/>
              <a:t> / </a:t>
            </a:r>
            <a:r>
              <a:rPr lang="ja-JP" altLang="en-US" sz="400" dirty="0"/>
              <a:t>东京站丸之内口</a:t>
            </a:r>
            <a:endParaRPr kumimoji="1" lang="ja-JP" altLang="en-US" sz="400" dirty="0"/>
          </a:p>
        </p:txBody>
      </p:sp>
      <p:grpSp>
        <p:nvGrpSpPr>
          <p:cNvPr id="5" name="図形グループ 4"/>
          <p:cNvGrpSpPr/>
          <p:nvPr/>
        </p:nvGrpSpPr>
        <p:grpSpPr>
          <a:xfrm>
            <a:off x="0" y="5125378"/>
            <a:ext cx="4725304" cy="833336"/>
            <a:chOff x="0" y="5125378"/>
            <a:chExt cx="4725304" cy="833336"/>
          </a:xfrm>
        </p:grpSpPr>
        <p:sp>
          <p:nvSpPr>
            <p:cNvPr id="2" name="正方形/長方形 1"/>
            <p:cNvSpPr/>
            <p:nvPr/>
          </p:nvSpPr>
          <p:spPr>
            <a:xfrm>
              <a:off x="0" y="5125378"/>
              <a:ext cx="4725304" cy="83333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127" y="5140492"/>
              <a:ext cx="4514894" cy="753987"/>
            </a:xfrm>
            <a:prstGeom prst="rect">
              <a:avLst/>
            </a:prstGeom>
          </p:spPr>
        </p:pic>
      </p:grpSp>
      <p:sp>
        <p:nvSpPr>
          <p:cNvPr id="9" name="スライド番号プレースホルダー 10">
            <a:extLst>
              <a:ext uri="{FF2B5EF4-FFF2-40B4-BE49-F238E27FC236}">
                <a16:creationId xmlns:a16="http://schemas.microsoft.com/office/drawing/2014/main" id="{F5FD4B3E-C697-4A16-A015-D594E9B5F518}"/>
              </a:ext>
            </a:extLst>
          </p:cNvPr>
          <p:cNvSpPr>
            <a:spLocks noGrp="1"/>
          </p:cNvSpPr>
          <p:nvPr>
            <p:ph type="sldNum" sz="quarter" idx="12"/>
          </p:nvPr>
        </p:nvSpPr>
        <p:spPr>
          <a:xfrm>
            <a:off x="6457950" y="6356351"/>
            <a:ext cx="1898650" cy="365125"/>
          </a:xfrm>
        </p:spPr>
        <p:txBody>
          <a:bodyPr/>
          <a:lstStyle/>
          <a:p>
            <a:fld id="{806C013B-363C-A74E-9DE8-5ED61C0AA20F}" type="slidenum">
              <a:rPr kumimoji="1" lang="ja-JP" altLang="en-US" smtClean="0">
                <a:latin typeface="+mn-ea"/>
                <a:ea typeface="+mn-ea"/>
              </a:rPr>
              <a:t>5</a:t>
            </a:fld>
            <a:endParaRPr kumimoji="1" lang="ja-JP" altLang="en-US" dirty="0">
              <a:latin typeface="+mn-ea"/>
              <a:ea typeface="+mn-ea"/>
            </a:endParaRPr>
          </a:p>
        </p:txBody>
      </p:sp>
    </p:spTree>
    <p:extLst>
      <p:ext uri="{BB962C8B-B14F-4D97-AF65-F5344CB8AC3E}">
        <p14:creationId xmlns:p14="http://schemas.microsoft.com/office/powerpoint/2010/main" val="2004511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3">
            <a:extLst>
              <a:ext uri="{28A0092B-C50C-407E-A947-70E740481C1C}">
                <a14:useLocalDpi xmlns:a14="http://schemas.microsoft.com/office/drawing/2010/main" val="0"/>
              </a:ext>
            </a:extLst>
          </a:blip>
          <a:srcRect r="10378"/>
          <a:stretch/>
        </p:blipFill>
        <p:spPr>
          <a:xfrm>
            <a:off x="4756301" y="3028889"/>
            <a:ext cx="3945400" cy="2934097"/>
          </a:xfrm>
          <a:prstGeom prst="rect">
            <a:avLst/>
          </a:prstGeom>
        </p:spPr>
      </p:pic>
      <p:sp>
        <p:nvSpPr>
          <p:cNvPr id="18" name="正方形/長方形 17"/>
          <p:cNvSpPr/>
          <p:nvPr/>
        </p:nvSpPr>
        <p:spPr>
          <a:xfrm>
            <a:off x="0" y="1"/>
            <a:ext cx="9144000" cy="177164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442299" y="2087713"/>
            <a:ext cx="8259402" cy="523220"/>
          </a:xfrm>
          <a:prstGeom prst="rect">
            <a:avLst/>
          </a:prstGeom>
          <a:noFill/>
        </p:spPr>
        <p:txBody>
          <a:bodyPr wrap="square" rtlCol="0">
            <a:spAutoFit/>
          </a:bodyPr>
          <a:lstStyle/>
          <a:p>
            <a:pPr algn="ctr"/>
            <a:r>
              <a:rPr kumimoji="1" lang="ja-JP" altLang="en-US" sz="1400" dirty="0">
                <a:latin typeface="+mj-ea"/>
                <a:ea typeface="+mj-ea"/>
                <a:cs typeface="Yu Mincho" charset="-128"/>
              </a:rPr>
              <a:t>世界有数の国際都市東京を中心に</a:t>
            </a:r>
            <a:r>
              <a:rPr lang="ja-JP" altLang="en-US" sz="1400" dirty="0">
                <a:latin typeface="+mj-ea"/>
                <a:ea typeface="+mj-ea"/>
                <a:cs typeface="Yu Mincho" charset="-128"/>
              </a:rPr>
              <a:t>、全国の主要都市を走行するタクシーに設置される</a:t>
            </a:r>
            <a:endParaRPr lang="en-US" altLang="ja-JP" sz="1400" dirty="0">
              <a:latin typeface="+mj-ea"/>
              <a:ea typeface="+mj-ea"/>
              <a:cs typeface="Yu Mincho" charset="-128"/>
            </a:endParaRPr>
          </a:p>
          <a:p>
            <a:pPr algn="ctr"/>
            <a:r>
              <a:rPr lang="ja-JP" altLang="en-US" sz="1400" dirty="0">
                <a:latin typeface="+mj-ea"/>
                <a:ea typeface="+mj-ea"/>
                <a:cs typeface="Yu Mincho" charset="-128"/>
              </a:rPr>
              <a:t>新世代プレミアム動画広告です。</a:t>
            </a:r>
            <a:endParaRPr lang="en-US" altLang="ja-JP" sz="1400" dirty="0">
              <a:latin typeface="+mj-ea"/>
              <a:ea typeface="+mj-ea"/>
              <a:cs typeface="Yu Mincho" charset="-128"/>
            </a:endParaRPr>
          </a:p>
        </p:txBody>
      </p:sp>
      <p:sp>
        <p:nvSpPr>
          <p:cNvPr id="9" name="テキスト ボックス 8"/>
          <p:cNvSpPr txBox="1"/>
          <p:nvPr/>
        </p:nvSpPr>
        <p:spPr>
          <a:xfrm>
            <a:off x="534839" y="3357975"/>
            <a:ext cx="3877985" cy="784830"/>
          </a:xfrm>
          <a:prstGeom prst="rect">
            <a:avLst/>
          </a:prstGeom>
          <a:noFill/>
        </p:spPr>
        <p:txBody>
          <a:bodyPr wrap="none" rtlCol="0">
            <a:spAutoFit/>
          </a:bodyPr>
          <a:lstStyle/>
          <a:p>
            <a:r>
              <a:rPr lang="ja-JP" altLang="en-US" sz="2400" dirty="0">
                <a:latin typeface="+mj-ea"/>
                <a:ea typeface="+mj-ea"/>
                <a:cs typeface="Yu Mincho" charset="-128"/>
              </a:rPr>
              <a:t>大画面・高精細の動画広告</a:t>
            </a:r>
            <a:br>
              <a:rPr lang="en-US" altLang="ja-JP" sz="2000" dirty="0">
                <a:ea typeface="Yu Mincho" charset="-128"/>
                <a:cs typeface="Yu Mincho" charset="-128"/>
              </a:rPr>
            </a:br>
            <a:r>
              <a:rPr lang="ja-JP" altLang="en-US" sz="1200" dirty="0">
                <a:ea typeface="Yu Mincho" charset="-128"/>
                <a:cs typeface="Yu Mincho" charset="-128"/>
              </a:rPr>
              <a:t>個室空間、対面、至近距離、音声付きのユーザ体験。</a:t>
            </a:r>
            <a:endParaRPr lang="en-US" altLang="ja-JP" sz="1200" dirty="0">
              <a:ea typeface="Yu Mincho" charset="-128"/>
              <a:cs typeface="Yu Mincho" charset="-128"/>
            </a:endParaRPr>
          </a:p>
          <a:p>
            <a:r>
              <a:rPr lang="en-US" altLang="ja-JP" sz="900" dirty="0">
                <a:ea typeface="Yu Mincho" charset="-128"/>
                <a:cs typeface="Yu Mincho" charset="-128"/>
              </a:rPr>
              <a:t>※</a:t>
            </a:r>
            <a:r>
              <a:rPr lang="ja-JP" altLang="en-US" sz="900" dirty="0">
                <a:ea typeface="Yu Mincho" charset="-128"/>
                <a:cs typeface="Yu Mincho" charset="-128"/>
              </a:rPr>
              <a:t>深夜時間帯 </a:t>
            </a:r>
            <a:r>
              <a:rPr lang="en-US" altLang="ja-JP" sz="900" dirty="0">
                <a:ea typeface="Yu Mincho" charset="-128"/>
                <a:cs typeface="Yu Mincho" charset="-128"/>
              </a:rPr>
              <a:t>22:00〜5:59 </a:t>
            </a:r>
            <a:r>
              <a:rPr lang="ja-JP" altLang="en-US" sz="900" dirty="0">
                <a:ea typeface="Yu Mincho" charset="-128"/>
                <a:cs typeface="Yu Mincho" charset="-128"/>
              </a:rPr>
              <a:t>はデフォルト音声</a:t>
            </a:r>
            <a:r>
              <a:rPr lang="en-US" altLang="ja-JP" sz="900" dirty="0">
                <a:ea typeface="Yu Mincho" charset="-128"/>
                <a:cs typeface="Yu Mincho" charset="-128"/>
              </a:rPr>
              <a:t>OFF</a:t>
            </a:r>
          </a:p>
        </p:txBody>
      </p:sp>
      <p:sp>
        <p:nvSpPr>
          <p:cNvPr id="11" name="テキスト ボックス 10"/>
          <p:cNvSpPr txBox="1"/>
          <p:nvPr/>
        </p:nvSpPr>
        <p:spPr>
          <a:xfrm>
            <a:off x="534839" y="4757416"/>
            <a:ext cx="3724096" cy="646331"/>
          </a:xfrm>
          <a:prstGeom prst="rect">
            <a:avLst/>
          </a:prstGeom>
          <a:noFill/>
        </p:spPr>
        <p:txBody>
          <a:bodyPr wrap="none" rtlCol="0">
            <a:spAutoFit/>
          </a:bodyPr>
          <a:lstStyle/>
          <a:p>
            <a:r>
              <a:rPr lang="ja-JP" altLang="en-US" sz="2400" dirty="0">
                <a:latin typeface="+mj-ea"/>
                <a:ea typeface="+mj-ea"/>
                <a:cs typeface="Yu Mincho" charset="-128"/>
              </a:rPr>
              <a:t>高所得層にリーチ</a:t>
            </a:r>
            <a:br>
              <a:rPr lang="en-US" altLang="ja-JP" sz="2000" dirty="0">
                <a:ea typeface="Yu Mincho" charset="-128"/>
                <a:cs typeface="Yu Mincho" charset="-128"/>
              </a:rPr>
            </a:br>
            <a:r>
              <a:rPr lang="ja-JP" altLang="en-US" sz="1200" dirty="0">
                <a:ea typeface="Yu Mincho" charset="-128"/>
                <a:cs typeface="Yu Mincho" charset="-128"/>
              </a:rPr>
              <a:t>全国都心部に勤務する、会社員・経営層にリーチ。</a:t>
            </a:r>
            <a:endParaRPr lang="en-US" altLang="ja-JP" sz="1200" dirty="0">
              <a:ea typeface="Yu Mincho" charset="-128"/>
              <a:cs typeface="Yu Mincho" charset="-128"/>
            </a:endParaRPr>
          </a:p>
        </p:txBody>
      </p:sp>
      <p:sp>
        <p:nvSpPr>
          <p:cNvPr id="2" name="タイトル 1"/>
          <p:cNvSpPr>
            <a:spLocks noGrp="1"/>
          </p:cNvSpPr>
          <p:nvPr>
            <p:ph type="title"/>
          </p:nvPr>
        </p:nvSpPr>
        <p:spPr>
          <a:xfrm>
            <a:off x="261257" y="1060568"/>
            <a:ext cx="8621486" cy="706600"/>
          </a:xfrm>
        </p:spPr>
        <p:txBody>
          <a:bodyPr>
            <a:noAutofit/>
          </a:bodyPr>
          <a:lstStyle/>
          <a:p>
            <a:pPr algn="ctr"/>
            <a:r>
              <a:rPr lang="ja-JP" altLang="en-US" dirty="0">
                <a:solidFill>
                  <a:srgbClr val="FFFFFF"/>
                </a:solidFill>
              </a:rPr>
              <a:t>全国 主要都市に出現する、極上のメディア。</a:t>
            </a:r>
          </a:p>
        </p:txBody>
      </p:sp>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2724" y="214848"/>
            <a:ext cx="4769492" cy="796505"/>
          </a:xfrm>
          <a:prstGeom prst="rect">
            <a:avLst/>
          </a:prstGeom>
        </p:spPr>
      </p:pic>
      <p:sp>
        <p:nvSpPr>
          <p:cNvPr id="13" name="スライド番号プレースホルダー 10">
            <a:extLst>
              <a:ext uri="{FF2B5EF4-FFF2-40B4-BE49-F238E27FC236}">
                <a16:creationId xmlns:a16="http://schemas.microsoft.com/office/drawing/2014/main" id="{58D8FB42-B12D-4D0A-B892-65BF0F4EA6B7}"/>
              </a:ext>
            </a:extLst>
          </p:cNvPr>
          <p:cNvSpPr>
            <a:spLocks noGrp="1"/>
          </p:cNvSpPr>
          <p:nvPr>
            <p:ph type="sldNum" sz="quarter" idx="12"/>
          </p:nvPr>
        </p:nvSpPr>
        <p:spPr>
          <a:xfrm>
            <a:off x="6457950" y="6356351"/>
            <a:ext cx="1898650" cy="365125"/>
          </a:xfrm>
        </p:spPr>
        <p:txBody>
          <a:bodyPr/>
          <a:lstStyle/>
          <a:p>
            <a:fld id="{806C013B-363C-A74E-9DE8-5ED61C0AA20F}" type="slidenum">
              <a:rPr kumimoji="1" lang="ja-JP" altLang="en-US" smtClean="0">
                <a:latin typeface="+mn-ea"/>
                <a:ea typeface="+mn-ea"/>
              </a:rPr>
              <a:t>6</a:t>
            </a:fld>
            <a:endParaRPr kumimoji="1" lang="ja-JP" altLang="en-US" dirty="0">
              <a:latin typeface="+mn-ea"/>
              <a:ea typeface="+mn-ea"/>
            </a:endParaRPr>
          </a:p>
        </p:txBody>
      </p:sp>
    </p:spTree>
    <p:extLst>
      <p:ext uri="{BB962C8B-B14F-4D97-AF65-F5344CB8AC3E}">
        <p14:creationId xmlns:p14="http://schemas.microsoft.com/office/powerpoint/2010/main" val="2378570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グラフ 16">
            <a:extLst>
              <a:ext uri="{FF2B5EF4-FFF2-40B4-BE49-F238E27FC236}">
                <a16:creationId xmlns:a16="http://schemas.microsoft.com/office/drawing/2014/main" id="{5A0E7655-149B-46EB-AA12-19700FFCD284}"/>
              </a:ext>
            </a:extLst>
          </p:cNvPr>
          <p:cNvGraphicFramePr>
            <a:graphicFrameLocks/>
          </p:cNvGraphicFramePr>
          <p:nvPr/>
        </p:nvGraphicFramePr>
        <p:xfrm>
          <a:off x="5089379" y="3108121"/>
          <a:ext cx="1725071" cy="1230916"/>
        </p:xfrm>
        <a:graphic>
          <a:graphicData uri="http://schemas.openxmlformats.org/drawingml/2006/chart">
            <c:chart xmlns:c="http://schemas.openxmlformats.org/drawingml/2006/chart" xmlns:r="http://schemas.openxmlformats.org/officeDocument/2006/relationships" r:id="rId3"/>
          </a:graphicData>
        </a:graphic>
      </p:graphicFrame>
      <p:sp>
        <p:nvSpPr>
          <p:cNvPr id="15" name="正方形/長方形 14"/>
          <p:cNvSpPr/>
          <p:nvPr/>
        </p:nvSpPr>
        <p:spPr>
          <a:xfrm>
            <a:off x="0" y="1"/>
            <a:ext cx="9144000" cy="177164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Yu Mincho Regular" charset="-128"/>
              <a:ea typeface="Yu Mincho Regular" charset="-128"/>
            </a:endParaRPr>
          </a:p>
        </p:txBody>
      </p:sp>
      <p:sp>
        <p:nvSpPr>
          <p:cNvPr id="2" name="タイトル 1"/>
          <p:cNvSpPr>
            <a:spLocks noGrp="1"/>
          </p:cNvSpPr>
          <p:nvPr>
            <p:ph type="title"/>
          </p:nvPr>
        </p:nvSpPr>
        <p:spPr>
          <a:xfrm>
            <a:off x="260058" y="347386"/>
            <a:ext cx="8633776" cy="1125153"/>
          </a:xfrm>
        </p:spPr>
        <p:txBody>
          <a:bodyPr>
            <a:normAutofit/>
          </a:bodyPr>
          <a:lstStyle/>
          <a:p>
            <a:pPr algn="ctr"/>
            <a:r>
              <a:rPr lang="ja-JP" altLang="en-US" sz="3600" dirty="0">
                <a:solidFill>
                  <a:srgbClr val="FFFFFF"/>
                </a:solidFill>
              </a:rPr>
              <a:t>全国主要 </a:t>
            </a:r>
            <a:r>
              <a:rPr lang="en-US" altLang="ja-JP" sz="3600" dirty="0">
                <a:solidFill>
                  <a:srgbClr val="FFFFFF"/>
                </a:solidFill>
              </a:rPr>
              <a:t>10</a:t>
            </a:r>
            <a:r>
              <a:rPr lang="ja-JP" altLang="en-US" sz="3600" dirty="0">
                <a:solidFill>
                  <a:srgbClr val="FFFFFF"/>
                </a:solidFill>
              </a:rPr>
              <a:t>都市に展開</a:t>
            </a:r>
            <a:br>
              <a:rPr lang="en-US" altLang="ja-JP" sz="3600" dirty="0">
                <a:solidFill>
                  <a:srgbClr val="FFFFFF"/>
                </a:solidFill>
              </a:rPr>
            </a:br>
            <a:r>
              <a:rPr lang="ja-JP" altLang="en-US" sz="2800" dirty="0">
                <a:solidFill>
                  <a:srgbClr val="FFFFFF"/>
                </a:solidFill>
              </a:rPr>
              <a:t>日本最大のタクシー・サイネージネットワーク</a:t>
            </a:r>
            <a:endParaRPr kumimoji="1" lang="ja-JP" altLang="en-US" sz="2800" dirty="0">
              <a:solidFill>
                <a:srgbClr val="FFFFFF"/>
              </a:solidFill>
            </a:endParaRPr>
          </a:p>
        </p:txBody>
      </p:sp>
      <p:sp>
        <p:nvSpPr>
          <p:cNvPr id="23" name="正方形/長方形 22"/>
          <p:cNvSpPr/>
          <p:nvPr/>
        </p:nvSpPr>
        <p:spPr>
          <a:xfrm>
            <a:off x="552092" y="6098207"/>
            <a:ext cx="4797148" cy="461665"/>
          </a:xfrm>
          <a:prstGeom prst="rect">
            <a:avLst/>
          </a:prstGeom>
        </p:spPr>
        <p:txBody>
          <a:bodyPr wrap="square">
            <a:spAutoFit/>
          </a:bodyPr>
          <a:lstStyle/>
          <a:p>
            <a:pPr marL="171450" lvl="0" indent="-171450">
              <a:buFont typeface=".LucidaGrandeUI" charset="0"/>
              <a:buChar char="※"/>
            </a:pPr>
            <a:r>
              <a:rPr lang="ja-JP" altLang="en-US" sz="600" dirty="0">
                <a:solidFill>
                  <a:srgbClr val="000F2D"/>
                </a:solidFill>
                <a:latin typeface="+mj-ea"/>
                <a:ea typeface="Yu Mincho Regular"/>
                <a:cs typeface="Yu Mincho Regular" charset="-128"/>
              </a:rPr>
              <a:t>提供エリア外への乗車もございます。</a:t>
            </a:r>
            <a:endParaRPr lang="en-US" altLang="ja-JP" sz="600" dirty="0">
              <a:solidFill>
                <a:srgbClr val="000F2D"/>
              </a:solidFill>
              <a:latin typeface="+mj-ea"/>
              <a:ea typeface="Yu Mincho Regular"/>
              <a:cs typeface="Yu Mincho Regular" charset="-128"/>
            </a:endParaRPr>
          </a:p>
          <a:p>
            <a:pPr marL="171450" lvl="0" indent="-171450">
              <a:buFont typeface=".LucidaGrandeUI" charset="0"/>
              <a:buChar char="※"/>
            </a:pPr>
            <a:r>
              <a:rPr lang="ja-JP" altLang="en-US" sz="600" dirty="0">
                <a:solidFill>
                  <a:srgbClr val="000F2D"/>
                </a:solidFill>
                <a:latin typeface="+mj-ea"/>
                <a:ea typeface="Yu Mincho Regular"/>
                <a:cs typeface="Yu Mincho Regular" charset="-128"/>
              </a:rPr>
              <a:t>追加導入の時期は前後する可能性がございます。</a:t>
            </a:r>
            <a:endParaRPr lang="en-US" altLang="ja-JP" sz="600" dirty="0">
              <a:solidFill>
                <a:srgbClr val="000F2D"/>
              </a:solidFill>
              <a:latin typeface="+mj-ea"/>
              <a:ea typeface="Yu Mincho Regular"/>
              <a:cs typeface="Yu Mincho Regular" charset="-128"/>
            </a:endParaRPr>
          </a:p>
          <a:p>
            <a:pPr marL="171450" lvl="0" indent="-171450">
              <a:buFont typeface=".LucidaGrandeUI" charset="0"/>
              <a:buChar char="※"/>
            </a:pPr>
            <a:r>
              <a:rPr lang="ja-JP" altLang="en-US" sz="600" dirty="0">
                <a:solidFill>
                  <a:srgbClr val="000F2D"/>
                </a:solidFill>
                <a:latin typeface="+mj-ea"/>
                <a:ea typeface="Yu Mincho Regular"/>
                <a:cs typeface="Yu Mincho Regular" charset="-128"/>
              </a:rPr>
              <a:t>設置台数は</a:t>
            </a:r>
            <a:r>
              <a:rPr lang="en-US" altLang="ja-JP" sz="600" dirty="0">
                <a:solidFill>
                  <a:srgbClr val="000F2D"/>
                </a:solidFill>
                <a:latin typeface="+mj-ea"/>
                <a:ea typeface="Yu Mincho Regular"/>
                <a:cs typeface="Yu Mincho Regular" charset="-128"/>
              </a:rPr>
              <a:t>2020</a:t>
            </a:r>
            <a:r>
              <a:rPr lang="ja-JP" altLang="en-US" sz="600" dirty="0">
                <a:solidFill>
                  <a:srgbClr val="000F2D"/>
                </a:solidFill>
                <a:latin typeface="+mj-ea"/>
                <a:ea typeface="Yu Mincho Regular"/>
                <a:cs typeface="Yu Mincho Regular" charset="-128"/>
              </a:rPr>
              <a:t>年</a:t>
            </a:r>
            <a:r>
              <a:rPr lang="en-US" altLang="ja-JP" sz="600" dirty="0">
                <a:solidFill>
                  <a:srgbClr val="000F2D"/>
                </a:solidFill>
                <a:latin typeface="+mj-ea"/>
                <a:ea typeface="Yu Mincho Regular"/>
                <a:cs typeface="Yu Mincho Regular" charset="-128"/>
              </a:rPr>
              <a:t>4</a:t>
            </a:r>
            <a:r>
              <a:rPr lang="ja-JP" altLang="en-US" sz="600" dirty="0">
                <a:solidFill>
                  <a:srgbClr val="000F2D"/>
                </a:solidFill>
                <a:latin typeface="+mj-ea"/>
                <a:ea typeface="Yu Mincho Regular"/>
                <a:cs typeface="Yu Mincho Regular" charset="-128"/>
              </a:rPr>
              <a:t>月時点想定であり変更、変動する可能性が</a:t>
            </a:r>
            <a:r>
              <a:rPr lang="ja-JP" altLang="en-US" sz="600">
                <a:solidFill>
                  <a:srgbClr val="000F2D"/>
                </a:solidFill>
                <a:latin typeface="+mj-ea"/>
                <a:ea typeface="Yu Mincho Regular"/>
                <a:cs typeface="Yu Mincho Regular" charset="-128"/>
              </a:rPr>
              <a:t>ございます</a:t>
            </a:r>
            <a:r>
              <a:rPr lang="en-US" altLang="ja-JP" sz="600" dirty="0">
                <a:solidFill>
                  <a:srgbClr val="000F2D"/>
                </a:solidFill>
                <a:latin typeface="+mj-ea"/>
                <a:ea typeface="Yu Mincho Regular"/>
                <a:cs typeface="Yu Mincho Regular" charset="-128"/>
              </a:rPr>
              <a:t>｡</a:t>
            </a:r>
          </a:p>
          <a:p>
            <a:pPr marL="171450" lvl="0" indent="-171450">
              <a:buFont typeface=".LucidaGrandeUI" charset="0"/>
              <a:buChar char="※"/>
            </a:pPr>
            <a:r>
              <a:rPr lang="ja-JP" altLang="en-US" sz="600">
                <a:solidFill>
                  <a:srgbClr val="000F2D"/>
                </a:solidFill>
                <a:latin typeface="+mj-ea"/>
                <a:ea typeface="Yu Mincho Regular"/>
                <a:cs typeface="Yu Mincho Regular" charset="-128"/>
              </a:rPr>
              <a:t>上記都市以外でも静岡、岐阜、三重、滋賀、茨城、徳島、金沢、富山で若干数サイネージを設置しているタクシーがございます。</a:t>
            </a:r>
            <a:endParaRPr lang="en-US" altLang="ja-JP" sz="600" dirty="0">
              <a:solidFill>
                <a:srgbClr val="000F2D"/>
              </a:solidFill>
              <a:latin typeface="+mj-ea"/>
              <a:ea typeface="Yu Mincho Regular"/>
              <a:cs typeface="Yu Mincho Regular" charset="-128"/>
            </a:endParaRPr>
          </a:p>
        </p:txBody>
      </p:sp>
      <p:pic>
        <p:nvPicPr>
          <p:cNvPr id="14" name="図 13"/>
          <p:cNvPicPr>
            <a:picLocks noChangeAspect="1"/>
          </p:cNvPicPr>
          <p:nvPr/>
        </p:nvPicPr>
        <p:blipFill>
          <a:blip r:embed="rId4"/>
          <a:stretch>
            <a:fillRect/>
          </a:stretch>
        </p:blipFill>
        <p:spPr>
          <a:xfrm>
            <a:off x="311089" y="44556"/>
            <a:ext cx="1392772" cy="365159"/>
          </a:xfrm>
          <a:prstGeom prst="rect">
            <a:avLst/>
          </a:prstGeom>
        </p:spPr>
      </p:pic>
      <p:sp>
        <p:nvSpPr>
          <p:cNvPr id="8" name="スライド番号プレースホルダー 10">
            <a:extLst>
              <a:ext uri="{FF2B5EF4-FFF2-40B4-BE49-F238E27FC236}">
                <a16:creationId xmlns:a16="http://schemas.microsoft.com/office/drawing/2014/main" id="{128F5523-679A-4321-9A07-40CCAFA7D26D}"/>
              </a:ext>
            </a:extLst>
          </p:cNvPr>
          <p:cNvSpPr>
            <a:spLocks noGrp="1"/>
          </p:cNvSpPr>
          <p:nvPr>
            <p:ph type="sldNum" sz="quarter" idx="12"/>
          </p:nvPr>
        </p:nvSpPr>
        <p:spPr>
          <a:xfrm>
            <a:off x="6457950" y="6356351"/>
            <a:ext cx="1898650" cy="365125"/>
          </a:xfrm>
        </p:spPr>
        <p:txBody>
          <a:bodyPr/>
          <a:lstStyle/>
          <a:p>
            <a:fld id="{806C013B-363C-A74E-9DE8-5ED61C0AA20F}" type="slidenum">
              <a:rPr kumimoji="1" lang="ja-JP" altLang="en-US" smtClean="0">
                <a:latin typeface="+mn-ea"/>
                <a:ea typeface="+mn-ea"/>
              </a:rPr>
              <a:t>7</a:t>
            </a:fld>
            <a:endParaRPr kumimoji="1" lang="ja-JP" altLang="en-US" dirty="0">
              <a:latin typeface="+mn-ea"/>
              <a:ea typeface="+mn-ea"/>
            </a:endParaRPr>
          </a:p>
        </p:txBody>
      </p:sp>
      <p:sp>
        <p:nvSpPr>
          <p:cNvPr id="5" name="正方形/長方形 4">
            <a:extLst>
              <a:ext uri="{FF2B5EF4-FFF2-40B4-BE49-F238E27FC236}">
                <a16:creationId xmlns:a16="http://schemas.microsoft.com/office/drawing/2014/main" id="{4113F8B0-88EA-4828-9CEB-A936B50E9ED9}"/>
              </a:ext>
            </a:extLst>
          </p:cNvPr>
          <p:cNvSpPr/>
          <p:nvPr/>
        </p:nvSpPr>
        <p:spPr>
          <a:xfrm>
            <a:off x="1703860" y="1968138"/>
            <a:ext cx="3161547" cy="77506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n-ea"/>
              </a:rPr>
              <a:t>東京・神奈川・埼玉・千葉・名古屋</a:t>
            </a:r>
            <a:endParaRPr kumimoji="1" lang="en-US" altLang="ja-JP" sz="1400" b="1" dirty="0">
              <a:solidFill>
                <a:schemeClr val="tx1"/>
              </a:solidFill>
              <a:latin typeface="+mn-ea"/>
            </a:endParaRPr>
          </a:p>
          <a:p>
            <a:pPr algn="ctr"/>
            <a:endParaRPr kumimoji="1" lang="en-US" altLang="ja-JP" sz="300" b="1" dirty="0">
              <a:solidFill>
                <a:schemeClr val="tx1"/>
              </a:solidFill>
              <a:latin typeface="+mn-ea"/>
            </a:endParaRPr>
          </a:p>
          <a:p>
            <a:pPr algn="ctr"/>
            <a:r>
              <a:rPr lang="ja-JP" altLang="en-US" sz="1400" b="1" dirty="0">
                <a:solidFill>
                  <a:schemeClr val="tx1"/>
                </a:solidFill>
                <a:latin typeface="+mn-ea"/>
              </a:rPr>
              <a:t>京都・大阪・神戸・福岡・札幌</a:t>
            </a:r>
            <a:endParaRPr kumimoji="1" lang="ja-JP" altLang="en-US" sz="1400" b="1" dirty="0">
              <a:solidFill>
                <a:schemeClr val="tx1"/>
              </a:solidFill>
              <a:latin typeface="+mn-ea"/>
            </a:endParaRPr>
          </a:p>
        </p:txBody>
      </p:sp>
      <p:sp>
        <p:nvSpPr>
          <p:cNvPr id="16" name="正方形/長方形 15">
            <a:extLst>
              <a:ext uri="{FF2B5EF4-FFF2-40B4-BE49-F238E27FC236}">
                <a16:creationId xmlns:a16="http://schemas.microsoft.com/office/drawing/2014/main" id="{8D47FDA4-A9C2-423D-A2B0-5F1557A06077}"/>
              </a:ext>
            </a:extLst>
          </p:cNvPr>
          <p:cNvSpPr/>
          <p:nvPr/>
        </p:nvSpPr>
        <p:spPr>
          <a:xfrm>
            <a:off x="260058" y="1968136"/>
            <a:ext cx="1443803" cy="775063"/>
          </a:xfrm>
          <a:prstGeom prst="rect">
            <a:avLst/>
          </a:prstGeom>
          <a:solidFill>
            <a:srgbClr val="000F2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bg2"/>
                </a:solidFill>
                <a:latin typeface="+mn-ea"/>
              </a:rPr>
              <a:t>  全国主要</a:t>
            </a:r>
            <a:endParaRPr lang="en-US" altLang="ja-JP" sz="1400" dirty="0">
              <a:solidFill>
                <a:schemeClr val="bg2"/>
              </a:solidFill>
              <a:latin typeface="+mn-ea"/>
            </a:endParaRPr>
          </a:p>
          <a:p>
            <a:r>
              <a:rPr kumimoji="1" lang="ja-JP" altLang="en-US" sz="2800" b="1" dirty="0">
                <a:solidFill>
                  <a:schemeClr val="bg2"/>
                </a:solidFill>
                <a:latin typeface="+mn-ea"/>
              </a:rPr>
              <a:t>１０</a:t>
            </a:r>
            <a:r>
              <a:rPr kumimoji="1" lang="ja-JP" altLang="en-US" sz="1400" dirty="0">
                <a:solidFill>
                  <a:schemeClr val="bg2"/>
                </a:solidFill>
                <a:latin typeface="+mn-ea"/>
              </a:rPr>
              <a:t>都市</a:t>
            </a:r>
            <a:endParaRPr kumimoji="1" lang="ja-JP" altLang="en-US" sz="2800" dirty="0">
              <a:solidFill>
                <a:schemeClr val="bg2"/>
              </a:solidFill>
              <a:latin typeface="+mn-ea"/>
            </a:endParaRPr>
          </a:p>
        </p:txBody>
      </p:sp>
      <p:sp>
        <p:nvSpPr>
          <p:cNvPr id="18" name="テキスト ボックス 17">
            <a:extLst>
              <a:ext uri="{FF2B5EF4-FFF2-40B4-BE49-F238E27FC236}">
                <a16:creationId xmlns:a16="http://schemas.microsoft.com/office/drawing/2014/main" id="{DDFC1A90-E1A7-4EEA-AB3E-E7C50867EB76}"/>
              </a:ext>
            </a:extLst>
          </p:cNvPr>
          <p:cNvSpPr txBox="1"/>
          <p:nvPr/>
        </p:nvSpPr>
        <p:spPr>
          <a:xfrm>
            <a:off x="5220012" y="1968138"/>
            <a:ext cx="1963999" cy="892552"/>
          </a:xfrm>
          <a:prstGeom prst="rect">
            <a:avLst/>
          </a:prstGeom>
          <a:noFill/>
        </p:spPr>
        <p:txBody>
          <a:bodyPr wrap="none" rtlCol="0" anchor="ctr">
            <a:spAutoFit/>
          </a:bodyPr>
          <a:lstStyle/>
          <a:p>
            <a:r>
              <a:rPr lang="ja-JP" altLang="en-US" sz="1200" b="1" dirty="0">
                <a:latin typeface="+mn-ea"/>
                <a:cs typeface="Yu Mincho" charset="-128"/>
              </a:rPr>
              <a:t>サイネージ導入台数</a:t>
            </a:r>
            <a:endParaRPr lang="en-US" altLang="ja-JP" sz="1200" b="1" dirty="0">
              <a:latin typeface="+mn-ea"/>
              <a:cs typeface="Yu Mincho" charset="-128"/>
            </a:endParaRPr>
          </a:p>
          <a:p>
            <a:r>
              <a:rPr lang="en-US" altLang="ja-JP" sz="4000" b="1" dirty="0">
                <a:latin typeface="+mj-ea"/>
                <a:ea typeface="+mj-ea"/>
                <a:cs typeface="Yu Mincho" charset="-128"/>
              </a:rPr>
              <a:t>30,000</a:t>
            </a:r>
            <a:r>
              <a:rPr lang="ja-JP" altLang="en-US" sz="2400" b="1" dirty="0">
                <a:latin typeface="+mj-ea"/>
                <a:ea typeface="+mj-ea"/>
                <a:cs typeface="Yu Mincho" charset="-128"/>
              </a:rPr>
              <a:t>台</a:t>
            </a:r>
            <a:endParaRPr lang="en-US" altLang="ja-JP" sz="1200" b="1" dirty="0">
              <a:ea typeface="Yu Mincho" charset="-128"/>
              <a:cs typeface="Yu Mincho" charset="-128"/>
            </a:endParaRPr>
          </a:p>
        </p:txBody>
      </p:sp>
      <p:pic>
        <p:nvPicPr>
          <p:cNvPr id="33" name="図 32">
            <a:extLst>
              <a:ext uri="{FF2B5EF4-FFF2-40B4-BE49-F238E27FC236}">
                <a16:creationId xmlns:a16="http://schemas.microsoft.com/office/drawing/2014/main" id="{95263F04-FECC-4BDB-8536-B665E65E2ABB}"/>
              </a:ext>
            </a:extLst>
          </p:cNvPr>
          <p:cNvPicPr>
            <a:picLocks noChangeAspect="1"/>
          </p:cNvPicPr>
          <p:nvPr/>
        </p:nvPicPr>
        <p:blipFill>
          <a:blip r:embed="rId5"/>
          <a:stretch>
            <a:fillRect/>
          </a:stretch>
        </p:blipFill>
        <p:spPr>
          <a:xfrm rot="756028">
            <a:off x="839403" y="2695184"/>
            <a:ext cx="3448717" cy="3448717"/>
          </a:xfrm>
          <a:prstGeom prst="rect">
            <a:avLst/>
          </a:prstGeom>
        </p:spPr>
      </p:pic>
      <p:pic>
        <p:nvPicPr>
          <p:cNvPr id="34" name="図 33">
            <a:extLst>
              <a:ext uri="{FF2B5EF4-FFF2-40B4-BE49-F238E27FC236}">
                <a16:creationId xmlns:a16="http://schemas.microsoft.com/office/drawing/2014/main" id="{623139CC-C8D9-4BA0-AA55-81DE68666C79}"/>
              </a:ext>
            </a:extLst>
          </p:cNvPr>
          <p:cNvPicPr>
            <a:picLocks noChangeAspect="1"/>
          </p:cNvPicPr>
          <p:nvPr/>
        </p:nvPicPr>
        <p:blipFill rotWithShape="1">
          <a:blip r:embed="rId6">
            <a:extLst>
              <a:ext uri="{28A0092B-C50C-407E-A947-70E740481C1C}">
                <a14:useLocalDpi xmlns:a14="http://schemas.microsoft.com/office/drawing/2010/main" val="0"/>
              </a:ext>
            </a:extLst>
          </a:blip>
          <a:srcRect t="50958" b="-7108"/>
          <a:stretch/>
        </p:blipFill>
        <p:spPr>
          <a:xfrm>
            <a:off x="7407275" y="2163687"/>
            <a:ext cx="1218602" cy="590753"/>
          </a:xfrm>
          <a:prstGeom prst="rect">
            <a:avLst/>
          </a:prstGeom>
          <a:noFill/>
          <a:ln>
            <a:noFill/>
          </a:ln>
        </p:spPr>
      </p:pic>
      <p:sp>
        <p:nvSpPr>
          <p:cNvPr id="47" name="正方形/長方形 46">
            <a:extLst>
              <a:ext uri="{FF2B5EF4-FFF2-40B4-BE49-F238E27FC236}">
                <a16:creationId xmlns:a16="http://schemas.microsoft.com/office/drawing/2014/main" id="{774E30C6-82F6-4F68-82A0-4016E10B7A23}"/>
              </a:ext>
            </a:extLst>
          </p:cNvPr>
          <p:cNvSpPr/>
          <p:nvPr/>
        </p:nvSpPr>
        <p:spPr>
          <a:xfrm>
            <a:off x="6685693" y="3015848"/>
            <a:ext cx="2164596" cy="253832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b="1" dirty="0">
                <a:solidFill>
                  <a:schemeClr val="tx1"/>
                </a:solidFill>
                <a:latin typeface="+mn-ea"/>
              </a:rPr>
              <a:t>東京都内           </a:t>
            </a:r>
            <a:r>
              <a:rPr lang="en-US" altLang="ja-JP" sz="1400" b="1" dirty="0">
                <a:solidFill>
                  <a:schemeClr val="tx1"/>
                </a:solidFill>
                <a:latin typeface="+mn-ea"/>
              </a:rPr>
              <a:t>10,500</a:t>
            </a:r>
            <a:r>
              <a:rPr lang="ja-JP" altLang="en-US" sz="1400" b="1" dirty="0">
                <a:solidFill>
                  <a:schemeClr val="tx1"/>
                </a:solidFill>
                <a:latin typeface="+mn-ea"/>
              </a:rPr>
              <a:t>台</a:t>
            </a:r>
            <a:endParaRPr lang="en-US" altLang="ja-JP" sz="1400" b="1" dirty="0">
              <a:solidFill>
                <a:schemeClr val="tx1"/>
              </a:solidFill>
              <a:latin typeface="+mn-ea"/>
            </a:endParaRPr>
          </a:p>
          <a:p>
            <a:endParaRPr lang="en-US" altLang="ja-JP" sz="300" dirty="0">
              <a:solidFill>
                <a:schemeClr val="tx1"/>
              </a:solidFill>
              <a:latin typeface="+mn-ea"/>
            </a:endParaRPr>
          </a:p>
          <a:p>
            <a:r>
              <a:rPr lang="ja-JP" altLang="en-US" sz="1000" dirty="0">
                <a:solidFill>
                  <a:schemeClr val="tx1"/>
                </a:solidFill>
                <a:latin typeface="+mn-ea"/>
              </a:rPr>
              <a:t>  </a:t>
            </a:r>
            <a:r>
              <a:rPr lang="en-US" altLang="ja-JP" sz="1000" dirty="0">
                <a:solidFill>
                  <a:schemeClr val="tx1"/>
                </a:solidFill>
                <a:latin typeface="+mn-ea"/>
              </a:rPr>
              <a:t>- </a:t>
            </a:r>
            <a:r>
              <a:rPr lang="ja-JP" altLang="en-US" sz="1000" dirty="0">
                <a:solidFill>
                  <a:schemeClr val="tx1"/>
                </a:solidFill>
                <a:latin typeface="+mn-ea"/>
              </a:rPr>
              <a:t>日本交通</a:t>
            </a:r>
            <a:r>
              <a:rPr lang="en-US" altLang="ja-JP" sz="1000" dirty="0">
                <a:solidFill>
                  <a:schemeClr val="tx1"/>
                </a:solidFill>
                <a:latin typeface="+mn-ea"/>
              </a:rPr>
              <a:t>                      4,500</a:t>
            </a:r>
            <a:r>
              <a:rPr lang="ja-JP" altLang="en-US" sz="1000" dirty="0">
                <a:solidFill>
                  <a:schemeClr val="tx1"/>
                </a:solidFill>
                <a:latin typeface="+mn-ea"/>
              </a:rPr>
              <a:t>台</a:t>
            </a:r>
            <a:endParaRPr lang="en-US" altLang="ja-JP" sz="1000" dirty="0">
              <a:solidFill>
                <a:schemeClr val="tx1"/>
              </a:solidFill>
              <a:latin typeface="+mn-ea"/>
            </a:endParaRPr>
          </a:p>
          <a:p>
            <a:r>
              <a:rPr lang="en-US" altLang="ja-JP" sz="1000" dirty="0">
                <a:solidFill>
                  <a:schemeClr val="tx1"/>
                </a:solidFill>
                <a:latin typeface="+mn-ea"/>
              </a:rPr>
              <a:t> </a:t>
            </a:r>
            <a:r>
              <a:rPr lang="ja-JP" altLang="en-US" sz="1000" dirty="0">
                <a:solidFill>
                  <a:schemeClr val="tx1"/>
                </a:solidFill>
                <a:latin typeface="+mn-ea"/>
              </a:rPr>
              <a:t> </a:t>
            </a:r>
            <a:r>
              <a:rPr lang="en-US" altLang="ja-JP" sz="1000" dirty="0">
                <a:solidFill>
                  <a:schemeClr val="tx1"/>
                </a:solidFill>
                <a:latin typeface="+mn-ea"/>
              </a:rPr>
              <a:t>- </a:t>
            </a:r>
            <a:r>
              <a:rPr lang="ja-JP" altLang="en-US" sz="1000" dirty="0">
                <a:solidFill>
                  <a:schemeClr val="tx1"/>
                </a:solidFill>
                <a:latin typeface="+mn-ea"/>
              </a:rPr>
              <a:t>帝都自動車交通</a:t>
            </a:r>
            <a:r>
              <a:rPr lang="en-US" altLang="ja-JP" sz="1000" dirty="0">
                <a:solidFill>
                  <a:schemeClr val="tx1"/>
                </a:solidFill>
                <a:latin typeface="+mn-ea"/>
              </a:rPr>
              <a:t>           1,000</a:t>
            </a:r>
            <a:r>
              <a:rPr lang="ja-JP" altLang="en-US" sz="1000" dirty="0">
                <a:solidFill>
                  <a:schemeClr val="tx1"/>
                </a:solidFill>
                <a:latin typeface="+mn-ea"/>
              </a:rPr>
              <a:t>台</a:t>
            </a:r>
            <a:endParaRPr lang="en-US" altLang="ja-JP" sz="1000" dirty="0">
              <a:solidFill>
                <a:schemeClr val="tx1"/>
              </a:solidFill>
              <a:latin typeface="+mn-ea"/>
            </a:endParaRPr>
          </a:p>
          <a:p>
            <a:r>
              <a:rPr kumimoji="1" lang="en-US" altLang="ja-JP" sz="1000" dirty="0">
                <a:solidFill>
                  <a:schemeClr val="tx1"/>
                </a:solidFill>
                <a:latin typeface="+mn-ea"/>
              </a:rPr>
              <a:t>  - </a:t>
            </a:r>
            <a:r>
              <a:rPr kumimoji="1" lang="ja-JP" altLang="en-US" sz="1000" dirty="0">
                <a:solidFill>
                  <a:schemeClr val="tx1"/>
                </a:solidFill>
                <a:latin typeface="+mn-ea"/>
              </a:rPr>
              <a:t>東京無線</a:t>
            </a:r>
            <a:r>
              <a:rPr lang="ja-JP" altLang="en-US" sz="1000" dirty="0">
                <a:solidFill>
                  <a:schemeClr val="tx1"/>
                </a:solidFill>
                <a:latin typeface="+mn-ea"/>
              </a:rPr>
              <a:t>協同組合       </a:t>
            </a:r>
            <a:r>
              <a:rPr lang="en-US" altLang="ja-JP" sz="1000" dirty="0">
                <a:solidFill>
                  <a:schemeClr val="tx1"/>
                </a:solidFill>
                <a:latin typeface="+mn-ea"/>
              </a:rPr>
              <a:t>3,700</a:t>
            </a:r>
            <a:r>
              <a:rPr lang="ja-JP" altLang="en-US" sz="1000" dirty="0">
                <a:solidFill>
                  <a:schemeClr val="tx1"/>
                </a:solidFill>
                <a:latin typeface="+mn-ea"/>
              </a:rPr>
              <a:t>台</a:t>
            </a:r>
            <a:endParaRPr lang="en-US" altLang="ja-JP" sz="1000" dirty="0">
              <a:solidFill>
                <a:schemeClr val="tx1"/>
              </a:solidFill>
              <a:latin typeface="+mn-ea"/>
            </a:endParaRPr>
          </a:p>
          <a:p>
            <a:r>
              <a:rPr lang="en-US" altLang="ja-JP" sz="1000" dirty="0">
                <a:solidFill>
                  <a:schemeClr val="tx1"/>
                </a:solidFill>
                <a:latin typeface="+mn-ea"/>
              </a:rPr>
              <a:t>  - </a:t>
            </a:r>
            <a:r>
              <a:rPr lang="ja-JP" altLang="en-US" sz="1000" dirty="0">
                <a:solidFill>
                  <a:schemeClr val="tx1"/>
                </a:solidFill>
                <a:latin typeface="+mn-ea"/>
              </a:rPr>
              <a:t>その他</a:t>
            </a:r>
            <a:r>
              <a:rPr lang="en-US" altLang="ja-JP" sz="1000" dirty="0">
                <a:solidFill>
                  <a:schemeClr val="tx1"/>
                </a:solidFill>
                <a:latin typeface="+mn-ea"/>
              </a:rPr>
              <a:t>	</a:t>
            </a:r>
            <a:r>
              <a:rPr lang="ja-JP" altLang="en-US" sz="1000" dirty="0">
                <a:solidFill>
                  <a:schemeClr val="tx1"/>
                </a:solidFill>
                <a:latin typeface="+mn-ea"/>
              </a:rPr>
              <a:t>　　　   </a:t>
            </a:r>
            <a:r>
              <a:rPr lang="en-US" altLang="ja-JP" sz="1000" dirty="0">
                <a:solidFill>
                  <a:schemeClr val="tx1"/>
                </a:solidFill>
                <a:latin typeface="+mn-ea"/>
              </a:rPr>
              <a:t>1,300</a:t>
            </a:r>
            <a:r>
              <a:rPr lang="ja-JP" altLang="en-US" sz="1000" dirty="0">
                <a:solidFill>
                  <a:schemeClr val="tx1"/>
                </a:solidFill>
                <a:latin typeface="+mn-ea"/>
              </a:rPr>
              <a:t>台</a:t>
            </a:r>
            <a:endParaRPr lang="en-US" altLang="ja-JP" sz="1000" dirty="0">
              <a:solidFill>
                <a:schemeClr val="tx1"/>
              </a:solidFill>
              <a:latin typeface="+mn-ea"/>
            </a:endParaRPr>
          </a:p>
          <a:p>
            <a:endParaRPr kumimoji="1" lang="en-US" altLang="ja-JP" sz="1050" dirty="0">
              <a:solidFill>
                <a:schemeClr val="tx1"/>
              </a:solidFill>
              <a:latin typeface="+mn-ea"/>
            </a:endParaRPr>
          </a:p>
          <a:p>
            <a:r>
              <a:rPr lang="ja-JP" altLang="en-US" sz="1400" b="1" dirty="0">
                <a:solidFill>
                  <a:schemeClr val="tx1"/>
                </a:solidFill>
                <a:latin typeface="+mn-ea"/>
              </a:rPr>
              <a:t>地方主要都市    </a:t>
            </a:r>
            <a:r>
              <a:rPr lang="en-US" altLang="ja-JP" sz="1400" b="1" dirty="0">
                <a:solidFill>
                  <a:schemeClr val="tx1"/>
                </a:solidFill>
                <a:latin typeface="+mn-ea"/>
              </a:rPr>
              <a:t>19,500</a:t>
            </a:r>
            <a:r>
              <a:rPr lang="ja-JP" altLang="en-US" sz="1400" b="1" dirty="0">
                <a:solidFill>
                  <a:schemeClr val="tx1"/>
                </a:solidFill>
                <a:latin typeface="+mn-ea"/>
              </a:rPr>
              <a:t>台</a:t>
            </a:r>
            <a:endParaRPr lang="en-US" altLang="ja-JP" sz="1400" b="1" dirty="0">
              <a:solidFill>
                <a:schemeClr val="tx1"/>
              </a:solidFill>
              <a:latin typeface="+mn-ea"/>
            </a:endParaRPr>
          </a:p>
          <a:p>
            <a:pPr lvl="0"/>
            <a:endParaRPr lang="en-US" altLang="ja-JP" sz="300" dirty="0">
              <a:solidFill>
                <a:srgbClr val="000F2D"/>
              </a:solidFill>
              <a:latin typeface="游明朝"/>
            </a:endParaRPr>
          </a:p>
          <a:p>
            <a:pPr lvl="0"/>
            <a:r>
              <a:rPr lang="zh-TW" altLang="en-US" sz="800" dirty="0">
                <a:solidFill>
                  <a:srgbClr val="000F2D"/>
                </a:solidFill>
                <a:latin typeface="游明朝"/>
              </a:rPr>
              <a:t>  </a:t>
            </a:r>
            <a:r>
              <a:rPr lang="en-US" altLang="zh-TW" sz="800" dirty="0">
                <a:solidFill>
                  <a:srgbClr val="000F2D"/>
                </a:solidFill>
                <a:latin typeface="游明朝"/>
              </a:rPr>
              <a:t>- </a:t>
            </a:r>
            <a:r>
              <a:rPr lang="zh-TW" altLang="en-US" sz="800" dirty="0">
                <a:solidFill>
                  <a:srgbClr val="000F2D"/>
                </a:solidFill>
                <a:latin typeface="游明朝"/>
              </a:rPr>
              <a:t>札幌 　　　　　　　　　　約 </a:t>
            </a:r>
            <a:r>
              <a:rPr lang="en-US" altLang="zh-TW" sz="800" dirty="0">
                <a:solidFill>
                  <a:srgbClr val="000F2D"/>
                </a:solidFill>
                <a:latin typeface="游明朝"/>
              </a:rPr>
              <a:t>2,000</a:t>
            </a:r>
            <a:r>
              <a:rPr lang="zh-TW" altLang="en-US" sz="800" dirty="0">
                <a:solidFill>
                  <a:srgbClr val="000F2D"/>
                </a:solidFill>
                <a:latin typeface="游明朝"/>
              </a:rPr>
              <a:t>台</a:t>
            </a:r>
            <a:endParaRPr lang="en-US" altLang="ja-JP" sz="800" dirty="0">
              <a:solidFill>
                <a:srgbClr val="000F2D"/>
              </a:solidFill>
              <a:latin typeface="游明朝"/>
            </a:endParaRPr>
          </a:p>
          <a:p>
            <a:pPr lvl="0"/>
            <a:r>
              <a:rPr lang="ja-JP" altLang="en-US" sz="800" dirty="0">
                <a:solidFill>
                  <a:srgbClr val="000F2D"/>
                </a:solidFill>
                <a:latin typeface="游明朝"/>
              </a:rPr>
              <a:t>  </a:t>
            </a:r>
            <a:r>
              <a:rPr lang="en-US" altLang="ja-JP" sz="800" dirty="0">
                <a:solidFill>
                  <a:srgbClr val="000F2D"/>
                </a:solidFill>
                <a:latin typeface="游明朝"/>
              </a:rPr>
              <a:t>- </a:t>
            </a:r>
            <a:r>
              <a:rPr lang="ja-JP" altLang="en-US" sz="800" dirty="0">
                <a:solidFill>
                  <a:srgbClr val="000F2D"/>
                </a:solidFill>
                <a:latin typeface="游明朝"/>
              </a:rPr>
              <a:t>神奈川</a:t>
            </a:r>
            <a:r>
              <a:rPr lang="en-US" altLang="ja-JP" sz="800" dirty="0">
                <a:solidFill>
                  <a:srgbClr val="000F2D"/>
                </a:solidFill>
                <a:latin typeface="游明朝"/>
              </a:rPr>
              <a:t>	</a:t>
            </a:r>
            <a:r>
              <a:rPr lang="ja-JP" altLang="en-US" sz="800" dirty="0">
                <a:solidFill>
                  <a:srgbClr val="000F2D"/>
                </a:solidFill>
                <a:latin typeface="游明朝"/>
              </a:rPr>
              <a:t>　　　　  約 </a:t>
            </a:r>
            <a:r>
              <a:rPr lang="en-US" altLang="ja-JP" sz="800" dirty="0">
                <a:solidFill>
                  <a:srgbClr val="000F2D"/>
                </a:solidFill>
                <a:latin typeface="游明朝"/>
              </a:rPr>
              <a:t>2,500</a:t>
            </a:r>
            <a:r>
              <a:rPr lang="ja-JP" altLang="en-US" sz="800" dirty="0">
                <a:solidFill>
                  <a:srgbClr val="000F2D"/>
                </a:solidFill>
                <a:latin typeface="游明朝"/>
              </a:rPr>
              <a:t>台</a:t>
            </a:r>
            <a:endParaRPr lang="en-US" altLang="ja-JP" sz="800" dirty="0">
              <a:solidFill>
                <a:srgbClr val="000F2D"/>
              </a:solidFill>
              <a:latin typeface="游明朝"/>
            </a:endParaRPr>
          </a:p>
          <a:p>
            <a:pPr lvl="0"/>
            <a:r>
              <a:rPr lang="zh-TW" altLang="en-US" sz="800" dirty="0">
                <a:solidFill>
                  <a:srgbClr val="000F2D"/>
                </a:solidFill>
                <a:latin typeface="游明朝"/>
              </a:rPr>
              <a:t>  </a:t>
            </a:r>
            <a:r>
              <a:rPr lang="en-US" altLang="zh-TW" sz="800" dirty="0">
                <a:solidFill>
                  <a:srgbClr val="000F2D"/>
                </a:solidFill>
                <a:latin typeface="游明朝"/>
              </a:rPr>
              <a:t>- </a:t>
            </a:r>
            <a:r>
              <a:rPr lang="ja-JP" altLang="en-US" sz="800" dirty="0">
                <a:solidFill>
                  <a:srgbClr val="000F2D"/>
                </a:solidFill>
                <a:latin typeface="游明朝"/>
              </a:rPr>
              <a:t>埼玉</a:t>
            </a:r>
            <a:r>
              <a:rPr lang="zh-TW" altLang="en-US" sz="800" dirty="0">
                <a:solidFill>
                  <a:srgbClr val="000F2D"/>
                </a:solidFill>
                <a:latin typeface="游明朝"/>
              </a:rPr>
              <a:t>	　　　　  約 </a:t>
            </a:r>
            <a:r>
              <a:rPr lang="en-US" altLang="zh-TW" sz="800" dirty="0">
                <a:solidFill>
                  <a:srgbClr val="000F2D"/>
                </a:solidFill>
                <a:latin typeface="游明朝"/>
              </a:rPr>
              <a:t>2,000</a:t>
            </a:r>
            <a:r>
              <a:rPr lang="zh-TW" altLang="en-US" sz="800" dirty="0">
                <a:solidFill>
                  <a:srgbClr val="000F2D"/>
                </a:solidFill>
                <a:latin typeface="游明朝"/>
              </a:rPr>
              <a:t>台</a:t>
            </a:r>
            <a:endParaRPr lang="en-US" altLang="zh-TW" sz="800" dirty="0">
              <a:solidFill>
                <a:srgbClr val="000F2D"/>
              </a:solidFill>
              <a:latin typeface="游明朝"/>
            </a:endParaRPr>
          </a:p>
          <a:p>
            <a:pPr lvl="0"/>
            <a:r>
              <a:rPr lang="zh-TW" altLang="en-US" sz="800" dirty="0">
                <a:solidFill>
                  <a:srgbClr val="000F2D"/>
                </a:solidFill>
                <a:latin typeface="游明朝"/>
              </a:rPr>
              <a:t>  </a:t>
            </a:r>
            <a:r>
              <a:rPr lang="en-US" altLang="zh-TW" sz="800" dirty="0">
                <a:solidFill>
                  <a:srgbClr val="000F2D"/>
                </a:solidFill>
                <a:latin typeface="游明朝"/>
              </a:rPr>
              <a:t>- </a:t>
            </a:r>
            <a:r>
              <a:rPr lang="ja-JP" altLang="en-US" sz="800" dirty="0">
                <a:solidFill>
                  <a:srgbClr val="000F2D"/>
                </a:solidFill>
                <a:latin typeface="游明朝"/>
              </a:rPr>
              <a:t>千葉</a:t>
            </a:r>
            <a:r>
              <a:rPr lang="zh-TW" altLang="en-US" sz="800" dirty="0">
                <a:solidFill>
                  <a:srgbClr val="000F2D"/>
                </a:solidFill>
                <a:latin typeface="游明朝"/>
              </a:rPr>
              <a:t>	　　　　  約 </a:t>
            </a:r>
            <a:r>
              <a:rPr lang="en-US" altLang="zh-TW" sz="800" dirty="0">
                <a:solidFill>
                  <a:srgbClr val="000F2D"/>
                </a:solidFill>
                <a:latin typeface="游明朝"/>
              </a:rPr>
              <a:t>2,000</a:t>
            </a:r>
            <a:r>
              <a:rPr lang="zh-TW" altLang="en-US" sz="800" dirty="0">
                <a:solidFill>
                  <a:srgbClr val="000F2D"/>
                </a:solidFill>
                <a:latin typeface="游明朝"/>
              </a:rPr>
              <a:t>台</a:t>
            </a:r>
            <a:endParaRPr lang="en-US" altLang="ja-JP" sz="800" dirty="0">
              <a:solidFill>
                <a:srgbClr val="000F2D"/>
              </a:solidFill>
              <a:latin typeface="游明朝"/>
            </a:endParaRPr>
          </a:p>
          <a:p>
            <a:pPr lvl="0"/>
            <a:r>
              <a:rPr lang="ja-JP" altLang="en-US" sz="800" dirty="0">
                <a:solidFill>
                  <a:srgbClr val="000F2D"/>
                </a:solidFill>
                <a:latin typeface="游明朝"/>
              </a:rPr>
              <a:t>  </a:t>
            </a:r>
            <a:r>
              <a:rPr lang="en-US" altLang="ja-JP" sz="800" dirty="0">
                <a:solidFill>
                  <a:srgbClr val="000F2D"/>
                </a:solidFill>
                <a:latin typeface="游明朝"/>
              </a:rPr>
              <a:t>- </a:t>
            </a:r>
            <a:r>
              <a:rPr lang="ja-JP" altLang="en-US" sz="800" dirty="0">
                <a:solidFill>
                  <a:srgbClr val="000F2D"/>
                </a:solidFill>
                <a:latin typeface="游明朝"/>
              </a:rPr>
              <a:t>名古屋　　　　　　</a:t>
            </a:r>
            <a:r>
              <a:rPr lang="en-US" altLang="ja-JP" sz="800" dirty="0">
                <a:solidFill>
                  <a:srgbClr val="000F2D"/>
                </a:solidFill>
                <a:latin typeface="游明朝"/>
              </a:rPr>
              <a:t> </a:t>
            </a:r>
            <a:r>
              <a:rPr lang="ja-JP" altLang="en-US" sz="800" dirty="0">
                <a:solidFill>
                  <a:srgbClr val="000F2D"/>
                </a:solidFill>
                <a:latin typeface="游明朝"/>
              </a:rPr>
              <a:t>　　　約 </a:t>
            </a:r>
            <a:r>
              <a:rPr lang="en-US" altLang="ja-JP" sz="800" dirty="0">
                <a:solidFill>
                  <a:srgbClr val="000F2D"/>
                </a:solidFill>
                <a:latin typeface="游明朝"/>
              </a:rPr>
              <a:t>3,500</a:t>
            </a:r>
            <a:r>
              <a:rPr lang="ja-JP" altLang="en-US" sz="800" dirty="0">
                <a:solidFill>
                  <a:srgbClr val="000F2D"/>
                </a:solidFill>
                <a:latin typeface="游明朝"/>
              </a:rPr>
              <a:t>台</a:t>
            </a:r>
            <a:endParaRPr lang="en-US" altLang="ja-JP" sz="800" dirty="0">
              <a:solidFill>
                <a:srgbClr val="000F2D"/>
              </a:solidFill>
              <a:latin typeface="游明朝"/>
            </a:endParaRPr>
          </a:p>
          <a:p>
            <a:r>
              <a:rPr lang="zh-TW" altLang="en-US" sz="800" dirty="0">
                <a:solidFill>
                  <a:srgbClr val="000F2D"/>
                </a:solidFill>
                <a:latin typeface="游明朝"/>
              </a:rPr>
              <a:t>  </a:t>
            </a:r>
            <a:r>
              <a:rPr lang="en-US" altLang="zh-TW" sz="800" dirty="0">
                <a:solidFill>
                  <a:srgbClr val="000F2D"/>
                </a:solidFill>
                <a:latin typeface="游明朝"/>
              </a:rPr>
              <a:t>- </a:t>
            </a:r>
            <a:r>
              <a:rPr lang="ja-JP" altLang="en-US" sz="800" dirty="0">
                <a:solidFill>
                  <a:srgbClr val="000F2D"/>
                </a:solidFill>
                <a:latin typeface="游明朝"/>
              </a:rPr>
              <a:t>京都</a:t>
            </a:r>
            <a:r>
              <a:rPr lang="zh-TW" altLang="en-US" sz="800" dirty="0">
                <a:solidFill>
                  <a:srgbClr val="000F2D"/>
                </a:solidFill>
                <a:latin typeface="游明朝"/>
              </a:rPr>
              <a:t>	　　　　  約 </a:t>
            </a:r>
            <a:r>
              <a:rPr lang="en-US" altLang="zh-TW" sz="800" dirty="0">
                <a:solidFill>
                  <a:srgbClr val="000F2D"/>
                </a:solidFill>
                <a:latin typeface="游明朝"/>
              </a:rPr>
              <a:t>2,</a:t>
            </a:r>
            <a:r>
              <a:rPr lang="en-US" altLang="ja-JP" sz="800" dirty="0">
                <a:solidFill>
                  <a:srgbClr val="000F2D"/>
                </a:solidFill>
                <a:latin typeface="游明朝"/>
              </a:rPr>
              <a:t>0</a:t>
            </a:r>
            <a:r>
              <a:rPr lang="en-US" altLang="zh-TW" sz="800" dirty="0">
                <a:solidFill>
                  <a:srgbClr val="000F2D"/>
                </a:solidFill>
                <a:latin typeface="游明朝"/>
              </a:rPr>
              <a:t>00</a:t>
            </a:r>
            <a:r>
              <a:rPr lang="zh-TW" altLang="en-US" sz="800" dirty="0">
                <a:solidFill>
                  <a:srgbClr val="000F2D"/>
                </a:solidFill>
                <a:latin typeface="游明朝"/>
              </a:rPr>
              <a:t>台</a:t>
            </a:r>
            <a:endParaRPr lang="en-US" altLang="zh-TW" sz="800" dirty="0">
              <a:solidFill>
                <a:srgbClr val="000F2D"/>
              </a:solidFill>
              <a:latin typeface="游明朝"/>
            </a:endParaRPr>
          </a:p>
          <a:p>
            <a:r>
              <a:rPr lang="zh-TW" altLang="en-US" sz="800" dirty="0">
                <a:solidFill>
                  <a:srgbClr val="000F2D"/>
                </a:solidFill>
                <a:latin typeface="游明朝"/>
              </a:rPr>
              <a:t>  </a:t>
            </a:r>
            <a:r>
              <a:rPr lang="en-US" altLang="zh-TW" sz="800" dirty="0">
                <a:solidFill>
                  <a:srgbClr val="000F2D"/>
                </a:solidFill>
                <a:latin typeface="游明朝"/>
              </a:rPr>
              <a:t>- </a:t>
            </a:r>
            <a:r>
              <a:rPr lang="ja-JP" altLang="en-US" sz="800" dirty="0">
                <a:solidFill>
                  <a:srgbClr val="000F2D"/>
                </a:solidFill>
                <a:latin typeface="游明朝"/>
              </a:rPr>
              <a:t>大阪</a:t>
            </a:r>
            <a:r>
              <a:rPr lang="zh-TW" altLang="en-US" sz="800" dirty="0">
                <a:solidFill>
                  <a:srgbClr val="000F2D"/>
                </a:solidFill>
                <a:latin typeface="游明朝"/>
              </a:rPr>
              <a:t>	　　　　  約 </a:t>
            </a:r>
            <a:r>
              <a:rPr lang="en-US" altLang="zh-TW" sz="800" dirty="0">
                <a:solidFill>
                  <a:srgbClr val="000F2D"/>
                </a:solidFill>
                <a:latin typeface="游明朝"/>
              </a:rPr>
              <a:t>3,000</a:t>
            </a:r>
            <a:r>
              <a:rPr lang="zh-TW" altLang="en-US" sz="800" dirty="0">
                <a:solidFill>
                  <a:srgbClr val="000F2D"/>
                </a:solidFill>
                <a:latin typeface="游明朝"/>
              </a:rPr>
              <a:t>台</a:t>
            </a:r>
            <a:endParaRPr lang="en-US" altLang="zh-TW" sz="800" dirty="0">
              <a:solidFill>
                <a:srgbClr val="000F2D"/>
              </a:solidFill>
              <a:latin typeface="游明朝"/>
            </a:endParaRPr>
          </a:p>
          <a:p>
            <a:r>
              <a:rPr lang="ja-JP" altLang="en-US" sz="800" dirty="0">
                <a:solidFill>
                  <a:srgbClr val="000F2D"/>
                </a:solidFill>
                <a:latin typeface="游明朝"/>
              </a:rPr>
              <a:t> </a:t>
            </a:r>
            <a:r>
              <a:rPr lang="zh-TW" altLang="en-US" sz="800" dirty="0">
                <a:solidFill>
                  <a:srgbClr val="000F2D"/>
                </a:solidFill>
                <a:latin typeface="游明朝"/>
              </a:rPr>
              <a:t> </a:t>
            </a:r>
            <a:r>
              <a:rPr lang="en-US" altLang="zh-TW" sz="800" dirty="0">
                <a:solidFill>
                  <a:srgbClr val="000F2D"/>
                </a:solidFill>
                <a:latin typeface="游明朝"/>
              </a:rPr>
              <a:t>- </a:t>
            </a:r>
            <a:r>
              <a:rPr lang="ja-JP" altLang="en-US" sz="800" dirty="0">
                <a:solidFill>
                  <a:srgbClr val="000F2D"/>
                </a:solidFill>
                <a:latin typeface="游明朝"/>
              </a:rPr>
              <a:t>神戸</a:t>
            </a:r>
            <a:r>
              <a:rPr lang="zh-TW" altLang="en-US" sz="800" dirty="0">
                <a:solidFill>
                  <a:srgbClr val="000F2D"/>
                </a:solidFill>
                <a:latin typeface="游明朝"/>
              </a:rPr>
              <a:t>	　　　　  約    </a:t>
            </a:r>
            <a:r>
              <a:rPr lang="en-US" altLang="ja-JP" sz="800" dirty="0">
                <a:solidFill>
                  <a:srgbClr val="000F2D"/>
                </a:solidFill>
                <a:latin typeface="游明朝"/>
              </a:rPr>
              <a:t>5</a:t>
            </a:r>
            <a:r>
              <a:rPr lang="en-US" altLang="zh-TW" sz="800" dirty="0">
                <a:solidFill>
                  <a:srgbClr val="000F2D"/>
                </a:solidFill>
                <a:latin typeface="游明朝"/>
              </a:rPr>
              <a:t>00</a:t>
            </a:r>
            <a:r>
              <a:rPr lang="zh-TW" altLang="en-US" sz="800" dirty="0">
                <a:solidFill>
                  <a:srgbClr val="000F2D"/>
                </a:solidFill>
                <a:latin typeface="游明朝"/>
              </a:rPr>
              <a:t>台</a:t>
            </a:r>
            <a:r>
              <a:rPr lang="ja-JP" altLang="en-US" sz="800" dirty="0">
                <a:solidFill>
                  <a:srgbClr val="000F2D"/>
                </a:solidFill>
                <a:latin typeface="游明朝"/>
              </a:rPr>
              <a:t> </a:t>
            </a:r>
            <a:endParaRPr lang="en-US" altLang="ja-JP" sz="800" dirty="0">
              <a:solidFill>
                <a:srgbClr val="000F2D"/>
              </a:solidFill>
              <a:latin typeface="游明朝"/>
            </a:endParaRPr>
          </a:p>
          <a:p>
            <a:r>
              <a:rPr lang="en-US" altLang="ja-JP" sz="800" dirty="0">
                <a:solidFill>
                  <a:srgbClr val="000F2D"/>
                </a:solidFill>
                <a:latin typeface="游明朝"/>
              </a:rPr>
              <a:t>  - </a:t>
            </a:r>
            <a:r>
              <a:rPr lang="ja-JP" altLang="en-US" sz="800" dirty="0">
                <a:solidFill>
                  <a:srgbClr val="000F2D"/>
                </a:solidFill>
                <a:latin typeface="游明朝"/>
              </a:rPr>
              <a:t>福岡　</a:t>
            </a:r>
            <a:r>
              <a:rPr lang="en-US" altLang="ja-JP" sz="800" dirty="0">
                <a:solidFill>
                  <a:srgbClr val="000F2D"/>
                </a:solidFill>
                <a:latin typeface="游明朝"/>
              </a:rPr>
              <a:t> </a:t>
            </a:r>
            <a:r>
              <a:rPr lang="ja-JP" altLang="en-US" sz="800" dirty="0">
                <a:solidFill>
                  <a:srgbClr val="000F2D"/>
                </a:solidFill>
                <a:latin typeface="游明朝"/>
              </a:rPr>
              <a:t>　　　　　　　　　約 </a:t>
            </a:r>
            <a:r>
              <a:rPr lang="en-US" altLang="ja-JP" sz="800" dirty="0">
                <a:solidFill>
                  <a:srgbClr val="000F2D"/>
                </a:solidFill>
                <a:latin typeface="游明朝"/>
              </a:rPr>
              <a:t>2,000</a:t>
            </a:r>
            <a:r>
              <a:rPr lang="ja-JP" altLang="en-US" sz="800" dirty="0">
                <a:solidFill>
                  <a:srgbClr val="000F2D"/>
                </a:solidFill>
                <a:latin typeface="游明朝"/>
              </a:rPr>
              <a:t>台</a:t>
            </a:r>
            <a:endParaRPr lang="en-US" altLang="ja-JP" sz="800" dirty="0">
              <a:solidFill>
                <a:srgbClr val="000F2D"/>
              </a:solidFill>
              <a:latin typeface="游明朝"/>
            </a:endParaRPr>
          </a:p>
        </p:txBody>
      </p:sp>
      <p:cxnSp>
        <p:nvCxnSpPr>
          <p:cNvPr id="50" name="直線コネクタ 49">
            <a:extLst>
              <a:ext uri="{FF2B5EF4-FFF2-40B4-BE49-F238E27FC236}">
                <a16:creationId xmlns:a16="http://schemas.microsoft.com/office/drawing/2014/main" id="{8D71DAA6-AA29-4A19-9BF0-585EF00C3B29}"/>
              </a:ext>
            </a:extLst>
          </p:cNvPr>
          <p:cNvCxnSpPr>
            <a:cxnSpLocks/>
          </p:cNvCxnSpPr>
          <p:nvPr/>
        </p:nvCxnSpPr>
        <p:spPr>
          <a:xfrm flipV="1">
            <a:off x="6305006" y="3248774"/>
            <a:ext cx="429409" cy="321108"/>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7C9E27CF-7A38-4364-8569-83D7A8AFC033}"/>
              </a:ext>
            </a:extLst>
          </p:cNvPr>
          <p:cNvCxnSpPr>
            <a:cxnSpLocks/>
          </p:cNvCxnSpPr>
          <p:nvPr/>
        </p:nvCxnSpPr>
        <p:spPr>
          <a:xfrm>
            <a:off x="5860869" y="3970629"/>
            <a:ext cx="873546" cy="194820"/>
          </a:xfrm>
          <a:prstGeom prst="line">
            <a:avLst/>
          </a:prstGeom>
          <a:ln cap="sq">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73" name="テキスト ボックス 72">
            <a:extLst>
              <a:ext uri="{FF2B5EF4-FFF2-40B4-BE49-F238E27FC236}">
                <a16:creationId xmlns:a16="http://schemas.microsoft.com/office/drawing/2014/main" id="{DB7DC49F-F1BC-439F-97F6-C695DC5A731E}"/>
              </a:ext>
            </a:extLst>
          </p:cNvPr>
          <p:cNvSpPr txBox="1"/>
          <p:nvPr/>
        </p:nvSpPr>
        <p:spPr>
          <a:xfrm>
            <a:off x="5220011" y="5554174"/>
            <a:ext cx="3207929" cy="892552"/>
          </a:xfrm>
          <a:prstGeom prst="rect">
            <a:avLst/>
          </a:prstGeom>
          <a:noFill/>
        </p:spPr>
        <p:txBody>
          <a:bodyPr wrap="none" rtlCol="0" anchor="ctr">
            <a:spAutoFit/>
          </a:bodyPr>
          <a:lstStyle/>
          <a:p>
            <a:r>
              <a:rPr lang="ja-JP" altLang="en-US" sz="1200" b="1" dirty="0">
                <a:latin typeface="+mn-ea"/>
                <a:cs typeface="Yu Mincho" charset="-128"/>
              </a:rPr>
              <a:t>月間のべリーチ人数</a:t>
            </a:r>
            <a:endParaRPr lang="en-US" altLang="ja-JP" sz="1200" b="1" dirty="0">
              <a:latin typeface="+mn-ea"/>
              <a:cs typeface="Yu Mincho" charset="-128"/>
            </a:endParaRPr>
          </a:p>
          <a:p>
            <a:r>
              <a:rPr lang="en-US" altLang="ja-JP" sz="4000" b="1" dirty="0">
                <a:latin typeface="+mj-ea"/>
                <a:ea typeface="+mj-ea"/>
                <a:cs typeface="Yu Mincho" charset="-128"/>
              </a:rPr>
              <a:t>18,000,000</a:t>
            </a:r>
            <a:r>
              <a:rPr lang="ja-JP" altLang="en-US" sz="2400" b="1" dirty="0">
                <a:latin typeface="+mj-ea"/>
                <a:ea typeface="+mj-ea"/>
                <a:cs typeface="Yu Mincho" charset="-128"/>
              </a:rPr>
              <a:t>人～</a:t>
            </a:r>
            <a:endParaRPr lang="en-US" altLang="ja-JP" sz="1200" b="1" dirty="0">
              <a:ea typeface="Yu Mincho" charset="-128"/>
              <a:cs typeface="Yu Mincho" charset="-128"/>
            </a:endParaRPr>
          </a:p>
        </p:txBody>
      </p:sp>
    </p:spTree>
    <p:extLst>
      <p:ext uri="{BB962C8B-B14F-4D97-AF65-F5344CB8AC3E}">
        <p14:creationId xmlns:p14="http://schemas.microsoft.com/office/powerpoint/2010/main" val="2637272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8611" y="2118741"/>
            <a:ext cx="3929001" cy="4069548"/>
          </a:xfrm>
          <a:prstGeom prst="rect">
            <a:avLst/>
          </a:prstGeom>
        </p:spPr>
      </p:pic>
      <p:sp>
        <p:nvSpPr>
          <p:cNvPr id="22" name="正方形/長方形 21"/>
          <p:cNvSpPr/>
          <p:nvPr/>
        </p:nvSpPr>
        <p:spPr>
          <a:xfrm>
            <a:off x="0" y="1"/>
            <a:ext cx="9144000" cy="177164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250166" y="347092"/>
            <a:ext cx="8643668" cy="706600"/>
          </a:xfrm>
        </p:spPr>
        <p:txBody>
          <a:bodyPr>
            <a:normAutofit/>
          </a:bodyPr>
          <a:lstStyle/>
          <a:p>
            <a:pPr algn="ctr"/>
            <a:r>
              <a:rPr lang="ja-JP" altLang="en-US" sz="3600" dirty="0">
                <a:solidFill>
                  <a:srgbClr val="FFFFFF"/>
                </a:solidFill>
              </a:rPr>
              <a:t>「選ばれる」、</a:t>
            </a:r>
            <a:r>
              <a:rPr kumimoji="1" lang="ja-JP" altLang="en-US" sz="3600" dirty="0">
                <a:solidFill>
                  <a:srgbClr val="FFFFFF"/>
                </a:solidFill>
              </a:rPr>
              <a:t>日本交通のタクシー。</a:t>
            </a:r>
          </a:p>
        </p:txBody>
      </p:sp>
      <p:sp>
        <p:nvSpPr>
          <p:cNvPr id="5" name="テキスト ボックス 4"/>
          <p:cNvSpPr txBox="1"/>
          <p:nvPr/>
        </p:nvSpPr>
        <p:spPr>
          <a:xfrm>
            <a:off x="552091" y="1112895"/>
            <a:ext cx="8031192" cy="523220"/>
          </a:xfrm>
          <a:prstGeom prst="rect">
            <a:avLst/>
          </a:prstGeom>
          <a:noFill/>
        </p:spPr>
        <p:txBody>
          <a:bodyPr wrap="square" rtlCol="0">
            <a:spAutoFit/>
          </a:bodyPr>
          <a:lstStyle/>
          <a:p>
            <a:pPr algn="ctr"/>
            <a:r>
              <a:rPr lang="en-US" altLang="ja-JP" sz="1400" dirty="0">
                <a:solidFill>
                  <a:srgbClr val="FFFFFF"/>
                </a:solidFill>
                <a:latin typeface="+mn-ea"/>
                <a:cs typeface="Yu Mincho" charset="-128"/>
              </a:rPr>
              <a:t>Tokyo Prime </a:t>
            </a:r>
            <a:r>
              <a:rPr lang="ja-JP" altLang="en-US" sz="1400" dirty="0">
                <a:solidFill>
                  <a:srgbClr val="FFFFFF"/>
                </a:solidFill>
                <a:latin typeface="+mn-ea"/>
                <a:cs typeface="Yu Mincho" charset="-128"/>
              </a:rPr>
              <a:t>を搭載するのは「業界最大手」の日本交通を中心としたタクシーグループ。</a:t>
            </a:r>
            <a:endParaRPr lang="en-US" altLang="ja-JP" sz="1400" dirty="0">
              <a:solidFill>
                <a:srgbClr val="FFFFFF"/>
              </a:solidFill>
              <a:latin typeface="+mn-ea"/>
              <a:cs typeface="Yu Mincho" charset="-128"/>
            </a:endParaRPr>
          </a:p>
          <a:p>
            <a:pPr algn="ctr"/>
            <a:r>
              <a:rPr lang="ja-JP" altLang="en-US" sz="1400" dirty="0">
                <a:solidFill>
                  <a:srgbClr val="FFFFFF"/>
                </a:solidFill>
                <a:latin typeface="+mn-ea"/>
                <a:cs typeface="Yu Mincho" charset="-128"/>
              </a:rPr>
              <a:t>東京都心大手タクシー会社の中でも、最も「選ばれ」「格式や高級感を感じる」タクシーです。</a:t>
            </a:r>
            <a:endParaRPr lang="en-US" altLang="ja-JP" sz="1400" dirty="0">
              <a:solidFill>
                <a:srgbClr val="FFFFFF"/>
              </a:solidFill>
              <a:latin typeface="+mn-ea"/>
              <a:cs typeface="Yu Mincho" charset="-128"/>
            </a:endParaRPr>
          </a:p>
        </p:txBody>
      </p:sp>
      <p:sp>
        <p:nvSpPr>
          <p:cNvPr id="11" name="Text Box 7"/>
          <p:cNvSpPr txBox="1">
            <a:spLocks noChangeArrowheads="1"/>
          </p:cNvSpPr>
          <p:nvPr/>
        </p:nvSpPr>
        <p:spPr bwMode="auto">
          <a:xfrm>
            <a:off x="4979411" y="2021319"/>
            <a:ext cx="3603872"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ja-JP" altLang="en-US" sz="2000" b="1" dirty="0">
                <a:latin typeface="+mj-ea"/>
                <a:ea typeface="+mj-ea"/>
                <a:cs typeface="Yu Mincho" charset="-128"/>
              </a:rPr>
              <a:t>日本交通専用 タクシー乗り場</a:t>
            </a:r>
          </a:p>
        </p:txBody>
      </p:sp>
      <p:sp>
        <p:nvSpPr>
          <p:cNvPr id="14" name="テキスト ボックス 13"/>
          <p:cNvSpPr txBox="1"/>
          <p:nvPr/>
        </p:nvSpPr>
        <p:spPr>
          <a:xfrm>
            <a:off x="5021943" y="2843717"/>
            <a:ext cx="3871891" cy="2246769"/>
          </a:xfrm>
          <a:prstGeom prst="rect">
            <a:avLst/>
          </a:prstGeom>
          <a:noFill/>
        </p:spPr>
        <p:txBody>
          <a:bodyPr wrap="square" rtlCol="0">
            <a:spAutoFit/>
          </a:bodyPr>
          <a:lstStyle/>
          <a:p>
            <a:pPr marL="285750" indent="-285750">
              <a:buFont typeface="Arial" charset="0"/>
              <a:buChar char="•"/>
            </a:pPr>
            <a:r>
              <a:rPr lang="ja-JP" altLang="en-US" sz="1000" dirty="0"/>
              <a:t>ビジネス</a:t>
            </a:r>
            <a:endParaRPr lang="en-US" altLang="ja-JP" sz="1000" dirty="0"/>
          </a:p>
          <a:p>
            <a:pPr marL="742950" lvl="1" indent="-285750">
              <a:buFont typeface="Arial" charset="0"/>
              <a:buChar char="•"/>
            </a:pPr>
            <a:r>
              <a:rPr lang="ja-JP" altLang="en-US" sz="1000" dirty="0"/>
              <a:t>六本木</a:t>
            </a:r>
            <a:r>
              <a:rPr lang="en-US" altLang="ja-JP" sz="1000" dirty="0"/>
              <a:t>/</a:t>
            </a:r>
            <a:r>
              <a:rPr lang="ja-JP" altLang="en-US" sz="1000" dirty="0"/>
              <a:t>虎ノ門ヒルズ</a:t>
            </a:r>
            <a:endParaRPr lang="en-US" altLang="ja-JP" sz="1000" dirty="0"/>
          </a:p>
          <a:p>
            <a:pPr marL="742950" lvl="1" indent="-285750">
              <a:buFont typeface="Arial" charset="0"/>
              <a:buChar char="•"/>
            </a:pPr>
            <a:r>
              <a:rPr lang="ja-JP" altLang="en-US" sz="1000" dirty="0"/>
              <a:t>大手町フィナンシャルシティ グランキューブ</a:t>
            </a:r>
            <a:endParaRPr lang="en-US" altLang="ja-JP" sz="1000" dirty="0"/>
          </a:p>
          <a:p>
            <a:pPr marL="742950" lvl="1" indent="-285750">
              <a:buFont typeface="Arial" charset="0"/>
              <a:buChar char="•"/>
            </a:pPr>
            <a:r>
              <a:rPr lang="ja-JP" altLang="en-US" sz="1000" dirty="0"/>
              <a:t>東京日本橋タワー</a:t>
            </a:r>
            <a:endParaRPr lang="en-US" altLang="ja-JP" sz="1000" dirty="0"/>
          </a:p>
          <a:p>
            <a:pPr marL="742950" lvl="1" indent="-285750">
              <a:buFont typeface="Arial" charset="0"/>
              <a:buChar char="•"/>
            </a:pPr>
            <a:r>
              <a:rPr lang="ja-JP" altLang="en-US" sz="1000" dirty="0"/>
              <a:t>東京汐留ビルディング</a:t>
            </a:r>
            <a:endParaRPr lang="en-US" altLang="ja-JP" sz="1000" dirty="0"/>
          </a:p>
          <a:p>
            <a:pPr marL="742950" lvl="1" indent="-285750">
              <a:buFont typeface="Arial" charset="0"/>
              <a:buChar char="•"/>
            </a:pPr>
            <a:r>
              <a:rPr lang="ja-JP" altLang="en-US" sz="1000" dirty="0"/>
              <a:t>東京ガーデンテラス紀尾井町</a:t>
            </a:r>
            <a:endParaRPr lang="en-US" altLang="ja-JP" sz="1000" dirty="0"/>
          </a:p>
          <a:p>
            <a:pPr marL="285750" indent="-285750">
              <a:buFont typeface="Arial" charset="0"/>
              <a:buChar char="•"/>
            </a:pPr>
            <a:r>
              <a:rPr kumimoji="1" lang="ja-JP" altLang="en-US" sz="1000" dirty="0"/>
              <a:t>高級ホテル</a:t>
            </a:r>
            <a:endParaRPr kumimoji="1" lang="en-US" altLang="ja-JP" sz="1000" dirty="0"/>
          </a:p>
          <a:p>
            <a:pPr marL="742950" lvl="1" indent="-285750">
              <a:buFont typeface="Arial" charset="0"/>
              <a:buChar char="•"/>
            </a:pPr>
            <a:r>
              <a:rPr kumimoji="1" lang="ja-JP" altLang="en-US" sz="1000" dirty="0"/>
              <a:t>グランドハイアット東京</a:t>
            </a:r>
            <a:endParaRPr kumimoji="1" lang="en-US" altLang="ja-JP" sz="1000" dirty="0"/>
          </a:p>
          <a:p>
            <a:pPr marL="742950" lvl="1" indent="-285750">
              <a:buFont typeface="Arial" charset="0"/>
              <a:buChar char="•"/>
            </a:pPr>
            <a:r>
              <a:rPr kumimoji="1" lang="ja-JP" altLang="en-US" sz="1000" dirty="0"/>
              <a:t>ザ・リッツ・カールトン東京</a:t>
            </a:r>
            <a:endParaRPr kumimoji="1" lang="en-US" altLang="ja-JP" sz="1000" dirty="0"/>
          </a:p>
          <a:p>
            <a:pPr marL="742950" lvl="1" indent="-285750">
              <a:buFont typeface="Arial" charset="0"/>
              <a:buChar char="•"/>
            </a:pPr>
            <a:r>
              <a:rPr lang="ja-JP" altLang="en-US" sz="1000" dirty="0"/>
              <a:t>シャングリ・ラ ホテル東京</a:t>
            </a:r>
            <a:endParaRPr kumimoji="1" lang="en-US" altLang="ja-JP" sz="1000" dirty="0"/>
          </a:p>
          <a:p>
            <a:pPr marL="285750" indent="-285750">
              <a:buFont typeface="Arial" charset="0"/>
              <a:buChar char="•"/>
            </a:pPr>
            <a:r>
              <a:rPr lang="ja-JP" altLang="en-US" sz="1000" dirty="0"/>
              <a:t>複合施設</a:t>
            </a:r>
            <a:r>
              <a:rPr lang="en-US" altLang="ja-JP" sz="1000" dirty="0"/>
              <a:t>/</a:t>
            </a:r>
            <a:r>
              <a:rPr lang="ja-JP" altLang="en-US" sz="1000" dirty="0"/>
              <a:t>病院等</a:t>
            </a:r>
            <a:endParaRPr lang="en-US" altLang="ja-JP" sz="1000" dirty="0"/>
          </a:p>
          <a:p>
            <a:pPr marL="742950" lvl="1" indent="-285750">
              <a:buFont typeface="Arial" charset="0"/>
              <a:buChar char="•"/>
            </a:pPr>
            <a:r>
              <a:rPr lang="ja-JP" altLang="en-US" sz="1000" dirty="0"/>
              <a:t>代官山</a:t>
            </a:r>
            <a:r>
              <a:rPr lang="en-US" altLang="ja-JP" sz="1000" dirty="0"/>
              <a:t> T-SITE</a:t>
            </a:r>
          </a:p>
          <a:p>
            <a:pPr marL="742950" lvl="1" indent="-285750">
              <a:buFont typeface="Arial" charset="0"/>
              <a:buChar char="•"/>
            </a:pPr>
            <a:r>
              <a:rPr lang="ja-JP" altLang="en-US" sz="1000" dirty="0"/>
              <a:t>虎ノ門病院</a:t>
            </a:r>
            <a:endParaRPr lang="en-US" altLang="ja-JP" sz="1000" dirty="0"/>
          </a:p>
          <a:p>
            <a:pPr marL="742950" lvl="1" indent="-285750">
              <a:buFont typeface="Arial" charset="0"/>
              <a:buChar char="•"/>
            </a:pPr>
            <a:r>
              <a:rPr lang="ja-JP" altLang="en-US" sz="1000" dirty="0"/>
              <a:t>慶應義塾大学病院</a:t>
            </a:r>
            <a:endParaRPr lang="en-US" altLang="ja-JP" sz="1000" dirty="0"/>
          </a:p>
        </p:txBody>
      </p:sp>
      <p:sp>
        <p:nvSpPr>
          <p:cNvPr id="15" name="正方形/長方形 14"/>
          <p:cNvSpPr/>
          <p:nvPr/>
        </p:nvSpPr>
        <p:spPr>
          <a:xfrm>
            <a:off x="5021943" y="5501789"/>
            <a:ext cx="3561340" cy="646331"/>
          </a:xfrm>
          <a:prstGeom prst="rect">
            <a:avLst/>
          </a:prstGeom>
        </p:spPr>
        <p:txBody>
          <a:bodyPr wrap="square">
            <a:spAutoFit/>
          </a:bodyPr>
          <a:lstStyle/>
          <a:p>
            <a:r>
              <a:rPr lang="ja-JP" altLang="en-US" sz="900" dirty="0"/>
              <a:t>他、都心部</a:t>
            </a:r>
            <a:r>
              <a:rPr lang="en-US" altLang="ja-JP" sz="900" dirty="0"/>
              <a:t>7</a:t>
            </a:r>
            <a:r>
              <a:rPr lang="ja-JP" altLang="en-US" sz="900" dirty="0"/>
              <a:t>エリア、約</a:t>
            </a:r>
            <a:r>
              <a:rPr lang="en-US" altLang="ja-JP" sz="900" dirty="0"/>
              <a:t>40</a:t>
            </a:r>
            <a:r>
              <a:rPr lang="ja-JP" altLang="en-US" sz="900" dirty="0"/>
              <a:t>箇所に専用乗り場がございます。</a:t>
            </a:r>
            <a:endParaRPr lang="en-US" altLang="ja-JP" sz="900" dirty="0"/>
          </a:p>
          <a:p>
            <a:endParaRPr lang="en-US" altLang="ja-JP" sz="900" dirty="0"/>
          </a:p>
          <a:p>
            <a:r>
              <a:rPr lang="ja-JP" altLang="en-US" sz="900" dirty="0"/>
              <a:t>ご参考</a:t>
            </a:r>
            <a:r>
              <a:rPr lang="en-US" altLang="ja-JP" sz="900" dirty="0"/>
              <a:t>: </a:t>
            </a:r>
            <a:r>
              <a:rPr lang="ja-JP" altLang="en-US" sz="900" dirty="0"/>
              <a:t>タクシー乗り場</a:t>
            </a:r>
            <a:r>
              <a:rPr lang="en-US" altLang="ja-JP" sz="900" dirty="0"/>
              <a:t> (</a:t>
            </a:r>
            <a:r>
              <a:rPr lang="ja-JP" altLang="en-US" sz="900" dirty="0"/>
              <a:t>日本交通専用</a:t>
            </a:r>
            <a:r>
              <a:rPr lang="en-US" altLang="ja-JP" sz="900" dirty="0"/>
              <a:t>)</a:t>
            </a:r>
            <a:br>
              <a:rPr lang="en-US" altLang="ja-JP" sz="900" dirty="0"/>
            </a:br>
            <a:r>
              <a:rPr lang="en-US" altLang="ja-JP" sz="900" dirty="0"/>
              <a:t>http://www.nihon-kotsu.co.jp/taxi/use/stand/</a:t>
            </a:r>
            <a:endParaRPr lang="ja-JP" altLang="en-US" sz="900" dirty="0"/>
          </a:p>
        </p:txBody>
      </p:sp>
      <p:sp>
        <p:nvSpPr>
          <p:cNvPr id="18" name="正方形/長方形 17"/>
          <p:cNvSpPr/>
          <p:nvPr/>
        </p:nvSpPr>
        <p:spPr>
          <a:xfrm>
            <a:off x="4979411" y="2427220"/>
            <a:ext cx="3914423" cy="246221"/>
          </a:xfrm>
          <a:prstGeom prst="rect">
            <a:avLst/>
          </a:prstGeom>
        </p:spPr>
        <p:txBody>
          <a:bodyPr wrap="square">
            <a:spAutoFit/>
          </a:bodyPr>
          <a:lstStyle/>
          <a:p>
            <a:r>
              <a:rPr lang="ja-JP" altLang="en-US" sz="1000" dirty="0"/>
              <a:t>日本交通のタクシーだけが乗客をお待ちする専用乗り場です。</a:t>
            </a:r>
          </a:p>
        </p:txBody>
      </p:sp>
      <p:pic>
        <p:nvPicPr>
          <p:cNvPr id="19" name="図 18"/>
          <p:cNvPicPr>
            <a:picLocks noChangeAspect="1"/>
          </p:cNvPicPr>
          <p:nvPr/>
        </p:nvPicPr>
        <p:blipFill>
          <a:blip r:embed="rId4"/>
          <a:stretch>
            <a:fillRect/>
          </a:stretch>
        </p:blipFill>
        <p:spPr>
          <a:xfrm>
            <a:off x="311089" y="44556"/>
            <a:ext cx="1392772" cy="365159"/>
          </a:xfrm>
          <a:prstGeom prst="rect">
            <a:avLst/>
          </a:prstGeom>
        </p:spPr>
      </p:pic>
      <p:sp>
        <p:nvSpPr>
          <p:cNvPr id="12" name="スライド番号プレースホルダー 10">
            <a:extLst>
              <a:ext uri="{FF2B5EF4-FFF2-40B4-BE49-F238E27FC236}">
                <a16:creationId xmlns:a16="http://schemas.microsoft.com/office/drawing/2014/main" id="{5DC34D9F-ED1D-4AB5-BB19-5D6150933CBA}"/>
              </a:ext>
            </a:extLst>
          </p:cNvPr>
          <p:cNvSpPr>
            <a:spLocks noGrp="1"/>
          </p:cNvSpPr>
          <p:nvPr>
            <p:ph type="sldNum" sz="quarter" idx="12"/>
          </p:nvPr>
        </p:nvSpPr>
        <p:spPr>
          <a:xfrm>
            <a:off x="6457950" y="6356351"/>
            <a:ext cx="1898650" cy="365125"/>
          </a:xfrm>
        </p:spPr>
        <p:txBody>
          <a:bodyPr/>
          <a:lstStyle/>
          <a:p>
            <a:fld id="{806C013B-363C-A74E-9DE8-5ED61C0AA20F}" type="slidenum">
              <a:rPr kumimoji="1" lang="ja-JP" altLang="en-US" smtClean="0">
                <a:latin typeface="+mn-ea"/>
                <a:ea typeface="+mn-ea"/>
              </a:rPr>
              <a:t>8</a:t>
            </a:fld>
            <a:endParaRPr kumimoji="1" lang="ja-JP" altLang="en-US" dirty="0">
              <a:latin typeface="+mn-ea"/>
              <a:ea typeface="+mn-ea"/>
            </a:endParaRPr>
          </a:p>
        </p:txBody>
      </p:sp>
      <p:sp>
        <p:nvSpPr>
          <p:cNvPr id="13" name="正方形/長方形 12">
            <a:extLst>
              <a:ext uri="{FF2B5EF4-FFF2-40B4-BE49-F238E27FC236}">
                <a16:creationId xmlns:a16="http://schemas.microsoft.com/office/drawing/2014/main" id="{04E9E6AC-DDF0-496E-B1F6-2F869A20572B}"/>
              </a:ext>
            </a:extLst>
          </p:cNvPr>
          <p:cNvSpPr/>
          <p:nvPr/>
        </p:nvSpPr>
        <p:spPr>
          <a:xfrm>
            <a:off x="552092" y="6313860"/>
            <a:ext cx="4023336" cy="184666"/>
          </a:xfrm>
          <a:prstGeom prst="rect">
            <a:avLst/>
          </a:prstGeom>
        </p:spPr>
        <p:txBody>
          <a:bodyPr wrap="square">
            <a:spAutoFit/>
          </a:bodyPr>
          <a:lstStyle/>
          <a:p>
            <a:pPr marL="171450" lvl="0" indent="-171450">
              <a:buFont typeface=".LucidaGrandeUI" charset="0"/>
              <a:buChar char="※"/>
            </a:pPr>
            <a:r>
              <a:rPr lang="en-US" altLang="ja-JP" sz="600" dirty="0">
                <a:solidFill>
                  <a:srgbClr val="000F2D"/>
                </a:solidFill>
                <a:latin typeface="+mj-ea"/>
                <a:ea typeface="Yu Mincho Regular"/>
                <a:cs typeface="Yu Mincho Regular" charset="-128"/>
              </a:rPr>
              <a:t>2018</a:t>
            </a:r>
            <a:r>
              <a:rPr lang="ja-JP" altLang="en-US" sz="600" dirty="0">
                <a:solidFill>
                  <a:srgbClr val="000F2D"/>
                </a:solidFill>
                <a:latin typeface="+mj-ea"/>
                <a:ea typeface="Yu Mincho Regular"/>
                <a:cs typeface="Yu Mincho Regular" charset="-128"/>
              </a:rPr>
              <a:t>年</a:t>
            </a:r>
            <a:r>
              <a:rPr lang="en-US" altLang="ja-JP" sz="600" dirty="0">
                <a:solidFill>
                  <a:srgbClr val="000F2D"/>
                </a:solidFill>
                <a:latin typeface="+mj-ea"/>
                <a:ea typeface="Yu Mincho Regular"/>
                <a:cs typeface="Yu Mincho Regular" charset="-128"/>
              </a:rPr>
              <a:t>6</a:t>
            </a:r>
            <a:r>
              <a:rPr lang="ja-JP" altLang="en-US" sz="600" dirty="0">
                <a:solidFill>
                  <a:srgbClr val="000F2D"/>
                </a:solidFill>
                <a:latin typeface="+mj-ea"/>
                <a:ea typeface="Yu Mincho Regular"/>
                <a:cs typeface="Yu Mincho Regular" charset="-128"/>
              </a:rPr>
              <a:t>月より他社タクシー会社、地方主要都市に追加導入を開始しております。</a:t>
            </a:r>
            <a:endParaRPr lang="en-US" altLang="ja-JP" sz="600" dirty="0">
              <a:solidFill>
                <a:srgbClr val="000F2D"/>
              </a:solidFill>
              <a:latin typeface="+mj-ea"/>
              <a:ea typeface="Yu Mincho Regular"/>
              <a:cs typeface="Yu Mincho Regular" charset="-128"/>
            </a:endParaRPr>
          </a:p>
        </p:txBody>
      </p:sp>
    </p:spTree>
    <p:extLst>
      <p:ext uri="{BB962C8B-B14F-4D97-AF65-F5344CB8AC3E}">
        <p14:creationId xmlns:p14="http://schemas.microsoft.com/office/powerpoint/2010/main" val="4216378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
        <p:nvSpPr>
          <p:cNvPr id="12" name="正方形/長方形 11"/>
          <p:cNvSpPr/>
          <p:nvPr/>
        </p:nvSpPr>
        <p:spPr>
          <a:xfrm>
            <a:off x="0" y="1"/>
            <a:ext cx="9144000" cy="177164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p:cNvSpPr txBox="1">
            <a:spLocks/>
          </p:cNvSpPr>
          <p:nvPr/>
        </p:nvSpPr>
        <p:spPr>
          <a:xfrm>
            <a:off x="260058" y="344093"/>
            <a:ext cx="8633775" cy="706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3200" kern="1200">
                <a:solidFill>
                  <a:schemeClr val="tx1"/>
                </a:solidFill>
                <a:latin typeface="+mj-lt"/>
                <a:ea typeface="+mj-ea"/>
                <a:cs typeface="Yu Mincho" charset="-128"/>
              </a:defRPr>
            </a:lvl1pPr>
          </a:lstStyle>
          <a:p>
            <a:pPr algn="ctr"/>
            <a:r>
              <a:rPr lang="en-US" altLang="ja-JP" sz="3600" dirty="0">
                <a:solidFill>
                  <a:srgbClr val="FFFFFF"/>
                </a:solidFill>
              </a:rPr>
              <a:t>18</a:t>
            </a:r>
            <a:r>
              <a:rPr lang="ja-JP" altLang="en-US" sz="3600" dirty="0">
                <a:solidFill>
                  <a:srgbClr val="FFFFFF"/>
                </a:solidFill>
              </a:rPr>
              <a:t>分間のリラックス。眼前</a:t>
            </a:r>
            <a:r>
              <a:rPr lang="en-US" altLang="ja-JP" sz="3600" dirty="0">
                <a:solidFill>
                  <a:srgbClr val="FFFFFF"/>
                </a:solidFill>
              </a:rPr>
              <a:t>60</a:t>
            </a:r>
            <a:r>
              <a:rPr lang="ja-JP" altLang="en-US" sz="3600" dirty="0">
                <a:solidFill>
                  <a:srgbClr val="FFFFFF"/>
                </a:solidFill>
              </a:rPr>
              <a:t>センチ。</a:t>
            </a:r>
          </a:p>
        </p:txBody>
      </p:sp>
      <p:pic>
        <p:nvPicPr>
          <p:cNvPr id="11" name="図 10"/>
          <p:cNvPicPr>
            <a:picLocks noChangeAspect="1"/>
          </p:cNvPicPr>
          <p:nvPr/>
        </p:nvPicPr>
        <p:blipFill>
          <a:blip r:embed="rId4"/>
          <a:stretch>
            <a:fillRect/>
          </a:stretch>
        </p:blipFill>
        <p:spPr>
          <a:xfrm>
            <a:off x="311089" y="44556"/>
            <a:ext cx="1392772" cy="365159"/>
          </a:xfrm>
          <a:prstGeom prst="rect">
            <a:avLst/>
          </a:prstGeom>
        </p:spPr>
      </p:pic>
      <p:sp>
        <p:nvSpPr>
          <p:cNvPr id="13" name="テキスト ボックス 12"/>
          <p:cNvSpPr txBox="1"/>
          <p:nvPr/>
        </p:nvSpPr>
        <p:spPr>
          <a:xfrm>
            <a:off x="552829" y="1139765"/>
            <a:ext cx="8021838" cy="523220"/>
          </a:xfrm>
          <a:prstGeom prst="rect">
            <a:avLst/>
          </a:prstGeom>
          <a:noFill/>
        </p:spPr>
        <p:txBody>
          <a:bodyPr wrap="square" rtlCol="0">
            <a:spAutoFit/>
          </a:bodyPr>
          <a:lstStyle/>
          <a:p>
            <a:pPr algn="ctr"/>
            <a:r>
              <a:rPr lang="ja-JP" altLang="en-US" sz="1400" dirty="0">
                <a:solidFill>
                  <a:srgbClr val="FFFFFF"/>
                </a:solidFill>
                <a:latin typeface="+mn-ea"/>
                <a:cs typeface="Yu Mincho" charset="-128"/>
              </a:rPr>
              <a:t>１回のタクシー乗車は平均</a:t>
            </a:r>
            <a:r>
              <a:rPr lang="en-US" altLang="ja-JP" sz="1400" dirty="0">
                <a:solidFill>
                  <a:srgbClr val="FFFFFF"/>
                </a:solidFill>
                <a:latin typeface="+mn-ea"/>
                <a:cs typeface="Yu Mincho" charset="-128"/>
              </a:rPr>
              <a:t>18</a:t>
            </a:r>
            <a:r>
              <a:rPr lang="ja-JP" altLang="en-US" sz="1400" dirty="0">
                <a:solidFill>
                  <a:srgbClr val="FFFFFF"/>
                </a:solidFill>
                <a:latin typeface="+mn-ea"/>
                <a:cs typeface="Yu Mincho" charset="-128"/>
              </a:rPr>
              <a:t>分間。通勤やビジネスシーン、買い物帰りなどの途中。</a:t>
            </a:r>
            <a:br>
              <a:rPr lang="en-US" altLang="ja-JP" sz="1400" dirty="0">
                <a:solidFill>
                  <a:srgbClr val="FFFFFF"/>
                </a:solidFill>
                <a:latin typeface="+mn-ea"/>
                <a:cs typeface="Yu Mincho" charset="-128"/>
              </a:rPr>
            </a:br>
            <a:r>
              <a:rPr lang="ja-JP" altLang="en-US" sz="1400" dirty="0">
                <a:solidFill>
                  <a:srgbClr val="FFFFFF"/>
                </a:solidFill>
                <a:latin typeface="+mn-ea"/>
                <a:cs typeface="Yu Mincho" charset="-128"/>
              </a:rPr>
              <a:t>ほっと一息つくタクシー車内というプライベート空間で、メッセージを伝えます。</a:t>
            </a:r>
            <a:endParaRPr lang="en-US" altLang="ja-JP" sz="1400" dirty="0">
              <a:solidFill>
                <a:srgbClr val="FFFFFF"/>
              </a:solidFill>
              <a:latin typeface="+mn-ea"/>
              <a:cs typeface="Yu Mincho" charset="-128"/>
            </a:endParaRPr>
          </a:p>
        </p:txBody>
      </p:sp>
      <p:sp>
        <p:nvSpPr>
          <p:cNvPr id="8" name="スライド番号プレースホルダー 10">
            <a:extLst>
              <a:ext uri="{FF2B5EF4-FFF2-40B4-BE49-F238E27FC236}">
                <a16:creationId xmlns:a16="http://schemas.microsoft.com/office/drawing/2014/main" id="{9E151942-6D3B-416D-8682-301DABEA44AE}"/>
              </a:ext>
            </a:extLst>
          </p:cNvPr>
          <p:cNvSpPr>
            <a:spLocks noGrp="1"/>
          </p:cNvSpPr>
          <p:nvPr>
            <p:ph type="sldNum" sz="quarter" idx="12"/>
          </p:nvPr>
        </p:nvSpPr>
        <p:spPr>
          <a:xfrm>
            <a:off x="6457950" y="6356351"/>
            <a:ext cx="1898650" cy="365125"/>
          </a:xfrm>
        </p:spPr>
        <p:txBody>
          <a:bodyPr/>
          <a:lstStyle/>
          <a:p>
            <a:fld id="{806C013B-363C-A74E-9DE8-5ED61C0AA20F}" type="slidenum">
              <a:rPr kumimoji="1" lang="ja-JP" altLang="en-US" smtClean="0">
                <a:latin typeface="+mn-ea"/>
                <a:ea typeface="+mn-ea"/>
              </a:rPr>
              <a:t>9</a:t>
            </a:fld>
            <a:endParaRPr kumimoji="1" lang="ja-JP" altLang="en-US" dirty="0">
              <a:latin typeface="+mn-ea"/>
              <a:ea typeface="+mn-ea"/>
            </a:endParaRPr>
          </a:p>
        </p:txBody>
      </p:sp>
    </p:spTree>
    <p:extLst>
      <p:ext uri="{BB962C8B-B14F-4D97-AF65-F5344CB8AC3E}">
        <p14:creationId xmlns:p14="http://schemas.microsoft.com/office/powerpoint/2010/main" val="3355834360"/>
      </p:ext>
    </p:extLst>
  </p:cSld>
  <p:clrMapOvr>
    <a:masterClrMapping/>
  </p:clrMapOvr>
</p:sld>
</file>

<file path=ppt/theme/theme1.xml><?xml version="1.0" encoding="utf-8"?>
<a:theme xmlns:a="http://schemas.openxmlformats.org/drawingml/2006/main" name="ホワイト">
  <a:themeElements>
    <a:clrScheme name="white blue">
      <a:dk1>
        <a:srgbClr val="000F2D"/>
      </a:dk1>
      <a:lt1>
        <a:srgbClr val="ECF0F0"/>
      </a:lt1>
      <a:dk2>
        <a:srgbClr val="000F2D"/>
      </a:dk2>
      <a:lt2>
        <a:srgbClr val="ECF0F0"/>
      </a:lt2>
      <a:accent1>
        <a:srgbClr val="C6C504"/>
      </a:accent1>
      <a:accent2>
        <a:srgbClr val="AF9984"/>
      </a:accent2>
      <a:accent3>
        <a:srgbClr val="738592"/>
      </a:accent3>
      <a:accent4>
        <a:srgbClr val="4356BC"/>
      </a:accent4>
      <a:accent5>
        <a:srgbClr val="000000"/>
      </a:accent5>
      <a:accent6>
        <a:srgbClr val="000000"/>
      </a:accent6>
      <a:hlink>
        <a:srgbClr val="000000"/>
      </a:hlink>
      <a:folHlink>
        <a:srgbClr val="000000"/>
      </a:folHlink>
    </a:clrScheme>
    <a:fontScheme name="Mincho">
      <a:majorFont>
        <a:latin typeface="Cambria"/>
        <a:ea typeface="游明朝 Demibold"/>
        <a:cs typeface=""/>
      </a:majorFont>
      <a:minorFont>
        <a:latin typeface="Cambria"/>
        <a:ea typeface="游明朝"/>
        <a:cs typeface=""/>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DDADE4CC-AC6B-9245-9FF3-3B763EB96F6A}">
  <we:reference id="wa104380169" version="1.1.0.0" store="ja-JP" storeType="OMEX"/>
  <we:alternateReferences>
    <we:reference id="WA104380169" version="1.1.0.0" store="WA104380169"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927D44A6-9CC2-6949-9FC2-EF60394A7D02}">
  <we:reference id="wa104178141" version="3.0.1.9" store="ja-JP" storeType="OMEX"/>
  <we:alternateReferences>
    <we:reference id="WA104178141" version="3.0.1.9" store="WA10417814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38246</TotalTime>
  <Words>9608</Words>
  <Application>Microsoft Office PowerPoint</Application>
  <PresentationFormat>画面に合わせる (4:3)</PresentationFormat>
  <Paragraphs>1217</Paragraphs>
  <Slides>36</Slides>
  <Notes>36</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36</vt:i4>
      </vt:variant>
    </vt:vector>
  </HeadingPairs>
  <TitlesOfParts>
    <vt:vector size="48" baseType="lpstr">
      <vt:lpstr>.Lucida Grande UI Regular</vt:lpstr>
      <vt:lpstr>.LucidaGrandeUI</vt:lpstr>
      <vt:lpstr>Yu Mincho Regular</vt:lpstr>
      <vt:lpstr>Meiryo</vt:lpstr>
      <vt:lpstr>Yu Gothic</vt:lpstr>
      <vt:lpstr>Yu Mincho</vt:lpstr>
      <vt:lpstr>Yu Mincho</vt:lpstr>
      <vt:lpstr>Yu Mincho Demibold</vt:lpstr>
      <vt:lpstr>Yu Mincho Demibold</vt:lpstr>
      <vt:lpstr>Arial</vt:lpstr>
      <vt:lpstr>Cambria</vt:lpstr>
      <vt:lpstr>ホワイト</vt:lpstr>
      <vt:lpstr>PowerPoint プレゼンテーション</vt:lpstr>
      <vt:lpstr>販売開始にあたって</vt:lpstr>
      <vt:lpstr>2020年7月- 2020年9月 主要変更点</vt:lpstr>
      <vt:lpstr>PowerPoint プレゼンテーション</vt:lpstr>
      <vt:lpstr>PowerPoint プレゼンテーション</vt:lpstr>
      <vt:lpstr>全国 主要都市に出現する、極上のメディア。</vt:lpstr>
      <vt:lpstr>全国主要 10都市に展開 日本最大のタクシー・サイネージネットワーク</vt:lpstr>
      <vt:lpstr>「選ばれる」、日本交通のタクシー。</vt:lpstr>
      <vt:lpstr>PowerPoint プレゼンテーション</vt:lpstr>
      <vt:lpstr>全国 主要都市 タクシーの利用シーン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Tokyo Prime</dc:title>
  <dc:subject/>
  <dc:creator>coji mizoguchi</dc:creator>
  <cp:keywords/>
  <dc:description/>
  <cp:lastModifiedBy>Ina Chie</cp:lastModifiedBy>
  <cp:revision>2627</cp:revision>
  <cp:lastPrinted>2018-12-03T03:27:58Z</cp:lastPrinted>
  <dcterms:created xsi:type="dcterms:W3CDTF">2016-06-03T07:45:28Z</dcterms:created>
  <dcterms:modified xsi:type="dcterms:W3CDTF">2020-07-14T11:27:44Z</dcterms:modified>
  <cp:category/>
</cp:coreProperties>
</file>