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58" r:id="rId4"/>
    <p:sldId id="270" r:id="rId5"/>
    <p:sldId id="271" r:id="rId6"/>
    <p:sldId id="260" r:id="rId7"/>
    <p:sldId id="259" r:id="rId8"/>
    <p:sldId id="265" r:id="rId9"/>
    <p:sldId id="266" r:id="rId10"/>
    <p:sldId id="268" r:id="rId11"/>
    <p:sldId id="269"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ka Yusuke" initials="NY" lastIdx="1" clrIdx="0">
    <p:extLst>
      <p:ext uri="{19B8F6BF-5375-455C-9EA6-DF929625EA0E}">
        <p15:presenceInfo xmlns:p15="http://schemas.microsoft.com/office/powerpoint/2012/main" userId="e5a9943958240e10" providerId="Windows Live"/>
      </p:ext>
    </p:extLst>
  </p:cmAuthor>
  <p:cmAuthor id="2" name="Ina Chie" initials="IC" lastIdx="1" clrIdx="1">
    <p:extLst>
      <p:ext uri="{19B8F6BF-5375-455C-9EA6-DF929625EA0E}">
        <p15:presenceInfo xmlns:p15="http://schemas.microsoft.com/office/powerpoint/2012/main" userId="Ina Ch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976"/>
    <a:srgbClr val="071F46"/>
    <a:srgbClr val="F5F2EF"/>
    <a:srgbClr val="D24F4D"/>
    <a:srgbClr val="41588D"/>
    <a:srgbClr val="F4F2EF"/>
    <a:srgbClr val="DE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79"/>
  </p:normalViewPr>
  <p:slideViewPr>
    <p:cSldViewPr snapToGrid="0" snapToObjects="1">
      <p:cViewPr varScale="1">
        <p:scale>
          <a:sx n="87" d="100"/>
          <a:sy n="87" d="100"/>
        </p:scale>
        <p:origin x="9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DCA7B-E4D8-824D-8A61-7E22975865C7}" type="datetimeFigureOut">
              <a:rPr kumimoji="1" lang="ja-JP" altLang="en-US" smtClean="0"/>
              <a:t>2022/2/22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FB0D3-2B89-0F45-8AFB-8EB53991C1EE}" type="slidenum">
              <a:rPr kumimoji="1" lang="ja-JP" altLang="en-US" smtClean="0"/>
              <a:t>‹#›</a:t>
            </a:fld>
            <a:endParaRPr kumimoji="1" lang="ja-JP" altLang="en-US"/>
          </a:p>
        </p:txBody>
      </p:sp>
    </p:spTree>
    <p:extLst>
      <p:ext uri="{BB962C8B-B14F-4D97-AF65-F5344CB8AC3E}">
        <p14:creationId xmlns:p14="http://schemas.microsoft.com/office/powerpoint/2010/main" val="1924945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a:t>
            </a:fld>
            <a:endParaRPr kumimoji="1" lang="ja-JP" altLang="en-US"/>
          </a:p>
        </p:txBody>
      </p:sp>
    </p:spTree>
    <p:extLst>
      <p:ext uri="{BB962C8B-B14F-4D97-AF65-F5344CB8AC3E}">
        <p14:creationId xmlns:p14="http://schemas.microsoft.com/office/powerpoint/2010/main" val="208798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10</a:t>
            </a:fld>
            <a:endParaRPr kumimoji="1" lang="ja-JP" altLang="en-US"/>
          </a:p>
        </p:txBody>
      </p:sp>
    </p:spTree>
    <p:extLst>
      <p:ext uri="{BB962C8B-B14F-4D97-AF65-F5344CB8AC3E}">
        <p14:creationId xmlns:p14="http://schemas.microsoft.com/office/powerpoint/2010/main" val="401329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11</a:t>
            </a:fld>
            <a:endParaRPr kumimoji="1" lang="ja-JP" altLang="en-US"/>
          </a:p>
        </p:txBody>
      </p:sp>
    </p:spTree>
    <p:extLst>
      <p:ext uri="{BB962C8B-B14F-4D97-AF65-F5344CB8AC3E}">
        <p14:creationId xmlns:p14="http://schemas.microsoft.com/office/powerpoint/2010/main" val="216183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2</a:t>
            </a:fld>
            <a:endParaRPr kumimoji="1" lang="ja-JP" altLang="en-US"/>
          </a:p>
        </p:txBody>
      </p:sp>
    </p:spTree>
    <p:extLst>
      <p:ext uri="{BB962C8B-B14F-4D97-AF65-F5344CB8AC3E}">
        <p14:creationId xmlns:p14="http://schemas.microsoft.com/office/powerpoint/2010/main" val="254221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3</a:t>
            </a:fld>
            <a:endParaRPr kumimoji="1" lang="ja-JP" altLang="en-US"/>
          </a:p>
        </p:txBody>
      </p:sp>
    </p:spTree>
    <p:extLst>
      <p:ext uri="{BB962C8B-B14F-4D97-AF65-F5344CB8AC3E}">
        <p14:creationId xmlns:p14="http://schemas.microsoft.com/office/powerpoint/2010/main" val="145925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4</a:t>
            </a:fld>
            <a:endParaRPr kumimoji="1" lang="ja-JP" altLang="en-US"/>
          </a:p>
        </p:txBody>
      </p:sp>
    </p:spTree>
    <p:extLst>
      <p:ext uri="{BB962C8B-B14F-4D97-AF65-F5344CB8AC3E}">
        <p14:creationId xmlns:p14="http://schemas.microsoft.com/office/powerpoint/2010/main" val="42357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5</a:t>
            </a:fld>
            <a:endParaRPr kumimoji="1" lang="ja-JP" altLang="en-US"/>
          </a:p>
        </p:txBody>
      </p:sp>
    </p:spTree>
    <p:extLst>
      <p:ext uri="{BB962C8B-B14F-4D97-AF65-F5344CB8AC3E}">
        <p14:creationId xmlns:p14="http://schemas.microsoft.com/office/powerpoint/2010/main" val="397787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6</a:t>
            </a:fld>
            <a:endParaRPr kumimoji="1" lang="ja-JP" altLang="en-US"/>
          </a:p>
        </p:txBody>
      </p:sp>
    </p:spTree>
    <p:extLst>
      <p:ext uri="{BB962C8B-B14F-4D97-AF65-F5344CB8AC3E}">
        <p14:creationId xmlns:p14="http://schemas.microsoft.com/office/powerpoint/2010/main" val="19712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7</a:t>
            </a:fld>
            <a:endParaRPr kumimoji="1" lang="ja-JP" altLang="en-US"/>
          </a:p>
        </p:txBody>
      </p:sp>
    </p:spTree>
    <p:extLst>
      <p:ext uri="{BB962C8B-B14F-4D97-AF65-F5344CB8AC3E}">
        <p14:creationId xmlns:p14="http://schemas.microsoft.com/office/powerpoint/2010/main" val="304084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8</a:t>
            </a:fld>
            <a:endParaRPr kumimoji="1" lang="ja-JP" altLang="en-US"/>
          </a:p>
        </p:txBody>
      </p:sp>
    </p:spTree>
    <p:extLst>
      <p:ext uri="{BB962C8B-B14F-4D97-AF65-F5344CB8AC3E}">
        <p14:creationId xmlns:p14="http://schemas.microsoft.com/office/powerpoint/2010/main" val="311508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9</a:t>
            </a:fld>
            <a:endParaRPr kumimoji="1" lang="ja-JP" altLang="en-US"/>
          </a:p>
        </p:txBody>
      </p:sp>
    </p:spTree>
    <p:extLst>
      <p:ext uri="{BB962C8B-B14F-4D97-AF65-F5344CB8AC3E}">
        <p14:creationId xmlns:p14="http://schemas.microsoft.com/office/powerpoint/2010/main" val="344720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8EED7-8273-CF41-8D7E-C98C83B33B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C040959-7565-6140-9513-126C3ACBA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0D948B-F9F3-214B-A893-6686019B73B3}"/>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5" name="フッター プレースホルダー 4">
            <a:extLst>
              <a:ext uri="{FF2B5EF4-FFF2-40B4-BE49-F238E27FC236}">
                <a16:creationId xmlns:a16="http://schemas.microsoft.com/office/drawing/2014/main" id="{2A73A947-8063-DA42-9672-A68B3553C0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58E197-8EDA-8745-A0C2-47ECB09CA8E7}"/>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819123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21710-DA01-0E48-B9E0-E2780E03CF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CA1E1DA-8C53-A847-947D-3D7FF53336F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B9A8A5-467B-3C42-B730-C046AC84BBF3}"/>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5" name="フッター プレースホルダー 4">
            <a:extLst>
              <a:ext uri="{FF2B5EF4-FFF2-40B4-BE49-F238E27FC236}">
                <a16:creationId xmlns:a16="http://schemas.microsoft.com/office/drawing/2014/main" id="{F7441304-DE0F-324E-A7B9-8B7E212B9B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DF376A-E4F9-E74C-B130-B4CAE83B83A6}"/>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1134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DC5A05-D859-6847-AFC5-9A965429B5F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1903EC-4C7C-704A-B1DA-38C54F04646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41ECD9-6B49-964F-A7FC-198FCF59C7E2}"/>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5" name="フッター プレースホルダー 4">
            <a:extLst>
              <a:ext uri="{FF2B5EF4-FFF2-40B4-BE49-F238E27FC236}">
                <a16:creationId xmlns:a16="http://schemas.microsoft.com/office/drawing/2014/main" id="{71F33FC1-5888-734E-8369-21226EC39D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9DA57D-0708-064C-8CD2-4F29126A08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79304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60FAB-C8CE-0F41-A638-330EDA463F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2EFD67-F527-B747-8D5B-DFBFC5D4C89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28DB75-E1CD-7245-8B5F-E5F0AE5CFB96}"/>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5" name="フッター プレースホルダー 4">
            <a:extLst>
              <a:ext uri="{FF2B5EF4-FFF2-40B4-BE49-F238E27FC236}">
                <a16:creationId xmlns:a16="http://schemas.microsoft.com/office/drawing/2014/main" id="{514092BE-3A7E-4841-84A9-1C34B45A6C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21C7FD-2915-B047-A0AC-9923D429CA3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89430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4FCB2-3CFC-5846-B7BE-D5A8C91BA5A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18861ED-E121-FE48-9A37-93FCE847B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5897E7F-7C3B-334D-B605-913FCF229F60}"/>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5" name="フッター プレースホルダー 4">
            <a:extLst>
              <a:ext uri="{FF2B5EF4-FFF2-40B4-BE49-F238E27FC236}">
                <a16:creationId xmlns:a16="http://schemas.microsoft.com/office/drawing/2014/main" id="{29CC490F-5CB6-744C-A6B6-9B0382BE54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5E29D4-FE31-C546-A8DA-0A05E27657E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7136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17B1E-5C84-4641-B342-119C80AC5E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72D818-74B5-D444-AABE-0791A63E799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034E4CE-5507-A24A-9BB6-90E44DFE768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CFF1264-8EB2-F84B-8F07-43FB5D0D3ACF}"/>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6" name="フッター プレースホルダー 5">
            <a:extLst>
              <a:ext uri="{FF2B5EF4-FFF2-40B4-BE49-F238E27FC236}">
                <a16:creationId xmlns:a16="http://schemas.microsoft.com/office/drawing/2014/main" id="{676B33A7-2001-C94F-83BB-A914CE9F8E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DB15A2-E1FC-D940-9705-94C1D9D153B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34432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9F542F-D4A8-9C48-A53D-C7C232F7C16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51DC2F-1F1C-034A-B256-9F15EEBC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D691DC-6CBA-2A48-8A0E-23615C0F65F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E55254-6C70-484E-9B93-6E95616D2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90C9D39-5B52-F24C-AF23-669B26E612A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4B3CAA-1948-5746-BDEA-FEFD44A21ED8}"/>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8" name="フッター プレースホルダー 7">
            <a:extLst>
              <a:ext uri="{FF2B5EF4-FFF2-40B4-BE49-F238E27FC236}">
                <a16:creationId xmlns:a16="http://schemas.microsoft.com/office/drawing/2014/main" id="{2D695816-7652-9C47-AD70-81E6FB6BB13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0C96238-0A8B-EC4C-AFE1-9C264AD7B7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4143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BD4BF3-6E0C-B448-87B9-59DA5FCB356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2309229-A23E-074E-A08C-71A71098A39E}"/>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4" name="フッター プレースホルダー 3">
            <a:extLst>
              <a:ext uri="{FF2B5EF4-FFF2-40B4-BE49-F238E27FC236}">
                <a16:creationId xmlns:a16="http://schemas.microsoft.com/office/drawing/2014/main" id="{527AE735-C922-5B48-9F40-F3356BA5360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02F26B8-7B65-BB44-9005-09F85A6D6E8C}"/>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92868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89E7A1-7900-AF4B-9AA8-086DA751D54C}"/>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3" name="フッター プレースホルダー 2">
            <a:extLst>
              <a:ext uri="{FF2B5EF4-FFF2-40B4-BE49-F238E27FC236}">
                <a16:creationId xmlns:a16="http://schemas.microsoft.com/office/drawing/2014/main" id="{0760A80A-B1E5-0240-A8E6-AA242C2877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2DCC63-9154-C749-AE51-6FF4A9B8AD2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51577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BECCC1-F2BD-5F4D-A12F-F61E6F41FF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F51FE8-BD17-0445-8832-1D1919722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1276DBD-89DF-264D-990A-3462B063E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763A14-81CB-F04D-BEE2-797DBF6D1787}"/>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6" name="フッター プレースホルダー 5">
            <a:extLst>
              <a:ext uri="{FF2B5EF4-FFF2-40B4-BE49-F238E27FC236}">
                <a16:creationId xmlns:a16="http://schemas.microsoft.com/office/drawing/2014/main" id="{E8DDDBB0-EA3B-F042-AB4C-23B6483250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F84594-A0FE-B649-831C-7030D37FF65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5018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E4D99-D365-4C43-806C-33494F03B55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F3B6FA6-8F0B-974C-9FD9-F59D140C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4F7F16-B13B-214D-94CC-0BE373190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F16E007-D74F-6442-8D74-715EE8675933}"/>
              </a:ext>
            </a:extLst>
          </p:cNvPr>
          <p:cNvSpPr>
            <a:spLocks noGrp="1"/>
          </p:cNvSpPr>
          <p:nvPr>
            <p:ph type="dt" sz="half" idx="10"/>
          </p:nvPr>
        </p:nvSpPr>
        <p:spPr/>
        <p:txBody>
          <a:bodyPr/>
          <a:lstStyle/>
          <a:p>
            <a:fld id="{0B3028C6-1BBE-8C41-8D38-BA971B3428EC}" type="datetimeFigureOut">
              <a:rPr kumimoji="1" lang="ja-JP" altLang="en-US" smtClean="0"/>
              <a:t>2022/2/22</a:t>
            </a:fld>
            <a:endParaRPr kumimoji="1" lang="ja-JP" altLang="en-US"/>
          </a:p>
        </p:txBody>
      </p:sp>
      <p:sp>
        <p:nvSpPr>
          <p:cNvPr id="6" name="フッター プレースホルダー 5">
            <a:extLst>
              <a:ext uri="{FF2B5EF4-FFF2-40B4-BE49-F238E27FC236}">
                <a16:creationId xmlns:a16="http://schemas.microsoft.com/office/drawing/2014/main" id="{AEA48CD4-61B9-1A4B-9364-843EA88BB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FB85E8-C7C6-F740-84AB-D7E614880315}"/>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60852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C0C604-448B-9B4B-85CC-F08EC4F53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824729-37AC-094B-835D-E6E407EBB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AE1F60-DB8B-0B4E-B055-8342932BC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028C6-1BBE-8C41-8D38-BA971B3428EC}" type="datetimeFigureOut">
              <a:rPr kumimoji="1" lang="ja-JP" altLang="en-US" smtClean="0"/>
              <a:t>2022/2/22</a:t>
            </a:fld>
            <a:endParaRPr kumimoji="1" lang="ja-JP" altLang="en-US"/>
          </a:p>
        </p:txBody>
      </p:sp>
      <p:sp>
        <p:nvSpPr>
          <p:cNvPr id="5" name="フッター プレースホルダー 4">
            <a:extLst>
              <a:ext uri="{FF2B5EF4-FFF2-40B4-BE49-F238E27FC236}">
                <a16:creationId xmlns:a16="http://schemas.microsoft.com/office/drawing/2014/main" id="{716B4DFD-49B7-2D4D-88EE-2973D0ADF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67DD540-F7CD-9046-B846-D7FFF6C89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441472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emf"/><Relationship Id="rId10" Type="http://schemas.openxmlformats.org/officeDocument/2006/relationships/image" Target="../media/image12.svg"/><Relationship Id="rId4" Type="http://schemas.openxmlformats.org/officeDocument/2006/relationships/image" Target="../media/image6.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8" Type="http://schemas.openxmlformats.org/officeDocument/2006/relationships/hyperlink" Target="https://youtu.be/3coPRswcAuw" TargetMode="External"/><Relationship Id="rId3" Type="http://schemas.openxmlformats.org/officeDocument/2006/relationships/slideLayout" Target="../slideLayouts/slideLayout1.xml"/><Relationship Id="rId7" Type="http://schemas.openxmlformats.org/officeDocument/2006/relationships/image" Target="../media/image20.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600C1697-F335-3546-9BB8-AE297AB390E5}"/>
              </a:ext>
            </a:extLst>
          </p:cNvPr>
          <p:cNvSpPr/>
          <p:nvPr/>
        </p:nvSpPr>
        <p:spPr>
          <a:xfrm>
            <a:off x="20089257" y="0"/>
            <a:ext cx="15240" cy="1047115"/>
          </a:xfrm>
          <a:custGeom>
            <a:avLst/>
            <a:gdLst/>
            <a:ahLst/>
            <a:cxnLst/>
            <a:rect l="l" t="t" r="r" b="b"/>
            <a:pathLst>
              <a:path w="15240" h="1047115">
                <a:moveTo>
                  <a:pt x="14847" y="0"/>
                </a:moveTo>
                <a:lnTo>
                  <a:pt x="0" y="0"/>
                </a:lnTo>
                <a:lnTo>
                  <a:pt x="0" y="1047083"/>
                </a:lnTo>
                <a:lnTo>
                  <a:pt x="14847" y="1047083"/>
                </a:lnTo>
                <a:lnTo>
                  <a:pt x="14847" y="0"/>
                </a:lnTo>
                <a:close/>
              </a:path>
            </a:pathLst>
          </a:custGeom>
          <a:solidFill>
            <a:srgbClr val="F4F2EF"/>
          </a:solidFill>
        </p:spPr>
        <p:txBody>
          <a:bodyPr wrap="square" lIns="0" tIns="0" rIns="0" bIns="0" rtlCol="0"/>
          <a:lstStyle/>
          <a:p>
            <a:endParaRPr/>
          </a:p>
        </p:txBody>
      </p:sp>
      <p:sp>
        <p:nvSpPr>
          <p:cNvPr id="13" name="object 5">
            <a:extLst>
              <a:ext uri="{FF2B5EF4-FFF2-40B4-BE49-F238E27FC236}">
                <a16:creationId xmlns:a16="http://schemas.microsoft.com/office/drawing/2014/main" id="{1E121427-982D-5E4C-95D4-776E67CA1AC0}"/>
              </a:ext>
            </a:extLst>
          </p:cNvPr>
          <p:cNvSpPr txBox="1"/>
          <p:nvPr/>
        </p:nvSpPr>
        <p:spPr>
          <a:xfrm>
            <a:off x="7389936" y="5937297"/>
            <a:ext cx="4244521" cy="696986"/>
          </a:xfrm>
          <a:prstGeom prst="rect">
            <a:avLst/>
          </a:prstGeom>
        </p:spPr>
        <p:txBody>
          <a:bodyPr vert="horz" wrap="square" lIns="0" tIns="100965" rIns="0" bIns="0" rtlCol="0">
            <a:spAutoFit/>
          </a:bodyPr>
          <a:lstStyle/>
          <a:p>
            <a:pPr marL="12700" algn="r">
              <a:lnSpc>
                <a:spcPct val="100000"/>
              </a:lnSpc>
              <a:spcBef>
                <a:spcPts val="795"/>
              </a:spcBef>
            </a:pPr>
            <a:r>
              <a:rPr lang="en" spc="-15" dirty="0">
                <a:solidFill>
                  <a:srgbClr val="091F46"/>
                </a:solidFill>
                <a:latin typeface="Yu Mincho" panose="02020400000000000000" pitchFamily="18" charset="-128"/>
                <a:ea typeface="Yu Mincho" panose="02020400000000000000" pitchFamily="18" charset="-128"/>
                <a:cs typeface="Yu Gothic Medium"/>
              </a:rPr>
              <a:t>Media</a:t>
            </a:r>
            <a:r>
              <a:rPr lang="en-US" spc="-15" dirty="0">
                <a:solidFill>
                  <a:srgbClr val="091F46"/>
                </a:solidFill>
                <a:latin typeface="Yu Mincho" panose="02020400000000000000" pitchFamily="18" charset="-128"/>
                <a:ea typeface="Yu Mincho" panose="02020400000000000000" pitchFamily="18" charset="-128"/>
                <a:cs typeface="Yu Gothic Medium"/>
              </a:rPr>
              <a:t> </a:t>
            </a:r>
            <a:r>
              <a:rPr lang="en" spc="-15" dirty="0">
                <a:solidFill>
                  <a:srgbClr val="091F46"/>
                </a:solidFill>
                <a:latin typeface="Yu Mincho" panose="02020400000000000000" pitchFamily="18" charset="-128"/>
                <a:ea typeface="Yu Mincho" panose="02020400000000000000" pitchFamily="18" charset="-128"/>
                <a:cs typeface="Yu Gothic Medium"/>
              </a:rPr>
              <a:t>Sheet 2022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4</a:t>
            </a:r>
            <a:r>
              <a:rPr lang="ja-JP" altLang="en-US" spc="-15">
                <a:solidFill>
                  <a:srgbClr val="091F46"/>
                </a:solidFill>
                <a:latin typeface="Yu Mincho" panose="02020400000000000000" pitchFamily="18" charset="-128"/>
                <a:ea typeface="Yu Mincho" panose="02020400000000000000" pitchFamily="18" charset="-128"/>
                <a:cs typeface="Yu Gothic Medium"/>
              </a:rPr>
              <a:t>月 </a:t>
            </a:r>
            <a:r>
              <a:rPr lang="en-US" altLang="ja-JP" spc="-15" dirty="0">
                <a:solidFill>
                  <a:srgbClr val="091F46"/>
                </a:solidFill>
                <a:latin typeface="Yu Mincho" panose="02020400000000000000" pitchFamily="18" charset="-128"/>
                <a:ea typeface="Yu Mincho" panose="02020400000000000000" pitchFamily="18" charset="-128"/>
                <a:cs typeface="Yu Gothic Medium"/>
              </a:rPr>
              <a:t>-2022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9 </a:t>
            </a:r>
            <a:r>
              <a:rPr lang="ja-JP" altLang="en-US" spc="-15">
                <a:solidFill>
                  <a:srgbClr val="091F46"/>
                </a:solidFill>
                <a:latin typeface="Yu Mincho" panose="02020400000000000000" pitchFamily="18" charset="-128"/>
                <a:ea typeface="Yu Mincho" panose="02020400000000000000" pitchFamily="18" charset="-128"/>
                <a:cs typeface="Yu Gothic Medium"/>
              </a:rPr>
              <a:t>月</a:t>
            </a:r>
          </a:p>
          <a:p>
            <a:pPr marL="12700" algn="r">
              <a:lnSpc>
                <a:spcPct val="100000"/>
              </a:lnSpc>
              <a:spcBef>
                <a:spcPts val="795"/>
              </a:spcBef>
            </a:pPr>
            <a:r>
              <a:rPr lang="en" sz="1400" spc="-15" dirty="0">
                <a:solidFill>
                  <a:srgbClr val="091F46"/>
                </a:solidFill>
                <a:latin typeface="Yu Mincho" panose="02020400000000000000" pitchFamily="18" charset="-128"/>
                <a:ea typeface="Yu Mincho" panose="02020400000000000000" pitchFamily="18" charset="-128"/>
                <a:cs typeface="Yu Gothic Medium"/>
              </a:rPr>
              <a:t>IRIS Inc.</a:t>
            </a:r>
          </a:p>
        </p:txBody>
      </p:sp>
      <p:pic>
        <p:nvPicPr>
          <p:cNvPr id="6" name="図 5" descr="建物の前の道路を走る車&#10;&#10;中程度の精度で自動的に生成された説明">
            <a:extLst>
              <a:ext uri="{FF2B5EF4-FFF2-40B4-BE49-F238E27FC236}">
                <a16:creationId xmlns:a16="http://schemas.microsoft.com/office/drawing/2014/main" id="{D02DE769-FFCA-48A5-8628-60684BC400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581"/>
            <a:ext cx="12192002" cy="5749200"/>
          </a:xfrm>
          <a:prstGeom prst="rect">
            <a:avLst/>
          </a:prstGeom>
        </p:spPr>
      </p:pic>
      <p:pic>
        <p:nvPicPr>
          <p:cNvPr id="2" name="図 1">
            <a:extLst>
              <a:ext uri="{FF2B5EF4-FFF2-40B4-BE49-F238E27FC236}">
                <a16:creationId xmlns:a16="http://schemas.microsoft.com/office/drawing/2014/main" id="{6DE5924D-5116-EB4B-84C9-E5C256C56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806" y="5858790"/>
            <a:ext cx="3737443" cy="853999"/>
          </a:xfrm>
          <a:prstGeom prst="rect">
            <a:avLst/>
          </a:prstGeom>
        </p:spPr>
      </p:pic>
    </p:spTree>
    <p:extLst>
      <p:ext uri="{BB962C8B-B14F-4D97-AF65-F5344CB8AC3E}">
        <p14:creationId xmlns:p14="http://schemas.microsoft.com/office/powerpoint/2010/main" val="39904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C9DCD83-253E-E04E-B663-F17564863B15}"/>
              </a:ext>
            </a:extLst>
          </p:cNvPr>
          <p:cNvSpPr/>
          <p:nvPr/>
        </p:nvSpPr>
        <p:spPr>
          <a:xfrm>
            <a:off x="638215" y="1933730"/>
            <a:ext cx="6212290" cy="4347148"/>
          </a:xfrm>
          <a:prstGeom prst="rect">
            <a:avLst/>
          </a:prstGeom>
          <a:solidFill>
            <a:srgbClr val="F5F2EF"/>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0C1F3BC-D39C-834B-9141-36EBF24F2B6A}"/>
              </a:ext>
            </a:extLst>
          </p:cNvPr>
          <p:cNvSpPr/>
          <p:nvPr/>
        </p:nvSpPr>
        <p:spPr>
          <a:xfrm>
            <a:off x="638215" y="959370"/>
            <a:ext cx="1805181" cy="70720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3A83AA0-E770-D248-B3DE-35CECADAB962}"/>
              </a:ext>
            </a:extLst>
          </p:cNvPr>
          <p:cNvSpPr/>
          <p:nvPr/>
        </p:nvSpPr>
        <p:spPr>
          <a:xfrm>
            <a:off x="852224" y="2107235"/>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54D0565-098D-614A-92CD-A0D127F3927B}"/>
              </a:ext>
            </a:extLst>
          </p:cNvPr>
          <p:cNvSpPr/>
          <p:nvPr/>
        </p:nvSpPr>
        <p:spPr>
          <a:xfrm>
            <a:off x="852224" y="2739533"/>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F0563D8-EF08-E744-B86F-FE7D30DD6B3F}"/>
              </a:ext>
            </a:extLst>
          </p:cNvPr>
          <p:cNvSpPr/>
          <p:nvPr/>
        </p:nvSpPr>
        <p:spPr>
          <a:xfrm>
            <a:off x="852224" y="3060546"/>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0DB28C40-4042-5046-ABF8-B592EE50CF33}"/>
              </a:ext>
            </a:extLst>
          </p:cNvPr>
          <p:cNvCxnSpPr>
            <a:cxnSpLocks/>
          </p:cNvCxnSpPr>
          <p:nvPr/>
        </p:nvCxnSpPr>
        <p:spPr>
          <a:xfrm>
            <a:off x="852224" y="23638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C3D323A-D921-B54B-A021-2ECC190A0EAD}"/>
              </a:ext>
            </a:extLst>
          </p:cNvPr>
          <p:cNvCxnSpPr>
            <a:cxnSpLocks/>
          </p:cNvCxnSpPr>
          <p:nvPr/>
        </p:nvCxnSpPr>
        <p:spPr>
          <a:xfrm>
            <a:off x="852224" y="2684839"/>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418B72D5-B066-1840-8B23-4B332940BE36}"/>
              </a:ext>
            </a:extLst>
          </p:cNvPr>
          <p:cNvCxnSpPr>
            <a:cxnSpLocks/>
          </p:cNvCxnSpPr>
          <p:nvPr/>
        </p:nvCxnSpPr>
        <p:spPr>
          <a:xfrm>
            <a:off x="852224" y="29961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120F139-11D2-DA4C-9066-13C1300593E1}"/>
              </a:ext>
            </a:extLst>
          </p:cNvPr>
          <p:cNvSpPr txBox="1"/>
          <p:nvPr/>
        </p:nvSpPr>
        <p:spPr>
          <a:xfrm>
            <a:off x="861952" y="1149453"/>
            <a:ext cx="1729909" cy="369332"/>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お申し込み</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51" name="テキスト ボックス 50">
            <a:extLst>
              <a:ext uri="{FF2B5EF4-FFF2-40B4-BE49-F238E27FC236}">
                <a16:creationId xmlns:a16="http://schemas.microsoft.com/office/drawing/2014/main" id="{DDB94D83-9D0F-3C46-AFF9-A4322287B993}"/>
              </a:ext>
            </a:extLst>
          </p:cNvPr>
          <p:cNvSpPr txBox="1"/>
          <p:nvPr/>
        </p:nvSpPr>
        <p:spPr>
          <a:xfrm>
            <a:off x="1071097" y="2091248"/>
            <a:ext cx="548559" cy="276999"/>
          </a:xfrm>
          <a:prstGeom prst="rect">
            <a:avLst/>
          </a:prstGeom>
          <a:noFill/>
        </p:spPr>
        <p:txBody>
          <a:bodyPr wrap="square" rtlCol="0">
            <a:spAutoFit/>
          </a:bodyPr>
          <a:lstStyle/>
          <a:p>
            <a:r>
              <a:rPr lang="ja-JP" altLang="en-US" sz="1200" b="1">
                <a:solidFill>
                  <a:schemeClr val="bg1"/>
                </a:solidFill>
                <a:latin typeface="Yu Mincho Demibold" panose="02020400000000000000" pitchFamily="18" charset="-128"/>
                <a:ea typeface="Yu Mincho Demibold" panose="02020400000000000000" pitchFamily="18" charset="-128"/>
              </a:rPr>
              <a:t>宛先</a:t>
            </a:r>
            <a:endParaRPr kumimoji="1" lang="ja-JP" altLang="en-US" sz="1200" b="1">
              <a:solidFill>
                <a:schemeClr val="bg1"/>
              </a:solidFill>
              <a:latin typeface="Yu Mincho Demibold" panose="02020400000000000000" pitchFamily="18" charset="-128"/>
              <a:ea typeface="Yu Mincho Demibold" panose="02020400000000000000" pitchFamily="18" charset="-128"/>
            </a:endParaRPr>
          </a:p>
        </p:txBody>
      </p:sp>
      <p:sp>
        <p:nvSpPr>
          <p:cNvPr id="52" name="テキスト ボックス 51">
            <a:extLst>
              <a:ext uri="{FF2B5EF4-FFF2-40B4-BE49-F238E27FC236}">
                <a16:creationId xmlns:a16="http://schemas.microsoft.com/office/drawing/2014/main" id="{342D878B-2C9E-5348-97FF-CFBA6303DCB9}"/>
              </a:ext>
            </a:extLst>
          </p:cNvPr>
          <p:cNvSpPr txBox="1"/>
          <p:nvPr/>
        </p:nvSpPr>
        <p:spPr>
          <a:xfrm>
            <a:off x="1071097" y="2723546"/>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件名</a:t>
            </a:r>
          </a:p>
        </p:txBody>
      </p:sp>
      <p:sp>
        <p:nvSpPr>
          <p:cNvPr id="53" name="テキスト ボックス 52">
            <a:extLst>
              <a:ext uri="{FF2B5EF4-FFF2-40B4-BE49-F238E27FC236}">
                <a16:creationId xmlns:a16="http://schemas.microsoft.com/office/drawing/2014/main" id="{E4148F1A-4B44-164F-A3AD-507CE91694DC}"/>
              </a:ext>
            </a:extLst>
          </p:cNvPr>
          <p:cNvSpPr txBox="1"/>
          <p:nvPr/>
        </p:nvSpPr>
        <p:spPr>
          <a:xfrm>
            <a:off x="1071097" y="3044559"/>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本文</a:t>
            </a:r>
          </a:p>
        </p:txBody>
      </p:sp>
      <p:sp>
        <p:nvSpPr>
          <p:cNvPr id="54" name="テキスト ボックス 53">
            <a:extLst>
              <a:ext uri="{FF2B5EF4-FFF2-40B4-BE49-F238E27FC236}">
                <a16:creationId xmlns:a16="http://schemas.microsoft.com/office/drawing/2014/main" id="{87E32446-E922-1540-8B04-353BD543703D}"/>
              </a:ext>
            </a:extLst>
          </p:cNvPr>
          <p:cNvSpPr txBox="1"/>
          <p:nvPr/>
        </p:nvSpPr>
        <p:spPr>
          <a:xfrm>
            <a:off x="1789890" y="2100976"/>
            <a:ext cx="1585608" cy="276999"/>
          </a:xfrm>
          <a:prstGeom prst="rect">
            <a:avLst/>
          </a:prstGeom>
          <a:noFill/>
        </p:spPr>
        <p:txBody>
          <a:bodyPr wrap="square" rtlCol="0">
            <a:spAutoFit/>
          </a:bodyPr>
          <a:lstStyle/>
          <a:p>
            <a:r>
              <a:rPr kumimoji="1" lang="en-US" altLang="ja-JP" sz="1200" dirty="0">
                <a:solidFill>
                  <a:srgbClr val="071F46"/>
                </a:solidFill>
                <a:latin typeface="Yu Mincho Demibold" panose="02020400000000000000" pitchFamily="18" charset="-128"/>
                <a:ea typeface="Yu Mincho Demibold" panose="02020400000000000000" pitchFamily="18" charset="-128"/>
              </a:rPr>
              <a:t>TO</a:t>
            </a:r>
            <a:r>
              <a:rPr kumimoji="1" lang="ja-JP" altLang="en-US" sz="1200">
                <a:solidFill>
                  <a:srgbClr val="071F46"/>
                </a:solidFill>
                <a:latin typeface="Yu Mincho Demibold" panose="02020400000000000000" pitchFamily="18" charset="-128"/>
                <a:ea typeface="Yu Mincho Demibold" panose="02020400000000000000" pitchFamily="18" charset="-128"/>
              </a:rPr>
              <a:t>：当社営業担当</a:t>
            </a:r>
          </a:p>
        </p:txBody>
      </p:sp>
      <p:sp>
        <p:nvSpPr>
          <p:cNvPr id="55" name="テキスト ボックス 54">
            <a:extLst>
              <a:ext uri="{FF2B5EF4-FFF2-40B4-BE49-F238E27FC236}">
                <a16:creationId xmlns:a16="http://schemas.microsoft.com/office/drawing/2014/main" id="{80F968C9-D7A7-6F42-B4F3-0713073B874F}"/>
              </a:ext>
            </a:extLst>
          </p:cNvPr>
          <p:cNvSpPr txBox="1"/>
          <p:nvPr/>
        </p:nvSpPr>
        <p:spPr>
          <a:xfrm>
            <a:off x="1789889" y="2412269"/>
            <a:ext cx="2130357" cy="276999"/>
          </a:xfrm>
          <a:prstGeom prst="rect">
            <a:avLst/>
          </a:prstGeom>
          <a:noFill/>
        </p:spPr>
        <p:txBody>
          <a:bodyPr wrap="square" rtlCol="0">
            <a:spAutoFit/>
          </a:bodyPr>
          <a:lstStyle/>
          <a:p>
            <a:r>
              <a:rPr lang="en-US" altLang="ja-JP" sz="1200" dirty="0">
                <a:solidFill>
                  <a:srgbClr val="071F46"/>
                </a:solidFill>
                <a:latin typeface="Yu Mincho Demibold" panose="02020400000000000000" pitchFamily="18" charset="-128"/>
                <a:ea typeface="Yu Mincho Demibold" panose="02020400000000000000" pitchFamily="18" charset="-128"/>
              </a:rPr>
              <a:t>CC</a:t>
            </a:r>
            <a:r>
              <a:rPr kumimoji="1" lang="ja-JP" altLang="en-US" sz="1200">
                <a:solidFill>
                  <a:srgbClr val="071F46"/>
                </a:solidFill>
                <a:latin typeface="Yu Mincho Demibold" panose="02020400000000000000" pitchFamily="18" charset="-128"/>
                <a:ea typeface="Yu Mincho Demibold" panose="02020400000000000000" pitchFamily="18" charset="-128"/>
              </a:rPr>
              <a:t>：</a:t>
            </a:r>
            <a:r>
              <a:rPr kumimoji="1" lang="en-US" altLang="ja-JP" sz="1200" dirty="0" err="1">
                <a:solidFill>
                  <a:srgbClr val="071F46"/>
                </a:solidFill>
                <a:latin typeface="Yu Mincho Demibold" panose="02020400000000000000" pitchFamily="18" charset="-128"/>
                <a:ea typeface="Yu Mincho Demibold" panose="02020400000000000000" pitchFamily="18" charset="-128"/>
              </a:rPr>
              <a:t>order@tokyo-prime.jp</a:t>
            </a:r>
            <a:endParaRPr kumimoji="1" lang="ja-JP" altLang="en-US" sz="1200">
              <a:solidFill>
                <a:srgbClr val="071F46"/>
              </a:solidFill>
              <a:latin typeface="Yu Mincho Demibold" panose="02020400000000000000" pitchFamily="18" charset="-128"/>
              <a:ea typeface="Yu Mincho Demibold" panose="02020400000000000000" pitchFamily="18" charset="-128"/>
            </a:endParaRPr>
          </a:p>
        </p:txBody>
      </p:sp>
      <p:sp>
        <p:nvSpPr>
          <p:cNvPr id="56" name="テキスト ボックス 55">
            <a:extLst>
              <a:ext uri="{FF2B5EF4-FFF2-40B4-BE49-F238E27FC236}">
                <a16:creationId xmlns:a16="http://schemas.microsoft.com/office/drawing/2014/main" id="{F77E2E92-ECBC-7542-90F0-093C761B7B04}"/>
              </a:ext>
            </a:extLst>
          </p:cNvPr>
          <p:cNvSpPr txBox="1"/>
          <p:nvPr/>
        </p:nvSpPr>
        <p:spPr>
          <a:xfrm>
            <a:off x="1789888" y="2748512"/>
            <a:ext cx="4834647" cy="261610"/>
          </a:xfrm>
          <a:prstGeom prst="rect">
            <a:avLst/>
          </a:prstGeom>
          <a:noFill/>
        </p:spPr>
        <p:txBody>
          <a:bodyPr wrap="square" rtlCol="0">
            <a:spAutoFit/>
          </a:bodyPr>
          <a:lstStyle/>
          <a:p>
            <a:r>
              <a:rPr lang="ja-JP" altLang="en-US" sz="1100">
                <a:solidFill>
                  <a:srgbClr val="071F46"/>
                </a:solidFill>
                <a:latin typeface="Yu Mincho Demibold" panose="02020400000000000000" pitchFamily="18" charset="-128"/>
                <a:ea typeface="Yu Mincho Demibold" panose="02020400000000000000" pitchFamily="18" charset="-128"/>
              </a:rPr>
              <a:t>：</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申込</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［広告主］</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［告知内容］：</a:t>
            </a:r>
            <a:r>
              <a:rPr lang="en-US" altLang="ja-JP" sz="1100" dirty="0">
                <a:solidFill>
                  <a:srgbClr val="071F46"/>
                </a:solidFill>
                <a:latin typeface="Yu Mincho Demibold" panose="02020400000000000000" pitchFamily="18" charset="-128"/>
                <a:ea typeface="Yu Mincho Demibold" panose="02020400000000000000" pitchFamily="18" charset="-128"/>
              </a:rPr>
              <a:t>Taxi Coupon Ads</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endParaRPr kumimoji="1" lang="ja-JP" altLang="en-US" sz="1100">
              <a:solidFill>
                <a:srgbClr val="071F46"/>
              </a:solidFill>
              <a:latin typeface="Yu Mincho Demibold" panose="02020400000000000000" pitchFamily="18" charset="-128"/>
              <a:ea typeface="Yu Mincho Demibold" panose="02020400000000000000" pitchFamily="18" charset="-128"/>
            </a:endParaRPr>
          </a:p>
        </p:txBody>
      </p:sp>
      <p:sp>
        <p:nvSpPr>
          <p:cNvPr id="57" name="テキスト ボックス 56">
            <a:extLst>
              <a:ext uri="{FF2B5EF4-FFF2-40B4-BE49-F238E27FC236}">
                <a16:creationId xmlns:a16="http://schemas.microsoft.com/office/drawing/2014/main" id="{D9AFE6C9-83BF-9944-9D95-80E604C5875F}"/>
              </a:ext>
            </a:extLst>
          </p:cNvPr>
          <p:cNvSpPr txBox="1"/>
          <p:nvPr/>
        </p:nvSpPr>
        <p:spPr>
          <a:xfrm>
            <a:off x="1750976" y="3052253"/>
            <a:ext cx="4834647" cy="261610"/>
          </a:xfrm>
          <a:prstGeom prst="rect">
            <a:avLst/>
          </a:prstGeom>
          <a:noFill/>
        </p:spPr>
        <p:txBody>
          <a:bodyPr wrap="square" rtlCol="0">
            <a:spAutoFit/>
          </a:bodyPr>
          <a:lstStyle/>
          <a:p>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お申し込み案件</a:t>
            </a:r>
            <a:r>
              <a:rPr lang="en-US" altLang="ja-JP" sz="1100" dirty="0">
                <a:solidFill>
                  <a:srgbClr val="071F46"/>
                </a:solidFill>
                <a:latin typeface="Yu Mincho Demibold" panose="02020400000000000000" pitchFamily="18" charset="-128"/>
                <a:ea typeface="Yu Mincho Demibold" panose="02020400000000000000" pitchFamily="18" charset="-128"/>
              </a:rPr>
              <a:t>】</a:t>
            </a:r>
          </a:p>
        </p:txBody>
      </p:sp>
      <p:sp>
        <p:nvSpPr>
          <p:cNvPr id="58" name="テキスト ボックス 57">
            <a:extLst>
              <a:ext uri="{FF2B5EF4-FFF2-40B4-BE49-F238E27FC236}">
                <a16:creationId xmlns:a16="http://schemas.microsoft.com/office/drawing/2014/main" id="{B1FC0375-4F6E-4C49-A4CE-A568CB4D2E02}"/>
              </a:ext>
            </a:extLst>
          </p:cNvPr>
          <p:cNvSpPr txBox="1"/>
          <p:nvPr/>
        </p:nvSpPr>
        <p:spPr>
          <a:xfrm>
            <a:off x="1789888" y="3187503"/>
            <a:ext cx="4795736" cy="3114250"/>
          </a:xfrm>
          <a:prstGeom prst="rect">
            <a:avLst/>
          </a:prstGeom>
          <a:noFill/>
        </p:spPr>
        <p:txBody>
          <a:bodyPr wrap="square" rtlCol="0">
            <a:spAutoFit/>
          </a:bodyPr>
          <a:lstStyle/>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・広告主：</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・告知内容（サービス名）：</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（出稿予定</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全て）：</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・掲載期間：月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r>
              <a:rPr lang="en-US" altLang="ja-JP" sz="1200" dirty="0">
                <a:solidFill>
                  <a:srgbClr val="071F46"/>
                </a:solidFill>
                <a:latin typeface="Yu Mincho Demibold" panose="02020400000000000000" pitchFamily="18" charset="-128"/>
                <a:ea typeface="Yu Mincho Demibold" panose="02020400000000000000" pitchFamily="18" charset="-128"/>
              </a:rPr>
              <a:t> – </a:t>
            </a:r>
            <a:r>
              <a:rPr lang="ja-JP" altLang="en-US" sz="1200">
                <a:solidFill>
                  <a:srgbClr val="071F46"/>
                </a:solidFill>
                <a:latin typeface="Yu Mincho Demibold" panose="02020400000000000000" pitchFamily="18" charset="-128"/>
                <a:ea typeface="Yu Mincho Demibold" panose="02020400000000000000" pitchFamily="18" charset="-128"/>
              </a:rPr>
              <a:t>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・メニュー名：</a:t>
            </a:r>
            <a:r>
              <a:rPr lang="en-US" altLang="ja-JP" sz="1200" dirty="0">
                <a:solidFill>
                  <a:srgbClr val="071F46"/>
                </a:solidFill>
                <a:latin typeface="Yu Mincho Demibold" panose="02020400000000000000" pitchFamily="18" charset="-128"/>
                <a:ea typeface="Yu Mincho Demibold" panose="02020400000000000000" pitchFamily="18" charset="-128"/>
              </a:rPr>
              <a:t>Taxi Coupon Ads</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・保証形態：期間掲載保証</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・申込金額（グロス税別）：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・申込金額（ネット税別）：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・備考：</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p:txBody>
      </p:sp>
      <p:sp>
        <p:nvSpPr>
          <p:cNvPr id="59" name="テキスト ボックス 58">
            <a:extLst>
              <a:ext uri="{FF2B5EF4-FFF2-40B4-BE49-F238E27FC236}">
                <a16:creationId xmlns:a16="http://schemas.microsoft.com/office/drawing/2014/main" id="{2AB72B38-4BE7-C24C-A8C1-BBEF4024C615}"/>
              </a:ext>
            </a:extLst>
          </p:cNvPr>
          <p:cNvSpPr txBox="1"/>
          <p:nvPr/>
        </p:nvSpPr>
        <p:spPr>
          <a:xfrm>
            <a:off x="2591861" y="836389"/>
            <a:ext cx="9315863" cy="882293"/>
          </a:xfrm>
          <a:prstGeom prst="rect">
            <a:avLst/>
          </a:prstGeom>
          <a:noFill/>
        </p:spPr>
        <p:txBody>
          <a:bodyPr wrap="square" rtlCol="0">
            <a:spAutoFit/>
          </a:bodyPr>
          <a:lstStyle/>
          <a:p>
            <a:pPr>
              <a:lnSpc>
                <a:spcPct val="150000"/>
              </a:lnSpc>
            </a:pPr>
            <a:r>
              <a:rPr lang="ja-JP" altLang="en-US">
                <a:solidFill>
                  <a:srgbClr val="214976"/>
                </a:solidFill>
                <a:latin typeface="Yu Mincho" panose="02020400000000000000" pitchFamily="18" charset="-128"/>
                <a:ea typeface="Yu Mincho" panose="02020400000000000000" pitchFamily="18" charset="-128"/>
              </a:rPr>
              <a:t>以下メールフォーマットをご記入の上、</a:t>
            </a:r>
            <a:endParaRPr lang="en-US" altLang="ja-JP" dirty="0">
              <a:solidFill>
                <a:srgbClr val="214976"/>
              </a:solidFill>
              <a:latin typeface="Yu Mincho" panose="02020400000000000000" pitchFamily="18" charset="-128"/>
              <a:ea typeface="Yu Mincho" panose="02020400000000000000" pitchFamily="18" charset="-128"/>
            </a:endParaRPr>
          </a:p>
          <a:p>
            <a:pPr>
              <a:lnSpc>
                <a:spcPct val="150000"/>
              </a:lnSpc>
            </a:pPr>
            <a:r>
              <a:rPr lang="ja-JP" altLang="en-US">
                <a:solidFill>
                  <a:srgbClr val="214976"/>
                </a:solidFill>
                <a:latin typeface="Yu Mincho" panose="02020400000000000000" pitchFamily="18" charset="-128"/>
                <a:ea typeface="Yu Mincho" panose="02020400000000000000" pitchFamily="18" charset="-128"/>
              </a:rPr>
              <a:t>メールにてご連絡をお願いいたします。</a:t>
            </a:r>
          </a:p>
        </p:txBody>
      </p:sp>
      <p:pic>
        <p:nvPicPr>
          <p:cNvPr id="7" name="図 6" descr="車のダッシュボード&#10;&#10;低い精度で自動的に生成された説明">
            <a:extLst>
              <a:ext uri="{FF2B5EF4-FFF2-40B4-BE49-F238E27FC236}">
                <a16:creationId xmlns:a16="http://schemas.microsoft.com/office/drawing/2014/main" id="{128963F7-FB59-484F-81CA-1AACB49B1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91026" y="636105"/>
            <a:ext cx="4317410" cy="5602466"/>
          </a:xfrm>
          <a:prstGeom prst="rect">
            <a:avLst/>
          </a:prstGeom>
        </p:spPr>
      </p:pic>
      <p:pic>
        <p:nvPicPr>
          <p:cNvPr id="12" name="図 11" descr="会社名&#10;&#10;自動的に生成された説明">
            <a:extLst>
              <a:ext uri="{FF2B5EF4-FFF2-40B4-BE49-F238E27FC236}">
                <a16:creationId xmlns:a16="http://schemas.microsoft.com/office/drawing/2014/main" id="{BA4978C9-A660-4A4F-9EB7-60E3F42779A3}"/>
              </a:ext>
            </a:extLst>
          </p:cNvPr>
          <p:cNvPicPr>
            <a:picLocks noChangeAspect="1"/>
          </p:cNvPicPr>
          <p:nvPr/>
        </p:nvPicPr>
        <p:blipFill>
          <a:blip r:embed="rId4"/>
          <a:stretch>
            <a:fillRect/>
          </a:stretch>
        </p:blipFill>
        <p:spPr>
          <a:xfrm>
            <a:off x="372405" y="85238"/>
            <a:ext cx="2394296" cy="499908"/>
          </a:xfrm>
          <a:prstGeom prst="rect">
            <a:avLst/>
          </a:prstGeom>
        </p:spPr>
      </p:pic>
    </p:spTree>
    <p:extLst>
      <p:ext uri="{BB962C8B-B14F-4D97-AF65-F5344CB8AC3E}">
        <p14:creationId xmlns:p14="http://schemas.microsoft.com/office/powerpoint/2010/main" val="17033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D961164-5F55-A64F-B358-E7338FC46A71}"/>
              </a:ext>
            </a:extLst>
          </p:cNvPr>
          <p:cNvSpPr/>
          <p:nvPr/>
        </p:nvSpPr>
        <p:spPr>
          <a:xfrm>
            <a:off x="638216" y="1378523"/>
            <a:ext cx="1805181" cy="246336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6167878-D425-FB4D-ADC3-647FAAF85B10}"/>
              </a:ext>
            </a:extLst>
          </p:cNvPr>
          <p:cNvSpPr/>
          <p:nvPr/>
        </p:nvSpPr>
        <p:spPr>
          <a:xfrm>
            <a:off x="638216" y="4452163"/>
            <a:ext cx="1805181" cy="159085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34BF6E5-66DC-2C4B-AD0C-05D1426777E3}"/>
              </a:ext>
            </a:extLst>
          </p:cNvPr>
          <p:cNvSpPr txBox="1"/>
          <p:nvPr/>
        </p:nvSpPr>
        <p:spPr>
          <a:xfrm>
            <a:off x="909136" y="2425540"/>
            <a:ext cx="1263340" cy="369332"/>
          </a:xfrm>
          <a:prstGeom prst="rect">
            <a:avLst/>
          </a:prstGeom>
          <a:noFill/>
        </p:spPr>
        <p:txBody>
          <a:bodyPr wrap="square" rtlCol="0">
            <a:spAutoFit/>
          </a:bodyPr>
          <a:lstStyle/>
          <a:p>
            <a:pPr algn="ctr"/>
            <a:r>
              <a:rPr lang="ja-JP" altLang="en-US" b="1">
                <a:solidFill>
                  <a:schemeClr val="bg1"/>
                </a:solidFill>
                <a:latin typeface="Yu Mincho Demibold" panose="02020400000000000000" pitchFamily="18" charset="-128"/>
                <a:ea typeface="Yu Mincho Demibold" panose="02020400000000000000" pitchFamily="18" charset="-128"/>
              </a:rPr>
              <a:t>注意事項</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0EF35845-CB87-4D46-98B9-B8B10D10AE81}"/>
              </a:ext>
            </a:extLst>
          </p:cNvPr>
          <p:cNvSpPr txBox="1"/>
          <p:nvPr/>
        </p:nvSpPr>
        <p:spPr>
          <a:xfrm>
            <a:off x="876727" y="4924422"/>
            <a:ext cx="1465560" cy="646331"/>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キャンセル</a:t>
            </a:r>
            <a:endParaRPr lang="en-US" altLang="ja-JP" b="1" dirty="0">
              <a:solidFill>
                <a:schemeClr val="bg1"/>
              </a:solidFill>
              <a:latin typeface="Yu Mincho Demibold" panose="02020400000000000000" pitchFamily="18" charset="-128"/>
              <a:ea typeface="Yu Mincho Demibold" panose="02020400000000000000" pitchFamily="18" charset="-128"/>
            </a:endParaRPr>
          </a:p>
          <a:p>
            <a:r>
              <a:rPr kumimoji="1" lang="ja-JP" altLang="en-US" b="1">
                <a:solidFill>
                  <a:schemeClr val="bg1"/>
                </a:solidFill>
                <a:latin typeface="Yu Mincho Demibold" panose="02020400000000000000" pitchFamily="18" charset="-128"/>
                <a:ea typeface="Yu Mincho Demibold" panose="02020400000000000000" pitchFamily="18" charset="-128"/>
              </a:rPr>
              <a:t>規定</a:t>
            </a:r>
          </a:p>
        </p:txBody>
      </p:sp>
      <p:sp>
        <p:nvSpPr>
          <p:cNvPr id="30" name="テキスト ボックス 29">
            <a:extLst>
              <a:ext uri="{FF2B5EF4-FFF2-40B4-BE49-F238E27FC236}">
                <a16:creationId xmlns:a16="http://schemas.microsoft.com/office/drawing/2014/main" id="{DB29D96E-8E5E-9446-BC98-0654E021CB79}"/>
              </a:ext>
            </a:extLst>
          </p:cNvPr>
          <p:cNvSpPr txBox="1"/>
          <p:nvPr/>
        </p:nvSpPr>
        <p:spPr>
          <a:xfrm>
            <a:off x="2640767" y="1339570"/>
            <a:ext cx="7489351" cy="2463367"/>
          </a:xfrm>
          <a:prstGeom prst="rect">
            <a:avLst/>
          </a:prstGeom>
          <a:noFill/>
        </p:spPr>
        <p:txBody>
          <a:bodyPr wrap="square" rtlCol="0">
            <a:spAutoFit/>
          </a:bodyPr>
          <a:lstStyle/>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■お申込み前にクライアント様・商材審査が必須となります。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本施策はコンシューマー向けサービスを展開されている広告主様限定の施策となります。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 タクシーアプリクーポンの有効期限は掲載開始日から</a:t>
            </a:r>
            <a:r>
              <a:rPr lang="en-US" altLang="ja-JP" sz="1300" b="1" dirty="0">
                <a:solidFill>
                  <a:srgbClr val="071F46"/>
                </a:solidFill>
                <a:latin typeface="Yu Mincho" panose="02020400000000000000" pitchFamily="18" charset="-128"/>
                <a:ea typeface="Yu Mincho" panose="02020400000000000000" pitchFamily="18" charset="-128"/>
              </a:rPr>
              <a:t>3</a:t>
            </a:r>
            <a:r>
              <a:rPr lang="ja-JP" altLang="en-US" sz="1300" b="1">
                <a:solidFill>
                  <a:srgbClr val="071F46"/>
                </a:solidFill>
                <a:latin typeface="Yu Mincho" panose="02020400000000000000" pitchFamily="18" charset="-128"/>
                <a:ea typeface="Yu Mincho" panose="02020400000000000000" pitchFamily="18" charset="-128"/>
              </a:rPr>
              <a:t>ヶ月間となります。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動画は、貴社よりご提供の素材と入稿シートをもとに、弊社側にて制作させて頂きます。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■競合排除措置は行いません。</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■同じクリエイティブでの放映は上限</a:t>
            </a:r>
            <a:r>
              <a:rPr lang="en-US" altLang="ja-JP" sz="1300" b="1" dirty="0">
                <a:solidFill>
                  <a:srgbClr val="071F46"/>
                </a:solidFill>
                <a:latin typeface="Yu Mincho" panose="02020400000000000000" pitchFamily="18" charset="-128"/>
                <a:ea typeface="Yu Mincho" panose="02020400000000000000" pitchFamily="18" charset="-128"/>
              </a:rPr>
              <a:t>4</a:t>
            </a:r>
            <a:r>
              <a:rPr lang="ja-JP" altLang="en-US" sz="1300" b="1">
                <a:solidFill>
                  <a:srgbClr val="071F46"/>
                </a:solidFill>
                <a:latin typeface="Yu Mincho" panose="02020400000000000000" pitchFamily="18" charset="-128"/>
                <a:ea typeface="Yu Mincho" panose="02020400000000000000" pitchFamily="18" charset="-128"/>
              </a:rPr>
              <a:t>週間までといたします。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■タクシーアプリクーポン券の配布条件は広告主様にてご決定ください。</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■その他の注意事項に関しては</a:t>
            </a:r>
            <a:r>
              <a:rPr lang="en-US" altLang="ja-JP" sz="1300" b="1" dirty="0">
                <a:solidFill>
                  <a:srgbClr val="071F46"/>
                </a:solidFill>
                <a:latin typeface="Yu Mincho" panose="02020400000000000000" pitchFamily="18" charset="-128"/>
                <a:ea typeface="Yu Mincho" panose="02020400000000000000" pitchFamily="18" charset="-128"/>
              </a:rPr>
              <a:t>【</a:t>
            </a:r>
            <a:r>
              <a:rPr lang="en-US" altLang="ja-JP" sz="1300" b="1" dirty="0" err="1">
                <a:solidFill>
                  <a:srgbClr val="071F46"/>
                </a:solidFill>
                <a:latin typeface="Yu Mincho" panose="02020400000000000000" pitchFamily="18" charset="-128"/>
                <a:ea typeface="Yu Mincho" panose="02020400000000000000" pitchFamily="18" charset="-128"/>
              </a:rPr>
              <a:t>TokyoPrime】MEDIASHEET</a:t>
            </a:r>
            <a:r>
              <a:rPr lang="ja-JP" altLang="en-US" sz="1300" b="1">
                <a:solidFill>
                  <a:srgbClr val="071F46"/>
                </a:solidFill>
                <a:latin typeface="Yu Mincho" panose="02020400000000000000" pitchFamily="18" charset="-128"/>
                <a:ea typeface="Yu Mincho" panose="02020400000000000000" pitchFamily="18" charset="-128"/>
              </a:rPr>
              <a:t>に準拠します。</a:t>
            </a:r>
            <a:endParaRPr lang="en-US" altLang="ja-JP" sz="1300" b="1" dirty="0">
              <a:solidFill>
                <a:srgbClr val="071F46"/>
              </a:solidFill>
              <a:latin typeface="Yu Mincho" panose="02020400000000000000" pitchFamily="18" charset="-128"/>
              <a:ea typeface="Yu Mincho" panose="02020400000000000000" pitchFamily="18" charset="-128"/>
            </a:endParaRPr>
          </a:p>
        </p:txBody>
      </p:sp>
      <p:sp>
        <p:nvSpPr>
          <p:cNvPr id="31" name="テキスト ボックス 30">
            <a:extLst>
              <a:ext uri="{FF2B5EF4-FFF2-40B4-BE49-F238E27FC236}">
                <a16:creationId xmlns:a16="http://schemas.microsoft.com/office/drawing/2014/main" id="{05B2705A-793F-B949-B70E-1D5AC70C752C}"/>
              </a:ext>
            </a:extLst>
          </p:cNvPr>
          <p:cNvSpPr txBox="1"/>
          <p:nvPr/>
        </p:nvSpPr>
        <p:spPr>
          <a:xfrm>
            <a:off x="2640767" y="4466027"/>
            <a:ext cx="7489351" cy="1563120"/>
          </a:xfrm>
          <a:prstGeom prst="rect">
            <a:avLst/>
          </a:prstGeom>
          <a:noFill/>
        </p:spPr>
        <p:txBody>
          <a:bodyPr wrap="square" rtlCol="0">
            <a:spAutoFit/>
          </a:bodyPr>
          <a:lstStyle/>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申込メール送付後、広告主様の都合で広告配信を変更する場合、</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広告料金に対して以下の料金でキャンセル料を頂戴します。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契約成立（申込メール送付時点）</a:t>
            </a:r>
            <a:r>
              <a:rPr lang="en-US" altLang="ja-JP" sz="1300" b="1" dirty="0">
                <a:solidFill>
                  <a:srgbClr val="071F46"/>
                </a:solidFill>
                <a:latin typeface="Yu Mincho" panose="02020400000000000000" pitchFamily="18" charset="-128"/>
                <a:ea typeface="Yu Mincho" panose="02020400000000000000" pitchFamily="18" charset="-128"/>
              </a:rPr>
              <a:t>〜</a:t>
            </a: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50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11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80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dirty="0">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dirty="0">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dirty="0">
                <a:solidFill>
                  <a:srgbClr val="071F46"/>
                </a:solidFill>
                <a:latin typeface="Yu Mincho" panose="02020400000000000000" pitchFamily="18" charset="-128"/>
                <a:ea typeface="Yu Mincho" panose="02020400000000000000" pitchFamily="18" charset="-128"/>
              </a:rPr>
              <a:t>配信開始日：</a:t>
            </a:r>
            <a:r>
              <a:rPr lang="en-US" altLang="ja-JP" sz="1300" b="1" dirty="0">
                <a:solidFill>
                  <a:srgbClr val="071F46"/>
                </a:solidFill>
                <a:latin typeface="Yu Mincho" panose="02020400000000000000" pitchFamily="18" charset="-128"/>
                <a:ea typeface="Yu Mincho" panose="02020400000000000000" pitchFamily="18" charset="-128"/>
              </a:rPr>
              <a:t>100</a:t>
            </a:r>
            <a:r>
              <a:rPr lang="ja-JP" altLang="en-US" sz="1300" b="1" dirty="0">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p:txBody>
      </p:sp>
      <p:pic>
        <p:nvPicPr>
          <p:cNvPr id="3" name="図 2" descr="テキスト&#10;&#10;自動的に生成された説明">
            <a:extLst>
              <a:ext uri="{FF2B5EF4-FFF2-40B4-BE49-F238E27FC236}">
                <a16:creationId xmlns:a16="http://schemas.microsoft.com/office/drawing/2014/main" id="{EFAA1064-E97F-4344-9207-8A99A21BCCF4}"/>
              </a:ext>
            </a:extLst>
          </p:cNvPr>
          <p:cNvPicPr>
            <a:picLocks noChangeAspect="1"/>
          </p:cNvPicPr>
          <p:nvPr/>
        </p:nvPicPr>
        <p:blipFill>
          <a:blip r:embed="rId3"/>
          <a:stretch>
            <a:fillRect/>
          </a:stretch>
        </p:blipFill>
        <p:spPr>
          <a:xfrm>
            <a:off x="334682" y="116547"/>
            <a:ext cx="1583509" cy="416713"/>
          </a:xfrm>
          <a:prstGeom prst="rect">
            <a:avLst/>
          </a:prstGeom>
        </p:spPr>
      </p:pic>
    </p:spTree>
    <p:extLst>
      <p:ext uri="{BB962C8B-B14F-4D97-AF65-F5344CB8AC3E}">
        <p14:creationId xmlns:p14="http://schemas.microsoft.com/office/powerpoint/2010/main" val="372120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299022E-64C7-ED4F-B0CD-D5C055C560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501" y="1930400"/>
            <a:ext cx="4738176" cy="3873499"/>
          </a:xfrm>
          <a:prstGeom prst="rect">
            <a:avLst/>
          </a:prstGeom>
        </p:spPr>
      </p:pic>
      <p:grpSp>
        <p:nvGrpSpPr>
          <p:cNvPr id="5" name="グループ化 4">
            <a:extLst>
              <a:ext uri="{FF2B5EF4-FFF2-40B4-BE49-F238E27FC236}">
                <a16:creationId xmlns:a16="http://schemas.microsoft.com/office/drawing/2014/main" id="{49553D8E-3327-1840-BA59-94FA61B8CC0A}"/>
              </a:ext>
            </a:extLst>
          </p:cNvPr>
          <p:cNvGrpSpPr/>
          <p:nvPr/>
        </p:nvGrpSpPr>
        <p:grpSpPr>
          <a:xfrm>
            <a:off x="5575300" y="1785882"/>
            <a:ext cx="5981700" cy="3981590"/>
            <a:chOff x="5575300" y="1930399"/>
            <a:chExt cx="5981700" cy="3981590"/>
          </a:xfrm>
        </p:grpSpPr>
        <p:sp>
          <p:nvSpPr>
            <p:cNvPr id="4" name="正方形/長方形 3">
              <a:extLst>
                <a:ext uri="{FF2B5EF4-FFF2-40B4-BE49-F238E27FC236}">
                  <a16:creationId xmlns:a16="http://schemas.microsoft.com/office/drawing/2014/main" id="{6C470752-4B8A-5A45-BD11-D4139D0B54FF}"/>
                </a:ext>
              </a:extLst>
            </p:cNvPr>
            <p:cNvSpPr/>
            <p:nvPr/>
          </p:nvSpPr>
          <p:spPr>
            <a:xfrm>
              <a:off x="5575300" y="1930400"/>
              <a:ext cx="5981700" cy="3175000"/>
            </a:xfrm>
            <a:prstGeom prst="rect">
              <a:avLst/>
            </a:prstGeom>
            <a:noFill/>
            <a:ln w="25400">
              <a:solidFill>
                <a:srgbClr val="214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5CABC5F-7334-884B-B26C-343F508EC63E}"/>
                </a:ext>
              </a:extLst>
            </p:cNvPr>
            <p:cNvSpPr/>
            <p:nvPr/>
          </p:nvSpPr>
          <p:spPr>
            <a:xfrm>
              <a:off x="5575300" y="1930399"/>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EBB975A-C111-FF46-90D5-83A277519222}"/>
                </a:ext>
              </a:extLst>
            </p:cNvPr>
            <p:cNvSpPr/>
            <p:nvPr/>
          </p:nvSpPr>
          <p:spPr>
            <a:xfrm>
              <a:off x="5575300" y="5216524"/>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AC69E1ED-E603-9D4A-9246-01B5A43A981D}"/>
              </a:ext>
            </a:extLst>
          </p:cNvPr>
          <p:cNvSpPr txBox="1"/>
          <p:nvPr/>
        </p:nvSpPr>
        <p:spPr>
          <a:xfrm>
            <a:off x="6096001" y="2061198"/>
            <a:ext cx="2147888"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サイネージ導入台数</a:t>
            </a:r>
          </a:p>
        </p:txBody>
      </p:sp>
      <p:sp>
        <p:nvSpPr>
          <p:cNvPr id="17" name="テキスト ボックス 16">
            <a:extLst>
              <a:ext uri="{FF2B5EF4-FFF2-40B4-BE49-F238E27FC236}">
                <a16:creationId xmlns:a16="http://schemas.microsoft.com/office/drawing/2014/main" id="{B7F766B7-D295-C643-8F54-E8DBB4BC6C39}"/>
              </a:ext>
            </a:extLst>
          </p:cNvPr>
          <p:cNvSpPr txBox="1"/>
          <p:nvPr/>
        </p:nvSpPr>
        <p:spPr>
          <a:xfrm>
            <a:off x="8310563" y="2061198"/>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合計</a:t>
            </a:r>
          </a:p>
        </p:txBody>
      </p:sp>
      <p:sp>
        <p:nvSpPr>
          <p:cNvPr id="19" name="テキスト ボックス 18">
            <a:extLst>
              <a:ext uri="{FF2B5EF4-FFF2-40B4-BE49-F238E27FC236}">
                <a16:creationId xmlns:a16="http://schemas.microsoft.com/office/drawing/2014/main" id="{EC984A94-9E5D-074E-AB31-DFFA75AABA16}"/>
              </a:ext>
            </a:extLst>
          </p:cNvPr>
          <p:cNvSpPr txBox="1"/>
          <p:nvPr/>
        </p:nvSpPr>
        <p:spPr>
          <a:xfrm>
            <a:off x="8864605" y="1914529"/>
            <a:ext cx="1921947" cy="646331"/>
          </a:xfrm>
          <a:prstGeom prst="rect">
            <a:avLst/>
          </a:prstGeom>
          <a:noFill/>
        </p:spPr>
        <p:txBody>
          <a:bodyPr wrap="square" rtlCol="0">
            <a:spAutoFit/>
          </a:bodyPr>
          <a:lstStyle/>
          <a:p>
            <a:r>
              <a:rPr lang="en-US" altLang="ja-JP" sz="3600" b="1" spc="300" dirty="0">
                <a:solidFill>
                  <a:schemeClr val="bg1"/>
                </a:solidFill>
                <a:latin typeface="Yu Mincho Demibold" panose="02020400000000000000" pitchFamily="18" charset="-128"/>
                <a:ea typeface="Yu Mincho Demibold" panose="02020400000000000000" pitchFamily="18" charset="-128"/>
              </a:rPr>
              <a:t>60,000</a:t>
            </a:r>
            <a:endParaRPr kumimoji="1" lang="ja-JP" altLang="en-US" sz="3600" b="1" spc="300">
              <a:solidFill>
                <a:schemeClr val="bg1"/>
              </a:solidFill>
              <a:latin typeface="Yu Mincho Demibold" panose="02020400000000000000" pitchFamily="18" charset="-128"/>
              <a:ea typeface="Yu Mincho Demibold" panose="02020400000000000000" pitchFamily="18" charset="-128"/>
            </a:endParaRPr>
          </a:p>
        </p:txBody>
      </p:sp>
      <p:sp>
        <p:nvSpPr>
          <p:cNvPr id="20" name="テキスト ボックス 19">
            <a:extLst>
              <a:ext uri="{FF2B5EF4-FFF2-40B4-BE49-F238E27FC236}">
                <a16:creationId xmlns:a16="http://schemas.microsoft.com/office/drawing/2014/main" id="{0EF7DCDC-D1FD-DA42-B372-6F0710D27BE3}"/>
              </a:ext>
            </a:extLst>
          </p:cNvPr>
          <p:cNvSpPr txBox="1"/>
          <p:nvPr/>
        </p:nvSpPr>
        <p:spPr>
          <a:xfrm>
            <a:off x="10467977" y="2104062"/>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台</a:t>
            </a:r>
          </a:p>
        </p:txBody>
      </p:sp>
      <p:sp>
        <p:nvSpPr>
          <p:cNvPr id="21" name="テキスト ボックス 20">
            <a:extLst>
              <a:ext uri="{FF2B5EF4-FFF2-40B4-BE49-F238E27FC236}">
                <a16:creationId xmlns:a16="http://schemas.microsoft.com/office/drawing/2014/main" id="{32ECCB68-79BA-FB4B-9215-F4048ED94EA4}"/>
              </a:ext>
            </a:extLst>
          </p:cNvPr>
          <p:cNvSpPr txBox="1"/>
          <p:nvPr/>
        </p:nvSpPr>
        <p:spPr>
          <a:xfrm>
            <a:off x="5782499" y="5267389"/>
            <a:ext cx="2147888" cy="353943"/>
          </a:xfrm>
          <a:prstGeom prst="rect">
            <a:avLst/>
          </a:prstGeom>
          <a:noFill/>
        </p:spPr>
        <p:txBody>
          <a:bodyPr wrap="square" rtlCol="0">
            <a:spAutoFit/>
          </a:bodyPr>
          <a:lstStyle/>
          <a:p>
            <a:r>
              <a:rPr lang="ja-JP" altLang="en-US" sz="1700" b="1">
                <a:solidFill>
                  <a:schemeClr val="bg1"/>
                </a:solidFill>
                <a:latin typeface="Yu Mincho Demibold" panose="02020400000000000000" pitchFamily="18" charset="-128"/>
                <a:ea typeface="Yu Mincho Demibold" panose="02020400000000000000" pitchFamily="18" charset="-128"/>
              </a:rPr>
              <a:t>月間のべリーチ人数</a:t>
            </a:r>
            <a:endParaRPr kumimoji="1" lang="ja-JP" altLang="en-US" sz="1700" b="1">
              <a:solidFill>
                <a:schemeClr val="bg1"/>
              </a:solidFill>
              <a:latin typeface="Yu Mincho Demibold" panose="02020400000000000000" pitchFamily="18" charset="-128"/>
              <a:ea typeface="Yu Mincho Demibold" panose="02020400000000000000" pitchFamily="18" charset="-128"/>
            </a:endParaRPr>
          </a:p>
        </p:txBody>
      </p:sp>
      <p:sp>
        <p:nvSpPr>
          <p:cNvPr id="22" name="テキスト ボックス 21">
            <a:extLst>
              <a:ext uri="{FF2B5EF4-FFF2-40B4-BE49-F238E27FC236}">
                <a16:creationId xmlns:a16="http://schemas.microsoft.com/office/drawing/2014/main" id="{88A86EEA-00C6-F04B-86F4-6B53D8E0D13F}"/>
              </a:ext>
            </a:extLst>
          </p:cNvPr>
          <p:cNvSpPr txBox="1"/>
          <p:nvPr/>
        </p:nvSpPr>
        <p:spPr>
          <a:xfrm>
            <a:off x="8042992" y="5098870"/>
            <a:ext cx="3022595" cy="646331"/>
          </a:xfrm>
          <a:prstGeom prst="rect">
            <a:avLst/>
          </a:prstGeom>
          <a:noFill/>
        </p:spPr>
        <p:txBody>
          <a:bodyPr wrap="square" rtlCol="0">
            <a:spAutoFit/>
          </a:bodyPr>
          <a:lstStyle/>
          <a:p>
            <a:r>
              <a:rPr lang="en-US" altLang="ja-JP" sz="3600" b="1" spc="100" dirty="0">
                <a:solidFill>
                  <a:schemeClr val="bg1"/>
                </a:solidFill>
                <a:latin typeface="Yu Mincho Demibold" panose="02020400000000000000" pitchFamily="18" charset="-128"/>
                <a:ea typeface="Yu Mincho Demibold" panose="02020400000000000000" pitchFamily="18" charset="-128"/>
              </a:rPr>
              <a:t>30</a:t>
            </a:r>
            <a:r>
              <a:rPr kumimoji="1" lang="en-US" altLang="ja-JP" sz="3600" b="1" spc="100" dirty="0">
                <a:solidFill>
                  <a:schemeClr val="bg1"/>
                </a:solidFill>
                <a:latin typeface="Yu Mincho Demibold" panose="02020400000000000000" pitchFamily="18" charset="-128"/>
                <a:ea typeface="Yu Mincho Demibold" panose="02020400000000000000" pitchFamily="18" charset="-128"/>
              </a:rPr>
              <a:t>,000,000〜</a:t>
            </a:r>
            <a:endParaRPr kumimoji="1" lang="ja-JP" altLang="en-US" sz="3600" b="1" spc="100">
              <a:solidFill>
                <a:schemeClr val="bg1"/>
              </a:solidFill>
              <a:latin typeface="Yu Mincho Demibold" panose="02020400000000000000" pitchFamily="18" charset="-128"/>
              <a:ea typeface="Yu Mincho Demibold" panose="02020400000000000000" pitchFamily="18" charset="-128"/>
            </a:endParaRPr>
          </a:p>
        </p:txBody>
      </p:sp>
      <p:sp>
        <p:nvSpPr>
          <p:cNvPr id="25" name="テキスト ボックス 24">
            <a:extLst>
              <a:ext uri="{FF2B5EF4-FFF2-40B4-BE49-F238E27FC236}">
                <a16:creationId xmlns:a16="http://schemas.microsoft.com/office/drawing/2014/main" id="{C87A3FC6-2112-F74B-A325-B4B54D2813BB}"/>
              </a:ext>
            </a:extLst>
          </p:cNvPr>
          <p:cNvSpPr txBox="1"/>
          <p:nvPr/>
        </p:nvSpPr>
        <p:spPr>
          <a:xfrm>
            <a:off x="10797298" y="5259161"/>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人</a:t>
            </a:r>
          </a:p>
        </p:txBody>
      </p:sp>
      <p:sp>
        <p:nvSpPr>
          <p:cNvPr id="26" name="テキスト ボックス 25">
            <a:extLst>
              <a:ext uri="{FF2B5EF4-FFF2-40B4-BE49-F238E27FC236}">
                <a16:creationId xmlns:a16="http://schemas.microsoft.com/office/drawing/2014/main" id="{74EDD8D7-8AE4-C042-81D6-F2F855A927E8}"/>
              </a:ext>
            </a:extLst>
          </p:cNvPr>
          <p:cNvSpPr txBox="1"/>
          <p:nvPr/>
        </p:nvSpPr>
        <p:spPr>
          <a:xfrm>
            <a:off x="560295" y="899723"/>
            <a:ext cx="11104655" cy="461665"/>
          </a:xfrm>
          <a:prstGeom prst="rect">
            <a:avLst/>
          </a:prstGeom>
          <a:noFill/>
        </p:spPr>
        <p:txBody>
          <a:bodyPr wrap="square" rtlCol="0">
            <a:spAutoFit/>
          </a:bodyPr>
          <a:lstStyle/>
          <a:p>
            <a:pPr algn="ctr"/>
            <a:r>
              <a:rPr lang="ja-JP" altLang="en-US" sz="2300" b="1" spc="-250">
                <a:solidFill>
                  <a:srgbClr val="071F46"/>
                </a:solidFill>
                <a:latin typeface="Yu Mincho Demibold" panose="02020400000000000000" pitchFamily="18" charset="-128"/>
                <a:ea typeface="Yu Mincho Demibold" panose="02020400000000000000" pitchFamily="18" charset="-128"/>
              </a:rPr>
              <a:t>全 国 １２</a:t>
            </a:r>
            <a:r>
              <a:rPr lang="en-US" altLang="ja-JP" sz="2300" b="1" spc="-250" dirty="0">
                <a:solidFill>
                  <a:srgbClr val="071F46"/>
                </a:solidFill>
                <a:latin typeface="Yu Mincho Demibold" panose="02020400000000000000" pitchFamily="18" charset="-128"/>
                <a:ea typeface="Yu Mincho Demibold" panose="02020400000000000000" pitchFamily="18" charset="-128"/>
              </a:rPr>
              <a:t> </a:t>
            </a:r>
            <a:r>
              <a:rPr lang="ja-JP" altLang="en-US" sz="2300" b="1" spc="-250">
                <a:solidFill>
                  <a:srgbClr val="071F46"/>
                </a:solidFill>
                <a:latin typeface="Yu Mincho Demibold" panose="02020400000000000000" pitchFamily="18" charset="-128"/>
                <a:ea typeface="Yu Mincho Demibold" panose="02020400000000000000" pitchFamily="18" charset="-128"/>
              </a:rPr>
              <a:t>都 市 に 展 開 、 国 内 </a:t>
            </a:r>
            <a:r>
              <a:rPr lang="en" altLang="ja-JP" sz="2300" b="1" spc="-250" dirty="0">
                <a:solidFill>
                  <a:srgbClr val="071F46"/>
                </a:solidFill>
                <a:latin typeface="Yu Mincho Demibold" panose="02020400000000000000" pitchFamily="18" charset="-128"/>
                <a:ea typeface="Yu Mincho Demibold" panose="02020400000000000000" pitchFamily="18" charset="-128"/>
              </a:rPr>
              <a:t>N o . 1 </a:t>
            </a:r>
            <a:r>
              <a:rPr lang="ja-JP" altLang="en-US" sz="2300" b="1" spc="-250">
                <a:solidFill>
                  <a:srgbClr val="071F46"/>
                </a:solidFill>
                <a:latin typeface="Yu Mincho Demibold" panose="02020400000000000000" pitchFamily="18" charset="-128"/>
                <a:ea typeface="Yu Mincho Demibold" panose="02020400000000000000" pitchFamily="18" charset="-128"/>
              </a:rPr>
              <a:t>タ ク シ ー ・ サ イ ネ ー ジ メ デ ィ ア</a:t>
            </a:r>
            <a:endParaRPr kumimoji="1" lang="ja-JP" altLang="en-US" sz="2300" b="1" spc="-250">
              <a:solidFill>
                <a:srgbClr val="071F46"/>
              </a:solidFill>
              <a:latin typeface="Yu Mincho Demibold" panose="02020400000000000000" pitchFamily="18" charset="-128"/>
              <a:ea typeface="Yu Mincho Demibold" panose="02020400000000000000" pitchFamily="18" charset="-128"/>
            </a:endParaRPr>
          </a:p>
        </p:txBody>
      </p:sp>
      <p:sp>
        <p:nvSpPr>
          <p:cNvPr id="27" name="テキスト ボックス 26">
            <a:extLst>
              <a:ext uri="{FF2B5EF4-FFF2-40B4-BE49-F238E27FC236}">
                <a16:creationId xmlns:a16="http://schemas.microsoft.com/office/drawing/2014/main" id="{9E319661-3613-834D-99BD-5F46EA5BDE42}"/>
              </a:ext>
            </a:extLst>
          </p:cNvPr>
          <p:cNvSpPr txBox="1"/>
          <p:nvPr/>
        </p:nvSpPr>
        <p:spPr>
          <a:xfrm>
            <a:off x="3700464" y="1331882"/>
            <a:ext cx="4824318" cy="369332"/>
          </a:xfrm>
          <a:prstGeom prst="rect">
            <a:avLst/>
          </a:prstGeom>
          <a:noFill/>
        </p:spPr>
        <p:txBody>
          <a:bodyPr wrap="square" rtlCol="0">
            <a:spAutoFit/>
          </a:bodyPr>
          <a:lstStyle/>
          <a:p>
            <a:pPr algn="ctr"/>
            <a:r>
              <a:rPr lang="en-US" altLang="ja-JP" b="1" dirty="0">
                <a:solidFill>
                  <a:srgbClr val="071F46"/>
                </a:solidFill>
                <a:latin typeface="Yu Mincho Demibold" panose="02020400000000000000" pitchFamily="18" charset="-128"/>
                <a:ea typeface="Yu Mincho Demibold" panose="02020400000000000000" pitchFamily="18" charset="-128"/>
              </a:rPr>
              <a:t>~</a:t>
            </a:r>
            <a:r>
              <a:rPr lang="ja-JP" altLang="en-US" b="1">
                <a:solidFill>
                  <a:srgbClr val="071F46"/>
                </a:solidFill>
                <a:latin typeface="Yu Mincho Demibold" panose="02020400000000000000" pitchFamily="18" charset="-128"/>
                <a:ea typeface="Yu Mincho Demibold" panose="02020400000000000000" pitchFamily="18" charset="-128"/>
              </a:rPr>
              <a:t>東京および国内での設置台数最多</a:t>
            </a:r>
            <a:r>
              <a:rPr lang="en-US" altLang="ja-JP" b="1" dirty="0">
                <a:solidFill>
                  <a:srgbClr val="071F46"/>
                </a:solidFill>
                <a:latin typeface="Yu Mincho Demibold" panose="02020400000000000000" pitchFamily="18" charset="-128"/>
                <a:ea typeface="Yu Mincho Demibold" panose="02020400000000000000" pitchFamily="18" charset="-128"/>
              </a:rPr>
              <a:t>~</a:t>
            </a:r>
            <a:endParaRPr kumimoji="1" lang="ja-JP" altLang="en-US" b="1">
              <a:solidFill>
                <a:srgbClr val="071F46"/>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ED99BCAF-756D-0C4E-8355-BCDA9C0D58FD}"/>
              </a:ext>
            </a:extLst>
          </p:cNvPr>
          <p:cNvSpPr txBox="1"/>
          <p:nvPr/>
        </p:nvSpPr>
        <p:spPr>
          <a:xfrm>
            <a:off x="560295" y="6132482"/>
            <a:ext cx="10996705" cy="307777"/>
          </a:xfrm>
          <a:prstGeom prst="rect">
            <a:avLst/>
          </a:prstGeom>
          <a:noFill/>
        </p:spPr>
        <p:txBody>
          <a:bodyPr wrap="square" rtlCol="0">
            <a:spAutoFit/>
          </a:bodyPr>
          <a:lstStyle/>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国内</a:t>
            </a:r>
            <a:r>
              <a:rPr lang="en-US" altLang="ja-JP" sz="700" b="1" dirty="0">
                <a:solidFill>
                  <a:srgbClr val="071F46"/>
                </a:solidFill>
                <a:latin typeface="Yu Mincho Demibold" panose="02020400000000000000" pitchFamily="18" charset="-128"/>
                <a:ea typeface="Yu Mincho Demibold" panose="02020400000000000000" pitchFamily="18" charset="-128"/>
              </a:rPr>
              <a:t>No.1</a:t>
            </a:r>
            <a:r>
              <a:rPr lang="ja-JP" altLang="en-US" sz="700" b="1">
                <a:solidFill>
                  <a:srgbClr val="071F46"/>
                </a:solidFill>
                <a:latin typeface="Yu Mincho Demibold" panose="02020400000000000000" pitchFamily="18" charset="-128"/>
                <a:ea typeface="Yu Mincho Demibold" panose="02020400000000000000" pitchFamily="18" charset="-128"/>
              </a:rPr>
              <a:t>は設置台数のことを指しており、タクシーサイネージメディア各社媒体資料記載の台数比較となります。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追加導入の時期は前後する可能性がございます。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設置台数は </a:t>
            </a:r>
            <a:r>
              <a:rPr lang="en-US" altLang="ja-JP" sz="700" b="1" dirty="0">
                <a:solidFill>
                  <a:srgbClr val="071F46"/>
                </a:solidFill>
                <a:latin typeface="Yu Mincho Demibold" panose="02020400000000000000" pitchFamily="18" charset="-128"/>
                <a:ea typeface="Yu Mincho Demibold" panose="02020400000000000000" pitchFamily="18" charset="-128"/>
              </a:rPr>
              <a:t>2021 </a:t>
            </a:r>
            <a:r>
              <a:rPr lang="ja-JP" altLang="en-US" sz="700" b="1">
                <a:solidFill>
                  <a:srgbClr val="071F46"/>
                </a:solidFill>
                <a:latin typeface="Yu Mincho Demibold" panose="02020400000000000000" pitchFamily="18" charset="-128"/>
                <a:ea typeface="Yu Mincho Demibold" panose="02020400000000000000" pitchFamily="18" charset="-128"/>
              </a:rPr>
              <a:t>年 </a:t>
            </a:r>
            <a:r>
              <a:rPr lang="en-US" altLang="ja-JP" sz="700" b="1" dirty="0">
                <a:solidFill>
                  <a:srgbClr val="071F46"/>
                </a:solidFill>
                <a:latin typeface="Yu Mincho Demibold" panose="02020400000000000000" pitchFamily="18" charset="-128"/>
                <a:ea typeface="Yu Mincho Demibold" panose="02020400000000000000" pitchFamily="18" charset="-128"/>
              </a:rPr>
              <a:t>10 </a:t>
            </a:r>
            <a:r>
              <a:rPr lang="ja-JP" altLang="en-US" sz="700" b="1">
                <a:solidFill>
                  <a:srgbClr val="071F46"/>
                </a:solidFill>
                <a:latin typeface="Yu Mincho Demibold" panose="02020400000000000000" pitchFamily="18" charset="-128"/>
                <a:ea typeface="Yu Mincho Demibold" panose="02020400000000000000" pitchFamily="18" charset="-128"/>
              </a:rPr>
              <a:t>月時点想定であり、変更、変動する可能性がございます。</a:t>
            </a:r>
            <a:endParaRPr lang="en-US" altLang="ja-JP" sz="700" b="1" dirty="0">
              <a:solidFill>
                <a:srgbClr val="071F46"/>
              </a:solidFill>
              <a:latin typeface="Yu Mincho Demibold" panose="02020400000000000000" pitchFamily="18" charset="-128"/>
              <a:ea typeface="Yu Mincho Demibold" panose="02020400000000000000" pitchFamily="18" charset="-128"/>
            </a:endParaRPr>
          </a:p>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月間のベリーチ人数は想定です。タクシーの営業</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稼働状況により変動します。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提供エリア外への乗車もございます。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上記都市以外でも静岡、岐阜、三重、滋賀、茨城、奈良、徳島、金沢、富山で若干数サイネージを設置しているタクシーがございます。</a:t>
            </a:r>
            <a:endParaRPr kumimoji="1" lang="ja-JP" altLang="en-US" sz="700" b="1">
              <a:solidFill>
                <a:srgbClr val="071F46"/>
              </a:solidFill>
              <a:latin typeface="Yu Mincho Demibold" panose="02020400000000000000" pitchFamily="18" charset="-128"/>
              <a:ea typeface="Yu Mincho Demibold" panose="02020400000000000000" pitchFamily="18" charset="-128"/>
            </a:endParaRPr>
          </a:p>
        </p:txBody>
      </p:sp>
      <p:sp>
        <p:nvSpPr>
          <p:cNvPr id="24" name="テキスト ボックス 23">
            <a:extLst>
              <a:ext uri="{FF2B5EF4-FFF2-40B4-BE49-F238E27FC236}">
                <a16:creationId xmlns:a16="http://schemas.microsoft.com/office/drawing/2014/main" id="{5788511F-F6DE-204A-B10C-4B4BB2EB0684}"/>
              </a:ext>
            </a:extLst>
          </p:cNvPr>
          <p:cNvSpPr txBox="1"/>
          <p:nvPr/>
        </p:nvSpPr>
        <p:spPr>
          <a:xfrm>
            <a:off x="5957796" y="2585737"/>
            <a:ext cx="1005403" cy="338554"/>
          </a:xfrm>
          <a:prstGeom prst="rect">
            <a:avLst/>
          </a:prstGeom>
          <a:noFill/>
        </p:spPr>
        <p:txBody>
          <a:bodyPr wrap="none" rtlCol="0">
            <a:spAutoFit/>
          </a:bodyPr>
          <a:lstStyle/>
          <a:p>
            <a:r>
              <a:rPr kumimoji="1" lang="ja-JP" altLang="en-US" sz="1600">
                <a:solidFill>
                  <a:srgbClr val="071F46"/>
                </a:solidFill>
                <a:latin typeface="Yu Mincho" panose="02020400000000000000" pitchFamily="18" charset="-128"/>
                <a:ea typeface="Yu Mincho" panose="02020400000000000000" pitchFamily="18" charset="-128"/>
              </a:rPr>
              <a:t>東京都内</a:t>
            </a:r>
          </a:p>
        </p:txBody>
      </p:sp>
      <p:sp>
        <p:nvSpPr>
          <p:cNvPr id="29" name="テキスト ボックス 28">
            <a:extLst>
              <a:ext uri="{FF2B5EF4-FFF2-40B4-BE49-F238E27FC236}">
                <a16:creationId xmlns:a16="http://schemas.microsoft.com/office/drawing/2014/main" id="{8BD65623-74B1-E54D-BCD5-BE67064C1BE6}"/>
              </a:ext>
            </a:extLst>
          </p:cNvPr>
          <p:cNvSpPr txBox="1"/>
          <p:nvPr/>
        </p:nvSpPr>
        <p:spPr>
          <a:xfrm>
            <a:off x="7642018" y="2612024"/>
            <a:ext cx="723275" cy="307777"/>
          </a:xfrm>
          <a:prstGeom prst="rect">
            <a:avLst/>
          </a:prstGeom>
          <a:noFill/>
        </p:spPr>
        <p:txBody>
          <a:bodyPr wrap="none" rtlCol="0">
            <a:spAutoFit/>
          </a:bodyPr>
          <a:lstStyle/>
          <a:p>
            <a:pPr algn="r"/>
            <a:r>
              <a:rPr kumimoji="1" lang="en-US" altLang="ja-JP" sz="1400" dirty="0">
                <a:solidFill>
                  <a:srgbClr val="071F46"/>
                </a:solidFill>
                <a:latin typeface="Yu Mincho" panose="02020400000000000000" pitchFamily="18" charset="-128"/>
                <a:ea typeface="Yu Mincho" panose="02020400000000000000" pitchFamily="18" charset="-128"/>
              </a:rPr>
              <a:t>25,000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30" name="テキスト ボックス 29">
            <a:extLst>
              <a:ext uri="{FF2B5EF4-FFF2-40B4-BE49-F238E27FC236}">
                <a16:creationId xmlns:a16="http://schemas.microsoft.com/office/drawing/2014/main" id="{E1A9F61B-B593-B04A-B0B4-EA2054D638EC}"/>
              </a:ext>
            </a:extLst>
          </p:cNvPr>
          <p:cNvSpPr txBox="1"/>
          <p:nvPr/>
        </p:nvSpPr>
        <p:spPr>
          <a:xfrm>
            <a:off x="8224942" y="2649640"/>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8" name="グループ化 17">
            <a:extLst>
              <a:ext uri="{FF2B5EF4-FFF2-40B4-BE49-F238E27FC236}">
                <a16:creationId xmlns:a16="http://schemas.microsoft.com/office/drawing/2014/main" id="{0C1AE541-34CE-8C41-9595-19976C4BF189}"/>
              </a:ext>
            </a:extLst>
          </p:cNvPr>
          <p:cNvGrpSpPr/>
          <p:nvPr/>
        </p:nvGrpSpPr>
        <p:grpSpPr>
          <a:xfrm>
            <a:off x="7834378" y="2888727"/>
            <a:ext cx="716294" cy="1381540"/>
            <a:chOff x="7748746" y="3043013"/>
            <a:chExt cx="716294" cy="1381540"/>
          </a:xfrm>
        </p:grpSpPr>
        <p:sp>
          <p:nvSpPr>
            <p:cNvPr id="33" name="テキスト ボックス 32">
              <a:extLst>
                <a:ext uri="{FF2B5EF4-FFF2-40B4-BE49-F238E27FC236}">
                  <a16:creationId xmlns:a16="http://schemas.microsoft.com/office/drawing/2014/main" id="{24A75EDA-416B-A54C-8E26-05FDF9177B19}"/>
                </a:ext>
              </a:extLst>
            </p:cNvPr>
            <p:cNvSpPr txBox="1"/>
            <p:nvPr/>
          </p:nvSpPr>
          <p:spPr>
            <a:xfrm>
              <a:off x="7748746" y="3049236"/>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5,000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1DE4F161-B42F-2C49-AB7C-A82C37D7A259}"/>
                </a:ext>
              </a:extLst>
            </p:cNvPr>
            <p:cNvSpPr txBox="1"/>
            <p:nvPr/>
          </p:nvSpPr>
          <p:spPr>
            <a:xfrm>
              <a:off x="8139310" y="304301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5" name="テキスト ボックス 34">
              <a:extLst>
                <a:ext uri="{FF2B5EF4-FFF2-40B4-BE49-F238E27FC236}">
                  <a16:creationId xmlns:a16="http://schemas.microsoft.com/office/drawing/2014/main" id="{A08F1A03-A788-324D-8F03-B7C1D65B96C4}"/>
                </a:ext>
              </a:extLst>
            </p:cNvPr>
            <p:cNvSpPr txBox="1"/>
            <p:nvPr/>
          </p:nvSpPr>
          <p:spPr>
            <a:xfrm>
              <a:off x="8139310" y="322966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6" name="テキスト ボックス 35">
              <a:extLst>
                <a:ext uri="{FF2B5EF4-FFF2-40B4-BE49-F238E27FC236}">
                  <a16:creationId xmlns:a16="http://schemas.microsoft.com/office/drawing/2014/main" id="{53264C8E-E5BC-944C-B220-E1431182883A}"/>
                </a:ext>
              </a:extLst>
            </p:cNvPr>
            <p:cNvSpPr txBox="1"/>
            <p:nvPr/>
          </p:nvSpPr>
          <p:spPr>
            <a:xfrm>
              <a:off x="8139310" y="341632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7" name="テキスト ボックス 36">
              <a:extLst>
                <a:ext uri="{FF2B5EF4-FFF2-40B4-BE49-F238E27FC236}">
                  <a16:creationId xmlns:a16="http://schemas.microsoft.com/office/drawing/2014/main" id="{C1902168-7C3D-DB47-BB43-7D65965CC870}"/>
                </a:ext>
              </a:extLst>
            </p:cNvPr>
            <p:cNvSpPr txBox="1"/>
            <p:nvPr/>
          </p:nvSpPr>
          <p:spPr>
            <a:xfrm>
              <a:off x="8139310" y="360297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8" name="テキスト ボックス 37">
              <a:extLst>
                <a:ext uri="{FF2B5EF4-FFF2-40B4-BE49-F238E27FC236}">
                  <a16:creationId xmlns:a16="http://schemas.microsoft.com/office/drawing/2014/main" id="{D3F64850-9A5E-CA4B-979C-677FBDC14F96}"/>
                </a:ext>
              </a:extLst>
            </p:cNvPr>
            <p:cNvSpPr txBox="1"/>
            <p:nvPr/>
          </p:nvSpPr>
          <p:spPr>
            <a:xfrm>
              <a:off x="8139310" y="378963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9" name="テキスト ボックス 38">
              <a:extLst>
                <a:ext uri="{FF2B5EF4-FFF2-40B4-BE49-F238E27FC236}">
                  <a16:creationId xmlns:a16="http://schemas.microsoft.com/office/drawing/2014/main" id="{54E6BA1E-7559-F245-A5AE-984A487096C1}"/>
                </a:ext>
              </a:extLst>
            </p:cNvPr>
            <p:cNvSpPr txBox="1"/>
            <p:nvPr/>
          </p:nvSpPr>
          <p:spPr>
            <a:xfrm>
              <a:off x="8139310" y="397628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0" name="テキスト ボックス 39">
              <a:extLst>
                <a:ext uri="{FF2B5EF4-FFF2-40B4-BE49-F238E27FC236}">
                  <a16:creationId xmlns:a16="http://schemas.microsoft.com/office/drawing/2014/main" id="{FE324613-EB43-7C4E-8307-C8BD0807F34B}"/>
                </a:ext>
              </a:extLst>
            </p:cNvPr>
            <p:cNvSpPr txBox="1"/>
            <p:nvPr/>
          </p:nvSpPr>
          <p:spPr>
            <a:xfrm>
              <a:off x="8139310" y="416294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1" name="テキスト ボックス 40">
              <a:extLst>
                <a:ext uri="{FF2B5EF4-FFF2-40B4-BE49-F238E27FC236}">
                  <a16:creationId xmlns:a16="http://schemas.microsoft.com/office/drawing/2014/main" id="{D34F01AB-8F08-A442-B516-EC6B6D17127D}"/>
                </a:ext>
              </a:extLst>
            </p:cNvPr>
            <p:cNvSpPr txBox="1"/>
            <p:nvPr/>
          </p:nvSpPr>
          <p:spPr>
            <a:xfrm>
              <a:off x="7748746" y="3233810"/>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2" name="テキスト ボックス 41">
              <a:extLst>
                <a:ext uri="{FF2B5EF4-FFF2-40B4-BE49-F238E27FC236}">
                  <a16:creationId xmlns:a16="http://schemas.microsoft.com/office/drawing/2014/main" id="{EB007DA1-1453-7842-BA80-A7EEB723482D}"/>
                </a:ext>
              </a:extLst>
            </p:cNvPr>
            <p:cNvSpPr txBox="1"/>
            <p:nvPr/>
          </p:nvSpPr>
          <p:spPr>
            <a:xfrm>
              <a:off x="7748746" y="3418384"/>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3,7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4" name="テキスト ボックス 43">
              <a:extLst>
                <a:ext uri="{FF2B5EF4-FFF2-40B4-BE49-F238E27FC236}">
                  <a16:creationId xmlns:a16="http://schemas.microsoft.com/office/drawing/2014/main" id="{A757DAE6-E0A7-D440-8B37-8D86AB6544A4}"/>
                </a:ext>
              </a:extLst>
            </p:cNvPr>
            <p:cNvSpPr txBox="1"/>
            <p:nvPr/>
          </p:nvSpPr>
          <p:spPr>
            <a:xfrm>
              <a:off x="7748746" y="3602958"/>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1,500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5" name="テキスト ボックス 44">
              <a:extLst>
                <a:ext uri="{FF2B5EF4-FFF2-40B4-BE49-F238E27FC236}">
                  <a16:creationId xmlns:a16="http://schemas.microsoft.com/office/drawing/2014/main" id="{20F5C61B-36F4-B849-A26C-0B1D8362C507}"/>
                </a:ext>
              </a:extLst>
            </p:cNvPr>
            <p:cNvSpPr txBox="1"/>
            <p:nvPr/>
          </p:nvSpPr>
          <p:spPr>
            <a:xfrm>
              <a:off x="7748746" y="3787532"/>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6" name="テキスト ボックス 45">
              <a:extLst>
                <a:ext uri="{FF2B5EF4-FFF2-40B4-BE49-F238E27FC236}">
                  <a16:creationId xmlns:a16="http://schemas.microsoft.com/office/drawing/2014/main" id="{70FC0FC6-C28C-3840-BAEB-A32CF955EBCB}"/>
                </a:ext>
              </a:extLst>
            </p:cNvPr>
            <p:cNvSpPr txBox="1"/>
            <p:nvPr/>
          </p:nvSpPr>
          <p:spPr>
            <a:xfrm>
              <a:off x="7748747" y="3972106"/>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6,500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7" name="テキスト ボックス 46">
              <a:extLst>
                <a:ext uri="{FF2B5EF4-FFF2-40B4-BE49-F238E27FC236}">
                  <a16:creationId xmlns:a16="http://schemas.microsoft.com/office/drawing/2014/main" id="{191E321A-9F50-F247-BF56-D3B6D50D797D}"/>
                </a:ext>
              </a:extLst>
            </p:cNvPr>
            <p:cNvSpPr txBox="1"/>
            <p:nvPr/>
          </p:nvSpPr>
          <p:spPr>
            <a:xfrm>
              <a:off x="7748747" y="4156681"/>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5,600</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94" name="グループ化 93">
            <a:extLst>
              <a:ext uri="{FF2B5EF4-FFF2-40B4-BE49-F238E27FC236}">
                <a16:creationId xmlns:a16="http://schemas.microsoft.com/office/drawing/2014/main" id="{AAAD2215-F07C-2148-8138-F2AC9BB42C9A}"/>
              </a:ext>
            </a:extLst>
          </p:cNvPr>
          <p:cNvGrpSpPr/>
          <p:nvPr/>
        </p:nvGrpSpPr>
        <p:grpSpPr>
          <a:xfrm>
            <a:off x="5957796" y="2889468"/>
            <a:ext cx="1965603" cy="1380157"/>
            <a:chOff x="5872164" y="3043754"/>
            <a:chExt cx="1965603" cy="1380157"/>
          </a:xfrm>
        </p:grpSpPr>
        <p:sp>
          <p:nvSpPr>
            <p:cNvPr id="31" name="テキスト ボックス 30">
              <a:extLst>
                <a:ext uri="{FF2B5EF4-FFF2-40B4-BE49-F238E27FC236}">
                  <a16:creationId xmlns:a16="http://schemas.microsoft.com/office/drawing/2014/main" id="{5187CE54-BDB3-FE42-8CA6-C58F6F57287A}"/>
                </a:ext>
              </a:extLst>
            </p:cNvPr>
            <p:cNvSpPr txBox="1"/>
            <p:nvPr/>
          </p:nvSpPr>
          <p:spPr>
            <a:xfrm>
              <a:off x="5872164" y="3043754"/>
              <a:ext cx="190789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日本交通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2" name="テキスト ボックス 31">
              <a:extLst>
                <a:ext uri="{FF2B5EF4-FFF2-40B4-BE49-F238E27FC236}">
                  <a16:creationId xmlns:a16="http://schemas.microsoft.com/office/drawing/2014/main" id="{36B97AEA-DAC9-334E-9AE0-F039A80F0742}"/>
                </a:ext>
              </a:extLst>
            </p:cNvPr>
            <p:cNvSpPr txBox="1"/>
            <p:nvPr/>
          </p:nvSpPr>
          <p:spPr>
            <a:xfrm>
              <a:off x="5872164" y="3230178"/>
              <a:ext cx="193835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帝都自動車交通</a:t>
              </a:r>
              <a:r>
                <a:rPr kumimoji="1" lang="en-US" altLang="ja-JP" sz="1100" dirty="0">
                  <a:solidFill>
                    <a:srgbClr val="071F46"/>
                  </a:solidFill>
                  <a:latin typeface="Yu Mincho" panose="02020400000000000000" pitchFamily="18" charset="-128"/>
                  <a:ea typeface="Yu Mincho" panose="02020400000000000000" pitchFamily="18" charset="-128"/>
                </a:rPr>
                <a:t> </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8" name="テキスト ボックス 47">
              <a:extLst>
                <a:ext uri="{FF2B5EF4-FFF2-40B4-BE49-F238E27FC236}">
                  <a16:creationId xmlns:a16="http://schemas.microsoft.com/office/drawing/2014/main" id="{EB4DA99E-C1DF-8C49-83B8-0CA36C378036}"/>
                </a:ext>
              </a:extLst>
            </p:cNvPr>
            <p:cNvSpPr txBox="1"/>
            <p:nvPr/>
          </p:nvSpPr>
          <p:spPr>
            <a:xfrm>
              <a:off x="5872164" y="3416602"/>
              <a:ext cx="191110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東京無線協同組合</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9" name="テキスト ボックス 48">
              <a:extLst>
                <a:ext uri="{FF2B5EF4-FFF2-40B4-BE49-F238E27FC236}">
                  <a16:creationId xmlns:a16="http://schemas.microsoft.com/office/drawing/2014/main" id="{04C95481-DB50-7543-A94F-8B0EBF630FCC}"/>
                </a:ext>
              </a:extLst>
            </p:cNvPr>
            <p:cNvSpPr txBox="1"/>
            <p:nvPr/>
          </p:nvSpPr>
          <p:spPr>
            <a:xfrm>
              <a:off x="5872164" y="3603026"/>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日の丸交通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1" name="テキスト ボックス 50">
              <a:extLst>
                <a:ext uri="{FF2B5EF4-FFF2-40B4-BE49-F238E27FC236}">
                  <a16:creationId xmlns:a16="http://schemas.microsoft.com/office/drawing/2014/main" id="{BF1B5592-E4E4-5942-8297-201BC9591C37}"/>
                </a:ext>
              </a:extLst>
            </p:cNvPr>
            <p:cNvSpPr txBox="1"/>
            <p:nvPr/>
          </p:nvSpPr>
          <p:spPr>
            <a:xfrm>
              <a:off x="5872164" y="3789450"/>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東都自動車</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2" name="テキスト ボックス 51">
              <a:extLst>
                <a:ext uri="{FF2B5EF4-FFF2-40B4-BE49-F238E27FC236}">
                  <a16:creationId xmlns:a16="http://schemas.microsoft.com/office/drawing/2014/main" id="{2C04699B-C1DC-1E48-98B7-C0EBCF79C71A}"/>
                </a:ext>
              </a:extLst>
            </p:cNvPr>
            <p:cNvSpPr txBox="1"/>
            <p:nvPr/>
          </p:nvSpPr>
          <p:spPr>
            <a:xfrm>
              <a:off x="5872164" y="3975875"/>
              <a:ext cx="1965603"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個人タクシー</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3" name="テキスト ボックス 52">
              <a:extLst>
                <a:ext uri="{FF2B5EF4-FFF2-40B4-BE49-F238E27FC236}">
                  <a16:creationId xmlns:a16="http://schemas.microsoft.com/office/drawing/2014/main" id="{2D110177-91A5-A84C-9D2E-42DA325F085C}"/>
                </a:ext>
              </a:extLst>
            </p:cNvPr>
            <p:cNvSpPr txBox="1"/>
            <p:nvPr/>
          </p:nvSpPr>
          <p:spPr>
            <a:xfrm>
              <a:off x="5872164" y="4162301"/>
              <a:ext cx="193514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その他</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sp>
        <p:nvSpPr>
          <p:cNvPr id="54" name="テキスト ボックス 53">
            <a:extLst>
              <a:ext uri="{FF2B5EF4-FFF2-40B4-BE49-F238E27FC236}">
                <a16:creationId xmlns:a16="http://schemas.microsoft.com/office/drawing/2014/main" id="{BF3E52B9-882C-BA4F-B18D-74210C4DF33B}"/>
              </a:ext>
            </a:extLst>
          </p:cNvPr>
          <p:cNvSpPr txBox="1"/>
          <p:nvPr/>
        </p:nvSpPr>
        <p:spPr>
          <a:xfrm>
            <a:off x="8786581" y="2585737"/>
            <a:ext cx="1005403" cy="338554"/>
          </a:xfrm>
          <a:prstGeom prst="rect">
            <a:avLst/>
          </a:prstGeom>
          <a:noFill/>
        </p:spPr>
        <p:txBody>
          <a:bodyPr wrap="none" rtlCol="0">
            <a:spAutoFit/>
          </a:bodyPr>
          <a:lstStyle/>
          <a:p>
            <a:r>
              <a:rPr lang="ja-JP" altLang="en-US" sz="1600">
                <a:solidFill>
                  <a:srgbClr val="071F46"/>
                </a:solidFill>
                <a:latin typeface="Yu Mincho" panose="02020400000000000000" pitchFamily="18" charset="-128"/>
                <a:ea typeface="Yu Mincho" panose="02020400000000000000" pitchFamily="18" charset="-128"/>
              </a:rPr>
              <a:t>主要都市</a:t>
            </a:r>
            <a:endParaRPr kumimoji="1" lang="ja-JP" altLang="en-US" sz="1600">
              <a:solidFill>
                <a:srgbClr val="071F46"/>
              </a:solidFill>
              <a:latin typeface="Yu Mincho" panose="02020400000000000000" pitchFamily="18" charset="-128"/>
              <a:ea typeface="Yu Mincho" panose="02020400000000000000" pitchFamily="18" charset="-128"/>
            </a:endParaRPr>
          </a:p>
        </p:txBody>
      </p:sp>
      <p:sp>
        <p:nvSpPr>
          <p:cNvPr id="55" name="テキスト ボックス 54">
            <a:extLst>
              <a:ext uri="{FF2B5EF4-FFF2-40B4-BE49-F238E27FC236}">
                <a16:creationId xmlns:a16="http://schemas.microsoft.com/office/drawing/2014/main" id="{7F16C8AA-8D5E-654D-A966-067612014166}"/>
              </a:ext>
            </a:extLst>
          </p:cNvPr>
          <p:cNvSpPr txBox="1"/>
          <p:nvPr/>
        </p:nvSpPr>
        <p:spPr>
          <a:xfrm>
            <a:off x="10448280" y="2612024"/>
            <a:ext cx="723275" cy="307777"/>
          </a:xfrm>
          <a:prstGeom prst="rect">
            <a:avLst/>
          </a:prstGeom>
          <a:noFill/>
        </p:spPr>
        <p:txBody>
          <a:bodyPr wrap="none" rtlCol="0">
            <a:spAutoFit/>
          </a:bodyPr>
          <a:lstStyle/>
          <a:p>
            <a:pPr algn="r"/>
            <a:r>
              <a:rPr lang="en-US" altLang="ja-JP" sz="1400" dirty="0">
                <a:solidFill>
                  <a:srgbClr val="071F46"/>
                </a:solidFill>
                <a:latin typeface="Yu Mincho" panose="02020400000000000000" pitchFamily="18" charset="-128"/>
                <a:ea typeface="Yu Mincho" panose="02020400000000000000" pitchFamily="18" charset="-128"/>
              </a:rPr>
              <a:t>35</a:t>
            </a:r>
            <a:r>
              <a:rPr kumimoji="1" lang="en-US" altLang="ja-JP" sz="1400" dirty="0">
                <a:solidFill>
                  <a:srgbClr val="071F46"/>
                </a:solidFill>
                <a:latin typeface="Yu Mincho" panose="02020400000000000000" pitchFamily="18" charset="-128"/>
                <a:ea typeface="Yu Mincho" panose="02020400000000000000" pitchFamily="18" charset="-128"/>
              </a:rPr>
              <a:t>,000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56" name="テキスト ボックス 55">
            <a:extLst>
              <a:ext uri="{FF2B5EF4-FFF2-40B4-BE49-F238E27FC236}">
                <a16:creationId xmlns:a16="http://schemas.microsoft.com/office/drawing/2014/main" id="{EEF5D70E-74DE-5A42-89A6-9D0E686DD4F6}"/>
              </a:ext>
            </a:extLst>
          </p:cNvPr>
          <p:cNvSpPr txBox="1"/>
          <p:nvPr/>
        </p:nvSpPr>
        <p:spPr>
          <a:xfrm>
            <a:off x="11031204" y="2649640"/>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3" name="グループ化 12">
            <a:extLst>
              <a:ext uri="{FF2B5EF4-FFF2-40B4-BE49-F238E27FC236}">
                <a16:creationId xmlns:a16="http://schemas.microsoft.com/office/drawing/2014/main" id="{BB1646AA-16D2-E947-B91F-C475B47A01EF}"/>
              </a:ext>
            </a:extLst>
          </p:cNvPr>
          <p:cNvGrpSpPr/>
          <p:nvPr/>
        </p:nvGrpSpPr>
        <p:grpSpPr>
          <a:xfrm>
            <a:off x="10467212" y="2889481"/>
            <a:ext cx="885217" cy="1941764"/>
            <a:chOff x="10381580" y="3043767"/>
            <a:chExt cx="885217" cy="1941764"/>
          </a:xfrm>
        </p:grpSpPr>
        <p:sp>
          <p:nvSpPr>
            <p:cNvPr id="58" name="テキスト ボックス 57">
              <a:extLst>
                <a:ext uri="{FF2B5EF4-FFF2-40B4-BE49-F238E27FC236}">
                  <a16:creationId xmlns:a16="http://schemas.microsoft.com/office/drawing/2014/main" id="{C9261B66-1F36-2144-B7AE-D7D01ECBD70B}"/>
                </a:ext>
              </a:extLst>
            </p:cNvPr>
            <p:cNvSpPr txBox="1"/>
            <p:nvPr/>
          </p:nvSpPr>
          <p:spPr>
            <a:xfrm>
              <a:off x="10941067" y="304376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1" name="テキスト ボックス 60">
              <a:extLst>
                <a:ext uri="{FF2B5EF4-FFF2-40B4-BE49-F238E27FC236}">
                  <a16:creationId xmlns:a16="http://schemas.microsoft.com/office/drawing/2014/main" id="{3F982DFD-5376-7841-AA01-BDFF60E6481A}"/>
                </a:ext>
              </a:extLst>
            </p:cNvPr>
            <p:cNvSpPr txBox="1"/>
            <p:nvPr/>
          </p:nvSpPr>
          <p:spPr>
            <a:xfrm>
              <a:off x="10941067" y="321178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3" name="テキスト ボックス 62">
              <a:extLst>
                <a:ext uri="{FF2B5EF4-FFF2-40B4-BE49-F238E27FC236}">
                  <a16:creationId xmlns:a16="http://schemas.microsoft.com/office/drawing/2014/main" id="{8919CDC0-B4CB-BA4B-8411-78381F3EE0D6}"/>
                </a:ext>
              </a:extLst>
            </p:cNvPr>
            <p:cNvSpPr txBox="1"/>
            <p:nvPr/>
          </p:nvSpPr>
          <p:spPr>
            <a:xfrm>
              <a:off x="10941067" y="337979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5" name="テキスト ボックス 64">
              <a:extLst>
                <a:ext uri="{FF2B5EF4-FFF2-40B4-BE49-F238E27FC236}">
                  <a16:creationId xmlns:a16="http://schemas.microsoft.com/office/drawing/2014/main" id="{1106CCC9-2029-404D-B680-AC757A6079F4}"/>
                </a:ext>
              </a:extLst>
            </p:cNvPr>
            <p:cNvSpPr txBox="1"/>
            <p:nvPr/>
          </p:nvSpPr>
          <p:spPr>
            <a:xfrm>
              <a:off x="10941067" y="354781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7" name="テキスト ボックス 66">
              <a:extLst>
                <a:ext uri="{FF2B5EF4-FFF2-40B4-BE49-F238E27FC236}">
                  <a16:creationId xmlns:a16="http://schemas.microsoft.com/office/drawing/2014/main" id="{AF61DDBF-74EE-D44A-8D17-29C94A7101A4}"/>
                </a:ext>
              </a:extLst>
            </p:cNvPr>
            <p:cNvSpPr txBox="1"/>
            <p:nvPr/>
          </p:nvSpPr>
          <p:spPr>
            <a:xfrm>
              <a:off x="10941067" y="371582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9" name="テキスト ボックス 68">
              <a:extLst>
                <a:ext uri="{FF2B5EF4-FFF2-40B4-BE49-F238E27FC236}">
                  <a16:creationId xmlns:a16="http://schemas.microsoft.com/office/drawing/2014/main" id="{7262EA99-870B-B148-8736-739A9AE9845A}"/>
                </a:ext>
              </a:extLst>
            </p:cNvPr>
            <p:cNvSpPr txBox="1"/>
            <p:nvPr/>
          </p:nvSpPr>
          <p:spPr>
            <a:xfrm>
              <a:off x="10941067" y="388384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1" name="テキスト ボックス 70">
              <a:extLst>
                <a:ext uri="{FF2B5EF4-FFF2-40B4-BE49-F238E27FC236}">
                  <a16:creationId xmlns:a16="http://schemas.microsoft.com/office/drawing/2014/main" id="{40ADA9E1-9EB3-2B44-B565-81E52922974F}"/>
                </a:ext>
              </a:extLst>
            </p:cNvPr>
            <p:cNvSpPr txBox="1"/>
            <p:nvPr/>
          </p:nvSpPr>
          <p:spPr>
            <a:xfrm>
              <a:off x="10941067" y="405185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3" name="テキスト ボックス 72">
              <a:extLst>
                <a:ext uri="{FF2B5EF4-FFF2-40B4-BE49-F238E27FC236}">
                  <a16:creationId xmlns:a16="http://schemas.microsoft.com/office/drawing/2014/main" id="{B30467B7-2EA7-7C4E-9580-24FDEDFF5F1C}"/>
                </a:ext>
              </a:extLst>
            </p:cNvPr>
            <p:cNvSpPr txBox="1"/>
            <p:nvPr/>
          </p:nvSpPr>
          <p:spPr>
            <a:xfrm>
              <a:off x="10941067" y="421987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5" name="テキスト ボックス 74">
              <a:extLst>
                <a:ext uri="{FF2B5EF4-FFF2-40B4-BE49-F238E27FC236}">
                  <a16:creationId xmlns:a16="http://schemas.microsoft.com/office/drawing/2014/main" id="{367580D6-D914-1D47-8CAF-3EC13F6FD338}"/>
                </a:ext>
              </a:extLst>
            </p:cNvPr>
            <p:cNvSpPr txBox="1"/>
            <p:nvPr/>
          </p:nvSpPr>
          <p:spPr>
            <a:xfrm>
              <a:off x="10941067" y="438788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7" name="テキスト ボックス 76">
              <a:extLst>
                <a:ext uri="{FF2B5EF4-FFF2-40B4-BE49-F238E27FC236}">
                  <a16:creationId xmlns:a16="http://schemas.microsoft.com/office/drawing/2014/main" id="{A60D83BB-5B44-854F-8A0E-232B877363F5}"/>
                </a:ext>
              </a:extLst>
            </p:cNvPr>
            <p:cNvSpPr txBox="1"/>
            <p:nvPr/>
          </p:nvSpPr>
          <p:spPr>
            <a:xfrm>
              <a:off x="10941067" y="455590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9" name="テキスト ボックス 78">
              <a:extLst>
                <a:ext uri="{FF2B5EF4-FFF2-40B4-BE49-F238E27FC236}">
                  <a16:creationId xmlns:a16="http://schemas.microsoft.com/office/drawing/2014/main" id="{41AA20B3-6703-D04B-9840-BE232FFCB81C}"/>
                </a:ext>
              </a:extLst>
            </p:cNvPr>
            <p:cNvSpPr txBox="1"/>
            <p:nvPr/>
          </p:nvSpPr>
          <p:spPr>
            <a:xfrm>
              <a:off x="10941067" y="472392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59" name="テキスト ボックス 58">
              <a:extLst>
                <a:ext uri="{FF2B5EF4-FFF2-40B4-BE49-F238E27FC236}">
                  <a16:creationId xmlns:a16="http://schemas.microsoft.com/office/drawing/2014/main" id="{8BEB1A7D-2822-BE4F-841C-53FE2787BE15}"/>
                </a:ext>
              </a:extLst>
            </p:cNvPr>
            <p:cNvSpPr txBox="1"/>
            <p:nvPr/>
          </p:nvSpPr>
          <p:spPr>
            <a:xfrm>
              <a:off x="10381580" y="304376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2" name="テキスト ボックス 61">
              <a:extLst>
                <a:ext uri="{FF2B5EF4-FFF2-40B4-BE49-F238E27FC236}">
                  <a16:creationId xmlns:a16="http://schemas.microsoft.com/office/drawing/2014/main" id="{883BA3D3-A1A5-1743-96E8-204E315E6DEC}"/>
                </a:ext>
              </a:extLst>
            </p:cNvPr>
            <p:cNvSpPr txBox="1"/>
            <p:nvPr/>
          </p:nvSpPr>
          <p:spPr>
            <a:xfrm>
              <a:off x="10381580" y="321178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4" name="テキスト ボックス 63">
              <a:extLst>
                <a:ext uri="{FF2B5EF4-FFF2-40B4-BE49-F238E27FC236}">
                  <a16:creationId xmlns:a16="http://schemas.microsoft.com/office/drawing/2014/main" id="{E09D421E-FC30-8047-AD76-796A44FA8C66}"/>
                </a:ext>
              </a:extLst>
            </p:cNvPr>
            <p:cNvSpPr txBox="1"/>
            <p:nvPr/>
          </p:nvSpPr>
          <p:spPr>
            <a:xfrm>
              <a:off x="10381580" y="337979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6" name="テキスト ボックス 65">
              <a:extLst>
                <a:ext uri="{FF2B5EF4-FFF2-40B4-BE49-F238E27FC236}">
                  <a16:creationId xmlns:a16="http://schemas.microsoft.com/office/drawing/2014/main" id="{66A7D63B-B909-EB41-80D0-7E164F67510F}"/>
                </a:ext>
              </a:extLst>
            </p:cNvPr>
            <p:cNvSpPr txBox="1"/>
            <p:nvPr/>
          </p:nvSpPr>
          <p:spPr>
            <a:xfrm>
              <a:off x="10381580" y="354781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2,800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8" name="テキスト ボックス 67">
              <a:extLst>
                <a:ext uri="{FF2B5EF4-FFF2-40B4-BE49-F238E27FC236}">
                  <a16:creationId xmlns:a16="http://schemas.microsoft.com/office/drawing/2014/main" id="{0CEAC7FB-0317-F642-987F-5844C7359D45}"/>
                </a:ext>
              </a:extLst>
            </p:cNvPr>
            <p:cNvSpPr txBox="1"/>
            <p:nvPr/>
          </p:nvSpPr>
          <p:spPr>
            <a:xfrm>
              <a:off x="10381580" y="371582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2,800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0" name="テキスト ボックス 69">
              <a:extLst>
                <a:ext uri="{FF2B5EF4-FFF2-40B4-BE49-F238E27FC236}">
                  <a16:creationId xmlns:a16="http://schemas.microsoft.com/office/drawing/2014/main" id="{D087B3E2-C8E3-604F-819B-D2623C5EAFD6}"/>
                </a:ext>
              </a:extLst>
            </p:cNvPr>
            <p:cNvSpPr txBox="1"/>
            <p:nvPr/>
          </p:nvSpPr>
          <p:spPr>
            <a:xfrm>
              <a:off x="10381580" y="388384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2" name="テキスト ボックス 71">
              <a:extLst>
                <a:ext uri="{FF2B5EF4-FFF2-40B4-BE49-F238E27FC236}">
                  <a16:creationId xmlns:a16="http://schemas.microsoft.com/office/drawing/2014/main" id="{88179656-52C5-B240-9CE9-B550470F13D2}"/>
                </a:ext>
              </a:extLst>
            </p:cNvPr>
            <p:cNvSpPr txBox="1"/>
            <p:nvPr/>
          </p:nvSpPr>
          <p:spPr>
            <a:xfrm>
              <a:off x="10381580" y="405185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4" name="テキスト ボックス 73">
              <a:extLst>
                <a:ext uri="{FF2B5EF4-FFF2-40B4-BE49-F238E27FC236}">
                  <a16:creationId xmlns:a16="http://schemas.microsoft.com/office/drawing/2014/main" id="{38283021-91CD-5445-9F89-212357433952}"/>
                </a:ext>
              </a:extLst>
            </p:cNvPr>
            <p:cNvSpPr txBox="1"/>
            <p:nvPr/>
          </p:nvSpPr>
          <p:spPr>
            <a:xfrm>
              <a:off x="10381580" y="421987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7,900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6" name="テキスト ボックス 75">
              <a:extLst>
                <a:ext uri="{FF2B5EF4-FFF2-40B4-BE49-F238E27FC236}">
                  <a16:creationId xmlns:a16="http://schemas.microsoft.com/office/drawing/2014/main" id="{B941119B-C2D4-414D-A4F3-06FA3979E18E}"/>
                </a:ext>
              </a:extLst>
            </p:cNvPr>
            <p:cNvSpPr txBox="1"/>
            <p:nvPr/>
          </p:nvSpPr>
          <p:spPr>
            <a:xfrm>
              <a:off x="10381580" y="438788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8" name="テキスト ボックス 77">
              <a:extLst>
                <a:ext uri="{FF2B5EF4-FFF2-40B4-BE49-F238E27FC236}">
                  <a16:creationId xmlns:a16="http://schemas.microsoft.com/office/drawing/2014/main" id="{A68198D1-E8C8-2E4A-AB80-FB89E82AA088}"/>
                </a:ext>
              </a:extLst>
            </p:cNvPr>
            <p:cNvSpPr txBox="1"/>
            <p:nvPr/>
          </p:nvSpPr>
          <p:spPr>
            <a:xfrm>
              <a:off x="10381580" y="455590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80" name="テキスト ボックス 79">
              <a:extLst>
                <a:ext uri="{FF2B5EF4-FFF2-40B4-BE49-F238E27FC236}">
                  <a16:creationId xmlns:a16="http://schemas.microsoft.com/office/drawing/2014/main" id="{4B7F5CD2-CD8C-EC49-AFA2-09111301567D}"/>
                </a:ext>
              </a:extLst>
            </p:cNvPr>
            <p:cNvSpPr txBox="1"/>
            <p:nvPr/>
          </p:nvSpPr>
          <p:spPr>
            <a:xfrm>
              <a:off x="10381580" y="4723921"/>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2,200</a:t>
              </a:r>
              <a:endParaRPr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14" name="グループ化 13">
            <a:extLst>
              <a:ext uri="{FF2B5EF4-FFF2-40B4-BE49-F238E27FC236}">
                <a16:creationId xmlns:a16="http://schemas.microsoft.com/office/drawing/2014/main" id="{7D779967-A686-B048-ADDA-8FB37AAE0F28}"/>
              </a:ext>
            </a:extLst>
          </p:cNvPr>
          <p:cNvGrpSpPr/>
          <p:nvPr/>
        </p:nvGrpSpPr>
        <p:grpSpPr>
          <a:xfrm>
            <a:off x="8764058" y="2889468"/>
            <a:ext cx="1859805" cy="1950786"/>
            <a:chOff x="8678426" y="3043754"/>
            <a:chExt cx="1859805" cy="1950786"/>
          </a:xfrm>
        </p:grpSpPr>
        <p:sp>
          <p:nvSpPr>
            <p:cNvPr id="81" name="テキスト ボックス 80">
              <a:extLst>
                <a:ext uri="{FF2B5EF4-FFF2-40B4-BE49-F238E27FC236}">
                  <a16:creationId xmlns:a16="http://schemas.microsoft.com/office/drawing/2014/main" id="{6CF07AB7-A0B7-354D-9514-CFDB8903F80F}"/>
                </a:ext>
              </a:extLst>
            </p:cNvPr>
            <p:cNvSpPr txBox="1"/>
            <p:nvPr/>
          </p:nvSpPr>
          <p:spPr>
            <a:xfrm>
              <a:off x="8678426" y="3043754"/>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札幌</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2" name="テキスト ボックス 81">
              <a:extLst>
                <a:ext uri="{FF2B5EF4-FFF2-40B4-BE49-F238E27FC236}">
                  <a16:creationId xmlns:a16="http://schemas.microsoft.com/office/drawing/2014/main" id="{3A5C55E3-80C8-2C4F-B2CC-2A14DE73C0A4}"/>
                </a:ext>
              </a:extLst>
            </p:cNvPr>
            <p:cNvSpPr txBox="1"/>
            <p:nvPr/>
          </p:nvSpPr>
          <p:spPr>
            <a:xfrm>
              <a:off x="8678426" y="321267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仙台</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3" name="テキスト ボックス 82">
              <a:extLst>
                <a:ext uri="{FF2B5EF4-FFF2-40B4-BE49-F238E27FC236}">
                  <a16:creationId xmlns:a16="http://schemas.microsoft.com/office/drawing/2014/main" id="{AED1C378-FBCB-EF49-8C4F-2D901B728898}"/>
                </a:ext>
              </a:extLst>
            </p:cNvPr>
            <p:cNvSpPr txBox="1"/>
            <p:nvPr/>
          </p:nvSpPr>
          <p:spPr>
            <a:xfrm>
              <a:off x="8678426" y="3381590"/>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神奈川</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4" name="テキスト ボックス 83">
              <a:extLst>
                <a:ext uri="{FF2B5EF4-FFF2-40B4-BE49-F238E27FC236}">
                  <a16:creationId xmlns:a16="http://schemas.microsoft.com/office/drawing/2014/main" id="{60D351FB-CF20-CC41-9FCC-0E884CF808F8}"/>
                </a:ext>
              </a:extLst>
            </p:cNvPr>
            <p:cNvSpPr txBox="1"/>
            <p:nvPr/>
          </p:nvSpPr>
          <p:spPr>
            <a:xfrm>
              <a:off x="8678426" y="355050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埼玉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5" name="テキスト ボックス 84">
              <a:extLst>
                <a:ext uri="{FF2B5EF4-FFF2-40B4-BE49-F238E27FC236}">
                  <a16:creationId xmlns:a16="http://schemas.microsoft.com/office/drawing/2014/main" id="{C8685ABE-1034-C24A-87FC-62F3608836DA}"/>
                </a:ext>
              </a:extLst>
            </p:cNvPr>
            <p:cNvSpPr txBox="1"/>
            <p:nvPr/>
          </p:nvSpPr>
          <p:spPr>
            <a:xfrm>
              <a:off x="8678426" y="371942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千葉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6" name="テキスト ボックス 85">
              <a:extLst>
                <a:ext uri="{FF2B5EF4-FFF2-40B4-BE49-F238E27FC236}">
                  <a16:creationId xmlns:a16="http://schemas.microsoft.com/office/drawing/2014/main" id="{564333FC-C179-DF44-874A-880A4681EC2B}"/>
                </a:ext>
              </a:extLst>
            </p:cNvPr>
            <p:cNvSpPr txBox="1"/>
            <p:nvPr/>
          </p:nvSpPr>
          <p:spPr>
            <a:xfrm>
              <a:off x="8678426" y="405726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京都</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7" name="テキスト ボックス 86">
              <a:extLst>
                <a:ext uri="{FF2B5EF4-FFF2-40B4-BE49-F238E27FC236}">
                  <a16:creationId xmlns:a16="http://schemas.microsoft.com/office/drawing/2014/main" id="{21B5D3BB-43A4-9749-9BB8-989EBAC22E62}"/>
                </a:ext>
              </a:extLst>
            </p:cNvPr>
            <p:cNvSpPr txBox="1"/>
            <p:nvPr/>
          </p:nvSpPr>
          <p:spPr>
            <a:xfrm>
              <a:off x="8678426" y="422618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大阪</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8" name="テキスト ボックス 87">
              <a:extLst>
                <a:ext uri="{FF2B5EF4-FFF2-40B4-BE49-F238E27FC236}">
                  <a16:creationId xmlns:a16="http://schemas.microsoft.com/office/drawing/2014/main" id="{978BB28B-80C9-5E45-9E76-2B00B11EA36B}"/>
                </a:ext>
              </a:extLst>
            </p:cNvPr>
            <p:cNvSpPr txBox="1"/>
            <p:nvPr/>
          </p:nvSpPr>
          <p:spPr>
            <a:xfrm>
              <a:off x="8678426" y="439509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神戸</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9" name="テキスト ボックス 88">
              <a:extLst>
                <a:ext uri="{FF2B5EF4-FFF2-40B4-BE49-F238E27FC236}">
                  <a16:creationId xmlns:a16="http://schemas.microsoft.com/office/drawing/2014/main" id="{EA50ABBA-DCEA-8C4A-96D0-54D11083A8C9}"/>
                </a:ext>
              </a:extLst>
            </p:cNvPr>
            <p:cNvSpPr txBox="1"/>
            <p:nvPr/>
          </p:nvSpPr>
          <p:spPr>
            <a:xfrm>
              <a:off x="8678426" y="456401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広島</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0" name="テキスト ボックス 89">
              <a:extLst>
                <a:ext uri="{FF2B5EF4-FFF2-40B4-BE49-F238E27FC236}">
                  <a16:creationId xmlns:a16="http://schemas.microsoft.com/office/drawing/2014/main" id="{19817529-2105-EB45-994F-10042AB667E5}"/>
                </a:ext>
              </a:extLst>
            </p:cNvPr>
            <p:cNvSpPr txBox="1"/>
            <p:nvPr/>
          </p:nvSpPr>
          <p:spPr>
            <a:xfrm>
              <a:off x="8678426" y="473293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福岡</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1" name="テキスト ボックス 90">
              <a:extLst>
                <a:ext uri="{FF2B5EF4-FFF2-40B4-BE49-F238E27FC236}">
                  <a16:creationId xmlns:a16="http://schemas.microsoft.com/office/drawing/2014/main" id="{F2F464FA-9B00-544E-B8FB-DAAD09BF811F}"/>
                </a:ext>
              </a:extLst>
            </p:cNvPr>
            <p:cNvSpPr txBox="1"/>
            <p:nvPr/>
          </p:nvSpPr>
          <p:spPr>
            <a:xfrm>
              <a:off x="8678426" y="3888344"/>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名古屋</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cxnSp>
        <p:nvCxnSpPr>
          <p:cNvPr id="92" name="直線コネクタ 91">
            <a:extLst>
              <a:ext uri="{FF2B5EF4-FFF2-40B4-BE49-F238E27FC236}">
                <a16:creationId xmlns:a16="http://schemas.microsoft.com/office/drawing/2014/main" id="{76F20F1C-CE36-D745-BC4F-0235EC5245DE}"/>
              </a:ext>
            </a:extLst>
          </p:cNvPr>
          <p:cNvCxnSpPr>
            <a:cxnSpLocks/>
          </p:cNvCxnSpPr>
          <p:nvPr/>
        </p:nvCxnSpPr>
        <p:spPr>
          <a:xfrm>
            <a:off x="6069400" y="2889443"/>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071B0A6-EF7C-264A-946E-7DF22B217536}"/>
              </a:ext>
            </a:extLst>
          </p:cNvPr>
          <p:cNvCxnSpPr>
            <a:cxnSpLocks/>
          </p:cNvCxnSpPr>
          <p:nvPr/>
        </p:nvCxnSpPr>
        <p:spPr>
          <a:xfrm>
            <a:off x="8803076" y="2889443"/>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pic>
        <p:nvPicPr>
          <p:cNvPr id="97" name="図 96">
            <a:extLst>
              <a:ext uri="{FF2B5EF4-FFF2-40B4-BE49-F238E27FC236}">
                <a16:creationId xmlns:a16="http://schemas.microsoft.com/office/drawing/2014/main" id="{BB165ECA-B2A5-1845-AB62-9ECA7CD3E747}"/>
              </a:ext>
            </a:extLst>
          </p:cNvPr>
          <p:cNvPicPr>
            <a:picLocks noChangeAspect="1"/>
          </p:cNvPicPr>
          <p:nvPr/>
        </p:nvPicPr>
        <p:blipFill>
          <a:blip r:embed="rId4"/>
          <a:stretch>
            <a:fillRect/>
          </a:stretch>
        </p:blipFill>
        <p:spPr>
          <a:xfrm>
            <a:off x="431801" y="154530"/>
            <a:ext cx="3670299" cy="397421"/>
          </a:xfrm>
          <a:prstGeom prst="rect">
            <a:avLst/>
          </a:prstGeom>
        </p:spPr>
      </p:pic>
    </p:spTree>
    <p:extLst>
      <p:ext uri="{BB962C8B-B14F-4D97-AF65-F5344CB8AC3E}">
        <p14:creationId xmlns:p14="http://schemas.microsoft.com/office/powerpoint/2010/main" val="156747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アイコン&#10;&#10;自動的に生成された説明">
            <a:extLst>
              <a:ext uri="{FF2B5EF4-FFF2-40B4-BE49-F238E27FC236}">
                <a16:creationId xmlns:a16="http://schemas.microsoft.com/office/drawing/2014/main" id="{EB6B2C09-C297-B843-9D32-CFC16B6DCD45}"/>
              </a:ext>
            </a:extLst>
          </p:cNvPr>
          <p:cNvPicPr>
            <a:picLocks noChangeAspect="1"/>
          </p:cNvPicPr>
          <p:nvPr/>
        </p:nvPicPr>
        <p:blipFill>
          <a:blip r:embed="rId3"/>
          <a:stretch>
            <a:fillRect/>
          </a:stretch>
        </p:blipFill>
        <p:spPr>
          <a:xfrm>
            <a:off x="653680" y="956610"/>
            <a:ext cx="2730500" cy="444500"/>
          </a:xfrm>
          <a:prstGeom prst="rect">
            <a:avLst/>
          </a:prstGeom>
        </p:spPr>
      </p:pic>
      <p:grpSp>
        <p:nvGrpSpPr>
          <p:cNvPr id="31" name="グループ化 30">
            <a:extLst>
              <a:ext uri="{FF2B5EF4-FFF2-40B4-BE49-F238E27FC236}">
                <a16:creationId xmlns:a16="http://schemas.microsoft.com/office/drawing/2014/main" id="{FD856E8A-A0CE-3446-9B2B-2DDCE0746D34}"/>
              </a:ext>
            </a:extLst>
          </p:cNvPr>
          <p:cNvGrpSpPr/>
          <p:nvPr/>
        </p:nvGrpSpPr>
        <p:grpSpPr>
          <a:xfrm>
            <a:off x="1022350" y="2486978"/>
            <a:ext cx="9702489" cy="2166668"/>
            <a:chOff x="1022350" y="2486978"/>
            <a:chExt cx="9702489" cy="2166668"/>
          </a:xfrm>
        </p:grpSpPr>
        <p:pic>
          <p:nvPicPr>
            <p:cNvPr id="4" name="図 3">
              <a:extLst>
                <a:ext uri="{FF2B5EF4-FFF2-40B4-BE49-F238E27FC236}">
                  <a16:creationId xmlns:a16="http://schemas.microsoft.com/office/drawing/2014/main" id="{9B69354E-F028-0248-9142-B6585F1641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2350" y="2486978"/>
              <a:ext cx="9702489" cy="2166668"/>
            </a:xfrm>
            <a:prstGeom prst="rect">
              <a:avLst/>
            </a:prstGeom>
          </p:spPr>
        </p:pic>
        <p:pic>
          <p:nvPicPr>
            <p:cNvPr id="26" name="図 25">
              <a:extLst>
                <a:ext uri="{FF2B5EF4-FFF2-40B4-BE49-F238E27FC236}">
                  <a16:creationId xmlns:a16="http://schemas.microsoft.com/office/drawing/2014/main" id="{8EF47802-480B-584D-94B6-3C0532E75E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355061"/>
              <a:ext cx="69513" cy="69513"/>
            </a:xfrm>
            <a:prstGeom prst="rect">
              <a:avLst/>
            </a:prstGeom>
          </p:spPr>
        </p:pic>
        <p:pic>
          <p:nvPicPr>
            <p:cNvPr id="27" name="図 26">
              <a:extLst>
                <a:ext uri="{FF2B5EF4-FFF2-40B4-BE49-F238E27FC236}">
                  <a16:creationId xmlns:a16="http://schemas.microsoft.com/office/drawing/2014/main" id="{A73FA37F-FA3D-F046-BE44-C6FE60487B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654606"/>
              <a:ext cx="69513" cy="69513"/>
            </a:xfrm>
            <a:prstGeom prst="rect">
              <a:avLst/>
            </a:prstGeom>
          </p:spPr>
        </p:pic>
        <p:pic>
          <p:nvPicPr>
            <p:cNvPr id="28" name="図 27">
              <a:extLst>
                <a:ext uri="{FF2B5EF4-FFF2-40B4-BE49-F238E27FC236}">
                  <a16:creationId xmlns:a16="http://schemas.microsoft.com/office/drawing/2014/main" id="{E147A0E4-7A7D-6F46-83F6-84AECB00CF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16584" y="3512716"/>
              <a:ext cx="69513" cy="69513"/>
            </a:xfrm>
            <a:prstGeom prst="rect">
              <a:avLst/>
            </a:prstGeom>
          </p:spPr>
        </p:pic>
        <p:pic>
          <p:nvPicPr>
            <p:cNvPr id="29" name="図 28">
              <a:extLst>
                <a:ext uri="{FF2B5EF4-FFF2-40B4-BE49-F238E27FC236}">
                  <a16:creationId xmlns:a16="http://schemas.microsoft.com/office/drawing/2014/main" id="{0D7CA2E4-B888-9F4A-B9F8-3F180577E8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360316"/>
              <a:ext cx="69513" cy="69513"/>
            </a:xfrm>
            <a:prstGeom prst="rect">
              <a:avLst/>
            </a:prstGeom>
          </p:spPr>
        </p:pic>
        <p:pic>
          <p:nvPicPr>
            <p:cNvPr id="30" name="図 29">
              <a:extLst>
                <a:ext uri="{FF2B5EF4-FFF2-40B4-BE49-F238E27FC236}">
                  <a16:creationId xmlns:a16="http://schemas.microsoft.com/office/drawing/2014/main" id="{C35D632D-8BE0-D844-95C5-0EC152F631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659861"/>
              <a:ext cx="69513" cy="69513"/>
            </a:xfrm>
            <a:prstGeom prst="rect">
              <a:avLst/>
            </a:prstGeom>
          </p:spPr>
        </p:pic>
      </p:grpSp>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2A62CF5-2139-F14A-9A42-0740FF8C32F5}"/>
              </a:ext>
            </a:extLst>
          </p:cNvPr>
          <p:cNvSpPr txBox="1"/>
          <p:nvPr/>
        </p:nvSpPr>
        <p:spPr>
          <a:xfrm>
            <a:off x="3312369" y="974675"/>
            <a:ext cx="8574255" cy="446276"/>
          </a:xfrm>
          <a:prstGeom prst="rect">
            <a:avLst/>
          </a:prstGeom>
          <a:noFill/>
        </p:spPr>
        <p:txBody>
          <a:bodyPr wrap="square" rtlCol="0">
            <a:spAutoFit/>
          </a:bodyPr>
          <a:lstStyle/>
          <a:p>
            <a:r>
              <a:rPr kumimoji="1" lang="ja-JP" altLang="en-US" sz="2300" b="1">
                <a:solidFill>
                  <a:srgbClr val="071F46"/>
                </a:solidFill>
                <a:latin typeface="Yu Mincho Demibold" panose="02020400000000000000" pitchFamily="18" charset="-128"/>
                <a:ea typeface="Yu Mincho Demibold" panose="02020400000000000000" pitchFamily="18" charset="-128"/>
              </a:rPr>
              <a:t>がコロナ禍で厳しい状況が続く</a:t>
            </a:r>
            <a:r>
              <a:rPr lang="ja-JP" altLang="en-US" sz="2300" b="1">
                <a:solidFill>
                  <a:srgbClr val="071F46"/>
                </a:solidFill>
                <a:latin typeface="Yu Mincho Demibold" panose="02020400000000000000" pitchFamily="18" charset="-128"/>
                <a:ea typeface="Yu Mincho Demibold" panose="02020400000000000000" pitchFamily="18" charset="-128"/>
              </a:rPr>
              <a:t>飲食／旅行業界などを応援！</a:t>
            </a:r>
            <a:endParaRPr kumimoji="1" lang="ja-JP" altLang="en-US" sz="2300" b="1">
              <a:solidFill>
                <a:srgbClr val="071F46"/>
              </a:solidFill>
              <a:latin typeface="Yu Mincho Demibold" panose="02020400000000000000" pitchFamily="18" charset="-128"/>
              <a:ea typeface="Yu Mincho Demibold" panose="02020400000000000000" pitchFamily="18" charset="-128"/>
            </a:endParaRPr>
          </a:p>
        </p:txBody>
      </p:sp>
      <p:grpSp>
        <p:nvGrpSpPr>
          <p:cNvPr id="42" name="グループ化 41">
            <a:extLst>
              <a:ext uri="{FF2B5EF4-FFF2-40B4-BE49-F238E27FC236}">
                <a16:creationId xmlns:a16="http://schemas.microsoft.com/office/drawing/2014/main" id="{36F03DCB-1F4B-3E4C-B0DB-254C705F43B2}"/>
              </a:ext>
            </a:extLst>
          </p:cNvPr>
          <p:cNvGrpSpPr/>
          <p:nvPr/>
        </p:nvGrpSpPr>
        <p:grpSpPr>
          <a:xfrm>
            <a:off x="1350844" y="1564316"/>
            <a:ext cx="8186798" cy="750590"/>
            <a:chOff x="1350844" y="1564316"/>
            <a:chExt cx="8186798" cy="750590"/>
          </a:xfrm>
        </p:grpSpPr>
        <p:sp>
          <p:nvSpPr>
            <p:cNvPr id="40" name="正方形/長方形 39">
              <a:extLst>
                <a:ext uri="{FF2B5EF4-FFF2-40B4-BE49-F238E27FC236}">
                  <a16:creationId xmlns:a16="http://schemas.microsoft.com/office/drawing/2014/main" id="{4A64A72D-15B3-0A4B-94EE-A2961FFD8E27}"/>
                </a:ext>
              </a:extLst>
            </p:cNvPr>
            <p:cNvSpPr/>
            <p:nvPr/>
          </p:nvSpPr>
          <p:spPr>
            <a:xfrm>
              <a:off x="2968362" y="1681718"/>
              <a:ext cx="381802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1B872FC-30C4-794D-B3C5-88119626E299}"/>
                </a:ext>
              </a:extLst>
            </p:cNvPr>
            <p:cNvSpPr/>
            <p:nvPr/>
          </p:nvSpPr>
          <p:spPr>
            <a:xfrm>
              <a:off x="4881559" y="2007561"/>
              <a:ext cx="301706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7747261-47BB-0F4A-AA2D-381A7D895C57}"/>
                </a:ext>
              </a:extLst>
            </p:cNvPr>
            <p:cNvSpPr txBox="1"/>
            <p:nvPr/>
          </p:nvSpPr>
          <p:spPr>
            <a:xfrm>
              <a:off x="1350844" y="1564316"/>
              <a:ext cx="8186798" cy="750590"/>
            </a:xfrm>
            <a:prstGeom prst="rect">
              <a:avLst/>
            </a:prstGeom>
            <a:noFill/>
          </p:spPr>
          <p:txBody>
            <a:bodyPr wrap="square" rtlCol="0">
              <a:spAutoFit/>
            </a:bodyPr>
            <a:lstStyle/>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広告掲載による施設認知、予約意向を高めるだけでなく、</a:t>
              </a:r>
              <a:endParaRPr lang="en-US" altLang="ja-JP" sz="1500" dirty="0">
                <a:solidFill>
                  <a:srgbClr val="071F46"/>
                </a:solidFill>
                <a:latin typeface="Yu Mincho" panose="02020400000000000000" pitchFamily="18" charset="-128"/>
                <a:ea typeface="Yu Mincho" panose="02020400000000000000" pitchFamily="18" charset="-128"/>
              </a:endParaRPr>
            </a:p>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 タクシーアプリクーポンの配布で、お客様にもメリットをお届けできるプランです。</a:t>
              </a:r>
            </a:p>
          </p:txBody>
        </p:sp>
      </p:grpSp>
      <p:pic>
        <p:nvPicPr>
          <p:cNvPr id="7" name="図 6">
            <a:extLst>
              <a:ext uri="{FF2B5EF4-FFF2-40B4-BE49-F238E27FC236}">
                <a16:creationId xmlns:a16="http://schemas.microsoft.com/office/drawing/2014/main" id="{B99A93D1-6476-D546-BA8C-AE164BE5B3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250" y="4213021"/>
            <a:ext cx="1666421" cy="1064215"/>
          </a:xfrm>
          <a:prstGeom prst="rect">
            <a:avLst/>
          </a:prstGeom>
        </p:spPr>
      </p:pic>
      <p:pic>
        <p:nvPicPr>
          <p:cNvPr id="10" name="図 9">
            <a:extLst>
              <a:ext uri="{FF2B5EF4-FFF2-40B4-BE49-F238E27FC236}">
                <a16:creationId xmlns:a16="http://schemas.microsoft.com/office/drawing/2014/main" id="{6EA489E2-DFC9-FF4F-A3F2-9641533CAF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70967" y="4213020"/>
            <a:ext cx="1826287" cy="1064215"/>
          </a:xfrm>
          <a:prstGeom prst="rect">
            <a:avLst/>
          </a:prstGeom>
        </p:spPr>
      </p:pic>
      <p:pic>
        <p:nvPicPr>
          <p:cNvPr id="11" name="図 10">
            <a:extLst>
              <a:ext uri="{FF2B5EF4-FFF2-40B4-BE49-F238E27FC236}">
                <a16:creationId xmlns:a16="http://schemas.microsoft.com/office/drawing/2014/main" id="{ECC083B4-C560-7042-A07E-0C3102D641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80195" y="4165190"/>
            <a:ext cx="557447" cy="1055591"/>
          </a:xfrm>
          <a:prstGeom prst="rect">
            <a:avLst/>
          </a:prstGeom>
        </p:spPr>
      </p:pic>
      <p:pic>
        <p:nvPicPr>
          <p:cNvPr id="12" name="図 11">
            <a:extLst>
              <a:ext uri="{FF2B5EF4-FFF2-40B4-BE49-F238E27FC236}">
                <a16:creationId xmlns:a16="http://schemas.microsoft.com/office/drawing/2014/main" id="{0C348617-06CB-C442-A75F-85D6EA96C9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01164" y="3752420"/>
            <a:ext cx="1400888" cy="1400888"/>
          </a:xfrm>
          <a:prstGeom prst="rect">
            <a:avLst/>
          </a:prstGeom>
        </p:spPr>
      </p:pic>
      <p:pic>
        <p:nvPicPr>
          <p:cNvPr id="13" name="図 12">
            <a:extLst>
              <a:ext uri="{FF2B5EF4-FFF2-40B4-BE49-F238E27FC236}">
                <a16:creationId xmlns:a16="http://schemas.microsoft.com/office/drawing/2014/main" id="{C3CC3B7F-5BA4-9C47-95AE-EB473B0160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7732" y="3752420"/>
            <a:ext cx="1400888" cy="1400888"/>
          </a:xfrm>
          <a:prstGeom prst="rect">
            <a:avLst/>
          </a:prstGeom>
        </p:spPr>
      </p:pic>
      <p:sp>
        <p:nvSpPr>
          <p:cNvPr id="15" name="正方形/長方形 14">
            <a:extLst>
              <a:ext uri="{FF2B5EF4-FFF2-40B4-BE49-F238E27FC236}">
                <a16:creationId xmlns:a16="http://schemas.microsoft.com/office/drawing/2014/main" id="{D5E4BC5C-2AE8-B54A-966A-A821D2401411}"/>
              </a:ext>
            </a:extLst>
          </p:cNvPr>
          <p:cNvSpPr/>
          <p:nvPr/>
        </p:nvSpPr>
        <p:spPr>
          <a:xfrm>
            <a:off x="0" y="5277235"/>
            <a:ext cx="12192000" cy="1580765"/>
          </a:xfrm>
          <a:prstGeom prst="rect">
            <a:avLst/>
          </a:prstGeom>
          <a:solidFill>
            <a:srgbClr val="415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3EA707-52A0-9E46-930B-4EDF3C5377C4}"/>
              </a:ext>
            </a:extLst>
          </p:cNvPr>
          <p:cNvSpPr txBox="1"/>
          <p:nvPr/>
        </p:nvSpPr>
        <p:spPr>
          <a:xfrm>
            <a:off x="48715" y="5440442"/>
            <a:ext cx="12191999" cy="837922"/>
          </a:xfrm>
          <a:prstGeom prst="rect">
            <a:avLst/>
          </a:prstGeom>
          <a:noFill/>
        </p:spPr>
        <p:txBody>
          <a:bodyPr wrap="square" rtlCol="0">
            <a:spAutoFit/>
          </a:bodyPr>
          <a:lstStyle/>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タクシーアプリクーポンをご購入、配布いただくことでお客様にもメリットをお届けすることができるため、通常よりも少しお安い広告掲載費を実現しました。</a:t>
            </a:r>
            <a:endParaRPr lang="en-US" altLang="ja-JP" sz="1300" dirty="0">
              <a:solidFill>
                <a:schemeClr val="bg1"/>
              </a:solidFill>
              <a:latin typeface="Yu Mincho" panose="02020400000000000000" pitchFamily="18" charset="-128"/>
              <a:ea typeface="Yu Mincho" panose="02020400000000000000" pitchFamily="18" charset="-128"/>
            </a:endParaRPr>
          </a:p>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 タクシーアプリクーポンとは、タクシーアプリ</a:t>
            </a:r>
            <a:r>
              <a:rPr lang="en-US" altLang="ja-JP" sz="1300" dirty="0">
                <a:solidFill>
                  <a:schemeClr val="bg1"/>
                </a:solidFill>
                <a:latin typeface="Yu Mincho" panose="02020400000000000000" pitchFamily="18" charset="-128"/>
                <a:ea typeface="Yu Mincho" panose="02020400000000000000" pitchFamily="18" charset="-128"/>
              </a:rPr>
              <a:t>『</a:t>
            </a:r>
            <a:r>
              <a:rPr lang="en" altLang="ja-JP" sz="1300" dirty="0">
                <a:solidFill>
                  <a:schemeClr val="bg1"/>
                </a:solidFill>
                <a:latin typeface="Yu Mincho" panose="02020400000000000000" pitchFamily="18" charset="-128"/>
                <a:ea typeface="Yu Mincho" panose="02020400000000000000" pitchFamily="18" charset="-128"/>
              </a:rPr>
              <a:t>GO』</a:t>
            </a:r>
            <a:r>
              <a:rPr lang="ja-JP" altLang="en-US" sz="1300">
                <a:solidFill>
                  <a:schemeClr val="bg1"/>
                </a:solidFill>
                <a:latin typeface="Yu Mincho" panose="02020400000000000000" pitchFamily="18" charset="-128"/>
                <a:ea typeface="Yu Mincho" panose="02020400000000000000" pitchFamily="18" charset="-128"/>
              </a:rPr>
              <a:t>でご利用可能なクーポンとなります。</a:t>
            </a:r>
          </a:p>
        </p:txBody>
      </p:sp>
      <p:cxnSp>
        <p:nvCxnSpPr>
          <p:cNvPr id="20" name="直線コネクタ 19">
            <a:extLst>
              <a:ext uri="{FF2B5EF4-FFF2-40B4-BE49-F238E27FC236}">
                <a16:creationId xmlns:a16="http://schemas.microsoft.com/office/drawing/2014/main" id="{2F6C318E-EE16-334D-A708-D5219FEED71C}"/>
              </a:ext>
            </a:extLst>
          </p:cNvPr>
          <p:cNvCxnSpPr>
            <a:cxnSpLocks/>
          </p:cNvCxnSpPr>
          <p:nvPr/>
        </p:nvCxnSpPr>
        <p:spPr>
          <a:xfrm>
            <a:off x="8251637" y="5859403"/>
            <a:ext cx="37217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7CDA6ED-F024-F241-9EEB-FA152D90EE16}"/>
              </a:ext>
            </a:extLst>
          </p:cNvPr>
          <p:cNvCxnSpPr>
            <a:cxnSpLocks/>
          </p:cNvCxnSpPr>
          <p:nvPr/>
        </p:nvCxnSpPr>
        <p:spPr>
          <a:xfrm>
            <a:off x="2501164" y="6278365"/>
            <a:ext cx="44542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8D7F6FCC-671E-834B-B8AE-7AE84E07F7CC}"/>
              </a:ext>
            </a:extLst>
          </p:cNvPr>
          <p:cNvSpPr txBox="1"/>
          <p:nvPr/>
        </p:nvSpPr>
        <p:spPr>
          <a:xfrm>
            <a:off x="1234323"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コロナで売り上げ減少</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3" name="テキスト ボックス 32">
            <a:extLst>
              <a:ext uri="{FF2B5EF4-FFF2-40B4-BE49-F238E27FC236}">
                <a16:creationId xmlns:a16="http://schemas.microsoft.com/office/drawing/2014/main" id="{F4B59A50-2D05-EB40-932B-D74A3C942D51}"/>
              </a:ext>
            </a:extLst>
          </p:cNvPr>
          <p:cNvSpPr txBox="1"/>
          <p:nvPr/>
        </p:nvSpPr>
        <p:spPr>
          <a:xfrm>
            <a:off x="1234323" y="34915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客数を伸ばしたい</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6A7EEDDE-6458-FB4C-8F31-E2D0B31AEFCC}"/>
              </a:ext>
            </a:extLst>
          </p:cNvPr>
          <p:cNvSpPr txBox="1"/>
          <p:nvPr/>
        </p:nvSpPr>
        <p:spPr>
          <a:xfrm>
            <a:off x="8918491"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店舗を利用</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5" name="テキスト ボックス 34">
            <a:extLst>
              <a:ext uri="{FF2B5EF4-FFF2-40B4-BE49-F238E27FC236}">
                <a16:creationId xmlns:a16="http://schemas.microsoft.com/office/drawing/2014/main" id="{CD8C7EBB-C64E-5749-97F7-0C2EE318DEC3}"/>
              </a:ext>
            </a:extLst>
          </p:cNvPr>
          <p:cNvSpPr txBox="1"/>
          <p:nvPr/>
        </p:nvSpPr>
        <p:spPr>
          <a:xfrm>
            <a:off x="8918491" y="3491545"/>
            <a:ext cx="2106922" cy="362792"/>
          </a:xfrm>
          <a:prstGeom prst="rect">
            <a:avLst/>
          </a:prstGeom>
          <a:noFill/>
        </p:spPr>
        <p:txBody>
          <a:bodyPr wrap="square" rtlCol="0">
            <a:spAutoFit/>
          </a:bodyPr>
          <a:lstStyle/>
          <a:p>
            <a:pPr>
              <a:lnSpc>
                <a:spcPct val="150000"/>
              </a:lnSpc>
            </a:pPr>
            <a:r>
              <a:rPr lang="ja-JP" altLang="en-US" sz="1300" spc="-300">
                <a:solidFill>
                  <a:srgbClr val="071F46"/>
                </a:solidFill>
                <a:latin typeface="Yu Mincho" panose="02020400000000000000" pitchFamily="18" charset="-128"/>
                <a:ea typeface="Yu Mincho" panose="02020400000000000000" pitchFamily="18" charset="-128"/>
              </a:rPr>
              <a:t>タクシーアプリクーポン</a:t>
            </a:r>
            <a:r>
              <a:rPr lang="ja-JP" altLang="en-US" sz="1300" spc="-150">
                <a:solidFill>
                  <a:srgbClr val="071F46"/>
                </a:solidFill>
                <a:latin typeface="Yu Mincho" panose="02020400000000000000" pitchFamily="18" charset="-128"/>
                <a:ea typeface="Yu Mincho" panose="02020400000000000000" pitchFamily="18" charset="-128"/>
              </a:rPr>
              <a:t>取得</a:t>
            </a:r>
            <a:endParaRPr lang="en-US" altLang="ja-JP" sz="1300" spc="-150" dirty="0">
              <a:solidFill>
                <a:srgbClr val="071F46"/>
              </a:solidFill>
              <a:latin typeface="Yu Mincho" panose="02020400000000000000" pitchFamily="18" charset="-128"/>
              <a:ea typeface="Yu Mincho" panose="02020400000000000000" pitchFamily="18" charset="-128"/>
            </a:endParaRPr>
          </a:p>
        </p:txBody>
      </p:sp>
      <p:sp>
        <p:nvSpPr>
          <p:cNvPr id="36" name="テキスト ボックス 35">
            <a:extLst>
              <a:ext uri="{FF2B5EF4-FFF2-40B4-BE49-F238E27FC236}">
                <a16:creationId xmlns:a16="http://schemas.microsoft.com/office/drawing/2014/main" id="{E8AD868C-4DF1-1D4F-B60E-5203DF640D0F}"/>
              </a:ext>
            </a:extLst>
          </p:cNvPr>
          <p:cNvSpPr txBox="1"/>
          <p:nvPr/>
        </p:nvSpPr>
        <p:spPr>
          <a:xfrm>
            <a:off x="5645902" y="3347166"/>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広告掲載</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7" name="テキスト ボックス 36">
            <a:extLst>
              <a:ext uri="{FF2B5EF4-FFF2-40B4-BE49-F238E27FC236}">
                <a16:creationId xmlns:a16="http://schemas.microsoft.com/office/drawing/2014/main" id="{EC6CC22A-D496-0743-9BFE-E0476D7F6F36}"/>
              </a:ext>
            </a:extLst>
          </p:cNvPr>
          <p:cNvSpPr txBox="1"/>
          <p:nvPr/>
        </p:nvSpPr>
        <p:spPr>
          <a:xfrm>
            <a:off x="2148147" y="4091711"/>
            <a:ext cx="2106922" cy="692497"/>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タクシーアプリ</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クーポン購入</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（＋掲載費用）</a:t>
            </a:r>
            <a:endParaRPr lang="en-US" altLang="ja-JP" sz="1300" b="1" dirty="0">
              <a:solidFill>
                <a:schemeClr val="bg1"/>
              </a:solidFill>
              <a:latin typeface="Yu Mincho" panose="02020400000000000000" pitchFamily="18" charset="-128"/>
              <a:ea typeface="Yu Mincho" panose="02020400000000000000" pitchFamily="18" charset="-128"/>
            </a:endParaRPr>
          </a:p>
        </p:txBody>
      </p:sp>
      <p:sp>
        <p:nvSpPr>
          <p:cNvPr id="38" name="テキスト ボックス 37">
            <a:extLst>
              <a:ext uri="{FF2B5EF4-FFF2-40B4-BE49-F238E27FC236}">
                <a16:creationId xmlns:a16="http://schemas.microsoft.com/office/drawing/2014/main" id="{73B43090-E9F2-104D-B9C6-603A29252723}"/>
              </a:ext>
            </a:extLst>
          </p:cNvPr>
          <p:cNvSpPr txBox="1"/>
          <p:nvPr/>
        </p:nvSpPr>
        <p:spPr>
          <a:xfrm>
            <a:off x="6127618" y="4242806"/>
            <a:ext cx="2106922" cy="492443"/>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当該業界の</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販促支援</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63" name="グラフィックス 62">
            <a:extLst>
              <a:ext uri="{FF2B5EF4-FFF2-40B4-BE49-F238E27FC236}">
                <a16:creationId xmlns:a16="http://schemas.microsoft.com/office/drawing/2014/main" id="{F545E653-3F4B-4E84-A52D-39BD7111F86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83297" y="3580654"/>
            <a:ext cx="1816387" cy="1588847"/>
          </a:xfrm>
          <a:prstGeom prst="rect">
            <a:avLst/>
          </a:prstGeom>
        </p:spPr>
      </p:pic>
      <p:sp>
        <p:nvSpPr>
          <p:cNvPr id="39" name="テキスト ボックス 38">
            <a:extLst>
              <a:ext uri="{FF2B5EF4-FFF2-40B4-BE49-F238E27FC236}">
                <a16:creationId xmlns:a16="http://schemas.microsoft.com/office/drawing/2014/main" id="{A7E50072-9428-444B-A50E-4AC1CBBD5BD1}"/>
              </a:ext>
            </a:extLst>
          </p:cNvPr>
          <p:cNvSpPr txBox="1"/>
          <p:nvPr/>
        </p:nvSpPr>
        <p:spPr>
          <a:xfrm>
            <a:off x="10072608" y="4579496"/>
            <a:ext cx="2106922" cy="492443"/>
          </a:xfrm>
          <a:prstGeom prst="rect">
            <a:avLst/>
          </a:prstGeom>
          <a:noFill/>
        </p:spPr>
        <p:txBody>
          <a:bodyPr wrap="square" rtlCol="0">
            <a:spAutoFit/>
          </a:bodyPr>
          <a:lstStyle/>
          <a:p>
            <a:pPr algn="ctr"/>
            <a:r>
              <a:rPr lang="ja-JP" altLang="en-US" sz="1300" b="1" dirty="0">
                <a:solidFill>
                  <a:schemeClr val="bg1"/>
                </a:solidFill>
                <a:latin typeface="Yu Mincho" panose="02020400000000000000" pitchFamily="18" charset="-128"/>
                <a:ea typeface="Yu Mincho" panose="02020400000000000000" pitchFamily="18" charset="-128"/>
              </a:rPr>
              <a:t>お客様にも</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dirty="0">
                <a:solidFill>
                  <a:schemeClr val="bg1"/>
                </a:solidFill>
                <a:latin typeface="Yu Mincho" panose="02020400000000000000" pitchFamily="18" charset="-128"/>
                <a:ea typeface="Yu Mincho" panose="02020400000000000000" pitchFamily="18" charset="-128"/>
              </a:rPr>
              <a:t>メリット</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19" name="図 18">
            <a:extLst>
              <a:ext uri="{FF2B5EF4-FFF2-40B4-BE49-F238E27FC236}">
                <a16:creationId xmlns:a16="http://schemas.microsoft.com/office/drawing/2014/main" id="{C087847B-030E-2941-BB1D-FED1D606CB14}"/>
              </a:ext>
            </a:extLst>
          </p:cNvPr>
          <p:cNvPicPr>
            <a:picLocks noChangeAspect="1"/>
          </p:cNvPicPr>
          <p:nvPr/>
        </p:nvPicPr>
        <p:blipFill>
          <a:blip r:embed="rId11"/>
          <a:stretch>
            <a:fillRect/>
          </a:stretch>
        </p:blipFill>
        <p:spPr>
          <a:xfrm>
            <a:off x="435615" y="111813"/>
            <a:ext cx="3454400" cy="406400"/>
          </a:xfrm>
          <a:prstGeom prst="rect">
            <a:avLst/>
          </a:prstGeom>
        </p:spPr>
      </p:pic>
    </p:spTree>
    <p:extLst>
      <p:ext uri="{BB962C8B-B14F-4D97-AF65-F5344CB8AC3E}">
        <p14:creationId xmlns:p14="http://schemas.microsoft.com/office/powerpoint/2010/main" val="124787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3D5E359-4273-3141-B821-33FB6B074AC6}"/>
              </a:ext>
            </a:extLst>
          </p:cNvPr>
          <p:cNvSpPr txBox="1"/>
          <p:nvPr/>
        </p:nvSpPr>
        <p:spPr>
          <a:xfrm>
            <a:off x="539750" y="1516667"/>
            <a:ext cx="11315700" cy="750655"/>
          </a:xfrm>
          <a:prstGeom prst="rect">
            <a:avLst/>
          </a:prstGeom>
          <a:noFill/>
        </p:spPr>
        <p:txBody>
          <a:bodyPr wrap="square" rtlCol="0">
            <a:spAutoFit/>
          </a:bodyPr>
          <a:lstStyle/>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乗車後、</a:t>
            </a:r>
            <a:r>
              <a:rPr lang="en-US" altLang="ja-JP" sz="1500" b="1" spc="100" dirty="0">
                <a:solidFill>
                  <a:srgbClr val="071F46"/>
                </a:solidFill>
                <a:latin typeface="Yu Mincho" panose="02020400000000000000" pitchFamily="18" charset="-128"/>
                <a:ea typeface="Yu Mincho" panose="02020400000000000000" pitchFamily="18" charset="-128"/>
              </a:rPr>
              <a:t>8</a:t>
            </a:r>
            <a:r>
              <a:rPr lang="ja-JP" altLang="en-US" sz="1500" b="1" spc="100">
                <a:solidFill>
                  <a:srgbClr val="071F46"/>
                </a:solidFill>
                <a:latin typeface="Yu Mincho" panose="02020400000000000000" pitchFamily="18" charset="-128"/>
                <a:ea typeface="Yu Mincho" panose="02020400000000000000" pitchFamily="18" charset="-128"/>
              </a:rPr>
              <a:t>枠目以降</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下図 </a:t>
            </a:r>
            <a:r>
              <a:rPr lang="en" altLang="ja-JP" sz="1500" b="1" spc="100" dirty="0">
                <a:solidFill>
                  <a:srgbClr val="071F46"/>
                </a:solidFill>
                <a:latin typeface="Yu Mincho" panose="02020400000000000000" pitchFamily="18" charset="-128"/>
                <a:ea typeface="Yu Mincho" panose="02020400000000000000" pitchFamily="18" charset="-128"/>
              </a:rPr>
              <a:t>STANDARD VIDEO ADS </a:t>
            </a:r>
            <a:r>
              <a:rPr lang="ja-JP" altLang="en-US" sz="1500" b="1" spc="100">
                <a:solidFill>
                  <a:srgbClr val="071F46"/>
                </a:solidFill>
                <a:latin typeface="Yu Mincho" panose="02020400000000000000" pitchFamily="18" charset="-128"/>
                <a:ea typeface="Yu Mincho" panose="02020400000000000000" pitchFamily="18" charset="-128"/>
              </a:rPr>
              <a:t>内のコンテンツ部分</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にて表示順ランダムで配信。</a:t>
            </a:r>
            <a:endParaRPr lang="en-US" altLang="ja-JP" sz="1500" b="1" spc="1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弊社指定のコンテンツフォーマットにて動画を制作し放映。</a:t>
            </a:r>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539750" y="964825"/>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掲載方法（放映位置）</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6725" y="129030"/>
            <a:ext cx="2860675" cy="305685"/>
          </a:xfrm>
          <a:prstGeom prst="rect">
            <a:avLst/>
          </a:prstGeom>
        </p:spPr>
      </p:pic>
      <p:pic>
        <p:nvPicPr>
          <p:cNvPr id="3" name="図 2">
            <a:extLst>
              <a:ext uri="{FF2B5EF4-FFF2-40B4-BE49-F238E27FC236}">
                <a16:creationId xmlns:a16="http://schemas.microsoft.com/office/drawing/2014/main" id="{A7486272-8B0D-8F40-9764-AF44FBF01C0C}"/>
              </a:ext>
            </a:extLst>
          </p:cNvPr>
          <p:cNvPicPr>
            <a:picLocks noChangeAspect="1"/>
          </p:cNvPicPr>
          <p:nvPr/>
        </p:nvPicPr>
        <p:blipFill>
          <a:blip r:embed="rId4"/>
          <a:stretch>
            <a:fillRect/>
          </a:stretch>
        </p:blipFill>
        <p:spPr>
          <a:xfrm>
            <a:off x="1270000" y="2415238"/>
            <a:ext cx="9652000" cy="2616200"/>
          </a:xfrm>
          <a:prstGeom prst="rect">
            <a:avLst/>
          </a:prstGeom>
        </p:spPr>
      </p:pic>
    </p:spTree>
    <p:extLst>
      <p:ext uri="{BB962C8B-B14F-4D97-AF65-F5344CB8AC3E}">
        <p14:creationId xmlns:p14="http://schemas.microsoft.com/office/powerpoint/2010/main" val="113836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262276" y="793698"/>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掲載料金</a:t>
            </a:r>
          </a:p>
        </p:txBody>
      </p:sp>
      <p:sp>
        <p:nvSpPr>
          <p:cNvPr id="16" name="テキスト ボックス 15">
            <a:extLst>
              <a:ext uri="{FF2B5EF4-FFF2-40B4-BE49-F238E27FC236}">
                <a16:creationId xmlns:a16="http://schemas.microsoft.com/office/drawing/2014/main" id="{34DEDE74-D1F2-1E49-A3F5-CDDB0A1A3395}"/>
              </a:ext>
            </a:extLst>
          </p:cNvPr>
          <p:cNvSpPr txBox="1"/>
          <p:nvPr/>
        </p:nvSpPr>
        <p:spPr>
          <a:xfrm>
            <a:off x="630765" y="4043218"/>
            <a:ext cx="11315700" cy="1685333"/>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上記金額にはクーポン発行料金</a:t>
            </a: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コンテンツ制作費</a:t>
            </a: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掲載費の全てが含まれております。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同一素材で掲載期間延長（コンテンツ制作なし）の場合も、ご提供価格は同一とさせて頂きます。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同一素材での放映は上限</a:t>
            </a:r>
            <a:r>
              <a:rPr lang="en-US" altLang="ja-JP" sz="1000" dirty="0">
                <a:solidFill>
                  <a:srgbClr val="071F46"/>
                </a:solidFill>
                <a:latin typeface="Yu Mincho" panose="02020400000000000000" pitchFamily="18" charset="-128"/>
                <a:ea typeface="Yu Mincho" panose="02020400000000000000" pitchFamily="18" charset="-128"/>
              </a:rPr>
              <a:t>4</a:t>
            </a:r>
            <a:r>
              <a:rPr lang="ja-JP" altLang="en-US" sz="1000">
                <a:solidFill>
                  <a:srgbClr val="071F46"/>
                </a:solidFill>
                <a:latin typeface="Yu Mincho" panose="02020400000000000000" pitchFamily="18" charset="-128"/>
                <a:ea typeface="Yu Mincho" panose="02020400000000000000" pitchFamily="18" charset="-128"/>
              </a:rPr>
              <a:t>週間までとなります。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上記金額は手数料が含まれたグロス税別金額となります。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表示回数はあくまで目安です。タクシーの営業 </a:t>
            </a:r>
            <a:r>
              <a:rPr lang="en-US" altLang="ja-JP" sz="1000" dirty="0">
                <a:solidFill>
                  <a:srgbClr val="071F46"/>
                </a:solidFill>
                <a:latin typeface="Yu Mincho" panose="02020400000000000000" pitchFamily="18" charset="-128"/>
                <a:ea typeface="Yu Mincho" panose="02020400000000000000" pitchFamily="18" charset="-128"/>
              </a:rPr>
              <a:t>/ </a:t>
            </a:r>
            <a:r>
              <a:rPr lang="ja-JP" altLang="en-US" sz="1000">
                <a:solidFill>
                  <a:srgbClr val="071F46"/>
                </a:solidFill>
                <a:latin typeface="Yu Mincho" panose="02020400000000000000" pitchFamily="18" charset="-128"/>
                <a:ea typeface="Yu Mincho" panose="02020400000000000000" pitchFamily="18" charset="-128"/>
              </a:rPr>
              <a:t>稼働状況により変動します。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全国</a:t>
            </a:r>
            <a:r>
              <a:rPr lang="en-US" altLang="ja-JP" sz="1000" dirty="0">
                <a:solidFill>
                  <a:srgbClr val="071F46"/>
                </a:solidFill>
                <a:latin typeface="Yu Mincho" panose="02020400000000000000" pitchFamily="18" charset="-128"/>
                <a:ea typeface="Yu Mincho" panose="02020400000000000000" pitchFamily="18" charset="-128"/>
              </a:rPr>
              <a:t>12</a:t>
            </a:r>
            <a:r>
              <a:rPr lang="ja-JP" altLang="en-US" sz="1000">
                <a:solidFill>
                  <a:srgbClr val="071F46"/>
                </a:solidFill>
                <a:latin typeface="Yu Mincho" panose="02020400000000000000" pitchFamily="18" charset="-128"/>
                <a:ea typeface="Yu Mincho" panose="02020400000000000000" pitchFamily="18" charset="-128"/>
              </a:rPr>
              <a:t>都市配信が</a:t>
            </a:r>
            <a:r>
              <a:rPr lang="en-US" altLang="ja-JP" sz="1000" dirty="0">
                <a:solidFill>
                  <a:srgbClr val="071F46"/>
                </a:solidFill>
                <a:latin typeface="Yu Mincho" panose="02020400000000000000" pitchFamily="18" charset="-128"/>
                <a:ea typeface="Yu Mincho" panose="02020400000000000000" pitchFamily="18" charset="-128"/>
              </a:rPr>
              <a:t>1</a:t>
            </a:r>
            <a:r>
              <a:rPr lang="ja-JP" altLang="en-US" sz="1000">
                <a:solidFill>
                  <a:srgbClr val="071F46"/>
                </a:solidFill>
                <a:latin typeface="Yu Mincho" panose="02020400000000000000" pitchFamily="18" charset="-128"/>
                <a:ea typeface="Yu Mincho" panose="02020400000000000000" pitchFamily="18" charset="-128"/>
              </a:rPr>
              <a:t>枠入ると、上記全てのエリアで</a:t>
            </a:r>
            <a:r>
              <a:rPr lang="en-US" altLang="ja-JP" sz="1000" dirty="0">
                <a:solidFill>
                  <a:srgbClr val="071F46"/>
                </a:solidFill>
                <a:latin typeface="Yu Mincho" panose="02020400000000000000" pitchFamily="18" charset="-128"/>
                <a:ea typeface="Yu Mincho" panose="02020400000000000000" pitchFamily="18" charset="-128"/>
              </a:rPr>
              <a:t>1</a:t>
            </a:r>
            <a:r>
              <a:rPr lang="ja-JP" altLang="en-US" sz="1000">
                <a:solidFill>
                  <a:srgbClr val="071F46"/>
                </a:solidFill>
                <a:latin typeface="Yu Mincho" panose="02020400000000000000" pitchFamily="18" charset="-128"/>
                <a:ea typeface="Yu Mincho" panose="02020400000000000000" pitchFamily="18" charset="-128"/>
              </a:rPr>
              <a:t>枠減る仕組みとなっております。</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a:t>
            </a:r>
            <a:r>
              <a:rPr lang="ja-JP" altLang="en-US" sz="1000">
                <a:solidFill>
                  <a:srgbClr val="071F46"/>
                </a:solidFill>
                <a:latin typeface="Yu Mincho" panose="02020400000000000000" pitchFamily="18" charset="-128"/>
                <a:ea typeface="Yu Mincho" panose="02020400000000000000" pitchFamily="18" charset="-128"/>
              </a:rPr>
              <a:t>クーポン金額は発行総額に変更が無ければ、</a:t>
            </a:r>
            <a:r>
              <a:rPr lang="en-US" altLang="ja-JP" sz="1000" dirty="0">
                <a:solidFill>
                  <a:srgbClr val="071F46"/>
                </a:solidFill>
                <a:latin typeface="Yu Mincho" panose="02020400000000000000" pitchFamily="18" charset="-128"/>
                <a:ea typeface="Yu Mincho" panose="02020400000000000000" pitchFamily="18" charset="-128"/>
              </a:rPr>
              <a:t>1,000</a:t>
            </a:r>
            <a:r>
              <a:rPr lang="ja-JP" altLang="en-US" sz="1000">
                <a:solidFill>
                  <a:srgbClr val="071F46"/>
                </a:solidFill>
                <a:latin typeface="Yu Mincho" panose="02020400000000000000" pitchFamily="18" charset="-128"/>
                <a:ea typeface="Yu Mincho" panose="02020400000000000000" pitchFamily="18" charset="-128"/>
              </a:rPr>
              <a:t>円以上で</a:t>
            </a:r>
            <a:r>
              <a:rPr lang="en-US" altLang="ja-JP" sz="1000" dirty="0">
                <a:solidFill>
                  <a:srgbClr val="071F46"/>
                </a:solidFill>
                <a:latin typeface="Yu Mincho" panose="02020400000000000000" pitchFamily="18" charset="-128"/>
                <a:ea typeface="Yu Mincho" panose="02020400000000000000" pitchFamily="18" charset="-128"/>
              </a:rPr>
              <a:t>500</a:t>
            </a:r>
            <a:r>
              <a:rPr lang="ja-JP" altLang="en-US" sz="1000">
                <a:solidFill>
                  <a:srgbClr val="071F46"/>
                </a:solidFill>
                <a:latin typeface="Yu Mincho" panose="02020400000000000000" pitchFamily="18" charset="-128"/>
                <a:ea typeface="Yu Mincho" panose="02020400000000000000" pitchFamily="18" charset="-128"/>
              </a:rPr>
              <a:t>円単位にて上げることが可能です。</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1886"/>
          <a:stretch/>
        </p:blipFill>
        <p:spPr>
          <a:xfrm>
            <a:off x="554038" y="142750"/>
            <a:ext cx="2308225" cy="495346"/>
          </a:xfrm>
          <a:prstGeom prst="rect">
            <a:avLst/>
          </a:prstGeom>
        </p:spPr>
      </p:pic>
      <p:pic>
        <p:nvPicPr>
          <p:cNvPr id="3" name="図 2">
            <a:extLst>
              <a:ext uri="{FF2B5EF4-FFF2-40B4-BE49-F238E27FC236}">
                <a16:creationId xmlns:a16="http://schemas.microsoft.com/office/drawing/2014/main" id="{8657F654-5DE4-BF49-BD22-C4CCBE0ED276}"/>
              </a:ext>
            </a:extLst>
          </p:cNvPr>
          <p:cNvPicPr>
            <a:picLocks noChangeAspect="1"/>
          </p:cNvPicPr>
          <p:nvPr/>
        </p:nvPicPr>
        <p:blipFill>
          <a:blip r:embed="rId4"/>
          <a:stretch>
            <a:fillRect/>
          </a:stretch>
        </p:blipFill>
        <p:spPr>
          <a:xfrm>
            <a:off x="630765" y="1338293"/>
            <a:ext cx="10930469" cy="2627124"/>
          </a:xfrm>
          <a:prstGeom prst="rect">
            <a:avLst/>
          </a:prstGeom>
        </p:spPr>
      </p:pic>
    </p:spTree>
    <p:extLst>
      <p:ext uri="{BB962C8B-B14F-4D97-AF65-F5344CB8AC3E}">
        <p14:creationId xmlns:p14="http://schemas.microsoft.com/office/powerpoint/2010/main" val="276228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モニター, 電子レンジ, 屋内, 座る が含まれている画像&#10;&#10;自動的に生成された説明">
            <a:extLst>
              <a:ext uri="{FF2B5EF4-FFF2-40B4-BE49-F238E27FC236}">
                <a16:creationId xmlns:a16="http://schemas.microsoft.com/office/drawing/2014/main" id="{31DB9A7A-966C-F242-9B10-A474F846E8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099" y="593726"/>
            <a:ext cx="10493098" cy="6264274"/>
          </a:xfrm>
          <a:prstGeom prst="rect">
            <a:avLst/>
          </a:prstGeom>
        </p:spPr>
      </p:pic>
      <p:pic>
        <p:nvPicPr>
          <p:cNvPr id="3" name="図 2" descr="挿絵, 記号 が含まれている画像&#10;&#10;自動的に生成された説明">
            <a:extLst>
              <a:ext uri="{FF2B5EF4-FFF2-40B4-BE49-F238E27FC236}">
                <a16:creationId xmlns:a16="http://schemas.microsoft.com/office/drawing/2014/main" id="{9DB50692-3847-FE4E-936D-66287BACCF8E}"/>
              </a:ext>
            </a:extLst>
          </p:cNvPr>
          <p:cNvPicPr>
            <a:picLocks noChangeAspect="1"/>
          </p:cNvPicPr>
          <p:nvPr/>
        </p:nvPicPr>
        <p:blipFill>
          <a:blip r:embed="rId6"/>
          <a:stretch>
            <a:fillRect/>
          </a:stretch>
        </p:blipFill>
        <p:spPr>
          <a:xfrm>
            <a:off x="393700" y="114300"/>
            <a:ext cx="2692088" cy="430734"/>
          </a:xfrm>
          <a:prstGeom prst="rect">
            <a:avLst/>
          </a:prstGeom>
        </p:spPr>
      </p:pic>
      <p:pic>
        <p:nvPicPr>
          <p:cNvPr id="6" name="media">
            <a:hlinkClick r:id="" action="ppaction://media"/>
            <a:extLst>
              <a:ext uri="{FF2B5EF4-FFF2-40B4-BE49-F238E27FC236}">
                <a16:creationId xmlns:a16="http://schemas.microsoft.com/office/drawing/2014/main" id="{76AE6860-56CB-43D3-9115-0DC773CDE4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4529" y="1888470"/>
            <a:ext cx="7113389" cy="4001281"/>
          </a:xfrm>
          <a:prstGeom prst="rect">
            <a:avLst/>
          </a:prstGeom>
        </p:spPr>
      </p:pic>
      <p:sp>
        <p:nvSpPr>
          <p:cNvPr id="4" name="テキスト ボックス 3">
            <a:extLst>
              <a:ext uri="{FF2B5EF4-FFF2-40B4-BE49-F238E27FC236}">
                <a16:creationId xmlns:a16="http://schemas.microsoft.com/office/drawing/2014/main" id="{6FE3214D-8EDA-294E-B3AC-A4F222944A79}"/>
              </a:ext>
            </a:extLst>
          </p:cNvPr>
          <p:cNvSpPr txBox="1"/>
          <p:nvPr/>
        </p:nvSpPr>
        <p:spPr>
          <a:xfrm>
            <a:off x="8834719" y="127538"/>
            <a:ext cx="3098925" cy="338554"/>
          </a:xfrm>
          <a:prstGeom prst="rect">
            <a:avLst/>
          </a:prstGeom>
          <a:noFill/>
        </p:spPr>
        <p:txBody>
          <a:bodyPr wrap="none" rtlCol="0">
            <a:spAutoFit/>
          </a:bodyPr>
          <a:lstStyle/>
          <a:p>
            <a:r>
              <a:rPr kumimoji="1" lang="en-US" altLang="ja-JP" sz="1600" dirty="0">
                <a:solidFill>
                  <a:srgbClr val="214976"/>
                </a:solidFill>
                <a:latin typeface="Yu Mincho" panose="02020400000000000000" pitchFamily="18" charset="-128"/>
                <a:ea typeface="Yu Mincho" panose="02020400000000000000" pitchFamily="18" charset="-128"/>
                <a:hlinkClick r:id="rId8">
                  <a:extLst>
                    <a:ext uri="{A12FA001-AC4F-418D-AE19-62706E023703}">
                      <ahyp:hlinkClr xmlns:ahyp="http://schemas.microsoft.com/office/drawing/2018/hyperlinkcolor" val="tx"/>
                    </a:ext>
                  </a:extLst>
                </a:hlinkClick>
              </a:rPr>
              <a:t>https://youtu.be/3coPRswcAuw</a:t>
            </a:r>
            <a:endParaRPr kumimoji="1" lang="ja-JP" altLang="en-US" sz="1600" dirty="0">
              <a:solidFill>
                <a:srgbClr val="214976"/>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365150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3F3C08A1-7190-8048-8421-54AAF23814A3}"/>
              </a:ext>
            </a:extLst>
          </p:cNvPr>
          <p:cNvSpPr txBox="1"/>
          <p:nvPr/>
        </p:nvSpPr>
        <p:spPr>
          <a:xfrm>
            <a:off x="8964118" y="5887662"/>
            <a:ext cx="2673246" cy="446276"/>
          </a:xfrm>
          <a:prstGeom prst="rect">
            <a:avLst/>
          </a:prstGeom>
          <a:noFill/>
        </p:spPr>
        <p:txBody>
          <a:bodyPr wrap="square" rtlCol="0">
            <a:spAutoFit/>
          </a:bodyPr>
          <a:lstStyle/>
          <a:p>
            <a:pPr algn="r"/>
            <a:r>
              <a:rPr lang="ja-JP" altLang="en-US" sz="2300" b="1">
                <a:solidFill>
                  <a:srgbClr val="214976"/>
                </a:solidFill>
                <a:latin typeface="Yu Mincho Demibold" panose="02020400000000000000" pitchFamily="18" charset="-128"/>
                <a:ea typeface="Yu Mincho Demibold" panose="02020400000000000000" pitchFamily="18" charset="-128"/>
              </a:rPr>
              <a:t>申し込みの流れ</a:t>
            </a:r>
            <a:endParaRPr kumimoji="1" lang="ja-JP" altLang="en-US" sz="2300" b="1">
              <a:solidFill>
                <a:srgbClr val="214976"/>
              </a:solidFill>
              <a:latin typeface="Yu Mincho Demibold" panose="02020400000000000000" pitchFamily="18" charset="-128"/>
              <a:ea typeface="Yu Mincho Demibold" panose="02020400000000000000" pitchFamily="18" charset="-128"/>
            </a:endParaRPr>
          </a:p>
        </p:txBody>
      </p:sp>
      <p:pic>
        <p:nvPicPr>
          <p:cNvPr id="4" name="図 3" descr="建物の前にある車&#10;&#10;中程度の精度で自動的に生成された説明">
            <a:extLst>
              <a:ext uri="{FF2B5EF4-FFF2-40B4-BE49-F238E27FC236}">
                <a16:creationId xmlns:a16="http://schemas.microsoft.com/office/drawing/2014/main" id="{808324DE-B611-462A-B0C3-430990E6FD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721532"/>
          </a:xfrm>
          <a:prstGeom prst="rect">
            <a:avLst/>
          </a:prstGeom>
        </p:spPr>
      </p:pic>
      <p:pic>
        <p:nvPicPr>
          <p:cNvPr id="3" name="図 2">
            <a:extLst>
              <a:ext uri="{FF2B5EF4-FFF2-40B4-BE49-F238E27FC236}">
                <a16:creationId xmlns:a16="http://schemas.microsoft.com/office/drawing/2014/main" id="{B08ACD99-4947-484B-AFEC-3B8DD726A4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244" y="5879021"/>
            <a:ext cx="3981800" cy="909834"/>
          </a:xfrm>
          <a:prstGeom prst="rect">
            <a:avLst/>
          </a:prstGeom>
        </p:spPr>
      </p:pic>
    </p:spTree>
    <p:extLst>
      <p:ext uri="{BB962C8B-B14F-4D97-AF65-F5344CB8AC3E}">
        <p14:creationId xmlns:p14="http://schemas.microsoft.com/office/powerpoint/2010/main" val="39982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47213397-8CBB-5945-A021-487373CB0C31}"/>
              </a:ext>
            </a:extLst>
          </p:cNvPr>
          <p:cNvSpPr/>
          <p:nvPr/>
        </p:nvSpPr>
        <p:spPr>
          <a:xfrm>
            <a:off x="638217" y="1229532"/>
            <a:ext cx="1588373" cy="49433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907F092F-512C-8948-8370-824E4DA609C9}"/>
              </a:ext>
            </a:extLst>
          </p:cNvPr>
          <p:cNvSpPr/>
          <p:nvPr/>
        </p:nvSpPr>
        <p:spPr>
          <a:xfrm>
            <a:off x="638216"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20F4C550-1D80-F04B-9781-FF5DABB79FEE}"/>
              </a:ext>
            </a:extLst>
          </p:cNvPr>
          <p:cNvSpPr/>
          <p:nvPr/>
        </p:nvSpPr>
        <p:spPr>
          <a:xfrm>
            <a:off x="5481817"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図 98" descr="テーブル&#10;&#10;自動的に生成された説明">
            <a:extLst>
              <a:ext uri="{FF2B5EF4-FFF2-40B4-BE49-F238E27FC236}">
                <a16:creationId xmlns:a16="http://schemas.microsoft.com/office/drawing/2014/main" id="{54C430A9-7E23-1041-9124-11D509E673C8}"/>
              </a:ext>
            </a:extLst>
          </p:cNvPr>
          <p:cNvPicPr>
            <a:picLocks noChangeAspect="1"/>
          </p:cNvPicPr>
          <p:nvPr/>
        </p:nvPicPr>
        <p:blipFill>
          <a:blip r:embed="rId3">
            <a:alphaModFix amt="0"/>
          </a:blip>
          <a:stretch>
            <a:fillRect/>
          </a:stretch>
        </p:blipFill>
        <p:spPr>
          <a:xfrm>
            <a:off x="566057" y="1133235"/>
            <a:ext cx="9129486" cy="3876258"/>
          </a:xfrm>
          <a:prstGeom prst="rect">
            <a:avLst/>
          </a:prstGeom>
        </p:spPr>
      </p:pic>
      <p:pic>
        <p:nvPicPr>
          <p:cNvPr id="100" name="図 99">
            <a:extLst>
              <a:ext uri="{FF2B5EF4-FFF2-40B4-BE49-F238E27FC236}">
                <a16:creationId xmlns:a16="http://schemas.microsoft.com/office/drawing/2014/main" id="{A23C076F-0B0B-C442-BB83-38C2145A4FE2}"/>
              </a:ext>
            </a:extLst>
          </p:cNvPr>
          <p:cNvPicPr>
            <a:picLocks noChangeAspect="1"/>
          </p:cNvPicPr>
          <p:nvPr/>
        </p:nvPicPr>
        <p:blipFill rotWithShape="1">
          <a:blip r:embed="rId4"/>
          <a:srcRect/>
          <a:stretch/>
        </p:blipFill>
        <p:spPr>
          <a:xfrm>
            <a:off x="554264" y="160876"/>
            <a:ext cx="2233386" cy="343905"/>
          </a:xfrm>
          <a:prstGeom prst="rect">
            <a:avLst/>
          </a:prstGeom>
        </p:spPr>
      </p:pic>
      <p:sp>
        <p:nvSpPr>
          <p:cNvPr id="101" name="正方形/長方形 100">
            <a:extLst>
              <a:ext uri="{FF2B5EF4-FFF2-40B4-BE49-F238E27FC236}">
                <a16:creationId xmlns:a16="http://schemas.microsoft.com/office/drawing/2014/main" id="{273557CF-5809-634F-A3D5-06EDB7099A44}"/>
              </a:ext>
            </a:extLst>
          </p:cNvPr>
          <p:cNvSpPr/>
          <p:nvPr/>
        </p:nvSpPr>
        <p:spPr>
          <a:xfrm>
            <a:off x="2263515" y="1004341"/>
            <a:ext cx="7794885" cy="71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C9602A43-4A39-CB44-85DE-620CFAC232BE}"/>
              </a:ext>
            </a:extLst>
          </p:cNvPr>
          <p:cNvSpPr txBox="1"/>
          <p:nvPr/>
        </p:nvSpPr>
        <p:spPr>
          <a:xfrm>
            <a:off x="554264" y="749594"/>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入稿規定</a:t>
            </a:r>
          </a:p>
        </p:txBody>
      </p:sp>
      <p:sp>
        <p:nvSpPr>
          <p:cNvPr id="103" name="テキスト ボックス 102">
            <a:extLst>
              <a:ext uri="{FF2B5EF4-FFF2-40B4-BE49-F238E27FC236}">
                <a16:creationId xmlns:a16="http://schemas.microsoft.com/office/drawing/2014/main" id="{623D1413-ED03-CD46-A492-675B18017936}"/>
              </a:ext>
            </a:extLst>
          </p:cNvPr>
          <p:cNvSpPr txBox="1"/>
          <p:nvPr/>
        </p:nvSpPr>
        <p:spPr>
          <a:xfrm>
            <a:off x="2252434" y="1228566"/>
            <a:ext cx="9315863" cy="425181"/>
          </a:xfrm>
          <a:prstGeom prst="rect">
            <a:avLst/>
          </a:prstGeom>
          <a:noFill/>
        </p:spPr>
        <p:txBody>
          <a:bodyPr wrap="square" rtlCol="0">
            <a:spAutoFit/>
          </a:bodyPr>
          <a:lstStyle/>
          <a:p>
            <a:pPr>
              <a:lnSpc>
                <a:spcPct val="150000"/>
              </a:lnSpc>
            </a:pPr>
            <a:r>
              <a:rPr lang="ja-JP" altLang="en-US" sz="1600">
                <a:solidFill>
                  <a:srgbClr val="002060"/>
                </a:solidFill>
                <a:latin typeface="Yu Mincho" panose="02020400000000000000" pitchFamily="18" charset="-128"/>
                <a:ea typeface="Yu Mincho" panose="02020400000000000000" pitchFamily="18" charset="-128"/>
              </a:rPr>
              <a:t>別途お送り致します入稿シートをご確認のうえ、色のついたマスのご記入をお願いいたします。</a:t>
            </a:r>
          </a:p>
        </p:txBody>
      </p:sp>
      <p:sp>
        <p:nvSpPr>
          <p:cNvPr id="104" name="テキスト ボックス 103">
            <a:extLst>
              <a:ext uri="{FF2B5EF4-FFF2-40B4-BE49-F238E27FC236}">
                <a16:creationId xmlns:a16="http://schemas.microsoft.com/office/drawing/2014/main" id="{6E91C2A9-D704-B74A-8AE7-975CD28B0A60}"/>
              </a:ext>
            </a:extLst>
          </p:cNvPr>
          <p:cNvSpPr txBox="1"/>
          <p:nvPr/>
        </p:nvSpPr>
        <p:spPr>
          <a:xfrm>
            <a:off x="554264" y="1272106"/>
            <a:ext cx="1709251" cy="383567"/>
          </a:xfrm>
          <a:prstGeom prst="rect">
            <a:avLst/>
          </a:prstGeom>
          <a:noFill/>
        </p:spPr>
        <p:txBody>
          <a:bodyPr wrap="square" rtlCol="0">
            <a:spAutoFit/>
          </a:bodyPr>
          <a:lstStyle/>
          <a:p>
            <a:pPr algn="ctr">
              <a:lnSpc>
                <a:spcPct val="150000"/>
              </a:lnSpc>
            </a:pPr>
            <a:r>
              <a:rPr lang="ja-JP" altLang="en-US" sz="1400">
                <a:solidFill>
                  <a:schemeClr val="bg1"/>
                </a:solidFill>
                <a:latin typeface="Yu Mincho" panose="02020400000000000000" pitchFamily="18" charset="-128"/>
                <a:ea typeface="Yu Mincho" panose="02020400000000000000" pitchFamily="18" charset="-128"/>
              </a:rPr>
              <a:t>入稿シート</a:t>
            </a:r>
          </a:p>
        </p:txBody>
      </p:sp>
      <p:sp>
        <p:nvSpPr>
          <p:cNvPr id="105" name="テキスト ボックス 104">
            <a:extLst>
              <a:ext uri="{FF2B5EF4-FFF2-40B4-BE49-F238E27FC236}">
                <a16:creationId xmlns:a16="http://schemas.microsoft.com/office/drawing/2014/main" id="{DA7A834D-5588-684D-BFFE-B07BD373CFD7}"/>
              </a:ext>
            </a:extLst>
          </p:cNvPr>
          <p:cNvSpPr txBox="1"/>
          <p:nvPr/>
        </p:nvSpPr>
        <p:spPr>
          <a:xfrm>
            <a:off x="873580" y="5321592"/>
            <a:ext cx="1187450" cy="706732"/>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入稿素材の</a:t>
            </a:r>
            <a:endParaRPr lang="en-US" altLang="ja-JP" sz="1400" dirty="0">
              <a:solidFill>
                <a:schemeClr val="bg1"/>
              </a:solidFill>
              <a:latin typeface="Yu Mincho" panose="02020400000000000000" pitchFamily="18" charset="-128"/>
              <a:ea typeface="Yu Mincho" panose="02020400000000000000" pitchFamily="18" charset="-128"/>
            </a:endParaRPr>
          </a:p>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画像規定</a:t>
            </a:r>
          </a:p>
        </p:txBody>
      </p:sp>
      <p:sp>
        <p:nvSpPr>
          <p:cNvPr id="106" name="テキスト ボックス 105">
            <a:extLst>
              <a:ext uri="{FF2B5EF4-FFF2-40B4-BE49-F238E27FC236}">
                <a16:creationId xmlns:a16="http://schemas.microsoft.com/office/drawing/2014/main" id="{56A24D05-84AC-1F45-A745-870C1154871C}"/>
              </a:ext>
            </a:extLst>
          </p:cNvPr>
          <p:cNvSpPr txBox="1"/>
          <p:nvPr/>
        </p:nvSpPr>
        <p:spPr>
          <a:xfrm>
            <a:off x="5590722" y="5437650"/>
            <a:ext cx="1588373" cy="383567"/>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任意オプション</a:t>
            </a:r>
          </a:p>
        </p:txBody>
      </p:sp>
      <p:sp>
        <p:nvSpPr>
          <p:cNvPr id="107" name="テキスト ボックス 106">
            <a:extLst>
              <a:ext uri="{FF2B5EF4-FFF2-40B4-BE49-F238E27FC236}">
                <a16:creationId xmlns:a16="http://schemas.microsoft.com/office/drawing/2014/main" id="{20019151-D8C6-EA47-B754-5D75B66F7F6B}"/>
              </a:ext>
            </a:extLst>
          </p:cNvPr>
          <p:cNvSpPr txBox="1"/>
          <p:nvPr/>
        </p:nvSpPr>
        <p:spPr>
          <a:xfrm>
            <a:off x="2296394" y="5256566"/>
            <a:ext cx="312393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en-US" altLang="ja-JP" sz="1200" dirty="0" err="1">
                <a:solidFill>
                  <a:srgbClr val="071F46"/>
                </a:solidFill>
                <a:latin typeface="Yu Mincho" panose="02020400000000000000" pitchFamily="18" charset="-128"/>
                <a:ea typeface="Yu Mincho" panose="02020400000000000000" pitchFamily="18" charset="-128"/>
              </a:rPr>
              <a:t>png</a:t>
            </a:r>
            <a:r>
              <a:rPr lang="ja-JP" altLang="en-US" sz="1200">
                <a:solidFill>
                  <a:srgbClr val="071F46"/>
                </a:solidFill>
                <a:latin typeface="Yu Mincho" panose="02020400000000000000" pitchFamily="18" charset="-128"/>
                <a:ea typeface="Yu Mincho" panose="02020400000000000000" pitchFamily="18" charset="-128"/>
              </a:rPr>
              <a:t>形式または</a:t>
            </a:r>
            <a:r>
              <a:rPr lang="en-US" altLang="ja-JP" sz="1200" dirty="0">
                <a:solidFill>
                  <a:srgbClr val="071F46"/>
                </a:solidFill>
                <a:latin typeface="Yu Mincho" panose="02020400000000000000" pitchFamily="18" charset="-128"/>
                <a:ea typeface="Yu Mincho" panose="02020400000000000000" pitchFamily="18" charset="-128"/>
              </a:rPr>
              <a:t>jpeg</a:t>
            </a:r>
            <a:r>
              <a:rPr lang="ja-JP" altLang="en-US" sz="1200">
                <a:solidFill>
                  <a:srgbClr val="071F46"/>
                </a:solidFill>
                <a:latin typeface="Yu Mincho" panose="02020400000000000000" pitchFamily="18" charset="-128"/>
                <a:ea typeface="Yu Mincho" panose="02020400000000000000" pitchFamily="18" charset="-128"/>
              </a:rPr>
              <a:t>形式</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サイズ：</a:t>
            </a:r>
            <a:r>
              <a:rPr lang="en-US" altLang="ja-JP" sz="1200" dirty="0">
                <a:solidFill>
                  <a:srgbClr val="071F46"/>
                </a:solidFill>
                <a:latin typeface="Yu Mincho" panose="02020400000000000000" pitchFamily="18" charset="-128"/>
                <a:ea typeface="Yu Mincho" panose="02020400000000000000" pitchFamily="18" charset="-128"/>
              </a:rPr>
              <a:t>1080p </a:t>
            </a: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W : 1920×H : 1080</a:t>
            </a:r>
            <a:r>
              <a:rPr lang="ja-JP" altLang="en-US" sz="1200">
                <a:solidFill>
                  <a:srgbClr val="071F46"/>
                </a:solidFill>
                <a:latin typeface="Yu Mincho" panose="02020400000000000000" pitchFamily="18" charset="-128"/>
                <a:ea typeface="Yu Mincho" panose="02020400000000000000" pitchFamily="18" charset="-128"/>
              </a:rPr>
              <a:t>）</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ファイルサイズ</a:t>
            </a:r>
            <a:r>
              <a:rPr lang="en-US" altLang="ja-JP" sz="1200" dirty="0">
                <a:solidFill>
                  <a:srgbClr val="071F46"/>
                </a:solidFill>
                <a:latin typeface="Yu Mincho" panose="02020400000000000000" pitchFamily="18" charset="-128"/>
                <a:ea typeface="Yu Mincho" panose="02020400000000000000" pitchFamily="18" charset="-128"/>
              </a:rPr>
              <a:t> : 600KB</a:t>
            </a:r>
            <a:r>
              <a:rPr lang="ja-JP" altLang="en-US" sz="1200">
                <a:solidFill>
                  <a:srgbClr val="071F46"/>
                </a:solidFill>
                <a:latin typeface="Yu Mincho" panose="02020400000000000000" pitchFamily="18" charset="-128"/>
                <a:ea typeface="Yu Mincho" panose="02020400000000000000" pitchFamily="18" charset="-128"/>
              </a:rPr>
              <a:t>以下</a:t>
            </a:r>
          </a:p>
        </p:txBody>
      </p:sp>
      <p:sp>
        <p:nvSpPr>
          <p:cNvPr id="110" name="テキスト ボックス 109">
            <a:extLst>
              <a:ext uri="{FF2B5EF4-FFF2-40B4-BE49-F238E27FC236}">
                <a16:creationId xmlns:a16="http://schemas.microsoft.com/office/drawing/2014/main" id="{CD6012D9-D403-EE49-9AF7-F8EBAE008F55}"/>
              </a:ext>
            </a:extLst>
          </p:cNvPr>
          <p:cNvSpPr txBox="1"/>
          <p:nvPr/>
        </p:nvSpPr>
        <p:spPr>
          <a:xfrm>
            <a:off x="7131683" y="5120586"/>
            <a:ext cx="4301703" cy="404406"/>
          </a:xfrm>
          <a:prstGeom prst="rect">
            <a:avLst/>
          </a:prstGeom>
          <a:noFill/>
        </p:spPr>
        <p:txBody>
          <a:bodyPr wrap="square" rtlCol="0">
            <a:spAutoFit/>
          </a:bodyPr>
          <a:lstStyle/>
          <a:p>
            <a:pPr>
              <a:lnSpc>
                <a:spcPct val="150000"/>
              </a:lnSpc>
            </a:pPr>
            <a:r>
              <a:rPr lang="ja-JP" altLang="en-US" sz="1400" b="1">
                <a:solidFill>
                  <a:srgbClr val="071F46"/>
                </a:solidFill>
                <a:latin typeface="Yu Mincho" panose="02020400000000000000" pitchFamily="18" charset="-128"/>
                <a:ea typeface="Yu Mincho" panose="02020400000000000000" pitchFamily="18" charset="-128"/>
              </a:rPr>
              <a:t>■</a:t>
            </a:r>
            <a:r>
              <a:rPr lang="en-US" altLang="ja-JP" sz="1400" b="1" dirty="0">
                <a:solidFill>
                  <a:srgbClr val="071F46"/>
                </a:solidFill>
                <a:latin typeface="Yu Mincho" panose="02020400000000000000" pitchFamily="18" charset="-128"/>
                <a:ea typeface="Yu Mincho" panose="02020400000000000000" pitchFamily="18" charset="-128"/>
              </a:rPr>
              <a:t> </a:t>
            </a:r>
            <a:r>
              <a:rPr lang="ja-JP" altLang="en-US" sz="1500" b="1">
                <a:solidFill>
                  <a:srgbClr val="071F46"/>
                </a:solidFill>
                <a:latin typeface="Yu Mincho" panose="02020400000000000000" pitchFamily="18" charset="-128"/>
                <a:ea typeface="Yu Mincho" panose="02020400000000000000" pitchFamily="18" charset="-128"/>
              </a:rPr>
              <a:t>詳細ボタンタップ時、二次元バーコード表示</a:t>
            </a:r>
          </a:p>
        </p:txBody>
      </p:sp>
      <p:sp>
        <p:nvSpPr>
          <p:cNvPr id="111" name="テキスト ボックス 110">
            <a:extLst>
              <a:ext uri="{FF2B5EF4-FFF2-40B4-BE49-F238E27FC236}">
                <a16:creationId xmlns:a16="http://schemas.microsoft.com/office/drawing/2014/main" id="{3DB708B3-E918-8B42-A991-736A49DDC41C}"/>
              </a:ext>
            </a:extLst>
          </p:cNvPr>
          <p:cNvSpPr txBox="1"/>
          <p:nvPr/>
        </p:nvSpPr>
        <p:spPr>
          <a:xfrm>
            <a:off x="7131683" y="5457531"/>
            <a:ext cx="4301703" cy="762068"/>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①</a:t>
            </a:r>
            <a:r>
              <a:rPr lang="ja-JP" altLang="en-US" sz="1000">
                <a:solidFill>
                  <a:srgbClr val="071F46"/>
                </a:solidFill>
                <a:latin typeface="Yu Mincho" panose="02020400000000000000" pitchFamily="18" charset="-128"/>
                <a:ea typeface="Yu Mincho" panose="02020400000000000000" pitchFamily="18" charset="-128"/>
              </a:rPr>
              <a:t>テキスト最大</a:t>
            </a:r>
            <a:r>
              <a:rPr lang="en-US" altLang="ja-JP" sz="1000" dirty="0">
                <a:solidFill>
                  <a:srgbClr val="071F46"/>
                </a:solidFill>
                <a:latin typeface="Yu Mincho" panose="02020400000000000000" pitchFamily="18" charset="-128"/>
                <a:ea typeface="Yu Mincho" panose="02020400000000000000" pitchFamily="18" charset="-128"/>
              </a:rPr>
              <a:t>40</a:t>
            </a:r>
            <a:r>
              <a:rPr lang="ja-JP" altLang="en-US" sz="1000">
                <a:solidFill>
                  <a:srgbClr val="071F46"/>
                </a:solidFill>
                <a:latin typeface="Yu Mincho" panose="02020400000000000000" pitchFamily="18" charset="-128"/>
                <a:ea typeface="Yu Mincho" panose="02020400000000000000" pitchFamily="18" charset="-128"/>
              </a:rPr>
              <a:t>文字（全角半角問わず）／</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000">
                <a:solidFill>
                  <a:srgbClr val="071F46"/>
                </a:solidFill>
                <a:latin typeface="Yu Mincho" panose="02020400000000000000" pitchFamily="18" charset="-128"/>
                <a:ea typeface="Yu Mincho" panose="02020400000000000000" pitchFamily="18" charset="-128"/>
              </a:rPr>
              <a:t>　改行位置は指定可能、改行は１文字カウント／表示は２行まで。</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②</a:t>
            </a:r>
            <a:r>
              <a:rPr lang="ja-JP" altLang="en-US" sz="1000">
                <a:solidFill>
                  <a:srgbClr val="071F46"/>
                </a:solidFill>
                <a:latin typeface="Yu Mincho" panose="02020400000000000000" pitchFamily="18" charset="-128"/>
                <a:ea typeface="Yu Mincho" panose="02020400000000000000" pitchFamily="18" charset="-128"/>
              </a:rPr>
              <a:t>読み取り後の遷移先となる</a:t>
            </a:r>
            <a:r>
              <a:rPr lang="en-US" altLang="ja-JP" sz="1000" dirty="0">
                <a:solidFill>
                  <a:srgbClr val="071F46"/>
                </a:solidFill>
                <a:latin typeface="Yu Mincho" panose="02020400000000000000" pitchFamily="18" charset="-128"/>
                <a:ea typeface="Yu Mincho" panose="02020400000000000000" pitchFamily="18" charset="-128"/>
              </a:rPr>
              <a:t>URL</a:t>
            </a:r>
            <a:r>
              <a:rPr lang="ja-JP" altLang="en-US" sz="1000">
                <a:solidFill>
                  <a:srgbClr val="071F46"/>
                </a:solidFill>
                <a:latin typeface="Yu Mincho" panose="02020400000000000000" pitchFamily="18" charset="-128"/>
                <a:ea typeface="Yu Mincho" panose="02020400000000000000" pitchFamily="18" charset="-128"/>
              </a:rPr>
              <a:t>最大</a:t>
            </a:r>
            <a:r>
              <a:rPr lang="en-US" altLang="ja-JP" sz="1000" dirty="0">
                <a:solidFill>
                  <a:srgbClr val="071F46"/>
                </a:solidFill>
                <a:latin typeface="Yu Mincho" panose="02020400000000000000" pitchFamily="18" charset="-128"/>
                <a:ea typeface="Yu Mincho" panose="02020400000000000000" pitchFamily="18" charset="-128"/>
              </a:rPr>
              <a:t>1024</a:t>
            </a:r>
            <a:r>
              <a:rPr lang="ja-JP" altLang="en-US" sz="1000">
                <a:solidFill>
                  <a:srgbClr val="071F46"/>
                </a:solidFill>
                <a:latin typeface="Yu Mincho" panose="02020400000000000000" pitchFamily="18" charset="-128"/>
                <a:ea typeface="Yu Mincho" panose="02020400000000000000" pitchFamily="18" charset="-128"/>
              </a:rPr>
              <a:t>文字／</a:t>
            </a:r>
            <a:r>
              <a:rPr lang="en-US" altLang="ja-JP" sz="1000" dirty="0">
                <a:solidFill>
                  <a:srgbClr val="071F46"/>
                </a:solidFill>
                <a:latin typeface="Yu Mincho" panose="02020400000000000000" pitchFamily="18" charset="-128"/>
                <a:ea typeface="Yu Mincho" panose="02020400000000000000" pitchFamily="18" charset="-128"/>
              </a:rPr>
              <a:t>HTTPS</a:t>
            </a:r>
            <a:r>
              <a:rPr lang="ja-JP" altLang="en-US" sz="1000">
                <a:solidFill>
                  <a:srgbClr val="071F46"/>
                </a:solidFill>
                <a:latin typeface="Yu Mincho" panose="02020400000000000000" pitchFamily="18" charset="-128"/>
                <a:ea typeface="Yu Mincho" panose="02020400000000000000" pitchFamily="18" charset="-128"/>
              </a:rPr>
              <a:t>（</a:t>
            </a:r>
            <a:r>
              <a:rPr lang="en-US" altLang="ja-JP" sz="1000" dirty="0">
                <a:solidFill>
                  <a:srgbClr val="071F46"/>
                </a:solidFill>
                <a:latin typeface="Yu Mincho" panose="02020400000000000000" pitchFamily="18" charset="-128"/>
                <a:ea typeface="Yu Mincho" panose="02020400000000000000" pitchFamily="18" charset="-128"/>
              </a:rPr>
              <a:t>SSL</a:t>
            </a:r>
            <a:r>
              <a:rPr lang="ja-JP" altLang="en-US" sz="1000">
                <a:solidFill>
                  <a:srgbClr val="071F46"/>
                </a:solidFill>
                <a:latin typeface="Yu Mincho" panose="02020400000000000000" pitchFamily="18" charset="-128"/>
                <a:ea typeface="Yu Mincho" panose="02020400000000000000" pitchFamily="18" charset="-128"/>
              </a:rPr>
              <a:t>）推奨</a:t>
            </a:r>
          </a:p>
        </p:txBody>
      </p:sp>
      <p:sp>
        <p:nvSpPr>
          <p:cNvPr id="112" name="テキスト ボックス 111">
            <a:extLst>
              <a:ext uri="{FF2B5EF4-FFF2-40B4-BE49-F238E27FC236}">
                <a16:creationId xmlns:a16="http://schemas.microsoft.com/office/drawing/2014/main" id="{BE3CB3B7-2563-AF45-9739-BCB5D4C82133}"/>
              </a:ext>
            </a:extLst>
          </p:cNvPr>
          <p:cNvSpPr txBox="1"/>
          <p:nvPr/>
        </p:nvSpPr>
        <p:spPr>
          <a:xfrm>
            <a:off x="9597174" y="2721437"/>
            <a:ext cx="2384853" cy="1310552"/>
          </a:xfrm>
          <a:prstGeom prst="rect">
            <a:avLst/>
          </a:prstGeom>
          <a:noFill/>
        </p:spPr>
        <p:txBody>
          <a:bodyPr wrap="square" rtlCol="0">
            <a:spAutoFit/>
          </a:bodyPr>
          <a:lstStyle/>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色のついたマスに</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記入をお願いしています。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en-US" altLang="ja-JP" sz="1100" dirty="0">
                <a:solidFill>
                  <a:srgbClr val="071F46"/>
                </a:solidFill>
                <a:latin typeface="Yu Mincho" panose="02020400000000000000" pitchFamily="18" charset="-128"/>
                <a:ea typeface="Yu Mincho" panose="02020400000000000000" pitchFamily="18" charset="-128"/>
              </a:rPr>
              <a:t>※</a:t>
            </a:r>
            <a:r>
              <a:rPr lang="ja-JP" altLang="en-US" sz="1100">
                <a:solidFill>
                  <a:srgbClr val="071F46"/>
                </a:solidFill>
                <a:latin typeface="Yu Mincho" panose="02020400000000000000" pitchFamily="18" charset="-128"/>
                <a:ea typeface="Yu Mincho" panose="02020400000000000000" pitchFamily="18" charset="-128"/>
              </a:rPr>
              <a:t>項目は実際のシートより</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抜粋した見本です。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サンプルなど、詳しくは</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実際のシートをご覧ください。</a:t>
            </a:r>
          </a:p>
        </p:txBody>
      </p:sp>
      <p:pic>
        <p:nvPicPr>
          <p:cNvPr id="8" name="図 7" descr="アイコン&#10;&#10;自動的に生成された説明">
            <a:extLst>
              <a:ext uri="{FF2B5EF4-FFF2-40B4-BE49-F238E27FC236}">
                <a16:creationId xmlns:a16="http://schemas.microsoft.com/office/drawing/2014/main" id="{836D6AF2-F2B9-6145-88A5-A8D7835B45B3}"/>
              </a:ext>
            </a:extLst>
          </p:cNvPr>
          <p:cNvPicPr>
            <a:picLocks noChangeAspect="1"/>
          </p:cNvPicPr>
          <p:nvPr/>
        </p:nvPicPr>
        <p:blipFill>
          <a:blip r:embed="rId5"/>
          <a:stretch>
            <a:fillRect/>
          </a:stretch>
        </p:blipFill>
        <p:spPr>
          <a:xfrm>
            <a:off x="451962" y="97975"/>
            <a:ext cx="2889952" cy="467492"/>
          </a:xfrm>
          <a:prstGeom prst="rect">
            <a:avLst/>
          </a:prstGeom>
        </p:spPr>
      </p:pic>
      <p:pic>
        <p:nvPicPr>
          <p:cNvPr id="2" name="図 1">
            <a:extLst>
              <a:ext uri="{FF2B5EF4-FFF2-40B4-BE49-F238E27FC236}">
                <a16:creationId xmlns:a16="http://schemas.microsoft.com/office/drawing/2014/main" id="{345B1372-2625-CA44-A623-6D3B449891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540" y="1773708"/>
            <a:ext cx="8959729" cy="3146116"/>
          </a:xfrm>
          <a:prstGeom prst="rect">
            <a:avLst/>
          </a:prstGeom>
        </p:spPr>
      </p:pic>
    </p:spTree>
    <p:extLst>
      <p:ext uri="{BB962C8B-B14F-4D97-AF65-F5344CB8AC3E}">
        <p14:creationId xmlns:p14="http://schemas.microsoft.com/office/powerpoint/2010/main" val="34624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0A04CD-99B3-B543-B446-AC608F774F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1" y="1805579"/>
            <a:ext cx="1524996" cy="1524996"/>
          </a:xfrm>
          <a:prstGeom prst="rect">
            <a:avLst/>
          </a:prstGeom>
        </p:spPr>
      </p:pic>
      <p:pic>
        <p:nvPicPr>
          <p:cNvPr id="24" name="図 23">
            <a:extLst>
              <a:ext uri="{FF2B5EF4-FFF2-40B4-BE49-F238E27FC236}">
                <a16:creationId xmlns:a16="http://schemas.microsoft.com/office/drawing/2014/main" id="{A4802ECF-8BDE-C544-AC12-EEB80920C6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401" y="1805579"/>
            <a:ext cx="1524996" cy="1524996"/>
          </a:xfrm>
          <a:prstGeom prst="rect">
            <a:avLst/>
          </a:prstGeom>
        </p:spPr>
      </p:pic>
      <p:pic>
        <p:nvPicPr>
          <p:cNvPr id="25" name="図 24">
            <a:extLst>
              <a:ext uri="{FF2B5EF4-FFF2-40B4-BE49-F238E27FC236}">
                <a16:creationId xmlns:a16="http://schemas.microsoft.com/office/drawing/2014/main" id="{745ABA68-5ECB-D74D-912A-D1038E9AF4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34301" y="1805579"/>
            <a:ext cx="1524996" cy="1524996"/>
          </a:xfrm>
          <a:prstGeom prst="rect">
            <a:avLst/>
          </a:prstGeom>
        </p:spPr>
      </p:pic>
      <p:pic>
        <p:nvPicPr>
          <p:cNvPr id="26" name="図 25">
            <a:extLst>
              <a:ext uri="{FF2B5EF4-FFF2-40B4-BE49-F238E27FC236}">
                <a16:creationId xmlns:a16="http://schemas.microsoft.com/office/drawing/2014/main" id="{FCC7B86E-83F8-0641-BC65-DADB3A8EF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3301" y="4511746"/>
            <a:ext cx="1524996" cy="1524996"/>
          </a:xfrm>
          <a:prstGeom prst="rect">
            <a:avLst/>
          </a:prstGeom>
        </p:spPr>
      </p:pic>
      <p:pic>
        <p:nvPicPr>
          <p:cNvPr id="27" name="図 26">
            <a:extLst>
              <a:ext uri="{FF2B5EF4-FFF2-40B4-BE49-F238E27FC236}">
                <a16:creationId xmlns:a16="http://schemas.microsoft.com/office/drawing/2014/main" id="{3FC395C6-F797-434D-A4DC-186E9904B3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9100" y="4511746"/>
            <a:ext cx="1524996" cy="1524996"/>
          </a:xfrm>
          <a:prstGeom prst="rect">
            <a:avLst/>
          </a:prstGeom>
        </p:spPr>
      </p:pic>
      <p:pic>
        <p:nvPicPr>
          <p:cNvPr id="28" name="図 27">
            <a:extLst>
              <a:ext uri="{FF2B5EF4-FFF2-40B4-BE49-F238E27FC236}">
                <a16:creationId xmlns:a16="http://schemas.microsoft.com/office/drawing/2014/main" id="{6276BDD4-2C1E-5C4F-94DE-9170122842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28101" y="4511746"/>
            <a:ext cx="1524996" cy="1524996"/>
          </a:xfrm>
          <a:prstGeom prst="rect">
            <a:avLst/>
          </a:prstGeom>
        </p:spPr>
      </p:pic>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7E5B4C5-E51E-E943-A7FC-51DDBE02DD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2949" y="1937906"/>
            <a:ext cx="10810517" cy="3002394"/>
          </a:xfrm>
          <a:prstGeom prst="rect">
            <a:avLst/>
          </a:prstGeom>
        </p:spPr>
      </p:pic>
      <p:sp>
        <p:nvSpPr>
          <p:cNvPr id="30" name="テキスト ボックス 29">
            <a:extLst>
              <a:ext uri="{FF2B5EF4-FFF2-40B4-BE49-F238E27FC236}">
                <a16:creationId xmlns:a16="http://schemas.microsoft.com/office/drawing/2014/main" id="{19A01F02-FBBE-694A-BCEE-765952016F28}"/>
              </a:ext>
            </a:extLst>
          </p:cNvPr>
          <p:cNvSpPr txBox="1"/>
          <p:nvPr/>
        </p:nvSpPr>
        <p:spPr>
          <a:xfrm>
            <a:off x="1217572" y="15951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申込み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1" name="テキスト ボックス 30">
            <a:extLst>
              <a:ext uri="{FF2B5EF4-FFF2-40B4-BE49-F238E27FC236}">
                <a16:creationId xmlns:a16="http://schemas.microsoft.com/office/drawing/2014/main" id="{F13C3292-EC6C-DB4D-AA24-819DF9596533}"/>
              </a:ext>
            </a:extLst>
          </p:cNvPr>
          <p:cNvSpPr txBox="1"/>
          <p:nvPr/>
        </p:nvSpPr>
        <p:spPr>
          <a:xfrm>
            <a:off x="4405272" y="15824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入稿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2" name="テキスト ボックス 31">
            <a:extLst>
              <a:ext uri="{FF2B5EF4-FFF2-40B4-BE49-F238E27FC236}">
                <a16:creationId xmlns:a16="http://schemas.microsoft.com/office/drawing/2014/main" id="{B5F8F2D6-E749-0249-B3D3-D20E66C65176}"/>
              </a:ext>
            </a:extLst>
          </p:cNvPr>
          <p:cNvSpPr txBox="1"/>
          <p:nvPr/>
        </p:nvSpPr>
        <p:spPr>
          <a:xfrm>
            <a:off x="7616744" y="12385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3" name="テキスト ボックス 32">
            <a:extLst>
              <a:ext uri="{FF2B5EF4-FFF2-40B4-BE49-F238E27FC236}">
                <a16:creationId xmlns:a16="http://schemas.microsoft.com/office/drawing/2014/main" id="{F09D76EF-DF64-3E44-B2C7-1060960B2315}"/>
              </a:ext>
            </a:extLst>
          </p:cNvPr>
          <p:cNvSpPr txBox="1"/>
          <p:nvPr/>
        </p:nvSpPr>
        <p:spPr>
          <a:xfrm>
            <a:off x="8760310" y="39690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lang="ja-JP" altLang="en-US" sz="2400" b="1" spc="-150">
                <a:solidFill>
                  <a:srgbClr val="071F46"/>
                </a:solidFill>
                <a:latin typeface="Yu Mincho Demibold" panose="02020400000000000000" pitchFamily="18" charset="-128"/>
                <a:ea typeface="Yu Mincho Demibold" panose="02020400000000000000" pitchFamily="18" charset="-128"/>
              </a:rPr>
              <a:t>最終</a:t>
            </a:r>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4" name="テキスト ボックス 33">
            <a:extLst>
              <a:ext uri="{FF2B5EF4-FFF2-40B4-BE49-F238E27FC236}">
                <a16:creationId xmlns:a16="http://schemas.microsoft.com/office/drawing/2014/main" id="{2ABD3100-A72A-564F-9277-780D86F82650}"/>
              </a:ext>
            </a:extLst>
          </p:cNvPr>
          <p:cNvSpPr txBox="1"/>
          <p:nvPr/>
        </p:nvSpPr>
        <p:spPr>
          <a:xfrm>
            <a:off x="51545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内容確定</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5" name="テキスト ボックス 34">
            <a:extLst>
              <a:ext uri="{FF2B5EF4-FFF2-40B4-BE49-F238E27FC236}">
                <a16:creationId xmlns:a16="http://schemas.microsoft.com/office/drawing/2014/main" id="{039C8CFB-8611-1C40-ADA2-7C8CF9626151}"/>
              </a:ext>
            </a:extLst>
          </p:cNvPr>
          <p:cNvSpPr txBox="1"/>
          <p:nvPr/>
        </p:nvSpPr>
        <p:spPr>
          <a:xfrm>
            <a:off x="21446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掲載開始</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6" name="テキスト ボックス 35">
            <a:extLst>
              <a:ext uri="{FF2B5EF4-FFF2-40B4-BE49-F238E27FC236}">
                <a16:creationId xmlns:a16="http://schemas.microsoft.com/office/drawing/2014/main" id="{6FDFC0A1-4011-5642-8277-FA599773D47A}"/>
              </a:ext>
            </a:extLst>
          </p:cNvPr>
          <p:cNvSpPr txBox="1"/>
          <p:nvPr/>
        </p:nvSpPr>
        <p:spPr>
          <a:xfrm>
            <a:off x="1233032" y="2182670"/>
            <a:ext cx="2071594"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当社営業担当まで</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所定の申し込み方法にて、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ご連絡ください。</a:t>
            </a:r>
          </a:p>
        </p:txBody>
      </p:sp>
      <p:sp>
        <p:nvSpPr>
          <p:cNvPr id="37" name="テキスト ボックス 36">
            <a:extLst>
              <a:ext uri="{FF2B5EF4-FFF2-40B4-BE49-F238E27FC236}">
                <a16:creationId xmlns:a16="http://schemas.microsoft.com/office/drawing/2014/main" id="{BAA02160-1CF0-314E-AE49-0E44F5482BA6}"/>
              </a:ext>
            </a:extLst>
          </p:cNvPr>
          <p:cNvSpPr txBox="1"/>
          <p:nvPr/>
        </p:nvSpPr>
        <p:spPr>
          <a:xfrm>
            <a:off x="4404335" y="2158743"/>
            <a:ext cx="2071594" cy="1172950"/>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20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17:00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フォーマットに沿って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ご入稿ください。</a:t>
            </a:r>
          </a:p>
        </p:txBody>
      </p:sp>
      <p:sp>
        <p:nvSpPr>
          <p:cNvPr id="38" name="テキスト ボックス 37">
            <a:extLst>
              <a:ext uri="{FF2B5EF4-FFF2-40B4-BE49-F238E27FC236}">
                <a16:creationId xmlns:a16="http://schemas.microsoft.com/office/drawing/2014/main" id="{A563D44E-0DE5-7B4A-AD4C-BA437354FA0C}"/>
              </a:ext>
            </a:extLst>
          </p:cNvPr>
          <p:cNvSpPr txBox="1"/>
          <p:nvPr/>
        </p:nvSpPr>
        <p:spPr>
          <a:xfrm>
            <a:off x="7640060" y="2169751"/>
            <a:ext cx="2071594"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12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構成をご確認いただきます。</a:t>
            </a:r>
          </a:p>
        </p:txBody>
      </p:sp>
      <p:sp>
        <p:nvSpPr>
          <p:cNvPr id="39" name="テキスト ボックス 38">
            <a:extLst>
              <a:ext uri="{FF2B5EF4-FFF2-40B4-BE49-F238E27FC236}">
                <a16:creationId xmlns:a16="http://schemas.microsoft.com/office/drawing/2014/main" id="{42B76C72-B795-6844-935A-F7149D196A59}"/>
              </a:ext>
            </a:extLst>
          </p:cNvPr>
          <p:cNvSpPr txBox="1"/>
          <p:nvPr/>
        </p:nvSpPr>
        <p:spPr>
          <a:xfrm>
            <a:off x="8868509" y="4850033"/>
            <a:ext cx="2532640"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7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最終確認をさせていただきます。</a:t>
            </a:r>
          </a:p>
        </p:txBody>
      </p:sp>
      <p:sp>
        <p:nvSpPr>
          <p:cNvPr id="40" name="テキスト ボックス 39">
            <a:extLst>
              <a:ext uri="{FF2B5EF4-FFF2-40B4-BE49-F238E27FC236}">
                <a16:creationId xmlns:a16="http://schemas.microsoft.com/office/drawing/2014/main" id="{531290BE-8C6A-E249-9688-D3064C4D80F4}"/>
              </a:ext>
            </a:extLst>
          </p:cNvPr>
          <p:cNvSpPr txBox="1"/>
          <p:nvPr/>
        </p:nvSpPr>
        <p:spPr>
          <a:xfrm>
            <a:off x="5244293" y="4873480"/>
            <a:ext cx="253264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当社にて掲載開始</a:t>
            </a:r>
            <a:r>
              <a:rPr lang="en-US" altLang="ja-JP" sz="1200" dirty="0">
                <a:solidFill>
                  <a:srgbClr val="071F46"/>
                </a:solidFill>
                <a:latin typeface="Yu Mincho" panose="02020400000000000000" pitchFamily="18" charset="-128"/>
                <a:ea typeface="Yu Mincho" panose="02020400000000000000" pitchFamily="18" charset="-128"/>
              </a:rPr>
              <a:t> 5 </a:t>
            </a:r>
            <a:r>
              <a:rPr lang="ja-JP" altLang="en-US" sz="1200">
                <a:solidFill>
                  <a:srgbClr val="071F46"/>
                </a:solidFill>
                <a:latin typeface="Yu Mincho" panose="02020400000000000000" pitchFamily="18" charset="-128"/>
                <a:ea typeface="Yu Mincho" panose="02020400000000000000" pitchFamily="18" charset="-128"/>
              </a:rPr>
              <a:t>営業日前</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までに配信内容を確定し、</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掲載準備をいたします。</a:t>
            </a:r>
          </a:p>
        </p:txBody>
      </p:sp>
      <p:sp>
        <p:nvSpPr>
          <p:cNvPr id="41" name="テキスト ボックス 40">
            <a:extLst>
              <a:ext uri="{FF2B5EF4-FFF2-40B4-BE49-F238E27FC236}">
                <a16:creationId xmlns:a16="http://schemas.microsoft.com/office/drawing/2014/main" id="{FA75CC39-917E-C045-B64F-330EB27C608F}"/>
              </a:ext>
            </a:extLst>
          </p:cNvPr>
          <p:cNvSpPr txBox="1"/>
          <p:nvPr/>
        </p:nvSpPr>
        <p:spPr>
          <a:xfrm>
            <a:off x="2219312" y="4813895"/>
            <a:ext cx="2532640" cy="618952"/>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毎週月曜日</a:t>
            </a:r>
            <a:r>
              <a:rPr lang="en-US" altLang="ja-JP" sz="1200" dirty="0">
                <a:solidFill>
                  <a:srgbClr val="071F46"/>
                </a:solidFill>
                <a:latin typeface="Yu Mincho" panose="02020400000000000000" pitchFamily="18" charset="-128"/>
                <a:ea typeface="Yu Mincho" panose="02020400000000000000" pitchFamily="18" charset="-128"/>
              </a:rPr>
              <a:t>0:00</a:t>
            </a:r>
            <a:r>
              <a:rPr lang="ja-JP" altLang="en-US" sz="1200">
                <a:solidFill>
                  <a:srgbClr val="071F46"/>
                </a:solidFill>
                <a:latin typeface="Yu Mincho" panose="02020400000000000000" pitchFamily="18" charset="-128"/>
                <a:ea typeface="Yu Mincho" panose="02020400000000000000" pitchFamily="18" charset="-128"/>
              </a:rPr>
              <a:t>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掲載開始いたします。</a:t>
            </a:r>
          </a:p>
        </p:txBody>
      </p:sp>
      <p:pic>
        <p:nvPicPr>
          <p:cNvPr id="8" name="図 7" descr="ロゴ&#10;&#10;自動的に生成された説明">
            <a:extLst>
              <a:ext uri="{FF2B5EF4-FFF2-40B4-BE49-F238E27FC236}">
                <a16:creationId xmlns:a16="http://schemas.microsoft.com/office/drawing/2014/main" id="{36CC511F-3C27-2C47-995A-B740C9D3A4E7}"/>
              </a:ext>
            </a:extLst>
          </p:cNvPr>
          <p:cNvPicPr>
            <a:picLocks noChangeAspect="1"/>
          </p:cNvPicPr>
          <p:nvPr/>
        </p:nvPicPr>
        <p:blipFill>
          <a:blip r:embed="rId5"/>
          <a:stretch>
            <a:fillRect/>
          </a:stretch>
        </p:blipFill>
        <p:spPr>
          <a:xfrm>
            <a:off x="387350" y="88927"/>
            <a:ext cx="1784582" cy="435264"/>
          </a:xfrm>
          <a:prstGeom prst="rect">
            <a:avLst/>
          </a:prstGeom>
        </p:spPr>
      </p:pic>
    </p:spTree>
    <p:extLst>
      <p:ext uri="{BB962C8B-B14F-4D97-AF65-F5344CB8AC3E}">
        <p14:creationId xmlns:p14="http://schemas.microsoft.com/office/powerpoint/2010/main" val="41434030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3245</TotalTime>
  <Words>1181</Words>
  <Application>Microsoft Macintosh PowerPoint</Application>
  <PresentationFormat>ワイド画面</PresentationFormat>
  <Paragraphs>196</Paragraphs>
  <Slides>11</Slides>
  <Notes>11</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游ゴシック</vt:lpstr>
      <vt:lpstr>游ゴシック Light</vt:lpstr>
      <vt:lpstr>Yu Mincho</vt:lpstr>
      <vt:lpstr>Yu Mincho Demibold</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 Yusuke</dc:creator>
  <cp:lastModifiedBy>Tomihara Takahito</cp:lastModifiedBy>
  <cp:revision>33</cp:revision>
  <dcterms:created xsi:type="dcterms:W3CDTF">2021-08-20T02:04:10Z</dcterms:created>
  <dcterms:modified xsi:type="dcterms:W3CDTF">2022-02-22T10:28:35Z</dcterms:modified>
</cp:coreProperties>
</file>