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2" r:id="rId3"/>
    <p:sldId id="258" r:id="rId4"/>
    <p:sldId id="270" r:id="rId5"/>
    <p:sldId id="271" r:id="rId6"/>
    <p:sldId id="260" r:id="rId7"/>
    <p:sldId id="259" r:id="rId8"/>
    <p:sldId id="265" r:id="rId9"/>
    <p:sldId id="266" r:id="rId10"/>
    <p:sldId id="268" r:id="rId11"/>
    <p:sldId id="269" r:id="rId1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ka Yusuke" initials="NY" lastIdx="1" clrIdx="0">
    <p:extLst>
      <p:ext uri="{19B8F6BF-5375-455C-9EA6-DF929625EA0E}">
        <p15:presenceInfo xmlns:p15="http://schemas.microsoft.com/office/powerpoint/2012/main" userId="e5a9943958240e10" providerId="Windows Live"/>
      </p:ext>
    </p:extLst>
  </p:cmAuthor>
  <p:cmAuthor id="2" name="Ina Chie" initials="IC" lastIdx="1" clrIdx="1">
    <p:extLst>
      <p:ext uri="{19B8F6BF-5375-455C-9EA6-DF929625EA0E}">
        <p15:presenceInfo xmlns:p15="http://schemas.microsoft.com/office/powerpoint/2012/main" userId="Ina Ch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F46"/>
    <a:srgbClr val="F5F2EF"/>
    <a:srgbClr val="214976"/>
    <a:srgbClr val="D24F4D"/>
    <a:srgbClr val="41588D"/>
    <a:srgbClr val="F4F2EF"/>
    <a:srgbClr val="DEE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60"/>
  </p:normalViewPr>
  <p:slideViewPr>
    <p:cSldViewPr snapToGrid="0" snapToObjects="1">
      <p:cViewPr varScale="1">
        <p:scale>
          <a:sx n="79" d="100"/>
          <a:sy n="79" d="100"/>
        </p:scale>
        <p:origin x="4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7DCA7B-E4D8-824D-8A61-7E22975865C7}" type="datetimeFigureOut">
              <a:rPr kumimoji="1" lang="ja-JP" altLang="en-US" smtClean="0"/>
              <a:t>2021/10/28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FB0D3-2B89-0F45-8AFB-8EB53991C1EE}" type="slidenum">
              <a:rPr kumimoji="1" lang="ja-JP" altLang="en-US" smtClean="0"/>
              <a:t>‹#›</a:t>
            </a:fld>
            <a:endParaRPr kumimoji="1" lang="ja-JP" altLang="en-US"/>
          </a:p>
        </p:txBody>
      </p:sp>
    </p:spTree>
    <p:extLst>
      <p:ext uri="{BB962C8B-B14F-4D97-AF65-F5344CB8AC3E}">
        <p14:creationId xmlns:p14="http://schemas.microsoft.com/office/powerpoint/2010/main" val="19249459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a:t>
            </a:fld>
            <a:endParaRPr kumimoji="1" lang="ja-JP" altLang="en-US"/>
          </a:p>
        </p:txBody>
      </p:sp>
    </p:spTree>
    <p:extLst>
      <p:ext uri="{BB962C8B-B14F-4D97-AF65-F5344CB8AC3E}">
        <p14:creationId xmlns:p14="http://schemas.microsoft.com/office/powerpoint/2010/main" val="208798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10</a:t>
            </a:fld>
            <a:endParaRPr kumimoji="1" lang="ja-JP" altLang="en-US"/>
          </a:p>
        </p:txBody>
      </p:sp>
    </p:spTree>
    <p:extLst>
      <p:ext uri="{BB962C8B-B14F-4D97-AF65-F5344CB8AC3E}">
        <p14:creationId xmlns:p14="http://schemas.microsoft.com/office/powerpoint/2010/main" val="4013293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11</a:t>
            </a:fld>
            <a:endParaRPr kumimoji="1" lang="ja-JP" altLang="en-US"/>
          </a:p>
        </p:txBody>
      </p:sp>
    </p:spTree>
    <p:extLst>
      <p:ext uri="{BB962C8B-B14F-4D97-AF65-F5344CB8AC3E}">
        <p14:creationId xmlns:p14="http://schemas.microsoft.com/office/powerpoint/2010/main" val="216183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2</a:t>
            </a:fld>
            <a:endParaRPr kumimoji="1" lang="ja-JP" altLang="en-US"/>
          </a:p>
        </p:txBody>
      </p:sp>
    </p:spTree>
    <p:extLst>
      <p:ext uri="{BB962C8B-B14F-4D97-AF65-F5344CB8AC3E}">
        <p14:creationId xmlns:p14="http://schemas.microsoft.com/office/powerpoint/2010/main" val="254221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3</a:t>
            </a:fld>
            <a:endParaRPr kumimoji="1" lang="ja-JP" altLang="en-US"/>
          </a:p>
        </p:txBody>
      </p:sp>
    </p:spTree>
    <p:extLst>
      <p:ext uri="{BB962C8B-B14F-4D97-AF65-F5344CB8AC3E}">
        <p14:creationId xmlns:p14="http://schemas.microsoft.com/office/powerpoint/2010/main" val="1459255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4</a:t>
            </a:fld>
            <a:endParaRPr kumimoji="1" lang="ja-JP" altLang="en-US"/>
          </a:p>
        </p:txBody>
      </p:sp>
    </p:spTree>
    <p:extLst>
      <p:ext uri="{BB962C8B-B14F-4D97-AF65-F5344CB8AC3E}">
        <p14:creationId xmlns:p14="http://schemas.microsoft.com/office/powerpoint/2010/main" val="42357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5</a:t>
            </a:fld>
            <a:endParaRPr kumimoji="1" lang="ja-JP" altLang="en-US"/>
          </a:p>
        </p:txBody>
      </p:sp>
    </p:spTree>
    <p:extLst>
      <p:ext uri="{BB962C8B-B14F-4D97-AF65-F5344CB8AC3E}">
        <p14:creationId xmlns:p14="http://schemas.microsoft.com/office/powerpoint/2010/main" val="3977873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6</a:t>
            </a:fld>
            <a:endParaRPr kumimoji="1" lang="ja-JP" altLang="en-US"/>
          </a:p>
        </p:txBody>
      </p:sp>
    </p:spTree>
    <p:extLst>
      <p:ext uri="{BB962C8B-B14F-4D97-AF65-F5344CB8AC3E}">
        <p14:creationId xmlns:p14="http://schemas.microsoft.com/office/powerpoint/2010/main" val="197127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7</a:t>
            </a:fld>
            <a:endParaRPr kumimoji="1" lang="ja-JP" altLang="en-US"/>
          </a:p>
        </p:txBody>
      </p:sp>
    </p:spTree>
    <p:extLst>
      <p:ext uri="{BB962C8B-B14F-4D97-AF65-F5344CB8AC3E}">
        <p14:creationId xmlns:p14="http://schemas.microsoft.com/office/powerpoint/2010/main" val="3040846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8</a:t>
            </a:fld>
            <a:endParaRPr kumimoji="1" lang="ja-JP" altLang="en-US"/>
          </a:p>
        </p:txBody>
      </p:sp>
    </p:spTree>
    <p:extLst>
      <p:ext uri="{BB962C8B-B14F-4D97-AF65-F5344CB8AC3E}">
        <p14:creationId xmlns:p14="http://schemas.microsoft.com/office/powerpoint/2010/main" val="3115088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D8FB0D3-2B89-0F45-8AFB-8EB53991C1EE}" type="slidenum">
              <a:rPr kumimoji="1" lang="ja-JP" altLang="en-US" smtClean="0"/>
              <a:t>9</a:t>
            </a:fld>
            <a:endParaRPr kumimoji="1" lang="ja-JP" altLang="en-US"/>
          </a:p>
        </p:txBody>
      </p:sp>
    </p:spTree>
    <p:extLst>
      <p:ext uri="{BB962C8B-B14F-4D97-AF65-F5344CB8AC3E}">
        <p14:creationId xmlns:p14="http://schemas.microsoft.com/office/powerpoint/2010/main" val="3447204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18EED7-8273-CF41-8D7E-C98C83B33B9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C040959-7565-6140-9513-126C3ACBAA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80D948B-F9F3-214B-A893-6686019B73B3}"/>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5" name="フッター プレースホルダー 4">
            <a:extLst>
              <a:ext uri="{FF2B5EF4-FFF2-40B4-BE49-F238E27FC236}">
                <a16:creationId xmlns:a16="http://schemas.microsoft.com/office/drawing/2014/main" id="{2A73A947-8063-DA42-9672-A68B3553C0C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58E197-8EDA-8745-A0C2-47ECB09CA8E7}"/>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819123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321710-DA01-0E48-B9E0-E2780E03CFF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CA1E1DA-8C53-A847-947D-3D7FF53336F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B9A8A5-467B-3C42-B730-C046AC84BBF3}"/>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5" name="フッター プレースホルダー 4">
            <a:extLst>
              <a:ext uri="{FF2B5EF4-FFF2-40B4-BE49-F238E27FC236}">
                <a16:creationId xmlns:a16="http://schemas.microsoft.com/office/drawing/2014/main" id="{F7441304-DE0F-324E-A7B9-8B7E212B9B0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FDF376A-E4F9-E74C-B130-B4CAE83B83A6}"/>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21134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9DC5A05-D859-6847-AFC5-9A965429B5F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21903EC-4C7C-704A-B1DA-38C54F04646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F41ECD9-6B49-964F-A7FC-198FCF59C7E2}"/>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5" name="フッター プレースホルダー 4">
            <a:extLst>
              <a:ext uri="{FF2B5EF4-FFF2-40B4-BE49-F238E27FC236}">
                <a16:creationId xmlns:a16="http://schemas.microsoft.com/office/drawing/2014/main" id="{71F33FC1-5888-734E-8369-21226EC39D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F9DA57D-0708-064C-8CD2-4F29126A087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793048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260FAB-C8CE-0F41-A638-330EDA463FC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52EFD67-F527-B747-8D5B-DFBFC5D4C89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A28DB75-E1CD-7245-8B5F-E5F0AE5CFB96}"/>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5" name="フッター プレースホルダー 4">
            <a:extLst>
              <a:ext uri="{FF2B5EF4-FFF2-40B4-BE49-F238E27FC236}">
                <a16:creationId xmlns:a16="http://schemas.microsoft.com/office/drawing/2014/main" id="{514092BE-3A7E-4841-84A9-1C34B45A6C7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C21C7FD-2915-B047-A0AC-9923D429CA33}"/>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89430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94FCB2-3CFC-5846-B7BE-D5A8C91BA5AB}"/>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18861ED-E121-FE48-9A37-93FCE847B8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5897E7F-7C3B-334D-B605-913FCF229F60}"/>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5" name="フッター プレースホルダー 4">
            <a:extLst>
              <a:ext uri="{FF2B5EF4-FFF2-40B4-BE49-F238E27FC236}">
                <a16:creationId xmlns:a16="http://schemas.microsoft.com/office/drawing/2014/main" id="{29CC490F-5CB6-744C-A6B6-9B0382BE547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5E29D4-FE31-C546-A8DA-0A05E27657E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71364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717B1E-5C84-4641-B342-119C80AC5EC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72D818-74B5-D444-AABE-0791A63E799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034E4CE-5507-A24A-9BB6-90E44DFE768E}"/>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CFF1264-8EB2-F84B-8F07-43FB5D0D3ACF}"/>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6" name="フッター プレースホルダー 5">
            <a:extLst>
              <a:ext uri="{FF2B5EF4-FFF2-40B4-BE49-F238E27FC236}">
                <a16:creationId xmlns:a16="http://schemas.microsoft.com/office/drawing/2014/main" id="{676B33A7-2001-C94F-83BB-A914CE9F8E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6DB15A2-E1FC-D940-9705-94C1D9D153B1}"/>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34432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9F542F-D4A8-9C48-A53D-C7C232F7C16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251DC2F-1F1C-034A-B256-9F15EEBC5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CD691DC-6CBA-2A48-8A0E-23615C0F65F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1E55254-6C70-484E-9B93-6E95616D2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90C9D39-5B52-F24C-AF23-669B26E612A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C4B3CAA-1948-5746-BDEA-FEFD44A21ED8}"/>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8" name="フッター プレースホルダー 7">
            <a:extLst>
              <a:ext uri="{FF2B5EF4-FFF2-40B4-BE49-F238E27FC236}">
                <a16:creationId xmlns:a16="http://schemas.microsoft.com/office/drawing/2014/main" id="{2D695816-7652-9C47-AD70-81E6FB6BB13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0C96238-0A8B-EC4C-AFE1-9C264AD7B77E}"/>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24143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BD4BF3-6E0C-B448-87B9-59DA5FCB356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F2309229-A23E-074E-A08C-71A71098A39E}"/>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4" name="フッター プレースホルダー 3">
            <a:extLst>
              <a:ext uri="{FF2B5EF4-FFF2-40B4-BE49-F238E27FC236}">
                <a16:creationId xmlns:a16="http://schemas.microsoft.com/office/drawing/2014/main" id="{527AE735-C922-5B48-9F40-F3356BA5360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02F26B8-7B65-BB44-9005-09F85A6D6E8C}"/>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3928682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189E7A1-7900-AF4B-9AA8-086DA751D54C}"/>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3" name="フッター プレースホルダー 2">
            <a:extLst>
              <a:ext uri="{FF2B5EF4-FFF2-40B4-BE49-F238E27FC236}">
                <a16:creationId xmlns:a16="http://schemas.microsoft.com/office/drawing/2014/main" id="{0760A80A-B1E5-0240-A8E6-AA242C28775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22DCC63-9154-C749-AE51-6FF4A9B8AD23}"/>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515774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BECCC1-F2BD-5F4D-A12F-F61E6F41FF4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1F51FE8-BD17-0445-8832-1D19197221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1276DBD-89DF-264D-990A-3462B063E9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763A14-81CB-F04D-BEE2-797DBF6D1787}"/>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6" name="フッター プレースホルダー 5">
            <a:extLst>
              <a:ext uri="{FF2B5EF4-FFF2-40B4-BE49-F238E27FC236}">
                <a16:creationId xmlns:a16="http://schemas.microsoft.com/office/drawing/2014/main" id="{E8DDDBB0-EA3B-F042-AB4C-23B6483250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0F84594-A0FE-B649-831C-7030D37FF651}"/>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501829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CE4D99-D365-4C43-806C-33494F03B55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F3B6FA6-8F0B-974C-9FD9-F59D140C0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04F7F16-B13B-214D-94CC-0BE373190E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F16E007-D74F-6442-8D74-715EE8675933}"/>
              </a:ext>
            </a:extLst>
          </p:cNvPr>
          <p:cNvSpPr>
            <a:spLocks noGrp="1"/>
          </p:cNvSpPr>
          <p:nvPr>
            <p:ph type="dt" sz="half" idx="10"/>
          </p:nvPr>
        </p:nvSpPr>
        <p:spPr/>
        <p:txBody>
          <a:bodyPr/>
          <a:lstStyle/>
          <a:p>
            <a:fld id="{0B3028C6-1BBE-8C41-8D38-BA971B3428EC}" type="datetimeFigureOut">
              <a:rPr kumimoji="1" lang="ja-JP" altLang="en-US" smtClean="0"/>
              <a:t>2021/10/28</a:t>
            </a:fld>
            <a:endParaRPr kumimoji="1" lang="ja-JP" altLang="en-US"/>
          </a:p>
        </p:txBody>
      </p:sp>
      <p:sp>
        <p:nvSpPr>
          <p:cNvPr id="6" name="フッター プレースホルダー 5">
            <a:extLst>
              <a:ext uri="{FF2B5EF4-FFF2-40B4-BE49-F238E27FC236}">
                <a16:creationId xmlns:a16="http://schemas.microsoft.com/office/drawing/2014/main" id="{AEA48CD4-61B9-1A4B-9364-843EA88BB6F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FB85E8-C7C6-F740-84AB-D7E614880315}"/>
              </a:ext>
            </a:extLst>
          </p:cNvPr>
          <p:cNvSpPr>
            <a:spLocks noGrp="1"/>
          </p:cNvSpPr>
          <p:nvPr>
            <p:ph type="sldNum" sz="quarter" idx="12"/>
          </p:nvPr>
        </p:nvSpPr>
        <p:spPr/>
        <p:txBody>
          <a:body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2608525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1C0C604-448B-9B4B-85CC-F08EC4F53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4824729-37AC-094B-835D-E6E407EBB6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BAE1F60-DB8B-0B4E-B055-8342932BC6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028C6-1BBE-8C41-8D38-BA971B3428EC}" type="datetimeFigureOut">
              <a:rPr kumimoji="1" lang="ja-JP" altLang="en-US" smtClean="0"/>
              <a:t>2021/10/28</a:t>
            </a:fld>
            <a:endParaRPr kumimoji="1" lang="ja-JP" altLang="en-US"/>
          </a:p>
        </p:txBody>
      </p:sp>
      <p:sp>
        <p:nvSpPr>
          <p:cNvPr id="5" name="フッター プレースホルダー 4">
            <a:extLst>
              <a:ext uri="{FF2B5EF4-FFF2-40B4-BE49-F238E27FC236}">
                <a16:creationId xmlns:a16="http://schemas.microsoft.com/office/drawing/2014/main" id="{716B4DFD-49B7-2D4D-88EE-2973D0ADF4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67DD540-F7CD-9046-B846-D7FFF6C89F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3A70C-8B55-8342-9BD6-844013183DCD}" type="slidenum">
              <a:rPr kumimoji="1" lang="ja-JP" altLang="en-US" smtClean="0"/>
              <a:t>‹#›</a:t>
            </a:fld>
            <a:endParaRPr kumimoji="1" lang="ja-JP" altLang="en-US"/>
          </a:p>
        </p:txBody>
      </p:sp>
    </p:spTree>
    <p:extLst>
      <p:ext uri="{BB962C8B-B14F-4D97-AF65-F5344CB8AC3E}">
        <p14:creationId xmlns:p14="http://schemas.microsoft.com/office/powerpoint/2010/main" val="1441472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png"/><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png"/><Relationship Id="rId5" Type="http://schemas.openxmlformats.org/officeDocument/2006/relationships/image" Target="../media/image7.emf"/><Relationship Id="rId10" Type="http://schemas.openxmlformats.org/officeDocument/2006/relationships/image" Target="../media/image12.svg"/><Relationship Id="rId4" Type="http://schemas.openxmlformats.org/officeDocument/2006/relationships/image" Target="../media/image6.emf"/><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package" Target="../embeddings/Microsoft_Excel_Worksheet.xlsx"/><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hyperlink" Target="https://youtu.be/tVgPUxVVVbc" TargetMode="External"/><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600C1697-F335-3546-9BB8-AE297AB390E5}"/>
              </a:ext>
            </a:extLst>
          </p:cNvPr>
          <p:cNvSpPr/>
          <p:nvPr/>
        </p:nvSpPr>
        <p:spPr>
          <a:xfrm>
            <a:off x="20089257" y="0"/>
            <a:ext cx="15240" cy="1047115"/>
          </a:xfrm>
          <a:custGeom>
            <a:avLst/>
            <a:gdLst/>
            <a:ahLst/>
            <a:cxnLst/>
            <a:rect l="l" t="t" r="r" b="b"/>
            <a:pathLst>
              <a:path w="15240" h="1047115">
                <a:moveTo>
                  <a:pt x="14847" y="0"/>
                </a:moveTo>
                <a:lnTo>
                  <a:pt x="0" y="0"/>
                </a:lnTo>
                <a:lnTo>
                  <a:pt x="0" y="1047083"/>
                </a:lnTo>
                <a:lnTo>
                  <a:pt x="14847" y="1047083"/>
                </a:lnTo>
                <a:lnTo>
                  <a:pt x="14847" y="0"/>
                </a:lnTo>
                <a:close/>
              </a:path>
            </a:pathLst>
          </a:custGeom>
          <a:solidFill>
            <a:srgbClr val="F4F2EF"/>
          </a:solidFill>
        </p:spPr>
        <p:txBody>
          <a:bodyPr wrap="square" lIns="0" tIns="0" rIns="0" bIns="0" rtlCol="0"/>
          <a:lstStyle/>
          <a:p>
            <a:endParaRPr/>
          </a:p>
        </p:txBody>
      </p:sp>
      <p:sp>
        <p:nvSpPr>
          <p:cNvPr id="13" name="object 5">
            <a:extLst>
              <a:ext uri="{FF2B5EF4-FFF2-40B4-BE49-F238E27FC236}">
                <a16:creationId xmlns:a16="http://schemas.microsoft.com/office/drawing/2014/main" id="{1E121427-982D-5E4C-95D4-776E67CA1AC0}"/>
              </a:ext>
            </a:extLst>
          </p:cNvPr>
          <p:cNvSpPr txBox="1"/>
          <p:nvPr/>
        </p:nvSpPr>
        <p:spPr>
          <a:xfrm>
            <a:off x="7389936" y="5937297"/>
            <a:ext cx="4244521" cy="696986"/>
          </a:xfrm>
          <a:prstGeom prst="rect">
            <a:avLst/>
          </a:prstGeom>
        </p:spPr>
        <p:txBody>
          <a:bodyPr vert="horz" wrap="square" lIns="0" tIns="100965" rIns="0" bIns="0" rtlCol="0">
            <a:spAutoFit/>
          </a:bodyPr>
          <a:lstStyle/>
          <a:p>
            <a:pPr marL="12700" algn="r">
              <a:lnSpc>
                <a:spcPct val="100000"/>
              </a:lnSpc>
              <a:spcBef>
                <a:spcPts val="795"/>
              </a:spcBef>
            </a:pPr>
            <a:r>
              <a:rPr lang="en" spc="-15" dirty="0">
                <a:solidFill>
                  <a:srgbClr val="091F46"/>
                </a:solidFill>
                <a:latin typeface="Yu Mincho" panose="02020400000000000000" pitchFamily="18" charset="-128"/>
                <a:ea typeface="Yu Mincho" panose="02020400000000000000" pitchFamily="18" charset="-128"/>
                <a:cs typeface="Yu Gothic Medium"/>
              </a:rPr>
              <a:t>Media</a:t>
            </a:r>
            <a:r>
              <a:rPr lang="en-US" spc="-15" dirty="0">
                <a:solidFill>
                  <a:srgbClr val="091F46"/>
                </a:solidFill>
                <a:latin typeface="Yu Mincho" panose="02020400000000000000" pitchFamily="18" charset="-128"/>
                <a:ea typeface="Yu Mincho" panose="02020400000000000000" pitchFamily="18" charset="-128"/>
                <a:cs typeface="Yu Gothic Medium"/>
              </a:rPr>
              <a:t> </a:t>
            </a:r>
            <a:r>
              <a:rPr lang="en" spc="-15" dirty="0">
                <a:solidFill>
                  <a:srgbClr val="091F46"/>
                </a:solidFill>
                <a:latin typeface="Yu Mincho" panose="02020400000000000000" pitchFamily="18" charset="-128"/>
                <a:ea typeface="Yu Mincho" panose="02020400000000000000" pitchFamily="18" charset="-128"/>
                <a:cs typeface="Yu Gothic Medium"/>
              </a:rPr>
              <a:t>Sheet 2021 </a:t>
            </a:r>
            <a:r>
              <a:rPr lang="ja-JP" altLang="en-US" spc="-15">
                <a:solidFill>
                  <a:srgbClr val="091F46"/>
                </a:solidFill>
                <a:latin typeface="Yu Mincho" panose="02020400000000000000" pitchFamily="18" charset="-128"/>
                <a:ea typeface="Yu Mincho" panose="02020400000000000000" pitchFamily="18" charset="-128"/>
                <a:cs typeface="Yu Gothic Medium"/>
              </a:rPr>
              <a:t>年 </a:t>
            </a:r>
            <a:r>
              <a:rPr lang="en-US" altLang="ja-JP" spc="-15" dirty="0">
                <a:solidFill>
                  <a:srgbClr val="091F46"/>
                </a:solidFill>
                <a:latin typeface="Yu Mincho" panose="02020400000000000000" pitchFamily="18" charset="-128"/>
                <a:ea typeface="Yu Mincho" panose="02020400000000000000" pitchFamily="18" charset="-128"/>
                <a:cs typeface="Yu Gothic Medium"/>
              </a:rPr>
              <a:t>11</a:t>
            </a:r>
            <a:r>
              <a:rPr lang="ja-JP" altLang="en-US" spc="-15">
                <a:solidFill>
                  <a:srgbClr val="091F46"/>
                </a:solidFill>
                <a:latin typeface="Yu Mincho" panose="02020400000000000000" pitchFamily="18" charset="-128"/>
                <a:ea typeface="Yu Mincho" panose="02020400000000000000" pitchFamily="18" charset="-128"/>
                <a:cs typeface="Yu Gothic Medium"/>
              </a:rPr>
              <a:t>月 </a:t>
            </a:r>
            <a:r>
              <a:rPr lang="en-US" altLang="ja-JP" spc="-15" dirty="0">
                <a:solidFill>
                  <a:srgbClr val="091F46"/>
                </a:solidFill>
                <a:latin typeface="Yu Mincho" panose="02020400000000000000" pitchFamily="18" charset="-128"/>
                <a:ea typeface="Yu Mincho" panose="02020400000000000000" pitchFamily="18" charset="-128"/>
                <a:cs typeface="Yu Gothic Medium"/>
              </a:rPr>
              <a:t>-2022 </a:t>
            </a:r>
            <a:r>
              <a:rPr lang="ja-JP" altLang="en-US" spc="-15">
                <a:solidFill>
                  <a:srgbClr val="091F46"/>
                </a:solidFill>
                <a:latin typeface="Yu Mincho" panose="02020400000000000000" pitchFamily="18" charset="-128"/>
                <a:ea typeface="Yu Mincho" panose="02020400000000000000" pitchFamily="18" charset="-128"/>
                <a:cs typeface="Yu Gothic Medium"/>
              </a:rPr>
              <a:t>年 </a:t>
            </a:r>
            <a:r>
              <a:rPr lang="en-US" altLang="ja-JP" spc="-15" dirty="0">
                <a:solidFill>
                  <a:srgbClr val="091F46"/>
                </a:solidFill>
                <a:latin typeface="Yu Mincho" panose="02020400000000000000" pitchFamily="18" charset="-128"/>
                <a:ea typeface="Yu Mincho" panose="02020400000000000000" pitchFamily="18" charset="-128"/>
                <a:cs typeface="Yu Gothic Medium"/>
              </a:rPr>
              <a:t>3 </a:t>
            </a:r>
            <a:r>
              <a:rPr lang="ja-JP" altLang="en-US" spc="-15">
                <a:solidFill>
                  <a:srgbClr val="091F46"/>
                </a:solidFill>
                <a:latin typeface="Yu Mincho" panose="02020400000000000000" pitchFamily="18" charset="-128"/>
                <a:ea typeface="Yu Mincho" panose="02020400000000000000" pitchFamily="18" charset="-128"/>
                <a:cs typeface="Yu Gothic Medium"/>
              </a:rPr>
              <a:t>月</a:t>
            </a:r>
          </a:p>
          <a:p>
            <a:pPr marL="12700" algn="r">
              <a:lnSpc>
                <a:spcPct val="100000"/>
              </a:lnSpc>
              <a:spcBef>
                <a:spcPts val="795"/>
              </a:spcBef>
            </a:pPr>
            <a:r>
              <a:rPr lang="en" sz="1400" spc="-15" dirty="0">
                <a:solidFill>
                  <a:srgbClr val="091F46"/>
                </a:solidFill>
                <a:latin typeface="Yu Mincho" panose="02020400000000000000" pitchFamily="18" charset="-128"/>
                <a:ea typeface="Yu Mincho" panose="02020400000000000000" pitchFamily="18" charset="-128"/>
                <a:cs typeface="Yu Gothic Medium"/>
              </a:rPr>
              <a:t>IRIS Inc.</a:t>
            </a:r>
          </a:p>
        </p:txBody>
      </p:sp>
      <p:pic>
        <p:nvPicPr>
          <p:cNvPr id="6" name="図 5" descr="建物の前の道路を走る車&#10;&#10;中程度の精度で自動的に生成された説明">
            <a:extLst>
              <a:ext uri="{FF2B5EF4-FFF2-40B4-BE49-F238E27FC236}">
                <a16:creationId xmlns:a16="http://schemas.microsoft.com/office/drawing/2014/main" id="{D02DE769-FFCA-48A5-8628-60684BC4003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
            <a:ext cx="12192002" cy="5749200"/>
          </a:xfrm>
          <a:prstGeom prst="rect">
            <a:avLst/>
          </a:prstGeom>
        </p:spPr>
      </p:pic>
      <p:pic>
        <p:nvPicPr>
          <p:cNvPr id="2" name="図 1">
            <a:extLst>
              <a:ext uri="{FF2B5EF4-FFF2-40B4-BE49-F238E27FC236}">
                <a16:creationId xmlns:a16="http://schemas.microsoft.com/office/drawing/2014/main" id="{6DE5924D-5116-EB4B-84C9-E5C256C56E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1806" y="5858790"/>
            <a:ext cx="3737443" cy="853999"/>
          </a:xfrm>
          <a:prstGeom prst="rect">
            <a:avLst/>
          </a:prstGeom>
        </p:spPr>
      </p:pic>
    </p:spTree>
    <p:extLst>
      <p:ext uri="{BB962C8B-B14F-4D97-AF65-F5344CB8AC3E}">
        <p14:creationId xmlns:p14="http://schemas.microsoft.com/office/powerpoint/2010/main" val="399047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CC9DCD83-253E-E04E-B663-F17564863B15}"/>
              </a:ext>
            </a:extLst>
          </p:cNvPr>
          <p:cNvSpPr/>
          <p:nvPr/>
        </p:nvSpPr>
        <p:spPr>
          <a:xfrm>
            <a:off x="638215" y="1933730"/>
            <a:ext cx="6212290" cy="4347148"/>
          </a:xfrm>
          <a:prstGeom prst="rect">
            <a:avLst/>
          </a:prstGeom>
          <a:solidFill>
            <a:srgbClr val="F5F2EF"/>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0C1F3BC-D39C-834B-9141-36EBF24F2B6A}"/>
              </a:ext>
            </a:extLst>
          </p:cNvPr>
          <p:cNvSpPr/>
          <p:nvPr/>
        </p:nvSpPr>
        <p:spPr>
          <a:xfrm>
            <a:off x="638215" y="959370"/>
            <a:ext cx="1805181" cy="707201"/>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13A83AA0-E770-D248-B3DE-35CECADAB962}"/>
              </a:ext>
            </a:extLst>
          </p:cNvPr>
          <p:cNvSpPr/>
          <p:nvPr/>
        </p:nvSpPr>
        <p:spPr>
          <a:xfrm>
            <a:off x="852224" y="2107235"/>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E54D0565-098D-614A-92CD-A0D127F3927B}"/>
              </a:ext>
            </a:extLst>
          </p:cNvPr>
          <p:cNvSpPr/>
          <p:nvPr/>
        </p:nvSpPr>
        <p:spPr>
          <a:xfrm>
            <a:off x="852224" y="2739533"/>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BF0563D8-EF08-E744-B86F-FE7D30DD6B3F}"/>
              </a:ext>
            </a:extLst>
          </p:cNvPr>
          <p:cNvSpPr/>
          <p:nvPr/>
        </p:nvSpPr>
        <p:spPr>
          <a:xfrm>
            <a:off x="852224" y="3060546"/>
            <a:ext cx="947394" cy="188494"/>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コネクタ 46">
            <a:extLst>
              <a:ext uri="{FF2B5EF4-FFF2-40B4-BE49-F238E27FC236}">
                <a16:creationId xmlns:a16="http://schemas.microsoft.com/office/drawing/2014/main" id="{0DB28C40-4042-5046-ABF8-B592EE50CF33}"/>
              </a:ext>
            </a:extLst>
          </p:cNvPr>
          <p:cNvCxnSpPr>
            <a:cxnSpLocks/>
          </p:cNvCxnSpPr>
          <p:nvPr/>
        </p:nvCxnSpPr>
        <p:spPr>
          <a:xfrm>
            <a:off x="852224" y="2363825"/>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FC3D323A-D921-B54B-A021-2ECC190A0EAD}"/>
              </a:ext>
            </a:extLst>
          </p:cNvPr>
          <p:cNvCxnSpPr>
            <a:cxnSpLocks/>
          </p:cNvCxnSpPr>
          <p:nvPr/>
        </p:nvCxnSpPr>
        <p:spPr>
          <a:xfrm>
            <a:off x="852224" y="2684839"/>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418B72D5-B066-1840-8B23-4B332940BE36}"/>
              </a:ext>
            </a:extLst>
          </p:cNvPr>
          <p:cNvCxnSpPr>
            <a:cxnSpLocks/>
          </p:cNvCxnSpPr>
          <p:nvPr/>
        </p:nvCxnSpPr>
        <p:spPr>
          <a:xfrm>
            <a:off x="852224" y="2996125"/>
            <a:ext cx="5772312" cy="0"/>
          </a:xfrm>
          <a:prstGeom prst="line">
            <a:avLst/>
          </a:prstGeom>
          <a:ln w="19050">
            <a:solidFill>
              <a:srgbClr val="214976"/>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D120F139-11D2-DA4C-9066-13C1300593E1}"/>
              </a:ext>
            </a:extLst>
          </p:cNvPr>
          <p:cNvSpPr txBox="1"/>
          <p:nvPr/>
        </p:nvSpPr>
        <p:spPr>
          <a:xfrm>
            <a:off x="861952" y="1149453"/>
            <a:ext cx="1729909" cy="369332"/>
          </a:xfrm>
          <a:prstGeom prst="rect">
            <a:avLst/>
          </a:prstGeom>
          <a:noFill/>
        </p:spPr>
        <p:txBody>
          <a:bodyPr wrap="square" rtlCol="0">
            <a:spAutoFit/>
          </a:bodyPr>
          <a:lstStyle/>
          <a:p>
            <a:r>
              <a:rPr lang="ja-JP" altLang="en-US" b="1">
                <a:solidFill>
                  <a:schemeClr val="bg1"/>
                </a:solidFill>
                <a:latin typeface="Yu Mincho Demibold" panose="02020400000000000000" pitchFamily="18" charset="-128"/>
                <a:ea typeface="Yu Mincho Demibold" panose="02020400000000000000" pitchFamily="18" charset="-128"/>
              </a:rPr>
              <a:t>お申し込み</a:t>
            </a:r>
            <a:endParaRPr kumimoji="1" lang="ja-JP" altLang="en-US" b="1">
              <a:solidFill>
                <a:schemeClr val="bg1"/>
              </a:solidFill>
              <a:latin typeface="Yu Mincho Demibold" panose="02020400000000000000" pitchFamily="18" charset="-128"/>
              <a:ea typeface="Yu Mincho Demibold" panose="02020400000000000000" pitchFamily="18" charset="-128"/>
            </a:endParaRPr>
          </a:p>
        </p:txBody>
      </p:sp>
      <p:sp>
        <p:nvSpPr>
          <p:cNvPr id="51" name="テキスト ボックス 50">
            <a:extLst>
              <a:ext uri="{FF2B5EF4-FFF2-40B4-BE49-F238E27FC236}">
                <a16:creationId xmlns:a16="http://schemas.microsoft.com/office/drawing/2014/main" id="{DDB94D83-9D0F-3C46-AFF9-A4322287B993}"/>
              </a:ext>
            </a:extLst>
          </p:cNvPr>
          <p:cNvSpPr txBox="1"/>
          <p:nvPr/>
        </p:nvSpPr>
        <p:spPr>
          <a:xfrm>
            <a:off x="1071097" y="2091248"/>
            <a:ext cx="548559" cy="276999"/>
          </a:xfrm>
          <a:prstGeom prst="rect">
            <a:avLst/>
          </a:prstGeom>
          <a:noFill/>
        </p:spPr>
        <p:txBody>
          <a:bodyPr wrap="square" rtlCol="0">
            <a:spAutoFit/>
          </a:bodyPr>
          <a:lstStyle/>
          <a:p>
            <a:r>
              <a:rPr lang="ja-JP" altLang="en-US" sz="1200" b="1">
                <a:solidFill>
                  <a:schemeClr val="bg1"/>
                </a:solidFill>
                <a:latin typeface="Yu Mincho Demibold" panose="02020400000000000000" pitchFamily="18" charset="-128"/>
                <a:ea typeface="Yu Mincho Demibold" panose="02020400000000000000" pitchFamily="18" charset="-128"/>
              </a:rPr>
              <a:t>宛先</a:t>
            </a:r>
            <a:endParaRPr kumimoji="1" lang="ja-JP" altLang="en-US" sz="1200" b="1">
              <a:solidFill>
                <a:schemeClr val="bg1"/>
              </a:solidFill>
              <a:latin typeface="Yu Mincho Demibold" panose="02020400000000000000" pitchFamily="18" charset="-128"/>
              <a:ea typeface="Yu Mincho Demibold" panose="02020400000000000000" pitchFamily="18" charset="-128"/>
            </a:endParaRPr>
          </a:p>
        </p:txBody>
      </p:sp>
      <p:sp>
        <p:nvSpPr>
          <p:cNvPr id="52" name="テキスト ボックス 51">
            <a:extLst>
              <a:ext uri="{FF2B5EF4-FFF2-40B4-BE49-F238E27FC236}">
                <a16:creationId xmlns:a16="http://schemas.microsoft.com/office/drawing/2014/main" id="{342D878B-2C9E-5348-97FF-CFBA6303DCB9}"/>
              </a:ext>
            </a:extLst>
          </p:cNvPr>
          <p:cNvSpPr txBox="1"/>
          <p:nvPr/>
        </p:nvSpPr>
        <p:spPr>
          <a:xfrm>
            <a:off x="1071097" y="2723546"/>
            <a:ext cx="548559" cy="276999"/>
          </a:xfrm>
          <a:prstGeom prst="rect">
            <a:avLst/>
          </a:prstGeom>
          <a:noFill/>
        </p:spPr>
        <p:txBody>
          <a:bodyPr wrap="square" rtlCol="0">
            <a:spAutoFit/>
          </a:bodyPr>
          <a:lstStyle/>
          <a:p>
            <a:r>
              <a:rPr kumimoji="1" lang="ja-JP" altLang="en-US" sz="1200" b="1">
                <a:solidFill>
                  <a:schemeClr val="bg1"/>
                </a:solidFill>
                <a:latin typeface="Yu Mincho Demibold" panose="02020400000000000000" pitchFamily="18" charset="-128"/>
                <a:ea typeface="Yu Mincho Demibold" panose="02020400000000000000" pitchFamily="18" charset="-128"/>
              </a:rPr>
              <a:t>件名</a:t>
            </a:r>
          </a:p>
        </p:txBody>
      </p:sp>
      <p:sp>
        <p:nvSpPr>
          <p:cNvPr id="53" name="テキスト ボックス 52">
            <a:extLst>
              <a:ext uri="{FF2B5EF4-FFF2-40B4-BE49-F238E27FC236}">
                <a16:creationId xmlns:a16="http://schemas.microsoft.com/office/drawing/2014/main" id="{E4148F1A-4B44-164F-A3AD-507CE91694DC}"/>
              </a:ext>
            </a:extLst>
          </p:cNvPr>
          <p:cNvSpPr txBox="1"/>
          <p:nvPr/>
        </p:nvSpPr>
        <p:spPr>
          <a:xfrm>
            <a:off x="1071097" y="3044559"/>
            <a:ext cx="548559" cy="276999"/>
          </a:xfrm>
          <a:prstGeom prst="rect">
            <a:avLst/>
          </a:prstGeom>
          <a:noFill/>
        </p:spPr>
        <p:txBody>
          <a:bodyPr wrap="square" rtlCol="0">
            <a:spAutoFit/>
          </a:bodyPr>
          <a:lstStyle/>
          <a:p>
            <a:r>
              <a:rPr kumimoji="1" lang="ja-JP" altLang="en-US" sz="1200" b="1">
                <a:solidFill>
                  <a:schemeClr val="bg1"/>
                </a:solidFill>
                <a:latin typeface="Yu Mincho Demibold" panose="02020400000000000000" pitchFamily="18" charset="-128"/>
                <a:ea typeface="Yu Mincho Demibold" panose="02020400000000000000" pitchFamily="18" charset="-128"/>
              </a:rPr>
              <a:t>本文</a:t>
            </a:r>
          </a:p>
        </p:txBody>
      </p:sp>
      <p:sp>
        <p:nvSpPr>
          <p:cNvPr id="54" name="テキスト ボックス 53">
            <a:extLst>
              <a:ext uri="{FF2B5EF4-FFF2-40B4-BE49-F238E27FC236}">
                <a16:creationId xmlns:a16="http://schemas.microsoft.com/office/drawing/2014/main" id="{87E32446-E922-1540-8B04-353BD543703D}"/>
              </a:ext>
            </a:extLst>
          </p:cNvPr>
          <p:cNvSpPr txBox="1"/>
          <p:nvPr/>
        </p:nvSpPr>
        <p:spPr>
          <a:xfrm>
            <a:off x="1789890" y="2100976"/>
            <a:ext cx="1585608" cy="276999"/>
          </a:xfrm>
          <a:prstGeom prst="rect">
            <a:avLst/>
          </a:prstGeom>
          <a:noFill/>
        </p:spPr>
        <p:txBody>
          <a:bodyPr wrap="square" rtlCol="0">
            <a:spAutoFit/>
          </a:bodyPr>
          <a:lstStyle/>
          <a:p>
            <a:r>
              <a:rPr kumimoji="1" lang="en-US" altLang="ja-JP" sz="1200" dirty="0">
                <a:solidFill>
                  <a:srgbClr val="071F46"/>
                </a:solidFill>
                <a:latin typeface="Yu Mincho Demibold" panose="02020400000000000000" pitchFamily="18" charset="-128"/>
                <a:ea typeface="Yu Mincho Demibold" panose="02020400000000000000" pitchFamily="18" charset="-128"/>
              </a:rPr>
              <a:t>TO</a:t>
            </a:r>
            <a:r>
              <a:rPr kumimoji="1" lang="ja-JP" altLang="en-US" sz="1200">
                <a:solidFill>
                  <a:srgbClr val="071F46"/>
                </a:solidFill>
                <a:latin typeface="Yu Mincho Demibold" panose="02020400000000000000" pitchFamily="18" charset="-128"/>
                <a:ea typeface="Yu Mincho Demibold" panose="02020400000000000000" pitchFamily="18" charset="-128"/>
              </a:rPr>
              <a:t>：当社営業担当</a:t>
            </a:r>
          </a:p>
        </p:txBody>
      </p:sp>
      <p:sp>
        <p:nvSpPr>
          <p:cNvPr id="55" name="テキスト ボックス 54">
            <a:extLst>
              <a:ext uri="{FF2B5EF4-FFF2-40B4-BE49-F238E27FC236}">
                <a16:creationId xmlns:a16="http://schemas.microsoft.com/office/drawing/2014/main" id="{80F968C9-D7A7-6F42-B4F3-0713073B874F}"/>
              </a:ext>
            </a:extLst>
          </p:cNvPr>
          <p:cNvSpPr txBox="1"/>
          <p:nvPr/>
        </p:nvSpPr>
        <p:spPr>
          <a:xfrm>
            <a:off x="1789889" y="2412269"/>
            <a:ext cx="2130357" cy="276999"/>
          </a:xfrm>
          <a:prstGeom prst="rect">
            <a:avLst/>
          </a:prstGeom>
          <a:noFill/>
        </p:spPr>
        <p:txBody>
          <a:bodyPr wrap="square" rtlCol="0">
            <a:spAutoFit/>
          </a:bodyPr>
          <a:lstStyle/>
          <a:p>
            <a:r>
              <a:rPr lang="en-US" altLang="ja-JP" sz="1200" dirty="0">
                <a:solidFill>
                  <a:srgbClr val="071F46"/>
                </a:solidFill>
                <a:latin typeface="Yu Mincho Demibold" panose="02020400000000000000" pitchFamily="18" charset="-128"/>
                <a:ea typeface="Yu Mincho Demibold" panose="02020400000000000000" pitchFamily="18" charset="-128"/>
              </a:rPr>
              <a:t>CC</a:t>
            </a:r>
            <a:r>
              <a:rPr kumimoji="1" lang="ja-JP" altLang="en-US" sz="1200">
                <a:solidFill>
                  <a:srgbClr val="071F46"/>
                </a:solidFill>
                <a:latin typeface="Yu Mincho Demibold" panose="02020400000000000000" pitchFamily="18" charset="-128"/>
                <a:ea typeface="Yu Mincho Demibold" panose="02020400000000000000" pitchFamily="18" charset="-128"/>
              </a:rPr>
              <a:t>：</a:t>
            </a:r>
            <a:r>
              <a:rPr kumimoji="1" lang="en-US" altLang="ja-JP" sz="1200" dirty="0" err="1">
                <a:solidFill>
                  <a:srgbClr val="071F46"/>
                </a:solidFill>
                <a:latin typeface="Yu Mincho Demibold" panose="02020400000000000000" pitchFamily="18" charset="-128"/>
                <a:ea typeface="Yu Mincho Demibold" panose="02020400000000000000" pitchFamily="18" charset="-128"/>
              </a:rPr>
              <a:t>order@tokyo-prime.jp</a:t>
            </a:r>
            <a:endParaRPr kumimoji="1" lang="ja-JP" altLang="en-US" sz="1200">
              <a:solidFill>
                <a:srgbClr val="071F46"/>
              </a:solidFill>
              <a:latin typeface="Yu Mincho Demibold" panose="02020400000000000000" pitchFamily="18" charset="-128"/>
              <a:ea typeface="Yu Mincho Demibold" panose="02020400000000000000" pitchFamily="18" charset="-128"/>
            </a:endParaRPr>
          </a:p>
        </p:txBody>
      </p:sp>
      <p:sp>
        <p:nvSpPr>
          <p:cNvPr id="56" name="テキスト ボックス 55">
            <a:extLst>
              <a:ext uri="{FF2B5EF4-FFF2-40B4-BE49-F238E27FC236}">
                <a16:creationId xmlns:a16="http://schemas.microsoft.com/office/drawing/2014/main" id="{F77E2E92-ECBC-7542-90F0-093C761B7B04}"/>
              </a:ext>
            </a:extLst>
          </p:cNvPr>
          <p:cNvSpPr txBox="1"/>
          <p:nvPr/>
        </p:nvSpPr>
        <p:spPr>
          <a:xfrm>
            <a:off x="1789888" y="2748512"/>
            <a:ext cx="4834647" cy="261610"/>
          </a:xfrm>
          <a:prstGeom prst="rect">
            <a:avLst/>
          </a:prstGeom>
          <a:noFill/>
        </p:spPr>
        <p:txBody>
          <a:bodyPr wrap="square" rtlCol="0">
            <a:spAutoFit/>
          </a:bodyPr>
          <a:lstStyle/>
          <a:p>
            <a:r>
              <a:rPr lang="ja-JP" altLang="en-US" sz="1100">
                <a:solidFill>
                  <a:srgbClr val="071F46"/>
                </a:solidFill>
                <a:latin typeface="Yu Mincho Demibold" panose="02020400000000000000" pitchFamily="18" charset="-128"/>
                <a:ea typeface="Yu Mincho Demibold" panose="02020400000000000000" pitchFamily="18" charset="-128"/>
              </a:rPr>
              <a:t>：</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申込</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［広告主］</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［告知内容］：</a:t>
            </a:r>
            <a:r>
              <a:rPr lang="en-US" altLang="ja-JP" sz="1100" dirty="0">
                <a:solidFill>
                  <a:srgbClr val="071F46"/>
                </a:solidFill>
                <a:latin typeface="Yu Mincho Demibold" panose="02020400000000000000" pitchFamily="18" charset="-128"/>
                <a:ea typeface="Yu Mincho Demibold" panose="02020400000000000000" pitchFamily="18" charset="-128"/>
              </a:rPr>
              <a:t>Taxi Coupon Ads</a:t>
            </a:r>
            <a:r>
              <a:rPr lang="ja-JP" altLang="en-US" sz="1100">
                <a:solidFill>
                  <a:srgbClr val="071F46"/>
                </a:solidFill>
                <a:latin typeface="Yu Mincho Demibold" panose="02020400000000000000" pitchFamily="18" charset="-128"/>
                <a:ea typeface="Yu Mincho Demibold" panose="02020400000000000000" pitchFamily="18" charset="-128"/>
              </a:rPr>
              <a:t>：月</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日</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月</a:t>
            </a:r>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日</a:t>
            </a:r>
            <a:endParaRPr kumimoji="1" lang="ja-JP" altLang="en-US" sz="1100">
              <a:solidFill>
                <a:srgbClr val="071F46"/>
              </a:solidFill>
              <a:latin typeface="Yu Mincho Demibold" panose="02020400000000000000" pitchFamily="18" charset="-128"/>
              <a:ea typeface="Yu Mincho Demibold" panose="02020400000000000000" pitchFamily="18" charset="-128"/>
            </a:endParaRPr>
          </a:p>
        </p:txBody>
      </p:sp>
      <p:sp>
        <p:nvSpPr>
          <p:cNvPr id="57" name="テキスト ボックス 56">
            <a:extLst>
              <a:ext uri="{FF2B5EF4-FFF2-40B4-BE49-F238E27FC236}">
                <a16:creationId xmlns:a16="http://schemas.microsoft.com/office/drawing/2014/main" id="{D9AFE6C9-83BF-9944-9D95-80E604C5875F}"/>
              </a:ext>
            </a:extLst>
          </p:cNvPr>
          <p:cNvSpPr txBox="1"/>
          <p:nvPr/>
        </p:nvSpPr>
        <p:spPr>
          <a:xfrm>
            <a:off x="1750976" y="3052253"/>
            <a:ext cx="4834647" cy="261610"/>
          </a:xfrm>
          <a:prstGeom prst="rect">
            <a:avLst/>
          </a:prstGeom>
          <a:noFill/>
        </p:spPr>
        <p:txBody>
          <a:bodyPr wrap="square" rtlCol="0">
            <a:spAutoFit/>
          </a:bodyPr>
          <a:lstStyle/>
          <a:p>
            <a:r>
              <a:rPr lang="en-US" altLang="ja-JP" sz="1100" dirty="0">
                <a:solidFill>
                  <a:srgbClr val="071F46"/>
                </a:solidFill>
                <a:latin typeface="Yu Mincho Demibold" panose="02020400000000000000" pitchFamily="18" charset="-128"/>
                <a:ea typeface="Yu Mincho Demibold" panose="02020400000000000000" pitchFamily="18" charset="-128"/>
              </a:rPr>
              <a:t>【</a:t>
            </a:r>
            <a:r>
              <a:rPr lang="ja-JP" altLang="en-US" sz="1100">
                <a:solidFill>
                  <a:srgbClr val="071F46"/>
                </a:solidFill>
                <a:latin typeface="Yu Mincho Demibold" panose="02020400000000000000" pitchFamily="18" charset="-128"/>
                <a:ea typeface="Yu Mincho Demibold" panose="02020400000000000000" pitchFamily="18" charset="-128"/>
              </a:rPr>
              <a:t>お申し込み案件</a:t>
            </a:r>
            <a:r>
              <a:rPr lang="en-US" altLang="ja-JP" sz="1100" dirty="0">
                <a:solidFill>
                  <a:srgbClr val="071F46"/>
                </a:solidFill>
                <a:latin typeface="Yu Mincho Demibold" panose="02020400000000000000" pitchFamily="18" charset="-128"/>
                <a:ea typeface="Yu Mincho Demibold" panose="02020400000000000000" pitchFamily="18" charset="-128"/>
              </a:rPr>
              <a:t>】</a:t>
            </a:r>
          </a:p>
        </p:txBody>
      </p:sp>
      <p:sp>
        <p:nvSpPr>
          <p:cNvPr id="58" name="テキスト ボックス 57">
            <a:extLst>
              <a:ext uri="{FF2B5EF4-FFF2-40B4-BE49-F238E27FC236}">
                <a16:creationId xmlns:a16="http://schemas.microsoft.com/office/drawing/2014/main" id="{B1FC0375-4F6E-4C49-A4CE-A568CB4D2E02}"/>
              </a:ext>
            </a:extLst>
          </p:cNvPr>
          <p:cNvSpPr txBox="1"/>
          <p:nvPr/>
        </p:nvSpPr>
        <p:spPr>
          <a:xfrm>
            <a:off x="1789888" y="3187503"/>
            <a:ext cx="4795736" cy="3114250"/>
          </a:xfrm>
          <a:prstGeom prst="rect">
            <a:avLst/>
          </a:prstGeom>
          <a:noFill/>
        </p:spPr>
        <p:txBody>
          <a:bodyPr wrap="square" rtlCol="0">
            <a:spAutoFit/>
          </a:bodyPr>
          <a:lstStyle/>
          <a:p>
            <a:pPr>
              <a:lnSpc>
                <a:spcPct val="150000"/>
              </a:lnSpc>
            </a:pPr>
            <a:r>
              <a:rPr lang="en-US" altLang="ja-JP" sz="1200" dirty="0">
                <a:solidFill>
                  <a:srgbClr val="071F46"/>
                </a:solidFill>
                <a:latin typeface="Yu Mincho Demibold" panose="02020400000000000000" pitchFamily="18" charset="-128"/>
                <a:ea typeface="Yu Mincho Demibold" panose="02020400000000000000" pitchFamily="18" charset="-128"/>
              </a:rPr>
              <a:t>----------------------------------------------</a:t>
            </a: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・広告主：</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・告知内容（サービス名）：</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・告知</a:t>
            </a:r>
            <a:r>
              <a:rPr lang="en-US" altLang="ja-JP" sz="1200" dirty="0">
                <a:solidFill>
                  <a:srgbClr val="071F46"/>
                </a:solidFill>
                <a:latin typeface="Yu Mincho Demibold" panose="02020400000000000000" pitchFamily="18" charset="-128"/>
                <a:ea typeface="Yu Mincho Demibold" panose="02020400000000000000" pitchFamily="18" charset="-128"/>
              </a:rPr>
              <a:t>URL</a:t>
            </a:r>
            <a:r>
              <a:rPr lang="ja-JP" altLang="en-US" sz="1200">
                <a:solidFill>
                  <a:srgbClr val="071F46"/>
                </a:solidFill>
                <a:latin typeface="Yu Mincho Demibold" panose="02020400000000000000" pitchFamily="18" charset="-128"/>
                <a:ea typeface="Yu Mincho Demibold" panose="02020400000000000000" pitchFamily="18" charset="-128"/>
              </a:rPr>
              <a:t>（出稿予定</a:t>
            </a:r>
            <a:r>
              <a:rPr lang="en-US" altLang="ja-JP" sz="1200" dirty="0">
                <a:solidFill>
                  <a:srgbClr val="071F46"/>
                </a:solidFill>
                <a:latin typeface="Yu Mincho Demibold" panose="02020400000000000000" pitchFamily="18" charset="-128"/>
                <a:ea typeface="Yu Mincho Demibold" panose="02020400000000000000" pitchFamily="18" charset="-128"/>
              </a:rPr>
              <a:t>URL</a:t>
            </a:r>
            <a:r>
              <a:rPr lang="ja-JP" altLang="en-US" sz="1200">
                <a:solidFill>
                  <a:srgbClr val="071F46"/>
                </a:solidFill>
                <a:latin typeface="Yu Mincho Demibold" panose="02020400000000000000" pitchFamily="18" charset="-128"/>
                <a:ea typeface="Yu Mincho Demibold" panose="02020400000000000000" pitchFamily="18" charset="-128"/>
              </a:rPr>
              <a:t>全て）：</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・掲載期間：月</a:t>
            </a:r>
            <a:r>
              <a:rPr lang="en-US" altLang="ja-JP" sz="1200" dirty="0">
                <a:solidFill>
                  <a:srgbClr val="071F46"/>
                </a:solidFill>
                <a:latin typeface="Yu Mincho Demibold" panose="02020400000000000000" pitchFamily="18" charset="-128"/>
                <a:ea typeface="Yu Mincho Demibold" panose="02020400000000000000" pitchFamily="18" charset="-128"/>
              </a:rPr>
              <a:t>/</a:t>
            </a:r>
            <a:r>
              <a:rPr lang="ja-JP" altLang="en-US" sz="1200">
                <a:solidFill>
                  <a:srgbClr val="071F46"/>
                </a:solidFill>
                <a:latin typeface="Yu Mincho Demibold" panose="02020400000000000000" pitchFamily="18" charset="-128"/>
                <a:ea typeface="Yu Mincho Demibold" panose="02020400000000000000" pitchFamily="18" charset="-128"/>
              </a:rPr>
              <a:t>日</a:t>
            </a:r>
            <a:r>
              <a:rPr lang="en-US" altLang="ja-JP" sz="1200" dirty="0">
                <a:solidFill>
                  <a:srgbClr val="071F46"/>
                </a:solidFill>
                <a:latin typeface="Yu Mincho Demibold" panose="02020400000000000000" pitchFamily="18" charset="-128"/>
                <a:ea typeface="Yu Mincho Demibold" panose="02020400000000000000" pitchFamily="18" charset="-128"/>
              </a:rPr>
              <a:t> – </a:t>
            </a:r>
            <a:r>
              <a:rPr lang="ja-JP" altLang="en-US" sz="1200">
                <a:solidFill>
                  <a:srgbClr val="071F46"/>
                </a:solidFill>
                <a:latin typeface="Yu Mincho Demibold" panose="02020400000000000000" pitchFamily="18" charset="-128"/>
                <a:ea typeface="Yu Mincho Demibold" panose="02020400000000000000" pitchFamily="18" charset="-128"/>
              </a:rPr>
              <a:t>月</a:t>
            </a:r>
            <a:r>
              <a:rPr lang="en-US" altLang="ja-JP" sz="1200" dirty="0">
                <a:solidFill>
                  <a:srgbClr val="071F46"/>
                </a:solidFill>
                <a:latin typeface="Yu Mincho Demibold" panose="02020400000000000000" pitchFamily="18" charset="-128"/>
                <a:ea typeface="Yu Mincho Demibold" panose="02020400000000000000" pitchFamily="18" charset="-128"/>
              </a:rPr>
              <a:t>/</a:t>
            </a:r>
            <a:r>
              <a:rPr lang="ja-JP" altLang="en-US" sz="1200">
                <a:solidFill>
                  <a:srgbClr val="071F46"/>
                </a:solidFill>
                <a:latin typeface="Yu Mincho Demibold" panose="02020400000000000000" pitchFamily="18" charset="-128"/>
                <a:ea typeface="Yu Mincho Demibold" panose="02020400000000000000" pitchFamily="18" charset="-128"/>
              </a:rPr>
              <a:t>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・メニュー名：</a:t>
            </a:r>
            <a:r>
              <a:rPr lang="en-US" altLang="ja-JP" sz="1200" dirty="0">
                <a:solidFill>
                  <a:srgbClr val="071F46"/>
                </a:solidFill>
                <a:latin typeface="Yu Mincho Demibold" panose="02020400000000000000" pitchFamily="18" charset="-128"/>
                <a:ea typeface="Yu Mincho Demibold" panose="02020400000000000000" pitchFamily="18" charset="-128"/>
              </a:rPr>
              <a:t>Taxi Coupon Ads</a:t>
            </a: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・保証形態：期間掲載保証</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・申込金額（グロス税別）：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・申込金額（ネット税別）：</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ja-JP" altLang="en-US" sz="1200">
                <a:solidFill>
                  <a:srgbClr val="071F46"/>
                </a:solidFill>
                <a:latin typeface="Yu Mincho Demibold" panose="02020400000000000000" pitchFamily="18" charset="-128"/>
                <a:ea typeface="Yu Mincho Demibold" panose="02020400000000000000" pitchFamily="18" charset="-128"/>
              </a:rPr>
              <a:t>・備考：</a:t>
            </a:r>
            <a:endParaRPr lang="en-US" altLang="ja-JP" sz="1200" dirty="0">
              <a:solidFill>
                <a:srgbClr val="071F46"/>
              </a:solidFill>
              <a:latin typeface="Yu Mincho Demibold" panose="02020400000000000000" pitchFamily="18" charset="-128"/>
              <a:ea typeface="Yu Mincho Demibold" panose="02020400000000000000" pitchFamily="18" charset="-128"/>
            </a:endParaRPr>
          </a:p>
          <a:p>
            <a:pPr>
              <a:lnSpc>
                <a:spcPct val="150000"/>
              </a:lnSpc>
            </a:pPr>
            <a:r>
              <a:rPr lang="en-US" altLang="ja-JP" sz="1200" dirty="0">
                <a:solidFill>
                  <a:srgbClr val="071F46"/>
                </a:solidFill>
                <a:latin typeface="Yu Mincho Demibold" panose="02020400000000000000" pitchFamily="18" charset="-128"/>
                <a:ea typeface="Yu Mincho Demibold" panose="02020400000000000000" pitchFamily="18" charset="-128"/>
              </a:rPr>
              <a:t>----------------------------------------------</a:t>
            </a:r>
          </a:p>
        </p:txBody>
      </p:sp>
      <p:sp>
        <p:nvSpPr>
          <p:cNvPr id="59" name="テキスト ボックス 58">
            <a:extLst>
              <a:ext uri="{FF2B5EF4-FFF2-40B4-BE49-F238E27FC236}">
                <a16:creationId xmlns:a16="http://schemas.microsoft.com/office/drawing/2014/main" id="{2AB72B38-4BE7-C24C-A8C1-BBEF4024C615}"/>
              </a:ext>
            </a:extLst>
          </p:cNvPr>
          <p:cNvSpPr txBox="1"/>
          <p:nvPr/>
        </p:nvSpPr>
        <p:spPr>
          <a:xfrm>
            <a:off x="2591861" y="836389"/>
            <a:ext cx="9315863" cy="882293"/>
          </a:xfrm>
          <a:prstGeom prst="rect">
            <a:avLst/>
          </a:prstGeom>
          <a:noFill/>
        </p:spPr>
        <p:txBody>
          <a:bodyPr wrap="square" rtlCol="0">
            <a:spAutoFit/>
          </a:bodyPr>
          <a:lstStyle/>
          <a:p>
            <a:pPr>
              <a:lnSpc>
                <a:spcPct val="150000"/>
              </a:lnSpc>
            </a:pPr>
            <a:r>
              <a:rPr lang="ja-JP" altLang="en-US">
                <a:solidFill>
                  <a:srgbClr val="214976"/>
                </a:solidFill>
                <a:latin typeface="Yu Mincho" panose="02020400000000000000" pitchFamily="18" charset="-128"/>
                <a:ea typeface="Yu Mincho" panose="02020400000000000000" pitchFamily="18" charset="-128"/>
              </a:rPr>
              <a:t>以下メールフォーマットをご記入の上、</a:t>
            </a:r>
            <a:endParaRPr lang="en-US" altLang="ja-JP" dirty="0">
              <a:solidFill>
                <a:srgbClr val="214976"/>
              </a:solidFill>
              <a:latin typeface="Yu Mincho" panose="02020400000000000000" pitchFamily="18" charset="-128"/>
              <a:ea typeface="Yu Mincho" panose="02020400000000000000" pitchFamily="18" charset="-128"/>
            </a:endParaRPr>
          </a:p>
          <a:p>
            <a:pPr>
              <a:lnSpc>
                <a:spcPct val="150000"/>
              </a:lnSpc>
            </a:pPr>
            <a:r>
              <a:rPr lang="ja-JP" altLang="en-US">
                <a:solidFill>
                  <a:srgbClr val="214976"/>
                </a:solidFill>
                <a:latin typeface="Yu Mincho" panose="02020400000000000000" pitchFamily="18" charset="-128"/>
                <a:ea typeface="Yu Mincho" panose="02020400000000000000" pitchFamily="18" charset="-128"/>
              </a:rPr>
              <a:t>メールにてご連絡をお願いいたします。</a:t>
            </a:r>
          </a:p>
        </p:txBody>
      </p:sp>
      <p:pic>
        <p:nvPicPr>
          <p:cNvPr id="7" name="図 6" descr="車のダッシュボード&#10;&#10;低い精度で自動的に生成された説明">
            <a:extLst>
              <a:ext uri="{FF2B5EF4-FFF2-40B4-BE49-F238E27FC236}">
                <a16:creationId xmlns:a16="http://schemas.microsoft.com/office/drawing/2014/main" id="{128963F7-FB59-484F-81CA-1AACB49B15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91026" y="636105"/>
            <a:ext cx="4317410" cy="5602466"/>
          </a:xfrm>
          <a:prstGeom prst="rect">
            <a:avLst/>
          </a:prstGeom>
        </p:spPr>
      </p:pic>
      <p:pic>
        <p:nvPicPr>
          <p:cNvPr id="12" name="図 11" descr="会社名&#10;&#10;自動的に生成された説明">
            <a:extLst>
              <a:ext uri="{FF2B5EF4-FFF2-40B4-BE49-F238E27FC236}">
                <a16:creationId xmlns:a16="http://schemas.microsoft.com/office/drawing/2014/main" id="{BA4978C9-A660-4A4F-9EB7-60E3F42779A3}"/>
              </a:ext>
            </a:extLst>
          </p:cNvPr>
          <p:cNvPicPr>
            <a:picLocks noChangeAspect="1"/>
          </p:cNvPicPr>
          <p:nvPr/>
        </p:nvPicPr>
        <p:blipFill>
          <a:blip r:embed="rId4"/>
          <a:stretch>
            <a:fillRect/>
          </a:stretch>
        </p:blipFill>
        <p:spPr>
          <a:xfrm>
            <a:off x="372405" y="85238"/>
            <a:ext cx="2394296" cy="499908"/>
          </a:xfrm>
          <a:prstGeom prst="rect">
            <a:avLst/>
          </a:prstGeom>
        </p:spPr>
      </p:pic>
    </p:spTree>
    <p:extLst>
      <p:ext uri="{BB962C8B-B14F-4D97-AF65-F5344CB8AC3E}">
        <p14:creationId xmlns:p14="http://schemas.microsoft.com/office/powerpoint/2010/main" val="17033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6D961164-5F55-A64F-B358-E7338FC46A71}"/>
              </a:ext>
            </a:extLst>
          </p:cNvPr>
          <p:cNvSpPr/>
          <p:nvPr/>
        </p:nvSpPr>
        <p:spPr>
          <a:xfrm>
            <a:off x="638216" y="1378523"/>
            <a:ext cx="1805181" cy="2463367"/>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46167878-D425-FB4D-ADC3-647FAAF85B10}"/>
              </a:ext>
            </a:extLst>
          </p:cNvPr>
          <p:cNvSpPr/>
          <p:nvPr/>
        </p:nvSpPr>
        <p:spPr>
          <a:xfrm>
            <a:off x="638216" y="4452163"/>
            <a:ext cx="1805181" cy="1590851"/>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634BF6E5-66DC-2C4B-AD0C-05D1426777E3}"/>
              </a:ext>
            </a:extLst>
          </p:cNvPr>
          <p:cNvSpPr txBox="1"/>
          <p:nvPr/>
        </p:nvSpPr>
        <p:spPr>
          <a:xfrm>
            <a:off x="909136" y="2425540"/>
            <a:ext cx="1263340" cy="369332"/>
          </a:xfrm>
          <a:prstGeom prst="rect">
            <a:avLst/>
          </a:prstGeom>
          <a:noFill/>
        </p:spPr>
        <p:txBody>
          <a:bodyPr wrap="square" rtlCol="0">
            <a:spAutoFit/>
          </a:bodyPr>
          <a:lstStyle/>
          <a:p>
            <a:pPr algn="ctr"/>
            <a:r>
              <a:rPr lang="ja-JP" altLang="en-US" b="1">
                <a:solidFill>
                  <a:schemeClr val="bg1"/>
                </a:solidFill>
                <a:latin typeface="Yu Mincho Demibold" panose="02020400000000000000" pitchFamily="18" charset="-128"/>
                <a:ea typeface="Yu Mincho Demibold" panose="02020400000000000000" pitchFamily="18" charset="-128"/>
              </a:rPr>
              <a:t>注意事項</a:t>
            </a:r>
            <a:endParaRPr kumimoji="1" lang="ja-JP" altLang="en-US" b="1">
              <a:solidFill>
                <a:schemeClr val="bg1"/>
              </a:solidFill>
              <a:latin typeface="Yu Mincho Demibold" panose="02020400000000000000" pitchFamily="18" charset="-128"/>
              <a:ea typeface="Yu Mincho Demibold" panose="02020400000000000000" pitchFamily="18" charset="-128"/>
            </a:endParaRPr>
          </a:p>
        </p:txBody>
      </p:sp>
      <p:sp>
        <p:nvSpPr>
          <p:cNvPr id="28" name="テキスト ボックス 27">
            <a:extLst>
              <a:ext uri="{FF2B5EF4-FFF2-40B4-BE49-F238E27FC236}">
                <a16:creationId xmlns:a16="http://schemas.microsoft.com/office/drawing/2014/main" id="{0EF35845-CB87-4D46-98B9-B8B10D10AE81}"/>
              </a:ext>
            </a:extLst>
          </p:cNvPr>
          <p:cNvSpPr txBox="1"/>
          <p:nvPr/>
        </p:nvSpPr>
        <p:spPr>
          <a:xfrm>
            <a:off x="876727" y="4924422"/>
            <a:ext cx="1465560" cy="646331"/>
          </a:xfrm>
          <a:prstGeom prst="rect">
            <a:avLst/>
          </a:prstGeom>
          <a:noFill/>
        </p:spPr>
        <p:txBody>
          <a:bodyPr wrap="square" rtlCol="0">
            <a:spAutoFit/>
          </a:bodyPr>
          <a:lstStyle/>
          <a:p>
            <a:r>
              <a:rPr lang="ja-JP" altLang="en-US" b="1">
                <a:solidFill>
                  <a:schemeClr val="bg1"/>
                </a:solidFill>
                <a:latin typeface="Yu Mincho Demibold" panose="02020400000000000000" pitchFamily="18" charset="-128"/>
                <a:ea typeface="Yu Mincho Demibold" panose="02020400000000000000" pitchFamily="18" charset="-128"/>
              </a:rPr>
              <a:t>キャンセル</a:t>
            </a:r>
            <a:endParaRPr lang="en-US" altLang="ja-JP" b="1" dirty="0">
              <a:solidFill>
                <a:schemeClr val="bg1"/>
              </a:solidFill>
              <a:latin typeface="Yu Mincho Demibold" panose="02020400000000000000" pitchFamily="18" charset="-128"/>
              <a:ea typeface="Yu Mincho Demibold" panose="02020400000000000000" pitchFamily="18" charset="-128"/>
            </a:endParaRPr>
          </a:p>
          <a:p>
            <a:r>
              <a:rPr kumimoji="1" lang="ja-JP" altLang="en-US" b="1">
                <a:solidFill>
                  <a:schemeClr val="bg1"/>
                </a:solidFill>
                <a:latin typeface="Yu Mincho Demibold" panose="02020400000000000000" pitchFamily="18" charset="-128"/>
                <a:ea typeface="Yu Mincho Demibold" panose="02020400000000000000" pitchFamily="18" charset="-128"/>
              </a:rPr>
              <a:t>規定</a:t>
            </a:r>
          </a:p>
        </p:txBody>
      </p:sp>
      <p:sp>
        <p:nvSpPr>
          <p:cNvPr id="30" name="テキスト ボックス 29">
            <a:extLst>
              <a:ext uri="{FF2B5EF4-FFF2-40B4-BE49-F238E27FC236}">
                <a16:creationId xmlns:a16="http://schemas.microsoft.com/office/drawing/2014/main" id="{DB29D96E-8E5E-9446-BC98-0654E021CB79}"/>
              </a:ext>
            </a:extLst>
          </p:cNvPr>
          <p:cNvSpPr txBox="1"/>
          <p:nvPr/>
        </p:nvSpPr>
        <p:spPr>
          <a:xfrm>
            <a:off x="2640767" y="1339570"/>
            <a:ext cx="7489351" cy="2463367"/>
          </a:xfrm>
          <a:prstGeom prst="rect">
            <a:avLst/>
          </a:prstGeom>
          <a:noFill/>
        </p:spPr>
        <p:txBody>
          <a:bodyPr wrap="square" rtlCol="0">
            <a:spAutoFit/>
          </a:bodyPr>
          <a:lstStyle/>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■お申込み前にクライアント様・商材審査が必須となります。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本施策はコンシューマー向けサービスを展開されている広告主様限定の施策となります。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 タクシーアプリクーポンの有効期限は掲載開始日から</a:t>
            </a:r>
            <a:r>
              <a:rPr lang="en-US" altLang="ja-JP" sz="1300" b="1" dirty="0">
                <a:solidFill>
                  <a:srgbClr val="071F46"/>
                </a:solidFill>
                <a:latin typeface="Yu Mincho" panose="02020400000000000000" pitchFamily="18" charset="-128"/>
                <a:ea typeface="Yu Mincho" panose="02020400000000000000" pitchFamily="18" charset="-128"/>
              </a:rPr>
              <a:t>3</a:t>
            </a:r>
            <a:r>
              <a:rPr lang="ja-JP" altLang="en-US" sz="1300" b="1">
                <a:solidFill>
                  <a:srgbClr val="071F46"/>
                </a:solidFill>
                <a:latin typeface="Yu Mincho" panose="02020400000000000000" pitchFamily="18" charset="-128"/>
                <a:ea typeface="Yu Mincho" panose="02020400000000000000" pitchFamily="18" charset="-128"/>
              </a:rPr>
              <a:t>ヶ月間となります。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動画は、貴社よりご提供の素材と入稿シートをもとに、弊社側にて制作させて頂きます。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■競合排除措置は行いません。</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■同じクリエイティブでの放映は上限</a:t>
            </a:r>
            <a:r>
              <a:rPr lang="en-US" altLang="ja-JP" sz="1300" b="1" dirty="0">
                <a:solidFill>
                  <a:srgbClr val="071F46"/>
                </a:solidFill>
                <a:latin typeface="Yu Mincho" panose="02020400000000000000" pitchFamily="18" charset="-128"/>
                <a:ea typeface="Yu Mincho" panose="02020400000000000000" pitchFamily="18" charset="-128"/>
              </a:rPr>
              <a:t>4</a:t>
            </a:r>
            <a:r>
              <a:rPr lang="ja-JP" altLang="en-US" sz="1300" b="1">
                <a:solidFill>
                  <a:srgbClr val="071F46"/>
                </a:solidFill>
                <a:latin typeface="Yu Mincho" panose="02020400000000000000" pitchFamily="18" charset="-128"/>
                <a:ea typeface="Yu Mincho" panose="02020400000000000000" pitchFamily="18" charset="-128"/>
              </a:rPr>
              <a:t>週間までといたします。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■タクシーアプリクーポン券の配布条件は広告主様にてご決定ください。</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■その他の注意事項に関しては</a:t>
            </a:r>
            <a:r>
              <a:rPr lang="en-US" altLang="ja-JP" sz="1300" b="1" dirty="0">
                <a:solidFill>
                  <a:srgbClr val="071F46"/>
                </a:solidFill>
                <a:latin typeface="Yu Mincho" panose="02020400000000000000" pitchFamily="18" charset="-128"/>
                <a:ea typeface="Yu Mincho" panose="02020400000000000000" pitchFamily="18" charset="-128"/>
              </a:rPr>
              <a:t>【</a:t>
            </a:r>
            <a:r>
              <a:rPr lang="en-US" altLang="ja-JP" sz="1300" b="1" dirty="0" err="1">
                <a:solidFill>
                  <a:srgbClr val="071F46"/>
                </a:solidFill>
                <a:latin typeface="Yu Mincho" panose="02020400000000000000" pitchFamily="18" charset="-128"/>
                <a:ea typeface="Yu Mincho" panose="02020400000000000000" pitchFamily="18" charset="-128"/>
              </a:rPr>
              <a:t>TokyoPrime】MEDIASHEET</a:t>
            </a:r>
            <a:r>
              <a:rPr lang="ja-JP" altLang="en-US" sz="1300" b="1">
                <a:solidFill>
                  <a:srgbClr val="071F46"/>
                </a:solidFill>
                <a:latin typeface="Yu Mincho" panose="02020400000000000000" pitchFamily="18" charset="-128"/>
                <a:ea typeface="Yu Mincho" panose="02020400000000000000" pitchFamily="18" charset="-128"/>
              </a:rPr>
              <a:t>に準拠します。</a:t>
            </a:r>
            <a:endParaRPr lang="en-US" altLang="ja-JP" sz="1300" b="1" dirty="0">
              <a:solidFill>
                <a:srgbClr val="071F46"/>
              </a:solidFill>
              <a:latin typeface="Yu Mincho" panose="02020400000000000000" pitchFamily="18" charset="-128"/>
              <a:ea typeface="Yu Mincho" panose="02020400000000000000" pitchFamily="18" charset="-128"/>
            </a:endParaRPr>
          </a:p>
        </p:txBody>
      </p:sp>
      <p:sp>
        <p:nvSpPr>
          <p:cNvPr id="31" name="テキスト ボックス 30">
            <a:extLst>
              <a:ext uri="{FF2B5EF4-FFF2-40B4-BE49-F238E27FC236}">
                <a16:creationId xmlns:a16="http://schemas.microsoft.com/office/drawing/2014/main" id="{05B2705A-793F-B949-B70E-1D5AC70C752C}"/>
              </a:ext>
            </a:extLst>
          </p:cNvPr>
          <p:cNvSpPr txBox="1"/>
          <p:nvPr/>
        </p:nvSpPr>
        <p:spPr>
          <a:xfrm>
            <a:off x="2640767" y="4466027"/>
            <a:ext cx="7489351" cy="1563120"/>
          </a:xfrm>
          <a:prstGeom prst="rect">
            <a:avLst/>
          </a:prstGeom>
          <a:noFill/>
        </p:spPr>
        <p:txBody>
          <a:bodyPr wrap="square" rtlCol="0">
            <a:spAutoFit/>
          </a:bodyPr>
          <a:lstStyle/>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申込メール送付後、広告主様の都合で広告配信を変更する場合、</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広告料金に対して以下の料金で違約金を頂戴します。</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契約成立（申込メール送付時点）</a:t>
            </a:r>
            <a:r>
              <a:rPr lang="en-US" altLang="ja-JP" sz="1300" b="1" dirty="0">
                <a:solidFill>
                  <a:srgbClr val="071F46"/>
                </a:solidFill>
                <a:latin typeface="Yu Mincho" panose="02020400000000000000" pitchFamily="18" charset="-128"/>
                <a:ea typeface="Yu Mincho" panose="02020400000000000000" pitchFamily="18" charset="-128"/>
              </a:rPr>
              <a:t>〜</a:t>
            </a:r>
            <a:r>
              <a:rPr lang="ja-JP" altLang="en-US" sz="1300" b="1">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21 </a:t>
            </a:r>
            <a:r>
              <a:rPr lang="ja-JP" altLang="en-US" sz="1300" b="1">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50</a:t>
            </a:r>
            <a:r>
              <a:rPr lang="ja-JP" altLang="en-US" sz="1300" b="1">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20 </a:t>
            </a:r>
            <a:r>
              <a:rPr lang="ja-JP" altLang="en-US" sz="1300" b="1">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 11 </a:t>
            </a:r>
            <a:r>
              <a:rPr lang="ja-JP" altLang="en-US" sz="1300" b="1">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80</a:t>
            </a:r>
            <a:r>
              <a:rPr lang="ja-JP" altLang="en-US" sz="1300" b="1">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300" b="1">
                <a:solidFill>
                  <a:srgbClr val="071F46"/>
                </a:solidFill>
                <a:latin typeface="Yu Mincho" panose="02020400000000000000" pitchFamily="18" charset="-128"/>
                <a:ea typeface="Yu Mincho" panose="02020400000000000000" pitchFamily="18" charset="-128"/>
              </a:rPr>
              <a:t>配信開始</a:t>
            </a:r>
            <a:r>
              <a:rPr lang="en-US" altLang="ja-JP" sz="1300" b="1" dirty="0">
                <a:solidFill>
                  <a:srgbClr val="071F46"/>
                </a:solidFill>
                <a:latin typeface="Yu Mincho" panose="02020400000000000000" pitchFamily="18" charset="-128"/>
                <a:ea typeface="Yu Mincho" panose="02020400000000000000" pitchFamily="18" charset="-128"/>
              </a:rPr>
              <a:t> 20 </a:t>
            </a:r>
            <a:r>
              <a:rPr lang="ja-JP" altLang="en-US" sz="1300" b="1">
                <a:solidFill>
                  <a:srgbClr val="071F46"/>
                </a:solidFill>
                <a:latin typeface="Yu Mincho" panose="02020400000000000000" pitchFamily="18" charset="-128"/>
                <a:ea typeface="Yu Mincho" panose="02020400000000000000" pitchFamily="18" charset="-128"/>
              </a:rPr>
              <a:t>営業日前</a:t>
            </a:r>
            <a:r>
              <a:rPr lang="en-US" altLang="ja-JP" sz="1300" b="1" dirty="0">
                <a:solidFill>
                  <a:srgbClr val="071F46"/>
                </a:solidFill>
                <a:latin typeface="Yu Mincho" panose="02020400000000000000" pitchFamily="18" charset="-128"/>
                <a:ea typeface="Yu Mincho" panose="02020400000000000000" pitchFamily="18" charset="-128"/>
              </a:rPr>
              <a:t>〜 </a:t>
            </a:r>
            <a:r>
              <a:rPr lang="ja-JP" altLang="en-US" sz="1300" b="1">
                <a:solidFill>
                  <a:srgbClr val="071F46"/>
                </a:solidFill>
                <a:latin typeface="Yu Mincho" panose="02020400000000000000" pitchFamily="18" charset="-128"/>
                <a:ea typeface="Yu Mincho" panose="02020400000000000000" pitchFamily="18" charset="-128"/>
              </a:rPr>
              <a:t>配信開始日：</a:t>
            </a:r>
            <a:r>
              <a:rPr lang="en-US" altLang="ja-JP" sz="1300" b="1" dirty="0">
                <a:solidFill>
                  <a:srgbClr val="071F46"/>
                </a:solidFill>
                <a:latin typeface="Yu Mincho" panose="02020400000000000000" pitchFamily="18" charset="-128"/>
                <a:ea typeface="Yu Mincho" panose="02020400000000000000" pitchFamily="18" charset="-128"/>
              </a:rPr>
              <a:t>100</a:t>
            </a:r>
            <a:r>
              <a:rPr lang="ja-JP" altLang="en-US" sz="1300" b="1">
                <a:solidFill>
                  <a:srgbClr val="071F46"/>
                </a:solidFill>
                <a:latin typeface="Yu Mincho" panose="02020400000000000000" pitchFamily="18" charset="-128"/>
                <a:ea typeface="Yu Mincho" panose="02020400000000000000" pitchFamily="18" charset="-128"/>
              </a:rPr>
              <a:t>％</a:t>
            </a:r>
            <a:endParaRPr lang="en-US" altLang="ja-JP" sz="1300" b="1" dirty="0">
              <a:solidFill>
                <a:srgbClr val="071F46"/>
              </a:solidFill>
              <a:latin typeface="Yu Mincho" panose="02020400000000000000" pitchFamily="18" charset="-128"/>
              <a:ea typeface="Yu Mincho" panose="02020400000000000000" pitchFamily="18" charset="-128"/>
            </a:endParaRPr>
          </a:p>
        </p:txBody>
      </p:sp>
      <p:pic>
        <p:nvPicPr>
          <p:cNvPr id="3" name="図 2" descr="テキスト&#10;&#10;自動的に生成された説明">
            <a:extLst>
              <a:ext uri="{FF2B5EF4-FFF2-40B4-BE49-F238E27FC236}">
                <a16:creationId xmlns:a16="http://schemas.microsoft.com/office/drawing/2014/main" id="{EFAA1064-E97F-4344-9207-8A99A21BCCF4}"/>
              </a:ext>
            </a:extLst>
          </p:cNvPr>
          <p:cNvPicPr>
            <a:picLocks noChangeAspect="1"/>
          </p:cNvPicPr>
          <p:nvPr/>
        </p:nvPicPr>
        <p:blipFill>
          <a:blip r:embed="rId3"/>
          <a:stretch>
            <a:fillRect/>
          </a:stretch>
        </p:blipFill>
        <p:spPr>
          <a:xfrm>
            <a:off x="334682" y="116547"/>
            <a:ext cx="1583509" cy="416713"/>
          </a:xfrm>
          <a:prstGeom prst="rect">
            <a:avLst/>
          </a:prstGeom>
        </p:spPr>
      </p:pic>
    </p:spTree>
    <p:extLst>
      <p:ext uri="{BB962C8B-B14F-4D97-AF65-F5344CB8AC3E}">
        <p14:creationId xmlns:p14="http://schemas.microsoft.com/office/powerpoint/2010/main" val="3721206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C299022E-64C7-ED4F-B0CD-D5C055C560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501" y="1930400"/>
            <a:ext cx="4738176" cy="3873499"/>
          </a:xfrm>
          <a:prstGeom prst="rect">
            <a:avLst/>
          </a:prstGeom>
        </p:spPr>
      </p:pic>
      <p:grpSp>
        <p:nvGrpSpPr>
          <p:cNvPr id="5" name="グループ化 4">
            <a:extLst>
              <a:ext uri="{FF2B5EF4-FFF2-40B4-BE49-F238E27FC236}">
                <a16:creationId xmlns:a16="http://schemas.microsoft.com/office/drawing/2014/main" id="{49553D8E-3327-1840-BA59-94FA61B8CC0A}"/>
              </a:ext>
            </a:extLst>
          </p:cNvPr>
          <p:cNvGrpSpPr/>
          <p:nvPr/>
        </p:nvGrpSpPr>
        <p:grpSpPr>
          <a:xfrm>
            <a:off x="5575300" y="1785882"/>
            <a:ext cx="5981700" cy="3981590"/>
            <a:chOff x="5575300" y="1930399"/>
            <a:chExt cx="5981700" cy="3981590"/>
          </a:xfrm>
        </p:grpSpPr>
        <p:sp>
          <p:nvSpPr>
            <p:cNvPr id="4" name="正方形/長方形 3">
              <a:extLst>
                <a:ext uri="{FF2B5EF4-FFF2-40B4-BE49-F238E27FC236}">
                  <a16:creationId xmlns:a16="http://schemas.microsoft.com/office/drawing/2014/main" id="{6C470752-4B8A-5A45-BD11-D4139D0B54FF}"/>
                </a:ext>
              </a:extLst>
            </p:cNvPr>
            <p:cNvSpPr/>
            <p:nvPr/>
          </p:nvSpPr>
          <p:spPr>
            <a:xfrm>
              <a:off x="5575300" y="1930400"/>
              <a:ext cx="5981700" cy="3175000"/>
            </a:xfrm>
            <a:prstGeom prst="rect">
              <a:avLst/>
            </a:prstGeom>
            <a:noFill/>
            <a:ln w="25400">
              <a:solidFill>
                <a:srgbClr val="2149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35CABC5F-7334-884B-B26C-343F508EC63E}"/>
                </a:ext>
              </a:extLst>
            </p:cNvPr>
            <p:cNvSpPr/>
            <p:nvPr/>
          </p:nvSpPr>
          <p:spPr>
            <a:xfrm>
              <a:off x="5575300" y="1930399"/>
              <a:ext cx="5981700" cy="695465"/>
            </a:xfrm>
            <a:prstGeom prst="rect">
              <a:avLst/>
            </a:prstGeom>
            <a:solidFill>
              <a:srgbClr val="2149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EBB975A-C111-FF46-90D5-83A277519222}"/>
                </a:ext>
              </a:extLst>
            </p:cNvPr>
            <p:cNvSpPr/>
            <p:nvPr/>
          </p:nvSpPr>
          <p:spPr>
            <a:xfrm>
              <a:off x="5575300" y="5216524"/>
              <a:ext cx="5981700" cy="695465"/>
            </a:xfrm>
            <a:prstGeom prst="rect">
              <a:avLst/>
            </a:prstGeom>
            <a:solidFill>
              <a:srgbClr val="21497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テキスト ボックス 15">
            <a:extLst>
              <a:ext uri="{FF2B5EF4-FFF2-40B4-BE49-F238E27FC236}">
                <a16:creationId xmlns:a16="http://schemas.microsoft.com/office/drawing/2014/main" id="{AC69E1ED-E603-9D4A-9246-01B5A43A981D}"/>
              </a:ext>
            </a:extLst>
          </p:cNvPr>
          <p:cNvSpPr txBox="1"/>
          <p:nvPr/>
        </p:nvSpPr>
        <p:spPr>
          <a:xfrm>
            <a:off x="6096001" y="2061198"/>
            <a:ext cx="2147888"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サイネージ導入台数</a:t>
            </a:r>
          </a:p>
        </p:txBody>
      </p:sp>
      <p:sp>
        <p:nvSpPr>
          <p:cNvPr id="17" name="テキスト ボックス 16">
            <a:extLst>
              <a:ext uri="{FF2B5EF4-FFF2-40B4-BE49-F238E27FC236}">
                <a16:creationId xmlns:a16="http://schemas.microsoft.com/office/drawing/2014/main" id="{B7F766B7-D295-C643-8F54-E8DBB4BC6C39}"/>
              </a:ext>
            </a:extLst>
          </p:cNvPr>
          <p:cNvSpPr txBox="1"/>
          <p:nvPr/>
        </p:nvSpPr>
        <p:spPr>
          <a:xfrm>
            <a:off x="8310563" y="2061198"/>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合計</a:t>
            </a:r>
          </a:p>
        </p:txBody>
      </p:sp>
      <p:sp>
        <p:nvSpPr>
          <p:cNvPr id="19" name="テキスト ボックス 18">
            <a:extLst>
              <a:ext uri="{FF2B5EF4-FFF2-40B4-BE49-F238E27FC236}">
                <a16:creationId xmlns:a16="http://schemas.microsoft.com/office/drawing/2014/main" id="{EC984A94-9E5D-074E-AB31-DFFA75AABA16}"/>
              </a:ext>
            </a:extLst>
          </p:cNvPr>
          <p:cNvSpPr txBox="1"/>
          <p:nvPr/>
        </p:nvSpPr>
        <p:spPr>
          <a:xfrm>
            <a:off x="8864605" y="1914529"/>
            <a:ext cx="1921947" cy="646331"/>
          </a:xfrm>
          <a:prstGeom prst="rect">
            <a:avLst/>
          </a:prstGeom>
          <a:noFill/>
        </p:spPr>
        <p:txBody>
          <a:bodyPr wrap="square" rtlCol="0">
            <a:spAutoFit/>
          </a:bodyPr>
          <a:lstStyle/>
          <a:p>
            <a:r>
              <a:rPr kumimoji="1" lang="en-US" altLang="ja-JP" sz="3600" b="1" spc="300" dirty="0">
                <a:solidFill>
                  <a:schemeClr val="bg1"/>
                </a:solidFill>
                <a:latin typeface="Yu Mincho Demibold" panose="02020400000000000000" pitchFamily="18" charset="-128"/>
                <a:ea typeface="Yu Mincho Demibold" panose="02020400000000000000" pitchFamily="18" charset="-128"/>
              </a:rPr>
              <a:t>52,000</a:t>
            </a:r>
            <a:endParaRPr kumimoji="1" lang="ja-JP" altLang="en-US" sz="3600" b="1" spc="300">
              <a:solidFill>
                <a:schemeClr val="bg1"/>
              </a:solidFill>
              <a:latin typeface="Yu Mincho Demibold" panose="02020400000000000000" pitchFamily="18" charset="-128"/>
              <a:ea typeface="Yu Mincho Demibold" panose="02020400000000000000" pitchFamily="18" charset="-128"/>
            </a:endParaRPr>
          </a:p>
        </p:txBody>
      </p:sp>
      <p:sp>
        <p:nvSpPr>
          <p:cNvPr id="20" name="テキスト ボックス 19">
            <a:extLst>
              <a:ext uri="{FF2B5EF4-FFF2-40B4-BE49-F238E27FC236}">
                <a16:creationId xmlns:a16="http://schemas.microsoft.com/office/drawing/2014/main" id="{0EF7DCDC-D1FD-DA42-B372-6F0710D27BE3}"/>
              </a:ext>
            </a:extLst>
          </p:cNvPr>
          <p:cNvSpPr txBox="1"/>
          <p:nvPr/>
        </p:nvSpPr>
        <p:spPr>
          <a:xfrm>
            <a:off x="10467977" y="2104062"/>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台</a:t>
            </a:r>
          </a:p>
        </p:txBody>
      </p:sp>
      <p:sp>
        <p:nvSpPr>
          <p:cNvPr id="21" name="テキスト ボックス 20">
            <a:extLst>
              <a:ext uri="{FF2B5EF4-FFF2-40B4-BE49-F238E27FC236}">
                <a16:creationId xmlns:a16="http://schemas.microsoft.com/office/drawing/2014/main" id="{32ECCB68-79BA-FB4B-9215-F4048ED94EA4}"/>
              </a:ext>
            </a:extLst>
          </p:cNvPr>
          <p:cNvSpPr txBox="1"/>
          <p:nvPr/>
        </p:nvSpPr>
        <p:spPr>
          <a:xfrm>
            <a:off x="5776683" y="5204111"/>
            <a:ext cx="2147888" cy="353943"/>
          </a:xfrm>
          <a:prstGeom prst="rect">
            <a:avLst/>
          </a:prstGeom>
          <a:noFill/>
        </p:spPr>
        <p:txBody>
          <a:bodyPr wrap="square" rtlCol="0">
            <a:spAutoFit/>
          </a:bodyPr>
          <a:lstStyle/>
          <a:p>
            <a:r>
              <a:rPr lang="ja-JP" altLang="en-US" sz="1700" b="1">
                <a:solidFill>
                  <a:schemeClr val="bg1"/>
                </a:solidFill>
                <a:latin typeface="Yu Mincho Demibold" panose="02020400000000000000" pitchFamily="18" charset="-128"/>
                <a:ea typeface="Yu Mincho Demibold" panose="02020400000000000000" pitchFamily="18" charset="-128"/>
              </a:rPr>
              <a:t>月間のべリーチ人数</a:t>
            </a:r>
            <a:endParaRPr kumimoji="1" lang="ja-JP" altLang="en-US" sz="1700" b="1">
              <a:solidFill>
                <a:schemeClr val="bg1"/>
              </a:solidFill>
              <a:latin typeface="Yu Mincho Demibold" panose="02020400000000000000" pitchFamily="18" charset="-128"/>
              <a:ea typeface="Yu Mincho Demibold" panose="02020400000000000000" pitchFamily="18" charset="-128"/>
            </a:endParaRPr>
          </a:p>
        </p:txBody>
      </p:sp>
      <p:sp>
        <p:nvSpPr>
          <p:cNvPr id="22" name="テキスト ボックス 21">
            <a:extLst>
              <a:ext uri="{FF2B5EF4-FFF2-40B4-BE49-F238E27FC236}">
                <a16:creationId xmlns:a16="http://schemas.microsoft.com/office/drawing/2014/main" id="{88A86EEA-00C6-F04B-86F4-6B53D8E0D13F}"/>
              </a:ext>
            </a:extLst>
          </p:cNvPr>
          <p:cNvSpPr txBox="1"/>
          <p:nvPr/>
        </p:nvSpPr>
        <p:spPr>
          <a:xfrm>
            <a:off x="8042992" y="5098870"/>
            <a:ext cx="3022595" cy="646331"/>
          </a:xfrm>
          <a:prstGeom prst="rect">
            <a:avLst/>
          </a:prstGeom>
          <a:noFill/>
        </p:spPr>
        <p:txBody>
          <a:bodyPr wrap="square" rtlCol="0">
            <a:spAutoFit/>
          </a:bodyPr>
          <a:lstStyle/>
          <a:p>
            <a:r>
              <a:rPr kumimoji="1" lang="en-US" altLang="ja-JP" sz="3600" b="1" spc="100" dirty="0">
                <a:solidFill>
                  <a:schemeClr val="bg1"/>
                </a:solidFill>
                <a:latin typeface="Yu Mincho Demibold" panose="02020400000000000000" pitchFamily="18" charset="-128"/>
                <a:ea typeface="Yu Mincho Demibold" panose="02020400000000000000" pitchFamily="18" charset="-128"/>
              </a:rPr>
              <a:t>26,000,000〜</a:t>
            </a:r>
            <a:endParaRPr kumimoji="1" lang="ja-JP" altLang="en-US" sz="3600" b="1" spc="100">
              <a:solidFill>
                <a:schemeClr val="bg1"/>
              </a:solidFill>
              <a:latin typeface="Yu Mincho Demibold" panose="02020400000000000000" pitchFamily="18" charset="-128"/>
              <a:ea typeface="Yu Mincho Demibold" panose="02020400000000000000" pitchFamily="18" charset="-128"/>
            </a:endParaRPr>
          </a:p>
        </p:txBody>
      </p:sp>
      <p:sp>
        <p:nvSpPr>
          <p:cNvPr id="25" name="テキスト ボックス 24">
            <a:extLst>
              <a:ext uri="{FF2B5EF4-FFF2-40B4-BE49-F238E27FC236}">
                <a16:creationId xmlns:a16="http://schemas.microsoft.com/office/drawing/2014/main" id="{C87A3FC6-2112-F74B-A325-B4B54D2813BB}"/>
              </a:ext>
            </a:extLst>
          </p:cNvPr>
          <p:cNvSpPr txBox="1"/>
          <p:nvPr/>
        </p:nvSpPr>
        <p:spPr>
          <a:xfrm>
            <a:off x="10797298" y="5259161"/>
            <a:ext cx="704849" cy="353943"/>
          </a:xfrm>
          <a:prstGeom prst="rect">
            <a:avLst/>
          </a:prstGeom>
          <a:noFill/>
        </p:spPr>
        <p:txBody>
          <a:bodyPr wrap="square" rtlCol="0">
            <a:spAutoFit/>
          </a:bodyPr>
          <a:lstStyle/>
          <a:p>
            <a:r>
              <a:rPr kumimoji="1" lang="ja-JP" altLang="en-US" sz="1700" b="1">
                <a:solidFill>
                  <a:schemeClr val="bg1"/>
                </a:solidFill>
                <a:latin typeface="Yu Mincho Demibold" panose="02020400000000000000" pitchFamily="18" charset="-128"/>
                <a:ea typeface="Yu Mincho Demibold" panose="02020400000000000000" pitchFamily="18" charset="-128"/>
              </a:rPr>
              <a:t>人</a:t>
            </a:r>
          </a:p>
        </p:txBody>
      </p:sp>
      <p:sp>
        <p:nvSpPr>
          <p:cNvPr id="26" name="テキスト ボックス 25">
            <a:extLst>
              <a:ext uri="{FF2B5EF4-FFF2-40B4-BE49-F238E27FC236}">
                <a16:creationId xmlns:a16="http://schemas.microsoft.com/office/drawing/2014/main" id="{74EDD8D7-8AE4-C042-81D6-F2F855A927E8}"/>
              </a:ext>
            </a:extLst>
          </p:cNvPr>
          <p:cNvSpPr txBox="1"/>
          <p:nvPr/>
        </p:nvSpPr>
        <p:spPr>
          <a:xfrm>
            <a:off x="560295" y="899723"/>
            <a:ext cx="11104655" cy="461665"/>
          </a:xfrm>
          <a:prstGeom prst="rect">
            <a:avLst/>
          </a:prstGeom>
          <a:noFill/>
        </p:spPr>
        <p:txBody>
          <a:bodyPr wrap="square" rtlCol="0">
            <a:spAutoFit/>
          </a:bodyPr>
          <a:lstStyle/>
          <a:p>
            <a:pPr algn="ctr"/>
            <a:r>
              <a:rPr lang="ja-JP" altLang="en-US" sz="2300" b="1" spc="-250">
                <a:solidFill>
                  <a:srgbClr val="071F46"/>
                </a:solidFill>
                <a:latin typeface="Yu Mincho Demibold" panose="02020400000000000000" pitchFamily="18" charset="-128"/>
                <a:ea typeface="Yu Mincho Demibold" panose="02020400000000000000" pitchFamily="18" charset="-128"/>
              </a:rPr>
              <a:t>全 国 １２</a:t>
            </a:r>
            <a:r>
              <a:rPr lang="en-US" altLang="ja-JP" sz="2300" b="1" spc="-250" dirty="0">
                <a:solidFill>
                  <a:srgbClr val="071F46"/>
                </a:solidFill>
                <a:latin typeface="Yu Mincho Demibold" panose="02020400000000000000" pitchFamily="18" charset="-128"/>
                <a:ea typeface="Yu Mincho Demibold" panose="02020400000000000000" pitchFamily="18" charset="-128"/>
              </a:rPr>
              <a:t> </a:t>
            </a:r>
            <a:r>
              <a:rPr lang="ja-JP" altLang="en-US" sz="2300" b="1" spc="-250">
                <a:solidFill>
                  <a:srgbClr val="071F46"/>
                </a:solidFill>
                <a:latin typeface="Yu Mincho Demibold" panose="02020400000000000000" pitchFamily="18" charset="-128"/>
                <a:ea typeface="Yu Mincho Demibold" panose="02020400000000000000" pitchFamily="18" charset="-128"/>
              </a:rPr>
              <a:t>都 市 に 展 開 、 国 内 </a:t>
            </a:r>
            <a:r>
              <a:rPr lang="en" altLang="ja-JP" sz="2300" b="1" spc="-250" dirty="0">
                <a:solidFill>
                  <a:srgbClr val="071F46"/>
                </a:solidFill>
                <a:latin typeface="Yu Mincho Demibold" panose="02020400000000000000" pitchFamily="18" charset="-128"/>
                <a:ea typeface="Yu Mincho Demibold" panose="02020400000000000000" pitchFamily="18" charset="-128"/>
              </a:rPr>
              <a:t>N o . 1 </a:t>
            </a:r>
            <a:r>
              <a:rPr lang="ja-JP" altLang="en-US" sz="2300" b="1" spc="-250">
                <a:solidFill>
                  <a:srgbClr val="071F46"/>
                </a:solidFill>
                <a:latin typeface="Yu Mincho Demibold" panose="02020400000000000000" pitchFamily="18" charset="-128"/>
                <a:ea typeface="Yu Mincho Demibold" panose="02020400000000000000" pitchFamily="18" charset="-128"/>
              </a:rPr>
              <a:t>タ ク シ ー ・ サ イ ネ ー ジ メ デ ィ ア</a:t>
            </a:r>
            <a:endParaRPr kumimoji="1" lang="ja-JP" altLang="en-US" sz="2300" b="1" spc="-250">
              <a:solidFill>
                <a:srgbClr val="071F46"/>
              </a:solidFill>
              <a:latin typeface="Yu Mincho Demibold" panose="02020400000000000000" pitchFamily="18" charset="-128"/>
              <a:ea typeface="Yu Mincho Demibold" panose="02020400000000000000" pitchFamily="18" charset="-128"/>
            </a:endParaRPr>
          </a:p>
        </p:txBody>
      </p:sp>
      <p:sp>
        <p:nvSpPr>
          <p:cNvPr id="27" name="テキスト ボックス 26">
            <a:extLst>
              <a:ext uri="{FF2B5EF4-FFF2-40B4-BE49-F238E27FC236}">
                <a16:creationId xmlns:a16="http://schemas.microsoft.com/office/drawing/2014/main" id="{9E319661-3613-834D-99BD-5F46EA5BDE42}"/>
              </a:ext>
            </a:extLst>
          </p:cNvPr>
          <p:cNvSpPr txBox="1"/>
          <p:nvPr/>
        </p:nvSpPr>
        <p:spPr>
          <a:xfrm>
            <a:off x="3700464" y="1331882"/>
            <a:ext cx="4824318" cy="369332"/>
          </a:xfrm>
          <a:prstGeom prst="rect">
            <a:avLst/>
          </a:prstGeom>
          <a:noFill/>
        </p:spPr>
        <p:txBody>
          <a:bodyPr wrap="square" rtlCol="0">
            <a:spAutoFit/>
          </a:bodyPr>
          <a:lstStyle/>
          <a:p>
            <a:pPr algn="ctr"/>
            <a:r>
              <a:rPr lang="en-US" altLang="ja-JP" b="1" dirty="0">
                <a:solidFill>
                  <a:srgbClr val="071F46"/>
                </a:solidFill>
                <a:latin typeface="Yu Mincho Demibold" panose="02020400000000000000" pitchFamily="18" charset="-128"/>
                <a:ea typeface="Yu Mincho Demibold" panose="02020400000000000000" pitchFamily="18" charset="-128"/>
              </a:rPr>
              <a:t>~</a:t>
            </a:r>
            <a:r>
              <a:rPr lang="ja-JP" altLang="en-US" b="1">
                <a:solidFill>
                  <a:srgbClr val="071F46"/>
                </a:solidFill>
                <a:latin typeface="Yu Mincho Demibold" panose="02020400000000000000" pitchFamily="18" charset="-128"/>
                <a:ea typeface="Yu Mincho Demibold" panose="02020400000000000000" pitchFamily="18" charset="-128"/>
              </a:rPr>
              <a:t>東京および国内での設置台数最多</a:t>
            </a:r>
            <a:r>
              <a:rPr lang="en-US" altLang="ja-JP" b="1" dirty="0">
                <a:solidFill>
                  <a:srgbClr val="071F46"/>
                </a:solidFill>
                <a:latin typeface="Yu Mincho Demibold" panose="02020400000000000000" pitchFamily="18" charset="-128"/>
                <a:ea typeface="Yu Mincho Demibold" panose="02020400000000000000" pitchFamily="18" charset="-128"/>
              </a:rPr>
              <a:t>~</a:t>
            </a:r>
            <a:endParaRPr kumimoji="1" lang="ja-JP" altLang="en-US" b="1">
              <a:solidFill>
                <a:srgbClr val="071F46"/>
              </a:solidFill>
              <a:latin typeface="Yu Mincho Demibold" panose="02020400000000000000" pitchFamily="18" charset="-128"/>
              <a:ea typeface="Yu Mincho Demibold" panose="02020400000000000000" pitchFamily="18" charset="-128"/>
            </a:endParaRPr>
          </a:p>
        </p:txBody>
      </p:sp>
      <p:sp>
        <p:nvSpPr>
          <p:cNvPr id="28" name="テキスト ボックス 27">
            <a:extLst>
              <a:ext uri="{FF2B5EF4-FFF2-40B4-BE49-F238E27FC236}">
                <a16:creationId xmlns:a16="http://schemas.microsoft.com/office/drawing/2014/main" id="{ED99BCAF-756D-0C4E-8355-BCDA9C0D58FD}"/>
              </a:ext>
            </a:extLst>
          </p:cNvPr>
          <p:cNvSpPr txBox="1"/>
          <p:nvPr/>
        </p:nvSpPr>
        <p:spPr>
          <a:xfrm>
            <a:off x="560295" y="6132482"/>
            <a:ext cx="10996705" cy="307777"/>
          </a:xfrm>
          <a:prstGeom prst="rect">
            <a:avLst/>
          </a:prstGeom>
          <a:noFill/>
        </p:spPr>
        <p:txBody>
          <a:bodyPr wrap="square" rtlCol="0">
            <a:spAutoFit/>
          </a:bodyPr>
          <a:lstStyle/>
          <a:p>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国内</a:t>
            </a:r>
            <a:r>
              <a:rPr lang="en-US" altLang="ja-JP" sz="700" b="1" dirty="0">
                <a:solidFill>
                  <a:srgbClr val="071F46"/>
                </a:solidFill>
                <a:latin typeface="Yu Mincho Demibold" panose="02020400000000000000" pitchFamily="18" charset="-128"/>
                <a:ea typeface="Yu Mincho Demibold" panose="02020400000000000000" pitchFamily="18" charset="-128"/>
              </a:rPr>
              <a:t>No.1</a:t>
            </a:r>
            <a:r>
              <a:rPr lang="ja-JP" altLang="en-US" sz="700" b="1">
                <a:solidFill>
                  <a:srgbClr val="071F46"/>
                </a:solidFill>
                <a:latin typeface="Yu Mincho Demibold" panose="02020400000000000000" pitchFamily="18" charset="-128"/>
                <a:ea typeface="Yu Mincho Demibold" panose="02020400000000000000" pitchFamily="18" charset="-128"/>
              </a:rPr>
              <a:t>は設置台数のことを指しており、タクシーサイネージメディア各社媒体資料記載の台数比較となります。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追加導入の時期は前後する可能性がございます。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設置台数は </a:t>
            </a:r>
            <a:r>
              <a:rPr lang="en-US" altLang="ja-JP" sz="700" b="1" dirty="0">
                <a:solidFill>
                  <a:srgbClr val="071F46"/>
                </a:solidFill>
                <a:latin typeface="Yu Mincho Demibold" panose="02020400000000000000" pitchFamily="18" charset="-128"/>
                <a:ea typeface="Yu Mincho Demibold" panose="02020400000000000000" pitchFamily="18" charset="-128"/>
              </a:rPr>
              <a:t>2021 </a:t>
            </a:r>
            <a:r>
              <a:rPr lang="ja-JP" altLang="en-US" sz="700" b="1">
                <a:solidFill>
                  <a:srgbClr val="071F46"/>
                </a:solidFill>
                <a:latin typeface="Yu Mincho Demibold" panose="02020400000000000000" pitchFamily="18" charset="-128"/>
                <a:ea typeface="Yu Mincho Demibold" panose="02020400000000000000" pitchFamily="18" charset="-128"/>
              </a:rPr>
              <a:t>年 </a:t>
            </a:r>
            <a:r>
              <a:rPr lang="en-US" altLang="ja-JP" sz="700" b="1" dirty="0">
                <a:solidFill>
                  <a:srgbClr val="071F46"/>
                </a:solidFill>
                <a:latin typeface="Yu Mincho Demibold" panose="02020400000000000000" pitchFamily="18" charset="-128"/>
                <a:ea typeface="Yu Mincho Demibold" panose="02020400000000000000" pitchFamily="18" charset="-128"/>
              </a:rPr>
              <a:t>10 </a:t>
            </a:r>
            <a:r>
              <a:rPr lang="ja-JP" altLang="en-US" sz="700" b="1">
                <a:solidFill>
                  <a:srgbClr val="071F46"/>
                </a:solidFill>
                <a:latin typeface="Yu Mincho Demibold" panose="02020400000000000000" pitchFamily="18" charset="-128"/>
                <a:ea typeface="Yu Mincho Demibold" panose="02020400000000000000" pitchFamily="18" charset="-128"/>
              </a:rPr>
              <a:t>月時点想定であり、変更、変動する可能性がございます。</a:t>
            </a:r>
            <a:endParaRPr lang="en-US" altLang="ja-JP" sz="700" b="1" dirty="0">
              <a:solidFill>
                <a:srgbClr val="071F46"/>
              </a:solidFill>
              <a:latin typeface="Yu Mincho Demibold" panose="02020400000000000000" pitchFamily="18" charset="-128"/>
              <a:ea typeface="Yu Mincho Demibold" panose="02020400000000000000" pitchFamily="18" charset="-128"/>
            </a:endParaRPr>
          </a:p>
          <a:p>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月間のベリーチ人数は想定です。タクシーの営業</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稼働状況により変動します。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提供エリア外への乗車もございます。</a:t>
            </a:r>
            <a:r>
              <a:rPr lang="en-US" altLang="ja-JP" sz="700" b="1" dirty="0">
                <a:solidFill>
                  <a:srgbClr val="071F46"/>
                </a:solidFill>
                <a:latin typeface="Yu Mincho Demibold" panose="02020400000000000000" pitchFamily="18" charset="-128"/>
                <a:ea typeface="Yu Mincho Demibold" panose="02020400000000000000" pitchFamily="18" charset="-128"/>
              </a:rPr>
              <a:t>※</a:t>
            </a:r>
            <a:r>
              <a:rPr lang="ja-JP" altLang="en-US" sz="700" b="1">
                <a:solidFill>
                  <a:srgbClr val="071F46"/>
                </a:solidFill>
                <a:latin typeface="Yu Mincho Demibold" panose="02020400000000000000" pitchFamily="18" charset="-128"/>
                <a:ea typeface="Yu Mincho Demibold" panose="02020400000000000000" pitchFamily="18" charset="-128"/>
              </a:rPr>
              <a:t>上記都市以外でも静岡、岐阜、三重、滋賀、茨城、奈良、徳島、金沢、富山で若干数サイネージを設置しているタクシーがございます。</a:t>
            </a:r>
            <a:endParaRPr kumimoji="1" lang="ja-JP" altLang="en-US" sz="700" b="1">
              <a:solidFill>
                <a:srgbClr val="071F46"/>
              </a:solidFill>
              <a:latin typeface="Yu Mincho Demibold" panose="02020400000000000000" pitchFamily="18" charset="-128"/>
              <a:ea typeface="Yu Mincho Demibold" panose="02020400000000000000" pitchFamily="18" charset="-128"/>
            </a:endParaRPr>
          </a:p>
        </p:txBody>
      </p:sp>
      <p:sp>
        <p:nvSpPr>
          <p:cNvPr id="24" name="テキスト ボックス 23">
            <a:extLst>
              <a:ext uri="{FF2B5EF4-FFF2-40B4-BE49-F238E27FC236}">
                <a16:creationId xmlns:a16="http://schemas.microsoft.com/office/drawing/2014/main" id="{5788511F-F6DE-204A-B10C-4B4BB2EB0684}"/>
              </a:ext>
            </a:extLst>
          </p:cNvPr>
          <p:cNvSpPr txBox="1"/>
          <p:nvPr/>
        </p:nvSpPr>
        <p:spPr>
          <a:xfrm>
            <a:off x="5964784" y="2475268"/>
            <a:ext cx="1005403" cy="338554"/>
          </a:xfrm>
          <a:prstGeom prst="rect">
            <a:avLst/>
          </a:prstGeom>
          <a:noFill/>
        </p:spPr>
        <p:txBody>
          <a:bodyPr wrap="none" rtlCol="0">
            <a:spAutoFit/>
          </a:bodyPr>
          <a:lstStyle/>
          <a:p>
            <a:r>
              <a:rPr kumimoji="1" lang="ja-JP" altLang="en-US" sz="1600">
                <a:solidFill>
                  <a:srgbClr val="071F46"/>
                </a:solidFill>
                <a:latin typeface="Yu Mincho" panose="02020400000000000000" pitchFamily="18" charset="-128"/>
                <a:ea typeface="Yu Mincho" panose="02020400000000000000" pitchFamily="18" charset="-128"/>
              </a:rPr>
              <a:t>東京都内</a:t>
            </a:r>
          </a:p>
        </p:txBody>
      </p:sp>
      <p:sp>
        <p:nvSpPr>
          <p:cNvPr id="29" name="テキスト ボックス 28">
            <a:extLst>
              <a:ext uri="{FF2B5EF4-FFF2-40B4-BE49-F238E27FC236}">
                <a16:creationId xmlns:a16="http://schemas.microsoft.com/office/drawing/2014/main" id="{8BD65623-74B1-E54D-BCD5-BE67064C1BE6}"/>
              </a:ext>
            </a:extLst>
          </p:cNvPr>
          <p:cNvSpPr txBox="1"/>
          <p:nvPr/>
        </p:nvSpPr>
        <p:spPr>
          <a:xfrm>
            <a:off x="7649006" y="2501555"/>
            <a:ext cx="723275" cy="307777"/>
          </a:xfrm>
          <a:prstGeom prst="rect">
            <a:avLst/>
          </a:prstGeom>
          <a:noFill/>
        </p:spPr>
        <p:txBody>
          <a:bodyPr wrap="none" rtlCol="0">
            <a:spAutoFit/>
          </a:bodyPr>
          <a:lstStyle/>
          <a:p>
            <a:pPr algn="r"/>
            <a:r>
              <a:rPr kumimoji="1" lang="en-US" altLang="ja-JP" sz="1400" dirty="0">
                <a:solidFill>
                  <a:srgbClr val="071F46"/>
                </a:solidFill>
                <a:latin typeface="Yu Mincho" panose="02020400000000000000" pitchFamily="18" charset="-128"/>
                <a:ea typeface="Yu Mincho" panose="02020400000000000000" pitchFamily="18" charset="-128"/>
              </a:rPr>
              <a:t>20,000</a:t>
            </a:r>
            <a:endParaRPr kumimoji="1" lang="ja-JP" altLang="en-US" sz="1400">
              <a:solidFill>
                <a:srgbClr val="071F46"/>
              </a:solidFill>
              <a:latin typeface="Yu Mincho" panose="02020400000000000000" pitchFamily="18" charset="-128"/>
              <a:ea typeface="Yu Mincho" panose="02020400000000000000" pitchFamily="18" charset="-128"/>
            </a:endParaRPr>
          </a:p>
        </p:txBody>
      </p:sp>
      <p:sp>
        <p:nvSpPr>
          <p:cNvPr id="30" name="テキスト ボックス 29">
            <a:extLst>
              <a:ext uri="{FF2B5EF4-FFF2-40B4-BE49-F238E27FC236}">
                <a16:creationId xmlns:a16="http://schemas.microsoft.com/office/drawing/2014/main" id="{E1A9F61B-B593-B04A-B0B4-EA2054D638EC}"/>
              </a:ext>
            </a:extLst>
          </p:cNvPr>
          <p:cNvSpPr txBox="1"/>
          <p:nvPr/>
        </p:nvSpPr>
        <p:spPr>
          <a:xfrm>
            <a:off x="8231930" y="2539171"/>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grpSp>
        <p:nvGrpSpPr>
          <p:cNvPr id="18" name="グループ化 17">
            <a:extLst>
              <a:ext uri="{FF2B5EF4-FFF2-40B4-BE49-F238E27FC236}">
                <a16:creationId xmlns:a16="http://schemas.microsoft.com/office/drawing/2014/main" id="{0C1AE541-34CE-8C41-9595-19976C4BF189}"/>
              </a:ext>
            </a:extLst>
          </p:cNvPr>
          <p:cNvGrpSpPr/>
          <p:nvPr/>
        </p:nvGrpSpPr>
        <p:grpSpPr>
          <a:xfrm>
            <a:off x="7841366" y="2778258"/>
            <a:ext cx="716294" cy="1381540"/>
            <a:chOff x="7748746" y="3043013"/>
            <a:chExt cx="716294" cy="1381540"/>
          </a:xfrm>
        </p:grpSpPr>
        <p:sp>
          <p:nvSpPr>
            <p:cNvPr id="33" name="テキスト ボックス 32">
              <a:extLst>
                <a:ext uri="{FF2B5EF4-FFF2-40B4-BE49-F238E27FC236}">
                  <a16:creationId xmlns:a16="http://schemas.microsoft.com/office/drawing/2014/main" id="{24A75EDA-416B-A54C-8E26-05FDF9177B19}"/>
                </a:ext>
              </a:extLst>
            </p:cNvPr>
            <p:cNvSpPr txBox="1"/>
            <p:nvPr/>
          </p:nvSpPr>
          <p:spPr>
            <a:xfrm>
              <a:off x="7748746" y="3049236"/>
              <a:ext cx="530915" cy="261610"/>
            </a:xfrm>
            <a:prstGeom prst="rect">
              <a:avLst/>
            </a:prstGeom>
            <a:noFill/>
          </p:spPr>
          <p:txBody>
            <a:bodyPr wrap="none" rtlCol="0">
              <a:spAutoFit/>
            </a:bodyPr>
            <a:lstStyle/>
            <a:p>
              <a:pPr algn="r"/>
              <a:r>
                <a:rPr kumimoji="1" lang="en-US" altLang="ja-JP" sz="1100" dirty="0">
                  <a:solidFill>
                    <a:srgbClr val="071F46"/>
                  </a:solidFill>
                  <a:latin typeface="Yu Mincho" panose="02020400000000000000" pitchFamily="18" charset="-128"/>
                  <a:ea typeface="Yu Mincho" panose="02020400000000000000" pitchFamily="18" charset="-128"/>
                </a:rPr>
                <a:t>5,000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1DE4F161-B42F-2C49-AB7C-A82C37D7A259}"/>
                </a:ext>
              </a:extLst>
            </p:cNvPr>
            <p:cNvSpPr txBox="1"/>
            <p:nvPr/>
          </p:nvSpPr>
          <p:spPr>
            <a:xfrm>
              <a:off x="8139310" y="304301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5" name="テキスト ボックス 34">
              <a:extLst>
                <a:ext uri="{FF2B5EF4-FFF2-40B4-BE49-F238E27FC236}">
                  <a16:creationId xmlns:a16="http://schemas.microsoft.com/office/drawing/2014/main" id="{A08F1A03-A788-324D-8F03-B7C1D65B96C4}"/>
                </a:ext>
              </a:extLst>
            </p:cNvPr>
            <p:cNvSpPr txBox="1"/>
            <p:nvPr/>
          </p:nvSpPr>
          <p:spPr>
            <a:xfrm>
              <a:off x="8139310" y="322966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6" name="テキスト ボックス 35">
              <a:extLst>
                <a:ext uri="{FF2B5EF4-FFF2-40B4-BE49-F238E27FC236}">
                  <a16:creationId xmlns:a16="http://schemas.microsoft.com/office/drawing/2014/main" id="{53264C8E-E5BC-944C-B220-E1431182883A}"/>
                </a:ext>
              </a:extLst>
            </p:cNvPr>
            <p:cNvSpPr txBox="1"/>
            <p:nvPr/>
          </p:nvSpPr>
          <p:spPr>
            <a:xfrm>
              <a:off x="8139310" y="341632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7" name="テキスト ボックス 36">
              <a:extLst>
                <a:ext uri="{FF2B5EF4-FFF2-40B4-BE49-F238E27FC236}">
                  <a16:creationId xmlns:a16="http://schemas.microsoft.com/office/drawing/2014/main" id="{C1902168-7C3D-DB47-BB43-7D65965CC870}"/>
                </a:ext>
              </a:extLst>
            </p:cNvPr>
            <p:cNvSpPr txBox="1"/>
            <p:nvPr/>
          </p:nvSpPr>
          <p:spPr>
            <a:xfrm>
              <a:off x="8139310" y="360297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8" name="テキスト ボックス 37">
              <a:extLst>
                <a:ext uri="{FF2B5EF4-FFF2-40B4-BE49-F238E27FC236}">
                  <a16:creationId xmlns:a16="http://schemas.microsoft.com/office/drawing/2014/main" id="{D3F64850-9A5E-CA4B-979C-677FBDC14F96}"/>
                </a:ext>
              </a:extLst>
            </p:cNvPr>
            <p:cNvSpPr txBox="1"/>
            <p:nvPr/>
          </p:nvSpPr>
          <p:spPr>
            <a:xfrm>
              <a:off x="8139310" y="378963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39" name="テキスト ボックス 38">
              <a:extLst>
                <a:ext uri="{FF2B5EF4-FFF2-40B4-BE49-F238E27FC236}">
                  <a16:creationId xmlns:a16="http://schemas.microsoft.com/office/drawing/2014/main" id="{54E6BA1E-7559-F245-A5AE-984A487096C1}"/>
                </a:ext>
              </a:extLst>
            </p:cNvPr>
            <p:cNvSpPr txBox="1"/>
            <p:nvPr/>
          </p:nvSpPr>
          <p:spPr>
            <a:xfrm>
              <a:off x="8139310" y="3976288"/>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40" name="テキスト ボックス 39">
              <a:extLst>
                <a:ext uri="{FF2B5EF4-FFF2-40B4-BE49-F238E27FC236}">
                  <a16:creationId xmlns:a16="http://schemas.microsoft.com/office/drawing/2014/main" id="{FE324613-EB43-7C4E-8307-C8BD0807F34B}"/>
                </a:ext>
              </a:extLst>
            </p:cNvPr>
            <p:cNvSpPr txBox="1"/>
            <p:nvPr/>
          </p:nvSpPr>
          <p:spPr>
            <a:xfrm>
              <a:off x="8139310" y="4162943"/>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41" name="テキスト ボックス 40">
              <a:extLst>
                <a:ext uri="{FF2B5EF4-FFF2-40B4-BE49-F238E27FC236}">
                  <a16:creationId xmlns:a16="http://schemas.microsoft.com/office/drawing/2014/main" id="{D34F01AB-8F08-A442-B516-EC6B6D17127D}"/>
                </a:ext>
              </a:extLst>
            </p:cNvPr>
            <p:cNvSpPr txBox="1"/>
            <p:nvPr/>
          </p:nvSpPr>
          <p:spPr>
            <a:xfrm>
              <a:off x="7748746" y="3233810"/>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1,0</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2" name="テキスト ボックス 41">
              <a:extLst>
                <a:ext uri="{FF2B5EF4-FFF2-40B4-BE49-F238E27FC236}">
                  <a16:creationId xmlns:a16="http://schemas.microsoft.com/office/drawing/2014/main" id="{EB007DA1-1453-7842-BA80-A7EEB723482D}"/>
                </a:ext>
              </a:extLst>
            </p:cNvPr>
            <p:cNvSpPr txBox="1"/>
            <p:nvPr/>
          </p:nvSpPr>
          <p:spPr>
            <a:xfrm>
              <a:off x="7748746" y="3418384"/>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3,7</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4" name="テキスト ボックス 43">
              <a:extLst>
                <a:ext uri="{FF2B5EF4-FFF2-40B4-BE49-F238E27FC236}">
                  <a16:creationId xmlns:a16="http://schemas.microsoft.com/office/drawing/2014/main" id="{A757DAE6-E0A7-D440-8B37-8D86AB6544A4}"/>
                </a:ext>
              </a:extLst>
            </p:cNvPr>
            <p:cNvSpPr txBox="1"/>
            <p:nvPr/>
          </p:nvSpPr>
          <p:spPr>
            <a:xfrm>
              <a:off x="7748746" y="3602958"/>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1,3</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5" name="テキスト ボックス 44">
              <a:extLst>
                <a:ext uri="{FF2B5EF4-FFF2-40B4-BE49-F238E27FC236}">
                  <a16:creationId xmlns:a16="http://schemas.microsoft.com/office/drawing/2014/main" id="{20F5C61B-36F4-B849-A26C-0B1D8362C507}"/>
                </a:ext>
              </a:extLst>
            </p:cNvPr>
            <p:cNvSpPr txBox="1"/>
            <p:nvPr/>
          </p:nvSpPr>
          <p:spPr>
            <a:xfrm>
              <a:off x="7748746" y="3787532"/>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1,7</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6" name="テキスト ボックス 45">
              <a:extLst>
                <a:ext uri="{FF2B5EF4-FFF2-40B4-BE49-F238E27FC236}">
                  <a16:creationId xmlns:a16="http://schemas.microsoft.com/office/drawing/2014/main" id="{70FC0FC6-C28C-3840-BAEB-A32CF955EBCB}"/>
                </a:ext>
              </a:extLst>
            </p:cNvPr>
            <p:cNvSpPr txBox="1"/>
            <p:nvPr/>
          </p:nvSpPr>
          <p:spPr>
            <a:xfrm>
              <a:off x="7748746" y="3972106"/>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4,0</a:t>
              </a:r>
              <a:r>
                <a:rPr kumimoji="1" lang="en-US" altLang="ja-JP" sz="1100" dirty="0">
                  <a:solidFill>
                    <a:srgbClr val="071F46"/>
                  </a:solidFill>
                  <a:latin typeface="Yu Mincho" panose="02020400000000000000" pitchFamily="18" charset="-128"/>
                  <a:ea typeface="Yu Mincho" panose="02020400000000000000" pitchFamily="18" charset="-128"/>
                </a:rPr>
                <a:t>00</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7" name="テキスト ボックス 46">
              <a:extLst>
                <a:ext uri="{FF2B5EF4-FFF2-40B4-BE49-F238E27FC236}">
                  <a16:creationId xmlns:a16="http://schemas.microsoft.com/office/drawing/2014/main" id="{191E321A-9F50-F247-BF56-D3B6D50D797D}"/>
                </a:ext>
              </a:extLst>
            </p:cNvPr>
            <p:cNvSpPr txBox="1"/>
            <p:nvPr/>
          </p:nvSpPr>
          <p:spPr>
            <a:xfrm>
              <a:off x="7748746" y="4156681"/>
              <a:ext cx="530915" cy="261610"/>
            </a:xfrm>
            <a:prstGeom prst="rect">
              <a:avLst/>
            </a:prstGeom>
            <a:noFill/>
          </p:spPr>
          <p:txBody>
            <a:bodyPr wrap="none" rtlCol="0">
              <a:spAutoFit/>
            </a:bodyPr>
            <a:lstStyle/>
            <a:p>
              <a:pPr algn="r"/>
              <a:r>
                <a:rPr lang="en-US" altLang="ja-JP" sz="1100" dirty="0">
                  <a:solidFill>
                    <a:srgbClr val="071F46"/>
                  </a:solidFill>
                  <a:latin typeface="Yu Mincho" panose="02020400000000000000" pitchFamily="18" charset="-128"/>
                  <a:ea typeface="Yu Mincho" panose="02020400000000000000" pitchFamily="18" charset="-128"/>
                </a:rPr>
                <a:t>3</a:t>
              </a:r>
              <a:r>
                <a:rPr kumimoji="1" lang="en-US" altLang="ja-JP" sz="1100" dirty="0">
                  <a:solidFill>
                    <a:srgbClr val="071F46"/>
                  </a:solidFill>
                  <a:latin typeface="Yu Mincho" panose="02020400000000000000" pitchFamily="18" charset="-128"/>
                  <a:ea typeface="Yu Mincho" panose="02020400000000000000" pitchFamily="18" charset="-128"/>
                </a:rPr>
                <a:t>,300</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grpSp>
        <p:nvGrpSpPr>
          <p:cNvPr id="94" name="グループ化 93">
            <a:extLst>
              <a:ext uri="{FF2B5EF4-FFF2-40B4-BE49-F238E27FC236}">
                <a16:creationId xmlns:a16="http://schemas.microsoft.com/office/drawing/2014/main" id="{AAAD2215-F07C-2148-8138-F2AC9BB42C9A}"/>
              </a:ext>
            </a:extLst>
          </p:cNvPr>
          <p:cNvGrpSpPr/>
          <p:nvPr/>
        </p:nvGrpSpPr>
        <p:grpSpPr>
          <a:xfrm>
            <a:off x="5964784" y="2778999"/>
            <a:ext cx="1965603" cy="1380157"/>
            <a:chOff x="5872164" y="3043754"/>
            <a:chExt cx="1965603" cy="1380157"/>
          </a:xfrm>
        </p:grpSpPr>
        <p:sp>
          <p:nvSpPr>
            <p:cNvPr id="31" name="テキスト ボックス 30">
              <a:extLst>
                <a:ext uri="{FF2B5EF4-FFF2-40B4-BE49-F238E27FC236}">
                  <a16:creationId xmlns:a16="http://schemas.microsoft.com/office/drawing/2014/main" id="{5187CE54-BDB3-FE42-8CA6-C58F6F57287A}"/>
                </a:ext>
              </a:extLst>
            </p:cNvPr>
            <p:cNvSpPr txBox="1"/>
            <p:nvPr/>
          </p:nvSpPr>
          <p:spPr>
            <a:xfrm>
              <a:off x="5872164" y="3043754"/>
              <a:ext cx="1907895"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日本交通</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32" name="テキスト ボックス 31">
              <a:extLst>
                <a:ext uri="{FF2B5EF4-FFF2-40B4-BE49-F238E27FC236}">
                  <a16:creationId xmlns:a16="http://schemas.microsoft.com/office/drawing/2014/main" id="{36B97AEA-DAC9-334E-9AE0-F039A80F0742}"/>
                </a:ext>
              </a:extLst>
            </p:cNvPr>
            <p:cNvSpPr txBox="1"/>
            <p:nvPr/>
          </p:nvSpPr>
          <p:spPr>
            <a:xfrm>
              <a:off x="5872164" y="3230178"/>
              <a:ext cx="1938351"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帝都自動車交通</a:t>
              </a:r>
              <a:r>
                <a:rPr kumimoji="1" lang="en-US" altLang="ja-JP" sz="1100" dirty="0">
                  <a:solidFill>
                    <a:srgbClr val="071F46"/>
                  </a:solidFill>
                  <a:latin typeface="Yu Mincho" panose="02020400000000000000" pitchFamily="18" charset="-128"/>
                  <a:ea typeface="Yu Mincho" panose="02020400000000000000" pitchFamily="18" charset="-128"/>
                </a:rPr>
                <a:t> </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8" name="テキスト ボックス 47">
              <a:extLst>
                <a:ext uri="{FF2B5EF4-FFF2-40B4-BE49-F238E27FC236}">
                  <a16:creationId xmlns:a16="http://schemas.microsoft.com/office/drawing/2014/main" id="{EB4DA99E-C1DF-8C49-83B8-0CA36C378036}"/>
                </a:ext>
              </a:extLst>
            </p:cNvPr>
            <p:cNvSpPr txBox="1"/>
            <p:nvPr/>
          </p:nvSpPr>
          <p:spPr>
            <a:xfrm>
              <a:off x="5872164" y="3416602"/>
              <a:ext cx="1911101"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東京無線協同組合</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49" name="テキスト ボックス 48">
              <a:extLst>
                <a:ext uri="{FF2B5EF4-FFF2-40B4-BE49-F238E27FC236}">
                  <a16:creationId xmlns:a16="http://schemas.microsoft.com/office/drawing/2014/main" id="{04C95481-DB50-7543-A94F-8B0EBF630FCC}"/>
                </a:ext>
              </a:extLst>
            </p:cNvPr>
            <p:cNvSpPr txBox="1"/>
            <p:nvPr/>
          </p:nvSpPr>
          <p:spPr>
            <a:xfrm>
              <a:off x="5872164" y="3603026"/>
              <a:ext cx="1936749"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日の丸交通</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1" name="テキスト ボックス 50">
              <a:extLst>
                <a:ext uri="{FF2B5EF4-FFF2-40B4-BE49-F238E27FC236}">
                  <a16:creationId xmlns:a16="http://schemas.microsoft.com/office/drawing/2014/main" id="{BF1B5592-E4E4-5942-8297-201BC9591C37}"/>
                </a:ext>
              </a:extLst>
            </p:cNvPr>
            <p:cNvSpPr txBox="1"/>
            <p:nvPr/>
          </p:nvSpPr>
          <p:spPr>
            <a:xfrm>
              <a:off x="5872164" y="3789450"/>
              <a:ext cx="1936749"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東京自動車</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2" name="テキスト ボックス 51">
              <a:extLst>
                <a:ext uri="{FF2B5EF4-FFF2-40B4-BE49-F238E27FC236}">
                  <a16:creationId xmlns:a16="http://schemas.microsoft.com/office/drawing/2014/main" id="{2C04699B-C1DC-1E48-98B7-C0EBCF79C71A}"/>
                </a:ext>
              </a:extLst>
            </p:cNvPr>
            <p:cNvSpPr txBox="1"/>
            <p:nvPr/>
          </p:nvSpPr>
          <p:spPr>
            <a:xfrm>
              <a:off x="5872164" y="3975875"/>
              <a:ext cx="1965603"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個人タクシー</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53" name="テキスト ボックス 52">
              <a:extLst>
                <a:ext uri="{FF2B5EF4-FFF2-40B4-BE49-F238E27FC236}">
                  <a16:creationId xmlns:a16="http://schemas.microsoft.com/office/drawing/2014/main" id="{2D110177-91A5-A84C-9D2E-42DA325F085C}"/>
                </a:ext>
              </a:extLst>
            </p:cNvPr>
            <p:cNvSpPr txBox="1"/>
            <p:nvPr/>
          </p:nvSpPr>
          <p:spPr>
            <a:xfrm>
              <a:off x="5872164" y="4162301"/>
              <a:ext cx="1935145"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その他</a:t>
              </a:r>
              <a:r>
                <a:rPr kumimoji="1" lang="en-US" altLang="ja-JP" sz="1100" dirty="0">
                  <a:solidFill>
                    <a:srgbClr val="071F46"/>
                  </a:solidFill>
                  <a:latin typeface="Yu Mincho" panose="02020400000000000000" pitchFamily="18" charset="-128"/>
                  <a:ea typeface="Yu Mincho" panose="02020400000000000000" pitchFamily="18" charset="-128"/>
                </a:rPr>
                <a:t> -----------------------</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sp>
        <p:nvSpPr>
          <p:cNvPr id="54" name="テキスト ボックス 53">
            <a:extLst>
              <a:ext uri="{FF2B5EF4-FFF2-40B4-BE49-F238E27FC236}">
                <a16:creationId xmlns:a16="http://schemas.microsoft.com/office/drawing/2014/main" id="{BF3E52B9-882C-BA4F-B18D-74210C4DF33B}"/>
              </a:ext>
            </a:extLst>
          </p:cNvPr>
          <p:cNvSpPr txBox="1"/>
          <p:nvPr/>
        </p:nvSpPr>
        <p:spPr>
          <a:xfrm>
            <a:off x="8793569" y="2475268"/>
            <a:ext cx="1005403" cy="338554"/>
          </a:xfrm>
          <a:prstGeom prst="rect">
            <a:avLst/>
          </a:prstGeom>
          <a:noFill/>
        </p:spPr>
        <p:txBody>
          <a:bodyPr wrap="none" rtlCol="0">
            <a:spAutoFit/>
          </a:bodyPr>
          <a:lstStyle/>
          <a:p>
            <a:r>
              <a:rPr lang="ja-JP" altLang="en-US" sz="1600">
                <a:solidFill>
                  <a:srgbClr val="071F46"/>
                </a:solidFill>
                <a:latin typeface="Yu Mincho" panose="02020400000000000000" pitchFamily="18" charset="-128"/>
                <a:ea typeface="Yu Mincho" panose="02020400000000000000" pitchFamily="18" charset="-128"/>
              </a:rPr>
              <a:t>主要都市</a:t>
            </a:r>
            <a:endParaRPr kumimoji="1" lang="ja-JP" altLang="en-US" sz="1600">
              <a:solidFill>
                <a:srgbClr val="071F46"/>
              </a:solidFill>
              <a:latin typeface="Yu Mincho" panose="02020400000000000000" pitchFamily="18" charset="-128"/>
              <a:ea typeface="Yu Mincho" panose="02020400000000000000" pitchFamily="18" charset="-128"/>
            </a:endParaRPr>
          </a:p>
        </p:txBody>
      </p:sp>
      <p:sp>
        <p:nvSpPr>
          <p:cNvPr id="55" name="テキスト ボックス 54">
            <a:extLst>
              <a:ext uri="{FF2B5EF4-FFF2-40B4-BE49-F238E27FC236}">
                <a16:creationId xmlns:a16="http://schemas.microsoft.com/office/drawing/2014/main" id="{7F16C8AA-8D5E-654D-A966-067612014166}"/>
              </a:ext>
            </a:extLst>
          </p:cNvPr>
          <p:cNvSpPr txBox="1"/>
          <p:nvPr/>
        </p:nvSpPr>
        <p:spPr>
          <a:xfrm>
            <a:off x="10455268" y="2501555"/>
            <a:ext cx="723275" cy="307777"/>
          </a:xfrm>
          <a:prstGeom prst="rect">
            <a:avLst/>
          </a:prstGeom>
          <a:noFill/>
        </p:spPr>
        <p:txBody>
          <a:bodyPr wrap="none" rtlCol="0">
            <a:spAutoFit/>
          </a:bodyPr>
          <a:lstStyle/>
          <a:p>
            <a:pPr algn="r"/>
            <a:r>
              <a:rPr lang="en-US" altLang="ja-JP" sz="1400" dirty="0">
                <a:solidFill>
                  <a:srgbClr val="071F46"/>
                </a:solidFill>
                <a:latin typeface="Yu Mincho" panose="02020400000000000000" pitchFamily="18" charset="-128"/>
                <a:ea typeface="Yu Mincho" panose="02020400000000000000" pitchFamily="18" charset="-128"/>
              </a:rPr>
              <a:t>32</a:t>
            </a:r>
            <a:r>
              <a:rPr kumimoji="1" lang="en-US" altLang="ja-JP" sz="1400" dirty="0">
                <a:solidFill>
                  <a:srgbClr val="071F46"/>
                </a:solidFill>
                <a:latin typeface="Yu Mincho" panose="02020400000000000000" pitchFamily="18" charset="-128"/>
                <a:ea typeface="Yu Mincho" panose="02020400000000000000" pitchFamily="18" charset="-128"/>
              </a:rPr>
              <a:t>,000</a:t>
            </a:r>
            <a:endParaRPr kumimoji="1" lang="ja-JP" altLang="en-US" sz="1400">
              <a:solidFill>
                <a:srgbClr val="071F46"/>
              </a:solidFill>
              <a:latin typeface="Yu Mincho" panose="02020400000000000000" pitchFamily="18" charset="-128"/>
              <a:ea typeface="Yu Mincho" panose="02020400000000000000" pitchFamily="18" charset="-128"/>
            </a:endParaRPr>
          </a:p>
        </p:txBody>
      </p:sp>
      <p:sp>
        <p:nvSpPr>
          <p:cNvPr id="56" name="テキスト ボックス 55">
            <a:extLst>
              <a:ext uri="{FF2B5EF4-FFF2-40B4-BE49-F238E27FC236}">
                <a16:creationId xmlns:a16="http://schemas.microsoft.com/office/drawing/2014/main" id="{EEF5D70E-74DE-5A42-89A6-9D0E686DD4F6}"/>
              </a:ext>
            </a:extLst>
          </p:cNvPr>
          <p:cNvSpPr txBox="1"/>
          <p:nvPr/>
        </p:nvSpPr>
        <p:spPr>
          <a:xfrm>
            <a:off x="11038192" y="2539171"/>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grpSp>
        <p:nvGrpSpPr>
          <p:cNvPr id="13" name="グループ化 12">
            <a:extLst>
              <a:ext uri="{FF2B5EF4-FFF2-40B4-BE49-F238E27FC236}">
                <a16:creationId xmlns:a16="http://schemas.microsoft.com/office/drawing/2014/main" id="{BB1646AA-16D2-E947-B91F-C475B47A01EF}"/>
              </a:ext>
            </a:extLst>
          </p:cNvPr>
          <p:cNvGrpSpPr/>
          <p:nvPr/>
        </p:nvGrpSpPr>
        <p:grpSpPr>
          <a:xfrm>
            <a:off x="10474200" y="2779012"/>
            <a:ext cx="885217" cy="1941764"/>
            <a:chOff x="10381580" y="3043767"/>
            <a:chExt cx="885217" cy="1941764"/>
          </a:xfrm>
        </p:grpSpPr>
        <p:sp>
          <p:nvSpPr>
            <p:cNvPr id="58" name="テキスト ボックス 57">
              <a:extLst>
                <a:ext uri="{FF2B5EF4-FFF2-40B4-BE49-F238E27FC236}">
                  <a16:creationId xmlns:a16="http://schemas.microsoft.com/office/drawing/2014/main" id="{C9261B66-1F36-2144-B7AE-D7D01ECBD70B}"/>
                </a:ext>
              </a:extLst>
            </p:cNvPr>
            <p:cNvSpPr txBox="1"/>
            <p:nvPr/>
          </p:nvSpPr>
          <p:spPr>
            <a:xfrm>
              <a:off x="10941067" y="304376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1" name="テキスト ボックス 60">
              <a:extLst>
                <a:ext uri="{FF2B5EF4-FFF2-40B4-BE49-F238E27FC236}">
                  <a16:creationId xmlns:a16="http://schemas.microsoft.com/office/drawing/2014/main" id="{3F982DFD-5376-7841-AA01-BDFF60E6481A}"/>
                </a:ext>
              </a:extLst>
            </p:cNvPr>
            <p:cNvSpPr txBox="1"/>
            <p:nvPr/>
          </p:nvSpPr>
          <p:spPr>
            <a:xfrm>
              <a:off x="10941067" y="321178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3" name="テキスト ボックス 62">
              <a:extLst>
                <a:ext uri="{FF2B5EF4-FFF2-40B4-BE49-F238E27FC236}">
                  <a16:creationId xmlns:a16="http://schemas.microsoft.com/office/drawing/2014/main" id="{8919CDC0-B4CB-BA4B-8411-78381F3EE0D6}"/>
                </a:ext>
              </a:extLst>
            </p:cNvPr>
            <p:cNvSpPr txBox="1"/>
            <p:nvPr/>
          </p:nvSpPr>
          <p:spPr>
            <a:xfrm>
              <a:off x="10941067" y="337979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5" name="テキスト ボックス 64">
              <a:extLst>
                <a:ext uri="{FF2B5EF4-FFF2-40B4-BE49-F238E27FC236}">
                  <a16:creationId xmlns:a16="http://schemas.microsoft.com/office/drawing/2014/main" id="{1106CCC9-2029-404D-B680-AC757A6079F4}"/>
                </a:ext>
              </a:extLst>
            </p:cNvPr>
            <p:cNvSpPr txBox="1"/>
            <p:nvPr/>
          </p:nvSpPr>
          <p:spPr>
            <a:xfrm>
              <a:off x="10941067" y="354781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7" name="テキスト ボックス 66">
              <a:extLst>
                <a:ext uri="{FF2B5EF4-FFF2-40B4-BE49-F238E27FC236}">
                  <a16:creationId xmlns:a16="http://schemas.microsoft.com/office/drawing/2014/main" id="{AF61DDBF-74EE-D44A-8D17-29C94A7101A4}"/>
                </a:ext>
              </a:extLst>
            </p:cNvPr>
            <p:cNvSpPr txBox="1"/>
            <p:nvPr/>
          </p:nvSpPr>
          <p:spPr>
            <a:xfrm>
              <a:off x="10941067" y="371582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69" name="テキスト ボックス 68">
              <a:extLst>
                <a:ext uri="{FF2B5EF4-FFF2-40B4-BE49-F238E27FC236}">
                  <a16:creationId xmlns:a16="http://schemas.microsoft.com/office/drawing/2014/main" id="{7262EA99-870B-B148-8736-739A9AE9845A}"/>
                </a:ext>
              </a:extLst>
            </p:cNvPr>
            <p:cNvSpPr txBox="1"/>
            <p:nvPr/>
          </p:nvSpPr>
          <p:spPr>
            <a:xfrm>
              <a:off x="10941067" y="388384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1" name="テキスト ボックス 70">
              <a:extLst>
                <a:ext uri="{FF2B5EF4-FFF2-40B4-BE49-F238E27FC236}">
                  <a16:creationId xmlns:a16="http://schemas.microsoft.com/office/drawing/2014/main" id="{40ADA9E1-9EB3-2B44-B565-81E52922974F}"/>
                </a:ext>
              </a:extLst>
            </p:cNvPr>
            <p:cNvSpPr txBox="1"/>
            <p:nvPr/>
          </p:nvSpPr>
          <p:spPr>
            <a:xfrm>
              <a:off x="10941067" y="405185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3" name="テキスト ボックス 72">
              <a:extLst>
                <a:ext uri="{FF2B5EF4-FFF2-40B4-BE49-F238E27FC236}">
                  <a16:creationId xmlns:a16="http://schemas.microsoft.com/office/drawing/2014/main" id="{B30467B7-2EA7-7C4E-9580-24FDEDFF5F1C}"/>
                </a:ext>
              </a:extLst>
            </p:cNvPr>
            <p:cNvSpPr txBox="1"/>
            <p:nvPr/>
          </p:nvSpPr>
          <p:spPr>
            <a:xfrm>
              <a:off x="10941067" y="421987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5" name="テキスト ボックス 74">
              <a:extLst>
                <a:ext uri="{FF2B5EF4-FFF2-40B4-BE49-F238E27FC236}">
                  <a16:creationId xmlns:a16="http://schemas.microsoft.com/office/drawing/2014/main" id="{367580D6-D914-1D47-8CAF-3EC13F6FD338}"/>
                </a:ext>
              </a:extLst>
            </p:cNvPr>
            <p:cNvSpPr txBox="1"/>
            <p:nvPr/>
          </p:nvSpPr>
          <p:spPr>
            <a:xfrm>
              <a:off x="10941067" y="4387887"/>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7" name="テキスト ボックス 76">
              <a:extLst>
                <a:ext uri="{FF2B5EF4-FFF2-40B4-BE49-F238E27FC236}">
                  <a16:creationId xmlns:a16="http://schemas.microsoft.com/office/drawing/2014/main" id="{A60D83BB-5B44-854F-8A0E-232B877363F5}"/>
                </a:ext>
              </a:extLst>
            </p:cNvPr>
            <p:cNvSpPr txBox="1"/>
            <p:nvPr/>
          </p:nvSpPr>
          <p:spPr>
            <a:xfrm>
              <a:off x="10941067" y="4555902"/>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79" name="テキスト ボックス 78">
              <a:extLst>
                <a:ext uri="{FF2B5EF4-FFF2-40B4-BE49-F238E27FC236}">
                  <a16:creationId xmlns:a16="http://schemas.microsoft.com/office/drawing/2014/main" id="{41AA20B3-6703-D04B-9840-BE232FFCB81C}"/>
                </a:ext>
              </a:extLst>
            </p:cNvPr>
            <p:cNvSpPr txBox="1"/>
            <p:nvPr/>
          </p:nvSpPr>
          <p:spPr>
            <a:xfrm>
              <a:off x="10941067" y="4723921"/>
              <a:ext cx="325730" cy="261610"/>
            </a:xfrm>
            <a:prstGeom prst="rect">
              <a:avLst/>
            </a:prstGeom>
            <a:noFill/>
          </p:spPr>
          <p:txBody>
            <a:bodyPr wrap="none" rtlCol="0">
              <a:spAutoFit/>
            </a:bodyPr>
            <a:lstStyle/>
            <a:p>
              <a:r>
                <a:rPr kumimoji="1" lang="ja-JP" altLang="en-US" sz="1100">
                  <a:solidFill>
                    <a:srgbClr val="071F46"/>
                  </a:solidFill>
                  <a:latin typeface="Yu Mincho" panose="02020400000000000000" pitchFamily="18" charset="-128"/>
                  <a:ea typeface="Yu Mincho" panose="02020400000000000000" pitchFamily="18" charset="-128"/>
                </a:rPr>
                <a:t>台</a:t>
              </a:r>
            </a:p>
          </p:txBody>
        </p:sp>
        <p:sp>
          <p:nvSpPr>
            <p:cNvPr id="59" name="テキスト ボックス 58">
              <a:extLst>
                <a:ext uri="{FF2B5EF4-FFF2-40B4-BE49-F238E27FC236}">
                  <a16:creationId xmlns:a16="http://schemas.microsoft.com/office/drawing/2014/main" id="{8BEB1A7D-2822-BE4F-841C-53FE2787BE15}"/>
                </a:ext>
              </a:extLst>
            </p:cNvPr>
            <p:cNvSpPr txBox="1"/>
            <p:nvPr/>
          </p:nvSpPr>
          <p:spPr>
            <a:xfrm>
              <a:off x="10381580" y="304376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2" name="テキスト ボックス 61">
              <a:extLst>
                <a:ext uri="{FF2B5EF4-FFF2-40B4-BE49-F238E27FC236}">
                  <a16:creationId xmlns:a16="http://schemas.microsoft.com/office/drawing/2014/main" id="{883BA3D3-A1A5-1743-96E8-204E315E6DEC}"/>
                </a:ext>
              </a:extLst>
            </p:cNvPr>
            <p:cNvSpPr txBox="1"/>
            <p:nvPr/>
          </p:nvSpPr>
          <p:spPr>
            <a:xfrm>
              <a:off x="10381580" y="3211782"/>
              <a:ext cx="704039"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600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4" name="テキスト ボックス 63">
              <a:extLst>
                <a:ext uri="{FF2B5EF4-FFF2-40B4-BE49-F238E27FC236}">
                  <a16:creationId xmlns:a16="http://schemas.microsoft.com/office/drawing/2014/main" id="{E09D421E-FC30-8047-AD76-796A44FA8C66}"/>
                </a:ext>
              </a:extLst>
            </p:cNvPr>
            <p:cNvSpPr txBox="1"/>
            <p:nvPr/>
          </p:nvSpPr>
          <p:spPr>
            <a:xfrm>
              <a:off x="10381580" y="337979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7,500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6" name="テキスト ボックス 65">
              <a:extLst>
                <a:ext uri="{FF2B5EF4-FFF2-40B4-BE49-F238E27FC236}">
                  <a16:creationId xmlns:a16="http://schemas.microsoft.com/office/drawing/2014/main" id="{66A7D63B-B909-EB41-80D0-7E164F67510F}"/>
                </a:ext>
              </a:extLst>
            </p:cNvPr>
            <p:cNvSpPr txBox="1"/>
            <p:nvPr/>
          </p:nvSpPr>
          <p:spPr>
            <a:xfrm>
              <a:off x="10381580" y="354781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2,200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68" name="テキスト ボックス 67">
              <a:extLst>
                <a:ext uri="{FF2B5EF4-FFF2-40B4-BE49-F238E27FC236}">
                  <a16:creationId xmlns:a16="http://schemas.microsoft.com/office/drawing/2014/main" id="{0CEAC7FB-0317-F642-987F-5844C7359D45}"/>
                </a:ext>
              </a:extLst>
            </p:cNvPr>
            <p:cNvSpPr txBox="1"/>
            <p:nvPr/>
          </p:nvSpPr>
          <p:spPr>
            <a:xfrm>
              <a:off x="10381580" y="371582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0" name="テキスト ボックス 69">
              <a:extLst>
                <a:ext uri="{FF2B5EF4-FFF2-40B4-BE49-F238E27FC236}">
                  <a16:creationId xmlns:a16="http://schemas.microsoft.com/office/drawing/2014/main" id="{D087B3E2-C8E3-604F-819B-D2623C5EAFD6}"/>
                </a:ext>
              </a:extLst>
            </p:cNvPr>
            <p:cNvSpPr txBox="1"/>
            <p:nvPr/>
          </p:nvSpPr>
          <p:spPr>
            <a:xfrm>
              <a:off x="10381580" y="388384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3,500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2" name="テキスト ボックス 71">
              <a:extLst>
                <a:ext uri="{FF2B5EF4-FFF2-40B4-BE49-F238E27FC236}">
                  <a16:creationId xmlns:a16="http://schemas.microsoft.com/office/drawing/2014/main" id="{88179656-52C5-B240-9CE9-B550470F13D2}"/>
                </a:ext>
              </a:extLst>
            </p:cNvPr>
            <p:cNvSpPr txBox="1"/>
            <p:nvPr/>
          </p:nvSpPr>
          <p:spPr>
            <a:xfrm>
              <a:off x="10381580" y="405185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4" name="テキスト ボックス 73">
              <a:extLst>
                <a:ext uri="{FF2B5EF4-FFF2-40B4-BE49-F238E27FC236}">
                  <a16:creationId xmlns:a16="http://schemas.microsoft.com/office/drawing/2014/main" id="{38283021-91CD-5445-9F89-212357433952}"/>
                </a:ext>
              </a:extLst>
            </p:cNvPr>
            <p:cNvSpPr txBox="1"/>
            <p:nvPr/>
          </p:nvSpPr>
          <p:spPr>
            <a:xfrm>
              <a:off x="10381580" y="4219872"/>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7,000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6" name="テキスト ボックス 75">
              <a:extLst>
                <a:ext uri="{FF2B5EF4-FFF2-40B4-BE49-F238E27FC236}">
                  <a16:creationId xmlns:a16="http://schemas.microsoft.com/office/drawing/2014/main" id="{B941119B-C2D4-414D-A4F3-06FA3979E18E}"/>
                </a:ext>
              </a:extLst>
            </p:cNvPr>
            <p:cNvSpPr txBox="1"/>
            <p:nvPr/>
          </p:nvSpPr>
          <p:spPr>
            <a:xfrm>
              <a:off x="10381580" y="4387887"/>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2,200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78" name="テキスト ボックス 77">
              <a:extLst>
                <a:ext uri="{FF2B5EF4-FFF2-40B4-BE49-F238E27FC236}">
                  <a16:creationId xmlns:a16="http://schemas.microsoft.com/office/drawing/2014/main" id="{A68198D1-E8C8-2E4A-AB80-FB89E82AA088}"/>
                </a:ext>
              </a:extLst>
            </p:cNvPr>
            <p:cNvSpPr txBox="1"/>
            <p:nvPr/>
          </p:nvSpPr>
          <p:spPr>
            <a:xfrm>
              <a:off x="10381580" y="4555902"/>
              <a:ext cx="704039"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500</a:t>
              </a:r>
              <a:endParaRPr lang="ja-JP" altLang="en-US" sz="1100">
                <a:solidFill>
                  <a:srgbClr val="071F46"/>
                </a:solidFill>
                <a:latin typeface="Yu Mincho" panose="02020400000000000000" pitchFamily="18" charset="-128"/>
                <a:ea typeface="Yu Mincho" panose="02020400000000000000" pitchFamily="18" charset="-128"/>
              </a:endParaRPr>
            </a:p>
          </p:txBody>
        </p:sp>
        <p:sp>
          <p:nvSpPr>
            <p:cNvPr id="80" name="テキスト ボックス 79">
              <a:extLst>
                <a:ext uri="{FF2B5EF4-FFF2-40B4-BE49-F238E27FC236}">
                  <a16:creationId xmlns:a16="http://schemas.microsoft.com/office/drawing/2014/main" id="{4B7F5CD2-CD8C-EC49-AFA2-09111301567D}"/>
                </a:ext>
              </a:extLst>
            </p:cNvPr>
            <p:cNvSpPr txBox="1"/>
            <p:nvPr/>
          </p:nvSpPr>
          <p:spPr>
            <a:xfrm>
              <a:off x="10381580" y="4723921"/>
              <a:ext cx="708848"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約</a:t>
              </a:r>
              <a:r>
                <a:rPr lang="en-US" altLang="ja-JP" sz="1100" dirty="0">
                  <a:solidFill>
                    <a:srgbClr val="071F46"/>
                  </a:solidFill>
                  <a:latin typeface="Yu Mincho" panose="02020400000000000000" pitchFamily="18" charset="-128"/>
                  <a:ea typeface="Yu Mincho" panose="02020400000000000000" pitchFamily="18" charset="-128"/>
                </a:rPr>
                <a:t> 2,000</a:t>
              </a:r>
              <a:endParaRPr lang="ja-JP" altLang="en-US" sz="1100">
                <a:solidFill>
                  <a:srgbClr val="071F46"/>
                </a:solidFill>
                <a:latin typeface="Yu Mincho" panose="02020400000000000000" pitchFamily="18" charset="-128"/>
                <a:ea typeface="Yu Mincho" panose="02020400000000000000" pitchFamily="18" charset="-128"/>
              </a:endParaRPr>
            </a:p>
          </p:txBody>
        </p:sp>
      </p:grpSp>
      <p:grpSp>
        <p:nvGrpSpPr>
          <p:cNvPr id="14" name="グループ化 13">
            <a:extLst>
              <a:ext uri="{FF2B5EF4-FFF2-40B4-BE49-F238E27FC236}">
                <a16:creationId xmlns:a16="http://schemas.microsoft.com/office/drawing/2014/main" id="{7D779967-A686-B048-ADDA-8FB37AAE0F28}"/>
              </a:ext>
            </a:extLst>
          </p:cNvPr>
          <p:cNvGrpSpPr/>
          <p:nvPr/>
        </p:nvGrpSpPr>
        <p:grpSpPr>
          <a:xfrm>
            <a:off x="8771046" y="2778999"/>
            <a:ext cx="1859805" cy="1950786"/>
            <a:chOff x="8678426" y="3043754"/>
            <a:chExt cx="1859805" cy="1950786"/>
          </a:xfrm>
        </p:grpSpPr>
        <p:sp>
          <p:nvSpPr>
            <p:cNvPr id="81" name="テキスト ボックス 80">
              <a:extLst>
                <a:ext uri="{FF2B5EF4-FFF2-40B4-BE49-F238E27FC236}">
                  <a16:creationId xmlns:a16="http://schemas.microsoft.com/office/drawing/2014/main" id="{6CF07AB7-A0B7-354D-9514-CFDB8903F80F}"/>
                </a:ext>
              </a:extLst>
            </p:cNvPr>
            <p:cNvSpPr txBox="1"/>
            <p:nvPr/>
          </p:nvSpPr>
          <p:spPr>
            <a:xfrm>
              <a:off x="8678426" y="3043754"/>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札幌</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2" name="テキスト ボックス 81">
              <a:extLst>
                <a:ext uri="{FF2B5EF4-FFF2-40B4-BE49-F238E27FC236}">
                  <a16:creationId xmlns:a16="http://schemas.microsoft.com/office/drawing/2014/main" id="{3A5C55E3-80C8-2C4F-B2CC-2A14DE73C0A4}"/>
                </a:ext>
              </a:extLst>
            </p:cNvPr>
            <p:cNvSpPr txBox="1"/>
            <p:nvPr/>
          </p:nvSpPr>
          <p:spPr>
            <a:xfrm>
              <a:off x="8678426" y="3212672"/>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仙台</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3" name="テキスト ボックス 82">
              <a:extLst>
                <a:ext uri="{FF2B5EF4-FFF2-40B4-BE49-F238E27FC236}">
                  <a16:creationId xmlns:a16="http://schemas.microsoft.com/office/drawing/2014/main" id="{AED1C378-FBCB-EF49-8C4F-2D901B728898}"/>
                </a:ext>
              </a:extLst>
            </p:cNvPr>
            <p:cNvSpPr txBox="1"/>
            <p:nvPr/>
          </p:nvSpPr>
          <p:spPr>
            <a:xfrm>
              <a:off x="8678426" y="3381590"/>
              <a:ext cx="1859805"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神奈川</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4" name="テキスト ボックス 83">
              <a:extLst>
                <a:ext uri="{FF2B5EF4-FFF2-40B4-BE49-F238E27FC236}">
                  <a16:creationId xmlns:a16="http://schemas.microsoft.com/office/drawing/2014/main" id="{60D351FB-CF20-CC41-9FCC-0E884CF808F8}"/>
                </a:ext>
              </a:extLst>
            </p:cNvPr>
            <p:cNvSpPr txBox="1"/>
            <p:nvPr/>
          </p:nvSpPr>
          <p:spPr>
            <a:xfrm>
              <a:off x="8678426" y="3550508"/>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埼玉</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5" name="テキスト ボックス 84">
              <a:extLst>
                <a:ext uri="{FF2B5EF4-FFF2-40B4-BE49-F238E27FC236}">
                  <a16:creationId xmlns:a16="http://schemas.microsoft.com/office/drawing/2014/main" id="{C8685ABE-1034-C24A-87FC-62F3608836DA}"/>
                </a:ext>
              </a:extLst>
            </p:cNvPr>
            <p:cNvSpPr txBox="1"/>
            <p:nvPr/>
          </p:nvSpPr>
          <p:spPr>
            <a:xfrm>
              <a:off x="8678426" y="3719426"/>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千葉</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6" name="テキスト ボックス 85">
              <a:extLst>
                <a:ext uri="{FF2B5EF4-FFF2-40B4-BE49-F238E27FC236}">
                  <a16:creationId xmlns:a16="http://schemas.microsoft.com/office/drawing/2014/main" id="{564333FC-C179-DF44-874A-880A4681EC2B}"/>
                </a:ext>
              </a:extLst>
            </p:cNvPr>
            <p:cNvSpPr txBox="1"/>
            <p:nvPr/>
          </p:nvSpPr>
          <p:spPr>
            <a:xfrm>
              <a:off x="8678426" y="4057262"/>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京都</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7" name="テキスト ボックス 86">
              <a:extLst>
                <a:ext uri="{FF2B5EF4-FFF2-40B4-BE49-F238E27FC236}">
                  <a16:creationId xmlns:a16="http://schemas.microsoft.com/office/drawing/2014/main" id="{21B5D3BB-43A4-9749-9BB8-989EBAC22E62}"/>
                </a:ext>
              </a:extLst>
            </p:cNvPr>
            <p:cNvSpPr txBox="1"/>
            <p:nvPr/>
          </p:nvSpPr>
          <p:spPr>
            <a:xfrm>
              <a:off x="8678426" y="4226180"/>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大阪</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8" name="テキスト ボックス 87">
              <a:extLst>
                <a:ext uri="{FF2B5EF4-FFF2-40B4-BE49-F238E27FC236}">
                  <a16:creationId xmlns:a16="http://schemas.microsoft.com/office/drawing/2014/main" id="{978BB28B-80C9-5E45-9E76-2B00B11EA36B}"/>
                </a:ext>
              </a:extLst>
            </p:cNvPr>
            <p:cNvSpPr txBox="1"/>
            <p:nvPr/>
          </p:nvSpPr>
          <p:spPr>
            <a:xfrm>
              <a:off x="8678426" y="4395098"/>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神戸</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89" name="テキスト ボックス 88">
              <a:extLst>
                <a:ext uri="{FF2B5EF4-FFF2-40B4-BE49-F238E27FC236}">
                  <a16:creationId xmlns:a16="http://schemas.microsoft.com/office/drawing/2014/main" id="{EA50ABBA-DCEA-8C4A-96D0-54D11083A8C9}"/>
                </a:ext>
              </a:extLst>
            </p:cNvPr>
            <p:cNvSpPr txBox="1"/>
            <p:nvPr/>
          </p:nvSpPr>
          <p:spPr>
            <a:xfrm>
              <a:off x="8678426" y="4564016"/>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広島</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90" name="テキスト ボックス 89">
              <a:extLst>
                <a:ext uri="{FF2B5EF4-FFF2-40B4-BE49-F238E27FC236}">
                  <a16:creationId xmlns:a16="http://schemas.microsoft.com/office/drawing/2014/main" id="{19817529-2105-EB45-994F-10042AB667E5}"/>
                </a:ext>
              </a:extLst>
            </p:cNvPr>
            <p:cNvSpPr txBox="1"/>
            <p:nvPr/>
          </p:nvSpPr>
          <p:spPr>
            <a:xfrm>
              <a:off x="8678426" y="4732930"/>
              <a:ext cx="1850186"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福岡</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sp>
          <p:nvSpPr>
            <p:cNvPr id="91" name="テキスト ボックス 90">
              <a:extLst>
                <a:ext uri="{FF2B5EF4-FFF2-40B4-BE49-F238E27FC236}">
                  <a16:creationId xmlns:a16="http://schemas.microsoft.com/office/drawing/2014/main" id="{F2F464FA-9B00-544E-B8FB-DAAD09BF811F}"/>
                </a:ext>
              </a:extLst>
            </p:cNvPr>
            <p:cNvSpPr txBox="1"/>
            <p:nvPr/>
          </p:nvSpPr>
          <p:spPr>
            <a:xfrm>
              <a:off x="8678426" y="3888344"/>
              <a:ext cx="1859805" cy="261610"/>
            </a:xfrm>
            <a:prstGeom prst="rect">
              <a:avLst/>
            </a:prstGeom>
            <a:noFill/>
          </p:spPr>
          <p:txBody>
            <a:bodyPr wrap="none" rtlCol="0">
              <a:spAutoFit/>
            </a:bodyPr>
            <a:lstStyle/>
            <a:p>
              <a:r>
                <a:rPr lang="ja-JP" altLang="en-US" sz="1100">
                  <a:solidFill>
                    <a:srgbClr val="071F46"/>
                  </a:solidFill>
                  <a:latin typeface="Yu Mincho" panose="02020400000000000000" pitchFamily="18" charset="-128"/>
                  <a:ea typeface="Yu Mincho" panose="02020400000000000000" pitchFamily="18" charset="-128"/>
                </a:rPr>
                <a:t>名古屋</a:t>
              </a:r>
              <a:r>
                <a:rPr lang="en-US" altLang="ja-JP" sz="1100" dirty="0">
                  <a:solidFill>
                    <a:srgbClr val="071F46"/>
                  </a:solidFill>
                  <a:latin typeface="Yu Mincho" panose="02020400000000000000" pitchFamily="18" charset="-128"/>
                  <a:ea typeface="Yu Mincho" panose="02020400000000000000" pitchFamily="18" charset="-128"/>
                </a:rPr>
                <a:t>  -</a:t>
              </a:r>
              <a:r>
                <a:rPr kumimoji="1" lang="en-US" altLang="ja-JP" sz="1100" dirty="0">
                  <a:solidFill>
                    <a:srgbClr val="071F46"/>
                  </a:solidFill>
                  <a:latin typeface="Yu Mincho" panose="02020400000000000000" pitchFamily="18" charset="-128"/>
                  <a:ea typeface="Yu Mincho" panose="02020400000000000000" pitchFamily="18" charset="-128"/>
                </a:rPr>
                <a:t>--------------------</a:t>
              </a:r>
              <a:endParaRPr kumimoji="1" lang="ja-JP" altLang="en-US" sz="1100">
                <a:solidFill>
                  <a:srgbClr val="071F46"/>
                </a:solidFill>
                <a:latin typeface="Yu Mincho" panose="02020400000000000000" pitchFamily="18" charset="-128"/>
                <a:ea typeface="Yu Mincho" panose="02020400000000000000" pitchFamily="18" charset="-128"/>
              </a:endParaRPr>
            </a:p>
          </p:txBody>
        </p:sp>
      </p:grpSp>
      <p:cxnSp>
        <p:nvCxnSpPr>
          <p:cNvPr id="92" name="直線コネクタ 91">
            <a:extLst>
              <a:ext uri="{FF2B5EF4-FFF2-40B4-BE49-F238E27FC236}">
                <a16:creationId xmlns:a16="http://schemas.microsoft.com/office/drawing/2014/main" id="{76F20F1C-CE36-D745-BC4F-0235EC5245DE}"/>
              </a:ext>
            </a:extLst>
          </p:cNvPr>
          <p:cNvCxnSpPr>
            <a:cxnSpLocks/>
          </p:cNvCxnSpPr>
          <p:nvPr/>
        </p:nvCxnSpPr>
        <p:spPr>
          <a:xfrm>
            <a:off x="6076388" y="2778974"/>
            <a:ext cx="2455382" cy="0"/>
          </a:xfrm>
          <a:prstGeom prst="line">
            <a:avLst/>
          </a:prstGeom>
          <a:ln>
            <a:solidFill>
              <a:srgbClr val="071F46"/>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8071B0A6-EF7C-264A-946E-7DF22B217536}"/>
              </a:ext>
            </a:extLst>
          </p:cNvPr>
          <p:cNvCxnSpPr>
            <a:cxnSpLocks/>
          </p:cNvCxnSpPr>
          <p:nvPr/>
        </p:nvCxnSpPr>
        <p:spPr>
          <a:xfrm>
            <a:off x="8810064" y="2778974"/>
            <a:ext cx="2455382" cy="0"/>
          </a:xfrm>
          <a:prstGeom prst="line">
            <a:avLst/>
          </a:prstGeom>
          <a:ln>
            <a:solidFill>
              <a:srgbClr val="071F46"/>
            </a:solidFill>
          </a:ln>
        </p:spPr>
        <p:style>
          <a:lnRef idx="1">
            <a:schemeClr val="accent1"/>
          </a:lnRef>
          <a:fillRef idx="0">
            <a:schemeClr val="accent1"/>
          </a:fillRef>
          <a:effectRef idx="0">
            <a:schemeClr val="accent1"/>
          </a:effectRef>
          <a:fontRef idx="minor">
            <a:schemeClr val="tx1"/>
          </a:fontRef>
        </p:style>
      </p:cxnSp>
      <p:pic>
        <p:nvPicPr>
          <p:cNvPr id="97" name="図 96">
            <a:extLst>
              <a:ext uri="{FF2B5EF4-FFF2-40B4-BE49-F238E27FC236}">
                <a16:creationId xmlns:a16="http://schemas.microsoft.com/office/drawing/2014/main" id="{BB165ECA-B2A5-1845-AB62-9ECA7CD3E747}"/>
              </a:ext>
            </a:extLst>
          </p:cNvPr>
          <p:cNvPicPr>
            <a:picLocks noChangeAspect="1"/>
          </p:cNvPicPr>
          <p:nvPr/>
        </p:nvPicPr>
        <p:blipFill>
          <a:blip r:embed="rId4"/>
          <a:stretch>
            <a:fillRect/>
          </a:stretch>
        </p:blipFill>
        <p:spPr>
          <a:xfrm>
            <a:off x="431801" y="154530"/>
            <a:ext cx="3670299" cy="397421"/>
          </a:xfrm>
          <a:prstGeom prst="rect">
            <a:avLst/>
          </a:prstGeom>
        </p:spPr>
      </p:pic>
      <p:sp>
        <p:nvSpPr>
          <p:cNvPr id="95" name="テキスト ボックス 94">
            <a:extLst>
              <a:ext uri="{FF2B5EF4-FFF2-40B4-BE49-F238E27FC236}">
                <a16:creationId xmlns:a16="http://schemas.microsoft.com/office/drawing/2014/main" id="{6DCA104C-F6E3-1542-B646-75A13550B475}"/>
              </a:ext>
            </a:extLst>
          </p:cNvPr>
          <p:cNvSpPr txBox="1"/>
          <p:nvPr/>
        </p:nvSpPr>
        <p:spPr>
          <a:xfrm>
            <a:off x="5575300" y="4751204"/>
            <a:ext cx="10996705" cy="215444"/>
          </a:xfrm>
          <a:prstGeom prst="rect">
            <a:avLst/>
          </a:prstGeom>
          <a:noFill/>
        </p:spPr>
        <p:txBody>
          <a:bodyPr wrap="square" rtlCol="0">
            <a:spAutoFit/>
          </a:bodyPr>
          <a:lstStyle/>
          <a:p>
            <a:r>
              <a:rPr lang="en-US" altLang="ja-JP" sz="800" b="1" dirty="0">
                <a:solidFill>
                  <a:srgbClr val="071F46"/>
                </a:solidFill>
                <a:latin typeface="Yu Mincho Demibold" panose="02020400000000000000" pitchFamily="18" charset="-128"/>
                <a:ea typeface="Yu Mincho Demibold" panose="02020400000000000000" pitchFamily="18" charset="-128"/>
              </a:rPr>
              <a:t>※2022</a:t>
            </a:r>
            <a:r>
              <a:rPr lang="ja-JP" altLang="en-US" sz="800" b="1">
                <a:solidFill>
                  <a:srgbClr val="071F46"/>
                </a:solidFill>
                <a:latin typeface="Yu Mincho Demibold" panose="02020400000000000000" pitchFamily="18" charset="-128"/>
                <a:ea typeface="Yu Mincho Demibold" panose="02020400000000000000" pitchFamily="18" charset="-128"/>
              </a:rPr>
              <a:t>年</a:t>
            </a:r>
            <a:r>
              <a:rPr lang="en-US" altLang="ja-JP" sz="800" b="1" dirty="0">
                <a:solidFill>
                  <a:srgbClr val="071F46"/>
                </a:solidFill>
                <a:latin typeface="Yu Mincho Demibold" panose="02020400000000000000" pitchFamily="18" charset="-128"/>
                <a:ea typeface="Yu Mincho Demibold" panose="02020400000000000000" pitchFamily="18" charset="-128"/>
              </a:rPr>
              <a:t>1–3</a:t>
            </a:r>
            <a:r>
              <a:rPr lang="ja-JP" altLang="en-US" sz="800" b="1">
                <a:solidFill>
                  <a:srgbClr val="071F46"/>
                </a:solidFill>
                <a:latin typeface="Yu Mincho Demibold" panose="02020400000000000000" pitchFamily="18" charset="-128"/>
                <a:ea typeface="Yu Mincho Demibold" panose="02020400000000000000" pitchFamily="18" charset="-128"/>
              </a:rPr>
              <a:t>月は東京都内</a:t>
            </a:r>
            <a:r>
              <a:rPr lang="en-US" altLang="ja-JP" sz="800" b="1" dirty="0">
                <a:solidFill>
                  <a:srgbClr val="071F46"/>
                </a:solidFill>
                <a:latin typeface="Yu Mincho Demibold" panose="02020400000000000000" pitchFamily="18" charset="-128"/>
                <a:ea typeface="Yu Mincho Demibold" panose="02020400000000000000" pitchFamily="18" charset="-128"/>
              </a:rPr>
              <a:t>22,000</a:t>
            </a:r>
            <a:r>
              <a:rPr lang="ja-JP" altLang="en-US" sz="800" b="1">
                <a:solidFill>
                  <a:srgbClr val="071F46"/>
                </a:solidFill>
                <a:latin typeface="Yu Mincho Demibold" panose="02020400000000000000" pitchFamily="18" charset="-128"/>
                <a:ea typeface="Yu Mincho Demibold" panose="02020400000000000000" pitchFamily="18" charset="-128"/>
              </a:rPr>
              <a:t>台となり、サイネージ導入台数が</a:t>
            </a:r>
            <a:r>
              <a:rPr lang="en-US" altLang="ja-JP" sz="800" b="1" dirty="0">
                <a:solidFill>
                  <a:srgbClr val="071F46"/>
                </a:solidFill>
                <a:latin typeface="Yu Mincho Demibold" panose="02020400000000000000" pitchFamily="18" charset="-128"/>
                <a:ea typeface="Yu Mincho Demibold" panose="02020400000000000000" pitchFamily="18" charset="-128"/>
              </a:rPr>
              <a:t>54,000</a:t>
            </a:r>
            <a:r>
              <a:rPr lang="ja-JP" altLang="en-US" sz="800" b="1">
                <a:solidFill>
                  <a:srgbClr val="071F46"/>
                </a:solidFill>
                <a:latin typeface="Yu Mincho Demibold" panose="02020400000000000000" pitchFamily="18" charset="-128"/>
                <a:ea typeface="Yu Mincho Demibold" panose="02020400000000000000" pitchFamily="18" charset="-128"/>
              </a:rPr>
              <a:t>台となります。</a:t>
            </a:r>
            <a:endParaRPr kumimoji="1" lang="ja-JP" altLang="en-US" sz="800" b="1">
              <a:solidFill>
                <a:srgbClr val="071F46"/>
              </a:solidFill>
              <a:latin typeface="Yu Mincho Demibold" panose="02020400000000000000" pitchFamily="18" charset="-128"/>
              <a:ea typeface="Yu Mincho Demibold" panose="02020400000000000000" pitchFamily="18" charset="-128"/>
            </a:endParaRPr>
          </a:p>
        </p:txBody>
      </p:sp>
      <p:sp>
        <p:nvSpPr>
          <p:cNvPr id="96" name="テキスト ボックス 95">
            <a:extLst>
              <a:ext uri="{FF2B5EF4-FFF2-40B4-BE49-F238E27FC236}">
                <a16:creationId xmlns:a16="http://schemas.microsoft.com/office/drawing/2014/main" id="{B1C9D2FA-36B7-994A-8951-BE2A97BE2F1D}"/>
              </a:ext>
            </a:extLst>
          </p:cNvPr>
          <p:cNvSpPr txBox="1"/>
          <p:nvPr/>
        </p:nvSpPr>
        <p:spPr>
          <a:xfrm>
            <a:off x="5575300" y="5606038"/>
            <a:ext cx="10996705" cy="200055"/>
          </a:xfrm>
          <a:prstGeom prst="rect">
            <a:avLst/>
          </a:prstGeom>
          <a:noFill/>
        </p:spPr>
        <p:txBody>
          <a:bodyPr wrap="square" rtlCol="0">
            <a:spAutoFit/>
          </a:bodyPr>
          <a:lstStyle/>
          <a:p>
            <a:r>
              <a:rPr lang="en-US" altLang="ja-JP" sz="700" b="1" dirty="0">
                <a:solidFill>
                  <a:schemeClr val="bg1"/>
                </a:solidFill>
                <a:latin typeface="Yu Mincho Demibold" panose="02020400000000000000" pitchFamily="18" charset="-128"/>
                <a:ea typeface="Yu Mincho Demibold" panose="02020400000000000000" pitchFamily="18" charset="-128"/>
              </a:rPr>
              <a:t>※2022</a:t>
            </a:r>
            <a:r>
              <a:rPr lang="ja-JP" altLang="en-US" sz="700" b="1">
                <a:solidFill>
                  <a:schemeClr val="bg1"/>
                </a:solidFill>
                <a:latin typeface="Yu Mincho Demibold" panose="02020400000000000000" pitchFamily="18" charset="-128"/>
                <a:ea typeface="Yu Mincho Demibold" panose="02020400000000000000" pitchFamily="18" charset="-128"/>
              </a:rPr>
              <a:t>年</a:t>
            </a:r>
            <a:r>
              <a:rPr lang="en-US" altLang="ja-JP" sz="700" b="1" dirty="0">
                <a:solidFill>
                  <a:schemeClr val="bg1"/>
                </a:solidFill>
                <a:latin typeface="Yu Mincho Demibold" panose="02020400000000000000" pitchFamily="18" charset="-128"/>
                <a:ea typeface="Yu Mincho Demibold" panose="02020400000000000000" pitchFamily="18" charset="-128"/>
              </a:rPr>
              <a:t>1–3</a:t>
            </a:r>
            <a:r>
              <a:rPr lang="ja-JP" altLang="en-US" sz="700" b="1">
                <a:solidFill>
                  <a:schemeClr val="bg1"/>
                </a:solidFill>
                <a:latin typeface="Yu Mincho Demibold" panose="02020400000000000000" pitchFamily="18" charset="-128"/>
                <a:ea typeface="Yu Mincho Demibold" panose="02020400000000000000" pitchFamily="18" charset="-128"/>
              </a:rPr>
              <a:t>月は月間のべリーチ人数が</a:t>
            </a:r>
            <a:r>
              <a:rPr lang="en-US" altLang="ja-JP" sz="700" b="1" dirty="0">
                <a:solidFill>
                  <a:schemeClr val="bg1"/>
                </a:solidFill>
                <a:latin typeface="Yu Mincho Demibold" panose="02020400000000000000" pitchFamily="18" charset="-128"/>
                <a:ea typeface="Yu Mincho Demibold" panose="02020400000000000000" pitchFamily="18" charset="-128"/>
              </a:rPr>
              <a:t>27,000,000〜</a:t>
            </a:r>
            <a:r>
              <a:rPr lang="ja-JP" altLang="en-US" sz="700" b="1">
                <a:solidFill>
                  <a:schemeClr val="bg1"/>
                </a:solidFill>
                <a:latin typeface="Yu Mincho Demibold" panose="02020400000000000000" pitchFamily="18" charset="-128"/>
                <a:ea typeface="Yu Mincho Demibold" panose="02020400000000000000" pitchFamily="18" charset="-128"/>
              </a:rPr>
              <a:t>人となります。</a:t>
            </a:r>
            <a:endParaRPr kumimoji="1" lang="ja-JP" altLang="en-US" sz="700" b="1">
              <a:solidFill>
                <a:schemeClr val="bg1"/>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156747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descr="アイコン&#10;&#10;自動的に生成された説明">
            <a:extLst>
              <a:ext uri="{FF2B5EF4-FFF2-40B4-BE49-F238E27FC236}">
                <a16:creationId xmlns:a16="http://schemas.microsoft.com/office/drawing/2014/main" id="{EB6B2C09-C297-B843-9D32-CFC16B6DCD45}"/>
              </a:ext>
            </a:extLst>
          </p:cNvPr>
          <p:cNvPicPr>
            <a:picLocks noChangeAspect="1"/>
          </p:cNvPicPr>
          <p:nvPr/>
        </p:nvPicPr>
        <p:blipFill>
          <a:blip r:embed="rId3"/>
          <a:stretch>
            <a:fillRect/>
          </a:stretch>
        </p:blipFill>
        <p:spPr>
          <a:xfrm>
            <a:off x="653680" y="956610"/>
            <a:ext cx="2730500" cy="444500"/>
          </a:xfrm>
          <a:prstGeom prst="rect">
            <a:avLst/>
          </a:prstGeom>
        </p:spPr>
      </p:pic>
      <p:grpSp>
        <p:nvGrpSpPr>
          <p:cNvPr id="31" name="グループ化 30">
            <a:extLst>
              <a:ext uri="{FF2B5EF4-FFF2-40B4-BE49-F238E27FC236}">
                <a16:creationId xmlns:a16="http://schemas.microsoft.com/office/drawing/2014/main" id="{FD856E8A-A0CE-3446-9B2B-2DDCE0746D34}"/>
              </a:ext>
            </a:extLst>
          </p:cNvPr>
          <p:cNvGrpSpPr/>
          <p:nvPr/>
        </p:nvGrpSpPr>
        <p:grpSpPr>
          <a:xfrm>
            <a:off x="1022350" y="2486978"/>
            <a:ext cx="9702489" cy="2166668"/>
            <a:chOff x="1022350" y="2486978"/>
            <a:chExt cx="9702489" cy="2166668"/>
          </a:xfrm>
        </p:grpSpPr>
        <p:pic>
          <p:nvPicPr>
            <p:cNvPr id="4" name="図 3">
              <a:extLst>
                <a:ext uri="{FF2B5EF4-FFF2-40B4-BE49-F238E27FC236}">
                  <a16:creationId xmlns:a16="http://schemas.microsoft.com/office/drawing/2014/main" id="{9B69354E-F028-0248-9142-B6585F1641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2350" y="2486978"/>
              <a:ext cx="9702489" cy="2166668"/>
            </a:xfrm>
            <a:prstGeom prst="rect">
              <a:avLst/>
            </a:prstGeom>
          </p:spPr>
        </p:pic>
        <p:pic>
          <p:nvPicPr>
            <p:cNvPr id="26" name="図 25">
              <a:extLst>
                <a:ext uri="{FF2B5EF4-FFF2-40B4-BE49-F238E27FC236}">
                  <a16:creationId xmlns:a16="http://schemas.microsoft.com/office/drawing/2014/main" id="{8EF47802-480B-584D-94B6-3C0532E75E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2239" y="3355061"/>
              <a:ext cx="69513" cy="69513"/>
            </a:xfrm>
            <a:prstGeom prst="rect">
              <a:avLst/>
            </a:prstGeom>
          </p:spPr>
        </p:pic>
        <p:pic>
          <p:nvPicPr>
            <p:cNvPr id="27" name="図 26">
              <a:extLst>
                <a:ext uri="{FF2B5EF4-FFF2-40B4-BE49-F238E27FC236}">
                  <a16:creationId xmlns:a16="http://schemas.microsoft.com/office/drawing/2014/main" id="{A73FA37F-FA3D-F046-BE44-C6FE60487B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02239" y="3654606"/>
              <a:ext cx="69513" cy="69513"/>
            </a:xfrm>
            <a:prstGeom prst="rect">
              <a:avLst/>
            </a:prstGeom>
          </p:spPr>
        </p:pic>
        <p:pic>
          <p:nvPicPr>
            <p:cNvPr id="28" name="図 27">
              <a:extLst>
                <a:ext uri="{FF2B5EF4-FFF2-40B4-BE49-F238E27FC236}">
                  <a16:creationId xmlns:a16="http://schemas.microsoft.com/office/drawing/2014/main" id="{E147A0E4-7A7D-6F46-83F6-84AECB00CF5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16584" y="3512716"/>
              <a:ext cx="69513" cy="69513"/>
            </a:xfrm>
            <a:prstGeom prst="rect">
              <a:avLst/>
            </a:prstGeom>
          </p:spPr>
        </p:pic>
        <p:pic>
          <p:nvPicPr>
            <p:cNvPr id="29" name="図 28">
              <a:extLst>
                <a:ext uri="{FF2B5EF4-FFF2-40B4-BE49-F238E27FC236}">
                  <a16:creationId xmlns:a16="http://schemas.microsoft.com/office/drawing/2014/main" id="{0D7CA2E4-B888-9F4A-B9F8-3F180577E8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0958" y="3360316"/>
              <a:ext cx="69513" cy="69513"/>
            </a:xfrm>
            <a:prstGeom prst="rect">
              <a:avLst/>
            </a:prstGeom>
          </p:spPr>
        </p:pic>
        <p:pic>
          <p:nvPicPr>
            <p:cNvPr id="30" name="図 29">
              <a:extLst>
                <a:ext uri="{FF2B5EF4-FFF2-40B4-BE49-F238E27FC236}">
                  <a16:creationId xmlns:a16="http://schemas.microsoft.com/office/drawing/2014/main" id="{C35D632D-8BE0-D844-95C5-0EC152F631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80958" y="3659861"/>
              <a:ext cx="69513" cy="69513"/>
            </a:xfrm>
            <a:prstGeom prst="rect">
              <a:avLst/>
            </a:prstGeom>
          </p:spPr>
        </p:pic>
      </p:grpSp>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2A62CF5-2139-F14A-9A42-0740FF8C32F5}"/>
              </a:ext>
            </a:extLst>
          </p:cNvPr>
          <p:cNvSpPr txBox="1"/>
          <p:nvPr/>
        </p:nvSpPr>
        <p:spPr>
          <a:xfrm>
            <a:off x="3312369" y="974675"/>
            <a:ext cx="8574255" cy="446276"/>
          </a:xfrm>
          <a:prstGeom prst="rect">
            <a:avLst/>
          </a:prstGeom>
          <a:noFill/>
        </p:spPr>
        <p:txBody>
          <a:bodyPr wrap="square" rtlCol="0">
            <a:spAutoFit/>
          </a:bodyPr>
          <a:lstStyle/>
          <a:p>
            <a:r>
              <a:rPr kumimoji="1" lang="ja-JP" altLang="en-US" sz="2300" b="1">
                <a:solidFill>
                  <a:srgbClr val="071F46"/>
                </a:solidFill>
                <a:latin typeface="Yu Mincho Demibold" panose="02020400000000000000" pitchFamily="18" charset="-128"/>
                <a:ea typeface="Yu Mincho Demibold" panose="02020400000000000000" pitchFamily="18" charset="-128"/>
              </a:rPr>
              <a:t>がコロナ禍で厳しい状況が続く</a:t>
            </a:r>
            <a:r>
              <a:rPr lang="ja-JP" altLang="en-US" sz="2300" b="1">
                <a:solidFill>
                  <a:srgbClr val="071F46"/>
                </a:solidFill>
                <a:latin typeface="Yu Mincho Demibold" panose="02020400000000000000" pitchFamily="18" charset="-128"/>
                <a:ea typeface="Yu Mincho Demibold" panose="02020400000000000000" pitchFamily="18" charset="-128"/>
              </a:rPr>
              <a:t>飲食／旅行業界などを応援！</a:t>
            </a:r>
            <a:endParaRPr kumimoji="1" lang="ja-JP" altLang="en-US" sz="2300" b="1">
              <a:solidFill>
                <a:srgbClr val="071F46"/>
              </a:solidFill>
              <a:latin typeface="Yu Mincho Demibold" panose="02020400000000000000" pitchFamily="18" charset="-128"/>
              <a:ea typeface="Yu Mincho Demibold" panose="02020400000000000000" pitchFamily="18" charset="-128"/>
            </a:endParaRPr>
          </a:p>
        </p:txBody>
      </p:sp>
      <p:grpSp>
        <p:nvGrpSpPr>
          <p:cNvPr id="42" name="グループ化 41">
            <a:extLst>
              <a:ext uri="{FF2B5EF4-FFF2-40B4-BE49-F238E27FC236}">
                <a16:creationId xmlns:a16="http://schemas.microsoft.com/office/drawing/2014/main" id="{36F03DCB-1F4B-3E4C-B0DB-254C705F43B2}"/>
              </a:ext>
            </a:extLst>
          </p:cNvPr>
          <p:cNvGrpSpPr/>
          <p:nvPr/>
        </p:nvGrpSpPr>
        <p:grpSpPr>
          <a:xfrm>
            <a:off x="1350844" y="1564316"/>
            <a:ext cx="8186798" cy="750590"/>
            <a:chOff x="1350844" y="1564316"/>
            <a:chExt cx="8186798" cy="750590"/>
          </a:xfrm>
        </p:grpSpPr>
        <p:sp>
          <p:nvSpPr>
            <p:cNvPr id="40" name="正方形/長方形 39">
              <a:extLst>
                <a:ext uri="{FF2B5EF4-FFF2-40B4-BE49-F238E27FC236}">
                  <a16:creationId xmlns:a16="http://schemas.microsoft.com/office/drawing/2014/main" id="{4A64A72D-15B3-0A4B-94EE-A2961FFD8E27}"/>
                </a:ext>
              </a:extLst>
            </p:cNvPr>
            <p:cNvSpPr/>
            <p:nvPr/>
          </p:nvSpPr>
          <p:spPr>
            <a:xfrm>
              <a:off x="2968362" y="1681718"/>
              <a:ext cx="3818021" cy="240632"/>
            </a:xfrm>
            <a:prstGeom prst="rect">
              <a:avLst/>
            </a:prstGeom>
            <a:solidFill>
              <a:srgbClr val="DE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1B872FC-30C4-794D-B3C5-88119626E299}"/>
                </a:ext>
              </a:extLst>
            </p:cNvPr>
            <p:cNvSpPr/>
            <p:nvPr/>
          </p:nvSpPr>
          <p:spPr>
            <a:xfrm>
              <a:off x="4881559" y="2007561"/>
              <a:ext cx="3017061" cy="240632"/>
            </a:xfrm>
            <a:prstGeom prst="rect">
              <a:avLst/>
            </a:prstGeom>
            <a:solidFill>
              <a:srgbClr val="DE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7747261-47BB-0F4A-AA2D-381A7D895C57}"/>
                </a:ext>
              </a:extLst>
            </p:cNvPr>
            <p:cNvSpPr txBox="1"/>
            <p:nvPr/>
          </p:nvSpPr>
          <p:spPr>
            <a:xfrm>
              <a:off x="1350844" y="1564316"/>
              <a:ext cx="8186798" cy="750590"/>
            </a:xfrm>
            <a:prstGeom prst="rect">
              <a:avLst/>
            </a:prstGeom>
            <a:noFill/>
          </p:spPr>
          <p:txBody>
            <a:bodyPr wrap="square" rtlCol="0">
              <a:spAutoFit/>
            </a:bodyPr>
            <a:lstStyle/>
            <a:p>
              <a:pPr algn="ctr">
                <a:lnSpc>
                  <a:spcPct val="150000"/>
                </a:lnSpc>
              </a:pPr>
              <a:r>
                <a:rPr lang="ja-JP" altLang="en-US" sz="1500">
                  <a:solidFill>
                    <a:srgbClr val="071F46"/>
                  </a:solidFill>
                  <a:latin typeface="Yu Mincho" panose="02020400000000000000" pitchFamily="18" charset="-128"/>
                  <a:ea typeface="Yu Mincho" panose="02020400000000000000" pitchFamily="18" charset="-128"/>
                </a:rPr>
                <a:t>広告掲載による施設認知、予約意向を高めるだけでなく、</a:t>
              </a:r>
              <a:endParaRPr lang="en-US" altLang="ja-JP" sz="1500" dirty="0">
                <a:solidFill>
                  <a:srgbClr val="071F46"/>
                </a:solidFill>
                <a:latin typeface="Yu Mincho" panose="02020400000000000000" pitchFamily="18" charset="-128"/>
                <a:ea typeface="Yu Mincho" panose="02020400000000000000" pitchFamily="18" charset="-128"/>
              </a:endParaRPr>
            </a:p>
            <a:p>
              <a:pPr algn="ctr">
                <a:lnSpc>
                  <a:spcPct val="150000"/>
                </a:lnSpc>
              </a:pPr>
              <a:r>
                <a:rPr lang="ja-JP" altLang="en-US" sz="1500">
                  <a:solidFill>
                    <a:srgbClr val="071F46"/>
                  </a:solidFill>
                  <a:latin typeface="Yu Mincho" panose="02020400000000000000" pitchFamily="18" charset="-128"/>
                  <a:ea typeface="Yu Mincho" panose="02020400000000000000" pitchFamily="18" charset="-128"/>
                </a:rPr>
                <a:t> タクシーアプリクーポンの配布で、お客様にもメリットをお届けできるプランです。</a:t>
              </a:r>
            </a:p>
          </p:txBody>
        </p:sp>
      </p:grpSp>
      <p:pic>
        <p:nvPicPr>
          <p:cNvPr id="7" name="図 6">
            <a:extLst>
              <a:ext uri="{FF2B5EF4-FFF2-40B4-BE49-F238E27FC236}">
                <a16:creationId xmlns:a16="http://schemas.microsoft.com/office/drawing/2014/main" id="{B99A93D1-6476-D546-BA8C-AE164BE5B3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3250" y="4213021"/>
            <a:ext cx="1666421" cy="1064215"/>
          </a:xfrm>
          <a:prstGeom prst="rect">
            <a:avLst/>
          </a:prstGeom>
        </p:spPr>
      </p:pic>
      <p:pic>
        <p:nvPicPr>
          <p:cNvPr id="10" name="図 9">
            <a:extLst>
              <a:ext uri="{FF2B5EF4-FFF2-40B4-BE49-F238E27FC236}">
                <a16:creationId xmlns:a16="http://schemas.microsoft.com/office/drawing/2014/main" id="{6EA489E2-DFC9-FF4F-A3F2-9641533CAF1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70967" y="4213020"/>
            <a:ext cx="1826287" cy="1064215"/>
          </a:xfrm>
          <a:prstGeom prst="rect">
            <a:avLst/>
          </a:prstGeom>
        </p:spPr>
      </p:pic>
      <p:pic>
        <p:nvPicPr>
          <p:cNvPr id="11" name="図 10">
            <a:extLst>
              <a:ext uri="{FF2B5EF4-FFF2-40B4-BE49-F238E27FC236}">
                <a16:creationId xmlns:a16="http://schemas.microsoft.com/office/drawing/2014/main" id="{ECC083B4-C560-7042-A07E-0C3102D641B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80195" y="4165190"/>
            <a:ext cx="557447" cy="1055591"/>
          </a:xfrm>
          <a:prstGeom prst="rect">
            <a:avLst/>
          </a:prstGeom>
        </p:spPr>
      </p:pic>
      <p:pic>
        <p:nvPicPr>
          <p:cNvPr id="12" name="図 11">
            <a:extLst>
              <a:ext uri="{FF2B5EF4-FFF2-40B4-BE49-F238E27FC236}">
                <a16:creationId xmlns:a16="http://schemas.microsoft.com/office/drawing/2014/main" id="{0C348617-06CB-C442-A75F-85D6EA96C9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01164" y="3752420"/>
            <a:ext cx="1400888" cy="1400888"/>
          </a:xfrm>
          <a:prstGeom prst="rect">
            <a:avLst/>
          </a:prstGeom>
        </p:spPr>
      </p:pic>
      <p:pic>
        <p:nvPicPr>
          <p:cNvPr id="13" name="図 12">
            <a:extLst>
              <a:ext uri="{FF2B5EF4-FFF2-40B4-BE49-F238E27FC236}">
                <a16:creationId xmlns:a16="http://schemas.microsoft.com/office/drawing/2014/main" id="{C3CC3B7F-5BA4-9C47-95AE-EB473B0160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7732" y="3752420"/>
            <a:ext cx="1400888" cy="1400888"/>
          </a:xfrm>
          <a:prstGeom prst="rect">
            <a:avLst/>
          </a:prstGeom>
        </p:spPr>
      </p:pic>
      <p:sp>
        <p:nvSpPr>
          <p:cNvPr id="15" name="正方形/長方形 14">
            <a:extLst>
              <a:ext uri="{FF2B5EF4-FFF2-40B4-BE49-F238E27FC236}">
                <a16:creationId xmlns:a16="http://schemas.microsoft.com/office/drawing/2014/main" id="{D5E4BC5C-2AE8-B54A-966A-A821D2401411}"/>
              </a:ext>
            </a:extLst>
          </p:cNvPr>
          <p:cNvSpPr/>
          <p:nvPr/>
        </p:nvSpPr>
        <p:spPr>
          <a:xfrm>
            <a:off x="0" y="5277235"/>
            <a:ext cx="12192000" cy="1580765"/>
          </a:xfrm>
          <a:prstGeom prst="rect">
            <a:avLst/>
          </a:prstGeom>
          <a:solidFill>
            <a:srgbClr val="41588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33EA707-52A0-9E46-930B-4EDF3C5377C4}"/>
              </a:ext>
            </a:extLst>
          </p:cNvPr>
          <p:cNvSpPr txBox="1"/>
          <p:nvPr/>
        </p:nvSpPr>
        <p:spPr>
          <a:xfrm>
            <a:off x="48715" y="5440442"/>
            <a:ext cx="12191999" cy="837922"/>
          </a:xfrm>
          <a:prstGeom prst="rect">
            <a:avLst/>
          </a:prstGeom>
          <a:noFill/>
        </p:spPr>
        <p:txBody>
          <a:bodyPr wrap="square" rtlCol="0">
            <a:spAutoFit/>
          </a:bodyPr>
          <a:lstStyle/>
          <a:p>
            <a:pPr>
              <a:lnSpc>
                <a:spcPct val="200000"/>
              </a:lnSpc>
            </a:pPr>
            <a:r>
              <a:rPr lang="ja-JP" altLang="en-US" sz="1300">
                <a:solidFill>
                  <a:schemeClr val="bg1"/>
                </a:solidFill>
                <a:latin typeface="Yu Mincho" panose="02020400000000000000" pitchFamily="18" charset="-128"/>
                <a:ea typeface="Yu Mincho" panose="02020400000000000000" pitchFamily="18" charset="-128"/>
              </a:rPr>
              <a:t>タクシーアプリクーポンをご購入、配布いただくことでお客様にもメリットをお届けすることができるため、通常よりも少しお安い広告掲載費を実現しました。</a:t>
            </a:r>
            <a:endParaRPr lang="en-US" altLang="ja-JP" sz="1300" dirty="0">
              <a:solidFill>
                <a:schemeClr val="bg1"/>
              </a:solidFill>
              <a:latin typeface="Yu Mincho" panose="02020400000000000000" pitchFamily="18" charset="-128"/>
              <a:ea typeface="Yu Mincho" panose="02020400000000000000" pitchFamily="18" charset="-128"/>
            </a:endParaRPr>
          </a:p>
          <a:p>
            <a:pPr>
              <a:lnSpc>
                <a:spcPct val="200000"/>
              </a:lnSpc>
            </a:pPr>
            <a:r>
              <a:rPr lang="ja-JP" altLang="en-US" sz="1300">
                <a:solidFill>
                  <a:schemeClr val="bg1"/>
                </a:solidFill>
                <a:latin typeface="Yu Mincho" panose="02020400000000000000" pitchFamily="18" charset="-128"/>
                <a:ea typeface="Yu Mincho" panose="02020400000000000000" pitchFamily="18" charset="-128"/>
              </a:rPr>
              <a:t> タクシーアプリクーポンとは、タクシーアプリ</a:t>
            </a:r>
            <a:r>
              <a:rPr lang="en-US" altLang="ja-JP" sz="1300" dirty="0">
                <a:solidFill>
                  <a:schemeClr val="bg1"/>
                </a:solidFill>
                <a:latin typeface="Yu Mincho" panose="02020400000000000000" pitchFamily="18" charset="-128"/>
                <a:ea typeface="Yu Mincho" panose="02020400000000000000" pitchFamily="18" charset="-128"/>
              </a:rPr>
              <a:t>『</a:t>
            </a:r>
            <a:r>
              <a:rPr lang="en" altLang="ja-JP" sz="1300" dirty="0">
                <a:solidFill>
                  <a:schemeClr val="bg1"/>
                </a:solidFill>
                <a:latin typeface="Yu Mincho" panose="02020400000000000000" pitchFamily="18" charset="-128"/>
                <a:ea typeface="Yu Mincho" panose="02020400000000000000" pitchFamily="18" charset="-128"/>
              </a:rPr>
              <a:t>GO』</a:t>
            </a:r>
            <a:r>
              <a:rPr lang="ja-JP" altLang="en-US" sz="1300">
                <a:solidFill>
                  <a:schemeClr val="bg1"/>
                </a:solidFill>
                <a:latin typeface="Yu Mincho" panose="02020400000000000000" pitchFamily="18" charset="-128"/>
                <a:ea typeface="Yu Mincho" panose="02020400000000000000" pitchFamily="18" charset="-128"/>
              </a:rPr>
              <a:t>でご利用可能なクーポンとなります。</a:t>
            </a:r>
          </a:p>
        </p:txBody>
      </p:sp>
      <p:cxnSp>
        <p:nvCxnSpPr>
          <p:cNvPr id="20" name="直線コネクタ 19">
            <a:extLst>
              <a:ext uri="{FF2B5EF4-FFF2-40B4-BE49-F238E27FC236}">
                <a16:creationId xmlns:a16="http://schemas.microsoft.com/office/drawing/2014/main" id="{2F6C318E-EE16-334D-A708-D5219FEED71C}"/>
              </a:ext>
            </a:extLst>
          </p:cNvPr>
          <p:cNvCxnSpPr>
            <a:cxnSpLocks/>
          </p:cNvCxnSpPr>
          <p:nvPr/>
        </p:nvCxnSpPr>
        <p:spPr>
          <a:xfrm>
            <a:off x="8251637" y="5859403"/>
            <a:ext cx="37217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D7CDA6ED-F024-F241-9EEB-FA152D90EE16}"/>
              </a:ext>
            </a:extLst>
          </p:cNvPr>
          <p:cNvCxnSpPr>
            <a:cxnSpLocks/>
          </p:cNvCxnSpPr>
          <p:nvPr/>
        </p:nvCxnSpPr>
        <p:spPr>
          <a:xfrm>
            <a:off x="2501164" y="6278365"/>
            <a:ext cx="44542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8D7F6FCC-671E-834B-B8AE-7AE84E07F7CC}"/>
              </a:ext>
            </a:extLst>
          </p:cNvPr>
          <p:cNvSpPr txBox="1"/>
          <p:nvPr/>
        </p:nvSpPr>
        <p:spPr>
          <a:xfrm>
            <a:off x="1234323" y="31867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コロナで売り上げ減少</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3" name="テキスト ボックス 32">
            <a:extLst>
              <a:ext uri="{FF2B5EF4-FFF2-40B4-BE49-F238E27FC236}">
                <a16:creationId xmlns:a16="http://schemas.microsoft.com/office/drawing/2014/main" id="{F4B59A50-2D05-EB40-932B-D74A3C942D51}"/>
              </a:ext>
            </a:extLst>
          </p:cNvPr>
          <p:cNvSpPr txBox="1"/>
          <p:nvPr/>
        </p:nvSpPr>
        <p:spPr>
          <a:xfrm>
            <a:off x="1234323" y="34915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客数を伸ばしたい</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4" name="テキスト ボックス 33">
            <a:extLst>
              <a:ext uri="{FF2B5EF4-FFF2-40B4-BE49-F238E27FC236}">
                <a16:creationId xmlns:a16="http://schemas.microsoft.com/office/drawing/2014/main" id="{6A7EEDDE-6458-FB4C-8F31-E2D0B31AEFCC}"/>
              </a:ext>
            </a:extLst>
          </p:cNvPr>
          <p:cNvSpPr txBox="1"/>
          <p:nvPr/>
        </p:nvSpPr>
        <p:spPr>
          <a:xfrm>
            <a:off x="8918491" y="3186745"/>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店舗を利用</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5" name="テキスト ボックス 34">
            <a:extLst>
              <a:ext uri="{FF2B5EF4-FFF2-40B4-BE49-F238E27FC236}">
                <a16:creationId xmlns:a16="http://schemas.microsoft.com/office/drawing/2014/main" id="{CD8C7EBB-C64E-5749-97F7-0C2EE318DEC3}"/>
              </a:ext>
            </a:extLst>
          </p:cNvPr>
          <p:cNvSpPr txBox="1"/>
          <p:nvPr/>
        </p:nvSpPr>
        <p:spPr>
          <a:xfrm>
            <a:off x="8918491" y="3491545"/>
            <a:ext cx="2106922" cy="362792"/>
          </a:xfrm>
          <a:prstGeom prst="rect">
            <a:avLst/>
          </a:prstGeom>
          <a:noFill/>
        </p:spPr>
        <p:txBody>
          <a:bodyPr wrap="square" rtlCol="0">
            <a:spAutoFit/>
          </a:bodyPr>
          <a:lstStyle/>
          <a:p>
            <a:pPr>
              <a:lnSpc>
                <a:spcPct val="150000"/>
              </a:lnSpc>
            </a:pPr>
            <a:r>
              <a:rPr lang="ja-JP" altLang="en-US" sz="1300" spc="-300">
                <a:solidFill>
                  <a:srgbClr val="071F46"/>
                </a:solidFill>
                <a:latin typeface="Yu Mincho" panose="02020400000000000000" pitchFamily="18" charset="-128"/>
                <a:ea typeface="Yu Mincho" panose="02020400000000000000" pitchFamily="18" charset="-128"/>
              </a:rPr>
              <a:t>タクシーアプリクーポン</a:t>
            </a:r>
            <a:r>
              <a:rPr lang="ja-JP" altLang="en-US" sz="1300" spc="-150">
                <a:solidFill>
                  <a:srgbClr val="071F46"/>
                </a:solidFill>
                <a:latin typeface="Yu Mincho" panose="02020400000000000000" pitchFamily="18" charset="-128"/>
                <a:ea typeface="Yu Mincho" panose="02020400000000000000" pitchFamily="18" charset="-128"/>
              </a:rPr>
              <a:t>取得</a:t>
            </a:r>
            <a:endParaRPr lang="en-US" altLang="ja-JP" sz="1300" spc="-150" dirty="0">
              <a:solidFill>
                <a:srgbClr val="071F46"/>
              </a:solidFill>
              <a:latin typeface="Yu Mincho" panose="02020400000000000000" pitchFamily="18" charset="-128"/>
              <a:ea typeface="Yu Mincho" panose="02020400000000000000" pitchFamily="18" charset="-128"/>
            </a:endParaRPr>
          </a:p>
        </p:txBody>
      </p:sp>
      <p:sp>
        <p:nvSpPr>
          <p:cNvPr id="36" name="テキスト ボックス 35">
            <a:extLst>
              <a:ext uri="{FF2B5EF4-FFF2-40B4-BE49-F238E27FC236}">
                <a16:creationId xmlns:a16="http://schemas.microsoft.com/office/drawing/2014/main" id="{E8AD868C-4DF1-1D4F-B60E-5203DF640D0F}"/>
              </a:ext>
            </a:extLst>
          </p:cNvPr>
          <p:cNvSpPr txBox="1"/>
          <p:nvPr/>
        </p:nvSpPr>
        <p:spPr>
          <a:xfrm>
            <a:off x="5645902" y="3347166"/>
            <a:ext cx="2106922" cy="362792"/>
          </a:xfrm>
          <a:prstGeom prst="rect">
            <a:avLst/>
          </a:prstGeom>
          <a:noFill/>
        </p:spPr>
        <p:txBody>
          <a:bodyPr wrap="square" rtlCol="0">
            <a:spAutoFit/>
          </a:bodyPr>
          <a:lstStyle/>
          <a:p>
            <a:pPr>
              <a:lnSpc>
                <a:spcPct val="150000"/>
              </a:lnSpc>
            </a:pPr>
            <a:r>
              <a:rPr lang="ja-JP" altLang="en-US" sz="1300">
                <a:solidFill>
                  <a:srgbClr val="071F46"/>
                </a:solidFill>
                <a:latin typeface="Yu Mincho" panose="02020400000000000000" pitchFamily="18" charset="-128"/>
                <a:ea typeface="Yu Mincho" panose="02020400000000000000" pitchFamily="18" charset="-128"/>
              </a:rPr>
              <a:t>広告掲載</a:t>
            </a:r>
            <a:endParaRPr lang="en-US" altLang="ja-JP" sz="1300" dirty="0">
              <a:solidFill>
                <a:srgbClr val="071F46"/>
              </a:solidFill>
              <a:latin typeface="Yu Mincho" panose="02020400000000000000" pitchFamily="18" charset="-128"/>
              <a:ea typeface="Yu Mincho" panose="02020400000000000000" pitchFamily="18" charset="-128"/>
            </a:endParaRPr>
          </a:p>
        </p:txBody>
      </p:sp>
      <p:sp>
        <p:nvSpPr>
          <p:cNvPr id="37" name="テキスト ボックス 36">
            <a:extLst>
              <a:ext uri="{FF2B5EF4-FFF2-40B4-BE49-F238E27FC236}">
                <a16:creationId xmlns:a16="http://schemas.microsoft.com/office/drawing/2014/main" id="{EC6CC22A-D496-0743-9BFE-E0476D7F6F36}"/>
              </a:ext>
            </a:extLst>
          </p:cNvPr>
          <p:cNvSpPr txBox="1"/>
          <p:nvPr/>
        </p:nvSpPr>
        <p:spPr>
          <a:xfrm>
            <a:off x="2148147" y="4091711"/>
            <a:ext cx="2106922" cy="692497"/>
          </a:xfrm>
          <a:prstGeom prst="rect">
            <a:avLst/>
          </a:prstGeom>
          <a:noFill/>
        </p:spPr>
        <p:txBody>
          <a:bodyPr wrap="square" rtlCol="0">
            <a:spAutoFit/>
          </a:bodyPr>
          <a:lstStyle/>
          <a:p>
            <a:pPr algn="ctr"/>
            <a:r>
              <a:rPr lang="ja-JP" altLang="en-US" sz="1300" b="1">
                <a:solidFill>
                  <a:schemeClr val="bg1"/>
                </a:solidFill>
                <a:latin typeface="Yu Mincho" panose="02020400000000000000" pitchFamily="18" charset="-128"/>
                <a:ea typeface="Yu Mincho" panose="02020400000000000000" pitchFamily="18" charset="-128"/>
              </a:rPr>
              <a:t>タクシーアプリ</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クーポン購入</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（＋掲載費用）</a:t>
            </a:r>
            <a:endParaRPr lang="en-US" altLang="ja-JP" sz="1300" b="1" dirty="0">
              <a:solidFill>
                <a:schemeClr val="bg1"/>
              </a:solidFill>
              <a:latin typeface="Yu Mincho" panose="02020400000000000000" pitchFamily="18" charset="-128"/>
              <a:ea typeface="Yu Mincho" panose="02020400000000000000" pitchFamily="18" charset="-128"/>
            </a:endParaRPr>
          </a:p>
        </p:txBody>
      </p:sp>
      <p:sp>
        <p:nvSpPr>
          <p:cNvPr id="38" name="テキスト ボックス 37">
            <a:extLst>
              <a:ext uri="{FF2B5EF4-FFF2-40B4-BE49-F238E27FC236}">
                <a16:creationId xmlns:a16="http://schemas.microsoft.com/office/drawing/2014/main" id="{73B43090-E9F2-104D-B9C6-603A29252723}"/>
              </a:ext>
            </a:extLst>
          </p:cNvPr>
          <p:cNvSpPr txBox="1"/>
          <p:nvPr/>
        </p:nvSpPr>
        <p:spPr>
          <a:xfrm>
            <a:off x="6127618" y="4242806"/>
            <a:ext cx="2106922" cy="492443"/>
          </a:xfrm>
          <a:prstGeom prst="rect">
            <a:avLst/>
          </a:prstGeom>
          <a:noFill/>
        </p:spPr>
        <p:txBody>
          <a:bodyPr wrap="square" rtlCol="0">
            <a:spAutoFit/>
          </a:bodyPr>
          <a:lstStyle/>
          <a:p>
            <a:pPr algn="ctr"/>
            <a:r>
              <a:rPr lang="ja-JP" altLang="en-US" sz="1300" b="1">
                <a:solidFill>
                  <a:schemeClr val="bg1"/>
                </a:solidFill>
                <a:latin typeface="Yu Mincho" panose="02020400000000000000" pitchFamily="18" charset="-128"/>
                <a:ea typeface="Yu Mincho" panose="02020400000000000000" pitchFamily="18" charset="-128"/>
              </a:rPr>
              <a:t>当該業界の</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a:solidFill>
                  <a:schemeClr val="bg1"/>
                </a:solidFill>
                <a:latin typeface="Yu Mincho" panose="02020400000000000000" pitchFamily="18" charset="-128"/>
                <a:ea typeface="Yu Mincho" panose="02020400000000000000" pitchFamily="18" charset="-128"/>
              </a:rPr>
              <a:t>販促支援</a:t>
            </a:r>
            <a:endParaRPr lang="en-US" altLang="ja-JP" sz="1300" b="1" dirty="0">
              <a:solidFill>
                <a:schemeClr val="bg1"/>
              </a:solidFill>
              <a:latin typeface="Yu Mincho" panose="02020400000000000000" pitchFamily="18" charset="-128"/>
              <a:ea typeface="Yu Mincho" panose="02020400000000000000" pitchFamily="18" charset="-128"/>
            </a:endParaRPr>
          </a:p>
        </p:txBody>
      </p:sp>
      <p:pic>
        <p:nvPicPr>
          <p:cNvPr id="63" name="グラフィックス 62">
            <a:extLst>
              <a:ext uri="{FF2B5EF4-FFF2-40B4-BE49-F238E27FC236}">
                <a16:creationId xmlns:a16="http://schemas.microsoft.com/office/drawing/2014/main" id="{F545E653-3F4B-4E84-A52D-39BD7111F86D}"/>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83297" y="3580654"/>
            <a:ext cx="1816387" cy="1588847"/>
          </a:xfrm>
          <a:prstGeom prst="rect">
            <a:avLst/>
          </a:prstGeom>
        </p:spPr>
      </p:pic>
      <p:sp>
        <p:nvSpPr>
          <p:cNvPr id="39" name="テキスト ボックス 38">
            <a:extLst>
              <a:ext uri="{FF2B5EF4-FFF2-40B4-BE49-F238E27FC236}">
                <a16:creationId xmlns:a16="http://schemas.microsoft.com/office/drawing/2014/main" id="{A7E50072-9428-444B-A50E-4AC1CBBD5BD1}"/>
              </a:ext>
            </a:extLst>
          </p:cNvPr>
          <p:cNvSpPr txBox="1"/>
          <p:nvPr/>
        </p:nvSpPr>
        <p:spPr>
          <a:xfrm>
            <a:off x="10072608" y="4579496"/>
            <a:ext cx="2106922" cy="492443"/>
          </a:xfrm>
          <a:prstGeom prst="rect">
            <a:avLst/>
          </a:prstGeom>
          <a:noFill/>
        </p:spPr>
        <p:txBody>
          <a:bodyPr wrap="square" rtlCol="0">
            <a:spAutoFit/>
          </a:bodyPr>
          <a:lstStyle/>
          <a:p>
            <a:pPr algn="ctr"/>
            <a:r>
              <a:rPr lang="ja-JP" altLang="en-US" sz="1300" b="1" dirty="0">
                <a:solidFill>
                  <a:schemeClr val="bg1"/>
                </a:solidFill>
                <a:latin typeface="Yu Mincho" panose="02020400000000000000" pitchFamily="18" charset="-128"/>
                <a:ea typeface="Yu Mincho" panose="02020400000000000000" pitchFamily="18" charset="-128"/>
              </a:rPr>
              <a:t>お客様にも</a:t>
            </a:r>
            <a:endParaRPr lang="en-US" altLang="ja-JP" sz="1300" b="1" dirty="0">
              <a:solidFill>
                <a:schemeClr val="bg1"/>
              </a:solidFill>
              <a:latin typeface="Yu Mincho" panose="02020400000000000000" pitchFamily="18" charset="-128"/>
              <a:ea typeface="Yu Mincho" panose="02020400000000000000" pitchFamily="18" charset="-128"/>
            </a:endParaRPr>
          </a:p>
          <a:p>
            <a:pPr algn="ctr"/>
            <a:r>
              <a:rPr lang="ja-JP" altLang="en-US" sz="1300" b="1" dirty="0">
                <a:solidFill>
                  <a:schemeClr val="bg1"/>
                </a:solidFill>
                <a:latin typeface="Yu Mincho" panose="02020400000000000000" pitchFamily="18" charset="-128"/>
                <a:ea typeface="Yu Mincho" panose="02020400000000000000" pitchFamily="18" charset="-128"/>
              </a:rPr>
              <a:t>メリット</a:t>
            </a:r>
            <a:endParaRPr lang="en-US" altLang="ja-JP" sz="1300" b="1" dirty="0">
              <a:solidFill>
                <a:schemeClr val="bg1"/>
              </a:solidFill>
              <a:latin typeface="Yu Mincho" panose="02020400000000000000" pitchFamily="18" charset="-128"/>
              <a:ea typeface="Yu Mincho" panose="02020400000000000000" pitchFamily="18" charset="-128"/>
            </a:endParaRPr>
          </a:p>
        </p:txBody>
      </p:sp>
      <p:pic>
        <p:nvPicPr>
          <p:cNvPr id="19" name="図 18">
            <a:extLst>
              <a:ext uri="{FF2B5EF4-FFF2-40B4-BE49-F238E27FC236}">
                <a16:creationId xmlns:a16="http://schemas.microsoft.com/office/drawing/2014/main" id="{C087847B-030E-2941-BB1D-FED1D606CB14}"/>
              </a:ext>
            </a:extLst>
          </p:cNvPr>
          <p:cNvPicPr>
            <a:picLocks noChangeAspect="1"/>
          </p:cNvPicPr>
          <p:nvPr/>
        </p:nvPicPr>
        <p:blipFill>
          <a:blip r:embed="rId11"/>
          <a:stretch>
            <a:fillRect/>
          </a:stretch>
        </p:blipFill>
        <p:spPr>
          <a:xfrm>
            <a:off x="435615" y="111813"/>
            <a:ext cx="3454400" cy="406400"/>
          </a:xfrm>
          <a:prstGeom prst="rect">
            <a:avLst/>
          </a:prstGeom>
        </p:spPr>
      </p:pic>
    </p:spTree>
    <p:extLst>
      <p:ext uri="{BB962C8B-B14F-4D97-AF65-F5344CB8AC3E}">
        <p14:creationId xmlns:p14="http://schemas.microsoft.com/office/powerpoint/2010/main" val="124787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D44E7C-37AF-714E-95A6-7F1EECFC7A3D}"/>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8B60C7E1-26F5-D842-8B35-57D1DAFF65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229" t="29074" r="3229" b="32963"/>
          <a:stretch/>
        </p:blipFill>
        <p:spPr>
          <a:xfrm>
            <a:off x="393700" y="2587467"/>
            <a:ext cx="11404600" cy="2603500"/>
          </a:xfrm>
          <a:prstGeom prst="rect">
            <a:avLst/>
          </a:prstGeom>
        </p:spPr>
      </p:pic>
      <p:sp>
        <p:nvSpPr>
          <p:cNvPr id="12" name="テキスト ボックス 11">
            <a:extLst>
              <a:ext uri="{FF2B5EF4-FFF2-40B4-BE49-F238E27FC236}">
                <a16:creationId xmlns:a16="http://schemas.microsoft.com/office/drawing/2014/main" id="{E3D5E359-4273-3141-B821-33FB6B074AC6}"/>
              </a:ext>
            </a:extLst>
          </p:cNvPr>
          <p:cNvSpPr txBox="1"/>
          <p:nvPr/>
        </p:nvSpPr>
        <p:spPr>
          <a:xfrm>
            <a:off x="539750" y="1516667"/>
            <a:ext cx="11315700" cy="750655"/>
          </a:xfrm>
          <a:prstGeom prst="rect">
            <a:avLst/>
          </a:prstGeom>
          <a:noFill/>
        </p:spPr>
        <p:txBody>
          <a:bodyPr wrap="square" rtlCol="0">
            <a:spAutoFit/>
          </a:bodyPr>
          <a:lstStyle/>
          <a:p>
            <a:pPr>
              <a:lnSpc>
                <a:spcPct val="150000"/>
              </a:lnSpc>
            </a:pPr>
            <a:r>
              <a:rPr lang="ja-JP" altLang="en-US" sz="1500" b="1" spc="100">
                <a:solidFill>
                  <a:srgbClr val="071F46"/>
                </a:solidFill>
                <a:latin typeface="Yu Mincho" panose="02020400000000000000" pitchFamily="18" charset="-128"/>
                <a:ea typeface="Yu Mincho" panose="02020400000000000000" pitchFamily="18" charset="-128"/>
              </a:rPr>
              <a:t>乗車後、</a:t>
            </a:r>
            <a:r>
              <a:rPr lang="en-US" altLang="ja-JP" sz="1500" b="1" spc="100" dirty="0">
                <a:solidFill>
                  <a:srgbClr val="071F46"/>
                </a:solidFill>
                <a:latin typeface="Yu Mincho" panose="02020400000000000000" pitchFamily="18" charset="-128"/>
                <a:ea typeface="Yu Mincho" panose="02020400000000000000" pitchFamily="18" charset="-128"/>
              </a:rPr>
              <a:t>7</a:t>
            </a:r>
            <a:r>
              <a:rPr lang="ja-JP" altLang="en-US" sz="1500" b="1" spc="100">
                <a:solidFill>
                  <a:srgbClr val="071F46"/>
                </a:solidFill>
                <a:latin typeface="Yu Mincho" panose="02020400000000000000" pitchFamily="18" charset="-128"/>
                <a:ea typeface="Yu Mincho" panose="02020400000000000000" pitchFamily="18" charset="-128"/>
              </a:rPr>
              <a:t>枠目以降</a:t>
            </a:r>
            <a:r>
              <a:rPr lang="en-US" altLang="ja-JP" sz="1500" b="1" spc="100" dirty="0">
                <a:solidFill>
                  <a:srgbClr val="071F46"/>
                </a:solidFill>
                <a:latin typeface="Yu Mincho" panose="02020400000000000000" pitchFamily="18" charset="-128"/>
                <a:ea typeface="Yu Mincho" panose="02020400000000000000" pitchFamily="18" charset="-128"/>
              </a:rPr>
              <a:t>(</a:t>
            </a:r>
            <a:r>
              <a:rPr lang="ja-JP" altLang="en-US" sz="1500" b="1" spc="100">
                <a:solidFill>
                  <a:srgbClr val="071F46"/>
                </a:solidFill>
                <a:latin typeface="Yu Mincho" panose="02020400000000000000" pitchFamily="18" charset="-128"/>
                <a:ea typeface="Yu Mincho" panose="02020400000000000000" pitchFamily="18" charset="-128"/>
              </a:rPr>
              <a:t>下図 </a:t>
            </a:r>
            <a:r>
              <a:rPr lang="en" altLang="ja-JP" sz="1500" b="1" spc="100" dirty="0">
                <a:solidFill>
                  <a:srgbClr val="071F46"/>
                </a:solidFill>
                <a:latin typeface="Yu Mincho" panose="02020400000000000000" pitchFamily="18" charset="-128"/>
                <a:ea typeface="Yu Mincho" panose="02020400000000000000" pitchFamily="18" charset="-128"/>
              </a:rPr>
              <a:t>STANDARD VIDEO ADS </a:t>
            </a:r>
            <a:r>
              <a:rPr lang="ja-JP" altLang="en-US" sz="1500" b="1" spc="100">
                <a:solidFill>
                  <a:srgbClr val="071F46"/>
                </a:solidFill>
                <a:latin typeface="Yu Mincho" panose="02020400000000000000" pitchFamily="18" charset="-128"/>
                <a:ea typeface="Yu Mincho" panose="02020400000000000000" pitchFamily="18" charset="-128"/>
              </a:rPr>
              <a:t>内のコンテンツ部分</a:t>
            </a:r>
            <a:r>
              <a:rPr lang="en-US" altLang="ja-JP" sz="1500" b="1" spc="100" dirty="0">
                <a:solidFill>
                  <a:srgbClr val="071F46"/>
                </a:solidFill>
                <a:latin typeface="Yu Mincho" panose="02020400000000000000" pitchFamily="18" charset="-128"/>
                <a:ea typeface="Yu Mincho" panose="02020400000000000000" pitchFamily="18" charset="-128"/>
              </a:rPr>
              <a:t>)</a:t>
            </a:r>
            <a:r>
              <a:rPr lang="ja-JP" altLang="en-US" sz="1500" b="1" spc="100">
                <a:solidFill>
                  <a:srgbClr val="071F46"/>
                </a:solidFill>
                <a:latin typeface="Yu Mincho" panose="02020400000000000000" pitchFamily="18" charset="-128"/>
                <a:ea typeface="Yu Mincho" panose="02020400000000000000" pitchFamily="18" charset="-128"/>
              </a:rPr>
              <a:t>にて表示順ランダムで配信。</a:t>
            </a:r>
            <a:endParaRPr lang="en-US" altLang="ja-JP" sz="1500" b="1" spc="1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500" b="1" spc="100">
                <a:solidFill>
                  <a:srgbClr val="071F46"/>
                </a:solidFill>
                <a:latin typeface="Yu Mincho" panose="02020400000000000000" pitchFamily="18" charset="-128"/>
                <a:ea typeface="Yu Mincho" panose="02020400000000000000" pitchFamily="18" charset="-128"/>
              </a:rPr>
              <a:t>弊社指定のコンテンツフォーマットにて動画を制作し放映。</a:t>
            </a:r>
          </a:p>
        </p:txBody>
      </p:sp>
      <p:sp>
        <p:nvSpPr>
          <p:cNvPr id="13" name="テキスト ボックス 12">
            <a:extLst>
              <a:ext uri="{FF2B5EF4-FFF2-40B4-BE49-F238E27FC236}">
                <a16:creationId xmlns:a16="http://schemas.microsoft.com/office/drawing/2014/main" id="{4D65E43F-6189-EA46-8A77-D73978EB7233}"/>
              </a:ext>
            </a:extLst>
          </p:cNvPr>
          <p:cNvSpPr txBox="1"/>
          <p:nvPr/>
        </p:nvSpPr>
        <p:spPr>
          <a:xfrm>
            <a:off x="539750" y="964825"/>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掲載方法（放映位置）</a:t>
            </a:r>
          </a:p>
        </p:txBody>
      </p:sp>
      <p:pic>
        <p:nvPicPr>
          <p:cNvPr id="58" name="図 57">
            <a:extLst>
              <a:ext uri="{FF2B5EF4-FFF2-40B4-BE49-F238E27FC236}">
                <a16:creationId xmlns:a16="http://schemas.microsoft.com/office/drawing/2014/main" id="{2D8DF8FF-4B31-0649-AF5B-A96D6426C5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725" y="129030"/>
            <a:ext cx="2860675" cy="305685"/>
          </a:xfrm>
          <a:prstGeom prst="rect">
            <a:avLst/>
          </a:prstGeom>
        </p:spPr>
      </p:pic>
      <p:sp>
        <p:nvSpPr>
          <p:cNvPr id="8" name="テキスト ボックス 7">
            <a:extLst>
              <a:ext uri="{FF2B5EF4-FFF2-40B4-BE49-F238E27FC236}">
                <a16:creationId xmlns:a16="http://schemas.microsoft.com/office/drawing/2014/main" id="{279D921D-9234-2245-BBD9-C90DA6E45A68}"/>
              </a:ext>
            </a:extLst>
          </p:cNvPr>
          <p:cNvSpPr txBox="1"/>
          <p:nvPr/>
        </p:nvSpPr>
        <p:spPr>
          <a:xfrm>
            <a:off x="597647" y="5190967"/>
            <a:ext cx="10996705" cy="253916"/>
          </a:xfrm>
          <a:prstGeom prst="rect">
            <a:avLst/>
          </a:prstGeom>
          <a:noFill/>
        </p:spPr>
        <p:txBody>
          <a:bodyPr wrap="square" rtlCol="0">
            <a:spAutoFit/>
          </a:bodyPr>
          <a:lstStyle/>
          <a:p>
            <a:r>
              <a:rPr lang="en-US" altLang="ja-JP" sz="1050" b="1" dirty="0">
                <a:solidFill>
                  <a:srgbClr val="071F46"/>
                </a:solidFill>
                <a:latin typeface="Yu Mincho Demibold" panose="02020400000000000000" pitchFamily="18" charset="-128"/>
                <a:ea typeface="Yu Mincho Demibold" panose="02020400000000000000" pitchFamily="18" charset="-128"/>
              </a:rPr>
              <a:t>※2022</a:t>
            </a:r>
            <a:r>
              <a:rPr lang="ja-JP" altLang="en-US" sz="1050" b="1">
                <a:solidFill>
                  <a:srgbClr val="071F46"/>
                </a:solidFill>
                <a:latin typeface="Yu Mincho Demibold" panose="02020400000000000000" pitchFamily="18" charset="-128"/>
                <a:ea typeface="Yu Mincho Demibold" panose="02020400000000000000" pitchFamily="18" charset="-128"/>
              </a:rPr>
              <a:t>年</a:t>
            </a:r>
            <a:r>
              <a:rPr lang="en-US" altLang="ja-JP" sz="1050" b="1" dirty="0">
                <a:solidFill>
                  <a:srgbClr val="071F46"/>
                </a:solidFill>
                <a:latin typeface="Yu Mincho Demibold" panose="02020400000000000000" pitchFamily="18" charset="-128"/>
                <a:ea typeface="Yu Mincho Demibold" panose="02020400000000000000" pitchFamily="18" charset="-128"/>
              </a:rPr>
              <a:t>1</a:t>
            </a:r>
            <a:r>
              <a:rPr lang="ja-JP" altLang="en-US" sz="1050" b="1">
                <a:solidFill>
                  <a:srgbClr val="071F46"/>
                </a:solidFill>
                <a:latin typeface="Yu Mincho Demibold" panose="02020400000000000000" pitchFamily="18" charset="-128"/>
                <a:ea typeface="Yu Mincho Demibold" panose="02020400000000000000" pitchFamily="18" charset="-128"/>
              </a:rPr>
              <a:t>月以降、</a:t>
            </a:r>
            <a:r>
              <a:rPr lang="en-US" altLang="ja-JP" sz="1050" b="1" dirty="0">
                <a:solidFill>
                  <a:srgbClr val="071F46"/>
                </a:solidFill>
                <a:latin typeface="Yu Mincho Demibold" panose="02020400000000000000" pitchFamily="18" charset="-128"/>
                <a:ea typeface="Yu Mincho Demibold" panose="02020400000000000000" pitchFamily="18" charset="-128"/>
              </a:rPr>
              <a:t>COLLABORATION</a:t>
            </a:r>
            <a:r>
              <a:rPr lang="ja-JP" altLang="en-US" sz="1050" b="1">
                <a:solidFill>
                  <a:srgbClr val="071F46"/>
                </a:solidFill>
                <a:latin typeface="Yu Mincho Demibold" panose="02020400000000000000" pitchFamily="18" charset="-128"/>
                <a:ea typeface="Yu Mincho Demibold" panose="02020400000000000000" pitchFamily="18" charset="-128"/>
              </a:rPr>
              <a:t> </a:t>
            </a:r>
            <a:r>
              <a:rPr lang="en-US" altLang="ja-JP" sz="1050" b="1" dirty="0">
                <a:solidFill>
                  <a:srgbClr val="071F46"/>
                </a:solidFill>
                <a:latin typeface="Yu Mincho Demibold" panose="02020400000000000000" pitchFamily="18" charset="-128"/>
                <a:ea typeface="Yu Mincho Demibold" panose="02020400000000000000" pitchFamily="18" charset="-128"/>
              </a:rPr>
              <a:t>VIDEO</a:t>
            </a:r>
            <a:r>
              <a:rPr lang="ja-JP" altLang="en-US" sz="1050" b="1">
                <a:solidFill>
                  <a:srgbClr val="071F46"/>
                </a:solidFill>
                <a:latin typeface="Yu Mincho Demibold" panose="02020400000000000000" pitchFamily="18" charset="-128"/>
                <a:ea typeface="Yu Mincho Demibold" panose="02020400000000000000" pitchFamily="18" charset="-128"/>
              </a:rPr>
              <a:t> </a:t>
            </a:r>
            <a:r>
              <a:rPr lang="en-US" altLang="ja-JP" sz="1050" b="1" dirty="0">
                <a:solidFill>
                  <a:srgbClr val="071F46"/>
                </a:solidFill>
                <a:latin typeface="Yu Mincho Demibold" panose="02020400000000000000" pitchFamily="18" charset="-128"/>
                <a:ea typeface="Yu Mincho Demibold" panose="02020400000000000000" pitchFamily="18" charset="-128"/>
              </a:rPr>
              <a:t>ADS</a:t>
            </a:r>
            <a:r>
              <a:rPr lang="ja-JP" altLang="en-US" sz="1050" b="1">
                <a:solidFill>
                  <a:srgbClr val="071F46"/>
                </a:solidFill>
                <a:latin typeface="Yu Mincho Demibold" panose="02020400000000000000" pitchFamily="18" charset="-128"/>
                <a:ea typeface="Yu Mincho Demibold" panose="02020400000000000000" pitchFamily="18" charset="-128"/>
              </a:rPr>
              <a:t>が</a:t>
            </a:r>
            <a:r>
              <a:rPr lang="en-US" altLang="ja-JP" sz="1050" b="1" dirty="0">
                <a:solidFill>
                  <a:srgbClr val="071F46"/>
                </a:solidFill>
                <a:latin typeface="Yu Mincho Demibold" panose="02020400000000000000" pitchFamily="18" charset="-128"/>
                <a:ea typeface="Yu Mincho Demibold" panose="02020400000000000000" pitchFamily="18" charset="-128"/>
              </a:rPr>
              <a:t>6</a:t>
            </a:r>
            <a:r>
              <a:rPr lang="ja-JP" altLang="en-US" sz="1050" b="1">
                <a:solidFill>
                  <a:srgbClr val="071F46"/>
                </a:solidFill>
                <a:latin typeface="Yu Mincho Demibold" panose="02020400000000000000" pitchFamily="18" charset="-128"/>
                <a:ea typeface="Yu Mincho Demibold" panose="02020400000000000000" pitchFamily="18" charset="-128"/>
              </a:rPr>
              <a:t>枠となり、</a:t>
            </a:r>
            <a:r>
              <a:rPr lang="en-US" altLang="ja-JP" sz="1050" b="1" dirty="0">
                <a:solidFill>
                  <a:srgbClr val="071F46"/>
                </a:solidFill>
                <a:latin typeface="Yu Mincho Demibold" panose="02020400000000000000" pitchFamily="18" charset="-128"/>
                <a:ea typeface="Yu Mincho Demibold" panose="02020400000000000000" pitchFamily="18" charset="-128"/>
              </a:rPr>
              <a:t>STANDARD VIDEO ADS</a:t>
            </a:r>
            <a:r>
              <a:rPr lang="ja-JP" altLang="en-US" sz="1050" b="1">
                <a:solidFill>
                  <a:srgbClr val="071F46"/>
                </a:solidFill>
                <a:latin typeface="Yu Mincho Demibold" panose="02020400000000000000" pitchFamily="18" charset="-128"/>
                <a:ea typeface="Yu Mincho Demibold" panose="02020400000000000000" pitchFamily="18" charset="-128"/>
              </a:rPr>
              <a:t>が</a:t>
            </a:r>
            <a:r>
              <a:rPr lang="en-US" altLang="ja-JP" sz="1050" b="1" dirty="0">
                <a:solidFill>
                  <a:srgbClr val="071F46"/>
                </a:solidFill>
                <a:latin typeface="Yu Mincho Demibold" panose="02020400000000000000" pitchFamily="18" charset="-128"/>
                <a:ea typeface="Yu Mincho Demibold" panose="02020400000000000000" pitchFamily="18" charset="-128"/>
              </a:rPr>
              <a:t>11</a:t>
            </a:r>
            <a:r>
              <a:rPr lang="ja-JP" altLang="en-US" sz="1050" b="1">
                <a:solidFill>
                  <a:srgbClr val="071F46"/>
                </a:solidFill>
                <a:latin typeface="Yu Mincho Demibold" panose="02020400000000000000" pitchFamily="18" charset="-128"/>
                <a:ea typeface="Yu Mincho Demibold" panose="02020400000000000000" pitchFamily="18" charset="-128"/>
              </a:rPr>
              <a:t>枠となります。</a:t>
            </a:r>
            <a:endParaRPr lang="en-US" altLang="ja-JP" sz="1050" b="1" dirty="0">
              <a:solidFill>
                <a:srgbClr val="071F46"/>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1138362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8D44E7C-37AF-714E-95A6-7F1EECFC7A3D}"/>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D65E43F-6189-EA46-8A77-D73978EB7233}"/>
              </a:ext>
            </a:extLst>
          </p:cNvPr>
          <p:cNvSpPr txBox="1"/>
          <p:nvPr/>
        </p:nvSpPr>
        <p:spPr>
          <a:xfrm>
            <a:off x="262276" y="793698"/>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掲載料金</a:t>
            </a:r>
          </a:p>
        </p:txBody>
      </p:sp>
      <p:sp>
        <p:nvSpPr>
          <p:cNvPr id="16" name="テキスト ボックス 15">
            <a:extLst>
              <a:ext uri="{FF2B5EF4-FFF2-40B4-BE49-F238E27FC236}">
                <a16:creationId xmlns:a16="http://schemas.microsoft.com/office/drawing/2014/main" id="{34DEDE74-D1F2-1E49-A3F5-CDDB0A1A3395}"/>
              </a:ext>
            </a:extLst>
          </p:cNvPr>
          <p:cNvSpPr txBox="1"/>
          <p:nvPr/>
        </p:nvSpPr>
        <p:spPr>
          <a:xfrm>
            <a:off x="950393" y="4043218"/>
            <a:ext cx="11315700" cy="1733808"/>
          </a:xfrm>
          <a:prstGeom prst="rect">
            <a:avLst/>
          </a:prstGeom>
          <a:noFill/>
        </p:spPr>
        <p:txBody>
          <a:bodyPr wrap="square" rtlCol="0">
            <a:spAutoFit/>
          </a:bodyPr>
          <a:lstStyle/>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※2022</a:t>
            </a:r>
            <a:r>
              <a:rPr lang="ja-JP" altLang="en-US" sz="900">
                <a:solidFill>
                  <a:srgbClr val="071F46"/>
                </a:solidFill>
                <a:latin typeface="Yu Mincho" panose="02020400000000000000" pitchFamily="18" charset="-128"/>
                <a:ea typeface="Yu Mincho" panose="02020400000000000000" pitchFamily="18" charset="-128"/>
              </a:rPr>
              <a:t>年</a:t>
            </a:r>
            <a:r>
              <a:rPr lang="en-US" altLang="ja-JP" sz="900" dirty="0">
                <a:solidFill>
                  <a:srgbClr val="071F46"/>
                </a:solidFill>
                <a:latin typeface="Yu Mincho" panose="02020400000000000000" pitchFamily="18" charset="-128"/>
                <a:ea typeface="Yu Mincho" panose="02020400000000000000" pitchFamily="18" charset="-128"/>
              </a:rPr>
              <a:t>1–3</a:t>
            </a:r>
            <a:r>
              <a:rPr lang="ja-JP" altLang="en-US" sz="900">
                <a:solidFill>
                  <a:srgbClr val="071F46"/>
                </a:solidFill>
                <a:latin typeface="Yu Mincho" panose="02020400000000000000" pitchFamily="18" charset="-128"/>
                <a:ea typeface="Yu Mincho" panose="02020400000000000000" pitchFamily="18" charset="-128"/>
              </a:rPr>
              <a:t>月は台数が全国</a:t>
            </a:r>
            <a:r>
              <a:rPr lang="en-US" altLang="ja-JP" sz="900" dirty="0">
                <a:solidFill>
                  <a:srgbClr val="071F46"/>
                </a:solidFill>
                <a:latin typeface="Yu Mincho" panose="02020400000000000000" pitchFamily="18" charset="-128"/>
                <a:ea typeface="Yu Mincho" panose="02020400000000000000" pitchFamily="18" charset="-128"/>
              </a:rPr>
              <a:t>12</a:t>
            </a:r>
            <a:r>
              <a:rPr lang="ja-JP" altLang="en-US" sz="900">
                <a:solidFill>
                  <a:srgbClr val="071F46"/>
                </a:solidFill>
                <a:latin typeface="Yu Mincho" panose="02020400000000000000" pitchFamily="18" charset="-128"/>
                <a:ea typeface="Yu Mincho" panose="02020400000000000000" pitchFamily="18" charset="-128"/>
              </a:rPr>
              <a:t>都市：</a:t>
            </a:r>
            <a:r>
              <a:rPr lang="en-US" altLang="ja-JP" sz="900" dirty="0">
                <a:solidFill>
                  <a:srgbClr val="071F46"/>
                </a:solidFill>
                <a:latin typeface="Yu Mincho" panose="02020400000000000000" pitchFamily="18" charset="-128"/>
                <a:ea typeface="Yu Mincho" panose="02020400000000000000" pitchFamily="18" charset="-128"/>
              </a:rPr>
              <a:t>54,000</a:t>
            </a:r>
            <a:r>
              <a:rPr lang="ja-JP" altLang="en-US" sz="900">
                <a:solidFill>
                  <a:srgbClr val="071F46"/>
                </a:solidFill>
                <a:latin typeface="Yu Mincho" panose="02020400000000000000" pitchFamily="18" charset="-128"/>
                <a:ea typeface="Yu Mincho" panose="02020400000000000000" pitchFamily="18" charset="-128"/>
              </a:rPr>
              <a:t>台、東京：</a:t>
            </a:r>
            <a:r>
              <a:rPr lang="en-US" altLang="ja-JP" sz="900" dirty="0">
                <a:solidFill>
                  <a:srgbClr val="071F46"/>
                </a:solidFill>
                <a:latin typeface="Yu Mincho" panose="02020400000000000000" pitchFamily="18" charset="-128"/>
                <a:ea typeface="Yu Mincho" panose="02020400000000000000" pitchFamily="18" charset="-128"/>
              </a:rPr>
              <a:t>22,000</a:t>
            </a:r>
            <a:r>
              <a:rPr lang="ja-JP" altLang="en-US" sz="900">
                <a:solidFill>
                  <a:srgbClr val="071F46"/>
                </a:solidFill>
                <a:latin typeface="Yu Mincho" panose="02020400000000000000" pitchFamily="18" charset="-128"/>
                <a:ea typeface="Yu Mincho" panose="02020400000000000000" pitchFamily="18" charset="-128"/>
              </a:rPr>
              <a:t>台となります。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上記金額にはクーポン発行料金</a:t>
            </a: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コンテンツ制作費</a:t>
            </a: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掲載費の全てが含まれております。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同一素材で掲載期間延長（コンテンツ制作なし）の場合も、ご提供価格は同一とさせて頂きます。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同一素材での放映は上限</a:t>
            </a:r>
            <a:r>
              <a:rPr lang="en-US" altLang="ja-JP" sz="900" dirty="0">
                <a:solidFill>
                  <a:srgbClr val="071F46"/>
                </a:solidFill>
                <a:latin typeface="Yu Mincho" panose="02020400000000000000" pitchFamily="18" charset="-128"/>
                <a:ea typeface="Yu Mincho" panose="02020400000000000000" pitchFamily="18" charset="-128"/>
              </a:rPr>
              <a:t>4</a:t>
            </a:r>
            <a:r>
              <a:rPr lang="ja-JP" altLang="en-US" sz="900">
                <a:solidFill>
                  <a:srgbClr val="071F46"/>
                </a:solidFill>
                <a:latin typeface="Yu Mincho" panose="02020400000000000000" pitchFamily="18" charset="-128"/>
                <a:ea typeface="Yu Mincho" panose="02020400000000000000" pitchFamily="18" charset="-128"/>
              </a:rPr>
              <a:t>週間までとなります。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上記金額は手数料が含まれたグロス税別金額となります。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表示回数はあくまで目安です。タクシーの営業 </a:t>
            </a:r>
            <a:r>
              <a:rPr lang="en-US" altLang="ja-JP" sz="900" dirty="0">
                <a:solidFill>
                  <a:srgbClr val="071F46"/>
                </a:solidFill>
                <a:latin typeface="Yu Mincho" panose="02020400000000000000" pitchFamily="18" charset="-128"/>
                <a:ea typeface="Yu Mincho" panose="02020400000000000000" pitchFamily="18" charset="-128"/>
              </a:rPr>
              <a:t>/ </a:t>
            </a:r>
            <a:r>
              <a:rPr lang="ja-JP" altLang="en-US" sz="900">
                <a:solidFill>
                  <a:srgbClr val="071F46"/>
                </a:solidFill>
                <a:latin typeface="Yu Mincho" panose="02020400000000000000" pitchFamily="18" charset="-128"/>
                <a:ea typeface="Yu Mincho" panose="02020400000000000000" pitchFamily="18" charset="-128"/>
              </a:rPr>
              <a:t>稼働状況により変動します。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全国</a:t>
            </a:r>
            <a:r>
              <a:rPr lang="en-US" altLang="ja-JP" sz="900" dirty="0">
                <a:solidFill>
                  <a:srgbClr val="071F46"/>
                </a:solidFill>
                <a:latin typeface="Yu Mincho" panose="02020400000000000000" pitchFamily="18" charset="-128"/>
                <a:ea typeface="Yu Mincho" panose="02020400000000000000" pitchFamily="18" charset="-128"/>
              </a:rPr>
              <a:t>12</a:t>
            </a:r>
            <a:r>
              <a:rPr lang="ja-JP" altLang="en-US" sz="900">
                <a:solidFill>
                  <a:srgbClr val="071F46"/>
                </a:solidFill>
                <a:latin typeface="Yu Mincho" panose="02020400000000000000" pitchFamily="18" charset="-128"/>
                <a:ea typeface="Yu Mincho" panose="02020400000000000000" pitchFamily="18" charset="-128"/>
              </a:rPr>
              <a:t>都市配信が</a:t>
            </a:r>
            <a:r>
              <a:rPr lang="en-US" altLang="ja-JP" sz="900" dirty="0">
                <a:solidFill>
                  <a:srgbClr val="071F46"/>
                </a:solidFill>
                <a:latin typeface="Yu Mincho" panose="02020400000000000000" pitchFamily="18" charset="-128"/>
                <a:ea typeface="Yu Mincho" panose="02020400000000000000" pitchFamily="18" charset="-128"/>
              </a:rPr>
              <a:t>1</a:t>
            </a:r>
            <a:r>
              <a:rPr lang="ja-JP" altLang="en-US" sz="900">
                <a:solidFill>
                  <a:srgbClr val="071F46"/>
                </a:solidFill>
                <a:latin typeface="Yu Mincho" panose="02020400000000000000" pitchFamily="18" charset="-128"/>
                <a:ea typeface="Yu Mincho" panose="02020400000000000000" pitchFamily="18" charset="-128"/>
              </a:rPr>
              <a:t>枠入ると、上記全てのエリアで</a:t>
            </a:r>
            <a:r>
              <a:rPr lang="en-US" altLang="ja-JP" sz="900" dirty="0">
                <a:solidFill>
                  <a:srgbClr val="071F46"/>
                </a:solidFill>
                <a:latin typeface="Yu Mincho" panose="02020400000000000000" pitchFamily="18" charset="-128"/>
                <a:ea typeface="Yu Mincho" panose="02020400000000000000" pitchFamily="18" charset="-128"/>
              </a:rPr>
              <a:t>1</a:t>
            </a:r>
            <a:r>
              <a:rPr lang="ja-JP" altLang="en-US" sz="900">
                <a:solidFill>
                  <a:srgbClr val="071F46"/>
                </a:solidFill>
                <a:latin typeface="Yu Mincho" panose="02020400000000000000" pitchFamily="18" charset="-128"/>
                <a:ea typeface="Yu Mincho" panose="02020400000000000000" pitchFamily="18" charset="-128"/>
              </a:rPr>
              <a:t>枠減る仕組みとなっております。</a:t>
            </a:r>
            <a:endParaRPr lang="en-US" altLang="ja-JP" sz="9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900" dirty="0">
                <a:solidFill>
                  <a:srgbClr val="071F46"/>
                </a:solidFill>
                <a:latin typeface="Yu Mincho" panose="02020400000000000000" pitchFamily="18" charset="-128"/>
                <a:ea typeface="Yu Mincho" panose="02020400000000000000" pitchFamily="18" charset="-128"/>
              </a:rPr>
              <a:t>※</a:t>
            </a:r>
            <a:r>
              <a:rPr lang="ja-JP" altLang="en-US" sz="900">
                <a:solidFill>
                  <a:srgbClr val="071F46"/>
                </a:solidFill>
                <a:latin typeface="Yu Mincho" panose="02020400000000000000" pitchFamily="18" charset="-128"/>
                <a:ea typeface="Yu Mincho" panose="02020400000000000000" pitchFamily="18" charset="-128"/>
              </a:rPr>
              <a:t>クーポン金額は発行総額に変更が無ければ、</a:t>
            </a:r>
            <a:r>
              <a:rPr lang="en-US" altLang="ja-JP" sz="900" dirty="0">
                <a:solidFill>
                  <a:srgbClr val="071F46"/>
                </a:solidFill>
                <a:latin typeface="Yu Mincho" panose="02020400000000000000" pitchFamily="18" charset="-128"/>
                <a:ea typeface="Yu Mincho" panose="02020400000000000000" pitchFamily="18" charset="-128"/>
              </a:rPr>
              <a:t>1,000</a:t>
            </a:r>
            <a:r>
              <a:rPr lang="ja-JP" altLang="en-US" sz="900">
                <a:solidFill>
                  <a:srgbClr val="071F46"/>
                </a:solidFill>
                <a:latin typeface="Yu Mincho" panose="02020400000000000000" pitchFamily="18" charset="-128"/>
                <a:ea typeface="Yu Mincho" panose="02020400000000000000" pitchFamily="18" charset="-128"/>
              </a:rPr>
              <a:t>円以上で</a:t>
            </a:r>
            <a:r>
              <a:rPr lang="en-US" altLang="ja-JP" sz="900" dirty="0">
                <a:solidFill>
                  <a:srgbClr val="071F46"/>
                </a:solidFill>
                <a:latin typeface="Yu Mincho" panose="02020400000000000000" pitchFamily="18" charset="-128"/>
                <a:ea typeface="Yu Mincho" panose="02020400000000000000" pitchFamily="18" charset="-128"/>
              </a:rPr>
              <a:t>500</a:t>
            </a:r>
            <a:r>
              <a:rPr lang="ja-JP" altLang="en-US" sz="900">
                <a:solidFill>
                  <a:srgbClr val="071F46"/>
                </a:solidFill>
                <a:latin typeface="Yu Mincho" panose="02020400000000000000" pitchFamily="18" charset="-128"/>
                <a:ea typeface="Yu Mincho" panose="02020400000000000000" pitchFamily="18" charset="-128"/>
              </a:rPr>
              <a:t>円単位にて上げることが可能です。</a:t>
            </a:r>
          </a:p>
        </p:txBody>
      </p:sp>
      <p:pic>
        <p:nvPicPr>
          <p:cNvPr id="58" name="図 57">
            <a:extLst>
              <a:ext uri="{FF2B5EF4-FFF2-40B4-BE49-F238E27FC236}">
                <a16:creationId xmlns:a16="http://schemas.microsoft.com/office/drawing/2014/main" id="{2D8DF8FF-4B31-0649-AF5B-A96D6426C59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1886"/>
          <a:stretch/>
        </p:blipFill>
        <p:spPr>
          <a:xfrm>
            <a:off x="554038" y="142750"/>
            <a:ext cx="2308225" cy="495346"/>
          </a:xfrm>
          <a:prstGeom prst="rect">
            <a:avLst/>
          </a:prstGeom>
        </p:spPr>
      </p:pic>
      <p:graphicFrame>
        <p:nvGraphicFramePr>
          <p:cNvPr id="12" name="オブジェクト 11">
            <a:extLst>
              <a:ext uri="{FF2B5EF4-FFF2-40B4-BE49-F238E27FC236}">
                <a16:creationId xmlns:a16="http://schemas.microsoft.com/office/drawing/2014/main" id="{158B3824-DAEF-584F-B5EC-7FB04B48669A}"/>
              </a:ext>
            </a:extLst>
          </p:cNvPr>
          <p:cNvGraphicFramePr>
            <a:graphicFrameLocks noChangeAspect="1"/>
          </p:cNvGraphicFramePr>
          <p:nvPr>
            <p:extLst>
              <p:ext uri="{D42A27DB-BD31-4B8C-83A1-F6EECF244321}">
                <p14:modId xmlns:p14="http://schemas.microsoft.com/office/powerpoint/2010/main" val="3544083554"/>
              </p:ext>
            </p:extLst>
          </p:nvPr>
        </p:nvGraphicFramePr>
        <p:xfrm>
          <a:off x="996950" y="1416094"/>
          <a:ext cx="10198100" cy="2451100"/>
        </p:xfrm>
        <a:graphic>
          <a:graphicData uri="http://schemas.openxmlformats.org/presentationml/2006/ole">
            <mc:AlternateContent xmlns:mc="http://schemas.openxmlformats.org/markup-compatibility/2006">
              <mc:Choice xmlns:v="urn:schemas-microsoft-com:vml" Requires="v">
                <p:oleObj spid="_x0000_s1038" name="シート" r:id="rId5" imgW="10198100" imgH="2451100" progId="Excel.Sheet.12">
                  <p:embed/>
                </p:oleObj>
              </mc:Choice>
              <mc:Fallback>
                <p:oleObj name="シート" r:id="rId5" imgW="10198100" imgH="2451100" progId="Excel.Sheet.12">
                  <p:embed/>
                  <p:pic>
                    <p:nvPicPr>
                      <p:cNvPr id="0" name=""/>
                      <p:cNvPicPr/>
                      <p:nvPr/>
                    </p:nvPicPr>
                    <p:blipFill>
                      <a:blip r:embed="rId6"/>
                      <a:stretch>
                        <a:fillRect/>
                      </a:stretch>
                    </p:blipFill>
                    <p:spPr>
                      <a:xfrm>
                        <a:off x="996950" y="1416094"/>
                        <a:ext cx="10198100" cy="2451100"/>
                      </a:xfrm>
                      <a:prstGeom prst="rect">
                        <a:avLst/>
                      </a:prstGeom>
                    </p:spPr>
                  </p:pic>
                </p:oleObj>
              </mc:Fallback>
            </mc:AlternateContent>
          </a:graphicData>
        </a:graphic>
      </p:graphicFrame>
    </p:spTree>
    <p:extLst>
      <p:ext uri="{BB962C8B-B14F-4D97-AF65-F5344CB8AC3E}">
        <p14:creationId xmlns:p14="http://schemas.microsoft.com/office/powerpoint/2010/main" val="276228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descr="モニター, 電子レンジ, 屋内, 座る が含まれている画像&#10;&#10;自動的に生成された説明">
            <a:extLst>
              <a:ext uri="{FF2B5EF4-FFF2-40B4-BE49-F238E27FC236}">
                <a16:creationId xmlns:a16="http://schemas.microsoft.com/office/drawing/2014/main" id="{31DB9A7A-966C-F242-9B10-A474F846E8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81099" y="593726"/>
            <a:ext cx="10493098" cy="6264274"/>
          </a:xfrm>
          <a:prstGeom prst="rect">
            <a:avLst/>
          </a:prstGeom>
        </p:spPr>
      </p:pic>
      <p:pic>
        <p:nvPicPr>
          <p:cNvPr id="3" name="図 2" descr="挿絵, 記号 が含まれている画像&#10;&#10;自動的に生成された説明">
            <a:extLst>
              <a:ext uri="{FF2B5EF4-FFF2-40B4-BE49-F238E27FC236}">
                <a16:creationId xmlns:a16="http://schemas.microsoft.com/office/drawing/2014/main" id="{9DB50692-3847-FE4E-936D-66287BACCF8E}"/>
              </a:ext>
            </a:extLst>
          </p:cNvPr>
          <p:cNvPicPr>
            <a:picLocks noChangeAspect="1"/>
          </p:cNvPicPr>
          <p:nvPr/>
        </p:nvPicPr>
        <p:blipFill>
          <a:blip r:embed="rId6"/>
          <a:stretch>
            <a:fillRect/>
          </a:stretch>
        </p:blipFill>
        <p:spPr>
          <a:xfrm>
            <a:off x="393700" y="114300"/>
            <a:ext cx="2692088" cy="430734"/>
          </a:xfrm>
          <a:prstGeom prst="rect">
            <a:avLst/>
          </a:prstGeom>
        </p:spPr>
      </p:pic>
      <p:pic>
        <p:nvPicPr>
          <p:cNvPr id="2" name="#1 寺田倉庫様" descr="#1 寺田倉庫様">
            <a:hlinkClick r:id="" action="ppaction://media"/>
            <a:extLst>
              <a:ext uri="{FF2B5EF4-FFF2-40B4-BE49-F238E27FC236}">
                <a16:creationId xmlns:a16="http://schemas.microsoft.com/office/drawing/2014/main" id="{C5D53A6B-5FAE-174E-BDD5-65A7B13FD32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74529" y="1889312"/>
            <a:ext cx="7113389" cy="4001281"/>
          </a:xfrm>
          <a:prstGeom prst="rect">
            <a:avLst/>
          </a:prstGeom>
        </p:spPr>
      </p:pic>
      <p:sp>
        <p:nvSpPr>
          <p:cNvPr id="4" name="テキスト ボックス 3">
            <a:extLst>
              <a:ext uri="{FF2B5EF4-FFF2-40B4-BE49-F238E27FC236}">
                <a16:creationId xmlns:a16="http://schemas.microsoft.com/office/drawing/2014/main" id="{6FE3214D-8EDA-294E-B3AC-A4F222944A79}"/>
              </a:ext>
            </a:extLst>
          </p:cNvPr>
          <p:cNvSpPr txBox="1"/>
          <p:nvPr/>
        </p:nvSpPr>
        <p:spPr>
          <a:xfrm>
            <a:off x="8834719" y="127538"/>
            <a:ext cx="3147015" cy="338554"/>
          </a:xfrm>
          <a:prstGeom prst="rect">
            <a:avLst/>
          </a:prstGeom>
          <a:noFill/>
        </p:spPr>
        <p:txBody>
          <a:bodyPr wrap="none" rtlCol="0">
            <a:spAutoFit/>
          </a:bodyPr>
          <a:lstStyle/>
          <a:p>
            <a:r>
              <a:rPr lang="en" altLang="ja-JP" sz="1600" u="sng" dirty="0">
                <a:solidFill>
                  <a:srgbClr val="071F46"/>
                </a:solidFill>
                <a:latin typeface="Yu Mincho" panose="02020400000000000000" pitchFamily="18" charset="-128"/>
                <a:ea typeface="Yu Mincho" panose="02020400000000000000" pitchFamily="18" charset="-128"/>
                <a:hlinkClick r:id="rId8">
                  <a:extLst>
                    <a:ext uri="{A12FA001-AC4F-418D-AE19-62706E023703}">
                      <ahyp:hlinkClr xmlns:ahyp="http://schemas.microsoft.com/office/drawing/2018/hyperlinkcolor" val="tx"/>
                    </a:ext>
                  </a:extLst>
                </a:hlinkClick>
              </a:rPr>
              <a:t>https://youtu.be/tVgPUxVVVbc</a:t>
            </a:r>
            <a:endParaRPr kumimoji="1" lang="ja-JP" altLang="en-US" sz="1600">
              <a:solidFill>
                <a:srgbClr val="071F46"/>
              </a:solidFill>
              <a:latin typeface="Yu Mincho" panose="02020400000000000000" pitchFamily="18" charset="-128"/>
              <a:ea typeface="Yu Mincho" panose="02020400000000000000" pitchFamily="18" charset="-128"/>
            </a:endParaRPr>
          </a:p>
        </p:txBody>
      </p:sp>
    </p:spTree>
    <p:extLst>
      <p:ext uri="{BB962C8B-B14F-4D97-AF65-F5344CB8AC3E}">
        <p14:creationId xmlns:p14="http://schemas.microsoft.com/office/powerpoint/2010/main" val="365150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3F3C08A1-7190-8048-8421-54AAF23814A3}"/>
              </a:ext>
            </a:extLst>
          </p:cNvPr>
          <p:cNvSpPr txBox="1"/>
          <p:nvPr/>
        </p:nvSpPr>
        <p:spPr>
          <a:xfrm>
            <a:off x="8964118" y="5887662"/>
            <a:ext cx="2673246" cy="446276"/>
          </a:xfrm>
          <a:prstGeom prst="rect">
            <a:avLst/>
          </a:prstGeom>
          <a:noFill/>
        </p:spPr>
        <p:txBody>
          <a:bodyPr wrap="square" rtlCol="0">
            <a:spAutoFit/>
          </a:bodyPr>
          <a:lstStyle/>
          <a:p>
            <a:pPr algn="r"/>
            <a:r>
              <a:rPr lang="ja-JP" altLang="en-US" sz="2300" b="1">
                <a:solidFill>
                  <a:srgbClr val="214976"/>
                </a:solidFill>
                <a:latin typeface="Yu Mincho Demibold" panose="02020400000000000000" pitchFamily="18" charset="-128"/>
                <a:ea typeface="Yu Mincho Demibold" panose="02020400000000000000" pitchFamily="18" charset="-128"/>
              </a:rPr>
              <a:t>申し込みの流れ</a:t>
            </a:r>
            <a:endParaRPr kumimoji="1" lang="ja-JP" altLang="en-US" sz="2300" b="1">
              <a:solidFill>
                <a:srgbClr val="214976"/>
              </a:solidFill>
              <a:latin typeface="Yu Mincho Demibold" panose="02020400000000000000" pitchFamily="18" charset="-128"/>
              <a:ea typeface="Yu Mincho Demibold" panose="02020400000000000000" pitchFamily="18" charset="-128"/>
            </a:endParaRPr>
          </a:p>
        </p:txBody>
      </p:sp>
      <p:pic>
        <p:nvPicPr>
          <p:cNvPr id="4" name="図 3" descr="建物の前にある車&#10;&#10;中程度の精度で自動的に生成された説明">
            <a:extLst>
              <a:ext uri="{FF2B5EF4-FFF2-40B4-BE49-F238E27FC236}">
                <a16:creationId xmlns:a16="http://schemas.microsoft.com/office/drawing/2014/main" id="{808324DE-B611-462A-B0C3-430990E6FD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5721532"/>
          </a:xfrm>
          <a:prstGeom prst="rect">
            <a:avLst/>
          </a:prstGeom>
        </p:spPr>
      </p:pic>
      <p:pic>
        <p:nvPicPr>
          <p:cNvPr id="3" name="図 2">
            <a:extLst>
              <a:ext uri="{FF2B5EF4-FFF2-40B4-BE49-F238E27FC236}">
                <a16:creationId xmlns:a16="http://schemas.microsoft.com/office/drawing/2014/main" id="{B08ACD99-4947-484B-AFEC-3B8DD726A4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3244" y="5879021"/>
            <a:ext cx="3981800" cy="909834"/>
          </a:xfrm>
          <a:prstGeom prst="rect">
            <a:avLst/>
          </a:prstGeom>
        </p:spPr>
      </p:pic>
    </p:spTree>
    <p:extLst>
      <p:ext uri="{BB962C8B-B14F-4D97-AF65-F5344CB8AC3E}">
        <p14:creationId xmlns:p14="http://schemas.microsoft.com/office/powerpoint/2010/main" val="399824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47213397-8CBB-5945-A021-487373CB0C31}"/>
              </a:ext>
            </a:extLst>
          </p:cNvPr>
          <p:cNvSpPr/>
          <p:nvPr/>
        </p:nvSpPr>
        <p:spPr>
          <a:xfrm>
            <a:off x="638217" y="1229532"/>
            <a:ext cx="1588373" cy="494337"/>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907F092F-512C-8948-8370-824E4DA609C9}"/>
              </a:ext>
            </a:extLst>
          </p:cNvPr>
          <p:cNvSpPr/>
          <p:nvPr/>
        </p:nvSpPr>
        <p:spPr>
          <a:xfrm>
            <a:off x="638216" y="5183933"/>
            <a:ext cx="1588373" cy="1041219"/>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20F4C550-1D80-F04B-9781-FF5DABB79FEE}"/>
              </a:ext>
            </a:extLst>
          </p:cNvPr>
          <p:cNvSpPr/>
          <p:nvPr/>
        </p:nvSpPr>
        <p:spPr>
          <a:xfrm>
            <a:off x="5481817" y="5183933"/>
            <a:ext cx="1588373" cy="1041219"/>
          </a:xfrm>
          <a:prstGeom prst="rect">
            <a:avLst/>
          </a:prstGeom>
          <a:solidFill>
            <a:srgbClr val="214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9" name="図 98" descr="テーブル&#10;&#10;自動的に生成された説明">
            <a:extLst>
              <a:ext uri="{FF2B5EF4-FFF2-40B4-BE49-F238E27FC236}">
                <a16:creationId xmlns:a16="http://schemas.microsoft.com/office/drawing/2014/main" id="{54C430A9-7E23-1041-9124-11D509E673C8}"/>
              </a:ext>
            </a:extLst>
          </p:cNvPr>
          <p:cNvPicPr>
            <a:picLocks noChangeAspect="1"/>
          </p:cNvPicPr>
          <p:nvPr/>
        </p:nvPicPr>
        <p:blipFill>
          <a:blip r:embed="rId3">
            <a:alphaModFix amt="0"/>
          </a:blip>
          <a:stretch>
            <a:fillRect/>
          </a:stretch>
        </p:blipFill>
        <p:spPr>
          <a:xfrm>
            <a:off x="566057" y="1133235"/>
            <a:ext cx="9129486" cy="3876258"/>
          </a:xfrm>
          <a:prstGeom prst="rect">
            <a:avLst/>
          </a:prstGeom>
        </p:spPr>
      </p:pic>
      <p:pic>
        <p:nvPicPr>
          <p:cNvPr id="100" name="図 99">
            <a:extLst>
              <a:ext uri="{FF2B5EF4-FFF2-40B4-BE49-F238E27FC236}">
                <a16:creationId xmlns:a16="http://schemas.microsoft.com/office/drawing/2014/main" id="{A23C076F-0B0B-C442-BB83-38C2145A4FE2}"/>
              </a:ext>
            </a:extLst>
          </p:cNvPr>
          <p:cNvPicPr>
            <a:picLocks noChangeAspect="1"/>
          </p:cNvPicPr>
          <p:nvPr/>
        </p:nvPicPr>
        <p:blipFill rotWithShape="1">
          <a:blip r:embed="rId4"/>
          <a:srcRect/>
          <a:stretch/>
        </p:blipFill>
        <p:spPr>
          <a:xfrm>
            <a:off x="554264" y="160876"/>
            <a:ext cx="2233386" cy="343905"/>
          </a:xfrm>
          <a:prstGeom prst="rect">
            <a:avLst/>
          </a:prstGeom>
        </p:spPr>
      </p:pic>
      <p:sp>
        <p:nvSpPr>
          <p:cNvPr id="101" name="正方形/長方形 100">
            <a:extLst>
              <a:ext uri="{FF2B5EF4-FFF2-40B4-BE49-F238E27FC236}">
                <a16:creationId xmlns:a16="http://schemas.microsoft.com/office/drawing/2014/main" id="{273557CF-5809-634F-A3D5-06EDB7099A44}"/>
              </a:ext>
            </a:extLst>
          </p:cNvPr>
          <p:cNvSpPr/>
          <p:nvPr/>
        </p:nvSpPr>
        <p:spPr>
          <a:xfrm>
            <a:off x="2263515" y="1004341"/>
            <a:ext cx="7794885" cy="719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テキスト ボックス 101">
            <a:extLst>
              <a:ext uri="{FF2B5EF4-FFF2-40B4-BE49-F238E27FC236}">
                <a16:creationId xmlns:a16="http://schemas.microsoft.com/office/drawing/2014/main" id="{C9602A43-4A39-CB44-85DE-620CFAC232BE}"/>
              </a:ext>
            </a:extLst>
          </p:cNvPr>
          <p:cNvSpPr txBox="1"/>
          <p:nvPr/>
        </p:nvSpPr>
        <p:spPr>
          <a:xfrm>
            <a:off x="554264" y="749594"/>
            <a:ext cx="2787650" cy="466794"/>
          </a:xfrm>
          <a:prstGeom prst="rect">
            <a:avLst/>
          </a:prstGeom>
          <a:noFill/>
        </p:spPr>
        <p:txBody>
          <a:bodyPr wrap="square" rtlCol="0">
            <a:spAutoFit/>
          </a:bodyPr>
          <a:lstStyle/>
          <a:p>
            <a:pPr>
              <a:lnSpc>
                <a:spcPct val="150000"/>
              </a:lnSpc>
            </a:pPr>
            <a:r>
              <a:rPr lang="ja-JP" altLang="en-US" b="1">
                <a:solidFill>
                  <a:srgbClr val="214976"/>
                </a:solidFill>
                <a:latin typeface="Yu Mincho" panose="02020400000000000000" pitchFamily="18" charset="-128"/>
                <a:ea typeface="Yu Mincho" panose="02020400000000000000" pitchFamily="18" charset="-128"/>
              </a:rPr>
              <a:t>■</a:t>
            </a:r>
            <a:r>
              <a:rPr lang="en-US" altLang="ja-JP" b="1" dirty="0">
                <a:solidFill>
                  <a:srgbClr val="214976"/>
                </a:solidFill>
                <a:latin typeface="Yu Mincho" panose="02020400000000000000" pitchFamily="18" charset="-128"/>
                <a:ea typeface="Yu Mincho" panose="02020400000000000000" pitchFamily="18" charset="-128"/>
              </a:rPr>
              <a:t> </a:t>
            </a:r>
            <a:r>
              <a:rPr lang="ja-JP" altLang="en-US" b="1">
                <a:solidFill>
                  <a:srgbClr val="214976"/>
                </a:solidFill>
                <a:latin typeface="Yu Mincho" panose="02020400000000000000" pitchFamily="18" charset="-128"/>
                <a:ea typeface="Yu Mincho" panose="02020400000000000000" pitchFamily="18" charset="-128"/>
              </a:rPr>
              <a:t>入稿規定</a:t>
            </a:r>
          </a:p>
        </p:txBody>
      </p:sp>
      <p:sp>
        <p:nvSpPr>
          <p:cNvPr id="103" name="テキスト ボックス 102">
            <a:extLst>
              <a:ext uri="{FF2B5EF4-FFF2-40B4-BE49-F238E27FC236}">
                <a16:creationId xmlns:a16="http://schemas.microsoft.com/office/drawing/2014/main" id="{623D1413-ED03-CD46-A492-675B18017936}"/>
              </a:ext>
            </a:extLst>
          </p:cNvPr>
          <p:cNvSpPr txBox="1"/>
          <p:nvPr/>
        </p:nvSpPr>
        <p:spPr>
          <a:xfrm>
            <a:off x="2252434" y="1228566"/>
            <a:ext cx="9315863" cy="425181"/>
          </a:xfrm>
          <a:prstGeom prst="rect">
            <a:avLst/>
          </a:prstGeom>
          <a:noFill/>
        </p:spPr>
        <p:txBody>
          <a:bodyPr wrap="square" rtlCol="0">
            <a:spAutoFit/>
          </a:bodyPr>
          <a:lstStyle/>
          <a:p>
            <a:pPr>
              <a:lnSpc>
                <a:spcPct val="150000"/>
              </a:lnSpc>
            </a:pPr>
            <a:r>
              <a:rPr lang="ja-JP" altLang="en-US" sz="1600">
                <a:solidFill>
                  <a:srgbClr val="002060"/>
                </a:solidFill>
                <a:latin typeface="Yu Mincho" panose="02020400000000000000" pitchFamily="18" charset="-128"/>
                <a:ea typeface="Yu Mincho" panose="02020400000000000000" pitchFamily="18" charset="-128"/>
              </a:rPr>
              <a:t>別途お送り致します入稿シートをご確認のうえ、色のついたマスのご記入をお願いいたします。</a:t>
            </a:r>
          </a:p>
        </p:txBody>
      </p:sp>
      <p:sp>
        <p:nvSpPr>
          <p:cNvPr id="104" name="テキスト ボックス 103">
            <a:extLst>
              <a:ext uri="{FF2B5EF4-FFF2-40B4-BE49-F238E27FC236}">
                <a16:creationId xmlns:a16="http://schemas.microsoft.com/office/drawing/2014/main" id="{6E91C2A9-D704-B74A-8AE7-975CD28B0A60}"/>
              </a:ext>
            </a:extLst>
          </p:cNvPr>
          <p:cNvSpPr txBox="1"/>
          <p:nvPr/>
        </p:nvSpPr>
        <p:spPr>
          <a:xfrm>
            <a:off x="554264" y="1272106"/>
            <a:ext cx="1709251" cy="383567"/>
          </a:xfrm>
          <a:prstGeom prst="rect">
            <a:avLst/>
          </a:prstGeom>
          <a:noFill/>
        </p:spPr>
        <p:txBody>
          <a:bodyPr wrap="square" rtlCol="0">
            <a:spAutoFit/>
          </a:bodyPr>
          <a:lstStyle/>
          <a:p>
            <a:pPr algn="ctr">
              <a:lnSpc>
                <a:spcPct val="150000"/>
              </a:lnSpc>
            </a:pPr>
            <a:r>
              <a:rPr lang="ja-JP" altLang="en-US" sz="1400">
                <a:solidFill>
                  <a:schemeClr val="bg1"/>
                </a:solidFill>
                <a:latin typeface="Yu Mincho" panose="02020400000000000000" pitchFamily="18" charset="-128"/>
                <a:ea typeface="Yu Mincho" panose="02020400000000000000" pitchFamily="18" charset="-128"/>
              </a:rPr>
              <a:t>入稿シート</a:t>
            </a:r>
          </a:p>
        </p:txBody>
      </p:sp>
      <p:sp>
        <p:nvSpPr>
          <p:cNvPr id="105" name="テキスト ボックス 104">
            <a:extLst>
              <a:ext uri="{FF2B5EF4-FFF2-40B4-BE49-F238E27FC236}">
                <a16:creationId xmlns:a16="http://schemas.microsoft.com/office/drawing/2014/main" id="{DA7A834D-5588-684D-BFFE-B07BD373CFD7}"/>
              </a:ext>
            </a:extLst>
          </p:cNvPr>
          <p:cNvSpPr txBox="1"/>
          <p:nvPr/>
        </p:nvSpPr>
        <p:spPr>
          <a:xfrm>
            <a:off x="873580" y="5321592"/>
            <a:ext cx="1187450" cy="706732"/>
          </a:xfrm>
          <a:prstGeom prst="rect">
            <a:avLst/>
          </a:prstGeom>
          <a:noFill/>
        </p:spPr>
        <p:txBody>
          <a:bodyPr wrap="square" rtlCol="0">
            <a:spAutoFit/>
          </a:bodyPr>
          <a:lstStyle/>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入稿素材の</a:t>
            </a:r>
            <a:endParaRPr lang="en-US" altLang="ja-JP" sz="1400" dirty="0">
              <a:solidFill>
                <a:schemeClr val="bg1"/>
              </a:solidFill>
              <a:latin typeface="Yu Mincho" panose="02020400000000000000" pitchFamily="18" charset="-128"/>
              <a:ea typeface="Yu Mincho" panose="02020400000000000000" pitchFamily="18" charset="-128"/>
            </a:endParaRPr>
          </a:p>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画像規定</a:t>
            </a:r>
          </a:p>
        </p:txBody>
      </p:sp>
      <p:sp>
        <p:nvSpPr>
          <p:cNvPr id="106" name="テキスト ボックス 105">
            <a:extLst>
              <a:ext uri="{FF2B5EF4-FFF2-40B4-BE49-F238E27FC236}">
                <a16:creationId xmlns:a16="http://schemas.microsoft.com/office/drawing/2014/main" id="{56A24D05-84AC-1F45-A745-870C1154871C}"/>
              </a:ext>
            </a:extLst>
          </p:cNvPr>
          <p:cNvSpPr txBox="1"/>
          <p:nvPr/>
        </p:nvSpPr>
        <p:spPr>
          <a:xfrm>
            <a:off x="5590722" y="5437650"/>
            <a:ext cx="1588373" cy="383567"/>
          </a:xfrm>
          <a:prstGeom prst="rect">
            <a:avLst/>
          </a:prstGeom>
          <a:noFill/>
        </p:spPr>
        <p:txBody>
          <a:bodyPr wrap="square" rtlCol="0">
            <a:spAutoFit/>
          </a:bodyPr>
          <a:lstStyle/>
          <a:p>
            <a:pPr>
              <a:lnSpc>
                <a:spcPct val="150000"/>
              </a:lnSpc>
            </a:pPr>
            <a:r>
              <a:rPr lang="ja-JP" altLang="en-US" sz="1400">
                <a:solidFill>
                  <a:schemeClr val="bg1"/>
                </a:solidFill>
                <a:latin typeface="Yu Mincho" panose="02020400000000000000" pitchFamily="18" charset="-128"/>
                <a:ea typeface="Yu Mincho" panose="02020400000000000000" pitchFamily="18" charset="-128"/>
              </a:rPr>
              <a:t>任意オプション</a:t>
            </a:r>
          </a:p>
        </p:txBody>
      </p:sp>
      <p:sp>
        <p:nvSpPr>
          <p:cNvPr id="107" name="テキスト ボックス 106">
            <a:extLst>
              <a:ext uri="{FF2B5EF4-FFF2-40B4-BE49-F238E27FC236}">
                <a16:creationId xmlns:a16="http://schemas.microsoft.com/office/drawing/2014/main" id="{20019151-D8C6-EA47-B754-5D75B66F7F6B}"/>
              </a:ext>
            </a:extLst>
          </p:cNvPr>
          <p:cNvSpPr txBox="1"/>
          <p:nvPr/>
        </p:nvSpPr>
        <p:spPr>
          <a:xfrm>
            <a:off x="2296394" y="5256566"/>
            <a:ext cx="3123930"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en-US" altLang="ja-JP" sz="1200" dirty="0" err="1">
                <a:solidFill>
                  <a:srgbClr val="071F46"/>
                </a:solidFill>
                <a:latin typeface="Yu Mincho" panose="02020400000000000000" pitchFamily="18" charset="-128"/>
                <a:ea typeface="Yu Mincho" panose="02020400000000000000" pitchFamily="18" charset="-128"/>
              </a:rPr>
              <a:t>png</a:t>
            </a:r>
            <a:r>
              <a:rPr lang="ja-JP" altLang="en-US" sz="1200">
                <a:solidFill>
                  <a:srgbClr val="071F46"/>
                </a:solidFill>
                <a:latin typeface="Yu Mincho" panose="02020400000000000000" pitchFamily="18" charset="-128"/>
                <a:ea typeface="Yu Mincho" panose="02020400000000000000" pitchFamily="18" charset="-128"/>
              </a:rPr>
              <a:t>形式または</a:t>
            </a:r>
            <a:r>
              <a:rPr lang="en-US" altLang="ja-JP" sz="1200" dirty="0">
                <a:solidFill>
                  <a:srgbClr val="071F46"/>
                </a:solidFill>
                <a:latin typeface="Yu Mincho" panose="02020400000000000000" pitchFamily="18" charset="-128"/>
                <a:ea typeface="Yu Mincho" panose="02020400000000000000" pitchFamily="18" charset="-128"/>
              </a:rPr>
              <a:t>jpeg</a:t>
            </a:r>
            <a:r>
              <a:rPr lang="ja-JP" altLang="en-US" sz="1200">
                <a:solidFill>
                  <a:srgbClr val="071F46"/>
                </a:solidFill>
                <a:latin typeface="Yu Mincho" panose="02020400000000000000" pitchFamily="18" charset="-128"/>
                <a:ea typeface="Yu Mincho" panose="02020400000000000000" pitchFamily="18" charset="-128"/>
              </a:rPr>
              <a:t>形式</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サイズ：</a:t>
            </a:r>
            <a:r>
              <a:rPr lang="en-US" altLang="ja-JP" sz="1200" dirty="0">
                <a:solidFill>
                  <a:srgbClr val="071F46"/>
                </a:solidFill>
                <a:latin typeface="Yu Mincho" panose="02020400000000000000" pitchFamily="18" charset="-128"/>
                <a:ea typeface="Yu Mincho" panose="02020400000000000000" pitchFamily="18" charset="-128"/>
              </a:rPr>
              <a:t>1080p </a:t>
            </a: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W : 1920×H : 1080</a:t>
            </a:r>
            <a:r>
              <a:rPr lang="ja-JP" altLang="en-US" sz="1200">
                <a:solidFill>
                  <a:srgbClr val="071F46"/>
                </a:solidFill>
                <a:latin typeface="Yu Mincho" panose="02020400000000000000" pitchFamily="18" charset="-128"/>
                <a:ea typeface="Yu Mincho" panose="02020400000000000000" pitchFamily="18" charset="-128"/>
              </a:rPr>
              <a:t>）</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a:t>
            </a:r>
            <a:r>
              <a:rPr lang="en-US" altLang="ja-JP" sz="1200" dirty="0">
                <a:solidFill>
                  <a:srgbClr val="071F46"/>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ファイルサイズ</a:t>
            </a:r>
            <a:r>
              <a:rPr lang="en-US" altLang="ja-JP" sz="1200" dirty="0">
                <a:solidFill>
                  <a:srgbClr val="071F46"/>
                </a:solidFill>
                <a:latin typeface="Yu Mincho" panose="02020400000000000000" pitchFamily="18" charset="-128"/>
                <a:ea typeface="Yu Mincho" panose="02020400000000000000" pitchFamily="18" charset="-128"/>
              </a:rPr>
              <a:t> : 600KB</a:t>
            </a:r>
            <a:r>
              <a:rPr lang="ja-JP" altLang="en-US" sz="1200">
                <a:solidFill>
                  <a:srgbClr val="071F46"/>
                </a:solidFill>
                <a:latin typeface="Yu Mincho" panose="02020400000000000000" pitchFamily="18" charset="-128"/>
                <a:ea typeface="Yu Mincho" panose="02020400000000000000" pitchFamily="18" charset="-128"/>
              </a:rPr>
              <a:t>以下</a:t>
            </a:r>
          </a:p>
        </p:txBody>
      </p:sp>
      <p:sp>
        <p:nvSpPr>
          <p:cNvPr id="110" name="テキスト ボックス 109">
            <a:extLst>
              <a:ext uri="{FF2B5EF4-FFF2-40B4-BE49-F238E27FC236}">
                <a16:creationId xmlns:a16="http://schemas.microsoft.com/office/drawing/2014/main" id="{CD6012D9-D403-EE49-9AF7-F8EBAE008F55}"/>
              </a:ext>
            </a:extLst>
          </p:cNvPr>
          <p:cNvSpPr txBox="1"/>
          <p:nvPr/>
        </p:nvSpPr>
        <p:spPr>
          <a:xfrm>
            <a:off x="7131683" y="5120586"/>
            <a:ext cx="4301703" cy="404406"/>
          </a:xfrm>
          <a:prstGeom prst="rect">
            <a:avLst/>
          </a:prstGeom>
          <a:noFill/>
        </p:spPr>
        <p:txBody>
          <a:bodyPr wrap="square" rtlCol="0">
            <a:spAutoFit/>
          </a:bodyPr>
          <a:lstStyle/>
          <a:p>
            <a:pPr>
              <a:lnSpc>
                <a:spcPct val="150000"/>
              </a:lnSpc>
            </a:pPr>
            <a:r>
              <a:rPr lang="ja-JP" altLang="en-US" sz="1400" b="1">
                <a:solidFill>
                  <a:srgbClr val="071F46"/>
                </a:solidFill>
                <a:latin typeface="Yu Mincho" panose="02020400000000000000" pitchFamily="18" charset="-128"/>
                <a:ea typeface="Yu Mincho" panose="02020400000000000000" pitchFamily="18" charset="-128"/>
              </a:rPr>
              <a:t>■</a:t>
            </a:r>
            <a:r>
              <a:rPr lang="en-US" altLang="ja-JP" sz="1400" b="1" dirty="0">
                <a:solidFill>
                  <a:srgbClr val="071F46"/>
                </a:solidFill>
                <a:latin typeface="Yu Mincho" panose="02020400000000000000" pitchFamily="18" charset="-128"/>
                <a:ea typeface="Yu Mincho" panose="02020400000000000000" pitchFamily="18" charset="-128"/>
              </a:rPr>
              <a:t> </a:t>
            </a:r>
            <a:r>
              <a:rPr lang="ja-JP" altLang="en-US" sz="1500" b="1">
                <a:solidFill>
                  <a:srgbClr val="071F46"/>
                </a:solidFill>
                <a:latin typeface="Yu Mincho" panose="02020400000000000000" pitchFamily="18" charset="-128"/>
                <a:ea typeface="Yu Mincho" panose="02020400000000000000" pitchFamily="18" charset="-128"/>
              </a:rPr>
              <a:t>詳細ボタンタップ時、二次元バーコード表示</a:t>
            </a:r>
          </a:p>
        </p:txBody>
      </p:sp>
      <p:sp>
        <p:nvSpPr>
          <p:cNvPr id="111" name="テキスト ボックス 110">
            <a:extLst>
              <a:ext uri="{FF2B5EF4-FFF2-40B4-BE49-F238E27FC236}">
                <a16:creationId xmlns:a16="http://schemas.microsoft.com/office/drawing/2014/main" id="{3DB708B3-E918-8B42-A991-736A49DDC41C}"/>
              </a:ext>
            </a:extLst>
          </p:cNvPr>
          <p:cNvSpPr txBox="1"/>
          <p:nvPr/>
        </p:nvSpPr>
        <p:spPr>
          <a:xfrm>
            <a:off x="7131683" y="5457531"/>
            <a:ext cx="4301703" cy="762068"/>
          </a:xfrm>
          <a:prstGeom prst="rect">
            <a:avLst/>
          </a:prstGeom>
          <a:noFill/>
        </p:spPr>
        <p:txBody>
          <a:bodyPr wrap="square" rtlCol="0">
            <a:spAutoFit/>
          </a:bodyPr>
          <a:lstStyle/>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①</a:t>
            </a:r>
            <a:r>
              <a:rPr lang="ja-JP" altLang="en-US" sz="1000">
                <a:solidFill>
                  <a:srgbClr val="071F46"/>
                </a:solidFill>
                <a:latin typeface="Yu Mincho" panose="02020400000000000000" pitchFamily="18" charset="-128"/>
                <a:ea typeface="Yu Mincho" panose="02020400000000000000" pitchFamily="18" charset="-128"/>
              </a:rPr>
              <a:t>テキスト最大</a:t>
            </a:r>
            <a:r>
              <a:rPr lang="en-US" altLang="ja-JP" sz="1000" dirty="0">
                <a:solidFill>
                  <a:srgbClr val="071F46"/>
                </a:solidFill>
                <a:latin typeface="Yu Mincho" panose="02020400000000000000" pitchFamily="18" charset="-128"/>
                <a:ea typeface="Yu Mincho" panose="02020400000000000000" pitchFamily="18" charset="-128"/>
              </a:rPr>
              <a:t>40</a:t>
            </a:r>
            <a:r>
              <a:rPr lang="ja-JP" altLang="en-US" sz="1000">
                <a:solidFill>
                  <a:srgbClr val="071F46"/>
                </a:solidFill>
                <a:latin typeface="Yu Mincho" panose="02020400000000000000" pitchFamily="18" charset="-128"/>
                <a:ea typeface="Yu Mincho" panose="02020400000000000000" pitchFamily="18" charset="-128"/>
              </a:rPr>
              <a:t>文字（全角半角問わず）／</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000">
                <a:solidFill>
                  <a:srgbClr val="071F46"/>
                </a:solidFill>
                <a:latin typeface="Yu Mincho" panose="02020400000000000000" pitchFamily="18" charset="-128"/>
                <a:ea typeface="Yu Mincho" panose="02020400000000000000" pitchFamily="18" charset="-128"/>
              </a:rPr>
              <a:t>　改行位置は指定可能、改行は１文字カウント／表示は２行まで。</a:t>
            </a:r>
            <a:endParaRPr lang="en-US" altLang="ja-JP" sz="1000" dirty="0">
              <a:solidFill>
                <a:srgbClr val="071F46"/>
              </a:solidFill>
              <a:latin typeface="Yu Mincho" panose="02020400000000000000" pitchFamily="18" charset="-128"/>
              <a:ea typeface="Yu Mincho" panose="02020400000000000000" pitchFamily="18" charset="-128"/>
            </a:endParaRPr>
          </a:p>
          <a:p>
            <a:pPr>
              <a:lnSpc>
                <a:spcPct val="150000"/>
              </a:lnSpc>
            </a:pPr>
            <a:r>
              <a:rPr lang="en-US" altLang="ja-JP" sz="1000" dirty="0">
                <a:solidFill>
                  <a:srgbClr val="071F46"/>
                </a:solidFill>
                <a:latin typeface="Yu Mincho" panose="02020400000000000000" pitchFamily="18" charset="-128"/>
                <a:ea typeface="Yu Mincho" panose="02020400000000000000" pitchFamily="18" charset="-128"/>
              </a:rPr>
              <a:t>②</a:t>
            </a:r>
            <a:r>
              <a:rPr lang="ja-JP" altLang="en-US" sz="1000">
                <a:solidFill>
                  <a:srgbClr val="071F46"/>
                </a:solidFill>
                <a:latin typeface="Yu Mincho" panose="02020400000000000000" pitchFamily="18" charset="-128"/>
                <a:ea typeface="Yu Mincho" panose="02020400000000000000" pitchFamily="18" charset="-128"/>
              </a:rPr>
              <a:t>読み取り後の遷移先となる</a:t>
            </a:r>
            <a:r>
              <a:rPr lang="en-US" altLang="ja-JP" sz="1000" dirty="0">
                <a:solidFill>
                  <a:srgbClr val="071F46"/>
                </a:solidFill>
                <a:latin typeface="Yu Mincho" panose="02020400000000000000" pitchFamily="18" charset="-128"/>
                <a:ea typeface="Yu Mincho" panose="02020400000000000000" pitchFamily="18" charset="-128"/>
              </a:rPr>
              <a:t>URL</a:t>
            </a:r>
            <a:r>
              <a:rPr lang="ja-JP" altLang="en-US" sz="1000">
                <a:solidFill>
                  <a:srgbClr val="071F46"/>
                </a:solidFill>
                <a:latin typeface="Yu Mincho" panose="02020400000000000000" pitchFamily="18" charset="-128"/>
                <a:ea typeface="Yu Mincho" panose="02020400000000000000" pitchFamily="18" charset="-128"/>
              </a:rPr>
              <a:t>最大</a:t>
            </a:r>
            <a:r>
              <a:rPr lang="en-US" altLang="ja-JP" sz="1000" dirty="0">
                <a:solidFill>
                  <a:srgbClr val="071F46"/>
                </a:solidFill>
                <a:latin typeface="Yu Mincho" panose="02020400000000000000" pitchFamily="18" charset="-128"/>
                <a:ea typeface="Yu Mincho" panose="02020400000000000000" pitchFamily="18" charset="-128"/>
              </a:rPr>
              <a:t>1024</a:t>
            </a:r>
            <a:r>
              <a:rPr lang="ja-JP" altLang="en-US" sz="1000">
                <a:solidFill>
                  <a:srgbClr val="071F46"/>
                </a:solidFill>
                <a:latin typeface="Yu Mincho" panose="02020400000000000000" pitchFamily="18" charset="-128"/>
                <a:ea typeface="Yu Mincho" panose="02020400000000000000" pitchFamily="18" charset="-128"/>
              </a:rPr>
              <a:t>文字／</a:t>
            </a:r>
            <a:r>
              <a:rPr lang="en-US" altLang="ja-JP" sz="1000" dirty="0">
                <a:solidFill>
                  <a:srgbClr val="071F46"/>
                </a:solidFill>
                <a:latin typeface="Yu Mincho" panose="02020400000000000000" pitchFamily="18" charset="-128"/>
                <a:ea typeface="Yu Mincho" panose="02020400000000000000" pitchFamily="18" charset="-128"/>
              </a:rPr>
              <a:t>HTTPS</a:t>
            </a:r>
            <a:r>
              <a:rPr lang="ja-JP" altLang="en-US" sz="1000">
                <a:solidFill>
                  <a:srgbClr val="071F46"/>
                </a:solidFill>
                <a:latin typeface="Yu Mincho" panose="02020400000000000000" pitchFamily="18" charset="-128"/>
                <a:ea typeface="Yu Mincho" panose="02020400000000000000" pitchFamily="18" charset="-128"/>
              </a:rPr>
              <a:t>（</a:t>
            </a:r>
            <a:r>
              <a:rPr lang="en-US" altLang="ja-JP" sz="1000" dirty="0">
                <a:solidFill>
                  <a:srgbClr val="071F46"/>
                </a:solidFill>
                <a:latin typeface="Yu Mincho" panose="02020400000000000000" pitchFamily="18" charset="-128"/>
                <a:ea typeface="Yu Mincho" panose="02020400000000000000" pitchFamily="18" charset="-128"/>
              </a:rPr>
              <a:t>SSL</a:t>
            </a:r>
            <a:r>
              <a:rPr lang="ja-JP" altLang="en-US" sz="1000">
                <a:solidFill>
                  <a:srgbClr val="071F46"/>
                </a:solidFill>
                <a:latin typeface="Yu Mincho" panose="02020400000000000000" pitchFamily="18" charset="-128"/>
                <a:ea typeface="Yu Mincho" panose="02020400000000000000" pitchFamily="18" charset="-128"/>
              </a:rPr>
              <a:t>）推奨</a:t>
            </a:r>
          </a:p>
        </p:txBody>
      </p:sp>
      <p:sp>
        <p:nvSpPr>
          <p:cNvPr id="112" name="テキスト ボックス 111">
            <a:extLst>
              <a:ext uri="{FF2B5EF4-FFF2-40B4-BE49-F238E27FC236}">
                <a16:creationId xmlns:a16="http://schemas.microsoft.com/office/drawing/2014/main" id="{BE3CB3B7-2563-AF45-9739-BCB5D4C82133}"/>
              </a:ext>
            </a:extLst>
          </p:cNvPr>
          <p:cNvSpPr txBox="1"/>
          <p:nvPr/>
        </p:nvSpPr>
        <p:spPr>
          <a:xfrm>
            <a:off x="9597174" y="2721437"/>
            <a:ext cx="2384853" cy="1310552"/>
          </a:xfrm>
          <a:prstGeom prst="rect">
            <a:avLst/>
          </a:prstGeom>
          <a:noFill/>
        </p:spPr>
        <p:txBody>
          <a:bodyPr wrap="square" rtlCol="0">
            <a:spAutoFit/>
          </a:bodyPr>
          <a:lstStyle/>
          <a:p>
            <a:pPr>
              <a:lnSpc>
                <a:spcPts val="1620"/>
              </a:lnSpc>
            </a:pPr>
            <a:r>
              <a:rPr lang="ja-JP" altLang="en-US" sz="1100">
                <a:solidFill>
                  <a:srgbClr val="071F46"/>
                </a:solidFill>
                <a:latin typeface="Yu Mincho" panose="02020400000000000000" pitchFamily="18" charset="-128"/>
                <a:ea typeface="Yu Mincho" panose="02020400000000000000" pitchFamily="18" charset="-128"/>
              </a:rPr>
              <a:t>色のついたマスに</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記入をお願いしています。</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en-US" altLang="ja-JP" sz="1100" dirty="0">
                <a:solidFill>
                  <a:srgbClr val="071F46"/>
                </a:solidFill>
                <a:latin typeface="Yu Mincho" panose="02020400000000000000" pitchFamily="18" charset="-128"/>
                <a:ea typeface="Yu Mincho" panose="02020400000000000000" pitchFamily="18" charset="-128"/>
              </a:rPr>
              <a:t>※</a:t>
            </a:r>
            <a:r>
              <a:rPr lang="ja-JP" altLang="en-US" sz="1100">
                <a:solidFill>
                  <a:srgbClr val="071F46"/>
                </a:solidFill>
                <a:latin typeface="Yu Mincho" panose="02020400000000000000" pitchFamily="18" charset="-128"/>
                <a:ea typeface="Yu Mincho" panose="02020400000000000000" pitchFamily="18" charset="-128"/>
              </a:rPr>
              <a:t>項目は実際のシートより</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抜粋した見本です。</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サンプルなど、詳しくは</a:t>
            </a:r>
            <a:endParaRPr lang="en-US" altLang="ja-JP" sz="1100" dirty="0">
              <a:solidFill>
                <a:srgbClr val="071F46"/>
              </a:solidFill>
              <a:latin typeface="Yu Mincho" panose="02020400000000000000" pitchFamily="18" charset="-128"/>
              <a:ea typeface="Yu Mincho" panose="02020400000000000000" pitchFamily="18" charset="-128"/>
            </a:endParaRPr>
          </a:p>
          <a:p>
            <a:pPr>
              <a:lnSpc>
                <a:spcPts val="1620"/>
              </a:lnSpc>
            </a:pPr>
            <a:r>
              <a:rPr lang="ja-JP" altLang="en-US" sz="1100">
                <a:solidFill>
                  <a:srgbClr val="071F46"/>
                </a:solidFill>
                <a:latin typeface="Yu Mincho" panose="02020400000000000000" pitchFamily="18" charset="-128"/>
                <a:ea typeface="Yu Mincho" panose="02020400000000000000" pitchFamily="18" charset="-128"/>
              </a:rPr>
              <a:t>実際のシートをご覧ください。</a:t>
            </a:r>
          </a:p>
        </p:txBody>
      </p:sp>
      <p:pic>
        <p:nvPicPr>
          <p:cNvPr id="8" name="図 7" descr="アイコン&#10;&#10;自動的に生成された説明">
            <a:extLst>
              <a:ext uri="{FF2B5EF4-FFF2-40B4-BE49-F238E27FC236}">
                <a16:creationId xmlns:a16="http://schemas.microsoft.com/office/drawing/2014/main" id="{836D6AF2-F2B9-6145-88A5-A8D7835B45B3}"/>
              </a:ext>
            </a:extLst>
          </p:cNvPr>
          <p:cNvPicPr>
            <a:picLocks noChangeAspect="1"/>
          </p:cNvPicPr>
          <p:nvPr/>
        </p:nvPicPr>
        <p:blipFill>
          <a:blip r:embed="rId5"/>
          <a:stretch>
            <a:fillRect/>
          </a:stretch>
        </p:blipFill>
        <p:spPr>
          <a:xfrm>
            <a:off x="451962" y="97975"/>
            <a:ext cx="2889952" cy="467492"/>
          </a:xfrm>
          <a:prstGeom prst="rect">
            <a:avLst/>
          </a:prstGeom>
        </p:spPr>
      </p:pic>
      <p:pic>
        <p:nvPicPr>
          <p:cNvPr id="2" name="図 1">
            <a:extLst>
              <a:ext uri="{FF2B5EF4-FFF2-40B4-BE49-F238E27FC236}">
                <a16:creationId xmlns:a16="http://schemas.microsoft.com/office/drawing/2014/main" id="{345B1372-2625-CA44-A623-6D3B449891C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4540" y="1773708"/>
            <a:ext cx="8959729" cy="3146116"/>
          </a:xfrm>
          <a:prstGeom prst="rect">
            <a:avLst/>
          </a:prstGeom>
        </p:spPr>
      </p:pic>
    </p:spTree>
    <p:extLst>
      <p:ext uri="{BB962C8B-B14F-4D97-AF65-F5344CB8AC3E}">
        <p14:creationId xmlns:p14="http://schemas.microsoft.com/office/powerpoint/2010/main" val="34624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0A04CD-99B3-B543-B446-AC608F774F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70001" y="1805579"/>
            <a:ext cx="1524996" cy="1524996"/>
          </a:xfrm>
          <a:prstGeom prst="rect">
            <a:avLst/>
          </a:prstGeom>
        </p:spPr>
      </p:pic>
      <p:pic>
        <p:nvPicPr>
          <p:cNvPr id="24" name="図 23">
            <a:extLst>
              <a:ext uri="{FF2B5EF4-FFF2-40B4-BE49-F238E27FC236}">
                <a16:creationId xmlns:a16="http://schemas.microsoft.com/office/drawing/2014/main" id="{A4802ECF-8BDE-C544-AC12-EEB80920C6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0401" y="1805579"/>
            <a:ext cx="1524996" cy="1524996"/>
          </a:xfrm>
          <a:prstGeom prst="rect">
            <a:avLst/>
          </a:prstGeom>
        </p:spPr>
      </p:pic>
      <p:pic>
        <p:nvPicPr>
          <p:cNvPr id="25" name="図 24">
            <a:extLst>
              <a:ext uri="{FF2B5EF4-FFF2-40B4-BE49-F238E27FC236}">
                <a16:creationId xmlns:a16="http://schemas.microsoft.com/office/drawing/2014/main" id="{745ABA68-5ECB-D74D-912A-D1038E9AF4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34301" y="1805579"/>
            <a:ext cx="1524996" cy="1524996"/>
          </a:xfrm>
          <a:prstGeom prst="rect">
            <a:avLst/>
          </a:prstGeom>
        </p:spPr>
      </p:pic>
      <p:pic>
        <p:nvPicPr>
          <p:cNvPr id="26" name="図 25">
            <a:extLst>
              <a:ext uri="{FF2B5EF4-FFF2-40B4-BE49-F238E27FC236}">
                <a16:creationId xmlns:a16="http://schemas.microsoft.com/office/drawing/2014/main" id="{FCC7B86E-83F8-0641-BC65-DADB3A8EFA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3301" y="4511746"/>
            <a:ext cx="1524996" cy="1524996"/>
          </a:xfrm>
          <a:prstGeom prst="rect">
            <a:avLst/>
          </a:prstGeom>
        </p:spPr>
      </p:pic>
      <p:pic>
        <p:nvPicPr>
          <p:cNvPr id="27" name="図 26">
            <a:extLst>
              <a:ext uri="{FF2B5EF4-FFF2-40B4-BE49-F238E27FC236}">
                <a16:creationId xmlns:a16="http://schemas.microsoft.com/office/drawing/2014/main" id="{3FC395C6-F797-434D-A4DC-186E9904B3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9100" y="4511746"/>
            <a:ext cx="1524996" cy="1524996"/>
          </a:xfrm>
          <a:prstGeom prst="rect">
            <a:avLst/>
          </a:prstGeom>
        </p:spPr>
      </p:pic>
      <p:pic>
        <p:nvPicPr>
          <p:cNvPr id="28" name="図 27">
            <a:extLst>
              <a:ext uri="{FF2B5EF4-FFF2-40B4-BE49-F238E27FC236}">
                <a16:creationId xmlns:a16="http://schemas.microsoft.com/office/drawing/2014/main" id="{6276BDD4-2C1E-5C4F-94DE-9170122842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28101" y="4511746"/>
            <a:ext cx="1524996" cy="1524996"/>
          </a:xfrm>
          <a:prstGeom prst="rect">
            <a:avLst/>
          </a:prstGeom>
        </p:spPr>
      </p:pic>
      <p:sp>
        <p:nvSpPr>
          <p:cNvPr id="43" name="正方形/長方形 42">
            <a:extLst>
              <a:ext uri="{FF2B5EF4-FFF2-40B4-BE49-F238E27FC236}">
                <a16:creationId xmlns:a16="http://schemas.microsoft.com/office/drawing/2014/main" id="{63941D67-1F71-B349-9DBE-7681BC5C2EC8}"/>
              </a:ext>
            </a:extLst>
          </p:cNvPr>
          <p:cNvSpPr/>
          <p:nvPr/>
        </p:nvSpPr>
        <p:spPr>
          <a:xfrm>
            <a:off x="0" y="0"/>
            <a:ext cx="12192000" cy="624408"/>
          </a:xfrm>
          <a:prstGeom prst="rect">
            <a:avLst/>
          </a:prstGeom>
          <a:solidFill>
            <a:srgbClr val="F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C7E5B4C5-E51E-E943-A7FC-51DDBE02DD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2949" y="1937906"/>
            <a:ext cx="10810517" cy="3002394"/>
          </a:xfrm>
          <a:prstGeom prst="rect">
            <a:avLst/>
          </a:prstGeom>
        </p:spPr>
      </p:pic>
      <p:sp>
        <p:nvSpPr>
          <p:cNvPr id="30" name="テキスト ボックス 29">
            <a:extLst>
              <a:ext uri="{FF2B5EF4-FFF2-40B4-BE49-F238E27FC236}">
                <a16:creationId xmlns:a16="http://schemas.microsoft.com/office/drawing/2014/main" id="{19A01F02-FBBE-694A-BCEE-765952016F28}"/>
              </a:ext>
            </a:extLst>
          </p:cNvPr>
          <p:cNvSpPr txBox="1"/>
          <p:nvPr/>
        </p:nvSpPr>
        <p:spPr>
          <a:xfrm>
            <a:off x="1217572" y="1595141"/>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申込み</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1" name="テキスト ボックス 30">
            <a:extLst>
              <a:ext uri="{FF2B5EF4-FFF2-40B4-BE49-F238E27FC236}">
                <a16:creationId xmlns:a16="http://schemas.microsoft.com/office/drawing/2014/main" id="{F13C3292-EC6C-DB4D-AA24-819DF9596533}"/>
              </a:ext>
            </a:extLst>
          </p:cNvPr>
          <p:cNvSpPr txBox="1"/>
          <p:nvPr/>
        </p:nvSpPr>
        <p:spPr>
          <a:xfrm>
            <a:off x="4405272" y="1582441"/>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入稿</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2" name="テキスト ボックス 31">
            <a:extLst>
              <a:ext uri="{FF2B5EF4-FFF2-40B4-BE49-F238E27FC236}">
                <a16:creationId xmlns:a16="http://schemas.microsoft.com/office/drawing/2014/main" id="{B5F8F2D6-E749-0249-B3D3-D20E66C65176}"/>
              </a:ext>
            </a:extLst>
          </p:cNvPr>
          <p:cNvSpPr txBox="1"/>
          <p:nvPr/>
        </p:nvSpPr>
        <p:spPr>
          <a:xfrm>
            <a:off x="7616744" y="1238509"/>
            <a:ext cx="2808328" cy="830997"/>
          </a:xfrm>
          <a:prstGeom prst="rect">
            <a:avLst/>
          </a:prstGeom>
          <a:noFill/>
        </p:spPr>
        <p:txBody>
          <a:bodyPr wrap="square" rtlCol="0">
            <a:spAutoFit/>
          </a:bodyPr>
          <a:lstStyle/>
          <a:p>
            <a:r>
              <a:rPr lang="ja-JP" altLang="en-US" sz="2400" b="1" spc="-150">
                <a:solidFill>
                  <a:srgbClr val="071F46"/>
                </a:solidFill>
                <a:latin typeface="Yu Mincho Demibold" panose="02020400000000000000" pitchFamily="18" charset="-128"/>
                <a:ea typeface="Yu Mincho Demibold" panose="02020400000000000000" pitchFamily="18" charset="-128"/>
              </a:rPr>
              <a:t>クライアント様</a:t>
            </a:r>
            <a:endParaRPr lang="en-US" altLang="ja-JP" sz="2400" b="1" spc="-150" dirty="0">
              <a:solidFill>
                <a:srgbClr val="071F46"/>
              </a:solidFill>
              <a:latin typeface="Yu Mincho Demibold" panose="02020400000000000000" pitchFamily="18" charset="-128"/>
              <a:ea typeface="Yu Mincho Demibold" panose="02020400000000000000" pitchFamily="18" charset="-128"/>
            </a:endParaRPr>
          </a:p>
          <a:p>
            <a:r>
              <a:rPr kumimoji="1" lang="ja-JP" altLang="en-US" sz="2400" b="1" spc="-150">
                <a:solidFill>
                  <a:srgbClr val="071F46"/>
                </a:solidFill>
                <a:latin typeface="Yu Mincho Demibold" panose="02020400000000000000" pitchFamily="18" charset="-128"/>
                <a:ea typeface="Yu Mincho Demibold" panose="02020400000000000000" pitchFamily="18" charset="-128"/>
              </a:rPr>
              <a:t>チェック</a:t>
            </a:r>
          </a:p>
        </p:txBody>
      </p:sp>
      <p:sp>
        <p:nvSpPr>
          <p:cNvPr id="33" name="テキスト ボックス 32">
            <a:extLst>
              <a:ext uri="{FF2B5EF4-FFF2-40B4-BE49-F238E27FC236}">
                <a16:creationId xmlns:a16="http://schemas.microsoft.com/office/drawing/2014/main" id="{F09D76EF-DF64-3E44-B2C7-1060960B2315}"/>
              </a:ext>
            </a:extLst>
          </p:cNvPr>
          <p:cNvSpPr txBox="1"/>
          <p:nvPr/>
        </p:nvSpPr>
        <p:spPr>
          <a:xfrm>
            <a:off x="8760310" y="3969009"/>
            <a:ext cx="2808328" cy="830997"/>
          </a:xfrm>
          <a:prstGeom prst="rect">
            <a:avLst/>
          </a:prstGeom>
          <a:noFill/>
        </p:spPr>
        <p:txBody>
          <a:bodyPr wrap="square" rtlCol="0">
            <a:spAutoFit/>
          </a:bodyPr>
          <a:lstStyle/>
          <a:p>
            <a:r>
              <a:rPr lang="ja-JP" altLang="en-US" sz="2400" b="1" spc="-150">
                <a:solidFill>
                  <a:srgbClr val="071F46"/>
                </a:solidFill>
                <a:latin typeface="Yu Mincho Demibold" panose="02020400000000000000" pitchFamily="18" charset="-128"/>
                <a:ea typeface="Yu Mincho Demibold" panose="02020400000000000000" pitchFamily="18" charset="-128"/>
              </a:rPr>
              <a:t>クライアント様</a:t>
            </a:r>
            <a:endParaRPr lang="en-US" altLang="ja-JP" sz="2400" b="1" spc="-150" dirty="0">
              <a:solidFill>
                <a:srgbClr val="071F46"/>
              </a:solidFill>
              <a:latin typeface="Yu Mincho Demibold" panose="02020400000000000000" pitchFamily="18" charset="-128"/>
              <a:ea typeface="Yu Mincho Demibold" panose="02020400000000000000" pitchFamily="18" charset="-128"/>
            </a:endParaRPr>
          </a:p>
          <a:p>
            <a:r>
              <a:rPr lang="ja-JP" altLang="en-US" sz="2400" b="1" spc="-150">
                <a:solidFill>
                  <a:srgbClr val="071F46"/>
                </a:solidFill>
                <a:latin typeface="Yu Mincho Demibold" panose="02020400000000000000" pitchFamily="18" charset="-128"/>
                <a:ea typeface="Yu Mincho Demibold" panose="02020400000000000000" pitchFamily="18" charset="-128"/>
              </a:rPr>
              <a:t>最終</a:t>
            </a:r>
            <a:r>
              <a:rPr kumimoji="1" lang="ja-JP" altLang="en-US" sz="2400" b="1" spc="-150">
                <a:solidFill>
                  <a:srgbClr val="071F46"/>
                </a:solidFill>
                <a:latin typeface="Yu Mincho Demibold" panose="02020400000000000000" pitchFamily="18" charset="-128"/>
                <a:ea typeface="Yu Mincho Demibold" panose="02020400000000000000" pitchFamily="18" charset="-128"/>
              </a:rPr>
              <a:t>チェック</a:t>
            </a:r>
          </a:p>
        </p:txBody>
      </p:sp>
      <p:sp>
        <p:nvSpPr>
          <p:cNvPr id="34" name="テキスト ボックス 33">
            <a:extLst>
              <a:ext uri="{FF2B5EF4-FFF2-40B4-BE49-F238E27FC236}">
                <a16:creationId xmlns:a16="http://schemas.microsoft.com/office/drawing/2014/main" id="{2ABD3100-A72A-564F-9277-780D86F82650}"/>
              </a:ext>
            </a:extLst>
          </p:cNvPr>
          <p:cNvSpPr txBox="1"/>
          <p:nvPr/>
        </p:nvSpPr>
        <p:spPr>
          <a:xfrm>
            <a:off x="5154572" y="4293613"/>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内容確定</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5" name="テキスト ボックス 34">
            <a:extLst>
              <a:ext uri="{FF2B5EF4-FFF2-40B4-BE49-F238E27FC236}">
                <a16:creationId xmlns:a16="http://schemas.microsoft.com/office/drawing/2014/main" id="{039C8CFB-8611-1C40-ADA2-7C8CF9626151}"/>
              </a:ext>
            </a:extLst>
          </p:cNvPr>
          <p:cNvSpPr txBox="1"/>
          <p:nvPr/>
        </p:nvSpPr>
        <p:spPr>
          <a:xfrm>
            <a:off x="2144672" y="4293613"/>
            <a:ext cx="1577425" cy="461665"/>
          </a:xfrm>
          <a:prstGeom prst="rect">
            <a:avLst/>
          </a:prstGeom>
          <a:noFill/>
        </p:spPr>
        <p:txBody>
          <a:bodyPr wrap="square" rtlCol="0">
            <a:spAutoFit/>
          </a:bodyPr>
          <a:lstStyle/>
          <a:p>
            <a:r>
              <a:rPr lang="ja-JP" altLang="en-US" sz="2400" b="1">
                <a:solidFill>
                  <a:srgbClr val="071F46"/>
                </a:solidFill>
                <a:latin typeface="Yu Mincho Demibold" panose="02020400000000000000" pitchFamily="18" charset="-128"/>
                <a:ea typeface="Yu Mincho Demibold" panose="02020400000000000000" pitchFamily="18" charset="-128"/>
              </a:rPr>
              <a:t>掲載開始</a:t>
            </a:r>
            <a:endParaRPr kumimoji="1" lang="ja-JP" altLang="en-US" sz="2400" b="1">
              <a:solidFill>
                <a:srgbClr val="071F46"/>
              </a:solidFill>
              <a:latin typeface="Yu Mincho Demibold" panose="02020400000000000000" pitchFamily="18" charset="-128"/>
              <a:ea typeface="Yu Mincho Demibold" panose="02020400000000000000" pitchFamily="18" charset="-128"/>
            </a:endParaRPr>
          </a:p>
        </p:txBody>
      </p:sp>
      <p:sp>
        <p:nvSpPr>
          <p:cNvPr id="36" name="テキスト ボックス 35">
            <a:extLst>
              <a:ext uri="{FF2B5EF4-FFF2-40B4-BE49-F238E27FC236}">
                <a16:creationId xmlns:a16="http://schemas.microsoft.com/office/drawing/2014/main" id="{6FDFC0A1-4011-5642-8277-FA599773D47A}"/>
              </a:ext>
            </a:extLst>
          </p:cNvPr>
          <p:cNvSpPr txBox="1"/>
          <p:nvPr/>
        </p:nvSpPr>
        <p:spPr>
          <a:xfrm>
            <a:off x="1233032" y="2182670"/>
            <a:ext cx="2071594"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当社営業担当まで</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所定の申し込み方法にて、</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ご連絡ください。</a:t>
            </a:r>
          </a:p>
        </p:txBody>
      </p:sp>
      <p:sp>
        <p:nvSpPr>
          <p:cNvPr id="37" name="テキスト ボックス 36">
            <a:extLst>
              <a:ext uri="{FF2B5EF4-FFF2-40B4-BE49-F238E27FC236}">
                <a16:creationId xmlns:a16="http://schemas.microsoft.com/office/drawing/2014/main" id="{BAA02160-1CF0-314E-AE49-0E44F5482BA6}"/>
              </a:ext>
            </a:extLst>
          </p:cNvPr>
          <p:cNvSpPr txBox="1"/>
          <p:nvPr/>
        </p:nvSpPr>
        <p:spPr>
          <a:xfrm>
            <a:off x="4404335" y="2158743"/>
            <a:ext cx="2071594" cy="1172950"/>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20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17:00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フォーマットに沿って</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ご入稿ください。</a:t>
            </a:r>
          </a:p>
        </p:txBody>
      </p:sp>
      <p:sp>
        <p:nvSpPr>
          <p:cNvPr id="38" name="テキスト ボックス 37">
            <a:extLst>
              <a:ext uri="{FF2B5EF4-FFF2-40B4-BE49-F238E27FC236}">
                <a16:creationId xmlns:a16="http://schemas.microsoft.com/office/drawing/2014/main" id="{A563D44E-0DE5-7B4A-AD4C-BA437354FA0C}"/>
              </a:ext>
            </a:extLst>
          </p:cNvPr>
          <p:cNvSpPr txBox="1"/>
          <p:nvPr/>
        </p:nvSpPr>
        <p:spPr>
          <a:xfrm>
            <a:off x="7640060" y="2169751"/>
            <a:ext cx="2071594" cy="895951"/>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12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構成をご確認いただきます。</a:t>
            </a:r>
          </a:p>
        </p:txBody>
      </p:sp>
      <p:sp>
        <p:nvSpPr>
          <p:cNvPr id="39" name="テキスト ボックス 38">
            <a:extLst>
              <a:ext uri="{FF2B5EF4-FFF2-40B4-BE49-F238E27FC236}">
                <a16:creationId xmlns:a16="http://schemas.microsoft.com/office/drawing/2014/main" id="{42B76C72-B795-6844-935A-F7149D196A59}"/>
              </a:ext>
            </a:extLst>
          </p:cNvPr>
          <p:cNvSpPr txBox="1"/>
          <p:nvPr/>
        </p:nvSpPr>
        <p:spPr>
          <a:xfrm>
            <a:off x="8868509" y="4850033"/>
            <a:ext cx="2532640" cy="895951"/>
          </a:xfrm>
          <a:prstGeom prst="rect">
            <a:avLst/>
          </a:prstGeom>
          <a:noFill/>
        </p:spPr>
        <p:txBody>
          <a:bodyPr wrap="square" rtlCol="0">
            <a:spAutoFit/>
          </a:bodyPr>
          <a:lstStyle/>
          <a:p>
            <a:pPr>
              <a:lnSpc>
                <a:spcPct val="150000"/>
              </a:lnSpc>
            </a:pPr>
            <a:r>
              <a:rPr lang="ja-JP" altLang="en-US" sz="1200">
                <a:solidFill>
                  <a:srgbClr val="D24F4D"/>
                </a:solidFill>
                <a:latin typeface="Yu Mincho" panose="02020400000000000000" pitchFamily="18" charset="-128"/>
                <a:ea typeface="Yu Mincho" panose="02020400000000000000" pitchFamily="18" charset="-128"/>
              </a:rPr>
              <a:t>掲載開始希望日</a:t>
            </a:r>
            <a:endParaRPr lang="en-US" altLang="ja-JP" sz="1200" dirty="0">
              <a:solidFill>
                <a:srgbClr val="D24F4D"/>
              </a:solidFill>
              <a:latin typeface="Yu Mincho" panose="02020400000000000000" pitchFamily="18" charset="-128"/>
              <a:ea typeface="Yu Mincho" panose="02020400000000000000" pitchFamily="18" charset="-128"/>
            </a:endParaRPr>
          </a:p>
          <a:p>
            <a:pPr>
              <a:lnSpc>
                <a:spcPct val="150000"/>
              </a:lnSpc>
            </a:pPr>
            <a:r>
              <a:rPr lang="en-US" altLang="ja-JP" sz="1200" dirty="0">
                <a:solidFill>
                  <a:srgbClr val="D24F4D"/>
                </a:solidFill>
                <a:latin typeface="Yu Mincho" panose="02020400000000000000" pitchFamily="18" charset="-128"/>
                <a:ea typeface="Yu Mincho" panose="02020400000000000000" pitchFamily="18" charset="-128"/>
              </a:rPr>
              <a:t>7 </a:t>
            </a:r>
            <a:r>
              <a:rPr lang="ja-JP" altLang="en-US" sz="1200">
                <a:solidFill>
                  <a:srgbClr val="D24F4D"/>
                </a:solidFill>
                <a:latin typeface="Yu Mincho" panose="02020400000000000000" pitchFamily="18" charset="-128"/>
                <a:ea typeface="Yu Mincho" panose="02020400000000000000" pitchFamily="18" charset="-128"/>
              </a:rPr>
              <a:t>営業日前</a:t>
            </a:r>
            <a:r>
              <a:rPr lang="en-US" altLang="ja-JP" sz="1200" dirty="0">
                <a:solidFill>
                  <a:srgbClr val="D24F4D"/>
                </a:solidFill>
                <a:latin typeface="Yu Mincho" panose="02020400000000000000" pitchFamily="18" charset="-128"/>
                <a:ea typeface="Yu Mincho" panose="02020400000000000000" pitchFamily="18" charset="-128"/>
              </a:rPr>
              <a:t> </a:t>
            </a:r>
            <a:r>
              <a:rPr lang="ja-JP" altLang="en-US" sz="1200">
                <a:solidFill>
                  <a:srgbClr val="071F46"/>
                </a:solidFill>
                <a:latin typeface="Yu Mincho" panose="02020400000000000000" pitchFamily="18" charset="-128"/>
                <a:ea typeface="Yu Mincho" panose="02020400000000000000" pitchFamily="18" charset="-128"/>
              </a:rPr>
              <a:t>までに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最終確認をさせていただきます。</a:t>
            </a:r>
          </a:p>
        </p:txBody>
      </p:sp>
      <p:sp>
        <p:nvSpPr>
          <p:cNvPr id="40" name="テキスト ボックス 39">
            <a:extLst>
              <a:ext uri="{FF2B5EF4-FFF2-40B4-BE49-F238E27FC236}">
                <a16:creationId xmlns:a16="http://schemas.microsoft.com/office/drawing/2014/main" id="{531290BE-8C6A-E249-9688-D3064C4D80F4}"/>
              </a:ext>
            </a:extLst>
          </p:cNvPr>
          <p:cNvSpPr txBox="1"/>
          <p:nvPr/>
        </p:nvSpPr>
        <p:spPr>
          <a:xfrm>
            <a:off x="5244293" y="4873480"/>
            <a:ext cx="2532640" cy="895951"/>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当社にて掲載開始</a:t>
            </a:r>
            <a:r>
              <a:rPr lang="en-US" altLang="ja-JP" sz="1200" dirty="0">
                <a:solidFill>
                  <a:srgbClr val="071F46"/>
                </a:solidFill>
                <a:latin typeface="Yu Mincho" panose="02020400000000000000" pitchFamily="18" charset="-128"/>
                <a:ea typeface="Yu Mincho" panose="02020400000000000000" pitchFamily="18" charset="-128"/>
              </a:rPr>
              <a:t> 5 </a:t>
            </a:r>
            <a:r>
              <a:rPr lang="ja-JP" altLang="en-US" sz="1200">
                <a:solidFill>
                  <a:srgbClr val="071F46"/>
                </a:solidFill>
                <a:latin typeface="Yu Mincho" panose="02020400000000000000" pitchFamily="18" charset="-128"/>
                <a:ea typeface="Yu Mincho" panose="02020400000000000000" pitchFamily="18" charset="-128"/>
              </a:rPr>
              <a:t>営業日前</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までに配信内容を確定し、</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掲載準備をいたします。</a:t>
            </a:r>
          </a:p>
        </p:txBody>
      </p:sp>
      <p:sp>
        <p:nvSpPr>
          <p:cNvPr id="41" name="テキスト ボックス 40">
            <a:extLst>
              <a:ext uri="{FF2B5EF4-FFF2-40B4-BE49-F238E27FC236}">
                <a16:creationId xmlns:a16="http://schemas.microsoft.com/office/drawing/2014/main" id="{FA75CC39-917E-C045-B64F-330EB27C608F}"/>
              </a:ext>
            </a:extLst>
          </p:cNvPr>
          <p:cNvSpPr txBox="1"/>
          <p:nvPr/>
        </p:nvSpPr>
        <p:spPr>
          <a:xfrm>
            <a:off x="2219312" y="4813895"/>
            <a:ext cx="2532640" cy="618952"/>
          </a:xfrm>
          <a:prstGeom prst="rect">
            <a:avLst/>
          </a:prstGeom>
          <a:noFill/>
        </p:spPr>
        <p:txBody>
          <a:bodyPr wrap="square" rtlCol="0">
            <a:spAutoFit/>
          </a:bodyPr>
          <a:lstStyle/>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毎週月曜日</a:t>
            </a:r>
            <a:r>
              <a:rPr lang="en-US" altLang="ja-JP" sz="1200" dirty="0">
                <a:solidFill>
                  <a:srgbClr val="071F46"/>
                </a:solidFill>
                <a:latin typeface="Yu Mincho" panose="02020400000000000000" pitchFamily="18" charset="-128"/>
                <a:ea typeface="Yu Mincho" panose="02020400000000000000" pitchFamily="18" charset="-128"/>
              </a:rPr>
              <a:t>0:00</a:t>
            </a:r>
            <a:r>
              <a:rPr lang="ja-JP" altLang="en-US" sz="1200">
                <a:solidFill>
                  <a:srgbClr val="071F46"/>
                </a:solidFill>
                <a:latin typeface="Yu Mincho" panose="02020400000000000000" pitchFamily="18" charset="-128"/>
                <a:ea typeface="Yu Mincho" panose="02020400000000000000" pitchFamily="18" charset="-128"/>
              </a:rPr>
              <a:t>に、</a:t>
            </a:r>
            <a:endParaRPr lang="en-US" altLang="ja-JP" sz="1200" dirty="0">
              <a:solidFill>
                <a:srgbClr val="071F46"/>
              </a:solidFill>
              <a:latin typeface="Yu Mincho" panose="02020400000000000000" pitchFamily="18" charset="-128"/>
              <a:ea typeface="Yu Mincho" panose="02020400000000000000" pitchFamily="18" charset="-128"/>
            </a:endParaRPr>
          </a:p>
          <a:p>
            <a:pPr>
              <a:lnSpc>
                <a:spcPct val="150000"/>
              </a:lnSpc>
            </a:pPr>
            <a:r>
              <a:rPr lang="ja-JP" altLang="en-US" sz="1200">
                <a:solidFill>
                  <a:srgbClr val="071F46"/>
                </a:solidFill>
                <a:latin typeface="Yu Mincho" panose="02020400000000000000" pitchFamily="18" charset="-128"/>
                <a:ea typeface="Yu Mincho" panose="02020400000000000000" pitchFamily="18" charset="-128"/>
              </a:rPr>
              <a:t>掲載開始いたします。</a:t>
            </a:r>
          </a:p>
        </p:txBody>
      </p:sp>
      <p:pic>
        <p:nvPicPr>
          <p:cNvPr id="8" name="図 7" descr="ロゴ&#10;&#10;自動的に生成された説明">
            <a:extLst>
              <a:ext uri="{FF2B5EF4-FFF2-40B4-BE49-F238E27FC236}">
                <a16:creationId xmlns:a16="http://schemas.microsoft.com/office/drawing/2014/main" id="{36CC511F-3C27-2C47-995A-B740C9D3A4E7}"/>
              </a:ext>
            </a:extLst>
          </p:cNvPr>
          <p:cNvPicPr>
            <a:picLocks noChangeAspect="1"/>
          </p:cNvPicPr>
          <p:nvPr/>
        </p:nvPicPr>
        <p:blipFill>
          <a:blip r:embed="rId5"/>
          <a:stretch>
            <a:fillRect/>
          </a:stretch>
        </p:blipFill>
        <p:spPr>
          <a:xfrm>
            <a:off x="387350" y="88927"/>
            <a:ext cx="1784582" cy="435264"/>
          </a:xfrm>
          <a:prstGeom prst="rect">
            <a:avLst/>
          </a:prstGeom>
        </p:spPr>
      </p:pic>
    </p:spTree>
    <p:extLst>
      <p:ext uri="{BB962C8B-B14F-4D97-AF65-F5344CB8AC3E}">
        <p14:creationId xmlns:p14="http://schemas.microsoft.com/office/powerpoint/2010/main" val="414340305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3187</TotalTime>
  <Words>1268</Words>
  <Application>Microsoft Office PowerPoint</Application>
  <PresentationFormat>ワイド画面</PresentationFormat>
  <Paragraphs>200</Paragraphs>
  <Slides>11</Slides>
  <Notes>11</Notes>
  <HiddenSlides>0</HiddenSlides>
  <MMClips>1</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11</vt:i4>
      </vt:variant>
    </vt:vector>
  </HeadingPairs>
  <TitlesOfParts>
    <vt:vector size="18" baseType="lpstr">
      <vt:lpstr>游ゴシック</vt:lpstr>
      <vt:lpstr>游ゴシック Light</vt:lpstr>
      <vt:lpstr>Yu Mincho</vt:lpstr>
      <vt:lpstr>Yu Mincho Demibold</vt:lpstr>
      <vt:lpstr>Arial</vt:lpstr>
      <vt:lpstr>Office テーマ</vt:lpstr>
      <vt:lpstr>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Naka Yusuke</dc:creator>
  <cp:lastModifiedBy>Ina Chie</cp:lastModifiedBy>
  <cp:revision>24</cp:revision>
  <dcterms:created xsi:type="dcterms:W3CDTF">2021-08-20T02:04:10Z</dcterms:created>
  <dcterms:modified xsi:type="dcterms:W3CDTF">2021-10-28T10:04:12Z</dcterms:modified>
</cp:coreProperties>
</file>